
<file path=[Content_Types].xml><?xml version="1.0" encoding="utf-8"?>
<Types xmlns="http://schemas.openxmlformats.org/package/2006/content-types">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2" r:id="rId1"/>
    <p:sldMasterId id="2147483938" r:id="rId2"/>
  </p:sldMasterIdLst>
  <p:notesMasterIdLst>
    <p:notesMasterId r:id="rId13"/>
  </p:notesMasterIdLst>
  <p:handoutMasterIdLst>
    <p:handoutMasterId r:id="rId14"/>
  </p:handoutMasterIdLst>
  <p:sldIdLst>
    <p:sldId id="256" r:id="rId3"/>
    <p:sldId id="307" r:id="rId4"/>
    <p:sldId id="309" r:id="rId5"/>
    <p:sldId id="304" r:id="rId6"/>
    <p:sldId id="274" r:id="rId7"/>
    <p:sldId id="272" r:id="rId8"/>
    <p:sldId id="273" r:id="rId9"/>
    <p:sldId id="264" r:id="rId10"/>
    <p:sldId id="306" r:id="rId11"/>
    <p:sldId id="305" r:id="rId1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1282E"/>
    <a:srgbClr val="FF9966"/>
    <a:srgbClr val="119C9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677"/>
    <p:restoredTop sz="83946"/>
  </p:normalViewPr>
  <p:slideViewPr>
    <p:cSldViewPr snapToGrid="0" snapToObjects="1">
      <p:cViewPr varScale="1">
        <p:scale>
          <a:sx n="106" d="100"/>
          <a:sy n="106" d="100"/>
        </p:scale>
        <p:origin x="2272" y="1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360301837270341"/>
          <c:y val="0.131897952376341"/>
          <c:w val="0.88663156167979007"/>
          <c:h val="0.72617938316637431"/>
        </c:manualLayout>
      </c:layout>
      <c:barChart>
        <c:barDir val="col"/>
        <c:grouping val="stacked"/>
        <c:varyColors val="0"/>
        <c:ser>
          <c:idx val="0"/>
          <c:order val="0"/>
          <c:tx>
            <c:strRef>
              <c:f>Sheet1!$B$1</c:f>
              <c:strCache>
                <c:ptCount val="1"/>
                <c:pt idx="0">
                  <c:v>Females</c:v>
                </c:pt>
              </c:strCache>
            </c:strRef>
          </c:tx>
          <c:spPr>
            <a:solidFill>
              <a:schemeClr val="tx2"/>
            </a:solidFill>
            <a:ln>
              <a:noFill/>
            </a:ln>
            <a:effectLst/>
          </c:spPr>
          <c:invertIfNegative val="0"/>
          <c:dLbls>
            <c:spPr>
              <a:noFill/>
              <a:ln>
                <a:noFill/>
              </a:ln>
              <a:effectLst/>
            </c:spPr>
            <c:txPr>
              <a:bodyPr rot="-5400000" vert="horz"/>
              <a:lstStyle/>
              <a:p>
                <a:pPr>
                  <a:defRPr sz="1400">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c:f>
              <c:numCache>
                <c:formatCode>General</c:formatCode>
                <c:ptCount val="1"/>
              </c:numCache>
            </c:numRef>
          </c:cat>
          <c:val>
            <c:numRef>
              <c:f>Sheet1!$B$2</c:f>
              <c:numCache>
                <c:formatCode>General</c:formatCode>
                <c:ptCount val="1"/>
                <c:pt idx="0">
                  <c:v>2608</c:v>
                </c:pt>
              </c:numCache>
            </c:numRef>
          </c:val>
          <c:extLst>
            <c:ext xmlns:c16="http://schemas.microsoft.com/office/drawing/2014/chart" uri="{C3380CC4-5D6E-409C-BE32-E72D297353CC}">
              <c16:uniqueId val="{00000000-2A8F-9C41-BF84-ED5F1CE248A2}"/>
            </c:ext>
          </c:extLst>
        </c:ser>
        <c:ser>
          <c:idx val="1"/>
          <c:order val="1"/>
          <c:tx>
            <c:strRef>
              <c:f>Sheet1!$C$1</c:f>
              <c:strCache>
                <c:ptCount val="1"/>
                <c:pt idx="0">
                  <c:v>Males</c:v>
                </c:pt>
              </c:strCache>
            </c:strRef>
          </c:tx>
          <c:spPr>
            <a:solidFill>
              <a:srgbClr val="0070C0"/>
            </a:solidFill>
            <a:ln>
              <a:noFill/>
            </a:ln>
            <a:effectLst/>
          </c:spPr>
          <c:invertIfNegative val="0"/>
          <c:dLbls>
            <c:spPr>
              <a:noFill/>
              <a:ln>
                <a:noFill/>
              </a:ln>
              <a:effectLst/>
            </c:spPr>
            <c:txPr>
              <a:bodyPr rot="-5400000" vert="horz"/>
              <a:lstStyle/>
              <a:p>
                <a:pPr>
                  <a:defRPr sz="1400">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c:f>
              <c:numCache>
                <c:formatCode>General</c:formatCode>
                <c:ptCount val="1"/>
              </c:numCache>
            </c:numRef>
          </c:cat>
          <c:val>
            <c:numRef>
              <c:f>Sheet1!$C$2</c:f>
              <c:numCache>
                <c:formatCode>General</c:formatCode>
                <c:ptCount val="1"/>
                <c:pt idx="0">
                  <c:v>2955</c:v>
                </c:pt>
              </c:numCache>
            </c:numRef>
          </c:val>
          <c:extLst>
            <c:ext xmlns:c16="http://schemas.microsoft.com/office/drawing/2014/chart" uri="{C3380CC4-5D6E-409C-BE32-E72D297353CC}">
              <c16:uniqueId val="{00000001-2A8F-9C41-BF84-ED5F1CE248A2}"/>
            </c:ext>
          </c:extLst>
        </c:ser>
        <c:dLbls>
          <c:showLegendKey val="0"/>
          <c:showVal val="0"/>
          <c:showCatName val="0"/>
          <c:showSerName val="0"/>
          <c:showPercent val="0"/>
          <c:showBubbleSize val="0"/>
        </c:dLbls>
        <c:gapWidth val="150"/>
        <c:overlap val="100"/>
        <c:axId val="134298112"/>
        <c:axId val="128352256"/>
      </c:barChart>
      <c:catAx>
        <c:axId val="1342981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28352256"/>
        <c:crosses val="autoZero"/>
        <c:auto val="1"/>
        <c:lblAlgn val="ctr"/>
        <c:lblOffset val="100"/>
        <c:noMultiLvlLbl val="0"/>
      </c:catAx>
      <c:valAx>
        <c:axId val="12835225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3429811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19050">
      <a:noFill/>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sz="1000" b="1" dirty="0">
                <a:latin typeface="Arial" panose="020B0604020202020204" pitchFamily="34" charset="0"/>
                <a:cs typeface="Arial" panose="020B0604020202020204" pitchFamily="34" charset="0"/>
              </a:rPr>
              <a:t>Standard</a:t>
            </a:r>
            <a:r>
              <a:rPr lang="en-US" sz="1000" b="1" baseline="0" dirty="0">
                <a:latin typeface="Arial" panose="020B0604020202020204" pitchFamily="34" charset="0"/>
                <a:cs typeface="Arial" panose="020B0604020202020204" pitchFamily="34" charset="0"/>
              </a:rPr>
              <a:t> </a:t>
            </a:r>
            <a:r>
              <a:rPr lang="en-US" sz="1000" b="1" dirty="0">
                <a:latin typeface="Arial" panose="020B0604020202020204" pitchFamily="34" charset="0"/>
                <a:cs typeface="Arial" panose="020B0604020202020204" pitchFamily="34" charset="0"/>
              </a:rPr>
              <a:t>HIV Tests</a:t>
            </a:r>
          </a:p>
        </c:rich>
      </c:tx>
      <c:layout>
        <c:manualLayout>
          <c:xMode val="edge"/>
          <c:yMode val="edge"/>
          <c:x val="0.14496789733382875"/>
          <c:y val="0"/>
        </c:manualLayout>
      </c:layout>
      <c:overlay val="0"/>
      <c:spPr>
        <a:noFill/>
        <a:ln>
          <a:noFill/>
        </a:ln>
        <a:effectLst/>
      </c:spPr>
    </c:title>
    <c:autoTitleDeleted val="0"/>
    <c:plotArea>
      <c:layout>
        <c:manualLayout>
          <c:layoutTarget val="inner"/>
          <c:xMode val="edge"/>
          <c:yMode val="edge"/>
          <c:x val="0.36352696841627474"/>
          <c:y val="0.15926499612202982"/>
          <c:w val="0.55661192245754987"/>
          <c:h val="0.59237665082120561"/>
        </c:manualLayout>
      </c:layout>
      <c:barChart>
        <c:barDir val="col"/>
        <c:grouping val="stacked"/>
        <c:varyColors val="0"/>
        <c:ser>
          <c:idx val="0"/>
          <c:order val="0"/>
          <c:tx>
            <c:strRef>
              <c:f>Sheet1!$B$1</c:f>
              <c:strCache>
                <c:ptCount val="1"/>
                <c:pt idx="0">
                  <c:v>Female</c:v>
                </c:pt>
              </c:strCache>
            </c:strRef>
          </c:tx>
          <c:spPr>
            <a:solidFill>
              <a:schemeClr val="tx2"/>
            </a:solidFill>
            <a:ln>
              <a:noFill/>
            </a:ln>
            <a:effectLst/>
          </c:spPr>
          <c:invertIfNegative val="0"/>
          <c:dPt>
            <c:idx val="0"/>
            <c:invertIfNegative val="0"/>
            <c:bubble3D val="0"/>
            <c:extLst>
              <c:ext xmlns:c16="http://schemas.microsoft.com/office/drawing/2014/chart" uri="{C3380CC4-5D6E-409C-BE32-E72D297353CC}">
                <c16:uniqueId val="{00000001-DA71-C643-9205-03E1288A7E6E}"/>
              </c:ext>
            </c:extLst>
          </c:dPt>
          <c:dPt>
            <c:idx val="1"/>
            <c:invertIfNegative val="0"/>
            <c:bubble3D val="0"/>
            <c:extLst>
              <c:ext xmlns:c16="http://schemas.microsoft.com/office/drawing/2014/chart" uri="{C3380CC4-5D6E-409C-BE32-E72D297353CC}">
                <c16:uniqueId val="{00000002-DA71-C643-9205-03E1288A7E6E}"/>
              </c:ext>
            </c:extLst>
          </c:dPt>
          <c:dLbls>
            <c:dLbl>
              <c:idx val="1"/>
              <c:spPr/>
              <c:txPr>
                <a:bodyPr rot="-5400000" vert="horz"/>
                <a:lstStyle/>
                <a:p>
                  <a:pPr>
                    <a:defRPr sz="1400">
                      <a:solidFill>
                        <a:schemeClr val="bg1"/>
                      </a:solidFill>
                    </a:defRPr>
                  </a:pPr>
                  <a:endParaRPr lang="en-US"/>
                </a:p>
              </c:txPr>
              <c:showLegendKey val="0"/>
              <c:showVal val="1"/>
              <c:showCatName val="0"/>
              <c:showSerName val="0"/>
              <c:showPercent val="0"/>
              <c:showBubbleSize val="0"/>
              <c:extLst>
                <c:ext xmlns:c16="http://schemas.microsoft.com/office/drawing/2014/chart" uri="{C3380CC4-5D6E-409C-BE32-E72D297353CC}">
                  <c16:uniqueId val="{00000002-DA71-C643-9205-03E1288A7E6E}"/>
                </c:ext>
              </c:extLst>
            </c:dLbl>
            <c:spPr>
              <a:noFill/>
              <a:ln>
                <a:noFill/>
              </a:ln>
              <a:effectLst/>
            </c:spPr>
            <c:txPr>
              <a:bodyPr rot="-5400000" vert="horz"/>
              <a:lstStyle/>
              <a:p>
                <a:pPr>
                  <a:defRPr sz="1400">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HIV_TST pre</c:v>
                </c:pt>
                <c:pt idx="1">
                  <c:v>HIV_TST post</c:v>
                </c:pt>
              </c:strCache>
            </c:strRef>
          </c:cat>
          <c:val>
            <c:numRef>
              <c:f>Sheet1!$B$2:$B$3</c:f>
              <c:numCache>
                <c:formatCode>General</c:formatCode>
                <c:ptCount val="2"/>
                <c:pt idx="0">
                  <c:v>89342</c:v>
                </c:pt>
                <c:pt idx="1">
                  <c:v>44416</c:v>
                </c:pt>
              </c:numCache>
            </c:numRef>
          </c:val>
          <c:extLst>
            <c:ext xmlns:c16="http://schemas.microsoft.com/office/drawing/2014/chart" uri="{C3380CC4-5D6E-409C-BE32-E72D297353CC}">
              <c16:uniqueId val="{00000003-DA71-C643-9205-03E1288A7E6E}"/>
            </c:ext>
          </c:extLst>
        </c:ser>
        <c:ser>
          <c:idx val="1"/>
          <c:order val="1"/>
          <c:tx>
            <c:strRef>
              <c:f>Sheet1!$C$1</c:f>
              <c:strCache>
                <c:ptCount val="1"/>
                <c:pt idx="0">
                  <c:v>Male</c:v>
                </c:pt>
              </c:strCache>
            </c:strRef>
          </c:tx>
          <c:spPr>
            <a:solidFill>
              <a:srgbClr val="0070C0"/>
            </a:solidFill>
            <a:ln>
              <a:noFill/>
            </a:ln>
            <a:effectLst/>
          </c:spPr>
          <c:invertIfNegative val="0"/>
          <c:dPt>
            <c:idx val="1"/>
            <c:invertIfNegative val="0"/>
            <c:bubble3D val="0"/>
            <c:extLst>
              <c:ext xmlns:c16="http://schemas.microsoft.com/office/drawing/2014/chart" uri="{C3380CC4-5D6E-409C-BE32-E72D297353CC}">
                <c16:uniqueId val="{00000005-DA71-C643-9205-03E1288A7E6E}"/>
              </c:ext>
            </c:extLst>
          </c:dPt>
          <c:dLbls>
            <c:dLbl>
              <c:idx val="1"/>
              <c:spPr/>
              <c:txPr>
                <a:bodyPr rot="-5400000" vert="horz"/>
                <a:lstStyle/>
                <a:p>
                  <a:pPr>
                    <a:defRPr sz="1400">
                      <a:solidFill>
                        <a:schemeClr val="bg1"/>
                      </a:solidFill>
                    </a:defRPr>
                  </a:pPr>
                  <a:endParaRPr lang="en-US"/>
                </a:p>
              </c:txPr>
              <c:showLegendKey val="0"/>
              <c:showVal val="1"/>
              <c:showCatName val="0"/>
              <c:showSerName val="0"/>
              <c:showPercent val="0"/>
              <c:showBubbleSize val="0"/>
              <c:extLst>
                <c:ext xmlns:c16="http://schemas.microsoft.com/office/drawing/2014/chart" uri="{C3380CC4-5D6E-409C-BE32-E72D297353CC}">
                  <c16:uniqueId val="{00000005-DA71-C643-9205-03E1288A7E6E}"/>
                </c:ext>
              </c:extLst>
            </c:dLbl>
            <c:spPr>
              <a:noFill/>
              <a:ln>
                <a:noFill/>
              </a:ln>
              <a:effectLst/>
            </c:spPr>
            <c:txPr>
              <a:bodyPr rot="-5400000" vert="horz"/>
              <a:lstStyle/>
              <a:p>
                <a:pPr>
                  <a:defRPr sz="1400">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HIV_TST pre</c:v>
                </c:pt>
                <c:pt idx="1">
                  <c:v>HIV_TST post</c:v>
                </c:pt>
              </c:strCache>
            </c:strRef>
          </c:cat>
          <c:val>
            <c:numRef>
              <c:f>Sheet1!$C$2:$C$3</c:f>
              <c:numCache>
                <c:formatCode>General</c:formatCode>
                <c:ptCount val="2"/>
                <c:pt idx="0">
                  <c:v>68031</c:v>
                </c:pt>
                <c:pt idx="1">
                  <c:v>34667</c:v>
                </c:pt>
              </c:numCache>
            </c:numRef>
          </c:val>
          <c:extLst>
            <c:ext xmlns:c16="http://schemas.microsoft.com/office/drawing/2014/chart" uri="{C3380CC4-5D6E-409C-BE32-E72D297353CC}">
              <c16:uniqueId val="{00000006-DA71-C643-9205-03E1288A7E6E}"/>
            </c:ext>
          </c:extLst>
        </c:ser>
        <c:dLbls>
          <c:showLegendKey val="0"/>
          <c:showVal val="0"/>
          <c:showCatName val="0"/>
          <c:showSerName val="0"/>
          <c:showPercent val="0"/>
          <c:showBubbleSize val="0"/>
        </c:dLbls>
        <c:gapWidth val="14"/>
        <c:overlap val="100"/>
        <c:axId val="134400000"/>
        <c:axId val="128353984"/>
      </c:barChart>
      <c:catAx>
        <c:axId val="1344000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1" i="0" u="none" strike="noStrike" kern="1200" baseline="0">
                <a:solidFill>
                  <a:schemeClr val="tx1">
                    <a:lumMod val="65000"/>
                    <a:lumOff val="35000"/>
                  </a:schemeClr>
                </a:solidFill>
                <a:latin typeface="+mn-lt"/>
                <a:ea typeface="+mn-ea"/>
                <a:cs typeface="+mn-cs"/>
              </a:defRPr>
            </a:pPr>
            <a:endParaRPr lang="en-US"/>
          </a:p>
        </c:txPr>
        <c:crossAx val="128353984"/>
        <c:crosses val="autoZero"/>
        <c:auto val="1"/>
        <c:lblAlgn val="ctr"/>
        <c:lblOffset val="100"/>
        <c:noMultiLvlLbl val="0"/>
      </c:catAx>
      <c:valAx>
        <c:axId val="12835398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3440000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US" sz="1000" b="1" dirty="0"/>
              <a:t>Positive Tests</a:t>
            </a:r>
          </a:p>
        </c:rich>
      </c:tx>
      <c:layout>
        <c:manualLayout>
          <c:xMode val="edge"/>
          <c:yMode val="edge"/>
          <c:x val="0.37235331631169782"/>
          <c:y val="3.1918225004888266E-3"/>
        </c:manualLayout>
      </c:layout>
      <c:overlay val="0"/>
      <c:spPr>
        <a:noFill/>
        <a:ln>
          <a:noFill/>
        </a:ln>
        <a:effectLst/>
      </c:spPr>
    </c:title>
    <c:autoTitleDeleted val="0"/>
    <c:plotArea>
      <c:layout>
        <c:manualLayout>
          <c:layoutTarget val="inner"/>
          <c:xMode val="edge"/>
          <c:yMode val="edge"/>
          <c:x val="0.31544136546843637"/>
          <c:y val="8.9662498640154978E-2"/>
          <c:w val="0.62204940580685031"/>
          <c:h val="0.76420449471405905"/>
        </c:manualLayout>
      </c:layout>
      <c:barChart>
        <c:barDir val="col"/>
        <c:grouping val="stacked"/>
        <c:varyColors val="0"/>
        <c:ser>
          <c:idx val="0"/>
          <c:order val="0"/>
          <c:tx>
            <c:strRef>
              <c:f>Sheet1!$B$1</c:f>
              <c:strCache>
                <c:ptCount val="1"/>
                <c:pt idx="0">
                  <c:v>Women</c:v>
                </c:pt>
              </c:strCache>
            </c:strRef>
          </c:tx>
          <c:spPr>
            <a:solidFill>
              <a:schemeClr val="tx2"/>
            </a:solidFill>
            <a:ln>
              <a:noFill/>
            </a:ln>
            <a:effectLst/>
          </c:spPr>
          <c:invertIfNegative val="0"/>
          <c:dPt>
            <c:idx val="0"/>
            <c:invertIfNegative val="0"/>
            <c:bubble3D val="0"/>
            <c:extLst>
              <c:ext xmlns:c16="http://schemas.microsoft.com/office/drawing/2014/chart" uri="{C3380CC4-5D6E-409C-BE32-E72D297353CC}">
                <c16:uniqueId val="{00000001-E8DE-084A-B1E9-F104D2BE85E1}"/>
              </c:ext>
            </c:extLst>
          </c:dPt>
          <c:dLbls>
            <c:dLbl>
              <c:idx val="1"/>
              <c:spPr/>
              <c:txPr>
                <a:bodyPr rot="-5400000" vert="horz"/>
                <a:lstStyle/>
                <a:p>
                  <a:pPr>
                    <a:defRPr sz="1400">
                      <a:solidFill>
                        <a:schemeClr val="bg1"/>
                      </a:solidFill>
                    </a:defRPr>
                  </a:pPr>
                  <a:endParaRPr lang="en-US"/>
                </a:p>
              </c:txPr>
              <c:showLegendKey val="0"/>
              <c:showVal val="1"/>
              <c:showCatName val="0"/>
              <c:showSerName val="0"/>
              <c:showPercent val="0"/>
              <c:showBubbleSize val="0"/>
              <c:extLst>
                <c:ext xmlns:c16="http://schemas.microsoft.com/office/drawing/2014/chart" uri="{C3380CC4-5D6E-409C-BE32-E72D297353CC}">
                  <c16:uniqueId val="{00000001-0DA1-3247-8EBD-B121A7616CAE}"/>
                </c:ext>
              </c:extLst>
            </c:dLbl>
            <c:spPr>
              <a:noFill/>
              <a:ln>
                <a:noFill/>
              </a:ln>
              <a:effectLst/>
            </c:spPr>
            <c:txPr>
              <a:bodyPr rot="-5400000" vert="horz"/>
              <a:lstStyle/>
              <a:p>
                <a:pPr>
                  <a:defRPr sz="1400">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TST_POS pre</c:v>
                </c:pt>
                <c:pt idx="1">
                  <c:v>TST_POS post</c:v>
                </c:pt>
              </c:strCache>
            </c:strRef>
          </c:cat>
          <c:val>
            <c:numRef>
              <c:f>Sheet1!$B$2:$B$3</c:f>
              <c:numCache>
                <c:formatCode>General</c:formatCode>
                <c:ptCount val="2"/>
                <c:pt idx="0">
                  <c:v>1472</c:v>
                </c:pt>
                <c:pt idx="1">
                  <c:v>2785</c:v>
                </c:pt>
              </c:numCache>
            </c:numRef>
          </c:val>
          <c:extLst>
            <c:ext xmlns:c16="http://schemas.microsoft.com/office/drawing/2014/chart" uri="{C3380CC4-5D6E-409C-BE32-E72D297353CC}">
              <c16:uniqueId val="{00000003-E8DE-084A-B1E9-F104D2BE85E1}"/>
            </c:ext>
          </c:extLst>
        </c:ser>
        <c:ser>
          <c:idx val="1"/>
          <c:order val="1"/>
          <c:tx>
            <c:strRef>
              <c:f>Sheet1!$C$1</c:f>
              <c:strCache>
                <c:ptCount val="1"/>
                <c:pt idx="0">
                  <c:v>Men</c:v>
                </c:pt>
              </c:strCache>
            </c:strRef>
          </c:tx>
          <c:spPr>
            <a:solidFill>
              <a:srgbClr val="0070C0"/>
            </a:solidFill>
            <a:ln>
              <a:noFill/>
            </a:ln>
            <a:effectLst/>
          </c:spPr>
          <c:invertIfNegative val="0"/>
          <c:dPt>
            <c:idx val="1"/>
            <c:invertIfNegative val="0"/>
            <c:bubble3D val="0"/>
            <c:extLst>
              <c:ext xmlns:c16="http://schemas.microsoft.com/office/drawing/2014/chart" uri="{C3380CC4-5D6E-409C-BE32-E72D297353CC}">
                <c16:uniqueId val="{00000005-E8DE-084A-B1E9-F104D2BE85E1}"/>
              </c:ext>
            </c:extLst>
          </c:dPt>
          <c:dLbls>
            <c:dLbl>
              <c:idx val="1"/>
              <c:spPr/>
              <c:txPr>
                <a:bodyPr rot="-5400000" vert="horz"/>
                <a:lstStyle/>
                <a:p>
                  <a:pPr>
                    <a:defRPr sz="1400">
                      <a:solidFill>
                        <a:schemeClr val="bg1"/>
                      </a:solidFill>
                    </a:defRPr>
                  </a:pPr>
                  <a:endParaRPr lang="en-US"/>
                </a:p>
              </c:txPr>
              <c:showLegendKey val="0"/>
              <c:showVal val="1"/>
              <c:showCatName val="0"/>
              <c:showSerName val="0"/>
              <c:showPercent val="0"/>
              <c:showBubbleSize val="0"/>
              <c:extLst>
                <c:ext xmlns:c16="http://schemas.microsoft.com/office/drawing/2014/chart" uri="{C3380CC4-5D6E-409C-BE32-E72D297353CC}">
                  <c16:uniqueId val="{00000005-E8DE-084A-B1E9-F104D2BE85E1}"/>
                </c:ext>
              </c:extLst>
            </c:dLbl>
            <c:spPr>
              <a:noFill/>
              <a:ln>
                <a:noFill/>
              </a:ln>
              <a:effectLst/>
            </c:spPr>
            <c:txPr>
              <a:bodyPr rot="-5400000" vert="horz"/>
              <a:lstStyle/>
              <a:p>
                <a:pPr>
                  <a:defRPr sz="1400">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TST_POS pre</c:v>
                </c:pt>
                <c:pt idx="1">
                  <c:v>TST_POS post</c:v>
                </c:pt>
              </c:strCache>
            </c:strRef>
          </c:cat>
          <c:val>
            <c:numRef>
              <c:f>Sheet1!$C$2:$C$3</c:f>
              <c:numCache>
                <c:formatCode>General</c:formatCode>
                <c:ptCount val="2"/>
                <c:pt idx="0">
                  <c:v>927</c:v>
                </c:pt>
                <c:pt idx="1">
                  <c:v>1378</c:v>
                </c:pt>
              </c:numCache>
            </c:numRef>
          </c:val>
          <c:extLst>
            <c:ext xmlns:c16="http://schemas.microsoft.com/office/drawing/2014/chart" uri="{C3380CC4-5D6E-409C-BE32-E72D297353CC}">
              <c16:uniqueId val="{00000006-E8DE-084A-B1E9-F104D2BE85E1}"/>
            </c:ext>
          </c:extLst>
        </c:ser>
        <c:dLbls>
          <c:showLegendKey val="0"/>
          <c:showVal val="0"/>
          <c:showCatName val="0"/>
          <c:showSerName val="0"/>
          <c:showPercent val="0"/>
          <c:showBubbleSize val="0"/>
        </c:dLbls>
        <c:gapWidth val="16"/>
        <c:overlap val="100"/>
        <c:axId val="134299136"/>
        <c:axId val="128355712"/>
      </c:barChart>
      <c:catAx>
        <c:axId val="1342991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1" i="0" u="none" strike="noStrike" kern="1200" baseline="0">
                <a:solidFill>
                  <a:schemeClr val="tx1">
                    <a:lumMod val="65000"/>
                    <a:lumOff val="35000"/>
                  </a:schemeClr>
                </a:solidFill>
                <a:latin typeface="+mn-lt"/>
                <a:ea typeface="+mn-ea"/>
                <a:cs typeface="+mn-cs"/>
              </a:defRPr>
            </a:pPr>
            <a:endParaRPr lang="en-US"/>
          </a:p>
        </c:txPr>
        <c:crossAx val="128355712"/>
        <c:crosses val="autoZero"/>
        <c:auto val="1"/>
        <c:lblAlgn val="ctr"/>
        <c:lblOffset val="100"/>
        <c:noMultiLvlLbl val="0"/>
      </c:catAx>
      <c:valAx>
        <c:axId val="128355712"/>
        <c:scaling>
          <c:orientation val="minMax"/>
          <c:max val="60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34299136"/>
        <c:crosses val="autoZero"/>
        <c:crossBetween val="between"/>
      </c:valAx>
      <c:spPr>
        <a:noFill/>
        <a:ln>
          <a:noFill/>
        </a:ln>
        <a:effectLst/>
      </c:spPr>
    </c:plotArea>
    <c:legend>
      <c:legendPos val="b"/>
      <c:layout>
        <c:manualLayout>
          <c:xMode val="edge"/>
          <c:yMode val="edge"/>
          <c:x val="0"/>
          <c:y val="0.9497958992871931"/>
          <c:w val="0.74937135294471513"/>
          <c:h val="4.9407629017471706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1000" b="1" dirty="0"/>
              <a:t>Newly linked</a:t>
            </a:r>
            <a:r>
              <a:rPr lang="en-US" sz="1000" b="1" baseline="0" dirty="0"/>
              <a:t> to treatment</a:t>
            </a:r>
            <a:endParaRPr lang="en-US" sz="1000" b="1" dirty="0"/>
          </a:p>
        </c:rich>
      </c:tx>
      <c:layout>
        <c:manualLayout>
          <c:xMode val="edge"/>
          <c:yMode val="edge"/>
          <c:x val="0.11338273844386697"/>
          <c:y val="0.10349823374809072"/>
        </c:manualLayout>
      </c:layout>
      <c:overlay val="0"/>
      <c:spPr>
        <a:noFill/>
        <a:ln>
          <a:noFill/>
        </a:ln>
        <a:effectLst/>
      </c:spPr>
    </c:title>
    <c:autoTitleDeleted val="0"/>
    <c:plotArea>
      <c:layout/>
      <c:barChart>
        <c:barDir val="col"/>
        <c:grouping val="stacked"/>
        <c:varyColors val="0"/>
        <c:ser>
          <c:idx val="0"/>
          <c:order val="0"/>
          <c:tx>
            <c:strRef>
              <c:f>Sheet1!$B$1</c:f>
              <c:strCache>
                <c:ptCount val="1"/>
                <c:pt idx="0">
                  <c:v>Female</c:v>
                </c:pt>
              </c:strCache>
            </c:strRef>
          </c:tx>
          <c:spPr>
            <a:solidFill>
              <a:schemeClr val="tx2"/>
            </a:solidFill>
            <a:ln>
              <a:noFill/>
            </a:ln>
            <a:effectLst/>
          </c:spPr>
          <c:invertIfNegative val="0"/>
          <c:dPt>
            <c:idx val="1"/>
            <c:invertIfNegative val="0"/>
            <c:bubble3D val="0"/>
            <c:extLst>
              <c:ext xmlns:c16="http://schemas.microsoft.com/office/drawing/2014/chart" uri="{C3380CC4-5D6E-409C-BE32-E72D297353CC}">
                <c16:uniqueId val="{00000001-C2FB-364E-8A21-4DD533C55225}"/>
              </c:ext>
            </c:extLst>
          </c:dPt>
          <c:dLbls>
            <c:dLbl>
              <c:idx val="1"/>
              <c:spPr/>
              <c:txPr>
                <a:bodyPr rot="-5400000" vert="horz"/>
                <a:lstStyle/>
                <a:p>
                  <a:pPr>
                    <a:defRPr sz="1400">
                      <a:solidFill>
                        <a:schemeClr val="bg1"/>
                      </a:solidFill>
                    </a:defRPr>
                  </a:pPr>
                  <a:endParaRPr lang="en-US"/>
                </a:p>
              </c:txPr>
              <c:showLegendKey val="0"/>
              <c:showVal val="1"/>
              <c:showCatName val="0"/>
              <c:showSerName val="0"/>
              <c:showPercent val="0"/>
              <c:showBubbleSize val="0"/>
              <c:extLst>
                <c:ext xmlns:c16="http://schemas.microsoft.com/office/drawing/2014/chart" uri="{C3380CC4-5D6E-409C-BE32-E72D297353CC}">
                  <c16:uniqueId val="{00000001-C2FB-364E-8A21-4DD533C55225}"/>
                </c:ext>
              </c:extLst>
            </c:dLbl>
            <c:spPr>
              <a:noFill/>
              <a:ln>
                <a:noFill/>
              </a:ln>
              <a:effectLst/>
            </c:spPr>
            <c:txPr>
              <a:bodyPr rot="-5400000" vert="horz"/>
              <a:lstStyle/>
              <a:p>
                <a:pPr>
                  <a:defRPr sz="1400">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TX_NEW pre</c:v>
                </c:pt>
                <c:pt idx="1">
                  <c:v>TX_NEW post</c:v>
                </c:pt>
              </c:strCache>
            </c:strRef>
          </c:cat>
          <c:val>
            <c:numRef>
              <c:f>Sheet1!$B$2:$B$3</c:f>
              <c:numCache>
                <c:formatCode>General</c:formatCode>
                <c:ptCount val="2"/>
                <c:pt idx="0">
                  <c:v>1495</c:v>
                </c:pt>
                <c:pt idx="1">
                  <c:v>2755</c:v>
                </c:pt>
              </c:numCache>
            </c:numRef>
          </c:val>
          <c:extLst>
            <c:ext xmlns:c16="http://schemas.microsoft.com/office/drawing/2014/chart" uri="{C3380CC4-5D6E-409C-BE32-E72D297353CC}">
              <c16:uniqueId val="{00000002-C2FB-364E-8A21-4DD533C55225}"/>
            </c:ext>
          </c:extLst>
        </c:ser>
        <c:ser>
          <c:idx val="1"/>
          <c:order val="1"/>
          <c:tx>
            <c:strRef>
              <c:f>Sheet1!$C$1</c:f>
              <c:strCache>
                <c:ptCount val="1"/>
                <c:pt idx="0">
                  <c:v>Male</c:v>
                </c:pt>
              </c:strCache>
            </c:strRef>
          </c:tx>
          <c:spPr>
            <a:solidFill>
              <a:srgbClr val="0070C0"/>
            </a:solidFill>
            <a:ln>
              <a:noFill/>
            </a:ln>
            <a:effectLst/>
          </c:spPr>
          <c:invertIfNegative val="0"/>
          <c:dPt>
            <c:idx val="0"/>
            <c:invertIfNegative val="0"/>
            <c:bubble3D val="0"/>
            <c:extLst>
              <c:ext xmlns:c16="http://schemas.microsoft.com/office/drawing/2014/chart" uri="{C3380CC4-5D6E-409C-BE32-E72D297353CC}">
                <c16:uniqueId val="{00000004-C2FB-364E-8A21-4DD533C55225}"/>
              </c:ext>
            </c:extLst>
          </c:dPt>
          <c:dLbls>
            <c:dLbl>
              <c:idx val="1"/>
              <c:spPr/>
              <c:txPr>
                <a:bodyPr rot="-5400000" vert="horz"/>
                <a:lstStyle/>
                <a:p>
                  <a:pPr>
                    <a:defRPr sz="1400">
                      <a:solidFill>
                        <a:schemeClr val="bg1"/>
                      </a:solidFill>
                    </a:defRPr>
                  </a:pPr>
                  <a:endParaRPr lang="en-US"/>
                </a:p>
              </c:txPr>
              <c:showLegendKey val="0"/>
              <c:showVal val="1"/>
              <c:showCatName val="0"/>
              <c:showSerName val="0"/>
              <c:showPercent val="0"/>
              <c:showBubbleSize val="0"/>
              <c:extLst>
                <c:ext xmlns:c16="http://schemas.microsoft.com/office/drawing/2014/chart" uri="{C3380CC4-5D6E-409C-BE32-E72D297353CC}">
                  <c16:uniqueId val="{00000002-67A6-4848-AA1D-45C3181E822C}"/>
                </c:ext>
              </c:extLst>
            </c:dLbl>
            <c:spPr>
              <a:noFill/>
              <a:ln>
                <a:noFill/>
              </a:ln>
              <a:effectLst/>
            </c:spPr>
            <c:txPr>
              <a:bodyPr rot="-5400000" vert="horz"/>
              <a:lstStyle/>
              <a:p>
                <a:pPr>
                  <a:defRPr sz="1400">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TX_NEW pre</c:v>
                </c:pt>
                <c:pt idx="1">
                  <c:v>TX_NEW post</c:v>
                </c:pt>
              </c:strCache>
            </c:strRef>
          </c:cat>
          <c:val>
            <c:numRef>
              <c:f>Sheet1!$C$2:$C$3</c:f>
              <c:numCache>
                <c:formatCode>General</c:formatCode>
                <c:ptCount val="2"/>
                <c:pt idx="0">
                  <c:v>951</c:v>
                </c:pt>
                <c:pt idx="1">
                  <c:v>1380</c:v>
                </c:pt>
              </c:numCache>
            </c:numRef>
          </c:val>
          <c:extLst>
            <c:ext xmlns:c16="http://schemas.microsoft.com/office/drawing/2014/chart" uri="{C3380CC4-5D6E-409C-BE32-E72D297353CC}">
              <c16:uniqueId val="{00000006-C2FB-364E-8A21-4DD533C55225}"/>
            </c:ext>
          </c:extLst>
        </c:ser>
        <c:dLbls>
          <c:showLegendKey val="0"/>
          <c:showVal val="0"/>
          <c:showCatName val="0"/>
          <c:showSerName val="0"/>
          <c:showPercent val="0"/>
          <c:showBubbleSize val="0"/>
        </c:dLbls>
        <c:gapWidth val="16"/>
        <c:overlap val="100"/>
        <c:axId val="134574080"/>
        <c:axId val="128357440"/>
      </c:barChart>
      <c:catAx>
        <c:axId val="1345740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en-US"/>
          </a:p>
        </c:txPr>
        <c:crossAx val="128357440"/>
        <c:crosses val="autoZero"/>
        <c:auto val="1"/>
        <c:lblAlgn val="ctr"/>
        <c:lblOffset val="100"/>
        <c:noMultiLvlLbl val="0"/>
      </c:catAx>
      <c:valAx>
        <c:axId val="128357440"/>
        <c:scaling>
          <c:orientation val="minMax"/>
          <c:max val="6000"/>
        </c:scaling>
        <c:delete val="1"/>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13457408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plotArea>
      <c:layout/>
      <c:barChart>
        <c:barDir val="col"/>
        <c:grouping val="clustered"/>
        <c:varyColors val="0"/>
        <c:ser>
          <c:idx val="0"/>
          <c:order val="0"/>
          <c:tx>
            <c:strRef>
              <c:f>Sheet1!$B$1</c:f>
              <c:strCache>
                <c:ptCount val="1"/>
                <c:pt idx="0">
                  <c:v>Kits Distributed</c:v>
                </c:pt>
              </c:strCache>
            </c:strRef>
          </c:tx>
          <c:invertIfNegative val="0"/>
          <c:dPt>
            <c:idx val="0"/>
            <c:invertIfNegative val="0"/>
            <c:bubble3D val="0"/>
            <c:spPr>
              <a:solidFill>
                <a:srgbClr val="FF9966"/>
              </a:solidFill>
            </c:spPr>
            <c:extLst>
              <c:ext xmlns:c16="http://schemas.microsoft.com/office/drawing/2014/chart" uri="{C3380CC4-5D6E-409C-BE32-E72D297353CC}">
                <c16:uniqueId val="{00000002-7123-4DB1-8689-59194ED6DBB8}"/>
              </c:ext>
            </c:extLst>
          </c:dPt>
          <c:dPt>
            <c:idx val="1"/>
            <c:invertIfNegative val="0"/>
            <c:bubble3D val="0"/>
            <c:spPr>
              <a:solidFill>
                <a:srgbClr val="00B050"/>
              </a:solidFill>
            </c:spPr>
            <c:extLst>
              <c:ext xmlns:c16="http://schemas.microsoft.com/office/drawing/2014/chart" uri="{C3380CC4-5D6E-409C-BE32-E72D297353CC}">
                <c16:uniqueId val="{00000001-3F26-6240-985F-5AF49D37AA55}"/>
              </c:ext>
            </c:extLst>
          </c:dPt>
          <c:dLbls>
            <c:spPr>
              <a:noFill/>
              <a:ln>
                <a:noFill/>
              </a:ln>
              <a:effectLst/>
            </c:spPr>
            <c:txPr>
              <a:bodyPr/>
              <a:lstStyle/>
              <a:p>
                <a:pPr>
                  <a:defRPr sz="14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Pre-COVID (Nov19-Mar20)</c:v>
                </c:pt>
                <c:pt idx="1">
                  <c:v>Post-COVID (Apr20-Aug20)</c:v>
                </c:pt>
              </c:strCache>
            </c:strRef>
          </c:cat>
          <c:val>
            <c:numRef>
              <c:f>Sheet1!$B$2:$B$3</c:f>
              <c:numCache>
                <c:formatCode>_(* #,##0_);_(* \(#,##0\);_(* "-"??_);_(@_)</c:formatCode>
                <c:ptCount val="2"/>
                <c:pt idx="0">
                  <c:v>1376</c:v>
                </c:pt>
                <c:pt idx="1">
                  <c:v>2214</c:v>
                </c:pt>
              </c:numCache>
            </c:numRef>
          </c:val>
          <c:extLst>
            <c:ext xmlns:c16="http://schemas.microsoft.com/office/drawing/2014/chart" uri="{C3380CC4-5D6E-409C-BE32-E72D297353CC}">
              <c16:uniqueId val="{00000002-3F26-6240-985F-5AF49D37AA55}"/>
            </c:ext>
          </c:extLst>
        </c:ser>
        <c:dLbls>
          <c:showLegendKey val="0"/>
          <c:showVal val="0"/>
          <c:showCatName val="0"/>
          <c:showSerName val="0"/>
          <c:showPercent val="0"/>
          <c:showBubbleSize val="0"/>
        </c:dLbls>
        <c:gapWidth val="150"/>
        <c:axId val="67201536"/>
        <c:axId val="66841984"/>
      </c:barChart>
      <c:catAx>
        <c:axId val="67201536"/>
        <c:scaling>
          <c:orientation val="minMax"/>
        </c:scaling>
        <c:delete val="0"/>
        <c:axPos val="b"/>
        <c:numFmt formatCode="General" sourceLinked="0"/>
        <c:majorTickMark val="out"/>
        <c:minorTickMark val="none"/>
        <c:tickLblPos val="nextTo"/>
        <c:txPr>
          <a:bodyPr/>
          <a:lstStyle/>
          <a:p>
            <a:pPr>
              <a:defRPr sz="1100"/>
            </a:pPr>
            <a:endParaRPr lang="en-US"/>
          </a:p>
        </c:txPr>
        <c:crossAx val="66841984"/>
        <c:crosses val="autoZero"/>
        <c:auto val="1"/>
        <c:lblAlgn val="ctr"/>
        <c:lblOffset val="100"/>
        <c:noMultiLvlLbl val="0"/>
      </c:catAx>
      <c:valAx>
        <c:axId val="66841984"/>
        <c:scaling>
          <c:orientation val="minMax"/>
        </c:scaling>
        <c:delete val="0"/>
        <c:axPos val="l"/>
        <c:majorGridlines>
          <c:spPr>
            <a:ln>
              <a:noFill/>
            </a:ln>
          </c:spPr>
        </c:majorGridlines>
        <c:title>
          <c:tx>
            <c:rich>
              <a:bodyPr rot="-5400000" vert="horz"/>
              <a:lstStyle/>
              <a:p>
                <a:pPr>
                  <a:defRPr sz="1400"/>
                </a:pPr>
                <a:r>
                  <a:rPr lang="en-US" sz="1400" dirty="0"/>
                  <a:t>#Clients</a:t>
                </a:r>
              </a:p>
            </c:rich>
          </c:tx>
          <c:overlay val="0"/>
        </c:title>
        <c:numFmt formatCode="_(* #,##0_);_(* \(#,##0\);_(* &quot;-&quot;??_);_(@_)" sourceLinked="1"/>
        <c:majorTickMark val="out"/>
        <c:minorTickMark val="none"/>
        <c:tickLblPos val="nextTo"/>
        <c:txPr>
          <a:bodyPr/>
          <a:lstStyle/>
          <a:p>
            <a:pPr>
              <a:defRPr sz="1100"/>
            </a:pPr>
            <a:endParaRPr lang="en-US"/>
          </a:p>
        </c:txPr>
        <c:crossAx val="67201536"/>
        <c:crosses val="autoZero"/>
        <c:crossBetween val="between"/>
      </c:valAx>
    </c:plotArea>
    <c:plotVisOnly val="1"/>
    <c:dispBlanksAs val="gap"/>
    <c:showDLblsOverMax val="0"/>
  </c:chart>
  <c:spPr>
    <a:ln>
      <a:solidFill>
        <a:srgbClr val="D1282E"/>
      </a:solidFill>
    </a:ln>
  </c:spPr>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a:t>Results Returned</a:t>
            </a:r>
          </a:p>
        </c:rich>
      </c:tx>
      <c:overlay val="0"/>
    </c:title>
    <c:autoTitleDeleted val="0"/>
    <c:plotArea>
      <c:layout/>
      <c:barChart>
        <c:barDir val="col"/>
        <c:grouping val="clustered"/>
        <c:varyColors val="0"/>
        <c:ser>
          <c:idx val="0"/>
          <c:order val="0"/>
          <c:tx>
            <c:strRef>
              <c:f>Sheet1!$B$1</c:f>
              <c:strCache>
                <c:ptCount val="1"/>
                <c:pt idx="0">
                  <c:v>Results Returned</c:v>
                </c:pt>
              </c:strCache>
            </c:strRef>
          </c:tx>
          <c:invertIfNegative val="0"/>
          <c:dPt>
            <c:idx val="1"/>
            <c:invertIfNegative val="0"/>
            <c:bubble3D val="0"/>
            <c:spPr>
              <a:solidFill>
                <a:srgbClr val="00B050"/>
              </a:solidFill>
            </c:spPr>
            <c:extLst>
              <c:ext xmlns:c16="http://schemas.microsoft.com/office/drawing/2014/chart" uri="{C3380CC4-5D6E-409C-BE32-E72D297353CC}">
                <c16:uniqueId val="{00000001-7744-A147-B307-9A8713875E09}"/>
              </c:ext>
            </c:extLst>
          </c:dPt>
          <c:dLbls>
            <c:spPr>
              <a:noFill/>
              <a:ln>
                <a:noFill/>
              </a:ln>
              <a:effectLst/>
            </c:spPr>
            <c:txPr>
              <a:bodyPr rot="-5400000" vert="horz"/>
              <a:lstStyle/>
              <a:p>
                <a:pPr>
                  <a:defRPr sz="1600">
                    <a:solidFill>
                      <a:schemeClr val="bg1"/>
                    </a:solidFill>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Pre-COVID (Nov19-Mar20)</c:v>
                </c:pt>
                <c:pt idx="1">
                  <c:v>Post-COVID (Apr20-Aug20)</c:v>
                </c:pt>
              </c:strCache>
            </c:strRef>
          </c:cat>
          <c:val>
            <c:numRef>
              <c:f>Sheet1!$B$2:$B$3</c:f>
              <c:numCache>
                <c:formatCode>_(* #,##0_);_(* \(#,##0\);_(* "-"??_);_(@_)</c:formatCode>
                <c:ptCount val="2"/>
                <c:pt idx="0">
                  <c:v>1098</c:v>
                </c:pt>
                <c:pt idx="1">
                  <c:v>1558</c:v>
                </c:pt>
              </c:numCache>
            </c:numRef>
          </c:val>
          <c:extLst>
            <c:ext xmlns:c16="http://schemas.microsoft.com/office/drawing/2014/chart" uri="{C3380CC4-5D6E-409C-BE32-E72D297353CC}">
              <c16:uniqueId val="{00000002-7744-A147-B307-9A8713875E09}"/>
            </c:ext>
          </c:extLst>
        </c:ser>
        <c:dLbls>
          <c:showLegendKey val="0"/>
          <c:showVal val="0"/>
          <c:showCatName val="0"/>
          <c:showSerName val="0"/>
          <c:showPercent val="0"/>
          <c:showBubbleSize val="0"/>
        </c:dLbls>
        <c:gapWidth val="150"/>
        <c:axId val="67342848"/>
        <c:axId val="66844288"/>
      </c:barChart>
      <c:lineChart>
        <c:grouping val="standard"/>
        <c:varyColors val="0"/>
        <c:ser>
          <c:idx val="1"/>
          <c:order val="1"/>
          <c:tx>
            <c:strRef>
              <c:f>Sheet1!$C$1</c:f>
              <c:strCache>
                <c:ptCount val="1"/>
                <c:pt idx="0">
                  <c:v>Positivity%</c:v>
                </c:pt>
              </c:strCache>
            </c:strRef>
          </c:tx>
          <c:spPr>
            <a:ln>
              <a:noFill/>
            </a:ln>
          </c:spPr>
          <c:marker>
            <c:spPr>
              <a:solidFill>
                <a:srgbClr val="FF0000"/>
              </a:solidFill>
            </c:spPr>
          </c:marker>
          <c:dLbls>
            <c:dLbl>
              <c:idx val="0"/>
              <c:layout>
                <c:manualLayout>
                  <c:x val="-8.59433962264151E-2"/>
                  <c:y val="-0.13746046973870538"/>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7744-A147-B307-9A8713875E09}"/>
                </c:ext>
              </c:extLst>
            </c:dLbl>
            <c:spPr>
              <a:noFill/>
              <a:ln>
                <a:noFill/>
              </a:ln>
              <a:effectLst/>
            </c:spPr>
            <c:txPr>
              <a:bodyPr/>
              <a:lstStyle/>
              <a:p>
                <a:pPr>
                  <a:defRPr sz="1400">
                    <a:solidFill>
                      <a:srgbClr val="FF0000"/>
                    </a:solidFill>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Pre-COVID (Nov19-Mar20)</c:v>
                </c:pt>
                <c:pt idx="1">
                  <c:v>Post-COVID (Apr20-Aug20)</c:v>
                </c:pt>
              </c:strCache>
            </c:strRef>
          </c:cat>
          <c:val>
            <c:numRef>
              <c:f>Sheet1!$C$2:$C$3</c:f>
              <c:numCache>
                <c:formatCode>0.0%</c:formatCode>
                <c:ptCount val="2"/>
                <c:pt idx="0">
                  <c:v>3.0965391621129327E-2</c:v>
                </c:pt>
                <c:pt idx="1">
                  <c:v>5.0064184852374842E-2</c:v>
                </c:pt>
              </c:numCache>
            </c:numRef>
          </c:val>
          <c:smooth val="0"/>
          <c:extLst>
            <c:ext xmlns:c16="http://schemas.microsoft.com/office/drawing/2014/chart" uri="{C3380CC4-5D6E-409C-BE32-E72D297353CC}">
              <c16:uniqueId val="{00000004-7744-A147-B307-9A8713875E09}"/>
            </c:ext>
          </c:extLst>
        </c:ser>
        <c:dLbls>
          <c:showLegendKey val="0"/>
          <c:showVal val="0"/>
          <c:showCatName val="0"/>
          <c:showSerName val="0"/>
          <c:showPercent val="0"/>
          <c:showBubbleSize val="0"/>
        </c:dLbls>
        <c:marker val="1"/>
        <c:smooth val="0"/>
        <c:axId val="67344384"/>
        <c:axId val="66844864"/>
      </c:lineChart>
      <c:catAx>
        <c:axId val="67342848"/>
        <c:scaling>
          <c:orientation val="minMax"/>
        </c:scaling>
        <c:delete val="0"/>
        <c:axPos val="b"/>
        <c:numFmt formatCode="General" sourceLinked="0"/>
        <c:majorTickMark val="out"/>
        <c:minorTickMark val="none"/>
        <c:tickLblPos val="nextTo"/>
        <c:txPr>
          <a:bodyPr/>
          <a:lstStyle/>
          <a:p>
            <a:pPr>
              <a:defRPr sz="1100"/>
            </a:pPr>
            <a:endParaRPr lang="en-US"/>
          </a:p>
        </c:txPr>
        <c:crossAx val="66844288"/>
        <c:crosses val="autoZero"/>
        <c:auto val="1"/>
        <c:lblAlgn val="ctr"/>
        <c:lblOffset val="100"/>
        <c:noMultiLvlLbl val="0"/>
      </c:catAx>
      <c:valAx>
        <c:axId val="66844288"/>
        <c:scaling>
          <c:orientation val="minMax"/>
        </c:scaling>
        <c:delete val="0"/>
        <c:axPos val="l"/>
        <c:majorGridlines>
          <c:spPr>
            <a:ln>
              <a:noFill/>
            </a:ln>
          </c:spPr>
        </c:majorGridlines>
        <c:title>
          <c:tx>
            <c:rich>
              <a:bodyPr rot="-5400000" vert="horz"/>
              <a:lstStyle/>
              <a:p>
                <a:pPr>
                  <a:defRPr sz="1400"/>
                </a:pPr>
                <a:r>
                  <a:rPr lang="en-US" sz="1400" dirty="0"/>
                  <a:t># Clients</a:t>
                </a:r>
              </a:p>
            </c:rich>
          </c:tx>
          <c:overlay val="0"/>
        </c:title>
        <c:numFmt formatCode="_(* #,##0_);_(* \(#,##0\);_(* &quot;-&quot;??_);_(@_)" sourceLinked="1"/>
        <c:majorTickMark val="out"/>
        <c:minorTickMark val="none"/>
        <c:tickLblPos val="nextTo"/>
        <c:txPr>
          <a:bodyPr/>
          <a:lstStyle/>
          <a:p>
            <a:pPr>
              <a:defRPr sz="1100"/>
            </a:pPr>
            <a:endParaRPr lang="en-US"/>
          </a:p>
        </c:txPr>
        <c:crossAx val="67342848"/>
        <c:crosses val="autoZero"/>
        <c:crossBetween val="between"/>
      </c:valAx>
      <c:valAx>
        <c:axId val="66844864"/>
        <c:scaling>
          <c:orientation val="minMax"/>
        </c:scaling>
        <c:delete val="0"/>
        <c:axPos val="r"/>
        <c:title>
          <c:tx>
            <c:rich>
              <a:bodyPr rot="-5400000" vert="horz"/>
              <a:lstStyle/>
              <a:p>
                <a:pPr>
                  <a:defRPr sz="1400"/>
                </a:pPr>
                <a:r>
                  <a:rPr lang="en-US" sz="1400" dirty="0"/>
                  <a:t>%Reactive</a:t>
                </a:r>
              </a:p>
            </c:rich>
          </c:tx>
          <c:overlay val="0"/>
        </c:title>
        <c:numFmt formatCode="0.0%" sourceLinked="1"/>
        <c:majorTickMark val="out"/>
        <c:minorTickMark val="none"/>
        <c:tickLblPos val="nextTo"/>
        <c:txPr>
          <a:bodyPr/>
          <a:lstStyle/>
          <a:p>
            <a:pPr>
              <a:defRPr sz="1100"/>
            </a:pPr>
            <a:endParaRPr lang="en-US"/>
          </a:p>
        </c:txPr>
        <c:crossAx val="67344384"/>
        <c:crosses val="max"/>
        <c:crossBetween val="between"/>
      </c:valAx>
      <c:catAx>
        <c:axId val="67344384"/>
        <c:scaling>
          <c:orientation val="minMax"/>
        </c:scaling>
        <c:delete val="1"/>
        <c:axPos val="b"/>
        <c:numFmt formatCode="General" sourceLinked="1"/>
        <c:majorTickMark val="out"/>
        <c:minorTickMark val="none"/>
        <c:tickLblPos val="nextTo"/>
        <c:crossAx val="66844864"/>
        <c:crosses val="autoZero"/>
        <c:auto val="1"/>
        <c:lblAlgn val="ctr"/>
        <c:lblOffset val="100"/>
        <c:noMultiLvlLbl val="0"/>
      </c:catAx>
    </c:plotArea>
    <c:plotVisOnly val="1"/>
    <c:dispBlanksAs val="gap"/>
    <c:showDLblsOverMax val="0"/>
  </c:chart>
  <c:spPr>
    <a:ln>
      <a:solidFill>
        <a:srgbClr val="D1282E"/>
      </a:solidFill>
    </a:ln>
  </c:spPr>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plotArea>
      <c:layout/>
      <c:barChart>
        <c:barDir val="col"/>
        <c:grouping val="clustered"/>
        <c:varyColors val="0"/>
        <c:ser>
          <c:idx val="0"/>
          <c:order val="0"/>
          <c:tx>
            <c:strRef>
              <c:f>Sheet1!$B$1</c:f>
              <c:strCache>
                <c:ptCount val="1"/>
                <c:pt idx="0">
                  <c:v>Reactive</c:v>
                </c:pt>
              </c:strCache>
            </c:strRef>
          </c:tx>
          <c:invertIfNegative val="0"/>
          <c:dPt>
            <c:idx val="1"/>
            <c:invertIfNegative val="0"/>
            <c:bubble3D val="0"/>
            <c:spPr>
              <a:solidFill>
                <a:srgbClr val="00B050"/>
              </a:solidFill>
            </c:spPr>
            <c:extLst>
              <c:ext xmlns:c16="http://schemas.microsoft.com/office/drawing/2014/chart" uri="{C3380CC4-5D6E-409C-BE32-E72D297353CC}">
                <c16:uniqueId val="{00000001-3106-C842-B5C2-E77938292F99}"/>
              </c:ext>
            </c:extLst>
          </c:dPt>
          <c:dLbls>
            <c:spPr>
              <a:noFill/>
              <a:ln>
                <a:noFill/>
              </a:ln>
              <a:effectLst/>
            </c:spPr>
            <c:txPr>
              <a:bodyPr/>
              <a:lstStyle/>
              <a:p>
                <a:pPr>
                  <a:defRPr sz="14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Pre-COVID (Nov19-Mar20)</c:v>
                </c:pt>
                <c:pt idx="1">
                  <c:v>Post-COVID (Apr20-Aug20)</c:v>
                </c:pt>
              </c:strCache>
            </c:strRef>
          </c:cat>
          <c:val>
            <c:numRef>
              <c:f>Sheet1!$B$2:$B$3</c:f>
              <c:numCache>
                <c:formatCode>_(* #,##0_);_(* \(#,##0\);_(* "-"??_);_(@_)</c:formatCode>
                <c:ptCount val="2"/>
                <c:pt idx="0">
                  <c:v>34</c:v>
                </c:pt>
                <c:pt idx="1">
                  <c:v>78</c:v>
                </c:pt>
              </c:numCache>
            </c:numRef>
          </c:val>
          <c:extLst>
            <c:ext xmlns:c16="http://schemas.microsoft.com/office/drawing/2014/chart" uri="{C3380CC4-5D6E-409C-BE32-E72D297353CC}">
              <c16:uniqueId val="{00000002-3106-C842-B5C2-E77938292F99}"/>
            </c:ext>
          </c:extLst>
        </c:ser>
        <c:dLbls>
          <c:showLegendKey val="0"/>
          <c:showVal val="0"/>
          <c:showCatName val="0"/>
          <c:showSerName val="0"/>
          <c:showPercent val="0"/>
          <c:showBubbleSize val="0"/>
        </c:dLbls>
        <c:gapWidth val="150"/>
        <c:axId val="67013632"/>
        <c:axId val="66845440"/>
      </c:barChart>
      <c:catAx>
        <c:axId val="67013632"/>
        <c:scaling>
          <c:orientation val="minMax"/>
        </c:scaling>
        <c:delete val="0"/>
        <c:axPos val="b"/>
        <c:numFmt formatCode="General" sourceLinked="0"/>
        <c:majorTickMark val="out"/>
        <c:minorTickMark val="none"/>
        <c:tickLblPos val="nextTo"/>
        <c:txPr>
          <a:bodyPr/>
          <a:lstStyle/>
          <a:p>
            <a:pPr>
              <a:defRPr sz="1100"/>
            </a:pPr>
            <a:endParaRPr lang="en-US"/>
          </a:p>
        </c:txPr>
        <c:crossAx val="66845440"/>
        <c:crosses val="autoZero"/>
        <c:auto val="1"/>
        <c:lblAlgn val="ctr"/>
        <c:lblOffset val="100"/>
        <c:noMultiLvlLbl val="0"/>
      </c:catAx>
      <c:valAx>
        <c:axId val="66845440"/>
        <c:scaling>
          <c:orientation val="minMax"/>
        </c:scaling>
        <c:delete val="0"/>
        <c:axPos val="l"/>
        <c:majorGridlines>
          <c:spPr>
            <a:ln>
              <a:noFill/>
            </a:ln>
          </c:spPr>
        </c:majorGridlines>
        <c:title>
          <c:tx>
            <c:rich>
              <a:bodyPr rot="-5400000" vert="horz"/>
              <a:lstStyle/>
              <a:p>
                <a:pPr>
                  <a:defRPr sz="1400"/>
                </a:pPr>
                <a:r>
                  <a:rPr lang="en-US" sz="1400" dirty="0"/>
                  <a:t># Clients</a:t>
                </a:r>
              </a:p>
            </c:rich>
          </c:tx>
          <c:overlay val="0"/>
        </c:title>
        <c:numFmt formatCode="_(* #,##0_);_(* \(#,##0\);_(* &quot;-&quot;??_);_(@_)" sourceLinked="1"/>
        <c:majorTickMark val="out"/>
        <c:minorTickMark val="none"/>
        <c:tickLblPos val="nextTo"/>
        <c:txPr>
          <a:bodyPr/>
          <a:lstStyle/>
          <a:p>
            <a:pPr>
              <a:defRPr sz="1100"/>
            </a:pPr>
            <a:endParaRPr lang="en-US"/>
          </a:p>
        </c:txPr>
        <c:crossAx val="67013632"/>
        <c:crosses val="autoZero"/>
        <c:crossBetween val="between"/>
      </c:valAx>
    </c:plotArea>
    <c:plotVisOnly val="1"/>
    <c:dispBlanksAs val="gap"/>
    <c:showDLblsOverMax val="0"/>
  </c:chart>
  <c:spPr>
    <a:ln>
      <a:solidFill>
        <a:srgbClr val="D1282E"/>
      </a:solidFill>
    </a:ln>
  </c:spPr>
  <c:txPr>
    <a:bodyPr/>
    <a:lstStyle/>
    <a:p>
      <a:pPr>
        <a:defRPr sz="1800"/>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cs typeface="+mn-cs"/>
              </a:defRPr>
            </a:lvl1pPr>
          </a:lstStyle>
          <a:p>
            <a:pPr>
              <a:defRPr/>
            </a:pPr>
            <a:fld id="{A4C54F1E-1CF1-2549-9B7E-5BAE620AFC79}" type="datetimeFigureOut">
              <a:rPr lang="en-US"/>
              <a:pPr>
                <a:defRPr/>
              </a:pPr>
              <a:t>10/20/20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cs typeface="+mn-cs"/>
              </a:defRPr>
            </a:lvl1pPr>
          </a:lstStyle>
          <a:p>
            <a:pPr>
              <a:defRPr/>
            </a:pPr>
            <a:fld id="{EB8F3515-3F12-9D4B-B3A1-A40E5FFB799A}" type="slidenum">
              <a:rPr lang="en-US"/>
              <a:pPr>
                <a:defRPr/>
              </a:pPr>
              <a:t>‹#›</a:t>
            </a:fld>
            <a:endParaRPr lang="en-US"/>
          </a:p>
        </p:txBody>
      </p:sp>
    </p:spTree>
    <p:extLst>
      <p:ext uri="{BB962C8B-B14F-4D97-AF65-F5344CB8AC3E}">
        <p14:creationId xmlns:p14="http://schemas.microsoft.com/office/powerpoint/2010/main" val="113003962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cs typeface="+mn-cs"/>
              </a:defRPr>
            </a:lvl1pPr>
          </a:lstStyle>
          <a:p>
            <a:pPr>
              <a:defRPr/>
            </a:pPr>
            <a:fld id="{AD8C3C0D-C0CC-1443-92AD-D2EBB1CCFDCB}" type="datetimeFigureOut">
              <a:rPr lang="en-US"/>
              <a:pPr>
                <a:defRPr/>
              </a:pPr>
              <a:t>10/20/20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cs typeface="+mn-cs"/>
              </a:defRPr>
            </a:lvl1pPr>
          </a:lstStyle>
          <a:p>
            <a:pPr>
              <a:defRPr/>
            </a:pPr>
            <a:fld id="{931808C1-C25A-F847-97D5-B3976BD9D850}" type="slidenum">
              <a:rPr lang="en-US"/>
              <a:pPr>
                <a:defRPr/>
              </a:pPr>
              <a:t>‹#›</a:t>
            </a:fld>
            <a:endParaRPr lang="en-US"/>
          </a:p>
        </p:txBody>
      </p:sp>
    </p:spTree>
    <p:extLst>
      <p:ext uri="{BB962C8B-B14F-4D97-AF65-F5344CB8AC3E}">
        <p14:creationId xmlns:p14="http://schemas.microsoft.com/office/powerpoint/2010/main" val="4197733386"/>
      </p:ext>
    </p:extLst>
  </p:cSld>
  <p:clrMap bg1="lt1" tx1="dk1" bg2="lt2" tx2="dk2" accent1="accent1" accent2="accent2" accent3="accent3" accent4="accent4" accent5="accent5" accent6="accent6" hlink="hlink" folHlink="folHlink"/>
  <p:hf hdr="0" ftr="0" dt="0"/>
  <p:notesStyle>
    <a:lvl1pPr algn="l" defTabSz="457200" rtl="0" fontAlgn="base">
      <a:spcBef>
        <a:spcPct val="30000"/>
      </a:spcBef>
      <a:spcAft>
        <a:spcPct val="0"/>
      </a:spcAft>
      <a:defRPr sz="1200" kern="1200">
        <a:solidFill>
          <a:schemeClr val="tx1"/>
        </a:solidFill>
        <a:latin typeface="+mn-lt"/>
        <a:ea typeface="ＭＳ Ｐゴシック" charset="0"/>
        <a:cs typeface="ＭＳ Ｐゴシック" charset="0"/>
      </a:defRPr>
    </a:lvl1pPr>
    <a:lvl2pPr marL="457200" algn="l" defTabSz="457200" rtl="0" fontAlgn="base">
      <a:spcBef>
        <a:spcPct val="30000"/>
      </a:spcBef>
      <a:spcAft>
        <a:spcPct val="0"/>
      </a:spcAft>
      <a:defRPr sz="1200" kern="1200">
        <a:solidFill>
          <a:schemeClr val="tx1"/>
        </a:solidFill>
        <a:latin typeface="+mn-lt"/>
        <a:ea typeface="ＭＳ Ｐゴシック" charset="0"/>
        <a:cs typeface="+mn-cs"/>
      </a:defRPr>
    </a:lvl2pPr>
    <a:lvl3pPr marL="914400" algn="l" defTabSz="457200" rtl="0" fontAlgn="base">
      <a:spcBef>
        <a:spcPct val="30000"/>
      </a:spcBef>
      <a:spcAft>
        <a:spcPct val="0"/>
      </a:spcAft>
      <a:defRPr sz="1200" kern="1200">
        <a:solidFill>
          <a:schemeClr val="tx1"/>
        </a:solidFill>
        <a:latin typeface="+mn-lt"/>
        <a:ea typeface="ＭＳ Ｐゴシック" charset="0"/>
        <a:cs typeface="+mn-cs"/>
      </a:defRPr>
    </a:lvl3pPr>
    <a:lvl4pPr marL="1371600" algn="l" defTabSz="457200" rtl="0" fontAlgn="base">
      <a:spcBef>
        <a:spcPct val="30000"/>
      </a:spcBef>
      <a:spcAft>
        <a:spcPct val="0"/>
      </a:spcAft>
      <a:defRPr sz="1200" kern="1200">
        <a:solidFill>
          <a:schemeClr val="tx1"/>
        </a:solidFill>
        <a:latin typeface="+mn-lt"/>
        <a:ea typeface="ＭＳ Ｐゴシック" charset="0"/>
        <a:cs typeface="+mn-cs"/>
      </a:defRPr>
    </a:lvl4pPr>
    <a:lvl5pPr marL="1828800" algn="l" defTabSz="457200" rtl="0" fontAlgn="base">
      <a:spcBef>
        <a:spcPct val="30000"/>
      </a:spcBef>
      <a:spcAft>
        <a:spcPct val="0"/>
      </a:spcAft>
      <a:defRPr sz="1200" kern="1200">
        <a:solidFill>
          <a:schemeClr val="tx1"/>
        </a:solidFill>
        <a:latin typeface="+mn-lt"/>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31808C1-C25A-F847-97D5-B3976BD9D850}" type="slidenum">
              <a:rPr lang="en-US" smtClean="0"/>
              <a:pPr>
                <a:defRPr/>
              </a:pPr>
              <a:t>1</a:t>
            </a:fld>
            <a:endParaRPr lang="en-US"/>
          </a:p>
        </p:txBody>
      </p:sp>
    </p:spTree>
    <p:extLst>
      <p:ext uri="{BB962C8B-B14F-4D97-AF65-F5344CB8AC3E}">
        <p14:creationId xmlns:p14="http://schemas.microsoft.com/office/powerpoint/2010/main" val="19899618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base" latinLnBrk="0" hangingPunct="1">
              <a:lnSpc>
                <a:spcPct val="100000"/>
              </a:lnSpc>
              <a:spcBef>
                <a:spcPct val="30000"/>
              </a:spcBef>
              <a:spcAft>
                <a:spcPct val="0"/>
              </a:spcAft>
              <a:buClrTx/>
              <a:buSzTx/>
              <a:buFontTx/>
              <a:buNone/>
              <a:tabLst/>
              <a:defRPr/>
            </a:pPr>
            <a:endParaRPr lang="en-ZA" dirty="0">
              <a:latin typeface="Arial" charset="0"/>
            </a:endParaRPr>
          </a:p>
        </p:txBody>
      </p:sp>
      <p:sp>
        <p:nvSpPr>
          <p:cNvPr id="4" name="Slide Number Placeholder 3"/>
          <p:cNvSpPr>
            <a:spLocks noGrp="1"/>
          </p:cNvSpPr>
          <p:nvPr>
            <p:ph type="sldNum" sz="quarter" idx="10"/>
          </p:nvPr>
        </p:nvSpPr>
        <p:spPr/>
        <p:txBody>
          <a:bodyPr/>
          <a:lstStyle/>
          <a:p>
            <a:pPr>
              <a:defRPr/>
            </a:pPr>
            <a:fld id="{931808C1-C25A-F847-97D5-B3976BD9D850}" type="slidenum">
              <a:rPr lang="en-US" smtClean="0"/>
              <a:pPr>
                <a:defRPr/>
              </a:pPr>
              <a:t>2</a:t>
            </a:fld>
            <a:endParaRPr lang="en-US" dirty="0"/>
          </a:p>
        </p:txBody>
      </p:sp>
    </p:spTree>
    <p:extLst>
      <p:ext uri="{BB962C8B-B14F-4D97-AF65-F5344CB8AC3E}">
        <p14:creationId xmlns:p14="http://schemas.microsoft.com/office/powerpoint/2010/main" val="30631796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base" latinLnBrk="0" hangingPunct="1">
              <a:lnSpc>
                <a:spcPct val="100000"/>
              </a:lnSpc>
              <a:spcBef>
                <a:spcPct val="30000"/>
              </a:spcBef>
              <a:spcAft>
                <a:spcPct val="0"/>
              </a:spcAft>
              <a:buClrTx/>
              <a:buSzTx/>
              <a:buFontTx/>
              <a:buNone/>
              <a:tabLst/>
              <a:defRPr/>
            </a:pPr>
            <a:endParaRPr lang="en-ZA" dirty="0">
              <a:latin typeface="Arial" charset="0"/>
            </a:endParaRPr>
          </a:p>
        </p:txBody>
      </p:sp>
      <p:sp>
        <p:nvSpPr>
          <p:cNvPr id="4" name="Slide Number Placeholder 3"/>
          <p:cNvSpPr>
            <a:spLocks noGrp="1"/>
          </p:cNvSpPr>
          <p:nvPr>
            <p:ph type="sldNum" sz="quarter" idx="10"/>
          </p:nvPr>
        </p:nvSpPr>
        <p:spPr/>
        <p:txBody>
          <a:bodyPr/>
          <a:lstStyle/>
          <a:p>
            <a:pPr>
              <a:defRPr/>
            </a:pPr>
            <a:fld id="{931808C1-C25A-F847-97D5-B3976BD9D850}" type="slidenum">
              <a:rPr lang="en-US" smtClean="0"/>
              <a:pPr>
                <a:defRPr/>
              </a:pPr>
              <a:t>3</a:t>
            </a:fld>
            <a:endParaRPr lang="en-US" dirty="0"/>
          </a:p>
        </p:txBody>
      </p:sp>
    </p:spTree>
    <p:extLst>
      <p:ext uri="{BB962C8B-B14F-4D97-AF65-F5344CB8AC3E}">
        <p14:creationId xmlns:p14="http://schemas.microsoft.com/office/powerpoint/2010/main" val="11130043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base" latinLnBrk="0" hangingPunct="1">
              <a:lnSpc>
                <a:spcPct val="100000"/>
              </a:lnSpc>
              <a:spcBef>
                <a:spcPct val="30000"/>
              </a:spcBef>
              <a:spcAft>
                <a:spcPct val="0"/>
              </a:spcAft>
              <a:buClrTx/>
              <a:buSzTx/>
              <a:buFontTx/>
              <a:buNone/>
              <a:tabLst/>
              <a:defRPr/>
            </a:pPr>
            <a:endParaRPr lang="en-ZA" dirty="0">
              <a:latin typeface="Arial" charset="0"/>
            </a:endParaRPr>
          </a:p>
        </p:txBody>
      </p:sp>
      <p:sp>
        <p:nvSpPr>
          <p:cNvPr id="4" name="Slide Number Placeholder 3"/>
          <p:cNvSpPr>
            <a:spLocks noGrp="1"/>
          </p:cNvSpPr>
          <p:nvPr>
            <p:ph type="sldNum" sz="quarter" idx="10"/>
          </p:nvPr>
        </p:nvSpPr>
        <p:spPr/>
        <p:txBody>
          <a:bodyPr/>
          <a:lstStyle/>
          <a:p>
            <a:pPr>
              <a:defRPr/>
            </a:pPr>
            <a:fld id="{931808C1-C25A-F847-97D5-B3976BD9D850}" type="slidenum">
              <a:rPr lang="en-US" smtClean="0"/>
              <a:pPr>
                <a:defRPr/>
              </a:pPr>
              <a:t>4</a:t>
            </a:fld>
            <a:endParaRPr lang="en-US" dirty="0"/>
          </a:p>
        </p:txBody>
      </p:sp>
    </p:spTree>
    <p:extLst>
      <p:ext uri="{BB962C8B-B14F-4D97-AF65-F5344CB8AC3E}">
        <p14:creationId xmlns:p14="http://schemas.microsoft.com/office/powerpoint/2010/main" val="6063637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91588dd434_1_2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91588dd434_1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7034199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g91588dd434_1_5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0" name="Google Shape;150;g91588dd434_1_5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base" latinLnBrk="0" hangingPunct="1">
              <a:lnSpc>
                <a:spcPct val="100000"/>
              </a:lnSpc>
              <a:spcBef>
                <a:spcPct val="30000"/>
              </a:spcBef>
              <a:spcAft>
                <a:spcPct val="0"/>
              </a:spcAft>
              <a:buClrTx/>
              <a:buSzTx/>
              <a:buFontTx/>
              <a:buNone/>
              <a:tabLst/>
              <a:defRPr/>
            </a:pPr>
            <a:endParaRPr lang="en-ZA" dirty="0">
              <a:latin typeface="Arial" charset="0"/>
            </a:endParaRPr>
          </a:p>
        </p:txBody>
      </p:sp>
      <p:sp>
        <p:nvSpPr>
          <p:cNvPr id="4" name="Slide Number Placeholder 3"/>
          <p:cNvSpPr>
            <a:spLocks noGrp="1"/>
          </p:cNvSpPr>
          <p:nvPr>
            <p:ph type="sldNum" sz="quarter" idx="10"/>
          </p:nvPr>
        </p:nvSpPr>
        <p:spPr/>
        <p:txBody>
          <a:bodyPr/>
          <a:lstStyle/>
          <a:p>
            <a:pPr>
              <a:defRPr/>
            </a:pPr>
            <a:fld id="{931808C1-C25A-F847-97D5-B3976BD9D850}" type="slidenum">
              <a:rPr lang="en-US" smtClean="0"/>
              <a:pPr>
                <a:defRPr/>
              </a:pPr>
              <a:t>9</a:t>
            </a:fld>
            <a:endParaRPr lang="en-US" dirty="0"/>
          </a:p>
        </p:txBody>
      </p:sp>
    </p:spTree>
    <p:extLst>
      <p:ext uri="{BB962C8B-B14F-4D97-AF65-F5344CB8AC3E}">
        <p14:creationId xmlns:p14="http://schemas.microsoft.com/office/powerpoint/2010/main" val="10889320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base" latinLnBrk="0" hangingPunct="1">
              <a:lnSpc>
                <a:spcPct val="100000"/>
              </a:lnSpc>
              <a:spcBef>
                <a:spcPct val="30000"/>
              </a:spcBef>
              <a:spcAft>
                <a:spcPct val="0"/>
              </a:spcAft>
              <a:buClrTx/>
              <a:buSzTx/>
              <a:buFontTx/>
              <a:buNone/>
              <a:tabLst/>
              <a:defRPr/>
            </a:pPr>
            <a:endParaRPr lang="en-ZA" dirty="0">
              <a:latin typeface="Arial" charset="0"/>
            </a:endParaRPr>
          </a:p>
        </p:txBody>
      </p:sp>
      <p:sp>
        <p:nvSpPr>
          <p:cNvPr id="4" name="Slide Number Placeholder 3"/>
          <p:cNvSpPr>
            <a:spLocks noGrp="1"/>
          </p:cNvSpPr>
          <p:nvPr>
            <p:ph type="sldNum" sz="quarter" idx="10"/>
          </p:nvPr>
        </p:nvSpPr>
        <p:spPr/>
        <p:txBody>
          <a:bodyPr/>
          <a:lstStyle/>
          <a:p>
            <a:pPr>
              <a:defRPr/>
            </a:pPr>
            <a:fld id="{931808C1-C25A-F847-97D5-B3976BD9D850}" type="slidenum">
              <a:rPr lang="en-US" smtClean="0"/>
              <a:pPr>
                <a:defRPr/>
              </a:pPr>
              <a:t>10</a:t>
            </a:fld>
            <a:endParaRPr lang="en-US" dirty="0"/>
          </a:p>
        </p:txBody>
      </p:sp>
    </p:spTree>
    <p:extLst>
      <p:ext uri="{BB962C8B-B14F-4D97-AF65-F5344CB8AC3E}">
        <p14:creationId xmlns:p14="http://schemas.microsoft.com/office/powerpoint/2010/main" val="11019834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a:off x="9001125" y="4846638"/>
            <a:ext cx="142875" cy="201136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a:xfrm>
            <a:off x="9001125" y="0"/>
            <a:ext cx="142875" cy="484663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6" name="Date Placeholder 3"/>
          <p:cNvSpPr>
            <a:spLocks noGrp="1"/>
          </p:cNvSpPr>
          <p:nvPr>
            <p:ph type="dt" sz="half" idx="10"/>
          </p:nvPr>
        </p:nvSpPr>
        <p:spPr/>
        <p:txBody>
          <a:bodyPr/>
          <a:lstStyle>
            <a:lvl1pPr>
              <a:defRPr/>
            </a:lvl1pPr>
          </a:lstStyle>
          <a:p>
            <a:pPr>
              <a:defRPr/>
            </a:pPr>
            <a:fld id="{C99D33A9-C674-D847-AE2A-72C88828D6D7}" type="datetime4">
              <a:rPr lang="en-ZA" smtClean="0"/>
              <a:t>20 October 2020</a:t>
            </a:fld>
            <a:endParaRPr lang="en-US" dirty="0"/>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smtClean="0">
                <a:solidFill>
                  <a:schemeClr val="tx1"/>
                </a:solidFill>
              </a:defRPr>
            </a:lvl1pPr>
          </a:lstStyle>
          <a:p>
            <a:pPr>
              <a:defRPr/>
            </a:pPr>
            <a:fld id="{C211457E-EC7B-4545-A38F-B1ECDD484499}" type="slidenum">
              <a:rPr lang="en-US"/>
              <a:pPr>
                <a:defRPr/>
              </a:pPr>
              <a:t>‹#›</a:t>
            </a:fld>
            <a:endParaRPr lang="en-US" dirty="0"/>
          </a:p>
        </p:txBody>
      </p:sp>
    </p:spTree>
    <p:extLst>
      <p:ext uri="{BB962C8B-B14F-4D97-AF65-F5344CB8AC3E}">
        <p14:creationId xmlns:p14="http://schemas.microsoft.com/office/powerpoint/2010/main" val="34537523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274898D-42D3-2A48-B178-7171174A4EC3}" type="datetime4">
              <a:rPr lang="en-ZA" smtClean="0"/>
              <a:t>20 October 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B1C54F9-31DA-0B45-8228-6EB72ADBCA35}" type="slidenum">
              <a:rPr lang="en-US"/>
              <a:pPr>
                <a:defRPr/>
              </a:pPr>
              <a:t>‹#›</a:t>
            </a:fld>
            <a:endParaRPr lang="en-US" dirty="0"/>
          </a:p>
        </p:txBody>
      </p:sp>
    </p:spTree>
    <p:extLst>
      <p:ext uri="{BB962C8B-B14F-4D97-AF65-F5344CB8AC3E}">
        <p14:creationId xmlns:p14="http://schemas.microsoft.com/office/powerpoint/2010/main" val="12779327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C61481BD-3D9A-9C4D-A857-CEADDB6CE781}" type="datetime4">
              <a:rPr lang="en-ZA" smtClean="0"/>
              <a:t>20 October 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3CC27E0-811D-4B42-8807-948B70F07AFE}" type="slidenum">
              <a:rPr lang="en-US"/>
              <a:pPr>
                <a:defRPr/>
              </a:pPr>
              <a:t>‹#›</a:t>
            </a:fld>
            <a:endParaRPr lang="en-US" dirty="0"/>
          </a:p>
        </p:txBody>
      </p:sp>
    </p:spTree>
    <p:extLst>
      <p:ext uri="{BB962C8B-B14F-4D97-AF65-F5344CB8AC3E}">
        <p14:creationId xmlns:p14="http://schemas.microsoft.com/office/powerpoint/2010/main" val="17496160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593367"/>
            <a:ext cx="8520600" cy="7636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536633"/>
            <a:ext cx="8520600" cy="45552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algn="r"/>
            <a:fld id="{00000000-1234-1234-1234-123412341234}" type="slidenum">
              <a:rPr lang="en" smtClean="0"/>
              <a:pPr algn="r"/>
              <a:t>‹#›</a:t>
            </a:fld>
            <a:endParaRPr lang="en"/>
          </a:p>
        </p:txBody>
      </p:sp>
    </p:spTree>
    <p:extLst>
      <p:ext uri="{BB962C8B-B14F-4D97-AF65-F5344CB8AC3E}">
        <p14:creationId xmlns:p14="http://schemas.microsoft.com/office/powerpoint/2010/main" val="7559908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992767"/>
            <a:ext cx="8520600" cy="27368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3778833"/>
            <a:ext cx="8520600" cy="10568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a:spcBef>
                <a:spcPts val="0"/>
              </a:spcBef>
              <a:spcAft>
                <a:spcPts val="0"/>
              </a:spcAft>
            </a:pPr>
            <a:fld id="{00000000-1234-1234-1234-123412341234}" type="slidenum">
              <a:rPr lang="en" smtClean="0"/>
              <a:pPr>
                <a:spcBef>
                  <a:spcPts val="0"/>
                </a:spcBef>
                <a:spcAft>
                  <a:spcPts val="0"/>
                </a:spcAft>
              </a:pPr>
              <a:t>‹#›</a:t>
            </a:fld>
            <a:endParaRPr lang="en"/>
          </a:p>
        </p:txBody>
      </p:sp>
    </p:spTree>
    <p:extLst>
      <p:ext uri="{BB962C8B-B14F-4D97-AF65-F5344CB8AC3E}">
        <p14:creationId xmlns:p14="http://schemas.microsoft.com/office/powerpoint/2010/main" val="13836823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867800"/>
            <a:ext cx="8520600" cy="11224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a:spcBef>
                <a:spcPts val="0"/>
              </a:spcBef>
              <a:spcAft>
                <a:spcPts val="0"/>
              </a:spcAft>
            </a:pPr>
            <a:fld id="{00000000-1234-1234-1234-123412341234}" type="slidenum">
              <a:rPr lang="en" smtClean="0"/>
              <a:pPr>
                <a:spcBef>
                  <a:spcPts val="0"/>
                </a:spcBef>
                <a:spcAft>
                  <a:spcPts val="0"/>
                </a:spcAft>
              </a:pPr>
              <a:t>‹#›</a:t>
            </a:fld>
            <a:endParaRPr lang="en"/>
          </a:p>
        </p:txBody>
      </p:sp>
    </p:spTree>
    <p:extLst>
      <p:ext uri="{BB962C8B-B14F-4D97-AF65-F5344CB8AC3E}">
        <p14:creationId xmlns:p14="http://schemas.microsoft.com/office/powerpoint/2010/main" val="36690176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593367"/>
            <a:ext cx="8520600" cy="7636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536633"/>
            <a:ext cx="8520600" cy="45552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a:spcBef>
                <a:spcPts val="0"/>
              </a:spcBef>
              <a:spcAft>
                <a:spcPts val="0"/>
              </a:spcAft>
            </a:pPr>
            <a:fld id="{00000000-1234-1234-1234-123412341234}" type="slidenum">
              <a:rPr lang="en" smtClean="0"/>
              <a:pPr>
                <a:spcBef>
                  <a:spcPts val="0"/>
                </a:spcBef>
                <a:spcAft>
                  <a:spcPts val="0"/>
                </a:spcAft>
              </a:pPr>
              <a:t>‹#›</a:t>
            </a:fld>
            <a:endParaRPr lang="en"/>
          </a:p>
        </p:txBody>
      </p:sp>
    </p:spTree>
    <p:extLst>
      <p:ext uri="{BB962C8B-B14F-4D97-AF65-F5344CB8AC3E}">
        <p14:creationId xmlns:p14="http://schemas.microsoft.com/office/powerpoint/2010/main" val="23543089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593367"/>
            <a:ext cx="8520600" cy="7636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536633"/>
            <a:ext cx="3999900" cy="45552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536633"/>
            <a:ext cx="3999900" cy="45552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a:spcBef>
                <a:spcPts val="0"/>
              </a:spcBef>
              <a:spcAft>
                <a:spcPts val="0"/>
              </a:spcAft>
            </a:pPr>
            <a:fld id="{00000000-1234-1234-1234-123412341234}" type="slidenum">
              <a:rPr lang="en" smtClean="0"/>
              <a:pPr>
                <a:spcBef>
                  <a:spcPts val="0"/>
                </a:spcBef>
                <a:spcAft>
                  <a:spcPts val="0"/>
                </a:spcAft>
              </a:pPr>
              <a:t>‹#›</a:t>
            </a:fld>
            <a:endParaRPr lang="en"/>
          </a:p>
        </p:txBody>
      </p:sp>
    </p:spTree>
    <p:extLst>
      <p:ext uri="{BB962C8B-B14F-4D97-AF65-F5344CB8AC3E}">
        <p14:creationId xmlns:p14="http://schemas.microsoft.com/office/powerpoint/2010/main" val="31098640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593367"/>
            <a:ext cx="8520600" cy="7636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a:spcBef>
                <a:spcPts val="0"/>
              </a:spcBef>
              <a:spcAft>
                <a:spcPts val="0"/>
              </a:spcAft>
            </a:pPr>
            <a:fld id="{00000000-1234-1234-1234-123412341234}" type="slidenum">
              <a:rPr lang="en" smtClean="0"/>
              <a:pPr>
                <a:spcBef>
                  <a:spcPts val="0"/>
                </a:spcBef>
                <a:spcAft>
                  <a:spcPts val="0"/>
                </a:spcAft>
              </a:pPr>
              <a:t>‹#›</a:t>
            </a:fld>
            <a:endParaRPr lang="en"/>
          </a:p>
        </p:txBody>
      </p:sp>
    </p:spTree>
    <p:extLst>
      <p:ext uri="{BB962C8B-B14F-4D97-AF65-F5344CB8AC3E}">
        <p14:creationId xmlns:p14="http://schemas.microsoft.com/office/powerpoint/2010/main" val="85862154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740800"/>
            <a:ext cx="2808000" cy="10076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852800"/>
            <a:ext cx="2808000" cy="42392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a:spcBef>
                <a:spcPts val="0"/>
              </a:spcBef>
              <a:spcAft>
                <a:spcPts val="0"/>
              </a:spcAft>
            </a:pPr>
            <a:fld id="{00000000-1234-1234-1234-123412341234}" type="slidenum">
              <a:rPr lang="en" smtClean="0"/>
              <a:pPr>
                <a:spcBef>
                  <a:spcPts val="0"/>
                </a:spcBef>
                <a:spcAft>
                  <a:spcPts val="0"/>
                </a:spcAft>
              </a:pPr>
              <a:t>‹#›</a:t>
            </a:fld>
            <a:endParaRPr lang="en"/>
          </a:p>
        </p:txBody>
      </p:sp>
    </p:spTree>
    <p:extLst>
      <p:ext uri="{BB962C8B-B14F-4D97-AF65-F5344CB8AC3E}">
        <p14:creationId xmlns:p14="http://schemas.microsoft.com/office/powerpoint/2010/main" val="17586206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600200"/>
            <a:ext cx="6367800" cy="54544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a:spcBef>
                <a:spcPts val="0"/>
              </a:spcBef>
              <a:spcAft>
                <a:spcPts val="0"/>
              </a:spcAft>
            </a:pPr>
            <a:fld id="{00000000-1234-1234-1234-123412341234}" type="slidenum">
              <a:rPr lang="en" smtClean="0"/>
              <a:pPr>
                <a:spcBef>
                  <a:spcPts val="0"/>
                </a:spcBef>
                <a:spcAft>
                  <a:spcPts val="0"/>
                </a:spcAft>
              </a:pPr>
              <a:t>‹#›</a:t>
            </a:fld>
            <a:endParaRPr lang="en"/>
          </a:p>
        </p:txBody>
      </p:sp>
    </p:spTree>
    <p:extLst>
      <p:ext uri="{BB962C8B-B14F-4D97-AF65-F5344CB8AC3E}">
        <p14:creationId xmlns:p14="http://schemas.microsoft.com/office/powerpoint/2010/main" val="3593299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34C3F705-3006-8940-8214-4575D27B313A}" type="datetime4">
              <a:rPr lang="en-ZA" smtClean="0"/>
              <a:t>20 October 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946AFDE-A924-9042-B0F6-F5C1FBC5AD76}" type="slidenum">
              <a:rPr lang="en-US"/>
              <a:pPr>
                <a:defRPr/>
              </a:pPr>
              <a:t>‹#›</a:t>
            </a:fld>
            <a:endParaRPr lang="en-US" dirty="0"/>
          </a:p>
        </p:txBody>
      </p:sp>
    </p:spTree>
    <p:extLst>
      <p:ext uri="{BB962C8B-B14F-4D97-AF65-F5344CB8AC3E}">
        <p14:creationId xmlns:p14="http://schemas.microsoft.com/office/powerpoint/2010/main" val="173976791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35"/>
        <p:cNvGrpSpPr/>
        <p:nvPr/>
      </p:nvGrpSpPr>
      <p:grpSpPr>
        <a:xfrm>
          <a:off x="0" y="0"/>
          <a:ext cx="0" cy="0"/>
          <a:chOff x="0" y="0"/>
          <a:chExt cx="0" cy="0"/>
        </a:xfrm>
      </p:grpSpPr>
      <p:sp>
        <p:nvSpPr>
          <p:cNvPr id="36" name="Google Shape;36;p9"/>
          <p:cNvSpPr/>
          <p:nvPr/>
        </p:nvSpPr>
        <p:spPr>
          <a:xfrm>
            <a:off x="4572000" y="-167"/>
            <a:ext cx="4572000" cy="68580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644233"/>
            <a:ext cx="4045200" cy="19764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3737433"/>
            <a:ext cx="4045200" cy="16468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965433"/>
            <a:ext cx="3837000" cy="49268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a:spcBef>
                <a:spcPts val="0"/>
              </a:spcBef>
              <a:spcAft>
                <a:spcPts val="0"/>
              </a:spcAft>
            </a:pPr>
            <a:fld id="{00000000-1234-1234-1234-123412341234}" type="slidenum">
              <a:rPr lang="en" smtClean="0"/>
              <a:pPr>
                <a:spcBef>
                  <a:spcPts val="0"/>
                </a:spcBef>
                <a:spcAft>
                  <a:spcPts val="0"/>
                </a:spcAft>
              </a:pPr>
              <a:t>‹#›</a:t>
            </a:fld>
            <a:endParaRPr lang="en"/>
          </a:p>
        </p:txBody>
      </p:sp>
    </p:spTree>
    <p:extLst>
      <p:ext uri="{BB962C8B-B14F-4D97-AF65-F5344CB8AC3E}">
        <p14:creationId xmlns:p14="http://schemas.microsoft.com/office/powerpoint/2010/main" val="197628253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5640767"/>
            <a:ext cx="5998800" cy="8068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a:spcBef>
                <a:spcPts val="0"/>
              </a:spcBef>
              <a:spcAft>
                <a:spcPts val="0"/>
              </a:spcAft>
            </a:pPr>
            <a:fld id="{00000000-1234-1234-1234-123412341234}" type="slidenum">
              <a:rPr lang="en" smtClean="0"/>
              <a:pPr>
                <a:spcBef>
                  <a:spcPts val="0"/>
                </a:spcBef>
                <a:spcAft>
                  <a:spcPts val="0"/>
                </a:spcAft>
              </a:pPr>
              <a:t>‹#›</a:t>
            </a:fld>
            <a:endParaRPr lang="en"/>
          </a:p>
        </p:txBody>
      </p:sp>
    </p:spTree>
    <p:extLst>
      <p:ext uri="{BB962C8B-B14F-4D97-AF65-F5344CB8AC3E}">
        <p14:creationId xmlns:p14="http://schemas.microsoft.com/office/powerpoint/2010/main" val="338664291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Big number">
  <p:cSld name="Big 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474833"/>
            <a:ext cx="8520600" cy="26180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4202967"/>
            <a:ext cx="8520600" cy="17344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a:spcBef>
                <a:spcPts val="0"/>
              </a:spcBef>
              <a:spcAft>
                <a:spcPts val="0"/>
              </a:spcAft>
            </a:pPr>
            <a:fld id="{00000000-1234-1234-1234-123412341234}" type="slidenum">
              <a:rPr lang="en" smtClean="0"/>
              <a:pPr>
                <a:spcBef>
                  <a:spcPts val="0"/>
                </a:spcBef>
                <a:spcAft>
                  <a:spcPts val="0"/>
                </a:spcAft>
              </a:pPr>
              <a:t>‹#›</a:t>
            </a:fld>
            <a:endParaRPr lang="en"/>
          </a:p>
        </p:txBody>
      </p:sp>
    </p:spTree>
    <p:extLst>
      <p:ext uri="{BB962C8B-B14F-4D97-AF65-F5344CB8AC3E}">
        <p14:creationId xmlns:p14="http://schemas.microsoft.com/office/powerpoint/2010/main" val="339041249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a:spcBef>
                <a:spcPts val="0"/>
              </a:spcBef>
              <a:spcAft>
                <a:spcPts val="0"/>
              </a:spcAft>
            </a:pPr>
            <a:fld id="{00000000-1234-1234-1234-123412341234}" type="slidenum">
              <a:rPr lang="en" smtClean="0"/>
              <a:pPr>
                <a:spcBef>
                  <a:spcPts val="0"/>
                </a:spcBef>
                <a:spcAft>
                  <a:spcPts val="0"/>
                </a:spcAft>
              </a:pPr>
              <a:t>‹#›</a:t>
            </a:fld>
            <a:endParaRPr lang="en"/>
          </a:p>
        </p:txBody>
      </p:sp>
    </p:spTree>
    <p:extLst>
      <p:ext uri="{BB962C8B-B14F-4D97-AF65-F5344CB8AC3E}">
        <p14:creationId xmlns:p14="http://schemas.microsoft.com/office/powerpoint/2010/main" val="155034906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1"/>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1"/>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E0CA3AE-BD1D-49AC-B1E8-145FF7716429}" type="datetimeFigureOut">
              <a:rPr lang="en-US" smtClean="0"/>
              <a:t>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B6684C-028B-4591-BE5D-0213E8DFB117}" type="slidenum">
              <a:rPr lang="en-US" smtClean="0"/>
              <a:t>‹#›</a:t>
            </a:fld>
            <a:endParaRPr lang="en-US"/>
          </a:p>
        </p:txBody>
      </p:sp>
    </p:spTree>
    <p:extLst>
      <p:ext uri="{BB962C8B-B14F-4D97-AF65-F5344CB8AC3E}">
        <p14:creationId xmlns:p14="http://schemas.microsoft.com/office/powerpoint/2010/main" val="34548791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n-US"/>
              <a:t>Click to edit Master title style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2C21C0AE-D066-DE4E-8A01-C7D082330486}" type="datetime4">
              <a:rPr lang="en-ZA" smtClean="0"/>
              <a:t>20 October 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E374729-98C1-E04A-8A19-66DC81DCCFA2}" type="slidenum">
              <a:rPr lang="en-US"/>
              <a:pPr>
                <a:defRPr/>
              </a:pPr>
              <a:t>‹#›</a:t>
            </a:fld>
            <a:endParaRPr lang="en-US" dirty="0"/>
          </a:p>
        </p:txBody>
      </p:sp>
    </p:spTree>
    <p:extLst>
      <p:ext uri="{BB962C8B-B14F-4D97-AF65-F5344CB8AC3E}">
        <p14:creationId xmlns:p14="http://schemas.microsoft.com/office/powerpoint/2010/main" val="19567875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A5DB47E3-8CD9-D045-BD57-9C156641941A}" type="datetime4">
              <a:rPr lang="en-ZA" smtClean="0"/>
              <a:t>20 October 2020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15F56FF-003A-1647-A366-F87CEE8088AC}" type="slidenum">
              <a:rPr lang="en-US"/>
              <a:pPr>
                <a:defRPr/>
              </a:pPr>
              <a:t>‹#›</a:t>
            </a:fld>
            <a:endParaRPr lang="en-US" dirty="0"/>
          </a:p>
        </p:txBody>
      </p:sp>
    </p:spTree>
    <p:extLst>
      <p:ext uri="{BB962C8B-B14F-4D97-AF65-F5344CB8AC3E}">
        <p14:creationId xmlns:p14="http://schemas.microsoft.com/office/powerpoint/2010/main" val="29120131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468F8C7C-6423-AB4B-99CE-224132D8963E}" type="datetime4">
              <a:rPr lang="en-ZA" smtClean="0"/>
              <a:t>20 October 2020</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ABBCC497-D83D-184F-BF4C-1E74FCDA7C13}" type="slidenum">
              <a:rPr lang="en-US"/>
              <a:pPr>
                <a:defRPr/>
              </a:pPr>
              <a:t>‹#›</a:t>
            </a:fld>
            <a:endParaRPr lang="en-US" dirty="0"/>
          </a:p>
        </p:txBody>
      </p:sp>
    </p:spTree>
    <p:extLst>
      <p:ext uri="{BB962C8B-B14F-4D97-AF65-F5344CB8AC3E}">
        <p14:creationId xmlns:p14="http://schemas.microsoft.com/office/powerpoint/2010/main" val="40713592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26784699-BA21-A44F-A8C0-B95DB84520F1}" type="datetime4">
              <a:rPr lang="en-ZA" smtClean="0"/>
              <a:t>20 October 2020</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141F21F6-03F5-6E46-A417-3367C78B52A1}" type="slidenum">
              <a:rPr lang="en-US"/>
              <a:pPr>
                <a:defRPr/>
              </a:pPr>
              <a:t>‹#›</a:t>
            </a:fld>
            <a:endParaRPr lang="en-US" dirty="0"/>
          </a:p>
        </p:txBody>
      </p:sp>
    </p:spTree>
    <p:extLst>
      <p:ext uri="{BB962C8B-B14F-4D97-AF65-F5344CB8AC3E}">
        <p14:creationId xmlns:p14="http://schemas.microsoft.com/office/powerpoint/2010/main" val="12746269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D862A1F-2158-3046-993F-0CADD8CD1698}" type="datetime4">
              <a:rPr lang="en-ZA" smtClean="0"/>
              <a:t>20 October 2020</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FA5F2AB7-A4D0-2044-9A03-240EFA05BF33}" type="slidenum">
              <a:rPr lang="en-US"/>
              <a:pPr>
                <a:defRPr/>
              </a:pPr>
              <a:t>‹#›</a:t>
            </a:fld>
            <a:endParaRPr lang="en-US" dirty="0"/>
          </a:p>
        </p:txBody>
      </p:sp>
    </p:spTree>
    <p:extLst>
      <p:ext uri="{BB962C8B-B14F-4D97-AF65-F5344CB8AC3E}">
        <p14:creationId xmlns:p14="http://schemas.microsoft.com/office/powerpoint/2010/main" val="13787424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Title 7"/>
          <p:cNvSpPr>
            <a:spLocks noGrp="1"/>
          </p:cNvSpPr>
          <p:nvPr>
            <p:ph type="title"/>
          </p:nvPr>
        </p:nvSpPr>
        <p:spPr/>
        <p:txBody>
          <a:bodyPr/>
          <a:lstStyle/>
          <a:p>
            <a:r>
              <a:rPr lang="en-US"/>
              <a:t>Click to edit Master title style</a:t>
            </a:r>
          </a:p>
        </p:txBody>
      </p:sp>
      <p:sp>
        <p:nvSpPr>
          <p:cNvPr id="5" name="Date Placeholder 3"/>
          <p:cNvSpPr>
            <a:spLocks noGrp="1"/>
          </p:cNvSpPr>
          <p:nvPr>
            <p:ph type="dt" sz="half" idx="10"/>
          </p:nvPr>
        </p:nvSpPr>
        <p:spPr/>
        <p:txBody>
          <a:bodyPr/>
          <a:lstStyle>
            <a:lvl1pPr>
              <a:defRPr/>
            </a:lvl1pPr>
          </a:lstStyle>
          <a:p>
            <a:pPr>
              <a:defRPr/>
            </a:pPr>
            <a:fld id="{3911A0FF-52D9-8949-88E9-D3C143EE9CEF}" type="datetime4">
              <a:rPr lang="en-ZA" smtClean="0"/>
              <a:t>20 October 2020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799FF8A-4B3C-5545-85A0-4B77784EB604}" type="slidenum">
              <a:rPr lang="en-US"/>
              <a:pPr>
                <a:defRPr/>
              </a:pPr>
              <a:t>‹#›</a:t>
            </a:fld>
            <a:endParaRPr lang="en-US" dirty="0"/>
          </a:p>
        </p:txBody>
      </p:sp>
    </p:spTree>
    <p:extLst>
      <p:ext uri="{BB962C8B-B14F-4D97-AF65-F5344CB8AC3E}">
        <p14:creationId xmlns:p14="http://schemas.microsoft.com/office/powerpoint/2010/main" val="22960367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4"/>
          <p:cNvSpPr/>
          <p:nvPr/>
        </p:nvSpPr>
        <p:spPr>
          <a:xfrm>
            <a:off x="9001125" y="4846638"/>
            <a:ext cx="142875" cy="201136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9001125" y="0"/>
            <a:ext cx="142875" cy="484663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Drag picture to placeholder or click icon to add</a:t>
            </a:r>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Title 7"/>
          <p:cNvSpPr>
            <a:spLocks noGrp="1"/>
          </p:cNvSpPr>
          <p:nvPr>
            <p:ph type="title"/>
          </p:nvPr>
        </p:nvSpPr>
        <p:spPr>
          <a:xfrm>
            <a:off x="457200" y="4953000"/>
            <a:ext cx="8153400" cy="762000"/>
          </a:xfrm>
        </p:spPr>
        <p:txBody>
          <a:bodyPr anchor="t"/>
          <a:lstStyle>
            <a:lvl1pPr>
              <a:defRPr sz="3200"/>
            </a:lvl1pPr>
          </a:lstStyle>
          <a:p>
            <a:r>
              <a:rPr lang="en-US"/>
              <a:t>Click to edit Master title style</a:t>
            </a:r>
            <a:endParaRPr lang="en-US" dirty="0"/>
          </a:p>
        </p:txBody>
      </p:sp>
      <p:sp>
        <p:nvSpPr>
          <p:cNvPr id="7" name="Date Placeholder 4"/>
          <p:cNvSpPr>
            <a:spLocks noGrp="1"/>
          </p:cNvSpPr>
          <p:nvPr>
            <p:ph type="dt" sz="half" idx="10"/>
          </p:nvPr>
        </p:nvSpPr>
        <p:spPr/>
        <p:txBody>
          <a:bodyPr/>
          <a:lstStyle>
            <a:lvl1pPr>
              <a:defRPr/>
            </a:lvl1pPr>
          </a:lstStyle>
          <a:p>
            <a:pPr>
              <a:defRPr/>
            </a:pPr>
            <a:fld id="{C9CD2BEF-E193-8746-BE66-E9A84A006137}" type="datetime4">
              <a:rPr lang="en-ZA" smtClean="0"/>
              <a:t>20 October 2020</a:t>
            </a:fld>
            <a:endParaRPr lang="en-US"/>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p:txBody>
          <a:bodyPr/>
          <a:lstStyle>
            <a:lvl1pPr>
              <a:defRPr smtClean="0">
                <a:solidFill>
                  <a:schemeClr val="tx1"/>
                </a:solidFill>
              </a:defRPr>
            </a:lvl1pPr>
          </a:lstStyle>
          <a:p>
            <a:pPr>
              <a:defRPr/>
            </a:pPr>
            <a:fld id="{C04CF8DC-B8D1-994A-B79C-A966A34E1180}" type="slidenum">
              <a:rPr lang="en-US"/>
              <a:pPr>
                <a:defRPr/>
              </a:pPr>
              <a:t>‹#›</a:t>
            </a:fld>
            <a:endParaRPr lang="en-US" dirty="0"/>
          </a:p>
        </p:txBody>
      </p:sp>
    </p:spTree>
    <p:extLst>
      <p:ext uri="{BB962C8B-B14F-4D97-AF65-F5344CB8AC3E}">
        <p14:creationId xmlns:p14="http://schemas.microsoft.com/office/powerpoint/2010/main" val="34299309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400"/>
            <a:ext cx="5791200" cy="137160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1027" name="Text Placeholder 2"/>
          <p:cNvSpPr>
            <a:spLocks noGrp="1"/>
          </p:cNvSpPr>
          <p:nvPr>
            <p:ph type="body" idx="1"/>
          </p:nvPr>
        </p:nvSpPr>
        <p:spPr bwMode="auto">
          <a:xfrm>
            <a:off x="457200" y="1752600"/>
            <a:ext cx="7620000" cy="437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172200"/>
            <a:ext cx="3429000" cy="304800"/>
          </a:xfrm>
          <a:prstGeom prst="rect">
            <a:avLst/>
          </a:prstGeom>
        </p:spPr>
        <p:txBody>
          <a:bodyPr vert="horz" lIns="91440" tIns="45720" rIns="91440" bIns="0" rtlCol="0" anchor="b"/>
          <a:lstStyle>
            <a:lvl1pPr algn="l" fontAlgn="auto">
              <a:spcBef>
                <a:spcPts val="0"/>
              </a:spcBef>
              <a:spcAft>
                <a:spcPts val="0"/>
              </a:spcAft>
              <a:defRPr sz="1000" smtClean="0">
                <a:solidFill>
                  <a:schemeClr val="tx1"/>
                </a:solidFill>
                <a:latin typeface="+mn-lt"/>
                <a:ea typeface="+mn-ea"/>
                <a:cs typeface="+mn-cs"/>
              </a:defRPr>
            </a:lvl1pPr>
          </a:lstStyle>
          <a:p>
            <a:pPr>
              <a:defRPr/>
            </a:pPr>
            <a:fld id="{37476D0A-F759-F945-9D9E-98040DD11A3C}" type="datetime4">
              <a:rPr lang="en-ZA" smtClean="0"/>
              <a:t>20 October 2020</a:t>
            </a:fld>
            <a:endParaRPr lang="en-US" dirty="0"/>
          </a:p>
        </p:txBody>
      </p:sp>
      <p:sp>
        <p:nvSpPr>
          <p:cNvPr id="5" name="Footer Placeholder 4"/>
          <p:cNvSpPr>
            <a:spLocks noGrp="1"/>
          </p:cNvSpPr>
          <p:nvPr>
            <p:ph type="ftr" sz="quarter" idx="3"/>
          </p:nvPr>
        </p:nvSpPr>
        <p:spPr>
          <a:xfrm>
            <a:off x="457200" y="6492875"/>
            <a:ext cx="3429000" cy="284163"/>
          </a:xfrm>
          <a:prstGeom prst="rect">
            <a:avLst/>
          </a:prstGeom>
        </p:spPr>
        <p:txBody>
          <a:bodyPr vert="horz" lIns="91440" tIns="45720" rIns="91440" bIns="45720" rtlCol="0" anchor="t"/>
          <a:lstStyle>
            <a:lvl1pPr algn="l" fontAlgn="auto">
              <a:spcBef>
                <a:spcPts val="0"/>
              </a:spcBef>
              <a:spcAft>
                <a:spcPts val="0"/>
              </a:spcAft>
              <a:defRPr sz="1000" dirty="0">
                <a:solidFill>
                  <a:schemeClr val="tx1"/>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rot="16200000">
            <a:off x="8227219" y="5885656"/>
            <a:ext cx="1316038" cy="365125"/>
          </a:xfrm>
          <a:prstGeom prst="rect">
            <a:avLst/>
          </a:prstGeom>
        </p:spPr>
        <p:txBody>
          <a:bodyPr vert="horz" lIns="91440" tIns="45720" rIns="91440" bIns="45720" rtlCol="0" anchor="ctr"/>
          <a:lstStyle>
            <a:lvl1pPr algn="l" fontAlgn="auto">
              <a:spcBef>
                <a:spcPts val="0"/>
              </a:spcBef>
              <a:spcAft>
                <a:spcPts val="0"/>
              </a:spcAft>
              <a:defRPr sz="2400" b="1" smtClean="0">
                <a:solidFill>
                  <a:schemeClr val="tx2"/>
                </a:solidFill>
                <a:latin typeface="+mn-lt"/>
                <a:ea typeface="+mn-ea"/>
                <a:cs typeface="+mn-cs"/>
              </a:defRPr>
            </a:lvl1pPr>
          </a:lstStyle>
          <a:p>
            <a:pPr>
              <a:defRPr/>
            </a:pPr>
            <a:fld id="{207A314B-8294-5942-B8D4-5C5E319021D7}" type="slidenum">
              <a:rPr lang="en-US"/>
              <a:pPr>
                <a:defRPr/>
              </a:pPr>
              <a:t>‹#›</a:t>
            </a:fld>
            <a:endParaRPr lang="en-US" dirty="0"/>
          </a:p>
        </p:txBody>
      </p:sp>
      <p:sp>
        <p:nvSpPr>
          <p:cNvPr id="7" name="Rectangle 6"/>
          <p:cNvSpPr/>
          <p:nvPr/>
        </p:nvSpPr>
        <p:spPr>
          <a:xfrm>
            <a:off x="9001125" y="0"/>
            <a:ext cx="142875"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7"/>
          <p:cNvSpPr/>
          <p:nvPr/>
        </p:nvSpPr>
        <p:spPr>
          <a:xfrm>
            <a:off x="9001125" y="1371600"/>
            <a:ext cx="142875"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Tree>
  </p:cSld>
  <p:clrMap bg1="lt1" tx1="dk1" bg2="lt2" tx2="dk2" accent1="accent1" accent2="accent2" accent3="accent3" accent4="accent4" accent5="accent5" accent6="accent6" hlink="hlink" folHlink="folHlink"/>
  <p:sldLayoutIdLst>
    <p:sldLayoutId id="2147483935" r:id="rId1"/>
    <p:sldLayoutId id="2147483926" r:id="rId2"/>
    <p:sldLayoutId id="2147483927" r:id="rId3"/>
    <p:sldLayoutId id="2147483928" r:id="rId4"/>
    <p:sldLayoutId id="2147483929" r:id="rId5"/>
    <p:sldLayoutId id="2147483930" r:id="rId6"/>
    <p:sldLayoutId id="2147483931" r:id="rId7"/>
    <p:sldLayoutId id="2147483932" r:id="rId8"/>
    <p:sldLayoutId id="2147483936" r:id="rId9"/>
    <p:sldLayoutId id="2147483933" r:id="rId10"/>
    <p:sldLayoutId id="2147483934" r:id="rId11"/>
    <p:sldLayoutId id="2147483937" r:id="rId12"/>
  </p:sldLayoutIdLst>
  <p:hf sldNum="0" hdr="0" dt="0"/>
  <p:txStyles>
    <p:titleStyle>
      <a:lvl1pPr algn="l" rtl="0" eaLnBrk="1" fontAlgn="base" hangingPunct="1">
        <a:spcBef>
          <a:spcPct val="0"/>
        </a:spcBef>
        <a:spcAft>
          <a:spcPct val="0"/>
        </a:spcAft>
        <a:defRPr sz="3600" kern="1200" cap="all" spc="-60">
          <a:solidFill>
            <a:schemeClr val="tx2"/>
          </a:solidFill>
          <a:latin typeface="+mj-lt"/>
          <a:ea typeface="ＭＳ Ｐゴシック" charset="0"/>
          <a:cs typeface="ＭＳ Ｐゴシック" charset="0"/>
        </a:defRPr>
      </a:lvl1pPr>
      <a:lvl2pPr algn="l" rtl="0" eaLnBrk="1" fontAlgn="base" hangingPunct="1">
        <a:spcBef>
          <a:spcPct val="0"/>
        </a:spcBef>
        <a:spcAft>
          <a:spcPct val="0"/>
        </a:spcAft>
        <a:defRPr sz="3600">
          <a:solidFill>
            <a:schemeClr val="tx2"/>
          </a:solidFill>
          <a:latin typeface="Arial Black" charset="0"/>
          <a:ea typeface="ＭＳ Ｐゴシック" charset="0"/>
          <a:cs typeface="ＭＳ Ｐゴシック" charset="0"/>
        </a:defRPr>
      </a:lvl2pPr>
      <a:lvl3pPr algn="l" rtl="0" eaLnBrk="1" fontAlgn="base" hangingPunct="1">
        <a:spcBef>
          <a:spcPct val="0"/>
        </a:spcBef>
        <a:spcAft>
          <a:spcPct val="0"/>
        </a:spcAft>
        <a:defRPr sz="3600">
          <a:solidFill>
            <a:schemeClr val="tx2"/>
          </a:solidFill>
          <a:latin typeface="Arial Black" charset="0"/>
          <a:ea typeface="ＭＳ Ｐゴシック" charset="0"/>
          <a:cs typeface="ＭＳ Ｐゴシック" charset="0"/>
        </a:defRPr>
      </a:lvl3pPr>
      <a:lvl4pPr algn="l" rtl="0" eaLnBrk="1" fontAlgn="base" hangingPunct="1">
        <a:spcBef>
          <a:spcPct val="0"/>
        </a:spcBef>
        <a:spcAft>
          <a:spcPct val="0"/>
        </a:spcAft>
        <a:defRPr sz="3600">
          <a:solidFill>
            <a:schemeClr val="tx2"/>
          </a:solidFill>
          <a:latin typeface="Arial Black" charset="0"/>
          <a:ea typeface="ＭＳ Ｐゴシック" charset="0"/>
          <a:cs typeface="ＭＳ Ｐゴシック" charset="0"/>
        </a:defRPr>
      </a:lvl4pPr>
      <a:lvl5pPr algn="l" rtl="0" eaLnBrk="1" fontAlgn="base" hangingPunct="1">
        <a:spcBef>
          <a:spcPct val="0"/>
        </a:spcBef>
        <a:spcAft>
          <a:spcPct val="0"/>
        </a:spcAft>
        <a:defRPr sz="3600">
          <a:solidFill>
            <a:schemeClr val="tx2"/>
          </a:solidFill>
          <a:latin typeface="Arial Black" charset="0"/>
          <a:ea typeface="ＭＳ Ｐゴシック" charset="0"/>
          <a:cs typeface="ＭＳ Ｐゴシック" charset="0"/>
        </a:defRPr>
      </a:lvl5pPr>
      <a:lvl6pPr marL="457200" algn="l" rtl="0" eaLnBrk="1" fontAlgn="base" hangingPunct="1">
        <a:spcBef>
          <a:spcPct val="0"/>
        </a:spcBef>
        <a:spcAft>
          <a:spcPct val="0"/>
        </a:spcAft>
        <a:defRPr sz="3600">
          <a:solidFill>
            <a:schemeClr val="tx2"/>
          </a:solidFill>
          <a:latin typeface="Arial Black" charset="0"/>
          <a:ea typeface="ＭＳ Ｐゴシック" charset="0"/>
          <a:cs typeface="ＭＳ Ｐゴシック" charset="0"/>
        </a:defRPr>
      </a:lvl6pPr>
      <a:lvl7pPr marL="914400" algn="l" rtl="0" eaLnBrk="1" fontAlgn="base" hangingPunct="1">
        <a:spcBef>
          <a:spcPct val="0"/>
        </a:spcBef>
        <a:spcAft>
          <a:spcPct val="0"/>
        </a:spcAft>
        <a:defRPr sz="3600">
          <a:solidFill>
            <a:schemeClr val="tx2"/>
          </a:solidFill>
          <a:latin typeface="Arial Black" charset="0"/>
          <a:ea typeface="ＭＳ Ｐゴシック" charset="0"/>
          <a:cs typeface="ＭＳ Ｐゴシック" charset="0"/>
        </a:defRPr>
      </a:lvl7pPr>
      <a:lvl8pPr marL="1371600" algn="l" rtl="0" eaLnBrk="1" fontAlgn="base" hangingPunct="1">
        <a:spcBef>
          <a:spcPct val="0"/>
        </a:spcBef>
        <a:spcAft>
          <a:spcPct val="0"/>
        </a:spcAft>
        <a:defRPr sz="3600">
          <a:solidFill>
            <a:schemeClr val="tx2"/>
          </a:solidFill>
          <a:latin typeface="Arial Black" charset="0"/>
          <a:ea typeface="ＭＳ Ｐゴシック" charset="0"/>
          <a:cs typeface="ＭＳ Ｐゴシック" charset="0"/>
        </a:defRPr>
      </a:lvl8pPr>
      <a:lvl9pPr marL="1828800" algn="l" rtl="0" eaLnBrk="1" fontAlgn="base" hangingPunct="1">
        <a:spcBef>
          <a:spcPct val="0"/>
        </a:spcBef>
        <a:spcAft>
          <a:spcPct val="0"/>
        </a:spcAft>
        <a:defRPr sz="3600">
          <a:solidFill>
            <a:schemeClr val="tx2"/>
          </a:solidFill>
          <a:latin typeface="Arial Black" charset="0"/>
          <a:ea typeface="ＭＳ Ｐゴシック" charset="0"/>
          <a:cs typeface="ＭＳ Ｐゴシック" charset="0"/>
        </a:defRPr>
      </a:lvl9pPr>
    </p:titleStyle>
    <p:bodyStyle>
      <a:lvl1pPr algn="l" rtl="0" eaLnBrk="1" fontAlgn="base" hangingPunct="1">
        <a:spcBef>
          <a:spcPct val="20000"/>
        </a:spcBef>
        <a:spcAft>
          <a:spcPts val="600"/>
        </a:spcAft>
        <a:buFont typeface="Arial" charset="0"/>
        <a:defRPr sz="2000" b="1" kern="1200">
          <a:solidFill>
            <a:schemeClr val="tx1"/>
          </a:solidFill>
          <a:latin typeface="+mn-lt"/>
          <a:ea typeface="ＭＳ Ｐゴシック" charset="0"/>
          <a:cs typeface="ＭＳ Ｐゴシック" charset="0"/>
        </a:defRPr>
      </a:lvl1pPr>
      <a:lvl2pPr marL="457200" indent="-182563" algn="l" rtl="0" eaLnBrk="1" fontAlgn="base" hangingPunct="1">
        <a:spcBef>
          <a:spcPct val="20000"/>
        </a:spcBef>
        <a:spcAft>
          <a:spcPct val="0"/>
        </a:spcAft>
        <a:buClr>
          <a:schemeClr val="tx2"/>
        </a:buClr>
        <a:buFont typeface="Arial" charset="0"/>
        <a:buChar char="•"/>
        <a:defRPr sz="2000" kern="1200">
          <a:solidFill>
            <a:schemeClr val="tx1"/>
          </a:solidFill>
          <a:latin typeface="+mn-lt"/>
          <a:ea typeface="ＭＳ Ｐゴシック" charset="0"/>
          <a:cs typeface="+mn-cs"/>
        </a:defRPr>
      </a:lvl2pPr>
      <a:lvl3pPr marL="1143000" indent="-228600" algn="l" rtl="0" eaLnBrk="1" fontAlgn="base" hangingPunct="1">
        <a:spcBef>
          <a:spcPct val="20000"/>
        </a:spcBef>
        <a:spcAft>
          <a:spcPct val="0"/>
        </a:spcAft>
        <a:buClr>
          <a:schemeClr val="tx2"/>
        </a:buClr>
        <a:buFont typeface="Arial" charset="0"/>
        <a:buChar char="•"/>
        <a:defRPr kern="1200">
          <a:solidFill>
            <a:schemeClr val="tx1"/>
          </a:solidFill>
          <a:latin typeface="+mn-lt"/>
          <a:ea typeface="ＭＳ Ｐゴシック" charset="0"/>
          <a:cs typeface="+mn-cs"/>
        </a:defRPr>
      </a:lvl3pPr>
      <a:lvl4pPr marL="1600200" indent="-228600" algn="l" rtl="0" eaLnBrk="1" fontAlgn="base" hangingPunct="1">
        <a:spcBef>
          <a:spcPct val="20000"/>
        </a:spcBef>
        <a:spcAft>
          <a:spcPct val="0"/>
        </a:spcAft>
        <a:buClr>
          <a:schemeClr val="tx2"/>
        </a:buClr>
        <a:buFont typeface="Arial" charset="0"/>
        <a:buChar char="•"/>
        <a:defRPr kern="1200">
          <a:solidFill>
            <a:schemeClr val="tx1"/>
          </a:solidFill>
          <a:latin typeface="+mn-lt"/>
          <a:ea typeface="ＭＳ Ｐゴシック" charset="0"/>
          <a:cs typeface="+mn-cs"/>
        </a:defRPr>
      </a:lvl4pPr>
      <a:lvl5pPr marL="2057400" indent="-228600" algn="l" rtl="0" eaLnBrk="1" fontAlgn="base" hangingPunct="1">
        <a:spcBef>
          <a:spcPct val="20000"/>
        </a:spcBef>
        <a:spcAft>
          <a:spcPct val="0"/>
        </a:spcAft>
        <a:buClr>
          <a:schemeClr val="tx2"/>
        </a:buClr>
        <a:buFont typeface="Arial" charset="0"/>
        <a:buChar char="•"/>
        <a:defRPr kern="1200">
          <a:solidFill>
            <a:schemeClr val="tx1"/>
          </a:solidFill>
          <a:latin typeface="+mn-lt"/>
          <a:ea typeface="ＭＳ Ｐゴシック" charset="0"/>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593367"/>
            <a:ext cx="8520600" cy="7636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536633"/>
            <a:ext cx="8520600" cy="45552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6217623"/>
            <a:ext cx="548700" cy="5248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a:spcBef>
                <a:spcPts val="0"/>
              </a:spcBef>
              <a:spcAft>
                <a:spcPts val="0"/>
              </a:spcAft>
            </a:pPr>
            <a:fld id="{00000000-1234-1234-1234-123412341234}" type="slidenum">
              <a:rPr lang="en" smtClean="0"/>
              <a:pPr>
                <a:spcBef>
                  <a:spcPts val="0"/>
                </a:spcBef>
                <a:spcAft>
                  <a:spcPts val="0"/>
                </a:spcAft>
              </a:pPr>
              <a:t>‹#›</a:t>
            </a:fld>
            <a:endParaRPr lang="en"/>
          </a:p>
        </p:txBody>
      </p:sp>
    </p:spTree>
    <p:extLst>
      <p:ext uri="{BB962C8B-B14F-4D97-AF65-F5344CB8AC3E}">
        <p14:creationId xmlns:p14="http://schemas.microsoft.com/office/powerpoint/2010/main" val="1716468418"/>
      </p:ext>
    </p:extLst>
  </p:cSld>
  <p:clrMap bg1="lt1" tx1="dk1" bg2="dk2" tx2="lt2" accent1="accent1" accent2="accent2" accent3="accent3" accent4="accent4" accent5="accent5" accent6="accent6" hlink="hlink" folHlink="folHlink"/>
  <p:sldLayoutIdLst>
    <p:sldLayoutId id="2147483939" r:id="rId1"/>
    <p:sldLayoutId id="2147483940" r:id="rId2"/>
    <p:sldLayoutId id="2147483941" r:id="rId3"/>
    <p:sldLayoutId id="2147483942" r:id="rId4"/>
    <p:sldLayoutId id="2147483943" r:id="rId5"/>
    <p:sldLayoutId id="2147483944" r:id="rId6"/>
    <p:sldLayoutId id="2147483945" r:id="rId7"/>
    <p:sldLayoutId id="2147483946" r:id="rId8"/>
    <p:sldLayoutId id="2147483947" r:id="rId9"/>
    <p:sldLayoutId id="2147483948" r:id="rId10"/>
    <p:sldLayoutId id="2147483949" r:id="rId11"/>
    <p:sldLayoutId id="2147483950"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9.jpeg"/><Relationship Id="rId4" Type="http://schemas.openxmlformats.org/officeDocument/2006/relationships/image" Target="../media/image6.jpeg"/></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12.xml"/><Relationship Id="rId6" Type="http://schemas.openxmlformats.org/officeDocument/2006/relationships/chart" Target="../charts/chart4.xml"/><Relationship Id="rId5" Type="http://schemas.openxmlformats.org/officeDocument/2006/relationships/chart" Target="../charts/chart3.xml"/><Relationship Id="rId4" Type="http://schemas.openxmlformats.org/officeDocument/2006/relationships/chart" Target="../charts/chart2.xml"/></Relationships>
</file>

<file path=ppt/slides/_rels/slide6.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chart" Target="../charts/chart6.xml"/><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1380818"/>
          </a:xfrm>
        </p:spPr>
        <p:txBody>
          <a:bodyPr/>
          <a:lstStyle/>
          <a:p>
            <a:pPr fontAlgn="auto">
              <a:spcAft>
                <a:spcPts val="0"/>
              </a:spcAft>
              <a:defRPr/>
            </a:pPr>
            <a:r>
              <a:rPr lang="en-US" sz="3200" b="1" dirty="0">
                <a:latin typeface="Arial"/>
                <a:ea typeface="+mj-ea"/>
                <a:cs typeface="Arial"/>
              </a:rPr>
              <a:t>Replicating HIV Model programs: </a:t>
            </a:r>
            <a:r>
              <a:rPr lang="en-US" sz="3200" b="1" dirty="0">
                <a:solidFill>
                  <a:schemeClr val="tx2"/>
                </a:solidFill>
                <a:latin typeface="Arial"/>
                <a:ea typeface="+mj-ea"/>
                <a:cs typeface="Arial"/>
              </a:rPr>
              <a:t>The EDARP Experience</a:t>
            </a:r>
          </a:p>
        </p:txBody>
      </p:sp>
      <p:sp>
        <p:nvSpPr>
          <p:cNvPr id="3" name="Subtitle 2"/>
          <p:cNvSpPr>
            <a:spLocks noGrp="1"/>
          </p:cNvSpPr>
          <p:nvPr>
            <p:ph type="subTitle" idx="1"/>
          </p:nvPr>
        </p:nvSpPr>
        <p:spPr>
          <a:xfrm>
            <a:off x="517358" y="4203700"/>
            <a:ext cx="5269831" cy="1174750"/>
          </a:xfrm>
        </p:spPr>
        <p:txBody>
          <a:bodyPr rtlCol="0">
            <a:normAutofit/>
          </a:bodyPr>
          <a:lstStyle/>
          <a:p>
            <a:pPr fontAlgn="auto">
              <a:buFont typeface="Arial" pitchFamily="34" charset="0"/>
              <a:buNone/>
              <a:defRPr/>
            </a:pPr>
            <a:r>
              <a:rPr lang="en-US" sz="1900" dirty="0">
                <a:ea typeface="+mn-ea"/>
                <a:cs typeface="+mn-cs"/>
              </a:rPr>
              <a:t>FCI New Foundations of Hope</a:t>
            </a:r>
          </a:p>
          <a:p>
            <a:pPr fontAlgn="auto">
              <a:buFont typeface="Arial" pitchFamily="34" charset="0"/>
              <a:buNone/>
              <a:defRPr/>
            </a:pPr>
            <a:r>
              <a:rPr lang="en-US" sz="1900" dirty="0">
                <a:ea typeface="+mn-ea"/>
                <a:cs typeface="+mn-cs"/>
              </a:rPr>
              <a:t>28 October 2020</a:t>
            </a:r>
          </a:p>
        </p:txBody>
      </p:sp>
      <p:sp>
        <p:nvSpPr>
          <p:cNvPr id="4099" name="Footer Placeholder 3"/>
          <p:cNvSpPr>
            <a:spLocks noGrp="1"/>
          </p:cNvSpPr>
          <p:nvPr>
            <p:ph type="ftr" sz="quarter" idx="11"/>
          </p:nvPr>
        </p:nvSpPr>
        <p:spPr bwMode="auto">
          <a:xfrm>
            <a:off x="144379" y="5965825"/>
            <a:ext cx="8758989" cy="811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ea typeface="ＭＳ Ｐゴシック" charset="0"/>
                <a:cs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fontAlgn="base">
              <a:spcBef>
                <a:spcPct val="0"/>
              </a:spcBef>
              <a:spcAft>
                <a:spcPct val="0"/>
              </a:spcAft>
              <a:defRPr>
                <a:solidFill>
                  <a:schemeClr val="tx1"/>
                </a:solidFill>
                <a:latin typeface="Arial" charset="0"/>
                <a:ea typeface="ＭＳ Ｐゴシック" charset="0"/>
              </a:defRPr>
            </a:lvl6pPr>
            <a:lvl7pPr marL="2971800" indent="-228600" fontAlgn="base">
              <a:spcBef>
                <a:spcPct val="0"/>
              </a:spcBef>
              <a:spcAft>
                <a:spcPct val="0"/>
              </a:spcAft>
              <a:defRPr>
                <a:solidFill>
                  <a:schemeClr val="tx1"/>
                </a:solidFill>
                <a:latin typeface="Arial" charset="0"/>
                <a:ea typeface="ＭＳ Ｐゴシック" charset="0"/>
              </a:defRPr>
            </a:lvl7pPr>
            <a:lvl8pPr marL="3429000" indent="-228600" fontAlgn="base">
              <a:spcBef>
                <a:spcPct val="0"/>
              </a:spcBef>
              <a:spcAft>
                <a:spcPct val="0"/>
              </a:spcAft>
              <a:defRPr>
                <a:solidFill>
                  <a:schemeClr val="tx1"/>
                </a:solidFill>
                <a:latin typeface="Arial" charset="0"/>
                <a:ea typeface="ＭＳ Ｐゴシック" charset="0"/>
              </a:defRPr>
            </a:lvl8pPr>
            <a:lvl9pPr marL="3886200" indent="-228600" fontAlgn="base">
              <a:spcBef>
                <a:spcPct val="0"/>
              </a:spcBef>
              <a:spcAft>
                <a:spcPct val="0"/>
              </a:spcAft>
              <a:defRPr>
                <a:solidFill>
                  <a:schemeClr val="tx1"/>
                </a:solidFill>
                <a:latin typeface="Arial" charset="0"/>
                <a:ea typeface="ＭＳ Ｐゴシック" charset="0"/>
              </a:defRPr>
            </a:lvl9pPr>
          </a:lstStyle>
          <a:p>
            <a:pPr fontAlgn="base">
              <a:spcBef>
                <a:spcPct val="0"/>
              </a:spcBef>
              <a:spcAft>
                <a:spcPct val="0"/>
              </a:spcAft>
            </a:pPr>
            <a:endParaRPr lang="en-US" dirty="0"/>
          </a:p>
        </p:txBody>
      </p:sp>
      <p:sp>
        <p:nvSpPr>
          <p:cNvPr id="4" name="TextBox 3"/>
          <p:cNvSpPr txBox="1"/>
          <p:nvPr/>
        </p:nvSpPr>
        <p:spPr>
          <a:xfrm>
            <a:off x="457200" y="3224286"/>
            <a:ext cx="4978863" cy="738664"/>
          </a:xfrm>
          <a:prstGeom prst="rect">
            <a:avLst/>
          </a:prstGeom>
          <a:noFill/>
        </p:spPr>
        <p:txBody>
          <a:bodyPr wrap="none" rtlCol="0">
            <a:spAutoFit/>
          </a:bodyPr>
          <a:lstStyle/>
          <a:p>
            <a:r>
              <a:rPr lang="en-US" sz="2100" b="1" dirty="0" err="1"/>
              <a:t>Mrs</a:t>
            </a:r>
            <a:r>
              <a:rPr lang="en-US" sz="2100" b="1" dirty="0"/>
              <a:t> Alice Njoroge, Managing Director</a:t>
            </a:r>
          </a:p>
          <a:p>
            <a:r>
              <a:rPr lang="en-US" sz="2100" b="1" dirty="0"/>
              <a:t>Dr John </a:t>
            </a:r>
            <a:r>
              <a:rPr lang="en-US" sz="2100" b="1" dirty="0" err="1"/>
              <a:t>Motoku</a:t>
            </a:r>
            <a:r>
              <a:rPr lang="en-US" sz="2100" b="1" dirty="0"/>
              <a:t>, Clinical Director</a:t>
            </a:r>
          </a:p>
        </p:txBody>
      </p:sp>
      <p:pic>
        <p:nvPicPr>
          <p:cNvPr id="7" name="Picture 6" descr="A close up of a logo&#10;&#10;Description automatically generated">
            <a:extLst>
              <a:ext uri="{FF2B5EF4-FFF2-40B4-BE49-F238E27FC236}">
                <a16:creationId xmlns:a16="http://schemas.microsoft.com/office/drawing/2014/main" id="{00E44865-959A-F347-9B80-3CBF013BE353}"/>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5505495" y="1260736"/>
            <a:ext cx="3407517" cy="3407517"/>
          </a:xfrm>
          <a:prstGeom prst="rect">
            <a:avLst/>
          </a:prstGeom>
        </p:spPr>
      </p:pic>
      <p:pic>
        <p:nvPicPr>
          <p:cNvPr id="10" name="Picture 9" descr="A picture containing food&#10;&#10;Description automatically generated">
            <a:extLst>
              <a:ext uri="{FF2B5EF4-FFF2-40B4-BE49-F238E27FC236}">
                <a16:creationId xmlns:a16="http://schemas.microsoft.com/office/drawing/2014/main" id="{23E1E158-3F36-4C45-9662-31C94C75153A}"/>
              </a:ext>
            </a:extLst>
          </p:cNvPr>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7897756" y="5775150"/>
            <a:ext cx="1005612" cy="1001888"/>
          </a:xfrm>
          <a:prstGeom prst="rect">
            <a:avLst/>
          </a:prstGeom>
        </p:spPr>
      </p:pic>
      <p:pic>
        <p:nvPicPr>
          <p:cNvPr id="8" name="Picture 7" descr="A picture containing diagram&#10;&#10;Description automatically generated">
            <a:extLst>
              <a:ext uri="{FF2B5EF4-FFF2-40B4-BE49-F238E27FC236}">
                <a16:creationId xmlns:a16="http://schemas.microsoft.com/office/drawing/2014/main" id="{C99CC356-3467-1543-83A5-D742732A631F}"/>
              </a:ext>
            </a:extLst>
          </p:cNvPr>
          <p:cNvPicPr>
            <a:picLocks noChangeAspect="1"/>
          </p:cNvPicPr>
          <p:nvPr/>
        </p:nvPicPr>
        <p:blipFill>
          <a:blip r:embed="rId5" cstate="email">
            <a:extLst>
              <a:ext uri="{28A0092B-C50C-407E-A947-70E740481C1C}">
                <a14:useLocalDpi xmlns:a14="http://schemas.microsoft.com/office/drawing/2010/main" val="0"/>
              </a:ext>
            </a:extLst>
          </a:blip>
          <a:stretch>
            <a:fillRect/>
          </a:stretch>
        </p:blipFill>
        <p:spPr>
          <a:xfrm>
            <a:off x="144379" y="5456042"/>
            <a:ext cx="1231437" cy="1320996"/>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104778" cy="867520"/>
          </a:xfrm>
        </p:spPr>
        <p:txBody>
          <a:bodyPr>
            <a:noAutofit/>
          </a:bodyPr>
          <a:lstStyle/>
          <a:p>
            <a:br>
              <a:rPr lang="en-US" sz="2800" dirty="0"/>
            </a:br>
            <a:br>
              <a:rPr lang="en-US" sz="2800" dirty="0"/>
            </a:br>
            <a:br>
              <a:rPr lang="en-US" sz="2800" dirty="0"/>
            </a:br>
            <a:r>
              <a:rPr lang="en-US" sz="2800" dirty="0"/>
              <a:t>the EDARP Experience</a:t>
            </a:r>
            <a:br>
              <a:rPr lang="en-US" sz="2800" dirty="0"/>
            </a:br>
            <a:endParaRPr lang="en-US" sz="2800" dirty="0"/>
          </a:p>
        </p:txBody>
      </p:sp>
      <p:sp>
        <p:nvSpPr>
          <p:cNvPr id="4" name="Footer Placeholder 3"/>
          <p:cNvSpPr>
            <a:spLocks noGrp="1"/>
          </p:cNvSpPr>
          <p:nvPr>
            <p:ph type="ftr" sz="quarter" idx="11"/>
          </p:nvPr>
        </p:nvSpPr>
        <p:spPr>
          <a:xfrm>
            <a:off x="264694" y="6126163"/>
            <a:ext cx="8650705" cy="650875"/>
          </a:xfrm>
        </p:spPr>
        <p:txBody>
          <a:bodyPr/>
          <a:lstStyle/>
          <a:p>
            <a:pPr>
              <a:defRPr/>
            </a:pPr>
            <a:endParaRPr lang="en-US" dirty="0"/>
          </a:p>
        </p:txBody>
      </p:sp>
      <p:pic>
        <p:nvPicPr>
          <p:cNvPr id="7" name="Picture 6" descr="A picture containing food&#10;&#10;Description automatically generated">
            <a:extLst>
              <a:ext uri="{FF2B5EF4-FFF2-40B4-BE49-F238E27FC236}">
                <a16:creationId xmlns:a16="http://schemas.microsoft.com/office/drawing/2014/main" id="{C246BD17-3EA1-674F-85CA-B8EF3FABF388}"/>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7906779" y="5808113"/>
            <a:ext cx="972527" cy="968925"/>
          </a:xfrm>
          <a:prstGeom prst="rect">
            <a:avLst/>
          </a:prstGeom>
        </p:spPr>
      </p:pic>
      <p:pic>
        <p:nvPicPr>
          <p:cNvPr id="16" name="Content Placeholder 12">
            <a:extLst>
              <a:ext uri="{FF2B5EF4-FFF2-40B4-BE49-F238E27FC236}">
                <a16:creationId xmlns:a16="http://schemas.microsoft.com/office/drawing/2014/main" id="{5D9BE3F9-A6DA-2C49-8597-8C9FA14C7A0E}"/>
              </a:ext>
            </a:extLst>
          </p:cNvPr>
          <p:cNvPicPr>
            <a:picLocks noGrp="1" noChangeAspect="1"/>
          </p:cNvPicPr>
          <p:nvPr>
            <p:ph idx="1"/>
          </p:nvPr>
        </p:nvPicPr>
        <p:blipFill>
          <a:blip r:embed="rId4" cstate="email">
            <a:extLst>
              <a:ext uri="{28A0092B-C50C-407E-A947-70E740481C1C}">
                <a14:useLocalDpi xmlns:a14="http://schemas.microsoft.com/office/drawing/2010/main" val="0"/>
              </a:ext>
            </a:extLst>
          </a:blip>
          <a:stretch>
            <a:fillRect/>
          </a:stretch>
        </p:blipFill>
        <p:spPr>
          <a:xfrm>
            <a:off x="264694" y="5761879"/>
            <a:ext cx="972527" cy="1040064"/>
          </a:xfrm>
        </p:spPr>
      </p:pic>
      <p:sp>
        <p:nvSpPr>
          <p:cNvPr id="8" name="Content Placeholder 9">
            <a:extLst>
              <a:ext uri="{FF2B5EF4-FFF2-40B4-BE49-F238E27FC236}">
                <a16:creationId xmlns:a16="http://schemas.microsoft.com/office/drawing/2014/main" id="{DDF7EB58-F4FD-2141-AEFA-4F789CD63166}"/>
              </a:ext>
            </a:extLst>
          </p:cNvPr>
          <p:cNvSpPr>
            <a:spLocks noGrp="1"/>
          </p:cNvSpPr>
          <p:nvPr>
            <p:ph idx="1"/>
          </p:nvPr>
        </p:nvSpPr>
        <p:spPr>
          <a:xfrm>
            <a:off x="240007" y="742625"/>
            <a:ext cx="8539163" cy="4837112"/>
          </a:xfrm>
        </p:spPr>
        <p:txBody>
          <a:bodyPr/>
          <a:lstStyle/>
          <a:p>
            <a:pPr>
              <a:spcBef>
                <a:spcPts val="0"/>
              </a:spcBef>
              <a:spcAft>
                <a:spcPts val="0"/>
              </a:spcAft>
            </a:pPr>
            <a:r>
              <a:rPr lang="en-US" sz="1600" b="0" dirty="0"/>
              <a:t>Lord, our God, source of all life,</a:t>
            </a:r>
            <a:br>
              <a:rPr lang="en-US" sz="1600" b="0" dirty="0"/>
            </a:br>
            <a:r>
              <a:rPr lang="en-US" sz="1600" b="0" dirty="0"/>
              <a:t>you reveal yourself in the depths of our being,</a:t>
            </a:r>
            <a:br>
              <a:rPr lang="en-US" sz="1600" b="0" dirty="0"/>
            </a:br>
            <a:r>
              <a:rPr lang="en-US" sz="1600" b="0" dirty="0"/>
              <a:t>drawing us to share your life and your love.</a:t>
            </a:r>
          </a:p>
          <a:p>
            <a:pPr>
              <a:spcBef>
                <a:spcPts val="0"/>
              </a:spcBef>
              <a:spcAft>
                <a:spcPts val="0"/>
              </a:spcAft>
            </a:pPr>
            <a:r>
              <a:rPr lang="en-US" sz="1600" b="0" dirty="0"/>
              <a:t>Bless each of us as we respond to your Spirit’s</a:t>
            </a:r>
            <a:br>
              <a:rPr lang="en-US" sz="1600" b="0" dirty="0"/>
            </a:br>
            <a:r>
              <a:rPr lang="en-US" sz="1600" b="0" dirty="0"/>
              <a:t>invitation to open wide the doors of our work and mission.</a:t>
            </a:r>
          </a:p>
          <a:p>
            <a:pPr>
              <a:spcBef>
                <a:spcPts val="0"/>
              </a:spcBef>
              <a:spcAft>
                <a:spcPts val="0"/>
              </a:spcAft>
            </a:pPr>
            <a:br>
              <a:rPr lang="en-US" sz="1600" b="0" dirty="0"/>
            </a:br>
            <a:r>
              <a:rPr lang="en-US" sz="1600" b="0" dirty="0"/>
              <a:t>Make the doors of our hearts, our clinic and our community</a:t>
            </a:r>
            <a:br>
              <a:rPr lang="en-US" sz="1600" b="0" dirty="0"/>
            </a:br>
            <a:r>
              <a:rPr lang="en-US" sz="1600" b="0" dirty="0"/>
              <a:t>wide enough to receive </a:t>
            </a:r>
          </a:p>
          <a:p>
            <a:pPr>
              <a:spcBef>
                <a:spcPts val="0"/>
              </a:spcBef>
              <a:spcAft>
                <a:spcPts val="0"/>
              </a:spcAft>
            </a:pPr>
            <a:r>
              <a:rPr lang="en-US" sz="1600" b="0" dirty="0"/>
              <a:t>all who need human love and care and our service.</a:t>
            </a:r>
          </a:p>
          <a:p>
            <a:pPr>
              <a:spcBef>
                <a:spcPts val="0"/>
              </a:spcBef>
              <a:spcAft>
                <a:spcPts val="0"/>
              </a:spcAft>
            </a:pPr>
            <a:r>
              <a:rPr lang="en-US" sz="1600" b="0" dirty="0"/>
              <a:t>Give us the wisdom and the strength </a:t>
            </a:r>
          </a:p>
          <a:p>
            <a:pPr>
              <a:spcBef>
                <a:spcPts val="0"/>
              </a:spcBef>
              <a:spcAft>
                <a:spcPts val="0"/>
              </a:spcAft>
            </a:pPr>
            <a:r>
              <a:rPr lang="en-US" sz="1600" b="0" dirty="0"/>
              <a:t>to seek out and welcome those most in need </a:t>
            </a:r>
          </a:p>
          <a:p>
            <a:pPr>
              <a:spcBef>
                <a:spcPts val="0"/>
              </a:spcBef>
              <a:spcAft>
                <a:spcPts val="0"/>
              </a:spcAft>
            </a:pPr>
            <a:r>
              <a:rPr lang="en-US" sz="1600" b="0" dirty="0"/>
              <a:t>of HIV counseling, care and treatment.</a:t>
            </a:r>
            <a:br>
              <a:rPr lang="en-US" sz="1600" b="0" dirty="0"/>
            </a:br>
            <a:br>
              <a:rPr lang="en-US" sz="1600" b="0" dirty="0"/>
            </a:br>
            <a:r>
              <a:rPr lang="en-US" sz="1600" b="0" dirty="0"/>
              <a:t>Let us hasten to welcome the stranger, </a:t>
            </a:r>
          </a:p>
          <a:p>
            <a:pPr>
              <a:spcBef>
                <a:spcPts val="0"/>
              </a:spcBef>
              <a:spcAft>
                <a:spcPts val="0"/>
              </a:spcAft>
            </a:pPr>
            <a:r>
              <a:rPr lang="en-US" sz="1600" b="0" dirty="0"/>
              <a:t>the lonely, the afraid, the angry and the abandoned</a:t>
            </a:r>
            <a:br>
              <a:rPr lang="en-US" sz="1600" b="0" dirty="0"/>
            </a:br>
            <a:r>
              <a:rPr lang="en-US" sz="1600" b="0" dirty="0"/>
              <a:t>and so welcome your Son in our midst this day. </a:t>
            </a:r>
            <a:br>
              <a:rPr lang="en-US" sz="1600" b="0" dirty="0"/>
            </a:br>
            <a:r>
              <a:rPr lang="en-US" sz="1600" b="0" dirty="0"/>
              <a:t>We make this prayer in his name,</a:t>
            </a:r>
            <a:br>
              <a:rPr lang="en-US" sz="1600" b="0" dirty="0"/>
            </a:br>
            <a:r>
              <a:rPr lang="en-US" sz="1600" b="0" dirty="0"/>
              <a:t>Jesus Christ, our Lord. AMEN</a:t>
            </a:r>
            <a:endParaRPr lang="en-US" sz="1600" dirty="0"/>
          </a:p>
        </p:txBody>
      </p:sp>
      <p:pic>
        <p:nvPicPr>
          <p:cNvPr id="9" name="Picture 8" descr="A close up of a logo&#10;&#10;Description automatically generated">
            <a:extLst>
              <a:ext uri="{FF2B5EF4-FFF2-40B4-BE49-F238E27FC236}">
                <a16:creationId xmlns:a16="http://schemas.microsoft.com/office/drawing/2014/main" id="{730F6F76-207B-5D49-87DE-8BC21F532893}"/>
              </a:ext>
            </a:extLst>
          </p:cNvPr>
          <p:cNvPicPr>
            <a:picLocks noChangeAspect="1"/>
          </p:cNvPicPr>
          <p:nvPr/>
        </p:nvPicPr>
        <p:blipFill>
          <a:blip r:embed="rId5" cstate="email">
            <a:extLst>
              <a:ext uri="{28A0092B-C50C-407E-A947-70E740481C1C}">
                <a14:useLocalDpi xmlns:a14="http://schemas.microsoft.com/office/drawing/2010/main" val="0"/>
              </a:ext>
            </a:extLst>
          </a:blip>
          <a:stretch>
            <a:fillRect/>
          </a:stretch>
        </p:blipFill>
        <p:spPr>
          <a:xfrm>
            <a:off x="6152105" y="742625"/>
            <a:ext cx="2627065" cy="4404198"/>
          </a:xfrm>
          <a:prstGeom prst="rect">
            <a:avLst/>
          </a:prstGeom>
        </p:spPr>
      </p:pic>
    </p:spTree>
    <p:extLst>
      <p:ext uri="{BB962C8B-B14F-4D97-AF65-F5344CB8AC3E}">
        <p14:creationId xmlns:p14="http://schemas.microsoft.com/office/powerpoint/2010/main" val="38741842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104778" cy="867520"/>
          </a:xfrm>
        </p:spPr>
        <p:txBody>
          <a:bodyPr>
            <a:noAutofit/>
          </a:bodyPr>
          <a:lstStyle/>
          <a:p>
            <a:br>
              <a:rPr lang="en-US" sz="2800" dirty="0"/>
            </a:br>
            <a:br>
              <a:rPr lang="en-US" sz="2800" dirty="0"/>
            </a:br>
            <a:br>
              <a:rPr lang="en-US" sz="2800" dirty="0"/>
            </a:br>
            <a:r>
              <a:rPr lang="en-US" sz="2800" dirty="0"/>
              <a:t>the EDARP Experience</a:t>
            </a:r>
            <a:br>
              <a:rPr lang="en-US" sz="2800" dirty="0"/>
            </a:br>
            <a:endParaRPr lang="en-US" sz="2800" dirty="0"/>
          </a:p>
        </p:txBody>
      </p:sp>
      <p:sp>
        <p:nvSpPr>
          <p:cNvPr id="4" name="Footer Placeholder 3"/>
          <p:cNvSpPr>
            <a:spLocks noGrp="1"/>
          </p:cNvSpPr>
          <p:nvPr>
            <p:ph type="ftr" sz="quarter" idx="11"/>
          </p:nvPr>
        </p:nvSpPr>
        <p:spPr>
          <a:xfrm>
            <a:off x="264694" y="6126163"/>
            <a:ext cx="8650705" cy="650875"/>
          </a:xfrm>
        </p:spPr>
        <p:txBody>
          <a:bodyPr/>
          <a:lstStyle/>
          <a:p>
            <a:pPr>
              <a:defRPr/>
            </a:pPr>
            <a:endParaRPr lang="en-US" dirty="0"/>
          </a:p>
        </p:txBody>
      </p:sp>
      <p:pic>
        <p:nvPicPr>
          <p:cNvPr id="7" name="Picture 6" descr="A picture containing food&#10;&#10;Description automatically generated">
            <a:extLst>
              <a:ext uri="{FF2B5EF4-FFF2-40B4-BE49-F238E27FC236}">
                <a16:creationId xmlns:a16="http://schemas.microsoft.com/office/drawing/2014/main" id="{C246BD17-3EA1-674F-85CA-B8EF3FABF388}"/>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7819021" y="5641700"/>
            <a:ext cx="972527" cy="968925"/>
          </a:xfrm>
          <a:prstGeom prst="rect">
            <a:avLst/>
          </a:prstGeom>
        </p:spPr>
      </p:pic>
      <p:sp>
        <p:nvSpPr>
          <p:cNvPr id="15" name="Content Placeholder 14">
            <a:extLst>
              <a:ext uri="{FF2B5EF4-FFF2-40B4-BE49-F238E27FC236}">
                <a16:creationId xmlns:a16="http://schemas.microsoft.com/office/drawing/2014/main" id="{1CFA934B-FA62-8A4C-9222-2A5EF77F6F1F}"/>
              </a:ext>
            </a:extLst>
          </p:cNvPr>
          <p:cNvSpPr>
            <a:spLocks noGrp="1"/>
          </p:cNvSpPr>
          <p:nvPr>
            <p:ph idx="1"/>
          </p:nvPr>
        </p:nvSpPr>
        <p:spPr>
          <a:xfrm>
            <a:off x="319970" y="586525"/>
            <a:ext cx="8540151" cy="5260822"/>
          </a:xfrm>
        </p:spPr>
        <p:txBody>
          <a:bodyPr/>
          <a:lstStyle/>
          <a:p>
            <a:r>
              <a:rPr lang="en-US" sz="3200" dirty="0"/>
              <a:t>Start small…dream BIG</a:t>
            </a:r>
            <a:endParaRPr lang="en-US" sz="3200" b="0" dirty="0"/>
          </a:p>
          <a:p>
            <a:r>
              <a:rPr lang="en-US" sz="3000" b="0" dirty="0"/>
              <a:t>The Eastern Deanery AIDS Relief Program (EDARP) began in 1993 by Fr. Ed Philips and Mrs. Alice Njoroge in response to the Spirit’s invitation to provide care, comfort and compassion to the sick and dying as the HIV pandemic emerged among the poor in the eastern slums of Nairobi. </a:t>
            </a:r>
          </a:p>
          <a:p>
            <a:r>
              <a:rPr lang="en-US" sz="3000" b="0" dirty="0"/>
              <a:t>Two people, inviting others of faith and vision, became…</a:t>
            </a:r>
          </a:p>
        </p:txBody>
      </p:sp>
      <p:pic>
        <p:nvPicPr>
          <p:cNvPr id="16" name="Content Placeholder 12">
            <a:extLst>
              <a:ext uri="{FF2B5EF4-FFF2-40B4-BE49-F238E27FC236}">
                <a16:creationId xmlns:a16="http://schemas.microsoft.com/office/drawing/2014/main" id="{5D9BE3F9-A6DA-2C49-8597-8C9FA14C7A0E}"/>
              </a:ext>
            </a:extLst>
          </p:cNvPr>
          <p:cNvPicPr>
            <a:picLocks noGrp="1" noChangeAspect="1"/>
          </p:cNvPicPr>
          <p:nvPr>
            <p:ph idx="1"/>
          </p:nvPr>
        </p:nvPicPr>
        <p:blipFill>
          <a:blip r:embed="rId4" cstate="email">
            <a:extLst>
              <a:ext uri="{28A0092B-C50C-407E-A947-70E740481C1C}">
                <a14:useLocalDpi xmlns:a14="http://schemas.microsoft.com/office/drawing/2010/main" val="0"/>
              </a:ext>
            </a:extLst>
          </a:blip>
          <a:stretch>
            <a:fillRect/>
          </a:stretch>
        </p:blipFill>
        <p:spPr>
          <a:xfrm>
            <a:off x="6722644" y="5665536"/>
            <a:ext cx="972527" cy="1040064"/>
          </a:xfrm>
        </p:spPr>
      </p:pic>
    </p:spTree>
    <p:extLst>
      <p:ext uri="{BB962C8B-B14F-4D97-AF65-F5344CB8AC3E}">
        <p14:creationId xmlns:p14="http://schemas.microsoft.com/office/powerpoint/2010/main" val="8202912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104778" cy="867520"/>
          </a:xfrm>
        </p:spPr>
        <p:txBody>
          <a:bodyPr>
            <a:noAutofit/>
          </a:bodyPr>
          <a:lstStyle/>
          <a:p>
            <a:br>
              <a:rPr lang="en-US" sz="2800" dirty="0"/>
            </a:br>
            <a:br>
              <a:rPr lang="en-US" sz="2800" dirty="0"/>
            </a:br>
            <a:br>
              <a:rPr lang="en-US" sz="2800" dirty="0"/>
            </a:br>
            <a:r>
              <a:rPr lang="en-US" sz="2800" dirty="0"/>
              <a:t>the EDARP Experience</a:t>
            </a:r>
            <a:br>
              <a:rPr lang="en-US" sz="2800" dirty="0"/>
            </a:br>
            <a:endParaRPr lang="en-US" sz="2800" dirty="0"/>
          </a:p>
        </p:txBody>
      </p:sp>
      <p:sp>
        <p:nvSpPr>
          <p:cNvPr id="4" name="Footer Placeholder 3"/>
          <p:cNvSpPr>
            <a:spLocks noGrp="1"/>
          </p:cNvSpPr>
          <p:nvPr>
            <p:ph type="ftr" sz="quarter" idx="11"/>
          </p:nvPr>
        </p:nvSpPr>
        <p:spPr>
          <a:xfrm>
            <a:off x="264694" y="6126163"/>
            <a:ext cx="8650705" cy="650875"/>
          </a:xfrm>
        </p:spPr>
        <p:txBody>
          <a:bodyPr/>
          <a:lstStyle/>
          <a:p>
            <a:pPr>
              <a:defRPr/>
            </a:pPr>
            <a:endParaRPr lang="en-US" dirty="0"/>
          </a:p>
        </p:txBody>
      </p:sp>
      <p:pic>
        <p:nvPicPr>
          <p:cNvPr id="7" name="Picture 6" descr="A picture containing food&#10;&#10;Description automatically generated">
            <a:extLst>
              <a:ext uri="{FF2B5EF4-FFF2-40B4-BE49-F238E27FC236}">
                <a16:creationId xmlns:a16="http://schemas.microsoft.com/office/drawing/2014/main" id="{C246BD17-3EA1-674F-85CA-B8EF3FABF388}"/>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7906779" y="5808113"/>
            <a:ext cx="972527" cy="968925"/>
          </a:xfrm>
          <a:prstGeom prst="rect">
            <a:avLst/>
          </a:prstGeom>
        </p:spPr>
      </p:pic>
      <p:sp>
        <p:nvSpPr>
          <p:cNvPr id="15" name="Content Placeholder 14">
            <a:extLst>
              <a:ext uri="{FF2B5EF4-FFF2-40B4-BE49-F238E27FC236}">
                <a16:creationId xmlns:a16="http://schemas.microsoft.com/office/drawing/2014/main" id="{1CFA934B-FA62-8A4C-9222-2A5EF77F6F1F}"/>
              </a:ext>
            </a:extLst>
          </p:cNvPr>
          <p:cNvSpPr>
            <a:spLocks noGrp="1"/>
          </p:cNvSpPr>
          <p:nvPr>
            <p:ph idx="1"/>
          </p:nvPr>
        </p:nvSpPr>
        <p:spPr>
          <a:xfrm>
            <a:off x="339155" y="647783"/>
            <a:ext cx="8540151" cy="5753017"/>
          </a:xfrm>
        </p:spPr>
        <p:txBody>
          <a:bodyPr/>
          <a:lstStyle/>
          <a:p>
            <a:r>
              <a:rPr lang="en-US" sz="3200" dirty="0"/>
              <a:t>Start small…dream BIG</a:t>
            </a:r>
            <a:endParaRPr lang="en-US" sz="3200" b="0" dirty="0"/>
          </a:p>
          <a:p>
            <a:pPr marL="457200" indent="-457200">
              <a:buFont typeface="Arial" panose="020B0604020202020204" pitchFamily="34" charset="0"/>
              <a:buChar char="•"/>
            </a:pPr>
            <a:r>
              <a:rPr lang="en-US" sz="3000" b="0" dirty="0"/>
              <a:t>one of the largest HIV/TB care, treatment and prevention programs in Kenya</a:t>
            </a:r>
          </a:p>
          <a:p>
            <a:pPr marL="457200" indent="-457200">
              <a:buFont typeface="Arial" panose="020B0604020202020204" pitchFamily="34" charset="0"/>
              <a:buChar char="•"/>
            </a:pPr>
            <a:r>
              <a:rPr lang="en-US" sz="3000" b="0" dirty="0"/>
              <a:t>providing comprehensive care for over 28,000 PLHIV’s including 1,400 children</a:t>
            </a:r>
          </a:p>
          <a:p>
            <a:pPr marL="457200" indent="-457200">
              <a:buFont typeface="Arial" panose="020B0604020202020204" pitchFamily="34" charset="0"/>
              <a:buChar char="•"/>
            </a:pPr>
            <a:r>
              <a:rPr lang="en-US" sz="3000" b="0" dirty="0"/>
              <a:t>with 400 staff and 1,200 community health workers caring for the body, mind and spirit</a:t>
            </a:r>
          </a:p>
          <a:p>
            <a:pPr marL="457200" indent="-457200">
              <a:buFont typeface="Arial" panose="020B0604020202020204" pitchFamily="34" charset="0"/>
              <a:buChar char="•"/>
            </a:pPr>
            <a:r>
              <a:rPr lang="en-US" sz="3000" b="0" dirty="0"/>
              <a:t>using a state-of-the-art lab for point-of-care diagnostics, with 93% of PLHIV achieving viral load suppression.</a:t>
            </a:r>
          </a:p>
        </p:txBody>
      </p:sp>
      <p:pic>
        <p:nvPicPr>
          <p:cNvPr id="16" name="Content Placeholder 12">
            <a:extLst>
              <a:ext uri="{FF2B5EF4-FFF2-40B4-BE49-F238E27FC236}">
                <a16:creationId xmlns:a16="http://schemas.microsoft.com/office/drawing/2014/main" id="{5D9BE3F9-A6DA-2C49-8597-8C9FA14C7A0E}"/>
              </a:ext>
            </a:extLst>
          </p:cNvPr>
          <p:cNvPicPr>
            <a:picLocks noGrp="1" noChangeAspect="1"/>
          </p:cNvPicPr>
          <p:nvPr>
            <p:ph idx="1"/>
          </p:nvPr>
        </p:nvPicPr>
        <p:blipFill>
          <a:blip r:embed="rId4" cstate="email">
            <a:extLst>
              <a:ext uri="{28A0092B-C50C-407E-A947-70E740481C1C}">
                <a14:useLocalDpi xmlns:a14="http://schemas.microsoft.com/office/drawing/2010/main" val="0"/>
              </a:ext>
            </a:extLst>
          </a:blip>
          <a:stretch>
            <a:fillRect/>
          </a:stretch>
        </p:blipFill>
        <p:spPr>
          <a:xfrm>
            <a:off x="6745504" y="5773506"/>
            <a:ext cx="972527" cy="1040064"/>
          </a:xfrm>
        </p:spPr>
      </p:pic>
    </p:spTree>
    <p:extLst>
      <p:ext uri="{BB962C8B-B14F-4D97-AF65-F5344CB8AC3E}">
        <p14:creationId xmlns:p14="http://schemas.microsoft.com/office/powerpoint/2010/main" val="36722350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104778" cy="867520"/>
          </a:xfrm>
        </p:spPr>
        <p:txBody>
          <a:bodyPr>
            <a:noAutofit/>
          </a:bodyPr>
          <a:lstStyle/>
          <a:p>
            <a:br>
              <a:rPr lang="en-US" sz="2800" dirty="0"/>
            </a:br>
            <a:br>
              <a:rPr lang="en-US" sz="2800" dirty="0"/>
            </a:br>
            <a:br>
              <a:rPr lang="en-US" sz="2800" dirty="0"/>
            </a:br>
            <a:r>
              <a:rPr lang="en-US" sz="2800" dirty="0"/>
              <a:t>the EDARP Experience</a:t>
            </a:r>
            <a:br>
              <a:rPr lang="en-US" sz="2800" dirty="0"/>
            </a:br>
            <a:endParaRPr lang="en-US" sz="2800" dirty="0"/>
          </a:p>
        </p:txBody>
      </p:sp>
      <p:sp>
        <p:nvSpPr>
          <p:cNvPr id="4" name="Footer Placeholder 3"/>
          <p:cNvSpPr>
            <a:spLocks noGrp="1"/>
          </p:cNvSpPr>
          <p:nvPr>
            <p:ph type="ftr" sz="quarter" idx="11"/>
          </p:nvPr>
        </p:nvSpPr>
        <p:spPr>
          <a:xfrm>
            <a:off x="264694" y="6126163"/>
            <a:ext cx="8650705" cy="650875"/>
          </a:xfrm>
        </p:spPr>
        <p:txBody>
          <a:bodyPr/>
          <a:lstStyle/>
          <a:p>
            <a:pPr>
              <a:defRPr/>
            </a:pPr>
            <a:endParaRPr lang="en-US" dirty="0"/>
          </a:p>
        </p:txBody>
      </p:sp>
      <p:sp>
        <p:nvSpPr>
          <p:cNvPr id="10" name="Content Placeholder 9">
            <a:extLst>
              <a:ext uri="{FF2B5EF4-FFF2-40B4-BE49-F238E27FC236}">
                <a16:creationId xmlns:a16="http://schemas.microsoft.com/office/drawing/2014/main" id="{93F9FF39-304C-BF4F-81FC-12817054CB69}"/>
              </a:ext>
            </a:extLst>
          </p:cNvPr>
          <p:cNvSpPr>
            <a:spLocks noGrp="1"/>
          </p:cNvSpPr>
          <p:nvPr>
            <p:ph idx="1"/>
          </p:nvPr>
        </p:nvSpPr>
        <p:spPr>
          <a:xfrm>
            <a:off x="360946" y="767257"/>
            <a:ext cx="8458199" cy="4922937"/>
          </a:xfrm>
        </p:spPr>
        <p:txBody>
          <a:bodyPr/>
          <a:lstStyle/>
          <a:p>
            <a:pPr>
              <a:buClr>
                <a:schemeClr val="tx2"/>
              </a:buClr>
            </a:pPr>
            <a:r>
              <a:rPr lang="en-US" sz="2800" dirty="0"/>
              <a:t>SUMMARY:</a:t>
            </a:r>
          </a:p>
          <a:p>
            <a:pPr marL="514350" indent="-514350">
              <a:buClr>
                <a:schemeClr val="tx2"/>
              </a:buClr>
              <a:buFont typeface="+mj-lt"/>
              <a:buAutoNum type="arabicPeriod"/>
            </a:pPr>
            <a:r>
              <a:rPr lang="en-US" sz="2800" b="0" dirty="0"/>
              <a:t>A shared vision and ethic of service, compassion, love and healing</a:t>
            </a:r>
          </a:p>
          <a:p>
            <a:pPr marL="514350" indent="-514350">
              <a:buClr>
                <a:schemeClr val="tx2"/>
              </a:buClr>
              <a:buFont typeface="+mj-lt"/>
              <a:buAutoNum type="arabicPeriod"/>
            </a:pPr>
            <a:r>
              <a:rPr lang="en-US" sz="2800" b="0" dirty="0"/>
              <a:t>Wholistic care for patients, CHWs and staff that accounts for the body, mind, and spirit</a:t>
            </a:r>
          </a:p>
          <a:p>
            <a:pPr marL="514350" indent="-514350">
              <a:buClr>
                <a:schemeClr val="tx2"/>
              </a:buClr>
              <a:buFont typeface="+mj-lt"/>
              <a:buAutoNum type="arabicPeriod"/>
            </a:pPr>
            <a:r>
              <a:rPr lang="en-US" sz="2800" b="0" dirty="0"/>
              <a:t>Availability and use of DATA to guide programmatic and individual clinical decisions</a:t>
            </a:r>
          </a:p>
          <a:p>
            <a:pPr marL="514350" indent="-514350">
              <a:buClr>
                <a:schemeClr val="tx2"/>
              </a:buClr>
              <a:buFont typeface="+mj-lt"/>
              <a:buAutoNum type="arabicPeriod"/>
            </a:pPr>
            <a:r>
              <a:rPr lang="en-US" sz="2800" b="0" dirty="0"/>
              <a:t>Provision of quality, patient-centered health care services, in a Christ like manner, with competence and excellence.</a:t>
            </a:r>
          </a:p>
          <a:p>
            <a:pPr marL="514350" indent="-514350">
              <a:buClr>
                <a:schemeClr val="tx2"/>
              </a:buClr>
              <a:buFont typeface="+mj-lt"/>
              <a:buAutoNum type="arabicPeriod"/>
            </a:pPr>
            <a:endParaRPr lang="en-US" sz="2800" b="0" dirty="0"/>
          </a:p>
          <a:p>
            <a:pPr marL="514350" indent="-514350">
              <a:buClr>
                <a:schemeClr val="tx2"/>
              </a:buClr>
              <a:buFont typeface="+mj-lt"/>
              <a:buAutoNum type="arabicPeriod"/>
            </a:pPr>
            <a:endParaRPr lang="en-US" sz="2800" b="0" dirty="0"/>
          </a:p>
          <a:p>
            <a:pPr marL="514350" indent="-514350">
              <a:buClr>
                <a:schemeClr val="tx2"/>
              </a:buClr>
              <a:buFont typeface="+mj-lt"/>
              <a:buAutoNum type="arabicPeriod"/>
            </a:pPr>
            <a:endParaRPr lang="en-US" sz="2800" b="0" dirty="0"/>
          </a:p>
          <a:p>
            <a:pPr marL="514350" indent="-514350">
              <a:buClr>
                <a:schemeClr val="tx2"/>
              </a:buClr>
              <a:buFont typeface="+mj-lt"/>
              <a:buAutoNum type="arabicPeriod"/>
            </a:pPr>
            <a:endParaRPr lang="en-US" sz="2800" b="0" dirty="0"/>
          </a:p>
          <a:p>
            <a:pPr marL="457200" indent="-457200">
              <a:buAutoNum type="arabicPeriod"/>
            </a:pPr>
            <a:endParaRPr lang="en-US" b="0" dirty="0"/>
          </a:p>
        </p:txBody>
      </p:sp>
      <p:pic>
        <p:nvPicPr>
          <p:cNvPr id="6" name="Picture 5" descr="MM logo.jpg">
            <a:extLst>
              <a:ext uri="{FF2B5EF4-FFF2-40B4-BE49-F238E27FC236}">
                <a16:creationId xmlns:a16="http://schemas.microsoft.com/office/drawing/2014/main" id="{309974F4-941F-B347-9F76-5BB7A4F5E136}"/>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264694" y="6146157"/>
            <a:ext cx="2237874" cy="447575"/>
          </a:xfrm>
          <a:prstGeom prst="rect">
            <a:avLst/>
          </a:prstGeom>
        </p:spPr>
      </p:pic>
      <p:pic>
        <p:nvPicPr>
          <p:cNvPr id="7" name="Picture 6" descr="A picture containing food&#10;&#10;Description automatically generated">
            <a:extLst>
              <a:ext uri="{FF2B5EF4-FFF2-40B4-BE49-F238E27FC236}">
                <a16:creationId xmlns:a16="http://schemas.microsoft.com/office/drawing/2014/main" id="{C246BD17-3EA1-674F-85CA-B8EF3FABF388}"/>
              </a:ext>
            </a:extLst>
          </p:cNvPr>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7691232" y="5990479"/>
            <a:ext cx="870746" cy="867521"/>
          </a:xfrm>
          <a:prstGeom prst="rect">
            <a:avLst/>
          </a:prstGeom>
        </p:spPr>
      </p:pic>
    </p:spTree>
    <p:extLst>
      <p:ext uri="{BB962C8B-B14F-4D97-AF65-F5344CB8AC3E}">
        <p14:creationId xmlns:p14="http://schemas.microsoft.com/office/powerpoint/2010/main" val="13107863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6"/>
          <p:cNvSpPr/>
          <p:nvPr/>
        </p:nvSpPr>
        <p:spPr>
          <a:xfrm rot="10800000">
            <a:off x="-900" y="5668442"/>
            <a:ext cx="9144900" cy="209700"/>
          </a:xfrm>
          <a:prstGeom prst="rect">
            <a:avLst/>
          </a:prstGeom>
          <a:solidFill>
            <a:srgbClr val="A7C6ED">
              <a:alpha val="65880"/>
            </a:srgbClr>
          </a:solidFill>
          <a:ln w="9525" cap="flat" cmpd="sng">
            <a:solidFill>
              <a:srgbClr val="A7C6ED"/>
            </a:solidFill>
            <a:prstDash val="solid"/>
            <a:round/>
            <a:headEnd type="none" w="sm" len="sm"/>
            <a:tailEnd type="none" w="sm" len="sm"/>
          </a:ln>
        </p:spPr>
        <p:txBody>
          <a:bodyPr spcFirstLastPara="1" wrap="square" lIns="91425" tIns="91425" rIns="91425" bIns="91425" anchor="ctr" anchorCtr="0">
            <a:noAutofit/>
          </a:bodyPr>
          <a:lstStyle/>
          <a:p>
            <a:pPr>
              <a:spcBef>
                <a:spcPts val="0"/>
              </a:spcBef>
              <a:spcAft>
                <a:spcPts val="0"/>
              </a:spcAft>
            </a:pPr>
            <a:endParaRPr/>
          </a:p>
        </p:txBody>
      </p:sp>
      <p:sp>
        <p:nvSpPr>
          <p:cNvPr id="91" name="Google Shape;91;p16"/>
          <p:cNvSpPr txBox="1"/>
          <p:nvPr/>
        </p:nvSpPr>
        <p:spPr>
          <a:xfrm>
            <a:off x="227752" y="-5691"/>
            <a:ext cx="8505615" cy="633555"/>
          </a:xfrm>
          <a:prstGeom prst="rect">
            <a:avLst/>
          </a:prstGeom>
          <a:noFill/>
          <a:ln>
            <a:noFill/>
          </a:ln>
        </p:spPr>
        <p:txBody>
          <a:bodyPr spcFirstLastPara="1" wrap="square" lIns="91425" tIns="91425" rIns="91425" bIns="91425" anchor="t" anchorCtr="0">
            <a:noAutofit/>
          </a:bodyPr>
          <a:lstStyle/>
          <a:p>
            <a:pPr>
              <a:spcBef>
                <a:spcPts val="0"/>
              </a:spcBef>
              <a:spcAft>
                <a:spcPts val="0"/>
              </a:spcAft>
            </a:pPr>
            <a:r>
              <a:rPr lang="en" sz="3000" dirty="0">
                <a:solidFill>
                  <a:schemeClr val="tx2"/>
                </a:solidFill>
                <a:latin typeface="Arial" panose="020B0604020202020204" pitchFamily="34" charset="0"/>
                <a:ea typeface="Gill Sans"/>
                <a:cs typeface="Arial" panose="020B0604020202020204" pitchFamily="34" charset="0"/>
                <a:sym typeface="Gill Sans"/>
              </a:rPr>
              <a:t>The results continued and increased when we compared 16 months before HIVST and post HIVST: Jan 2018—Aug 2020</a:t>
            </a:r>
            <a:endParaRPr sz="3000" dirty="0">
              <a:solidFill>
                <a:schemeClr val="tx2"/>
              </a:solidFill>
              <a:latin typeface="Arial" panose="020B0604020202020204" pitchFamily="34" charset="0"/>
              <a:ea typeface="Gill Sans"/>
              <a:cs typeface="Arial" panose="020B0604020202020204" pitchFamily="34" charset="0"/>
              <a:sym typeface="Gill Sans"/>
            </a:endParaRPr>
          </a:p>
        </p:txBody>
      </p:sp>
      <p:sp>
        <p:nvSpPr>
          <p:cNvPr id="94" name="Google Shape;94;p16"/>
          <p:cNvSpPr/>
          <p:nvPr/>
        </p:nvSpPr>
        <p:spPr>
          <a:xfrm rot="10800000">
            <a:off x="-906275" y="5724725"/>
            <a:ext cx="6715200" cy="120900"/>
          </a:xfrm>
          <a:prstGeom prst="mathMinus">
            <a:avLst>
              <a:gd name="adj1" fmla="val 26881"/>
            </a:avLst>
          </a:prstGeom>
          <a:solidFill>
            <a:srgbClr val="012A6C"/>
          </a:solidFill>
          <a:ln w="9525" cap="flat" cmpd="sng">
            <a:solidFill>
              <a:srgbClr val="012A6C"/>
            </a:solidFill>
            <a:prstDash val="solid"/>
            <a:round/>
            <a:headEnd type="none" w="sm" len="sm"/>
            <a:tailEnd type="none" w="sm" len="sm"/>
          </a:ln>
        </p:spPr>
        <p:txBody>
          <a:bodyPr spcFirstLastPara="1" wrap="square" lIns="91425" tIns="91425" rIns="91425" bIns="91425" anchor="ctr" anchorCtr="0">
            <a:noAutofit/>
          </a:bodyPr>
          <a:lstStyle/>
          <a:p>
            <a:pPr>
              <a:spcBef>
                <a:spcPts val="0"/>
              </a:spcBef>
              <a:spcAft>
                <a:spcPts val="0"/>
              </a:spcAft>
            </a:pPr>
            <a:endParaRPr/>
          </a:p>
        </p:txBody>
      </p:sp>
      <p:sp>
        <p:nvSpPr>
          <p:cNvPr id="95" name="Google Shape;95;p16"/>
          <p:cNvSpPr/>
          <p:nvPr/>
        </p:nvSpPr>
        <p:spPr>
          <a:xfrm rot="10799105">
            <a:off x="4152425" y="5724715"/>
            <a:ext cx="5758500" cy="120900"/>
          </a:xfrm>
          <a:prstGeom prst="mathMinus">
            <a:avLst>
              <a:gd name="adj1" fmla="val 26881"/>
            </a:avLst>
          </a:prstGeom>
          <a:solidFill>
            <a:srgbClr val="012A6C"/>
          </a:solidFill>
          <a:ln w="9525" cap="flat" cmpd="sng">
            <a:solidFill>
              <a:srgbClr val="012A6C"/>
            </a:solidFill>
            <a:prstDash val="solid"/>
            <a:round/>
            <a:headEnd type="none" w="sm" len="sm"/>
            <a:tailEnd type="none" w="sm" len="sm"/>
          </a:ln>
        </p:spPr>
        <p:txBody>
          <a:bodyPr spcFirstLastPara="1" wrap="square" lIns="91425" tIns="91425" rIns="91425" bIns="91425" anchor="ctr" anchorCtr="0">
            <a:noAutofit/>
          </a:bodyPr>
          <a:lstStyle/>
          <a:p>
            <a:pPr>
              <a:spcBef>
                <a:spcPts val="0"/>
              </a:spcBef>
              <a:spcAft>
                <a:spcPts val="0"/>
              </a:spcAft>
            </a:pPr>
            <a:endParaRPr/>
          </a:p>
        </p:txBody>
      </p:sp>
      <p:graphicFrame>
        <p:nvGraphicFramePr>
          <p:cNvPr id="12" name="Chart 11">
            <a:extLst>
              <a:ext uri="{FF2B5EF4-FFF2-40B4-BE49-F238E27FC236}">
                <a16:creationId xmlns:a16="http://schemas.microsoft.com/office/drawing/2014/main" id="{4E865C62-F924-C640-80D6-9317F96E4CC9}"/>
              </a:ext>
            </a:extLst>
          </p:cNvPr>
          <p:cNvGraphicFramePr/>
          <p:nvPr>
            <p:extLst>
              <p:ext uri="{D42A27DB-BD31-4B8C-83A1-F6EECF244321}">
                <p14:modId xmlns:p14="http://schemas.microsoft.com/office/powerpoint/2010/main" val="3457847323"/>
              </p:ext>
            </p:extLst>
          </p:nvPr>
        </p:nvGraphicFramePr>
        <p:xfrm>
          <a:off x="454901" y="2117226"/>
          <a:ext cx="1168166" cy="3785926"/>
        </p:xfrm>
        <a:graphic>
          <a:graphicData uri="http://schemas.openxmlformats.org/drawingml/2006/chart">
            <c:chart xmlns:c="http://schemas.openxmlformats.org/drawingml/2006/chart" xmlns:r="http://schemas.openxmlformats.org/officeDocument/2006/relationships" r:id="rId3"/>
          </a:graphicData>
        </a:graphic>
      </p:graphicFrame>
      <p:sp>
        <p:nvSpPr>
          <p:cNvPr id="15" name="TextBox 14">
            <a:extLst>
              <a:ext uri="{FF2B5EF4-FFF2-40B4-BE49-F238E27FC236}">
                <a16:creationId xmlns:a16="http://schemas.microsoft.com/office/drawing/2014/main" id="{1F33E323-22C0-714D-80EE-483C1BC0ADA3}"/>
              </a:ext>
            </a:extLst>
          </p:cNvPr>
          <p:cNvSpPr txBox="1"/>
          <p:nvPr/>
        </p:nvSpPr>
        <p:spPr>
          <a:xfrm>
            <a:off x="454901" y="1685947"/>
            <a:ext cx="1325218" cy="707886"/>
          </a:xfrm>
          <a:prstGeom prst="rect">
            <a:avLst/>
          </a:prstGeom>
          <a:noFill/>
        </p:spPr>
        <p:txBody>
          <a:bodyPr wrap="square" rtlCol="0">
            <a:spAutoFit/>
          </a:bodyPr>
          <a:lstStyle/>
          <a:p>
            <a:pPr algn="ctr" defTabSz="457200" fontAlgn="auto">
              <a:spcBef>
                <a:spcPts val="0"/>
              </a:spcBef>
              <a:spcAft>
                <a:spcPts val="0"/>
              </a:spcAft>
              <a:defRPr/>
            </a:pPr>
            <a:r>
              <a:rPr lang="en-US" sz="1000" b="1" dirty="0">
                <a:solidFill>
                  <a:srgbClr val="16181A"/>
                </a:solidFill>
                <a:latin typeface="Arial"/>
                <a:ea typeface="+mn-ea"/>
                <a:cs typeface="+mn-cs"/>
              </a:rPr>
              <a:t>HIV Self-Tests Distributed by Community Faith Leaders</a:t>
            </a:r>
          </a:p>
        </p:txBody>
      </p:sp>
      <p:graphicFrame>
        <p:nvGraphicFramePr>
          <p:cNvPr id="16" name="Chart 15">
            <a:extLst>
              <a:ext uri="{FF2B5EF4-FFF2-40B4-BE49-F238E27FC236}">
                <a16:creationId xmlns:a16="http://schemas.microsoft.com/office/drawing/2014/main" id="{A2D7EDA6-6678-E44E-903C-358C6512EFB8}"/>
              </a:ext>
            </a:extLst>
          </p:cNvPr>
          <p:cNvGraphicFramePr/>
          <p:nvPr>
            <p:extLst>
              <p:ext uri="{D42A27DB-BD31-4B8C-83A1-F6EECF244321}">
                <p14:modId xmlns:p14="http://schemas.microsoft.com/office/powerpoint/2010/main" val="4215867379"/>
              </p:ext>
            </p:extLst>
          </p:nvPr>
        </p:nvGraphicFramePr>
        <p:xfrm>
          <a:off x="1956498" y="1881606"/>
          <a:ext cx="1924295" cy="4403679"/>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7" name="Chart 16">
            <a:extLst>
              <a:ext uri="{FF2B5EF4-FFF2-40B4-BE49-F238E27FC236}">
                <a16:creationId xmlns:a16="http://schemas.microsoft.com/office/drawing/2014/main" id="{3B0333BF-7C1D-854B-B1A6-E610F9CF9E5B}"/>
              </a:ext>
            </a:extLst>
          </p:cNvPr>
          <p:cNvGraphicFramePr/>
          <p:nvPr>
            <p:extLst>
              <p:ext uri="{D42A27DB-BD31-4B8C-83A1-F6EECF244321}">
                <p14:modId xmlns:p14="http://schemas.microsoft.com/office/powerpoint/2010/main" val="454638580"/>
              </p:ext>
            </p:extLst>
          </p:nvPr>
        </p:nvGraphicFramePr>
        <p:xfrm>
          <a:off x="4346482" y="1533311"/>
          <a:ext cx="2149813" cy="397891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8" name="Chart 17">
            <a:extLst>
              <a:ext uri="{FF2B5EF4-FFF2-40B4-BE49-F238E27FC236}">
                <a16:creationId xmlns:a16="http://schemas.microsoft.com/office/drawing/2014/main" id="{A8DD2299-2063-0D49-8FF3-C9C9F2ECD505}"/>
              </a:ext>
            </a:extLst>
          </p:cNvPr>
          <p:cNvGraphicFramePr/>
          <p:nvPr>
            <p:extLst>
              <p:ext uri="{D42A27DB-BD31-4B8C-83A1-F6EECF244321}">
                <p14:modId xmlns:p14="http://schemas.microsoft.com/office/powerpoint/2010/main" val="1494044106"/>
              </p:ext>
            </p:extLst>
          </p:nvPr>
        </p:nvGraphicFramePr>
        <p:xfrm>
          <a:off x="6968415" y="1011636"/>
          <a:ext cx="1406872" cy="4578339"/>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30287442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246415" y="433722"/>
            <a:ext cx="6172200" cy="768293"/>
          </a:xfrm>
        </p:spPr>
        <p:txBody>
          <a:bodyPr>
            <a:noAutofit/>
          </a:bodyPr>
          <a:lstStyle/>
          <a:p>
            <a:pPr algn="ctr"/>
            <a:r>
              <a:rPr lang="en-US" sz="3200" b="1" dirty="0">
                <a:solidFill>
                  <a:srgbClr val="D1282E"/>
                </a:solidFill>
              </a:rPr>
              <a:t>HIVST During COVID-19</a:t>
            </a:r>
          </a:p>
        </p:txBody>
      </p:sp>
      <p:graphicFrame>
        <p:nvGraphicFramePr>
          <p:cNvPr id="7" name="Content Placeholder 6"/>
          <p:cNvGraphicFramePr>
            <a:graphicFrameLocks noGrp="1"/>
          </p:cNvGraphicFramePr>
          <p:nvPr>
            <p:ph sz="half" idx="1"/>
            <p:extLst>
              <p:ext uri="{D42A27DB-BD31-4B8C-83A1-F6EECF244321}">
                <p14:modId xmlns:p14="http://schemas.microsoft.com/office/powerpoint/2010/main" val="3548873294"/>
              </p:ext>
            </p:extLst>
          </p:nvPr>
        </p:nvGraphicFramePr>
        <p:xfrm>
          <a:off x="691565" y="1659140"/>
          <a:ext cx="3515868" cy="3680222"/>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a:extLst>
              <a:ext uri="{FF2B5EF4-FFF2-40B4-BE49-F238E27FC236}">
                <a16:creationId xmlns:a16="http://schemas.microsoft.com/office/drawing/2014/main" id="{09B2D695-92C3-E94D-A079-9AA1E2655F2F}"/>
              </a:ext>
            </a:extLst>
          </p:cNvPr>
          <p:cNvSpPr txBox="1"/>
          <p:nvPr/>
        </p:nvSpPr>
        <p:spPr>
          <a:xfrm>
            <a:off x="4615544" y="1659141"/>
            <a:ext cx="4107038" cy="3970318"/>
          </a:xfrm>
          <a:prstGeom prst="rect">
            <a:avLst/>
          </a:prstGeom>
          <a:noFill/>
        </p:spPr>
        <p:txBody>
          <a:bodyPr wrap="square" rtlCol="0">
            <a:spAutoFit/>
          </a:bodyPr>
          <a:lstStyle/>
          <a:p>
            <a:pPr marL="285750" indent="-285750" fontAlgn="auto">
              <a:spcBef>
                <a:spcPts val="0"/>
              </a:spcBef>
              <a:spcAft>
                <a:spcPts val="0"/>
              </a:spcAft>
              <a:buClr>
                <a:srgbClr val="000000"/>
              </a:buClr>
              <a:buFont typeface="Arial" panose="020B0604020202020204" pitchFamily="34" charset="0"/>
              <a:buChar char="•"/>
            </a:pPr>
            <a:r>
              <a:rPr lang="en-US" kern="0" dirty="0">
                <a:solidFill>
                  <a:srgbClr val="000000"/>
                </a:solidFill>
                <a:latin typeface="Arial"/>
                <a:cs typeface="Arial"/>
                <a:sym typeface="Arial"/>
              </a:rPr>
              <a:t>During the time of the COVID-19 pandemic, many persons have been reluctant to come to health centers for any services, including HIV testing. </a:t>
            </a:r>
          </a:p>
          <a:p>
            <a:pPr marL="285750" indent="-285750" fontAlgn="auto">
              <a:spcBef>
                <a:spcPts val="0"/>
              </a:spcBef>
              <a:spcAft>
                <a:spcPts val="0"/>
              </a:spcAft>
              <a:buClr>
                <a:srgbClr val="000000"/>
              </a:buClr>
              <a:buFont typeface="Arial" panose="020B0604020202020204" pitchFamily="34" charset="0"/>
              <a:buChar char="•"/>
            </a:pPr>
            <a:r>
              <a:rPr lang="en-US" kern="0" dirty="0">
                <a:solidFill>
                  <a:srgbClr val="000000"/>
                </a:solidFill>
                <a:latin typeface="Arial"/>
                <a:cs typeface="Arial"/>
                <a:sym typeface="Arial"/>
              </a:rPr>
              <a:t>We have found that HIVST kits delivered by local faith leaders is meeting this need for testing during COVID-19.  </a:t>
            </a:r>
          </a:p>
          <a:p>
            <a:pPr marL="285750" indent="-285750" fontAlgn="auto">
              <a:spcBef>
                <a:spcPts val="0"/>
              </a:spcBef>
              <a:spcAft>
                <a:spcPts val="0"/>
              </a:spcAft>
              <a:buClr>
                <a:srgbClr val="000000"/>
              </a:buClr>
              <a:buFont typeface="Arial" panose="020B0604020202020204" pitchFamily="34" charset="0"/>
              <a:buChar char="•"/>
            </a:pPr>
            <a:r>
              <a:rPr lang="en-US" kern="0" dirty="0">
                <a:solidFill>
                  <a:srgbClr val="000000"/>
                </a:solidFill>
                <a:latin typeface="Arial"/>
                <a:cs typeface="Arial"/>
                <a:sym typeface="Arial"/>
              </a:rPr>
              <a:t>Decongested clinics add confidence that those who are reactive can come for confirmatory testing and if positive immediately begin treatment.</a:t>
            </a:r>
          </a:p>
        </p:txBody>
      </p:sp>
    </p:spTree>
    <p:extLst>
      <p:ext uri="{BB962C8B-B14F-4D97-AF65-F5344CB8AC3E}">
        <p14:creationId xmlns:p14="http://schemas.microsoft.com/office/powerpoint/2010/main" val="12572205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485900" y="548878"/>
            <a:ext cx="6172200" cy="422672"/>
          </a:xfrm>
        </p:spPr>
        <p:txBody>
          <a:bodyPr>
            <a:noAutofit/>
          </a:bodyPr>
          <a:lstStyle/>
          <a:p>
            <a:pPr algn="ctr"/>
            <a:r>
              <a:rPr lang="en-US" sz="3200" b="1" dirty="0">
                <a:solidFill>
                  <a:srgbClr val="D1282E"/>
                </a:solidFill>
              </a:rPr>
              <a:t>HIVST During COVID-19</a:t>
            </a:r>
            <a:endParaRPr lang="en-US" sz="3200" b="1" dirty="0">
              <a:solidFill>
                <a:schemeClr val="accent5"/>
              </a:solidFill>
            </a:endParaRPr>
          </a:p>
        </p:txBody>
      </p:sp>
      <p:graphicFrame>
        <p:nvGraphicFramePr>
          <p:cNvPr id="8" name="Content Placeholder 7"/>
          <p:cNvGraphicFramePr>
            <a:graphicFrameLocks noGrp="1"/>
          </p:cNvGraphicFramePr>
          <p:nvPr>
            <p:ph sz="half" idx="2"/>
            <p:extLst>
              <p:ext uri="{D42A27DB-BD31-4B8C-83A1-F6EECF244321}">
                <p14:modId xmlns:p14="http://schemas.microsoft.com/office/powerpoint/2010/main" val="1697920361"/>
              </p:ext>
            </p:extLst>
          </p:nvPr>
        </p:nvGraphicFramePr>
        <p:xfrm>
          <a:off x="457200" y="1657354"/>
          <a:ext cx="3721608" cy="373737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Content Placeholder 6"/>
          <p:cNvGraphicFramePr>
            <a:graphicFrameLocks/>
          </p:cNvGraphicFramePr>
          <p:nvPr>
            <p:extLst>
              <p:ext uri="{D42A27DB-BD31-4B8C-83A1-F6EECF244321}">
                <p14:modId xmlns:p14="http://schemas.microsoft.com/office/powerpoint/2010/main" val="1327855378"/>
              </p:ext>
            </p:extLst>
          </p:nvPr>
        </p:nvGraphicFramePr>
        <p:xfrm>
          <a:off x="5111497" y="1691642"/>
          <a:ext cx="3639312" cy="379452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4908807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Google Shape;152;p21"/>
          <p:cNvSpPr/>
          <p:nvPr/>
        </p:nvSpPr>
        <p:spPr>
          <a:xfrm>
            <a:off x="4676223" y="1395250"/>
            <a:ext cx="3586034" cy="3792080"/>
          </a:xfrm>
          <a:prstGeom prst="rect">
            <a:avLst/>
          </a:prstGeom>
          <a:solidFill>
            <a:srgbClr val="CFCDC9">
              <a:alpha val="30340"/>
            </a:srgbClr>
          </a:solidFill>
          <a:ln>
            <a:noFill/>
          </a:ln>
        </p:spPr>
        <p:txBody>
          <a:bodyPr spcFirstLastPara="1" wrap="square" lIns="91425" tIns="91425" rIns="91425" bIns="91425" anchor="ctr" anchorCtr="0">
            <a:noAutofit/>
          </a:bodyPr>
          <a:lstStyle/>
          <a:p>
            <a:pPr marL="285750" indent="-285750" fontAlgn="auto">
              <a:spcBef>
                <a:spcPts val="0"/>
              </a:spcBef>
              <a:spcAft>
                <a:spcPts val="0"/>
              </a:spcAft>
              <a:buClr>
                <a:srgbClr val="000000"/>
              </a:buClr>
              <a:buFont typeface="Arial" panose="020B0604020202020204" pitchFamily="34" charset="0"/>
              <a:buChar char="•"/>
            </a:pPr>
            <a:r>
              <a:rPr lang="en-US" sz="1400" kern="0" dirty="0">
                <a:solidFill>
                  <a:srgbClr val="000000"/>
                </a:solidFill>
                <a:latin typeface="Arial"/>
                <a:cs typeface="Arial"/>
                <a:sym typeface="Arial"/>
              </a:rPr>
              <a:t>Seamless integration between the community and the clinic</a:t>
            </a:r>
          </a:p>
          <a:p>
            <a:pPr marL="285750" indent="-285750" fontAlgn="auto">
              <a:spcBef>
                <a:spcPts val="0"/>
              </a:spcBef>
              <a:spcAft>
                <a:spcPts val="0"/>
              </a:spcAft>
              <a:buClr>
                <a:srgbClr val="000000"/>
              </a:buClr>
              <a:buFont typeface="Arial" panose="020B0604020202020204" pitchFamily="34" charset="0"/>
              <a:buChar char="•"/>
            </a:pPr>
            <a:r>
              <a:rPr lang="en-US" sz="1400" kern="0" dirty="0">
                <a:solidFill>
                  <a:srgbClr val="000000"/>
                </a:solidFill>
                <a:latin typeface="Arial"/>
                <a:cs typeface="Arial"/>
                <a:sym typeface="Arial"/>
              </a:rPr>
              <a:t>24-hour hotline for HIVST users to answer questions and concerns</a:t>
            </a:r>
          </a:p>
          <a:p>
            <a:pPr marL="285750" indent="-285750" fontAlgn="auto">
              <a:spcBef>
                <a:spcPts val="0"/>
              </a:spcBef>
              <a:spcAft>
                <a:spcPts val="0"/>
              </a:spcAft>
              <a:buClr>
                <a:srgbClr val="000000"/>
              </a:buClr>
              <a:buFont typeface="Arial" panose="020B0604020202020204" pitchFamily="34" charset="0"/>
              <a:buChar char="•"/>
            </a:pPr>
            <a:r>
              <a:rPr lang="en-US" sz="1400" kern="0" dirty="0">
                <a:solidFill>
                  <a:srgbClr val="000000"/>
                </a:solidFill>
                <a:latin typeface="Arial"/>
                <a:cs typeface="Arial"/>
                <a:sym typeface="Arial"/>
              </a:rPr>
              <a:t>Every HIVST kit must be tracked and traced for follow up support</a:t>
            </a:r>
          </a:p>
          <a:p>
            <a:pPr marL="285750" indent="-285750" fontAlgn="auto">
              <a:spcBef>
                <a:spcPts val="0"/>
              </a:spcBef>
              <a:spcAft>
                <a:spcPts val="0"/>
              </a:spcAft>
              <a:buClr>
                <a:srgbClr val="000000"/>
              </a:buClr>
              <a:buFont typeface="Arial" panose="020B0604020202020204" pitchFamily="34" charset="0"/>
              <a:buChar char="•"/>
            </a:pPr>
            <a:r>
              <a:rPr lang="en-US" sz="1400" kern="0" dirty="0">
                <a:solidFill>
                  <a:srgbClr val="000000"/>
                </a:solidFill>
                <a:latin typeface="Arial"/>
                <a:cs typeface="Arial"/>
                <a:sym typeface="Arial"/>
              </a:rPr>
              <a:t>Weekly programmatic review and acknowledgement of top performing clinics</a:t>
            </a:r>
          </a:p>
          <a:p>
            <a:pPr marL="285750" indent="-285750" fontAlgn="auto">
              <a:spcBef>
                <a:spcPts val="0"/>
              </a:spcBef>
              <a:spcAft>
                <a:spcPts val="0"/>
              </a:spcAft>
              <a:buClr>
                <a:srgbClr val="000000"/>
              </a:buClr>
              <a:buFont typeface="Arial" panose="020B0604020202020204" pitchFamily="34" charset="0"/>
              <a:buChar char="•"/>
            </a:pPr>
            <a:r>
              <a:rPr lang="en-US" sz="1400" kern="0" dirty="0">
                <a:solidFill>
                  <a:srgbClr val="000000"/>
                </a:solidFill>
                <a:latin typeface="Arial"/>
                <a:cs typeface="Arial"/>
                <a:sym typeface="Arial"/>
              </a:rPr>
              <a:t>Distribution of HIVST kits by local faith leaders can substantially increase case finding for both men and women</a:t>
            </a:r>
          </a:p>
          <a:p>
            <a:pPr marL="285750" indent="-285750" fontAlgn="auto">
              <a:spcBef>
                <a:spcPts val="0"/>
              </a:spcBef>
              <a:spcAft>
                <a:spcPts val="0"/>
              </a:spcAft>
              <a:buClr>
                <a:srgbClr val="000000"/>
              </a:buClr>
              <a:buFont typeface="Arial" panose="020B0604020202020204" pitchFamily="34" charset="0"/>
              <a:buChar char="•"/>
            </a:pPr>
            <a:r>
              <a:rPr lang="en-US" sz="1400" kern="0" dirty="0">
                <a:solidFill>
                  <a:srgbClr val="000000"/>
                </a:solidFill>
                <a:latin typeface="Arial"/>
                <a:cs typeface="Arial"/>
                <a:sym typeface="Arial"/>
              </a:rPr>
              <a:t>These faith leaders can also provide other public health education and information, including COVID-19.</a:t>
            </a:r>
            <a:endParaRPr sz="1400" kern="0" dirty="0">
              <a:solidFill>
                <a:srgbClr val="000000"/>
              </a:solidFill>
              <a:latin typeface="Arial"/>
              <a:cs typeface="Arial"/>
              <a:sym typeface="Arial"/>
            </a:endParaRPr>
          </a:p>
        </p:txBody>
      </p:sp>
      <p:sp>
        <p:nvSpPr>
          <p:cNvPr id="154" name="Google Shape;154;p21"/>
          <p:cNvSpPr/>
          <p:nvPr/>
        </p:nvSpPr>
        <p:spPr>
          <a:xfrm rot="10800000">
            <a:off x="-75" y="5786025"/>
            <a:ext cx="9144900" cy="209700"/>
          </a:xfrm>
          <a:prstGeom prst="rect">
            <a:avLst/>
          </a:prstGeom>
          <a:solidFill>
            <a:srgbClr val="A7C6ED">
              <a:alpha val="65880"/>
            </a:srgbClr>
          </a:solidFill>
          <a:ln w="9525" cap="flat" cmpd="sng">
            <a:solidFill>
              <a:srgbClr val="A7C6ED"/>
            </a:solidFill>
            <a:prstDash val="solid"/>
            <a:round/>
            <a:headEnd type="none" w="sm" len="sm"/>
            <a:tailEnd type="none" w="sm" len="sm"/>
          </a:ln>
        </p:spPr>
        <p:txBody>
          <a:bodyPr spcFirstLastPara="1" wrap="square" lIns="91425" tIns="91425" rIns="91425" bIns="91425" anchor="ctr" anchorCtr="0">
            <a:noAutofit/>
          </a:bodyPr>
          <a:lstStyle/>
          <a:p>
            <a:pPr fontAlgn="auto">
              <a:spcBef>
                <a:spcPts val="0"/>
              </a:spcBef>
              <a:spcAft>
                <a:spcPts val="0"/>
              </a:spcAft>
              <a:buClr>
                <a:srgbClr val="000000"/>
              </a:buClr>
            </a:pPr>
            <a:endParaRPr sz="1400" kern="0">
              <a:solidFill>
                <a:srgbClr val="000000"/>
              </a:solidFill>
              <a:latin typeface="Arial"/>
              <a:cs typeface="Arial"/>
              <a:sym typeface="Arial"/>
            </a:endParaRPr>
          </a:p>
        </p:txBody>
      </p:sp>
      <p:sp>
        <p:nvSpPr>
          <p:cNvPr id="155" name="Google Shape;155;p21"/>
          <p:cNvSpPr txBox="1"/>
          <p:nvPr/>
        </p:nvSpPr>
        <p:spPr>
          <a:xfrm>
            <a:off x="883975" y="595749"/>
            <a:ext cx="3372000" cy="541800"/>
          </a:xfrm>
          <a:prstGeom prst="rect">
            <a:avLst/>
          </a:prstGeom>
          <a:noFill/>
          <a:ln>
            <a:noFill/>
          </a:ln>
        </p:spPr>
        <p:txBody>
          <a:bodyPr spcFirstLastPara="1" wrap="square" lIns="91425" tIns="91425" rIns="91425" bIns="91425" anchor="t" anchorCtr="0">
            <a:noAutofit/>
          </a:bodyPr>
          <a:lstStyle/>
          <a:p>
            <a:pPr fontAlgn="auto">
              <a:spcBef>
                <a:spcPts val="0"/>
              </a:spcBef>
              <a:spcAft>
                <a:spcPts val="0"/>
              </a:spcAft>
              <a:buClr>
                <a:srgbClr val="000000"/>
              </a:buClr>
            </a:pPr>
            <a:r>
              <a:rPr lang="en" sz="2800" b="1" kern="0" dirty="0">
                <a:solidFill>
                  <a:srgbClr val="D1282E"/>
                </a:solidFill>
                <a:latin typeface="Arial" panose="020B0604020202020204" pitchFamily="34" charset="0"/>
                <a:ea typeface="Gill Sans"/>
                <a:cs typeface="Arial" panose="020B0604020202020204" pitchFamily="34" charset="0"/>
                <a:sym typeface="Gill Sans"/>
              </a:rPr>
              <a:t>Conclusions</a:t>
            </a:r>
            <a:endParaRPr sz="2800" b="1" kern="0" dirty="0">
              <a:solidFill>
                <a:srgbClr val="D1282E"/>
              </a:solidFill>
              <a:latin typeface="Arial" panose="020B0604020202020204" pitchFamily="34" charset="0"/>
              <a:ea typeface="Gill Sans"/>
              <a:cs typeface="Arial" panose="020B0604020202020204" pitchFamily="34" charset="0"/>
              <a:sym typeface="Gill Sans"/>
            </a:endParaRPr>
          </a:p>
        </p:txBody>
      </p:sp>
      <p:sp>
        <p:nvSpPr>
          <p:cNvPr id="157" name="Google Shape;157;p21"/>
          <p:cNvSpPr/>
          <p:nvPr/>
        </p:nvSpPr>
        <p:spPr>
          <a:xfrm rot="10800000">
            <a:off x="-906275" y="5724725"/>
            <a:ext cx="6715200" cy="120900"/>
          </a:xfrm>
          <a:prstGeom prst="mathMinus">
            <a:avLst>
              <a:gd name="adj1" fmla="val 26881"/>
            </a:avLst>
          </a:prstGeom>
          <a:solidFill>
            <a:srgbClr val="012A6C"/>
          </a:solidFill>
          <a:ln w="9525" cap="flat" cmpd="sng">
            <a:solidFill>
              <a:srgbClr val="012A6C"/>
            </a:solidFill>
            <a:prstDash val="solid"/>
            <a:round/>
            <a:headEnd type="none" w="sm" len="sm"/>
            <a:tailEnd type="none" w="sm" len="sm"/>
          </a:ln>
        </p:spPr>
        <p:txBody>
          <a:bodyPr spcFirstLastPara="1" wrap="square" lIns="91425" tIns="91425" rIns="91425" bIns="91425" anchor="ctr" anchorCtr="0">
            <a:noAutofit/>
          </a:bodyPr>
          <a:lstStyle/>
          <a:p>
            <a:pPr fontAlgn="auto">
              <a:spcBef>
                <a:spcPts val="0"/>
              </a:spcBef>
              <a:spcAft>
                <a:spcPts val="0"/>
              </a:spcAft>
              <a:buClr>
                <a:srgbClr val="000000"/>
              </a:buClr>
            </a:pPr>
            <a:endParaRPr sz="1400" kern="0">
              <a:solidFill>
                <a:srgbClr val="000000"/>
              </a:solidFill>
              <a:latin typeface="Arial"/>
              <a:cs typeface="Arial"/>
              <a:sym typeface="Arial"/>
            </a:endParaRPr>
          </a:p>
        </p:txBody>
      </p:sp>
      <p:sp>
        <p:nvSpPr>
          <p:cNvPr id="158" name="Google Shape;158;p21"/>
          <p:cNvSpPr/>
          <p:nvPr/>
        </p:nvSpPr>
        <p:spPr>
          <a:xfrm rot="10799105">
            <a:off x="4152425" y="5724715"/>
            <a:ext cx="5758500" cy="120900"/>
          </a:xfrm>
          <a:prstGeom prst="mathMinus">
            <a:avLst>
              <a:gd name="adj1" fmla="val 26881"/>
            </a:avLst>
          </a:prstGeom>
          <a:solidFill>
            <a:srgbClr val="012A6C"/>
          </a:solidFill>
          <a:ln w="9525" cap="flat" cmpd="sng">
            <a:solidFill>
              <a:srgbClr val="012A6C"/>
            </a:solidFill>
            <a:prstDash val="solid"/>
            <a:round/>
            <a:headEnd type="none" w="sm" len="sm"/>
            <a:tailEnd type="none" w="sm" len="sm"/>
          </a:ln>
        </p:spPr>
        <p:txBody>
          <a:bodyPr spcFirstLastPara="1" wrap="square" lIns="91425" tIns="91425" rIns="91425" bIns="91425" anchor="ctr" anchorCtr="0">
            <a:noAutofit/>
          </a:bodyPr>
          <a:lstStyle/>
          <a:p>
            <a:pPr fontAlgn="auto">
              <a:spcBef>
                <a:spcPts val="0"/>
              </a:spcBef>
              <a:spcAft>
                <a:spcPts val="0"/>
              </a:spcAft>
              <a:buClr>
                <a:srgbClr val="000000"/>
              </a:buClr>
            </a:pPr>
            <a:endParaRPr sz="1400" kern="0">
              <a:solidFill>
                <a:srgbClr val="000000"/>
              </a:solidFill>
              <a:latin typeface="Arial"/>
              <a:cs typeface="Arial"/>
              <a:sym typeface="Arial"/>
            </a:endParaRPr>
          </a:p>
        </p:txBody>
      </p:sp>
      <p:sp>
        <p:nvSpPr>
          <p:cNvPr id="10" name="Google Shape;155;p21">
            <a:extLst>
              <a:ext uri="{FF2B5EF4-FFF2-40B4-BE49-F238E27FC236}">
                <a16:creationId xmlns:a16="http://schemas.microsoft.com/office/drawing/2014/main" id="{2BFC8A1B-D006-314B-B174-D01E647D7C88}"/>
              </a:ext>
            </a:extLst>
          </p:cNvPr>
          <p:cNvSpPr txBox="1"/>
          <p:nvPr/>
        </p:nvSpPr>
        <p:spPr>
          <a:xfrm>
            <a:off x="4676223" y="591374"/>
            <a:ext cx="3372000" cy="541800"/>
          </a:xfrm>
          <a:prstGeom prst="rect">
            <a:avLst/>
          </a:prstGeom>
          <a:noFill/>
          <a:ln>
            <a:noFill/>
          </a:ln>
        </p:spPr>
        <p:txBody>
          <a:bodyPr spcFirstLastPara="1" wrap="square" lIns="91425" tIns="91425" rIns="91425" bIns="91425" anchor="t" anchorCtr="0">
            <a:noAutofit/>
          </a:bodyPr>
          <a:lstStyle/>
          <a:p>
            <a:pPr fontAlgn="auto">
              <a:spcBef>
                <a:spcPts val="0"/>
              </a:spcBef>
              <a:spcAft>
                <a:spcPts val="0"/>
              </a:spcAft>
              <a:buClr>
                <a:srgbClr val="000000"/>
              </a:buClr>
            </a:pPr>
            <a:r>
              <a:rPr lang="en" sz="2800" b="1" kern="0" dirty="0">
                <a:solidFill>
                  <a:srgbClr val="D1282E"/>
                </a:solidFill>
                <a:latin typeface="Arial" panose="020B0604020202020204" pitchFamily="34" charset="0"/>
                <a:ea typeface="Gill Sans"/>
                <a:cs typeface="Arial" panose="020B0604020202020204" pitchFamily="34" charset="0"/>
                <a:sym typeface="Gill Sans"/>
              </a:rPr>
              <a:t>Lessons</a:t>
            </a:r>
            <a:r>
              <a:rPr lang="en" sz="2200" b="1" kern="0" dirty="0">
                <a:solidFill>
                  <a:srgbClr val="D1282E"/>
                </a:solidFill>
                <a:latin typeface="Arial" panose="020B0604020202020204" pitchFamily="34" charset="0"/>
                <a:ea typeface="Gill Sans"/>
                <a:cs typeface="Arial" panose="020B0604020202020204" pitchFamily="34" charset="0"/>
                <a:sym typeface="Gill Sans"/>
              </a:rPr>
              <a:t> </a:t>
            </a:r>
            <a:r>
              <a:rPr lang="en" sz="2800" b="1" kern="0" dirty="0">
                <a:solidFill>
                  <a:srgbClr val="D1282E"/>
                </a:solidFill>
                <a:latin typeface="Arial" panose="020B0604020202020204" pitchFamily="34" charset="0"/>
                <a:ea typeface="Gill Sans"/>
                <a:cs typeface="Arial" panose="020B0604020202020204" pitchFamily="34" charset="0"/>
                <a:sym typeface="Gill Sans"/>
              </a:rPr>
              <a:t>Learned</a:t>
            </a:r>
            <a:endParaRPr sz="2800" b="1" kern="0" dirty="0">
              <a:solidFill>
                <a:srgbClr val="D1282E"/>
              </a:solidFill>
              <a:latin typeface="Arial" panose="020B0604020202020204" pitchFamily="34" charset="0"/>
              <a:ea typeface="Gill Sans"/>
              <a:cs typeface="Arial" panose="020B0604020202020204" pitchFamily="34" charset="0"/>
              <a:sym typeface="Gill Sans"/>
            </a:endParaRPr>
          </a:p>
        </p:txBody>
      </p:sp>
      <p:sp>
        <p:nvSpPr>
          <p:cNvPr id="11" name="Google Shape;152;p21">
            <a:extLst>
              <a:ext uri="{FF2B5EF4-FFF2-40B4-BE49-F238E27FC236}">
                <a16:creationId xmlns:a16="http://schemas.microsoft.com/office/drawing/2014/main" id="{FDE47158-9F96-D14D-9AAD-14BBAC9D9060}"/>
              </a:ext>
            </a:extLst>
          </p:cNvPr>
          <p:cNvSpPr/>
          <p:nvPr/>
        </p:nvSpPr>
        <p:spPr>
          <a:xfrm>
            <a:off x="348343" y="1370446"/>
            <a:ext cx="3591962" cy="3816884"/>
          </a:xfrm>
          <a:prstGeom prst="rect">
            <a:avLst/>
          </a:prstGeom>
          <a:solidFill>
            <a:srgbClr val="CFCDC9">
              <a:alpha val="30340"/>
            </a:srgbClr>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pPr>
            <a:r>
              <a:rPr lang="en-US" sz="1400" b="1" kern="0" dirty="0">
                <a:solidFill>
                  <a:srgbClr val="000000"/>
                </a:solidFill>
                <a:latin typeface="Arial"/>
                <a:cs typeface="Arial"/>
                <a:sym typeface="Arial"/>
              </a:rPr>
              <a:t>Critical programmatic elements are:</a:t>
            </a:r>
          </a:p>
          <a:p>
            <a:pPr fontAlgn="auto">
              <a:spcBef>
                <a:spcPts val="0"/>
              </a:spcBef>
              <a:spcAft>
                <a:spcPts val="0"/>
              </a:spcAft>
              <a:buClr>
                <a:srgbClr val="000000"/>
              </a:buClr>
            </a:pPr>
            <a:endParaRPr lang="en-US" sz="1400" kern="0" dirty="0">
              <a:solidFill>
                <a:srgbClr val="000000"/>
              </a:solidFill>
              <a:latin typeface="Arial"/>
              <a:cs typeface="Arial"/>
              <a:sym typeface="Arial"/>
            </a:endParaRPr>
          </a:p>
          <a:p>
            <a:pPr marL="285750" indent="-285750" fontAlgn="auto">
              <a:spcBef>
                <a:spcPts val="0"/>
              </a:spcBef>
              <a:spcAft>
                <a:spcPts val="0"/>
              </a:spcAft>
              <a:buClr>
                <a:srgbClr val="000000"/>
              </a:buClr>
              <a:buFont typeface="Arial" panose="020B0604020202020204" pitchFamily="34" charset="0"/>
              <a:buChar char="•"/>
            </a:pPr>
            <a:r>
              <a:rPr lang="en-US" sz="1400" kern="0" dirty="0">
                <a:solidFill>
                  <a:srgbClr val="000000"/>
                </a:solidFill>
                <a:latin typeface="Arial"/>
                <a:cs typeface="Arial"/>
                <a:sym typeface="Arial"/>
              </a:rPr>
              <a:t>Leading with hope</a:t>
            </a:r>
          </a:p>
          <a:p>
            <a:pPr marL="285750" indent="-285750" fontAlgn="auto">
              <a:spcBef>
                <a:spcPts val="0"/>
              </a:spcBef>
              <a:spcAft>
                <a:spcPts val="0"/>
              </a:spcAft>
              <a:buClr>
                <a:srgbClr val="000000"/>
              </a:buClr>
              <a:buFont typeface="Arial" panose="020B0604020202020204" pitchFamily="34" charset="0"/>
              <a:buChar char="•"/>
            </a:pPr>
            <a:r>
              <a:rPr lang="en-US" sz="1400" kern="0" dirty="0">
                <a:solidFill>
                  <a:srgbClr val="000000"/>
                </a:solidFill>
                <a:latin typeface="Arial"/>
                <a:cs typeface="Arial"/>
                <a:sym typeface="Arial"/>
              </a:rPr>
              <a:t>Engagement of trusted, trained local faith leaders in global health issues.</a:t>
            </a:r>
          </a:p>
          <a:p>
            <a:pPr marL="285750" indent="-285750" fontAlgn="auto">
              <a:spcBef>
                <a:spcPts val="0"/>
              </a:spcBef>
              <a:spcAft>
                <a:spcPts val="0"/>
              </a:spcAft>
              <a:buClr>
                <a:srgbClr val="000000"/>
              </a:buClr>
              <a:buFont typeface="Arial" panose="020B0604020202020204" pitchFamily="34" charset="0"/>
              <a:buChar char="•"/>
            </a:pPr>
            <a:r>
              <a:rPr lang="en-US" sz="1400" kern="0" dirty="0">
                <a:solidFill>
                  <a:srgbClr val="000000"/>
                </a:solidFill>
                <a:latin typeface="Arial"/>
                <a:cs typeface="Arial"/>
                <a:sym typeface="Arial"/>
              </a:rPr>
              <a:t>Training that builds skills for partner elicitation with behavioral rehearsals</a:t>
            </a:r>
          </a:p>
          <a:p>
            <a:pPr marL="285750" indent="-285750" fontAlgn="auto">
              <a:spcBef>
                <a:spcPts val="0"/>
              </a:spcBef>
              <a:spcAft>
                <a:spcPts val="0"/>
              </a:spcAft>
              <a:buClr>
                <a:srgbClr val="000000"/>
              </a:buClr>
              <a:buFont typeface="Arial" panose="020B0604020202020204" pitchFamily="34" charset="0"/>
              <a:buChar char="•"/>
            </a:pPr>
            <a:r>
              <a:rPr lang="en-US" sz="1400" kern="0" dirty="0">
                <a:solidFill>
                  <a:srgbClr val="000000"/>
                </a:solidFill>
                <a:latin typeface="Arial"/>
                <a:cs typeface="Arial"/>
                <a:sym typeface="Arial"/>
              </a:rPr>
              <a:t>Creating a welcoming environment (</a:t>
            </a:r>
            <a:r>
              <a:rPr lang="en-US" sz="1400" kern="0" dirty="0" err="1">
                <a:solidFill>
                  <a:srgbClr val="000000"/>
                </a:solidFill>
                <a:latin typeface="Arial"/>
                <a:cs typeface="Arial"/>
                <a:sym typeface="Arial"/>
              </a:rPr>
              <a:t>Karibu</a:t>
            </a:r>
            <a:r>
              <a:rPr lang="en-US" sz="1400" kern="0" dirty="0">
                <a:solidFill>
                  <a:srgbClr val="000000"/>
                </a:solidFill>
                <a:latin typeface="Arial"/>
                <a:cs typeface="Arial"/>
                <a:sym typeface="Arial"/>
              </a:rPr>
              <a:t>) for all people, especially key populations</a:t>
            </a:r>
          </a:p>
          <a:p>
            <a:pPr marL="285750" indent="-285750" fontAlgn="auto">
              <a:spcBef>
                <a:spcPts val="0"/>
              </a:spcBef>
              <a:spcAft>
                <a:spcPts val="0"/>
              </a:spcAft>
              <a:buClr>
                <a:srgbClr val="000000"/>
              </a:buClr>
              <a:buFont typeface="Arial" panose="020B0604020202020204" pitchFamily="34" charset="0"/>
              <a:buChar char="•"/>
            </a:pPr>
            <a:r>
              <a:rPr lang="en-US" sz="1400" kern="0" dirty="0">
                <a:solidFill>
                  <a:srgbClr val="000000"/>
                </a:solidFill>
                <a:latin typeface="Arial"/>
                <a:cs typeface="Arial"/>
                <a:sym typeface="Arial"/>
              </a:rPr>
              <a:t>Responsibility of all staff to advance compassionate care</a:t>
            </a:r>
          </a:p>
          <a:p>
            <a:pPr marL="285750" indent="-285750" fontAlgn="auto">
              <a:spcBef>
                <a:spcPts val="0"/>
              </a:spcBef>
              <a:spcAft>
                <a:spcPts val="0"/>
              </a:spcAft>
              <a:buClr>
                <a:srgbClr val="000000"/>
              </a:buClr>
              <a:buFont typeface="Arial" panose="020B0604020202020204" pitchFamily="34" charset="0"/>
              <a:buChar char="•"/>
            </a:pPr>
            <a:r>
              <a:rPr lang="en-US" sz="1400" kern="0" dirty="0">
                <a:solidFill>
                  <a:srgbClr val="000000"/>
                </a:solidFill>
                <a:latin typeface="Arial"/>
                <a:cs typeface="Arial"/>
                <a:sym typeface="Arial"/>
              </a:rPr>
              <a:t>Regular debriefing that acknowledges the emotional and spiritual needs of staff</a:t>
            </a:r>
          </a:p>
          <a:p>
            <a:pPr fontAlgn="auto">
              <a:spcBef>
                <a:spcPts val="0"/>
              </a:spcBef>
              <a:spcAft>
                <a:spcPts val="0"/>
              </a:spcAft>
              <a:buClr>
                <a:srgbClr val="000000"/>
              </a:buClr>
            </a:pPr>
            <a:endParaRPr lang="en-US" sz="1400" kern="0" dirty="0">
              <a:solidFill>
                <a:srgbClr val="000000"/>
              </a:solidFill>
              <a:latin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104778" cy="867520"/>
          </a:xfrm>
        </p:spPr>
        <p:txBody>
          <a:bodyPr>
            <a:noAutofit/>
          </a:bodyPr>
          <a:lstStyle/>
          <a:p>
            <a:br>
              <a:rPr lang="en-US" sz="2800" dirty="0"/>
            </a:br>
            <a:br>
              <a:rPr lang="en-US" sz="2800" dirty="0"/>
            </a:br>
            <a:br>
              <a:rPr lang="en-US" sz="2800" dirty="0"/>
            </a:br>
            <a:r>
              <a:rPr lang="en-US" sz="2800" dirty="0"/>
              <a:t>the EDARP Experience</a:t>
            </a:r>
            <a:br>
              <a:rPr lang="en-US" sz="2800" dirty="0"/>
            </a:br>
            <a:endParaRPr lang="en-US" sz="2800" dirty="0"/>
          </a:p>
        </p:txBody>
      </p:sp>
      <p:sp>
        <p:nvSpPr>
          <p:cNvPr id="4" name="Footer Placeholder 3"/>
          <p:cNvSpPr>
            <a:spLocks noGrp="1"/>
          </p:cNvSpPr>
          <p:nvPr>
            <p:ph type="ftr" sz="quarter" idx="11"/>
          </p:nvPr>
        </p:nvSpPr>
        <p:spPr>
          <a:xfrm>
            <a:off x="264694" y="6126163"/>
            <a:ext cx="8650705" cy="650875"/>
          </a:xfrm>
        </p:spPr>
        <p:txBody>
          <a:bodyPr/>
          <a:lstStyle/>
          <a:p>
            <a:pPr>
              <a:defRPr/>
            </a:pPr>
            <a:endParaRPr lang="en-US" dirty="0"/>
          </a:p>
        </p:txBody>
      </p:sp>
      <p:pic>
        <p:nvPicPr>
          <p:cNvPr id="7" name="Picture 6" descr="A picture containing food&#10;&#10;Description automatically generated">
            <a:extLst>
              <a:ext uri="{FF2B5EF4-FFF2-40B4-BE49-F238E27FC236}">
                <a16:creationId xmlns:a16="http://schemas.microsoft.com/office/drawing/2014/main" id="{C246BD17-3EA1-674F-85CA-B8EF3FABF388}"/>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7906779" y="5808113"/>
            <a:ext cx="972527" cy="968925"/>
          </a:xfrm>
          <a:prstGeom prst="rect">
            <a:avLst/>
          </a:prstGeom>
        </p:spPr>
      </p:pic>
      <p:sp>
        <p:nvSpPr>
          <p:cNvPr id="15" name="Content Placeholder 14">
            <a:extLst>
              <a:ext uri="{FF2B5EF4-FFF2-40B4-BE49-F238E27FC236}">
                <a16:creationId xmlns:a16="http://schemas.microsoft.com/office/drawing/2014/main" id="{1CFA934B-FA62-8A4C-9222-2A5EF77F6F1F}"/>
              </a:ext>
            </a:extLst>
          </p:cNvPr>
          <p:cNvSpPr>
            <a:spLocks noGrp="1"/>
          </p:cNvSpPr>
          <p:nvPr>
            <p:ph idx="1"/>
          </p:nvPr>
        </p:nvSpPr>
        <p:spPr>
          <a:xfrm>
            <a:off x="870285" y="1682137"/>
            <a:ext cx="6930190" cy="2620420"/>
          </a:xfrm>
        </p:spPr>
        <p:txBody>
          <a:bodyPr/>
          <a:lstStyle/>
          <a:p>
            <a:pPr algn="ctr"/>
            <a:r>
              <a:rPr lang="en-US" sz="5400" dirty="0"/>
              <a:t>Thank you</a:t>
            </a:r>
          </a:p>
          <a:p>
            <a:pPr algn="ctr"/>
            <a:r>
              <a:rPr lang="en-US" sz="5400" dirty="0"/>
              <a:t>Asante </a:t>
            </a:r>
            <a:r>
              <a:rPr lang="en-US" sz="5400" dirty="0" err="1"/>
              <a:t>sana</a:t>
            </a:r>
            <a:endParaRPr lang="en-US" sz="5400" dirty="0"/>
          </a:p>
          <a:p>
            <a:endParaRPr lang="en-US" dirty="0"/>
          </a:p>
        </p:txBody>
      </p:sp>
      <p:pic>
        <p:nvPicPr>
          <p:cNvPr id="16" name="Content Placeholder 12">
            <a:extLst>
              <a:ext uri="{FF2B5EF4-FFF2-40B4-BE49-F238E27FC236}">
                <a16:creationId xmlns:a16="http://schemas.microsoft.com/office/drawing/2014/main" id="{5D9BE3F9-A6DA-2C49-8597-8C9FA14C7A0E}"/>
              </a:ext>
            </a:extLst>
          </p:cNvPr>
          <p:cNvPicPr>
            <a:picLocks noGrp="1" noChangeAspect="1"/>
          </p:cNvPicPr>
          <p:nvPr>
            <p:ph idx="1"/>
          </p:nvPr>
        </p:nvPicPr>
        <p:blipFill>
          <a:blip r:embed="rId4" cstate="email">
            <a:extLst>
              <a:ext uri="{28A0092B-C50C-407E-A947-70E740481C1C}">
                <a14:useLocalDpi xmlns:a14="http://schemas.microsoft.com/office/drawing/2010/main" val="0"/>
              </a:ext>
            </a:extLst>
          </a:blip>
          <a:stretch>
            <a:fillRect/>
          </a:stretch>
        </p:blipFill>
        <p:spPr>
          <a:xfrm>
            <a:off x="264694" y="5761879"/>
            <a:ext cx="972527" cy="1040064"/>
          </a:xfrm>
        </p:spPr>
      </p:pic>
    </p:spTree>
    <p:extLst>
      <p:ext uri="{BB962C8B-B14F-4D97-AF65-F5344CB8AC3E}">
        <p14:creationId xmlns:p14="http://schemas.microsoft.com/office/powerpoint/2010/main" val="316638763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W Training">
  <a:themeElements>
    <a:clrScheme name="Custom 1">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SW Training.pot</Template>
  <TotalTime>2854</TotalTime>
  <Words>702</Words>
  <Application>Microsoft Macintosh PowerPoint</Application>
  <PresentationFormat>On-screen Show (4:3)</PresentationFormat>
  <Paragraphs>82</Paragraphs>
  <Slides>10</Slides>
  <Notes>8</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10</vt:i4>
      </vt:variant>
    </vt:vector>
  </HeadingPairs>
  <TitlesOfParts>
    <vt:vector size="15" baseType="lpstr">
      <vt:lpstr>Arial</vt:lpstr>
      <vt:lpstr>Arial Black</vt:lpstr>
      <vt:lpstr>Calibri</vt:lpstr>
      <vt:lpstr>SW Training</vt:lpstr>
      <vt:lpstr>Simple Light</vt:lpstr>
      <vt:lpstr>Replicating HIV Model programs: The EDARP Experience</vt:lpstr>
      <vt:lpstr>   the EDARP Experience </vt:lpstr>
      <vt:lpstr>   the EDARP Experience </vt:lpstr>
      <vt:lpstr>   the EDARP Experience </vt:lpstr>
      <vt:lpstr>PowerPoint Presentation</vt:lpstr>
      <vt:lpstr>HIVST During COVID-19</vt:lpstr>
      <vt:lpstr>HIVST During COVID-19</vt:lpstr>
      <vt:lpstr>PowerPoint Presentation</vt:lpstr>
      <vt:lpstr>   the EDARP Experience </vt:lpstr>
      <vt:lpstr>   the EDARP Experience </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Palliative Care Training for Social Workers</dc:title>
  <dc:subject>Spiritual Issues in Palliative Care</dc:subject>
  <dc:creator>User</dc:creator>
  <cp:lastModifiedBy>Richard Bauer</cp:lastModifiedBy>
  <cp:revision>270</cp:revision>
  <cp:lastPrinted>2015-09-19T12:16:40Z</cp:lastPrinted>
  <dcterms:created xsi:type="dcterms:W3CDTF">2013-02-15T10:41:41Z</dcterms:created>
  <dcterms:modified xsi:type="dcterms:W3CDTF">2020-10-20T04:46:50Z</dcterms:modified>
</cp:coreProperties>
</file>