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3938" r:id="rId2"/>
  </p:sldMasterIdLst>
  <p:notesMasterIdLst>
    <p:notesMasterId r:id="rId13"/>
  </p:notesMasterIdLst>
  <p:handoutMasterIdLst>
    <p:handoutMasterId r:id="rId14"/>
  </p:handoutMasterIdLst>
  <p:sldIdLst>
    <p:sldId id="256" r:id="rId3"/>
    <p:sldId id="307" r:id="rId4"/>
    <p:sldId id="309" r:id="rId5"/>
    <p:sldId id="304" r:id="rId6"/>
    <p:sldId id="274" r:id="rId7"/>
    <p:sldId id="272" r:id="rId8"/>
    <p:sldId id="273" r:id="rId9"/>
    <p:sldId id="264" r:id="rId10"/>
    <p:sldId id="306" r:id="rId11"/>
    <p:sldId id="30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282E"/>
    <a:srgbClr val="FF9966"/>
    <a:srgbClr val="119C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p:restoredTop sz="83946"/>
  </p:normalViewPr>
  <p:slideViewPr>
    <p:cSldViewPr snapToGrid="0" snapToObjects="1">
      <p:cViewPr varScale="1">
        <p:scale>
          <a:sx n="106" d="100"/>
          <a:sy n="106" d="100"/>
        </p:scale>
        <p:origin x="227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60301837270341"/>
          <c:y val="0.131897952376341"/>
          <c:w val="0.88663156167979007"/>
          <c:h val="0.72617938316637431"/>
        </c:manualLayout>
      </c:layout>
      <c:barChart>
        <c:barDir val="col"/>
        <c:grouping val="stacked"/>
        <c:varyColors val="0"/>
        <c:ser>
          <c:idx val="0"/>
          <c:order val="0"/>
          <c:tx>
            <c:strRef>
              <c:f>Sheet1!$B$1</c:f>
              <c:strCache>
                <c:ptCount val="1"/>
                <c:pt idx="0">
                  <c:v>Females</c:v>
                </c:pt>
              </c:strCache>
            </c:strRef>
          </c:tx>
          <c:spPr>
            <a:solidFill>
              <a:schemeClr val="tx2"/>
            </a:solidFill>
            <a:ln>
              <a:noFill/>
            </a:ln>
            <a:effectLst/>
          </c:spPr>
          <c:invertIfNegative val="0"/>
          <c:dLbls>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General</c:formatCode>
                <c:ptCount val="1"/>
                <c:pt idx="0">
                  <c:v>2608</c:v>
                </c:pt>
              </c:numCache>
            </c:numRef>
          </c:val>
          <c:extLst>
            <c:ext xmlns:c16="http://schemas.microsoft.com/office/drawing/2014/chart" uri="{C3380CC4-5D6E-409C-BE32-E72D297353CC}">
              <c16:uniqueId val="{00000000-2A8F-9C41-BF84-ED5F1CE248A2}"/>
            </c:ext>
          </c:extLst>
        </c:ser>
        <c:ser>
          <c:idx val="1"/>
          <c:order val="1"/>
          <c:tx>
            <c:strRef>
              <c:f>Sheet1!$C$1</c:f>
              <c:strCache>
                <c:ptCount val="1"/>
                <c:pt idx="0">
                  <c:v>Males</c:v>
                </c:pt>
              </c:strCache>
            </c:strRef>
          </c:tx>
          <c:spPr>
            <a:solidFill>
              <a:srgbClr val="0070C0"/>
            </a:solidFill>
            <a:ln>
              <a:noFill/>
            </a:ln>
            <a:effectLst/>
          </c:spPr>
          <c:invertIfNegative val="0"/>
          <c:dLbls>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General</c:formatCode>
                <c:ptCount val="1"/>
                <c:pt idx="0">
                  <c:v>2955</c:v>
                </c:pt>
              </c:numCache>
            </c:numRef>
          </c:val>
          <c:extLst>
            <c:ext xmlns:c16="http://schemas.microsoft.com/office/drawing/2014/chart" uri="{C3380CC4-5D6E-409C-BE32-E72D297353CC}">
              <c16:uniqueId val="{00000001-2A8F-9C41-BF84-ED5F1CE248A2}"/>
            </c:ext>
          </c:extLst>
        </c:ser>
        <c:dLbls>
          <c:showLegendKey val="0"/>
          <c:showVal val="0"/>
          <c:showCatName val="0"/>
          <c:showSerName val="0"/>
          <c:showPercent val="0"/>
          <c:showBubbleSize val="0"/>
        </c:dLbls>
        <c:gapWidth val="150"/>
        <c:overlap val="100"/>
        <c:axId val="134298112"/>
        <c:axId val="128352256"/>
      </c:barChart>
      <c:catAx>
        <c:axId val="13429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352256"/>
        <c:crosses val="autoZero"/>
        <c:auto val="1"/>
        <c:lblAlgn val="ctr"/>
        <c:lblOffset val="100"/>
        <c:noMultiLvlLbl val="0"/>
      </c:catAx>
      <c:valAx>
        <c:axId val="12835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298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000" b="1" dirty="0">
                <a:latin typeface="Arial" panose="020B0604020202020204" pitchFamily="34" charset="0"/>
                <a:cs typeface="Arial" panose="020B0604020202020204" pitchFamily="34" charset="0"/>
              </a:rPr>
              <a:t>Standard</a:t>
            </a:r>
            <a:r>
              <a:rPr lang="en-US" sz="1000" b="1" baseline="0"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HIV Tests</a:t>
            </a:r>
          </a:p>
        </c:rich>
      </c:tx>
      <c:layout>
        <c:manualLayout>
          <c:xMode val="edge"/>
          <c:yMode val="edge"/>
          <c:x val="0.14496789733382875"/>
          <c:y val="0"/>
        </c:manualLayout>
      </c:layout>
      <c:overlay val="0"/>
      <c:spPr>
        <a:noFill/>
        <a:ln>
          <a:noFill/>
        </a:ln>
        <a:effectLst/>
      </c:spPr>
    </c:title>
    <c:autoTitleDeleted val="0"/>
    <c:plotArea>
      <c:layout>
        <c:manualLayout>
          <c:layoutTarget val="inner"/>
          <c:xMode val="edge"/>
          <c:yMode val="edge"/>
          <c:x val="0.36352696841627474"/>
          <c:y val="0.15926499612202982"/>
          <c:w val="0.55661192245754987"/>
          <c:h val="0.59237665082120561"/>
        </c:manualLayout>
      </c:layout>
      <c:barChart>
        <c:barDir val="col"/>
        <c:grouping val="stacked"/>
        <c:varyColors val="0"/>
        <c:ser>
          <c:idx val="0"/>
          <c:order val="0"/>
          <c:tx>
            <c:strRef>
              <c:f>Sheet1!$B$1</c:f>
              <c:strCache>
                <c:ptCount val="1"/>
                <c:pt idx="0">
                  <c:v>Female</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DA71-C643-9205-03E1288A7E6E}"/>
              </c:ext>
            </c:extLst>
          </c:dPt>
          <c:dPt>
            <c:idx val="1"/>
            <c:invertIfNegative val="0"/>
            <c:bubble3D val="0"/>
            <c:extLst>
              <c:ext xmlns:c16="http://schemas.microsoft.com/office/drawing/2014/chart" uri="{C3380CC4-5D6E-409C-BE32-E72D297353CC}">
                <c16:uniqueId val="{00000002-DA71-C643-9205-03E1288A7E6E}"/>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DA71-C643-9205-03E1288A7E6E}"/>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HIV_TST pre</c:v>
                </c:pt>
                <c:pt idx="1">
                  <c:v>HIV_TST post</c:v>
                </c:pt>
              </c:strCache>
            </c:strRef>
          </c:cat>
          <c:val>
            <c:numRef>
              <c:f>Sheet1!$B$2:$B$3</c:f>
              <c:numCache>
                <c:formatCode>General</c:formatCode>
                <c:ptCount val="2"/>
                <c:pt idx="0">
                  <c:v>89342</c:v>
                </c:pt>
                <c:pt idx="1">
                  <c:v>44416</c:v>
                </c:pt>
              </c:numCache>
            </c:numRef>
          </c:val>
          <c:extLst>
            <c:ext xmlns:c16="http://schemas.microsoft.com/office/drawing/2014/chart" uri="{C3380CC4-5D6E-409C-BE32-E72D297353CC}">
              <c16:uniqueId val="{00000003-DA71-C643-9205-03E1288A7E6E}"/>
            </c:ext>
          </c:extLst>
        </c:ser>
        <c:ser>
          <c:idx val="1"/>
          <c:order val="1"/>
          <c:tx>
            <c:strRef>
              <c:f>Sheet1!$C$1</c:f>
              <c:strCache>
                <c:ptCount val="1"/>
                <c:pt idx="0">
                  <c:v>Male</c:v>
                </c:pt>
              </c:strCache>
            </c:strRef>
          </c:tx>
          <c:spPr>
            <a:solidFill>
              <a:srgbClr val="0070C0"/>
            </a:solidFill>
            <a:ln>
              <a:noFill/>
            </a:ln>
            <a:effectLst/>
          </c:spPr>
          <c:invertIfNegative val="0"/>
          <c:dPt>
            <c:idx val="1"/>
            <c:invertIfNegative val="0"/>
            <c:bubble3D val="0"/>
            <c:extLst>
              <c:ext xmlns:c16="http://schemas.microsoft.com/office/drawing/2014/chart" uri="{C3380CC4-5D6E-409C-BE32-E72D297353CC}">
                <c16:uniqueId val="{00000005-DA71-C643-9205-03E1288A7E6E}"/>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DA71-C643-9205-03E1288A7E6E}"/>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HIV_TST pre</c:v>
                </c:pt>
                <c:pt idx="1">
                  <c:v>HIV_TST post</c:v>
                </c:pt>
              </c:strCache>
            </c:strRef>
          </c:cat>
          <c:val>
            <c:numRef>
              <c:f>Sheet1!$C$2:$C$3</c:f>
              <c:numCache>
                <c:formatCode>General</c:formatCode>
                <c:ptCount val="2"/>
                <c:pt idx="0">
                  <c:v>68031</c:v>
                </c:pt>
                <c:pt idx="1">
                  <c:v>34667</c:v>
                </c:pt>
              </c:numCache>
            </c:numRef>
          </c:val>
          <c:extLst>
            <c:ext xmlns:c16="http://schemas.microsoft.com/office/drawing/2014/chart" uri="{C3380CC4-5D6E-409C-BE32-E72D297353CC}">
              <c16:uniqueId val="{00000006-DA71-C643-9205-03E1288A7E6E}"/>
            </c:ext>
          </c:extLst>
        </c:ser>
        <c:dLbls>
          <c:showLegendKey val="0"/>
          <c:showVal val="0"/>
          <c:showCatName val="0"/>
          <c:showSerName val="0"/>
          <c:showPercent val="0"/>
          <c:showBubbleSize val="0"/>
        </c:dLbls>
        <c:gapWidth val="14"/>
        <c:overlap val="100"/>
        <c:axId val="134400000"/>
        <c:axId val="128353984"/>
      </c:barChart>
      <c:catAx>
        <c:axId val="13440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28353984"/>
        <c:crosses val="autoZero"/>
        <c:auto val="1"/>
        <c:lblAlgn val="ctr"/>
        <c:lblOffset val="100"/>
        <c:noMultiLvlLbl val="0"/>
      </c:catAx>
      <c:valAx>
        <c:axId val="128353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4400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000" b="1" dirty="0"/>
              <a:t>Positive Tests</a:t>
            </a:r>
          </a:p>
        </c:rich>
      </c:tx>
      <c:layout>
        <c:manualLayout>
          <c:xMode val="edge"/>
          <c:yMode val="edge"/>
          <c:x val="0.37235331631169782"/>
          <c:y val="3.1918225004888266E-3"/>
        </c:manualLayout>
      </c:layout>
      <c:overlay val="0"/>
      <c:spPr>
        <a:noFill/>
        <a:ln>
          <a:noFill/>
        </a:ln>
        <a:effectLst/>
      </c:spPr>
    </c:title>
    <c:autoTitleDeleted val="0"/>
    <c:plotArea>
      <c:layout>
        <c:manualLayout>
          <c:layoutTarget val="inner"/>
          <c:xMode val="edge"/>
          <c:yMode val="edge"/>
          <c:x val="0.31544136546843637"/>
          <c:y val="8.9662498640154978E-2"/>
          <c:w val="0.62204940580685031"/>
          <c:h val="0.76420449471405905"/>
        </c:manualLayout>
      </c:layout>
      <c:barChart>
        <c:barDir val="col"/>
        <c:grouping val="stacked"/>
        <c:varyColors val="0"/>
        <c:ser>
          <c:idx val="0"/>
          <c:order val="0"/>
          <c:tx>
            <c:strRef>
              <c:f>Sheet1!$B$1</c:f>
              <c:strCache>
                <c:ptCount val="1"/>
                <c:pt idx="0">
                  <c:v>Women</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E8DE-084A-B1E9-F104D2BE85E1}"/>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0DA1-3247-8EBD-B121A7616CAE}"/>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TST_POS pre</c:v>
                </c:pt>
                <c:pt idx="1">
                  <c:v>TST_POS post</c:v>
                </c:pt>
              </c:strCache>
            </c:strRef>
          </c:cat>
          <c:val>
            <c:numRef>
              <c:f>Sheet1!$B$2:$B$3</c:f>
              <c:numCache>
                <c:formatCode>General</c:formatCode>
                <c:ptCount val="2"/>
                <c:pt idx="0">
                  <c:v>1472</c:v>
                </c:pt>
                <c:pt idx="1">
                  <c:v>2785</c:v>
                </c:pt>
              </c:numCache>
            </c:numRef>
          </c:val>
          <c:extLst>
            <c:ext xmlns:c16="http://schemas.microsoft.com/office/drawing/2014/chart" uri="{C3380CC4-5D6E-409C-BE32-E72D297353CC}">
              <c16:uniqueId val="{00000003-E8DE-084A-B1E9-F104D2BE85E1}"/>
            </c:ext>
          </c:extLst>
        </c:ser>
        <c:ser>
          <c:idx val="1"/>
          <c:order val="1"/>
          <c:tx>
            <c:strRef>
              <c:f>Sheet1!$C$1</c:f>
              <c:strCache>
                <c:ptCount val="1"/>
                <c:pt idx="0">
                  <c:v>Men</c:v>
                </c:pt>
              </c:strCache>
            </c:strRef>
          </c:tx>
          <c:spPr>
            <a:solidFill>
              <a:srgbClr val="0070C0"/>
            </a:solidFill>
            <a:ln>
              <a:noFill/>
            </a:ln>
            <a:effectLst/>
          </c:spPr>
          <c:invertIfNegative val="0"/>
          <c:dPt>
            <c:idx val="1"/>
            <c:invertIfNegative val="0"/>
            <c:bubble3D val="0"/>
            <c:extLst>
              <c:ext xmlns:c16="http://schemas.microsoft.com/office/drawing/2014/chart" uri="{C3380CC4-5D6E-409C-BE32-E72D297353CC}">
                <c16:uniqueId val="{00000005-E8DE-084A-B1E9-F104D2BE85E1}"/>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E8DE-084A-B1E9-F104D2BE85E1}"/>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TST_POS pre</c:v>
                </c:pt>
                <c:pt idx="1">
                  <c:v>TST_POS post</c:v>
                </c:pt>
              </c:strCache>
            </c:strRef>
          </c:cat>
          <c:val>
            <c:numRef>
              <c:f>Sheet1!$C$2:$C$3</c:f>
              <c:numCache>
                <c:formatCode>General</c:formatCode>
                <c:ptCount val="2"/>
                <c:pt idx="0">
                  <c:v>927</c:v>
                </c:pt>
                <c:pt idx="1">
                  <c:v>1378</c:v>
                </c:pt>
              </c:numCache>
            </c:numRef>
          </c:val>
          <c:extLst>
            <c:ext xmlns:c16="http://schemas.microsoft.com/office/drawing/2014/chart" uri="{C3380CC4-5D6E-409C-BE32-E72D297353CC}">
              <c16:uniqueId val="{00000006-E8DE-084A-B1E9-F104D2BE85E1}"/>
            </c:ext>
          </c:extLst>
        </c:ser>
        <c:dLbls>
          <c:showLegendKey val="0"/>
          <c:showVal val="0"/>
          <c:showCatName val="0"/>
          <c:showSerName val="0"/>
          <c:showPercent val="0"/>
          <c:showBubbleSize val="0"/>
        </c:dLbls>
        <c:gapWidth val="16"/>
        <c:overlap val="100"/>
        <c:axId val="134299136"/>
        <c:axId val="128355712"/>
      </c:barChart>
      <c:catAx>
        <c:axId val="13429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128355712"/>
        <c:crosses val="autoZero"/>
        <c:auto val="1"/>
        <c:lblAlgn val="ctr"/>
        <c:lblOffset val="100"/>
        <c:noMultiLvlLbl val="0"/>
      </c:catAx>
      <c:valAx>
        <c:axId val="128355712"/>
        <c:scaling>
          <c:orientation val="minMax"/>
          <c:max val="6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299136"/>
        <c:crosses val="autoZero"/>
        <c:crossBetween val="between"/>
      </c:valAx>
      <c:spPr>
        <a:noFill/>
        <a:ln>
          <a:noFill/>
        </a:ln>
        <a:effectLst/>
      </c:spPr>
    </c:plotArea>
    <c:legend>
      <c:legendPos val="b"/>
      <c:layout>
        <c:manualLayout>
          <c:xMode val="edge"/>
          <c:yMode val="edge"/>
          <c:x val="0"/>
          <c:y val="0.9497958992871931"/>
          <c:w val="0.74937135294471513"/>
          <c:h val="4.940762901747170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000" b="1" dirty="0"/>
              <a:t>Newly linked</a:t>
            </a:r>
            <a:r>
              <a:rPr lang="en-US" sz="1000" b="1" baseline="0" dirty="0"/>
              <a:t> to treatment</a:t>
            </a:r>
            <a:endParaRPr lang="en-US" sz="1000" b="1" dirty="0"/>
          </a:p>
        </c:rich>
      </c:tx>
      <c:layout>
        <c:manualLayout>
          <c:xMode val="edge"/>
          <c:yMode val="edge"/>
          <c:x val="0.11338273844386697"/>
          <c:y val="0.10349823374809072"/>
        </c:manualLayout>
      </c:layout>
      <c:overlay val="0"/>
      <c:spPr>
        <a:noFill/>
        <a:ln>
          <a:noFill/>
        </a:ln>
        <a:effectLst/>
      </c:spPr>
    </c:title>
    <c:autoTitleDeleted val="0"/>
    <c:plotArea>
      <c:layout/>
      <c:barChart>
        <c:barDir val="col"/>
        <c:grouping val="stacked"/>
        <c:varyColors val="0"/>
        <c:ser>
          <c:idx val="0"/>
          <c:order val="0"/>
          <c:tx>
            <c:strRef>
              <c:f>Sheet1!$B$1</c:f>
              <c:strCache>
                <c:ptCount val="1"/>
                <c:pt idx="0">
                  <c:v>Female</c:v>
                </c:pt>
              </c:strCache>
            </c:strRef>
          </c:tx>
          <c:spPr>
            <a:solidFill>
              <a:schemeClr val="tx2"/>
            </a:solidFill>
            <a:ln>
              <a:noFill/>
            </a:ln>
            <a:effectLst/>
          </c:spPr>
          <c:invertIfNegative val="0"/>
          <c:dPt>
            <c:idx val="1"/>
            <c:invertIfNegative val="0"/>
            <c:bubble3D val="0"/>
            <c:extLst>
              <c:ext xmlns:c16="http://schemas.microsoft.com/office/drawing/2014/chart" uri="{C3380CC4-5D6E-409C-BE32-E72D297353CC}">
                <c16:uniqueId val="{00000001-C2FB-364E-8A21-4DD533C55225}"/>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2FB-364E-8A21-4DD533C55225}"/>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TX_NEW pre</c:v>
                </c:pt>
                <c:pt idx="1">
                  <c:v>TX_NEW post</c:v>
                </c:pt>
              </c:strCache>
            </c:strRef>
          </c:cat>
          <c:val>
            <c:numRef>
              <c:f>Sheet1!$B$2:$B$3</c:f>
              <c:numCache>
                <c:formatCode>General</c:formatCode>
                <c:ptCount val="2"/>
                <c:pt idx="0">
                  <c:v>1495</c:v>
                </c:pt>
                <c:pt idx="1">
                  <c:v>2755</c:v>
                </c:pt>
              </c:numCache>
            </c:numRef>
          </c:val>
          <c:extLst>
            <c:ext xmlns:c16="http://schemas.microsoft.com/office/drawing/2014/chart" uri="{C3380CC4-5D6E-409C-BE32-E72D297353CC}">
              <c16:uniqueId val="{00000002-C2FB-364E-8A21-4DD533C55225}"/>
            </c:ext>
          </c:extLst>
        </c:ser>
        <c:ser>
          <c:idx val="1"/>
          <c:order val="1"/>
          <c:tx>
            <c:strRef>
              <c:f>Sheet1!$C$1</c:f>
              <c:strCache>
                <c:ptCount val="1"/>
                <c:pt idx="0">
                  <c:v>Male</c:v>
                </c:pt>
              </c:strCache>
            </c:strRef>
          </c:tx>
          <c:spPr>
            <a:solidFill>
              <a:srgbClr val="0070C0"/>
            </a:solidFill>
            <a:ln>
              <a:noFill/>
            </a:ln>
            <a:effectLst/>
          </c:spPr>
          <c:invertIfNegative val="0"/>
          <c:dPt>
            <c:idx val="0"/>
            <c:invertIfNegative val="0"/>
            <c:bubble3D val="0"/>
            <c:extLst>
              <c:ext xmlns:c16="http://schemas.microsoft.com/office/drawing/2014/chart" uri="{C3380CC4-5D6E-409C-BE32-E72D297353CC}">
                <c16:uniqueId val="{00000004-C2FB-364E-8A21-4DD533C55225}"/>
              </c:ext>
            </c:extLst>
          </c:dPt>
          <c:dLbls>
            <c:dLbl>
              <c:idx val="1"/>
              <c:spPr/>
              <c:txPr>
                <a:bodyPr rot="-5400000" vert="horz"/>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67A6-4848-AA1D-45C3181E822C}"/>
                </c:ext>
              </c:extLst>
            </c:dLbl>
            <c:spPr>
              <a:noFill/>
              <a:ln>
                <a:noFill/>
              </a:ln>
              <a:effectLst/>
            </c:spPr>
            <c:txPr>
              <a:bodyPr rot="-5400000" vert="horz"/>
              <a:lstStyle/>
              <a:p>
                <a:pPr>
                  <a:defRPr sz="14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TX_NEW pre</c:v>
                </c:pt>
                <c:pt idx="1">
                  <c:v>TX_NEW post</c:v>
                </c:pt>
              </c:strCache>
            </c:strRef>
          </c:cat>
          <c:val>
            <c:numRef>
              <c:f>Sheet1!$C$2:$C$3</c:f>
              <c:numCache>
                <c:formatCode>General</c:formatCode>
                <c:ptCount val="2"/>
                <c:pt idx="0">
                  <c:v>951</c:v>
                </c:pt>
                <c:pt idx="1">
                  <c:v>1380</c:v>
                </c:pt>
              </c:numCache>
            </c:numRef>
          </c:val>
          <c:extLst>
            <c:ext xmlns:c16="http://schemas.microsoft.com/office/drawing/2014/chart" uri="{C3380CC4-5D6E-409C-BE32-E72D297353CC}">
              <c16:uniqueId val="{00000006-C2FB-364E-8A21-4DD533C55225}"/>
            </c:ext>
          </c:extLst>
        </c:ser>
        <c:dLbls>
          <c:showLegendKey val="0"/>
          <c:showVal val="0"/>
          <c:showCatName val="0"/>
          <c:showSerName val="0"/>
          <c:showPercent val="0"/>
          <c:showBubbleSize val="0"/>
        </c:dLbls>
        <c:gapWidth val="16"/>
        <c:overlap val="100"/>
        <c:axId val="134574080"/>
        <c:axId val="128357440"/>
      </c:barChart>
      <c:catAx>
        <c:axId val="13457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8357440"/>
        <c:crosses val="autoZero"/>
        <c:auto val="1"/>
        <c:lblAlgn val="ctr"/>
        <c:lblOffset val="100"/>
        <c:noMultiLvlLbl val="0"/>
      </c:catAx>
      <c:valAx>
        <c:axId val="128357440"/>
        <c:scaling>
          <c:orientation val="minMax"/>
          <c:max val="60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4574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Kits Distributed</c:v>
                </c:pt>
              </c:strCache>
            </c:strRef>
          </c:tx>
          <c:invertIfNegative val="0"/>
          <c:dPt>
            <c:idx val="0"/>
            <c:invertIfNegative val="0"/>
            <c:bubble3D val="0"/>
            <c:spPr>
              <a:solidFill>
                <a:srgbClr val="FF9966"/>
              </a:solidFill>
            </c:spPr>
            <c:extLst>
              <c:ext xmlns:c16="http://schemas.microsoft.com/office/drawing/2014/chart" uri="{C3380CC4-5D6E-409C-BE32-E72D297353CC}">
                <c16:uniqueId val="{00000002-7123-4DB1-8689-59194ED6DBB8}"/>
              </c:ext>
            </c:extLst>
          </c:dPt>
          <c:dPt>
            <c:idx val="1"/>
            <c:invertIfNegative val="0"/>
            <c:bubble3D val="0"/>
            <c:spPr>
              <a:solidFill>
                <a:srgbClr val="00B050"/>
              </a:solidFill>
            </c:spPr>
            <c:extLst>
              <c:ext xmlns:c16="http://schemas.microsoft.com/office/drawing/2014/chart" uri="{C3380CC4-5D6E-409C-BE32-E72D297353CC}">
                <c16:uniqueId val="{00000001-3F26-6240-985F-5AF49D37AA55}"/>
              </c:ext>
            </c:extLst>
          </c:dPt>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Pre-COVID (Nov19-Mar20)</c:v>
                </c:pt>
                <c:pt idx="1">
                  <c:v>Post-COVID (Apr20-Aug20)</c:v>
                </c:pt>
              </c:strCache>
            </c:strRef>
          </c:cat>
          <c:val>
            <c:numRef>
              <c:f>Sheet1!$B$2:$B$3</c:f>
              <c:numCache>
                <c:formatCode>_(* #,##0_);_(* \(#,##0\);_(* "-"??_);_(@_)</c:formatCode>
                <c:ptCount val="2"/>
                <c:pt idx="0">
                  <c:v>1376</c:v>
                </c:pt>
                <c:pt idx="1">
                  <c:v>2214</c:v>
                </c:pt>
              </c:numCache>
            </c:numRef>
          </c:val>
          <c:extLst>
            <c:ext xmlns:c16="http://schemas.microsoft.com/office/drawing/2014/chart" uri="{C3380CC4-5D6E-409C-BE32-E72D297353CC}">
              <c16:uniqueId val="{00000002-3F26-6240-985F-5AF49D37AA55}"/>
            </c:ext>
          </c:extLst>
        </c:ser>
        <c:dLbls>
          <c:showLegendKey val="0"/>
          <c:showVal val="0"/>
          <c:showCatName val="0"/>
          <c:showSerName val="0"/>
          <c:showPercent val="0"/>
          <c:showBubbleSize val="0"/>
        </c:dLbls>
        <c:gapWidth val="150"/>
        <c:axId val="67201536"/>
        <c:axId val="66841984"/>
      </c:barChart>
      <c:catAx>
        <c:axId val="67201536"/>
        <c:scaling>
          <c:orientation val="minMax"/>
        </c:scaling>
        <c:delete val="0"/>
        <c:axPos val="b"/>
        <c:numFmt formatCode="General" sourceLinked="0"/>
        <c:majorTickMark val="out"/>
        <c:minorTickMark val="none"/>
        <c:tickLblPos val="nextTo"/>
        <c:txPr>
          <a:bodyPr/>
          <a:lstStyle/>
          <a:p>
            <a:pPr>
              <a:defRPr sz="1100"/>
            </a:pPr>
            <a:endParaRPr lang="en-US"/>
          </a:p>
        </c:txPr>
        <c:crossAx val="66841984"/>
        <c:crosses val="autoZero"/>
        <c:auto val="1"/>
        <c:lblAlgn val="ctr"/>
        <c:lblOffset val="100"/>
        <c:noMultiLvlLbl val="0"/>
      </c:catAx>
      <c:valAx>
        <c:axId val="66841984"/>
        <c:scaling>
          <c:orientation val="minMax"/>
        </c:scaling>
        <c:delete val="0"/>
        <c:axPos val="l"/>
        <c:majorGridlines>
          <c:spPr>
            <a:ln>
              <a:noFill/>
            </a:ln>
          </c:spPr>
        </c:majorGridlines>
        <c:title>
          <c:tx>
            <c:rich>
              <a:bodyPr rot="-5400000" vert="horz"/>
              <a:lstStyle/>
              <a:p>
                <a:pPr>
                  <a:defRPr sz="1400"/>
                </a:pPr>
                <a:r>
                  <a:rPr lang="en-US" sz="1400" dirty="0"/>
                  <a:t>#Clients</a:t>
                </a:r>
              </a:p>
            </c:rich>
          </c:tx>
          <c:overlay val="0"/>
        </c:title>
        <c:numFmt formatCode="_(* #,##0_);_(* \(#,##0\);_(* &quot;-&quot;??_);_(@_)" sourceLinked="1"/>
        <c:majorTickMark val="out"/>
        <c:minorTickMark val="none"/>
        <c:tickLblPos val="nextTo"/>
        <c:txPr>
          <a:bodyPr/>
          <a:lstStyle/>
          <a:p>
            <a:pPr>
              <a:defRPr sz="1100"/>
            </a:pPr>
            <a:endParaRPr lang="en-US"/>
          </a:p>
        </c:txPr>
        <c:crossAx val="67201536"/>
        <c:crosses val="autoZero"/>
        <c:crossBetween val="between"/>
      </c:valAx>
    </c:plotArea>
    <c:plotVisOnly val="1"/>
    <c:dispBlanksAs val="gap"/>
    <c:showDLblsOverMax val="0"/>
  </c:chart>
  <c:spPr>
    <a:ln>
      <a:solidFill>
        <a:srgbClr val="D1282E"/>
      </a:solid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Results Returned</a:t>
            </a:r>
          </a:p>
        </c:rich>
      </c:tx>
      <c:overlay val="0"/>
    </c:title>
    <c:autoTitleDeleted val="0"/>
    <c:plotArea>
      <c:layout/>
      <c:barChart>
        <c:barDir val="col"/>
        <c:grouping val="clustered"/>
        <c:varyColors val="0"/>
        <c:ser>
          <c:idx val="0"/>
          <c:order val="0"/>
          <c:tx>
            <c:strRef>
              <c:f>Sheet1!$B$1</c:f>
              <c:strCache>
                <c:ptCount val="1"/>
                <c:pt idx="0">
                  <c:v>Results Returned</c:v>
                </c:pt>
              </c:strCache>
            </c:strRef>
          </c:tx>
          <c:invertIfNegative val="0"/>
          <c:dPt>
            <c:idx val="1"/>
            <c:invertIfNegative val="0"/>
            <c:bubble3D val="0"/>
            <c:spPr>
              <a:solidFill>
                <a:srgbClr val="00B050"/>
              </a:solidFill>
            </c:spPr>
            <c:extLst>
              <c:ext xmlns:c16="http://schemas.microsoft.com/office/drawing/2014/chart" uri="{C3380CC4-5D6E-409C-BE32-E72D297353CC}">
                <c16:uniqueId val="{00000001-7744-A147-B307-9A8713875E09}"/>
              </c:ext>
            </c:extLst>
          </c:dPt>
          <c:dLbls>
            <c:spPr>
              <a:noFill/>
              <a:ln>
                <a:noFill/>
              </a:ln>
              <a:effectLst/>
            </c:spPr>
            <c:txPr>
              <a:bodyPr rot="-5400000" vert="horz"/>
              <a:lstStyle/>
              <a:p>
                <a:pPr>
                  <a:defRPr sz="1600">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Pre-COVID (Nov19-Mar20)</c:v>
                </c:pt>
                <c:pt idx="1">
                  <c:v>Post-COVID (Apr20-Aug20)</c:v>
                </c:pt>
              </c:strCache>
            </c:strRef>
          </c:cat>
          <c:val>
            <c:numRef>
              <c:f>Sheet1!$B$2:$B$3</c:f>
              <c:numCache>
                <c:formatCode>_(* #,##0_);_(* \(#,##0\);_(* "-"??_);_(@_)</c:formatCode>
                <c:ptCount val="2"/>
                <c:pt idx="0">
                  <c:v>1098</c:v>
                </c:pt>
                <c:pt idx="1">
                  <c:v>1558</c:v>
                </c:pt>
              </c:numCache>
            </c:numRef>
          </c:val>
          <c:extLst>
            <c:ext xmlns:c16="http://schemas.microsoft.com/office/drawing/2014/chart" uri="{C3380CC4-5D6E-409C-BE32-E72D297353CC}">
              <c16:uniqueId val="{00000002-7744-A147-B307-9A8713875E09}"/>
            </c:ext>
          </c:extLst>
        </c:ser>
        <c:dLbls>
          <c:showLegendKey val="0"/>
          <c:showVal val="0"/>
          <c:showCatName val="0"/>
          <c:showSerName val="0"/>
          <c:showPercent val="0"/>
          <c:showBubbleSize val="0"/>
        </c:dLbls>
        <c:gapWidth val="150"/>
        <c:axId val="67342848"/>
        <c:axId val="66844288"/>
      </c:barChart>
      <c:lineChart>
        <c:grouping val="standard"/>
        <c:varyColors val="0"/>
        <c:ser>
          <c:idx val="1"/>
          <c:order val="1"/>
          <c:tx>
            <c:strRef>
              <c:f>Sheet1!$C$1</c:f>
              <c:strCache>
                <c:ptCount val="1"/>
                <c:pt idx="0">
                  <c:v>Positivity%</c:v>
                </c:pt>
              </c:strCache>
            </c:strRef>
          </c:tx>
          <c:spPr>
            <a:ln>
              <a:noFill/>
            </a:ln>
          </c:spPr>
          <c:marker>
            <c:spPr>
              <a:solidFill>
                <a:srgbClr val="FF0000"/>
              </a:solidFill>
            </c:spPr>
          </c:marker>
          <c:dLbls>
            <c:dLbl>
              <c:idx val="0"/>
              <c:layout>
                <c:manualLayout>
                  <c:x val="-8.59433962264151E-2"/>
                  <c:y val="-0.1374604697387053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44-A147-B307-9A8713875E09}"/>
                </c:ext>
              </c:extLst>
            </c:dLbl>
            <c:spPr>
              <a:noFill/>
              <a:ln>
                <a:noFill/>
              </a:ln>
              <a:effectLst/>
            </c:spPr>
            <c:txPr>
              <a:bodyPr/>
              <a:lstStyle/>
              <a:p>
                <a:pPr>
                  <a:defRPr sz="1400">
                    <a:solidFill>
                      <a:srgbClr val="FF00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Pre-COVID (Nov19-Mar20)</c:v>
                </c:pt>
                <c:pt idx="1">
                  <c:v>Post-COVID (Apr20-Aug20)</c:v>
                </c:pt>
              </c:strCache>
            </c:strRef>
          </c:cat>
          <c:val>
            <c:numRef>
              <c:f>Sheet1!$C$2:$C$3</c:f>
              <c:numCache>
                <c:formatCode>0.0%</c:formatCode>
                <c:ptCount val="2"/>
                <c:pt idx="0">
                  <c:v>3.0965391621129327E-2</c:v>
                </c:pt>
                <c:pt idx="1">
                  <c:v>5.0064184852374842E-2</c:v>
                </c:pt>
              </c:numCache>
            </c:numRef>
          </c:val>
          <c:smooth val="0"/>
          <c:extLst>
            <c:ext xmlns:c16="http://schemas.microsoft.com/office/drawing/2014/chart" uri="{C3380CC4-5D6E-409C-BE32-E72D297353CC}">
              <c16:uniqueId val="{00000004-7744-A147-B307-9A8713875E09}"/>
            </c:ext>
          </c:extLst>
        </c:ser>
        <c:dLbls>
          <c:showLegendKey val="0"/>
          <c:showVal val="0"/>
          <c:showCatName val="0"/>
          <c:showSerName val="0"/>
          <c:showPercent val="0"/>
          <c:showBubbleSize val="0"/>
        </c:dLbls>
        <c:marker val="1"/>
        <c:smooth val="0"/>
        <c:axId val="67344384"/>
        <c:axId val="66844864"/>
      </c:lineChart>
      <c:catAx>
        <c:axId val="67342848"/>
        <c:scaling>
          <c:orientation val="minMax"/>
        </c:scaling>
        <c:delete val="0"/>
        <c:axPos val="b"/>
        <c:numFmt formatCode="General" sourceLinked="0"/>
        <c:majorTickMark val="out"/>
        <c:minorTickMark val="none"/>
        <c:tickLblPos val="nextTo"/>
        <c:txPr>
          <a:bodyPr/>
          <a:lstStyle/>
          <a:p>
            <a:pPr>
              <a:defRPr sz="1100"/>
            </a:pPr>
            <a:endParaRPr lang="en-US"/>
          </a:p>
        </c:txPr>
        <c:crossAx val="66844288"/>
        <c:crosses val="autoZero"/>
        <c:auto val="1"/>
        <c:lblAlgn val="ctr"/>
        <c:lblOffset val="100"/>
        <c:noMultiLvlLbl val="0"/>
      </c:catAx>
      <c:valAx>
        <c:axId val="66844288"/>
        <c:scaling>
          <c:orientation val="minMax"/>
        </c:scaling>
        <c:delete val="0"/>
        <c:axPos val="l"/>
        <c:majorGridlines>
          <c:spPr>
            <a:ln>
              <a:noFill/>
            </a:ln>
          </c:spPr>
        </c:majorGridlines>
        <c:title>
          <c:tx>
            <c:rich>
              <a:bodyPr rot="-5400000" vert="horz"/>
              <a:lstStyle/>
              <a:p>
                <a:pPr>
                  <a:defRPr sz="1400"/>
                </a:pPr>
                <a:r>
                  <a:rPr lang="en-US" sz="1400" dirty="0"/>
                  <a:t># Clients</a:t>
                </a:r>
              </a:p>
            </c:rich>
          </c:tx>
          <c:overlay val="0"/>
        </c:title>
        <c:numFmt formatCode="_(* #,##0_);_(* \(#,##0\);_(* &quot;-&quot;??_);_(@_)" sourceLinked="1"/>
        <c:majorTickMark val="out"/>
        <c:minorTickMark val="none"/>
        <c:tickLblPos val="nextTo"/>
        <c:txPr>
          <a:bodyPr/>
          <a:lstStyle/>
          <a:p>
            <a:pPr>
              <a:defRPr sz="1100"/>
            </a:pPr>
            <a:endParaRPr lang="en-US"/>
          </a:p>
        </c:txPr>
        <c:crossAx val="67342848"/>
        <c:crosses val="autoZero"/>
        <c:crossBetween val="between"/>
      </c:valAx>
      <c:valAx>
        <c:axId val="66844864"/>
        <c:scaling>
          <c:orientation val="minMax"/>
        </c:scaling>
        <c:delete val="0"/>
        <c:axPos val="r"/>
        <c:title>
          <c:tx>
            <c:rich>
              <a:bodyPr rot="-5400000" vert="horz"/>
              <a:lstStyle/>
              <a:p>
                <a:pPr>
                  <a:defRPr sz="1400"/>
                </a:pPr>
                <a:r>
                  <a:rPr lang="en-US" sz="1400" dirty="0"/>
                  <a:t>%Reactive</a:t>
                </a:r>
              </a:p>
            </c:rich>
          </c:tx>
          <c:overlay val="0"/>
        </c:title>
        <c:numFmt formatCode="0.0%" sourceLinked="1"/>
        <c:majorTickMark val="out"/>
        <c:minorTickMark val="none"/>
        <c:tickLblPos val="nextTo"/>
        <c:txPr>
          <a:bodyPr/>
          <a:lstStyle/>
          <a:p>
            <a:pPr>
              <a:defRPr sz="1100"/>
            </a:pPr>
            <a:endParaRPr lang="en-US"/>
          </a:p>
        </c:txPr>
        <c:crossAx val="67344384"/>
        <c:crosses val="max"/>
        <c:crossBetween val="between"/>
      </c:valAx>
      <c:catAx>
        <c:axId val="67344384"/>
        <c:scaling>
          <c:orientation val="minMax"/>
        </c:scaling>
        <c:delete val="1"/>
        <c:axPos val="b"/>
        <c:numFmt formatCode="General" sourceLinked="1"/>
        <c:majorTickMark val="out"/>
        <c:minorTickMark val="none"/>
        <c:tickLblPos val="nextTo"/>
        <c:crossAx val="66844864"/>
        <c:crosses val="autoZero"/>
        <c:auto val="1"/>
        <c:lblAlgn val="ctr"/>
        <c:lblOffset val="100"/>
        <c:noMultiLvlLbl val="0"/>
      </c:catAx>
    </c:plotArea>
    <c:plotVisOnly val="1"/>
    <c:dispBlanksAs val="gap"/>
    <c:showDLblsOverMax val="0"/>
  </c:chart>
  <c:spPr>
    <a:ln>
      <a:solidFill>
        <a:srgbClr val="D1282E"/>
      </a:solid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Reactive</c:v>
                </c:pt>
              </c:strCache>
            </c:strRef>
          </c:tx>
          <c:invertIfNegative val="0"/>
          <c:dPt>
            <c:idx val="1"/>
            <c:invertIfNegative val="0"/>
            <c:bubble3D val="0"/>
            <c:spPr>
              <a:solidFill>
                <a:srgbClr val="00B050"/>
              </a:solidFill>
            </c:spPr>
            <c:extLst>
              <c:ext xmlns:c16="http://schemas.microsoft.com/office/drawing/2014/chart" uri="{C3380CC4-5D6E-409C-BE32-E72D297353CC}">
                <c16:uniqueId val="{00000001-3106-C842-B5C2-E77938292F99}"/>
              </c:ext>
            </c:extLst>
          </c:dPt>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Pre-COVID (Nov19-Mar20)</c:v>
                </c:pt>
                <c:pt idx="1">
                  <c:v>Post-COVID (Apr20-Aug20)</c:v>
                </c:pt>
              </c:strCache>
            </c:strRef>
          </c:cat>
          <c:val>
            <c:numRef>
              <c:f>Sheet1!$B$2:$B$3</c:f>
              <c:numCache>
                <c:formatCode>_(* #,##0_);_(* \(#,##0\);_(* "-"??_);_(@_)</c:formatCode>
                <c:ptCount val="2"/>
                <c:pt idx="0">
                  <c:v>34</c:v>
                </c:pt>
                <c:pt idx="1">
                  <c:v>78</c:v>
                </c:pt>
              </c:numCache>
            </c:numRef>
          </c:val>
          <c:extLst>
            <c:ext xmlns:c16="http://schemas.microsoft.com/office/drawing/2014/chart" uri="{C3380CC4-5D6E-409C-BE32-E72D297353CC}">
              <c16:uniqueId val="{00000002-3106-C842-B5C2-E77938292F99}"/>
            </c:ext>
          </c:extLst>
        </c:ser>
        <c:dLbls>
          <c:showLegendKey val="0"/>
          <c:showVal val="0"/>
          <c:showCatName val="0"/>
          <c:showSerName val="0"/>
          <c:showPercent val="0"/>
          <c:showBubbleSize val="0"/>
        </c:dLbls>
        <c:gapWidth val="150"/>
        <c:axId val="67013632"/>
        <c:axId val="66845440"/>
      </c:barChart>
      <c:catAx>
        <c:axId val="67013632"/>
        <c:scaling>
          <c:orientation val="minMax"/>
        </c:scaling>
        <c:delete val="0"/>
        <c:axPos val="b"/>
        <c:numFmt formatCode="General" sourceLinked="0"/>
        <c:majorTickMark val="out"/>
        <c:minorTickMark val="none"/>
        <c:tickLblPos val="nextTo"/>
        <c:txPr>
          <a:bodyPr/>
          <a:lstStyle/>
          <a:p>
            <a:pPr>
              <a:defRPr sz="1100"/>
            </a:pPr>
            <a:endParaRPr lang="en-US"/>
          </a:p>
        </c:txPr>
        <c:crossAx val="66845440"/>
        <c:crosses val="autoZero"/>
        <c:auto val="1"/>
        <c:lblAlgn val="ctr"/>
        <c:lblOffset val="100"/>
        <c:noMultiLvlLbl val="0"/>
      </c:catAx>
      <c:valAx>
        <c:axId val="66845440"/>
        <c:scaling>
          <c:orientation val="minMax"/>
        </c:scaling>
        <c:delete val="0"/>
        <c:axPos val="l"/>
        <c:majorGridlines>
          <c:spPr>
            <a:ln>
              <a:noFill/>
            </a:ln>
          </c:spPr>
        </c:majorGridlines>
        <c:title>
          <c:tx>
            <c:rich>
              <a:bodyPr rot="-5400000" vert="horz"/>
              <a:lstStyle/>
              <a:p>
                <a:pPr>
                  <a:defRPr sz="1400"/>
                </a:pPr>
                <a:r>
                  <a:rPr lang="en-US" sz="1400" dirty="0"/>
                  <a:t># Clients</a:t>
                </a:r>
              </a:p>
            </c:rich>
          </c:tx>
          <c:overlay val="0"/>
        </c:title>
        <c:numFmt formatCode="_(* #,##0_);_(* \(#,##0\);_(* &quot;-&quot;??_);_(@_)" sourceLinked="1"/>
        <c:majorTickMark val="out"/>
        <c:minorTickMark val="none"/>
        <c:tickLblPos val="nextTo"/>
        <c:txPr>
          <a:bodyPr/>
          <a:lstStyle/>
          <a:p>
            <a:pPr>
              <a:defRPr sz="1100"/>
            </a:pPr>
            <a:endParaRPr lang="en-US"/>
          </a:p>
        </c:txPr>
        <c:crossAx val="67013632"/>
        <c:crosses val="autoZero"/>
        <c:crossBetween val="between"/>
      </c:valAx>
    </c:plotArea>
    <c:plotVisOnly val="1"/>
    <c:dispBlanksAs val="gap"/>
    <c:showDLblsOverMax val="0"/>
  </c:chart>
  <c:spPr>
    <a:ln>
      <a:solidFill>
        <a:srgbClr val="D1282E"/>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4C54F1E-1CF1-2549-9B7E-5BAE620AFC79}" type="datetimeFigureOut">
              <a:rPr lang="en-US"/>
              <a:pPr>
                <a:defRPr/>
              </a:pPr>
              <a:t>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B8F3515-3F12-9D4B-B3A1-A40E5FFB799A}" type="slidenum">
              <a:rPr lang="en-US"/>
              <a:pPr>
                <a:defRPr/>
              </a:pPr>
              <a:t>‹#›</a:t>
            </a:fld>
            <a:endParaRPr lang="en-US"/>
          </a:p>
        </p:txBody>
      </p:sp>
    </p:spTree>
    <p:extLst>
      <p:ext uri="{BB962C8B-B14F-4D97-AF65-F5344CB8AC3E}">
        <p14:creationId xmlns:p14="http://schemas.microsoft.com/office/powerpoint/2010/main" val="1130039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D8C3C0D-C0CC-1443-92AD-D2EBB1CCFDCB}" type="datetimeFigureOut">
              <a:rPr lang="en-US"/>
              <a:pPr>
                <a:defRPr/>
              </a:pPr>
              <a:t>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31808C1-C25A-F847-97D5-B3976BD9D850}" type="slidenum">
              <a:rPr lang="en-US"/>
              <a:pPr>
                <a:defRPr/>
              </a:pPr>
              <a:t>‹#›</a:t>
            </a:fld>
            <a:endParaRPr lang="en-US"/>
          </a:p>
        </p:txBody>
      </p:sp>
    </p:spTree>
    <p:extLst>
      <p:ext uri="{BB962C8B-B14F-4D97-AF65-F5344CB8AC3E}">
        <p14:creationId xmlns:p14="http://schemas.microsoft.com/office/powerpoint/2010/main" val="4197733386"/>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1</a:t>
            </a:fld>
            <a:endParaRPr lang="en-US"/>
          </a:p>
        </p:txBody>
      </p:sp>
    </p:spTree>
    <p:extLst>
      <p:ext uri="{BB962C8B-B14F-4D97-AF65-F5344CB8AC3E}">
        <p14:creationId xmlns:p14="http://schemas.microsoft.com/office/powerpoint/2010/main" val="198996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2</a:t>
            </a:fld>
            <a:endParaRPr lang="en-US" dirty="0"/>
          </a:p>
        </p:txBody>
      </p:sp>
    </p:spTree>
    <p:extLst>
      <p:ext uri="{BB962C8B-B14F-4D97-AF65-F5344CB8AC3E}">
        <p14:creationId xmlns:p14="http://schemas.microsoft.com/office/powerpoint/2010/main" val="306317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3</a:t>
            </a:fld>
            <a:endParaRPr lang="en-US" dirty="0"/>
          </a:p>
        </p:txBody>
      </p:sp>
    </p:spTree>
    <p:extLst>
      <p:ext uri="{BB962C8B-B14F-4D97-AF65-F5344CB8AC3E}">
        <p14:creationId xmlns:p14="http://schemas.microsoft.com/office/powerpoint/2010/main" val="111300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4</a:t>
            </a:fld>
            <a:endParaRPr lang="en-US" dirty="0"/>
          </a:p>
        </p:txBody>
      </p:sp>
    </p:spTree>
    <p:extLst>
      <p:ext uri="{BB962C8B-B14F-4D97-AF65-F5344CB8AC3E}">
        <p14:creationId xmlns:p14="http://schemas.microsoft.com/office/powerpoint/2010/main" val="60636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1588dd434_1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1588dd434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3419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1588dd434_1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1588dd434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9</a:t>
            </a:fld>
            <a:endParaRPr lang="en-US" dirty="0"/>
          </a:p>
        </p:txBody>
      </p:sp>
    </p:spTree>
    <p:extLst>
      <p:ext uri="{BB962C8B-B14F-4D97-AF65-F5344CB8AC3E}">
        <p14:creationId xmlns:p14="http://schemas.microsoft.com/office/powerpoint/2010/main" val="1088932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10</a:t>
            </a:fld>
            <a:endParaRPr lang="en-US" dirty="0"/>
          </a:p>
        </p:txBody>
      </p:sp>
    </p:spTree>
    <p:extLst>
      <p:ext uri="{BB962C8B-B14F-4D97-AF65-F5344CB8AC3E}">
        <p14:creationId xmlns:p14="http://schemas.microsoft.com/office/powerpoint/2010/main" val="1101983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C99D33A9-C674-D847-AE2A-72C88828D6D7}" type="datetime4">
              <a:rPr lang="en-ZA" smtClean="0"/>
              <a:t>20 October 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C211457E-EC7B-4545-A38F-B1ECDD484499}" type="slidenum">
              <a:rPr lang="en-US"/>
              <a:pPr>
                <a:defRPr/>
              </a:pPr>
              <a:t>‹#›</a:t>
            </a:fld>
            <a:endParaRPr lang="en-US" dirty="0"/>
          </a:p>
        </p:txBody>
      </p:sp>
    </p:spTree>
    <p:extLst>
      <p:ext uri="{BB962C8B-B14F-4D97-AF65-F5344CB8AC3E}">
        <p14:creationId xmlns:p14="http://schemas.microsoft.com/office/powerpoint/2010/main" val="345375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74898D-42D3-2A48-B178-7171174A4EC3}" type="datetime4">
              <a:rPr lang="en-ZA" smtClean="0"/>
              <a:t>20 October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1C54F9-31DA-0B45-8228-6EB72ADBCA35}" type="slidenum">
              <a:rPr lang="en-US"/>
              <a:pPr>
                <a:defRPr/>
              </a:pPr>
              <a:t>‹#›</a:t>
            </a:fld>
            <a:endParaRPr lang="en-US" dirty="0"/>
          </a:p>
        </p:txBody>
      </p:sp>
    </p:spTree>
    <p:extLst>
      <p:ext uri="{BB962C8B-B14F-4D97-AF65-F5344CB8AC3E}">
        <p14:creationId xmlns:p14="http://schemas.microsoft.com/office/powerpoint/2010/main" val="127793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1481BD-3D9A-9C4D-A857-CEADDB6CE781}" type="datetime4">
              <a:rPr lang="en-ZA" smtClean="0"/>
              <a:t>20 October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CC27E0-811D-4B42-8807-948B70F07AFE}" type="slidenum">
              <a:rPr lang="en-US"/>
              <a:pPr>
                <a:defRPr/>
              </a:pPr>
              <a:t>‹#›</a:t>
            </a:fld>
            <a:endParaRPr lang="en-US" dirty="0"/>
          </a:p>
        </p:txBody>
      </p:sp>
    </p:spTree>
    <p:extLst>
      <p:ext uri="{BB962C8B-B14F-4D97-AF65-F5344CB8AC3E}">
        <p14:creationId xmlns:p14="http://schemas.microsoft.com/office/powerpoint/2010/main" val="1749616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755990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383682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669017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2354308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109864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858621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75862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59329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4C3F705-3006-8940-8214-4575D27B313A}" type="datetime4">
              <a:rPr lang="en-ZA" smtClean="0"/>
              <a:t>20 October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46AFDE-A924-9042-B0F6-F5C1FBC5AD76}" type="slidenum">
              <a:rPr lang="en-US"/>
              <a:pPr>
                <a:defRPr/>
              </a:pPr>
              <a:t>‹#›</a:t>
            </a:fld>
            <a:endParaRPr lang="en-US" dirty="0"/>
          </a:p>
        </p:txBody>
      </p:sp>
    </p:spTree>
    <p:extLst>
      <p:ext uri="{BB962C8B-B14F-4D97-AF65-F5344CB8AC3E}">
        <p14:creationId xmlns:p14="http://schemas.microsoft.com/office/powerpoint/2010/main" val="1739767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976282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386642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390412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550349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0CA3AE-BD1D-49AC-B1E8-145FF7716429}"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6684C-028B-4591-BE5D-0213E8DFB117}" type="slidenum">
              <a:rPr lang="en-US" smtClean="0"/>
              <a:t>‹#›</a:t>
            </a:fld>
            <a:endParaRPr lang="en-US"/>
          </a:p>
        </p:txBody>
      </p:sp>
    </p:spTree>
    <p:extLst>
      <p:ext uri="{BB962C8B-B14F-4D97-AF65-F5344CB8AC3E}">
        <p14:creationId xmlns:p14="http://schemas.microsoft.com/office/powerpoint/2010/main" val="345487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C21C0AE-D066-DE4E-8A01-C7D082330486}" type="datetime4">
              <a:rPr lang="en-ZA" smtClean="0"/>
              <a:t>20 October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374729-98C1-E04A-8A19-66DC81DCCFA2}" type="slidenum">
              <a:rPr lang="en-US"/>
              <a:pPr>
                <a:defRPr/>
              </a:pPr>
              <a:t>‹#›</a:t>
            </a:fld>
            <a:endParaRPr lang="en-US" dirty="0"/>
          </a:p>
        </p:txBody>
      </p:sp>
    </p:spTree>
    <p:extLst>
      <p:ext uri="{BB962C8B-B14F-4D97-AF65-F5344CB8AC3E}">
        <p14:creationId xmlns:p14="http://schemas.microsoft.com/office/powerpoint/2010/main" val="195678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5DB47E3-8CD9-D045-BD57-9C156641941A}" type="datetime4">
              <a:rPr lang="en-ZA" smtClean="0"/>
              <a:t>20 October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5F56FF-003A-1647-A366-F87CEE8088AC}" type="slidenum">
              <a:rPr lang="en-US"/>
              <a:pPr>
                <a:defRPr/>
              </a:pPr>
              <a:t>‹#›</a:t>
            </a:fld>
            <a:endParaRPr lang="en-US" dirty="0"/>
          </a:p>
        </p:txBody>
      </p:sp>
    </p:spTree>
    <p:extLst>
      <p:ext uri="{BB962C8B-B14F-4D97-AF65-F5344CB8AC3E}">
        <p14:creationId xmlns:p14="http://schemas.microsoft.com/office/powerpoint/2010/main" val="291201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68F8C7C-6423-AB4B-99CE-224132D8963E}" type="datetime4">
              <a:rPr lang="en-ZA" smtClean="0"/>
              <a:t>20 October 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BBCC497-D83D-184F-BF4C-1E74FCDA7C13}" type="slidenum">
              <a:rPr lang="en-US"/>
              <a:pPr>
                <a:defRPr/>
              </a:pPr>
              <a:t>‹#›</a:t>
            </a:fld>
            <a:endParaRPr lang="en-US" dirty="0"/>
          </a:p>
        </p:txBody>
      </p:sp>
    </p:spTree>
    <p:extLst>
      <p:ext uri="{BB962C8B-B14F-4D97-AF65-F5344CB8AC3E}">
        <p14:creationId xmlns:p14="http://schemas.microsoft.com/office/powerpoint/2010/main" val="40713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784699-BA21-A44F-A8C0-B95DB84520F1}" type="datetime4">
              <a:rPr lang="en-ZA" smtClean="0"/>
              <a:t>20 October 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1F21F6-03F5-6E46-A417-3367C78B52A1}" type="slidenum">
              <a:rPr lang="en-US"/>
              <a:pPr>
                <a:defRPr/>
              </a:pPr>
              <a:t>‹#›</a:t>
            </a:fld>
            <a:endParaRPr lang="en-US" dirty="0"/>
          </a:p>
        </p:txBody>
      </p:sp>
    </p:spTree>
    <p:extLst>
      <p:ext uri="{BB962C8B-B14F-4D97-AF65-F5344CB8AC3E}">
        <p14:creationId xmlns:p14="http://schemas.microsoft.com/office/powerpoint/2010/main" val="127462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862A1F-2158-3046-993F-0CADD8CD1698}" type="datetime4">
              <a:rPr lang="en-ZA" smtClean="0"/>
              <a:t>20 October 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5F2AB7-A4D0-2044-9A03-240EFA05BF33}" type="slidenum">
              <a:rPr lang="en-US"/>
              <a:pPr>
                <a:defRPr/>
              </a:pPr>
              <a:t>‹#›</a:t>
            </a:fld>
            <a:endParaRPr lang="en-US" dirty="0"/>
          </a:p>
        </p:txBody>
      </p:sp>
    </p:spTree>
    <p:extLst>
      <p:ext uri="{BB962C8B-B14F-4D97-AF65-F5344CB8AC3E}">
        <p14:creationId xmlns:p14="http://schemas.microsoft.com/office/powerpoint/2010/main" val="137874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3911A0FF-52D9-8949-88E9-D3C143EE9CEF}" type="datetime4">
              <a:rPr lang="en-ZA" smtClean="0"/>
              <a:t>20 October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99FF8A-4B3C-5545-85A0-4B77784EB604}" type="slidenum">
              <a:rPr lang="en-US"/>
              <a:pPr>
                <a:defRPr/>
              </a:pPr>
              <a:t>‹#›</a:t>
            </a:fld>
            <a:endParaRPr lang="en-US" dirty="0"/>
          </a:p>
        </p:txBody>
      </p:sp>
    </p:spTree>
    <p:extLst>
      <p:ext uri="{BB962C8B-B14F-4D97-AF65-F5344CB8AC3E}">
        <p14:creationId xmlns:p14="http://schemas.microsoft.com/office/powerpoint/2010/main" val="229603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C9CD2BEF-E193-8746-BE66-E9A84A006137}" type="datetime4">
              <a:rPr lang="en-ZA" smtClean="0"/>
              <a:t>20 October 2020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C04CF8DC-B8D1-994A-B79C-A966A34E1180}" type="slidenum">
              <a:rPr lang="en-US"/>
              <a:pPr>
                <a:defRPr/>
              </a:pPr>
              <a:t>‹#›</a:t>
            </a:fld>
            <a:endParaRPr lang="en-US" dirty="0"/>
          </a:p>
        </p:txBody>
      </p:sp>
    </p:spTree>
    <p:extLst>
      <p:ext uri="{BB962C8B-B14F-4D97-AF65-F5344CB8AC3E}">
        <p14:creationId xmlns:p14="http://schemas.microsoft.com/office/powerpoint/2010/main" val="342993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smtClean="0">
                <a:solidFill>
                  <a:schemeClr val="tx1"/>
                </a:solidFill>
                <a:latin typeface="+mn-lt"/>
                <a:ea typeface="+mn-ea"/>
                <a:cs typeface="+mn-cs"/>
              </a:defRPr>
            </a:lvl1pPr>
          </a:lstStyle>
          <a:p>
            <a:pPr>
              <a:defRPr/>
            </a:pPr>
            <a:fld id="{37476D0A-F759-F945-9D9E-98040DD11A3C}" type="datetime4">
              <a:rPr lang="en-ZA" smtClean="0"/>
              <a:t>20 October 2020</a:t>
            </a:fld>
            <a:endParaRPr 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dirty="0">
                <a:solidFill>
                  <a:schemeClr val="tx1"/>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smtClean="0">
                <a:solidFill>
                  <a:schemeClr val="tx2"/>
                </a:solidFill>
                <a:latin typeface="+mn-lt"/>
                <a:ea typeface="+mn-ea"/>
                <a:cs typeface="+mn-cs"/>
              </a:defRPr>
            </a:lvl1pPr>
          </a:lstStyle>
          <a:p>
            <a:pPr>
              <a:defRPr/>
            </a:pPr>
            <a:fld id="{207A314B-8294-5942-B8D4-5C5E319021D7}" type="slidenum">
              <a:rPr lang="en-US"/>
              <a:pPr>
                <a:defRPr/>
              </a:pPr>
              <a:t>‹#›</a:t>
            </a:fld>
            <a:endParaRPr lang="en-US" dirty="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26" r:id="rId2"/>
    <p:sldLayoutId id="2147483927" r:id="rId3"/>
    <p:sldLayoutId id="2147483928" r:id="rId4"/>
    <p:sldLayoutId id="2147483929" r:id="rId5"/>
    <p:sldLayoutId id="2147483930" r:id="rId6"/>
    <p:sldLayoutId id="2147483931" r:id="rId7"/>
    <p:sldLayoutId id="2147483932" r:id="rId8"/>
    <p:sldLayoutId id="2147483936" r:id="rId9"/>
    <p:sldLayoutId id="2147483933" r:id="rId10"/>
    <p:sldLayoutId id="2147483934" r:id="rId11"/>
    <p:sldLayoutId id="2147483937" r:id="rId12"/>
  </p:sldLayoutIdLst>
  <p:hf sldNum="0" hdr="0" dt="0"/>
  <p:txStyles>
    <p:title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algn="l" rtl="0" eaLnBrk="1" fontAlgn="base" hangingPunct="1">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1" fontAlgn="base" hangingPunct="1">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716468418"/>
      </p:ext>
    </p:extLst>
  </p:cSld>
  <p:clrMap bg1="lt1" tx1="dk1" bg2="dk2" tx2="lt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380818"/>
          </a:xfrm>
        </p:spPr>
        <p:txBody>
          <a:bodyPr/>
          <a:lstStyle/>
          <a:p>
            <a:pPr fontAlgn="auto">
              <a:spcAft>
                <a:spcPts val="0"/>
              </a:spcAft>
              <a:defRPr/>
            </a:pPr>
            <a:r>
              <a:rPr lang="en-US" sz="3200" b="1" dirty="0">
                <a:latin typeface="Arial"/>
                <a:ea typeface="+mj-ea"/>
                <a:cs typeface="Arial"/>
              </a:rPr>
              <a:t>Replicating HIV Model programs: </a:t>
            </a:r>
            <a:r>
              <a:rPr lang="en-US" sz="3200" b="1" dirty="0">
                <a:solidFill>
                  <a:schemeClr val="tx2"/>
                </a:solidFill>
                <a:latin typeface="Arial"/>
                <a:ea typeface="+mj-ea"/>
                <a:cs typeface="Arial"/>
              </a:rPr>
              <a:t>The EDARP Experience</a:t>
            </a:r>
          </a:p>
        </p:txBody>
      </p:sp>
      <p:sp>
        <p:nvSpPr>
          <p:cNvPr id="3" name="Subtitle 2"/>
          <p:cNvSpPr>
            <a:spLocks noGrp="1"/>
          </p:cNvSpPr>
          <p:nvPr>
            <p:ph type="subTitle" idx="1"/>
          </p:nvPr>
        </p:nvSpPr>
        <p:spPr>
          <a:xfrm>
            <a:off x="517358" y="4203700"/>
            <a:ext cx="5269831" cy="1174750"/>
          </a:xfrm>
        </p:spPr>
        <p:txBody>
          <a:bodyPr rtlCol="0">
            <a:normAutofit/>
          </a:bodyPr>
          <a:lstStyle/>
          <a:p>
            <a:pPr fontAlgn="auto">
              <a:buFont typeface="Arial" pitchFamily="34" charset="0"/>
              <a:buNone/>
              <a:defRPr/>
            </a:pPr>
            <a:r>
              <a:rPr lang="en-US" sz="1900" dirty="0">
                <a:ea typeface="+mn-ea"/>
                <a:cs typeface="+mn-cs"/>
              </a:rPr>
              <a:t>FCI New Foundations of Hope</a:t>
            </a:r>
          </a:p>
          <a:p>
            <a:pPr fontAlgn="auto">
              <a:buFont typeface="Arial" pitchFamily="34" charset="0"/>
              <a:buNone/>
              <a:defRPr/>
            </a:pPr>
            <a:r>
              <a:rPr lang="en-US" sz="1900" dirty="0">
                <a:ea typeface="+mn-ea"/>
                <a:cs typeface="+mn-cs"/>
              </a:rPr>
              <a:t>28 October 2020</a:t>
            </a:r>
          </a:p>
        </p:txBody>
      </p:sp>
      <p:sp>
        <p:nvSpPr>
          <p:cNvPr id="4099" name="Footer Placeholder 3"/>
          <p:cNvSpPr>
            <a:spLocks noGrp="1"/>
          </p:cNvSpPr>
          <p:nvPr>
            <p:ph type="ftr" sz="quarter" idx="11"/>
          </p:nvPr>
        </p:nvSpPr>
        <p:spPr bwMode="auto">
          <a:xfrm>
            <a:off x="144379" y="5965825"/>
            <a:ext cx="8758989" cy="81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endParaRPr lang="en-US" dirty="0"/>
          </a:p>
        </p:txBody>
      </p:sp>
      <p:sp>
        <p:nvSpPr>
          <p:cNvPr id="4" name="TextBox 3"/>
          <p:cNvSpPr txBox="1"/>
          <p:nvPr/>
        </p:nvSpPr>
        <p:spPr>
          <a:xfrm>
            <a:off x="457200" y="3224286"/>
            <a:ext cx="4978863" cy="738664"/>
          </a:xfrm>
          <a:prstGeom prst="rect">
            <a:avLst/>
          </a:prstGeom>
          <a:noFill/>
        </p:spPr>
        <p:txBody>
          <a:bodyPr wrap="none" rtlCol="0">
            <a:spAutoFit/>
          </a:bodyPr>
          <a:lstStyle/>
          <a:p>
            <a:r>
              <a:rPr lang="en-US" sz="2100" b="1" dirty="0" err="1"/>
              <a:t>Mrs</a:t>
            </a:r>
            <a:r>
              <a:rPr lang="en-US" sz="2100" b="1" dirty="0"/>
              <a:t> Alice Njoroge, Managing Director</a:t>
            </a:r>
          </a:p>
          <a:p>
            <a:r>
              <a:rPr lang="en-US" sz="2100" b="1" dirty="0"/>
              <a:t>Dr John </a:t>
            </a:r>
            <a:r>
              <a:rPr lang="en-US" sz="2100" b="1" dirty="0" err="1"/>
              <a:t>Motoku</a:t>
            </a:r>
            <a:r>
              <a:rPr lang="en-US" sz="2100" b="1" dirty="0"/>
              <a:t>, Clinical Director</a:t>
            </a:r>
          </a:p>
        </p:txBody>
      </p:sp>
      <p:pic>
        <p:nvPicPr>
          <p:cNvPr id="7" name="Picture 6" descr="A close up of a logo&#10;&#10;Description automatically generated">
            <a:extLst>
              <a:ext uri="{FF2B5EF4-FFF2-40B4-BE49-F238E27FC236}">
                <a16:creationId xmlns:a16="http://schemas.microsoft.com/office/drawing/2014/main" id="{00E44865-959A-F347-9B80-3CBF013BE35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05495" y="1260736"/>
            <a:ext cx="3407517" cy="3407517"/>
          </a:xfrm>
          <a:prstGeom prst="rect">
            <a:avLst/>
          </a:prstGeom>
        </p:spPr>
      </p:pic>
      <p:pic>
        <p:nvPicPr>
          <p:cNvPr id="10" name="Picture 9" descr="A picture containing food&#10;&#10;Description automatically generated">
            <a:extLst>
              <a:ext uri="{FF2B5EF4-FFF2-40B4-BE49-F238E27FC236}">
                <a16:creationId xmlns:a16="http://schemas.microsoft.com/office/drawing/2014/main" id="{23E1E158-3F36-4C45-9662-31C94C75153A}"/>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897756" y="5775150"/>
            <a:ext cx="1005612" cy="1001888"/>
          </a:xfrm>
          <a:prstGeom prst="rect">
            <a:avLst/>
          </a:prstGeom>
        </p:spPr>
      </p:pic>
      <p:pic>
        <p:nvPicPr>
          <p:cNvPr id="8" name="Picture 7" descr="A picture containing diagram&#10;&#10;Description automatically generated">
            <a:extLst>
              <a:ext uri="{FF2B5EF4-FFF2-40B4-BE49-F238E27FC236}">
                <a16:creationId xmlns:a16="http://schemas.microsoft.com/office/drawing/2014/main" id="{C99CC356-3467-1543-83A5-D742732A631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4379" y="5456042"/>
            <a:ext cx="1231437" cy="13209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the EDARP Experience</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06779" y="5808113"/>
            <a:ext cx="972527" cy="968925"/>
          </a:xfrm>
          <a:prstGeom prst="rect">
            <a:avLst/>
          </a:prstGeom>
        </p:spPr>
      </p:pic>
      <p:pic>
        <p:nvPicPr>
          <p:cNvPr id="16" name="Content Placeholder 12">
            <a:extLst>
              <a:ext uri="{FF2B5EF4-FFF2-40B4-BE49-F238E27FC236}">
                <a16:creationId xmlns:a16="http://schemas.microsoft.com/office/drawing/2014/main" id="{5D9BE3F9-A6DA-2C49-8597-8C9FA14C7A0E}"/>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264694" y="5761879"/>
            <a:ext cx="972527" cy="1040064"/>
          </a:xfrm>
        </p:spPr>
      </p:pic>
      <p:sp>
        <p:nvSpPr>
          <p:cNvPr id="8" name="Content Placeholder 9">
            <a:extLst>
              <a:ext uri="{FF2B5EF4-FFF2-40B4-BE49-F238E27FC236}">
                <a16:creationId xmlns:a16="http://schemas.microsoft.com/office/drawing/2014/main" id="{DDF7EB58-F4FD-2141-AEFA-4F789CD63166}"/>
              </a:ext>
            </a:extLst>
          </p:cNvPr>
          <p:cNvSpPr>
            <a:spLocks noGrp="1"/>
          </p:cNvSpPr>
          <p:nvPr>
            <p:ph idx="1"/>
          </p:nvPr>
        </p:nvSpPr>
        <p:spPr>
          <a:xfrm>
            <a:off x="240007" y="742625"/>
            <a:ext cx="8539163" cy="4837112"/>
          </a:xfrm>
        </p:spPr>
        <p:txBody>
          <a:bodyPr/>
          <a:lstStyle/>
          <a:p>
            <a:pPr>
              <a:spcBef>
                <a:spcPts val="0"/>
              </a:spcBef>
              <a:spcAft>
                <a:spcPts val="0"/>
              </a:spcAft>
            </a:pPr>
            <a:r>
              <a:rPr lang="en-US" sz="1600" b="0" dirty="0"/>
              <a:t>Lord, our God, source of all life,</a:t>
            </a:r>
            <a:br>
              <a:rPr lang="en-US" sz="1600" b="0" dirty="0"/>
            </a:br>
            <a:r>
              <a:rPr lang="en-US" sz="1600" b="0" dirty="0"/>
              <a:t>you reveal yourself in the depths of our being,</a:t>
            </a:r>
            <a:br>
              <a:rPr lang="en-US" sz="1600" b="0" dirty="0"/>
            </a:br>
            <a:r>
              <a:rPr lang="en-US" sz="1600" b="0" dirty="0"/>
              <a:t>drawing us to share your life and your love.</a:t>
            </a:r>
          </a:p>
          <a:p>
            <a:pPr>
              <a:spcBef>
                <a:spcPts val="0"/>
              </a:spcBef>
              <a:spcAft>
                <a:spcPts val="0"/>
              </a:spcAft>
            </a:pPr>
            <a:r>
              <a:rPr lang="en-US" sz="1600" b="0" dirty="0"/>
              <a:t>Bless each of us as we respond to your Spirit’s</a:t>
            </a:r>
            <a:br>
              <a:rPr lang="en-US" sz="1600" b="0" dirty="0"/>
            </a:br>
            <a:r>
              <a:rPr lang="en-US" sz="1600" b="0" dirty="0"/>
              <a:t>invitation to open wide the doors of our work and mission.</a:t>
            </a:r>
          </a:p>
          <a:p>
            <a:pPr>
              <a:spcBef>
                <a:spcPts val="0"/>
              </a:spcBef>
              <a:spcAft>
                <a:spcPts val="0"/>
              </a:spcAft>
            </a:pPr>
            <a:br>
              <a:rPr lang="en-US" sz="1600" b="0" dirty="0"/>
            </a:br>
            <a:r>
              <a:rPr lang="en-US" sz="1600" b="0" dirty="0"/>
              <a:t>Make the doors of our hearts, our clinic and our community</a:t>
            </a:r>
            <a:br>
              <a:rPr lang="en-US" sz="1600" b="0" dirty="0"/>
            </a:br>
            <a:r>
              <a:rPr lang="en-US" sz="1600" b="0" dirty="0"/>
              <a:t>wide enough to receive </a:t>
            </a:r>
          </a:p>
          <a:p>
            <a:pPr>
              <a:spcBef>
                <a:spcPts val="0"/>
              </a:spcBef>
              <a:spcAft>
                <a:spcPts val="0"/>
              </a:spcAft>
            </a:pPr>
            <a:r>
              <a:rPr lang="en-US" sz="1600" b="0" dirty="0"/>
              <a:t>all who need human love and care and our service.</a:t>
            </a:r>
          </a:p>
          <a:p>
            <a:pPr>
              <a:spcBef>
                <a:spcPts val="0"/>
              </a:spcBef>
              <a:spcAft>
                <a:spcPts val="0"/>
              </a:spcAft>
            </a:pPr>
            <a:r>
              <a:rPr lang="en-US" sz="1600" b="0" dirty="0"/>
              <a:t>Give us the wisdom and the strength </a:t>
            </a:r>
          </a:p>
          <a:p>
            <a:pPr>
              <a:spcBef>
                <a:spcPts val="0"/>
              </a:spcBef>
              <a:spcAft>
                <a:spcPts val="0"/>
              </a:spcAft>
            </a:pPr>
            <a:r>
              <a:rPr lang="en-US" sz="1600" b="0" dirty="0"/>
              <a:t>to seek out and welcome those most in need </a:t>
            </a:r>
          </a:p>
          <a:p>
            <a:pPr>
              <a:spcBef>
                <a:spcPts val="0"/>
              </a:spcBef>
              <a:spcAft>
                <a:spcPts val="0"/>
              </a:spcAft>
            </a:pPr>
            <a:r>
              <a:rPr lang="en-US" sz="1600" b="0" dirty="0"/>
              <a:t>of HIV counseling, care and treatment.</a:t>
            </a:r>
            <a:br>
              <a:rPr lang="en-US" sz="1600" b="0" dirty="0"/>
            </a:br>
            <a:br>
              <a:rPr lang="en-US" sz="1600" b="0" dirty="0"/>
            </a:br>
            <a:r>
              <a:rPr lang="en-US" sz="1600" b="0" dirty="0"/>
              <a:t>Let us hasten to welcome the stranger, </a:t>
            </a:r>
          </a:p>
          <a:p>
            <a:pPr>
              <a:spcBef>
                <a:spcPts val="0"/>
              </a:spcBef>
              <a:spcAft>
                <a:spcPts val="0"/>
              </a:spcAft>
            </a:pPr>
            <a:r>
              <a:rPr lang="en-US" sz="1600" b="0" dirty="0"/>
              <a:t>the lonely, the afraid, the angry and the abandoned</a:t>
            </a:r>
            <a:br>
              <a:rPr lang="en-US" sz="1600" b="0" dirty="0"/>
            </a:br>
            <a:r>
              <a:rPr lang="en-US" sz="1600" b="0" dirty="0"/>
              <a:t>and so welcome your Son in our midst this day. </a:t>
            </a:r>
            <a:br>
              <a:rPr lang="en-US" sz="1600" b="0" dirty="0"/>
            </a:br>
            <a:r>
              <a:rPr lang="en-US" sz="1600" b="0" dirty="0"/>
              <a:t>We make this prayer in his name,</a:t>
            </a:r>
            <a:br>
              <a:rPr lang="en-US" sz="1600" b="0" dirty="0"/>
            </a:br>
            <a:r>
              <a:rPr lang="en-US" sz="1600" b="0" dirty="0"/>
              <a:t>Jesus Christ, our Lord. AMEN</a:t>
            </a:r>
            <a:endParaRPr lang="en-US" sz="1600" dirty="0"/>
          </a:p>
        </p:txBody>
      </p:sp>
      <p:pic>
        <p:nvPicPr>
          <p:cNvPr id="9" name="Picture 8" descr="A close up of a logo&#10;&#10;Description automatically generated">
            <a:extLst>
              <a:ext uri="{FF2B5EF4-FFF2-40B4-BE49-F238E27FC236}">
                <a16:creationId xmlns:a16="http://schemas.microsoft.com/office/drawing/2014/main" id="{730F6F76-207B-5D49-87DE-8BC21F532893}"/>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152105" y="742625"/>
            <a:ext cx="2627065" cy="4404198"/>
          </a:xfrm>
          <a:prstGeom prst="rect">
            <a:avLst/>
          </a:prstGeom>
        </p:spPr>
      </p:pic>
    </p:spTree>
    <p:extLst>
      <p:ext uri="{BB962C8B-B14F-4D97-AF65-F5344CB8AC3E}">
        <p14:creationId xmlns:p14="http://schemas.microsoft.com/office/powerpoint/2010/main" val="387418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the EDARP Experience</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19021" y="5641700"/>
            <a:ext cx="972527" cy="968925"/>
          </a:xfrm>
          <a:prstGeom prst="rect">
            <a:avLst/>
          </a:prstGeom>
        </p:spPr>
      </p:pic>
      <p:sp>
        <p:nvSpPr>
          <p:cNvPr id="15" name="Content Placeholder 14">
            <a:extLst>
              <a:ext uri="{FF2B5EF4-FFF2-40B4-BE49-F238E27FC236}">
                <a16:creationId xmlns:a16="http://schemas.microsoft.com/office/drawing/2014/main" id="{1CFA934B-FA62-8A4C-9222-2A5EF77F6F1F}"/>
              </a:ext>
            </a:extLst>
          </p:cNvPr>
          <p:cNvSpPr>
            <a:spLocks noGrp="1"/>
          </p:cNvSpPr>
          <p:nvPr>
            <p:ph idx="1"/>
          </p:nvPr>
        </p:nvSpPr>
        <p:spPr>
          <a:xfrm>
            <a:off x="319970" y="586525"/>
            <a:ext cx="8540151" cy="5260822"/>
          </a:xfrm>
        </p:spPr>
        <p:txBody>
          <a:bodyPr/>
          <a:lstStyle/>
          <a:p>
            <a:r>
              <a:rPr lang="en-US" sz="3200" dirty="0"/>
              <a:t>Start small…dream BIG</a:t>
            </a:r>
            <a:endParaRPr lang="en-US" sz="3200" b="0" dirty="0"/>
          </a:p>
          <a:p>
            <a:r>
              <a:rPr lang="en-US" sz="3000" b="0" dirty="0"/>
              <a:t>The Eastern Deanery AIDS Relief Program (EDARP) began in 1993 by Fr. Ed Philips and Mrs. Alice Njoroge in response to the Spirit’s invitation to provide care, comfort and compassion to the sick and dying as the HIV pandemic emerged among the poor in the eastern slums of Nairobi. </a:t>
            </a:r>
          </a:p>
          <a:p>
            <a:r>
              <a:rPr lang="en-US" sz="3000" b="0" dirty="0"/>
              <a:t>Two people, inviting others of faith and vision, became…</a:t>
            </a:r>
          </a:p>
        </p:txBody>
      </p:sp>
      <p:pic>
        <p:nvPicPr>
          <p:cNvPr id="16" name="Content Placeholder 12">
            <a:extLst>
              <a:ext uri="{FF2B5EF4-FFF2-40B4-BE49-F238E27FC236}">
                <a16:creationId xmlns:a16="http://schemas.microsoft.com/office/drawing/2014/main" id="{5D9BE3F9-A6DA-2C49-8597-8C9FA14C7A0E}"/>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6722644" y="5665536"/>
            <a:ext cx="972527" cy="1040064"/>
          </a:xfrm>
        </p:spPr>
      </p:pic>
    </p:spTree>
    <p:extLst>
      <p:ext uri="{BB962C8B-B14F-4D97-AF65-F5344CB8AC3E}">
        <p14:creationId xmlns:p14="http://schemas.microsoft.com/office/powerpoint/2010/main" val="82029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the EDARP Experience</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06779" y="5808113"/>
            <a:ext cx="972527" cy="968925"/>
          </a:xfrm>
          <a:prstGeom prst="rect">
            <a:avLst/>
          </a:prstGeom>
        </p:spPr>
      </p:pic>
      <p:sp>
        <p:nvSpPr>
          <p:cNvPr id="15" name="Content Placeholder 14">
            <a:extLst>
              <a:ext uri="{FF2B5EF4-FFF2-40B4-BE49-F238E27FC236}">
                <a16:creationId xmlns:a16="http://schemas.microsoft.com/office/drawing/2014/main" id="{1CFA934B-FA62-8A4C-9222-2A5EF77F6F1F}"/>
              </a:ext>
            </a:extLst>
          </p:cNvPr>
          <p:cNvSpPr>
            <a:spLocks noGrp="1"/>
          </p:cNvSpPr>
          <p:nvPr>
            <p:ph idx="1"/>
          </p:nvPr>
        </p:nvSpPr>
        <p:spPr>
          <a:xfrm>
            <a:off x="339155" y="647783"/>
            <a:ext cx="8540151" cy="5753017"/>
          </a:xfrm>
        </p:spPr>
        <p:txBody>
          <a:bodyPr/>
          <a:lstStyle/>
          <a:p>
            <a:r>
              <a:rPr lang="en-US" sz="3200" dirty="0"/>
              <a:t>Start small…dream BIG</a:t>
            </a:r>
            <a:endParaRPr lang="en-US" sz="3200" b="0" dirty="0"/>
          </a:p>
          <a:p>
            <a:pPr marL="457200" indent="-457200">
              <a:buFont typeface="Arial" panose="020B0604020202020204" pitchFamily="34" charset="0"/>
              <a:buChar char="•"/>
            </a:pPr>
            <a:r>
              <a:rPr lang="en-US" sz="3000" b="0" dirty="0"/>
              <a:t>one of the largest HIV/TB care, treatment and prevention programs in Kenya</a:t>
            </a:r>
          </a:p>
          <a:p>
            <a:pPr marL="457200" indent="-457200">
              <a:buFont typeface="Arial" panose="020B0604020202020204" pitchFamily="34" charset="0"/>
              <a:buChar char="•"/>
            </a:pPr>
            <a:r>
              <a:rPr lang="en-US" sz="3000" b="0" dirty="0"/>
              <a:t>providing comprehensive care for over 28,000 PLHIV’s including 1,400 children</a:t>
            </a:r>
          </a:p>
          <a:p>
            <a:pPr marL="457200" indent="-457200">
              <a:buFont typeface="Arial" panose="020B0604020202020204" pitchFamily="34" charset="0"/>
              <a:buChar char="•"/>
            </a:pPr>
            <a:r>
              <a:rPr lang="en-US" sz="3000" b="0" dirty="0"/>
              <a:t>with 400 staff and 1,200 community health workers caring for the body, mind and spirit</a:t>
            </a:r>
          </a:p>
          <a:p>
            <a:pPr marL="457200" indent="-457200">
              <a:buFont typeface="Arial" panose="020B0604020202020204" pitchFamily="34" charset="0"/>
              <a:buChar char="•"/>
            </a:pPr>
            <a:r>
              <a:rPr lang="en-US" sz="3000" b="0" dirty="0"/>
              <a:t>using a state-of-the-art lab for point-of-care diagnostics, with 93% of PLHIV achieving viral load suppression.</a:t>
            </a:r>
          </a:p>
        </p:txBody>
      </p:sp>
      <p:pic>
        <p:nvPicPr>
          <p:cNvPr id="16" name="Content Placeholder 12">
            <a:extLst>
              <a:ext uri="{FF2B5EF4-FFF2-40B4-BE49-F238E27FC236}">
                <a16:creationId xmlns:a16="http://schemas.microsoft.com/office/drawing/2014/main" id="{5D9BE3F9-A6DA-2C49-8597-8C9FA14C7A0E}"/>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6745504" y="5773506"/>
            <a:ext cx="972527" cy="1040064"/>
          </a:xfrm>
        </p:spPr>
      </p:pic>
    </p:spTree>
    <p:extLst>
      <p:ext uri="{BB962C8B-B14F-4D97-AF65-F5344CB8AC3E}">
        <p14:creationId xmlns:p14="http://schemas.microsoft.com/office/powerpoint/2010/main" val="3672235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the EDARP Experience</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360946" y="767257"/>
            <a:ext cx="8458199" cy="4922937"/>
          </a:xfrm>
        </p:spPr>
        <p:txBody>
          <a:bodyPr/>
          <a:lstStyle/>
          <a:p>
            <a:pPr>
              <a:buClr>
                <a:schemeClr val="tx2"/>
              </a:buClr>
            </a:pPr>
            <a:r>
              <a:rPr lang="en-US" sz="2800" dirty="0"/>
              <a:t>SUMMARY:</a:t>
            </a:r>
          </a:p>
          <a:p>
            <a:pPr marL="514350" indent="-514350">
              <a:buClr>
                <a:schemeClr val="tx2"/>
              </a:buClr>
              <a:buFont typeface="+mj-lt"/>
              <a:buAutoNum type="arabicPeriod"/>
            </a:pPr>
            <a:r>
              <a:rPr lang="en-US" sz="2800" b="0" dirty="0"/>
              <a:t>A shared vision and ethic of service, compassion, love and healing</a:t>
            </a:r>
          </a:p>
          <a:p>
            <a:pPr marL="514350" indent="-514350">
              <a:buClr>
                <a:schemeClr val="tx2"/>
              </a:buClr>
              <a:buFont typeface="+mj-lt"/>
              <a:buAutoNum type="arabicPeriod"/>
            </a:pPr>
            <a:r>
              <a:rPr lang="en-US" sz="2800" b="0" dirty="0"/>
              <a:t>Wholistic care for patients, CHWs and staff that accounts for the body, mind, and spirit</a:t>
            </a:r>
          </a:p>
          <a:p>
            <a:pPr marL="514350" indent="-514350">
              <a:buClr>
                <a:schemeClr val="tx2"/>
              </a:buClr>
              <a:buFont typeface="+mj-lt"/>
              <a:buAutoNum type="arabicPeriod"/>
            </a:pPr>
            <a:r>
              <a:rPr lang="en-US" sz="2800" b="0" dirty="0"/>
              <a:t>Availability and use of DATA to guide programmatic and individual clinical decisions</a:t>
            </a:r>
          </a:p>
          <a:p>
            <a:pPr marL="514350" indent="-514350">
              <a:buClr>
                <a:schemeClr val="tx2"/>
              </a:buClr>
              <a:buFont typeface="+mj-lt"/>
              <a:buAutoNum type="arabicPeriod"/>
            </a:pPr>
            <a:r>
              <a:rPr lang="en-US" sz="2800" b="0" dirty="0"/>
              <a:t>Provision of quality, patient-centered health care services, in a Christ like manner, with competence and excellence.</a:t>
            </a:r>
          </a:p>
          <a:p>
            <a:pPr marL="514350" indent="-514350">
              <a:buClr>
                <a:schemeClr val="tx2"/>
              </a:buClr>
              <a:buFont typeface="+mj-lt"/>
              <a:buAutoNum type="arabicPeriod"/>
            </a:pPr>
            <a:endParaRPr lang="en-US" sz="2800" b="0" dirty="0"/>
          </a:p>
          <a:p>
            <a:pPr marL="514350" indent="-514350">
              <a:buClr>
                <a:schemeClr val="tx2"/>
              </a:buClr>
              <a:buFont typeface="+mj-lt"/>
              <a:buAutoNum type="arabicPeriod"/>
            </a:pPr>
            <a:endParaRPr lang="en-US" sz="2800" b="0" dirty="0"/>
          </a:p>
          <a:p>
            <a:pPr marL="514350" indent="-514350">
              <a:buClr>
                <a:schemeClr val="tx2"/>
              </a:buClr>
              <a:buFont typeface="+mj-lt"/>
              <a:buAutoNum type="arabicPeriod"/>
            </a:pPr>
            <a:endParaRPr lang="en-US" sz="2800" b="0" dirty="0"/>
          </a:p>
          <a:p>
            <a:pPr marL="514350" indent="-514350">
              <a:buClr>
                <a:schemeClr val="tx2"/>
              </a:buClr>
              <a:buFont typeface="+mj-lt"/>
              <a:buAutoNum type="arabicPeriod"/>
            </a:pPr>
            <a:endParaRPr lang="en-US" sz="2800" b="0" dirty="0"/>
          </a:p>
          <a:p>
            <a:pPr marL="457200" indent="-457200">
              <a:buAutoNum type="arabicPeriod"/>
            </a:pPr>
            <a:endParaRPr lang="en-US" b="0"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131078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p:nvPr/>
        </p:nvSpPr>
        <p:spPr>
          <a:xfrm rot="10800000">
            <a:off x="-900" y="5668442"/>
            <a:ext cx="9144900" cy="209700"/>
          </a:xfrm>
          <a:prstGeom prst="rect">
            <a:avLst/>
          </a:prstGeom>
          <a:solidFill>
            <a:srgbClr val="A7C6ED">
              <a:alpha val="65880"/>
            </a:srgbClr>
          </a:solidFill>
          <a:ln w="9525" cap="flat" cmpd="sng">
            <a:solidFill>
              <a:srgbClr val="A7C6ED"/>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91" name="Google Shape;91;p16"/>
          <p:cNvSpPr txBox="1"/>
          <p:nvPr/>
        </p:nvSpPr>
        <p:spPr>
          <a:xfrm>
            <a:off x="227752" y="-5691"/>
            <a:ext cx="8505615" cy="633555"/>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sz="3000" dirty="0">
                <a:solidFill>
                  <a:schemeClr val="tx2"/>
                </a:solidFill>
                <a:latin typeface="Arial" panose="020B0604020202020204" pitchFamily="34" charset="0"/>
                <a:ea typeface="Gill Sans"/>
                <a:cs typeface="Arial" panose="020B0604020202020204" pitchFamily="34" charset="0"/>
                <a:sym typeface="Gill Sans"/>
              </a:rPr>
              <a:t>The results continued and increased when we compared 16 months before HIVST and post HIVST: Jan 2018—Aug 2020</a:t>
            </a:r>
            <a:endParaRPr sz="3000" dirty="0">
              <a:solidFill>
                <a:schemeClr val="tx2"/>
              </a:solidFill>
              <a:latin typeface="Arial" panose="020B0604020202020204" pitchFamily="34" charset="0"/>
              <a:ea typeface="Gill Sans"/>
              <a:cs typeface="Arial" panose="020B0604020202020204" pitchFamily="34" charset="0"/>
              <a:sym typeface="Gill Sans"/>
            </a:endParaRPr>
          </a:p>
        </p:txBody>
      </p:sp>
      <p:sp>
        <p:nvSpPr>
          <p:cNvPr id="94" name="Google Shape;94;p16"/>
          <p:cNvSpPr/>
          <p:nvPr/>
        </p:nvSpPr>
        <p:spPr>
          <a:xfrm rot="10800000">
            <a:off x="-906275" y="5724725"/>
            <a:ext cx="6715200" cy="120900"/>
          </a:xfrm>
          <a:prstGeom prst="mathMinus">
            <a:avLst>
              <a:gd name="adj1" fmla="val 26881"/>
            </a:avLst>
          </a:prstGeom>
          <a:solidFill>
            <a:srgbClr val="012A6C"/>
          </a:solidFill>
          <a:ln w="9525" cap="flat" cmpd="sng">
            <a:solidFill>
              <a:srgbClr val="012A6C"/>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95" name="Google Shape;95;p16"/>
          <p:cNvSpPr/>
          <p:nvPr/>
        </p:nvSpPr>
        <p:spPr>
          <a:xfrm rot="10799105">
            <a:off x="4152425" y="5724715"/>
            <a:ext cx="5758500" cy="120900"/>
          </a:xfrm>
          <a:prstGeom prst="mathMinus">
            <a:avLst>
              <a:gd name="adj1" fmla="val 26881"/>
            </a:avLst>
          </a:prstGeom>
          <a:solidFill>
            <a:srgbClr val="012A6C"/>
          </a:solidFill>
          <a:ln w="9525" cap="flat" cmpd="sng">
            <a:solidFill>
              <a:srgbClr val="012A6C"/>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graphicFrame>
        <p:nvGraphicFramePr>
          <p:cNvPr id="12" name="Chart 11">
            <a:extLst>
              <a:ext uri="{FF2B5EF4-FFF2-40B4-BE49-F238E27FC236}">
                <a16:creationId xmlns:a16="http://schemas.microsoft.com/office/drawing/2014/main" id="{4E865C62-F924-C640-80D6-9317F96E4CC9}"/>
              </a:ext>
            </a:extLst>
          </p:cNvPr>
          <p:cNvGraphicFramePr/>
          <p:nvPr>
            <p:extLst>
              <p:ext uri="{D42A27DB-BD31-4B8C-83A1-F6EECF244321}">
                <p14:modId xmlns:p14="http://schemas.microsoft.com/office/powerpoint/2010/main" val="3457847323"/>
              </p:ext>
            </p:extLst>
          </p:nvPr>
        </p:nvGraphicFramePr>
        <p:xfrm>
          <a:off x="454901" y="2117226"/>
          <a:ext cx="1168166" cy="378592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1F33E323-22C0-714D-80EE-483C1BC0ADA3}"/>
              </a:ext>
            </a:extLst>
          </p:cNvPr>
          <p:cNvSpPr txBox="1"/>
          <p:nvPr/>
        </p:nvSpPr>
        <p:spPr>
          <a:xfrm>
            <a:off x="454901" y="1685947"/>
            <a:ext cx="1325218" cy="707886"/>
          </a:xfrm>
          <a:prstGeom prst="rect">
            <a:avLst/>
          </a:prstGeom>
          <a:noFill/>
        </p:spPr>
        <p:txBody>
          <a:bodyPr wrap="square" rtlCol="0">
            <a:spAutoFit/>
          </a:bodyPr>
          <a:lstStyle/>
          <a:p>
            <a:pPr algn="ctr" defTabSz="457200" fontAlgn="auto">
              <a:spcBef>
                <a:spcPts val="0"/>
              </a:spcBef>
              <a:spcAft>
                <a:spcPts val="0"/>
              </a:spcAft>
              <a:defRPr/>
            </a:pPr>
            <a:r>
              <a:rPr lang="en-US" sz="1000" b="1" dirty="0">
                <a:solidFill>
                  <a:srgbClr val="16181A"/>
                </a:solidFill>
                <a:latin typeface="Arial"/>
                <a:ea typeface="+mn-ea"/>
                <a:cs typeface="+mn-cs"/>
              </a:rPr>
              <a:t>HIV Self-Tests Distributed by Community Faith Leaders</a:t>
            </a:r>
          </a:p>
        </p:txBody>
      </p:sp>
      <p:graphicFrame>
        <p:nvGraphicFramePr>
          <p:cNvPr id="16" name="Chart 15">
            <a:extLst>
              <a:ext uri="{FF2B5EF4-FFF2-40B4-BE49-F238E27FC236}">
                <a16:creationId xmlns:a16="http://schemas.microsoft.com/office/drawing/2014/main" id="{A2D7EDA6-6678-E44E-903C-358C6512EFB8}"/>
              </a:ext>
            </a:extLst>
          </p:cNvPr>
          <p:cNvGraphicFramePr/>
          <p:nvPr>
            <p:extLst>
              <p:ext uri="{D42A27DB-BD31-4B8C-83A1-F6EECF244321}">
                <p14:modId xmlns:p14="http://schemas.microsoft.com/office/powerpoint/2010/main" val="4215867379"/>
              </p:ext>
            </p:extLst>
          </p:nvPr>
        </p:nvGraphicFramePr>
        <p:xfrm>
          <a:off x="1956498" y="1881606"/>
          <a:ext cx="1924295" cy="44036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a:extLst>
              <a:ext uri="{FF2B5EF4-FFF2-40B4-BE49-F238E27FC236}">
                <a16:creationId xmlns:a16="http://schemas.microsoft.com/office/drawing/2014/main" id="{3B0333BF-7C1D-854B-B1A6-E610F9CF9E5B}"/>
              </a:ext>
            </a:extLst>
          </p:cNvPr>
          <p:cNvGraphicFramePr/>
          <p:nvPr>
            <p:extLst>
              <p:ext uri="{D42A27DB-BD31-4B8C-83A1-F6EECF244321}">
                <p14:modId xmlns:p14="http://schemas.microsoft.com/office/powerpoint/2010/main" val="454638580"/>
              </p:ext>
            </p:extLst>
          </p:nvPr>
        </p:nvGraphicFramePr>
        <p:xfrm>
          <a:off x="4346482" y="1533311"/>
          <a:ext cx="2149813" cy="39789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a:extLst>
              <a:ext uri="{FF2B5EF4-FFF2-40B4-BE49-F238E27FC236}">
                <a16:creationId xmlns:a16="http://schemas.microsoft.com/office/drawing/2014/main" id="{A8DD2299-2063-0D49-8FF3-C9C9F2ECD505}"/>
              </a:ext>
            </a:extLst>
          </p:cNvPr>
          <p:cNvGraphicFramePr/>
          <p:nvPr>
            <p:extLst>
              <p:ext uri="{D42A27DB-BD31-4B8C-83A1-F6EECF244321}">
                <p14:modId xmlns:p14="http://schemas.microsoft.com/office/powerpoint/2010/main" val="1494044106"/>
              </p:ext>
            </p:extLst>
          </p:nvPr>
        </p:nvGraphicFramePr>
        <p:xfrm>
          <a:off x="6968415" y="1011636"/>
          <a:ext cx="1406872" cy="457833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2874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415" y="433722"/>
            <a:ext cx="6172200" cy="768293"/>
          </a:xfrm>
        </p:spPr>
        <p:txBody>
          <a:bodyPr>
            <a:noAutofit/>
          </a:bodyPr>
          <a:lstStyle/>
          <a:p>
            <a:pPr algn="ctr"/>
            <a:r>
              <a:rPr lang="en-US" sz="3200" b="1" dirty="0">
                <a:solidFill>
                  <a:srgbClr val="D1282E"/>
                </a:solidFill>
              </a:rPr>
              <a:t>HIVST During COVID-19</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548873294"/>
              </p:ext>
            </p:extLst>
          </p:nvPr>
        </p:nvGraphicFramePr>
        <p:xfrm>
          <a:off x="691565" y="1659140"/>
          <a:ext cx="3515868" cy="368022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9B2D695-92C3-E94D-A079-9AA1E2655F2F}"/>
              </a:ext>
            </a:extLst>
          </p:cNvPr>
          <p:cNvSpPr txBox="1"/>
          <p:nvPr/>
        </p:nvSpPr>
        <p:spPr>
          <a:xfrm>
            <a:off x="4615544" y="1659141"/>
            <a:ext cx="4107038" cy="3970318"/>
          </a:xfrm>
          <a:prstGeom prst="rect">
            <a:avLst/>
          </a:prstGeom>
          <a:noFill/>
        </p:spPr>
        <p:txBody>
          <a:bodyPr wrap="square" rtlCol="0">
            <a:spAutoFit/>
          </a:bodyPr>
          <a:lstStyle/>
          <a:p>
            <a:pPr marL="285750" indent="-285750" fontAlgn="auto">
              <a:spcBef>
                <a:spcPts val="0"/>
              </a:spcBef>
              <a:spcAft>
                <a:spcPts val="0"/>
              </a:spcAft>
              <a:buClr>
                <a:srgbClr val="000000"/>
              </a:buClr>
              <a:buFont typeface="Arial" panose="020B0604020202020204" pitchFamily="34" charset="0"/>
              <a:buChar char="•"/>
            </a:pPr>
            <a:r>
              <a:rPr lang="en-US" kern="0" dirty="0">
                <a:solidFill>
                  <a:srgbClr val="000000"/>
                </a:solidFill>
                <a:latin typeface="Arial"/>
                <a:cs typeface="Arial"/>
                <a:sym typeface="Arial"/>
              </a:rPr>
              <a:t>During the time of the COVID-19 pandemic, many persons have been reluctant to come to health centers for any services, including HIV testing. </a:t>
            </a:r>
          </a:p>
          <a:p>
            <a:pPr marL="285750" indent="-285750" fontAlgn="auto">
              <a:spcBef>
                <a:spcPts val="0"/>
              </a:spcBef>
              <a:spcAft>
                <a:spcPts val="0"/>
              </a:spcAft>
              <a:buClr>
                <a:srgbClr val="000000"/>
              </a:buClr>
              <a:buFont typeface="Arial" panose="020B0604020202020204" pitchFamily="34" charset="0"/>
              <a:buChar char="•"/>
            </a:pPr>
            <a:r>
              <a:rPr lang="en-US" kern="0" dirty="0">
                <a:solidFill>
                  <a:srgbClr val="000000"/>
                </a:solidFill>
                <a:latin typeface="Arial"/>
                <a:cs typeface="Arial"/>
                <a:sym typeface="Arial"/>
              </a:rPr>
              <a:t>We have found that HIVST kits delivered by local faith leaders is meeting this need for testing during COVID-19.  </a:t>
            </a:r>
          </a:p>
          <a:p>
            <a:pPr marL="285750" indent="-285750" fontAlgn="auto">
              <a:spcBef>
                <a:spcPts val="0"/>
              </a:spcBef>
              <a:spcAft>
                <a:spcPts val="0"/>
              </a:spcAft>
              <a:buClr>
                <a:srgbClr val="000000"/>
              </a:buClr>
              <a:buFont typeface="Arial" panose="020B0604020202020204" pitchFamily="34" charset="0"/>
              <a:buChar char="•"/>
            </a:pPr>
            <a:r>
              <a:rPr lang="en-US" kern="0" dirty="0">
                <a:solidFill>
                  <a:srgbClr val="000000"/>
                </a:solidFill>
                <a:latin typeface="Arial"/>
                <a:cs typeface="Arial"/>
                <a:sym typeface="Arial"/>
              </a:rPr>
              <a:t>Decongested clinics add confidence that those who are reactive can come for confirmatory testing and if positive immediately begin treatment.</a:t>
            </a:r>
          </a:p>
        </p:txBody>
      </p:sp>
    </p:spTree>
    <p:extLst>
      <p:ext uri="{BB962C8B-B14F-4D97-AF65-F5344CB8AC3E}">
        <p14:creationId xmlns:p14="http://schemas.microsoft.com/office/powerpoint/2010/main" val="125722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5900" y="548878"/>
            <a:ext cx="6172200" cy="422672"/>
          </a:xfrm>
        </p:spPr>
        <p:txBody>
          <a:bodyPr>
            <a:noAutofit/>
          </a:bodyPr>
          <a:lstStyle/>
          <a:p>
            <a:pPr algn="ctr"/>
            <a:r>
              <a:rPr lang="en-US" sz="3200" b="1" dirty="0">
                <a:solidFill>
                  <a:srgbClr val="D1282E"/>
                </a:solidFill>
              </a:rPr>
              <a:t>HIVST During COVID-19</a:t>
            </a:r>
            <a:endParaRPr lang="en-US" sz="3200" b="1" dirty="0">
              <a:solidFill>
                <a:schemeClr val="accent5"/>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697920361"/>
              </p:ext>
            </p:extLst>
          </p:nvPr>
        </p:nvGraphicFramePr>
        <p:xfrm>
          <a:off x="457200" y="1657354"/>
          <a:ext cx="3721608" cy="37373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1327855378"/>
              </p:ext>
            </p:extLst>
          </p:nvPr>
        </p:nvGraphicFramePr>
        <p:xfrm>
          <a:off x="5111497" y="1691642"/>
          <a:ext cx="3639312" cy="37945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088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1"/>
          <p:cNvSpPr/>
          <p:nvPr/>
        </p:nvSpPr>
        <p:spPr>
          <a:xfrm>
            <a:off x="4676223" y="1395250"/>
            <a:ext cx="3586034" cy="3792080"/>
          </a:xfrm>
          <a:prstGeom prst="rect">
            <a:avLst/>
          </a:prstGeom>
          <a:solidFill>
            <a:srgbClr val="CFCDC9">
              <a:alpha val="30340"/>
            </a:srgbClr>
          </a:solidFill>
          <a:ln>
            <a:noFill/>
          </a:ln>
        </p:spPr>
        <p:txBody>
          <a:bodyPr spcFirstLastPara="1" wrap="square" lIns="91425" tIns="91425" rIns="91425" bIns="91425" anchor="ctr" anchorCtr="0">
            <a:noAutofit/>
          </a:bodyPr>
          <a:lstStyle/>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Seamless integration between the community and the clinic</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24-hour hotline for HIVST users to answer questions and concerns</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Every HIVST kit must be tracked and traced for follow up support</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Weekly programmatic review and acknowledgement of top performing clinics</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Distribution of HIVST kits by local faith leaders can substantially increase case finding for both men and women</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These faith leaders can also provide other public health education and information, including COVID-19.</a:t>
            </a:r>
            <a:endParaRPr sz="1400" kern="0" dirty="0">
              <a:solidFill>
                <a:srgbClr val="000000"/>
              </a:solidFill>
              <a:latin typeface="Arial"/>
              <a:cs typeface="Arial"/>
              <a:sym typeface="Arial"/>
            </a:endParaRPr>
          </a:p>
        </p:txBody>
      </p:sp>
      <p:sp>
        <p:nvSpPr>
          <p:cNvPr id="154" name="Google Shape;154;p21"/>
          <p:cNvSpPr/>
          <p:nvPr/>
        </p:nvSpPr>
        <p:spPr>
          <a:xfrm rot="10800000">
            <a:off x="-75" y="5786025"/>
            <a:ext cx="9144900" cy="209700"/>
          </a:xfrm>
          <a:prstGeom prst="rect">
            <a:avLst/>
          </a:prstGeom>
          <a:solidFill>
            <a:srgbClr val="A7C6ED">
              <a:alpha val="65880"/>
            </a:srgbClr>
          </a:solidFill>
          <a:ln w="9525" cap="flat" cmpd="sng">
            <a:solidFill>
              <a:srgbClr val="A7C6ED"/>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kern="0">
              <a:solidFill>
                <a:srgbClr val="000000"/>
              </a:solidFill>
              <a:latin typeface="Arial"/>
              <a:cs typeface="Arial"/>
              <a:sym typeface="Arial"/>
            </a:endParaRPr>
          </a:p>
        </p:txBody>
      </p:sp>
      <p:sp>
        <p:nvSpPr>
          <p:cNvPr id="155" name="Google Shape;155;p21"/>
          <p:cNvSpPr txBox="1"/>
          <p:nvPr/>
        </p:nvSpPr>
        <p:spPr>
          <a:xfrm>
            <a:off x="883975" y="595749"/>
            <a:ext cx="3372000" cy="541800"/>
          </a:xfrm>
          <a:prstGeom prst="rect">
            <a:avLst/>
          </a:prstGeom>
          <a:noFill/>
          <a:ln>
            <a:noFill/>
          </a:ln>
        </p:spPr>
        <p:txBody>
          <a:bodyPr spcFirstLastPara="1" wrap="square" lIns="91425" tIns="91425" rIns="91425" bIns="91425" anchor="t" anchorCtr="0">
            <a:noAutofit/>
          </a:bodyPr>
          <a:lstStyle/>
          <a:p>
            <a:pPr fontAlgn="auto">
              <a:spcBef>
                <a:spcPts val="0"/>
              </a:spcBef>
              <a:spcAft>
                <a:spcPts val="0"/>
              </a:spcAft>
              <a:buClr>
                <a:srgbClr val="000000"/>
              </a:buClr>
            </a:pPr>
            <a:r>
              <a:rPr lang="en" sz="2800" b="1" kern="0" dirty="0">
                <a:solidFill>
                  <a:srgbClr val="D1282E"/>
                </a:solidFill>
                <a:latin typeface="Arial" panose="020B0604020202020204" pitchFamily="34" charset="0"/>
                <a:ea typeface="Gill Sans"/>
                <a:cs typeface="Arial" panose="020B0604020202020204" pitchFamily="34" charset="0"/>
                <a:sym typeface="Gill Sans"/>
              </a:rPr>
              <a:t>Conclusions</a:t>
            </a:r>
            <a:endParaRPr sz="2800" b="1" kern="0" dirty="0">
              <a:solidFill>
                <a:srgbClr val="D1282E"/>
              </a:solidFill>
              <a:latin typeface="Arial" panose="020B0604020202020204" pitchFamily="34" charset="0"/>
              <a:ea typeface="Gill Sans"/>
              <a:cs typeface="Arial" panose="020B0604020202020204" pitchFamily="34" charset="0"/>
              <a:sym typeface="Gill Sans"/>
            </a:endParaRPr>
          </a:p>
        </p:txBody>
      </p:sp>
      <p:sp>
        <p:nvSpPr>
          <p:cNvPr id="157" name="Google Shape;157;p21"/>
          <p:cNvSpPr/>
          <p:nvPr/>
        </p:nvSpPr>
        <p:spPr>
          <a:xfrm rot="10800000">
            <a:off x="-906275" y="5724725"/>
            <a:ext cx="6715200" cy="120900"/>
          </a:xfrm>
          <a:prstGeom prst="mathMinus">
            <a:avLst>
              <a:gd name="adj1" fmla="val 26881"/>
            </a:avLst>
          </a:prstGeom>
          <a:solidFill>
            <a:srgbClr val="012A6C"/>
          </a:solidFill>
          <a:ln w="9525" cap="flat" cmpd="sng">
            <a:solidFill>
              <a:srgbClr val="012A6C"/>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kern="0">
              <a:solidFill>
                <a:srgbClr val="000000"/>
              </a:solidFill>
              <a:latin typeface="Arial"/>
              <a:cs typeface="Arial"/>
              <a:sym typeface="Arial"/>
            </a:endParaRPr>
          </a:p>
        </p:txBody>
      </p:sp>
      <p:sp>
        <p:nvSpPr>
          <p:cNvPr id="158" name="Google Shape;158;p21"/>
          <p:cNvSpPr/>
          <p:nvPr/>
        </p:nvSpPr>
        <p:spPr>
          <a:xfrm rot="10799105">
            <a:off x="4152425" y="5724715"/>
            <a:ext cx="5758500" cy="120900"/>
          </a:xfrm>
          <a:prstGeom prst="mathMinus">
            <a:avLst>
              <a:gd name="adj1" fmla="val 26881"/>
            </a:avLst>
          </a:prstGeom>
          <a:solidFill>
            <a:srgbClr val="012A6C"/>
          </a:solidFill>
          <a:ln w="9525" cap="flat" cmpd="sng">
            <a:solidFill>
              <a:srgbClr val="012A6C"/>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kern="0">
              <a:solidFill>
                <a:srgbClr val="000000"/>
              </a:solidFill>
              <a:latin typeface="Arial"/>
              <a:cs typeface="Arial"/>
              <a:sym typeface="Arial"/>
            </a:endParaRPr>
          </a:p>
        </p:txBody>
      </p:sp>
      <p:sp>
        <p:nvSpPr>
          <p:cNvPr id="10" name="Google Shape;155;p21">
            <a:extLst>
              <a:ext uri="{FF2B5EF4-FFF2-40B4-BE49-F238E27FC236}">
                <a16:creationId xmlns:a16="http://schemas.microsoft.com/office/drawing/2014/main" id="{2BFC8A1B-D006-314B-B174-D01E647D7C88}"/>
              </a:ext>
            </a:extLst>
          </p:cNvPr>
          <p:cNvSpPr txBox="1"/>
          <p:nvPr/>
        </p:nvSpPr>
        <p:spPr>
          <a:xfrm>
            <a:off x="4676223" y="591374"/>
            <a:ext cx="3372000" cy="541800"/>
          </a:xfrm>
          <a:prstGeom prst="rect">
            <a:avLst/>
          </a:prstGeom>
          <a:noFill/>
          <a:ln>
            <a:noFill/>
          </a:ln>
        </p:spPr>
        <p:txBody>
          <a:bodyPr spcFirstLastPara="1" wrap="square" lIns="91425" tIns="91425" rIns="91425" bIns="91425" anchor="t" anchorCtr="0">
            <a:noAutofit/>
          </a:bodyPr>
          <a:lstStyle/>
          <a:p>
            <a:pPr fontAlgn="auto">
              <a:spcBef>
                <a:spcPts val="0"/>
              </a:spcBef>
              <a:spcAft>
                <a:spcPts val="0"/>
              </a:spcAft>
              <a:buClr>
                <a:srgbClr val="000000"/>
              </a:buClr>
            </a:pPr>
            <a:r>
              <a:rPr lang="en" sz="2800" b="1" kern="0" dirty="0">
                <a:solidFill>
                  <a:srgbClr val="D1282E"/>
                </a:solidFill>
                <a:latin typeface="Arial" panose="020B0604020202020204" pitchFamily="34" charset="0"/>
                <a:ea typeface="Gill Sans"/>
                <a:cs typeface="Arial" panose="020B0604020202020204" pitchFamily="34" charset="0"/>
                <a:sym typeface="Gill Sans"/>
              </a:rPr>
              <a:t>Lessons</a:t>
            </a:r>
            <a:r>
              <a:rPr lang="en" sz="2200" b="1" kern="0" dirty="0">
                <a:solidFill>
                  <a:srgbClr val="D1282E"/>
                </a:solidFill>
                <a:latin typeface="Arial" panose="020B0604020202020204" pitchFamily="34" charset="0"/>
                <a:ea typeface="Gill Sans"/>
                <a:cs typeface="Arial" panose="020B0604020202020204" pitchFamily="34" charset="0"/>
                <a:sym typeface="Gill Sans"/>
              </a:rPr>
              <a:t> </a:t>
            </a:r>
            <a:r>
              <a:rPr lang="en" sz="2800" b="1" kern="0" dirty="0">
                <a:solidFill>
                  <a:srgbClr val="D1282E"/>
                </a:solidFill>
                <a:latin typeface="Arial" panose="020B0604020202020204" pitchFamily="34" charset="0"/>
                <a:ea typeface="Gill Sans"/>
                <a:cs typeface="Arial" panose="020B0604020202020204" pitchFamily="34" charset="0"/>
                <a:sym typeface="Gill Sans"/>
              </a:rPr>
              <a:t>Learned</a:t>
            </a:r>
            <a:endParaRPr sz="2800" b="1" kern="0" dirty="0">
              <a:solidFill>
                <a:srgbClr val="D1282E"/>
              </a:solidFill>
              <a:latin typeface="Arial" panose="020B0604020202020204" pitchFamily="34" charset="0"/>
              <a:ea typeface="Gill Sans"/>
              <a:cs typeface="Arial" panose="020B0604020202020204" pitchFamily="34" charset="0"/>
              <a:sym typeface="Gill Sans"/>
            </a:endParaRPr>
          </a:p>
        </p:txBody>
      </p:sp>
      <p:sp>
        <p:nvSpPr>
          <p:cNvPr id="11" name="Google Shape;152;p21">
            <a:extLst>
              <a:ext uri="{FF2B5EF4-FFF2-40B4-BE49-F238E27FC236}">
                <a16:creationId xmlns:a16="http://schemas.microsoft.com/office/drawing/2014/main" id="{FDE47158-9F96-D14D-9AAD-14BBAC9D9060}"/>
              </a:ext>
            </a:extLst>
          </p:cNvPr>
          <p:cNvSpPr/>
          <p:nvPr/>
        </p:nvSpPr>
        <p:spPr>
          <a:xfrm>
            <a:off x="348343" y="1370446"/>
            <a:ext cx="3591962" cy="3816884"/>
          </a:xfrm>
          <a:prstGeom prst="rect">
            <a:avLst/>
          </a:prstGeom>
          <a:solidFill>
            <a:srgbClr val="CFCDC9">
              <a:alpha val="3034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r>
              <a:rPr lang="en-US" sz="1400" b="1" kern="0" dirty="0">
                <a:solidFill>
                  <a:srgbClr val="000000"/>
                </a:solidFill>
                <a:latin typeface="Arial"/>
                <a:cs typeface="Arial"/>
                <a:sym typeface="Arial"/>
              </a:rPr>
              <a:t>Critical programmatic elements are:</a:t>
            </a:r>
          </a:p>
          <a:p>
            <a:pPr fontAlgn="auto">
              <a:spcBef>
                <a:spcPts val="0"/>
              </a:spcBef>
              <a:spcAft>
                <a:spcPts val="0"/>
              </a:spcAft>
              <a:buClr>
                <a:srgbClr val="000000"/>
              </a:buClr>
            </a:pPr>
            <a:endParaRPr lang="en-US" sz="1400" kern="0" dirty="0">
              <a:solidFill>
                <a:srgbClr val="000000"/>
              </a:solidFill>
              <a:latin typeface="Arial"/>
              <a:cs typeface="Arial"/>
              <a:sym typeface="Arial"/>
            </a:endParaRP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Leading with hope</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Engagement of trusted, trained local faith leaders in global health issues.</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Training that builds skills for partner elicitation with behavioral rehearsals</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Creating a welcoming environment (</a:t>
            </a:r>
            <a:r>
              <a:rPr lang="en-US" sz="1400" kern="0" dirty="0" err="1">
                <a:solidFill>
                  <a:srgbClr val="000000"/>
                </a:solidFill>
                <a:latin typeface="Arial"/>
                <a:cs typeface="Arial"/>
                <a:sym typeface="Arial"/>
              </a:rPr>
              <a:t>Karibu</a:t>
            </a:r>
            <a:r>
              <a:rPr lang="en-US" sz="1400" kern="0" dirty="0">
                <a:solidFill>
                  <a:srgbClr val="000000"/>
                </a:solidFill>
                <a:latin typeface="Arial"/>
                <a:cs typeface="Arial"/>
                <a:sym typeface="Arial"/>
              </a:rPr>
              <a:t>) for all people, especially key populations</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Responsibility of all staff to advance compassionate care</a:t>
            </a:r>
          </a:p>
          <a:p>
            <a:pPr marL="285750" indent="-285750" fontAlgn="auto">
              <a:spcBef>
                <a:spcPts val="0"/>
              </a:spcBef>
              <a:spcAft>
                <a:spcPts val="0"/>
              </a:spcAft>
              <a:buClr>
                <a:srgbClr val="000000"/>
              </a:buClr>
              <a:buFont typeface="Arial" panose="020B0604020202020204" pitchFamily="34" charset="0"/>
              <a:buChar char="•"/>
            </a:pPr>
            <a:r>
              <a:rPr lang="en-US" sz="1400" kern="0" dirty="0">
                <a:solidFill>
                  <a:srgbClr val="000000"/>
                </a:solidFill>
                <a:latin typeface="Arial"/>
                <a:cs typeface="Arial"/>
                <a:sym typeface="Arial"/>
              </a:rPr>
              <a:t>Regular debriefing that acknowledges the emotional and spiritual needs of staff</a:t>
            </a:r>
          </a:p>
          <a:p>
            <a:pPr fontAlgn="auto">
              <a:spcBef>
                <a:spcPts val="0"/>
              </a:spcBef>
              <a:spcAft>
                <a:spcPts val="0"/>
              </a:spcAft>
              <a:buClr>
                <a:srgbClr val="000000"/>
              </a:buClr>
            </a:pPr>
            <a:endParaRPr lang="en-US" sz="1400" kern="0" dirty="0">
              <a:solidFill>
                <a:srgbClr val="000000"/>
              </a:solidFill>
              <a:latin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the EDARP Experience</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06779" y="5808113"/>
            <a:ext cx="972527" cy="968925"/>
          </a:xfrm>
          <a:prstGeom prst="rect">
            <a:avLst/>
          </a:prstGeom>
        </p:spPr>
      </p:pic>
      <p:sp>
        <p:nvSpPr>
          <p:cNvPr id="15" name="Content Placeholder 14">
            <a:extLst>
              <a:ext uri="{FF2B5EF4-FFF2-40B4-BE49-F238E27FC236}">
                <a16:creationId xmlns:a16="http://schemas.microsoft.com/office/drawing/2014/main" id="{1CFA934B-FA62-8A4C-9222-2A5EF77F6F1F}"/>
              </a:ext>
            </a:extLst>
          </p:cNvPr>
          <p:cNvSpPr>
            <a:spLocks noGrp="1"/>
          </p:cNvSpPr>
          <p:nvPr>
            <p:ph idx="1"/>
          </p:nvPr>
        </p:nvSpPr>
        <p:spPr>
          <a:xfrm>
            <a:off x="870285" y="1682137"/>
            <a:ext cx="6930190" cy="2620420"/>
          </a:xfrm>
        </p:spPr>
        <p:txBody>
          <a:bodyPr/>
          <a:lstStyle/>
          <a:p>
            <a:pPr algn="ctr"/>
            <a:r>
              <a:rPr lang="en-US" sz="5400" dirty="0"/>
              <a:t>Thank you</a:t>
            </a:r>
          </a:p>
          <a:p>
            <a:pPr algn="ctr"/>
            <a:r>
              <a:rPr lang="en-US" sz="5400" dirty="0"/>
              <a:t>Asante </a:t>
            </a:r>
            <a:r>
              <a:rPr lang="en-US" sz="5400" dirty="0" err="1"/>
              <a:t>sana</a:t>
            </a:r>
            <a:endParaRPr lang="en-US" sz="5400" dirty="0"/>
          </a:p>
          <a:p>
            <a:endParaRPr lang="en-US" dirty="0"/>
          </a:p>
        </p:txBody>
      </p:sp>
      <p:pic>
        <p:nvPicPr>
          <p:cNvPr id="16" name="Content Placeholder 12">
            <a:extLst>
              <a:ext uri="{FF2B5EF4-FFF2-40B4-BE49-F238E27FC236}">
                <a16:creationId xmlns:a16="http://schemas.microsoft.com/office/drawing/2014/main" id="{5D9BE3F9-A6DA-2C49-8597-8C9FA14C7A0E}"/>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264694" y="5761879"/>
            <a:ext cx="972527" cy="1040064"/>
          </a:xfrm>
        </p:spPr>
      </p:pic>
    </p:spTree>
    <p:extLst>
      <p:ext uri="{BB962C8B-B14F-4D97-AF65-F5344CB8AC3E}">
        <p14:creationId xmlns:p14="http://schemas.microsoft.com/office/powerpoint/2010/main" val="3166387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W Training">
  <a:themeElements>
    <a:clrScheme name="Custom 1">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SW Training.pot</Template>
  <TotalTime>2854</TotalTime>
  <Words>702</Words>
  <Application>Microsoft Macintosh PowerPoint</Application>
  <PresentationFormat>On-screen Show (4:3)</PresentationFormat>
  <Paragraphs>82</Paragraphs>
  <Slides>10</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Arial Black</vt:lpstr>
      <vt:lpstr>Calibri</vt:lpstr>
      <vt:lpstr>SW Training</vt:lpstr>
      <vt:lpstr>Simple Light</vt:lpstr>
      <vt:lpstr>Replicating HIV Model programs: The EDARP Experience</vt:lpstr>
      <vt:lpstr>   the EDARP Experience </vt:lpstr>
      <vt:lpstr>   the EDARP Experience </vt:lpstr>
      <vt:lpstr>   the EDARP Experience </vt:lpstr>
      <vt:lpstr>PowerPoint Presentation</vt:lpstr>
      <vt:lpstr>HIVST During COVID-19</vt:lpstr>
      <vt:lpstr>HIVST During COVID-19</vt:lpstr>
      <vt:lpstr>PowerPoint Presentation</vt:lpstr>
      <vt:lpstr>   the EDARP Experience </vt:lpstr>
      <vt:lpstr>   the EDARP Experience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Training for Social Workers</dc:title>
  <dc:subject>Spiritual Issues in Palliative Care</dc:subject>
  <dc:creator>User</dc:creator>
  <cp:lastModifiedBy>Richard Bauer</cp:lastModifiedBy>
  <cp:revision>270</cp:revision>
  <cp:lastPrinted>2015-09-19T12:16:40Z</cp:lastPrinted>
  <dcterms:created xsi:type="dcterms:W3CDTF">2013-02-15T10:41:41Z</dcterms:created>
  <dcterms:modified xsi:type="dcterms:W3CDTF">2020-10-20T04:46:50Z</dcterms:modified>
</cp:coreProperties>
</file>