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6" r:id="rId3"/>
    <p:sldId id="273" r:id="rId4"/>
    <p:sldId id="269" r:id="rId5"/>
    <p:sldId id="2142" r:id="rId6"/>
    <p:sldId id="277" r:id="rId7"/>
    <p:sldId id="274" r:id="rId8"/>
    <p:sldId id="283" r:id="rId9"/>
    <p:sldId id="2087" r:id="rId10"/>
    <p:sldId id="2137" r:id="rId11"/>
    <p:sldId id="2138" r:id="rId12"/>
    <p:sldId id="2139" r:id="rId13"/>
    <p:sldId id="2141" r:id="rId14"/>
    <p:sldId id="50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wangala chitete" initials="Mc" lastIdx="2" clrIdx="0">
    <p:extLst>
      <p:ext uri="{19B8F6BF-5375-455C-9EA6-DF929625EA0E}">
        <p15:presenceInfo xmlns:p15="http://schemas.microsoft.com/office/powerpoint/2012/main" userId="2cc6114cd051d3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6"/>
    <p:restoredTop sz="92235"/>
  </p:normalViewPr>
  <p:slideViewPr>
    <p:cSldViewPr snapToGrid="0" snapToObjects="1">
      <p:cViewPr varScale="1">
        <p:scale>
          <a:sx n="62" d="100"/>
          <a:sy n="62" d="100"/>
        </p:scale>
        <p:origin x="133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Uehling" userId="0c8b016d-0992-4a5f-bef4-3fc9974dc8e6" providerId="ADAL" clId="{2D79FE6D-4EE0-4CFD-B387-CC760EDE6CB1}"/>
    <pc:docChg chg="undo custSel modSld">
      <pc:chgData name="Andrea Uehling" userId="0c8b016d-0992-4a5f-bef4-3fc9974dc8e6" providerId="ADAL" clId="{2D79FE6D-4EE0-4CFD-B387-CC760EDE6CB1}" dt="2022-04-19T18:24:49.250" v="166" actId="1076"/>
      <pc:docMkLst>
        <pc:docMk/>
      </pc:docMkLst>
      <pc:sldChg chg="modSp">
        <pc:chgData name="Andrea Uehling" userId="0c8b016d-0992-4a5f-bef4-3fc9974dc8e6" providerId="ADAL" clId="{2D79FE6D-4EE0-4CFD-B387-CC760EDE6CB1}" dt="2022-04-19T18:19:03.208" v="91" actId="14100"/>
        <pc:sldMkLst>
          <pc:docMk/>
          <pc:sldMk cId="936205383" sldId="269"/>
        </pc:sldMkLst>
        <pc:spChg chg="mod">
          <ac:chgData name="Andrea Uehling" userId="0c8b016d-0992-4a5f-bef4-3fc9974dc8e6" providerId="ADAL" clId="{2D79FE6D-4EE0-4CFD-B387-CC760EDE6CB1}" dt="2022-04-19T17:59:41.578" v="5" actId="20577"/>
          <ac:spMkLst>
            <pc:docMk/>
            <pc:sldMk cId="936205383" sldId="269"/>
            <ac:spMk id="4" creationId="{00000000-0000-0000-0000-000000000000}"/>
          </ac:spMkLst>
        </pc:spChg>
        <pc:spChg chg="mod">
          <ac:chgData name="Andrea Uehling" userId="0c8b016d-0992-4a5f-bef4-3fc9974dc8e6" providerId="ADAL" clId="{2D79FE6D-4EE0-4CFD-B387-CC760EDE6CB1}" dt="2022-04-19T18:19:03.208" v="91" actId="14100"/>
          <ac:spMkLst>
            <pc:docMk/>
            <pc:sldMk cId="936205383" sldId="269"/>
            <ac:spMk id="5" creationId="{00000000-0000-0000-0000-000000000000}"/>
          </ac:spMkLst>
        </pc:spChg>
      </pc:sldChg>
      <pc:sldChg chg="modSp">
        <pc:chgData name="Andrea Uehling" userId="0c8b016d-0992-4a5f-bef4-3fc9974dc8e6" providerId="ADAL" clId="{2D79FE6D-4EE0-4CFD-B387-CC760EDE6CB1}" dt="2022-04-19T18:00:18.099" v="11" actId="1076"/>
        <pc:sldMkLst>
          <pc:docMk/>
          <pc:sldMk cId="3911340054" sldId="273"/>
        </pc:sldMkLst>
        <pc:spChg chg="mod">
          <ac:chgData name="Andrea Uehling" userId="0c8b016d-0992-4a5f-bef4-3fc9974dc8e6" providerId="ADAL" clId="{2D79FE6D-4EE0-4CFD-B387-CC760EDE6CB1}" dt="2022-04-19T18:00:18.099" v="11" actId="1076"/>
          <ac:spMkLst>
            <pc:docMk/>
            <pc:sldMk cId="3911340054" sldId="273"/>
            <ac:spMk id="5" creationId="{00000000-0000-0000-0000-000000000000}"/>
          </ac:spMkLst>
        </pc:spChg>
      </pc:sldChg>
      <pc:sldChg chg="modSp">
        <pc:chgData name="Andrea Uehling" userId="0c8b016d-0992-4a5f-bef4-3fc9974dc8e6" providerId="ADAL" clId="{2D79FE6D-4EE0-4CFD-B387-CC760EDE6CB1}" dt="2022-04-19T18:22:08.298" v="115" actId="27636"/>
        <pc:sldMkLst>
          <pc:docMk/>
          <pc:sldMk cId="4238174182" sldId="274"/>
        </pc:sldMkLst>
        <pc:spChg chg="mod">
          <ac:chgData name="Andrea Uehling" userId="0c8b016d-0992-4a5f-bef4-3fc9974dc8e6" providerId="ADAL" clId="{2D79FE6D-4EE0-4CFD-B387-CC760EDE6CB1}" dt="2022-04-19T18:22:08.298" v="115" actId="27636"/>
          <ac:spMkLst>
            <pc:docMk/>
            <pc:sldMk cId="4238174182" sldId="274"/>
            <ac:spMk id="6" creationId="{A84623CF-A8D1-7A4F-9259-027ADE859672}"/>
          </ac:spMkLst>
        </pc:spChg>
      </pc:sldChg>
      <pc:sldChg chg="modSp">
        <pc:chgData name="Andrea Uehling" userId="0c8b016d-0992-4a5f-bef4-3fc9974dc8e6" providerId="ADAL" clId="{2D79FE6D-4EE0-4CFD-B387-CC760EDE6CB1}" dt="2022-04-19T18:21:34.339" v="112" actId="20577"/>
        <pc:sldMkLst>
          <pc:docMk/>
          <pc:sldMk cId="2340831981" sldId="277"/>
        </pc:sldMkLst>
        <pc:spChg chg="mod">
          <ac:chgData name="Andrea Uehling" userId="0c8b016d-0992-4a5f-bef4-3fc9974dc8e6" providerId="ADAL" clId="{2D79FE6D-4EE0-4CFD-B387-CC760EDE6CB1}" dt="2022-04-19T18:20:10.213" v="97" actId="122"/>
          <ac:spMkLst>
            <pc:docMk/>
            <pc:sldMk cId="2340831981" sldId="277"/>
            <ac:spMk id="4" creationId="{00000000-0000-0000-0000-000000000000}"/>
          </ac:spMkLst>
        </pc:spChg>
        <pc:spChg chg="mod">
          <ac:chgData name="Andrea Uehling" userId="0c8b016d-0992-4a5f-bef4-3fc9974dc8e6" providerId="ADAL" clId="{2D79FE6D-4EE0-4CFD-B387-CC760EDE6CB1}" dt="2022-04-19T18:21:34.339" v="112" actId="20577"/>
          <ac:spMkLst>
            <pc:docMk/>
            <pc:sldMk cId="2340831981" sldId="277"/>
            <ac:spMk id="5" creationId="{00000000-0000-0000-0000-000000000000}"/>
          </ac:spMkLst>
        </pc:spChg>
      </pc:sldChg>
      <pc:sldChg chg="modSp">
        <pc:chgData name="Andrea Uehling" userId="0c8b016d-0992-4a5f-bef4-3fc9974dc8e6" providerId="ADAL" clId="{2D79FE6D-4EE0-4CFD-B387-CC760EDE6CB1}" dt="2022-04-19T18:23:05.180" v="142" actId="20577"/>
        <pc:sldMkLst>
          <pc:docMk/>
          <pc:sldMk cId="3487566692" sldId="283"/>
        </pc:sldMkLst>
        <pc:spChg chg="mod">
          <ac:chgData name="Andrea Uehling" userId="0c8b016d-0992-4a5f-bef4-3fc9974dc8e6" providerId="ADAL" clId="{2D79FE6D-4EE0-4CFD-B387-CC760EDE6CB1}" dt="2022-04-19T18:22:39.145" v="133" actId="1076"/>
          <ac:spMkLst>
            <pc:docMk/>
            <pc:sldMk cId="3487566692" sldId="283"/>
            <ac:spMk id="4" creationId="{00000000-0000-0000-0000-000000000000}"/>
          </ac:spMkLst>
        </pc:spChg>
        <pc:spChg chg="mod">
          <ac:chgData name="Andrea Uehling" userId="0c8b016d-0992-4a5f-bef4-3fc9974dc8e6" providerId="ADAL" clId="{2D79FE6D-4EE0-4CFD-B387-CC760EDE6CB1}" dt="2022-04-19T18:23:05.180" v="142" actId="20577"/>
          <ac:spMkLst>
            <pc:docMk/>
            <pc:sldMk cId="3487566692" sldId="283"/>
            <ac:spMk id="7" creationId="{F7383472-D3CB-A643-ABFF-FDBB0A191430}"/>
          </ac:spMkLst>
        </pc:spChg>
      </pc:sldChg>
      <pc:sldChg chg="addSp delSp modSp">
        <pc:chgData name="Andrea Uehling" userId="0c8b016d-0992-4a5f-bef4-3fc9974dc8e6" providerId="ADAL" clId="{2D79FE6D-4EE0-4CFD-B387-CC760EDE6CB1}" dt="2022-04-19T18:24:49.250" v="166" actId="1076"/>
        <pc:sldMkLst>
          <pc:docMk/>
          <pc:sldMk cId="2408731431" sldId="500"/>
        </pc:sldMkLst>
        <pc:spChg chg="del">
          <ac:chgData name="Andrea Uehling" userId="0c8b016d-0992-4a5f-bef4-3fc9974dc8e6" providerId="ADAL" clId="{2D79FE6D-4EE0-4CFD-B387-CC760EDE6CB1}" dt="2022-04-19T18:24:46.293" v="165" actId="478"/>
          <ac:spMkLst>
            <pc:docMk/>
            <pc:sldMk cId="2408731431" sldId="500"/>
            <ac:spMk id="2" creationId="{9FF7E938-6570-C64C-A8F4-AE9CDF37F009}"/>
          </ac:spMkLst>
        </pc:spChg>
        <pc:spChg chg="add mod">
          <ac:chgData name="Andrea Uehling" userId="0c8b016d-0992-4a5f-bef4-3fc9974dc8e6" providerId="ADAL" clId="{2D79FE6D-4EE0-4CFD-B387-CC760EDE6CB1}" dt="2022-04-19T18:24:46.293" v="165" actId="478"/>
          <ac:spMkLst>
            <pc:docMk/>
            <pc:sldMk cId="2408731431" sldId="500"/>
            <ac:spMk id="5" creationId="{97D0CE2A-0EB6-4A1B-A7C3-D0AD0B2C2EC9}"/>
          </ac:spMkLst>
        </pc:spChg>
        <pc:spChg chg="mod">
          <ac:chgData name="Andrea Uehling" userId="0c8b016d-0992-4a5f-bef4-3fc9974dc8e6" providerId="ADAL" clId="{2D79FE6D-4EE0-4CFD-B387-CC760EDE6CB1}" dt="2022-04-19T18:24:49.250" v="166" actId="1076"/>
          <ac:spMkLst>
            <pc:docMk/>
            <pc:sldMk cId="2408731431" sldId="500"/>
            <ac:spMk id="6" creationId="{494EB31F-4FA7-904C-A7C9-75EF024BA703}"/>
          </ac:spMkLst>
        </pc:spChg>
      </pc:sldChg>
      <pc:sldChg chg="modSp delCm">
        <pc:chgData name="Andrea Uehling" userId="0c8b016d-0992-4a5f-bef4-3fc9974dc8e6" providerId="ADAL" clId="{2D79FE6D-4EE0-4CFD-B387-CC760EDE6CB1}" dt="2022-04-19T18:23:20.521" v="148" actId="14100"/>
        <pc:sldMkLst>
          <pc:docMk/>
          <pc:sldMk cId="2152842532" sldId="2087"/>
        </pc:sldMkLst>
        <pc:spChg chg="mod">
          <ac:chgData name="Andrea Uehling" userId="0c8b016d-0992-4a5f-bef4-3fc9974dc8e6" providerId="ADAL" clId="{2D79FE6D-4EE0-4CFD-B387-CC760EDE6CB1}" dt="2022-04-19T18:23:20.521" v="148" actId="14100"/>
          <ac:spMkLst>
            <pc:docMk/>
            <pc:sldMk cId="2152842532" sldId="2087"/>
            <ac:spMk id="2" creationId="{28B37792-332C-C844-AAD1-CA59E4D155AC}"/>
          </ac:spMkLst>
        </pc:spChg>
      </pc:sldChg>
      <pc:sldChg chg="modSp">
        <pc:chgData name="Andrea Uehling" userId="0c8b016d-0992-4a5f-bef4-3fc9974dc8e6" providerId="ADAL" clId="{2D79FE6D-4EE0-4CFD-B387-CC760EDE6CB1}" dt="2022-04-19T18:23:44.437" v="152" actId="20577"/>
        <pc:sldMkLst>
          <pc:docMk/>
          <pc:sldMk cId="2283530804" sldId="2137"/>
        </pc:sldMkLst>
        <pc:spChg chg="mod">
          <ac:chgData name="Andrea Uehling" userId="0c8b016d-0992-4a5f-bef4-3fc9974dc8e6" providerId="ADAL" clId="{2D79FE6D-4EE0-4CFD-B387-CC760EDE6CB1}" dt="2022-04-19T18:23:44.437" v="152" actId="20577"/>
          <ac:spMkLst>
            <pc:docMk/>
            <pc:sldMk cId="2283530804" sldId="2137"/>
            <ac:spMk id="2" creationId="{53F08D69-A6BC-C140-935D-2289A72639F0}"/>
          </ac:spMkLst>
        </pc:spChg>
      </pc:sldChg>
      <pc:sldChg chg="modSp delCm">
        <pc:chgData name="Andrea Uehling" userId="0c8b016d-0992-4a5f-bef4-3fc9974dc8e6" providerId="ADAL" clId="{2D79FE6D-4EE0-4CFD-B387-CC760EDE6CB1}" dt="2022-04-19T18:23:56.858" v="158" actId="14100"/>
        <pc:sldMkLst>
          <pc:docMk/>
          <pc:sldMk cId="3971401560" sldId="2138"/>
        </pc:sldMkLst>
        <pc:spChg chg="mod">
          <ac:chgData name="Andrea Uehling" userId="0c8b016d-0992-4a5f-bef4-3fc9974dc8e6" providerId="ADAL" clId="{2D79FE6D-4EE0-4CFD-B387-CC760EDE6CB1}" dt="2022-04-19T18:23:56.858" v="158" actId="14100"/>
          <ac:spMkLst>
            <pc:docMk/>
            <pc:sldMk cId="3971401560" sldId="2138"/>
            <ac:spMk id="2" creationId="{02A586AC-9E8F-134D-90C6-CC92F9D5ACFE}"/>
          </ac:spMkLst>
        </pc:spChg>
      </pc:sldChg>
      <pc:sldChg chg="modSp">
        <pc:chgData name="Andrea Uehling" userId="0c8b016d-0992-4a5f-bef4-3fc9974dc8e6" providerId="ADAL" clId="{2D79FE6D-4EE0-4CFD-B387-CC760EDE6CB1}" dt="2022-04-19T18:24:08.433" v="164" actId="14100"/>
        <pc:sldMkLst>
          <pc:docMk/>
          <pc:sldMk cId="456769415" sldId="2139"/>
        </pc:sldMkLst>
        <pc:spChg chg="mod">
          <ac:chgData name="Andrea Uehling" userId="0c8b016d-0992-4a5f-bef4-3fc9974dc8e6" providerId="ADAL" clId="{2D79FE6D-4EE0-4CFD-B387-CC760EDE6CB1}" dt="2022-04-19T18:24:08.433" v="164" actId="14100"/>
          <ac:spMkLst>
            <pc:docMk/>
            <pc:sldMk cId="456769415" sldId="2139"/>
            <ac:spMk id="2" creationId="{F1BA8E7A-EAB8-D04D-89F1-13251D44A18F}"/>
          </ac:spMkLst>
        </pc:spChg>
      </pc:sldChg>
      <pc:sldChg chg="modSp">
        <pc:chgData name="Andrea Uehling" userId="0c8b016d-0992-4a5f-bef4-3fc9974dc8e6" providerId="ADAL" clId="{2D79FE6D-4EE0-4CFD-B387-CC760EDE6CB1}" dt="2022-04-19T18:19:53.933" v="94" actId="114"/>
        <pc:sldMkLst>
          <pc:docMk/>
          <pc:sldMk cId="4036307830" sldId="2142"/>
        </pc:sldMkLst>
        <pc:spChg chg="mod">
          <ac:chgData name="Andrea Uehling" userId="0c8b016d-0992-4a5f-bef4-3fc9974dc8e6" providerId="ADAL" clId="{2D79FE6D-4EE0-4CFD-B387-CC760EDE6CB1}" dt="2022-04-19T18:19:24.197" v="92" actId="122"/>
          <ac:spMkLst>
            <pc:docMk/>
            <pc:sldMk cId="4036307830" sldId="2142"/>
            <ac:spMk id="4" creationId="{00000000-0000-0000-0000-000000000000}"/>
          </ac:spMkLst>
        </pc:spChg>
        <pc:spChg chg="mod">
          <ac:chgData name="Andrea Uehling" userId="0c8b016d-0992-4a5f-bef4-3fc9974dc8e6" providerId="ADAL" clId="{2D79FE6D-4EE0-4CFD-B387-CC760EDE6CB1}" dt="2022-04-19T18:19:53.933" v="94" actId="114"/>
          <ac:spMkLst>
            <pc:docMk/>
            <pc:sldMk cId="4036307830" sldId="2142"/>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20132-2235-F741-A6DA-163810CE6510}" type="datetimeFigureOut">
              <a:rPr lang="en-ZM" smtClean="0"/>
              <a:t>04/19/2022</a:t>
            </a:fld>
            <a:endParaRPr lang="en-ZM"/>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325B4-7648-3D4F-B78E-A82729C86418}" type="slidenum">
              <a:rPr lang="en-ZM" smtClean="0"/>
              <a:t>‹#›</a:t>
            </a:fld>
            <a:endParaRPr lang="en-ZM"/>
          </a:p>
        </p:txBody>
      </p:sp>
    </p:spTree>
    <p:extLst>
      <p:ext uri="{BB962C8B-B14F-4D97-AF65-F5344CB8AC3E}">
        <p14:creationId xmlns:p14="http://schemas.microsoft.com/office/powerpoint/2010/main" val="290115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93C325B4-7648-3D4F-B78E-A82729C86418}" type="slidenum">
              <a:rPr lang="en-ZM" smtClean="0"/>
              <a:t>1</a:t>
            </a:fld>
            <a:endParaRPr lang="en-ZM"/>
          </a:p>
        </p:txBody>
      </p:sp>
    </p:spTree>
    <p:extLst>
      <p:ext uri="{BB962C8B-B14F-4D97-AF65-F5344CB8AC3E}">
        <p14:creationId xmlns:p14="http://schemas.microsoft.com/office/powerpoint/2010/main" val="142283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t>
            </a:r>
          </a:p>
        </p:txBody>
      </p:sp>
      <p:sp>
        <p:nvSpPr>
          <p:cNvPr id="4" name="Slide Number Placeholder 3"/>
          <p:cNvSpPr>
            <a:spLocks noGrp="1"/>
          </p:cNvSpPr>
          <p:nvPr>
            <p:ph type="sldNum" sz="quarter" idx="5"/>
          </p:nvPr>
        </p:nvSpPr>
        <p:spPr/>
        <p:txBody>
          <a:bodyPr/>
          <a:lstStyle/>
          <a:p>
            <a:fld id="{93C325B4-7648-3D4F-B78E-A82729C86418}" type="slidenum">
              <a:rPr lang="en-ZM" smtClean="0"/>
              <a:t>5</a:t>
            </a:fld>
            <a:endParaRPr lang="en-ZM"/>
          </a:p>
        </p:txBody>
      </p:sp>
    </p:spTree>
    <p:extLst>
      <p:ext uri="{BB962C8B-B14F-4D97-AF65-F5344CB8AC3E}">
        <p14:creationId xmlns:p14="http://schemas.microsoft.com/office/powerpoint/2010/main" val="170198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t>
            </a:r>
          </a:p>
        </p:txBody>
      </p:sp>
      <p:sp>
        <p:nvSpPr>
          <p:cNvPr id="4" name="Slide Number Placeholder 3"/>
          <p:cNvSpPr>
            <a:spLocks noGrp="1"/>
          </p:cNvSpPr>
          <p:nvPr>
            <p:ph type="sldNum" sz="quarter" idx="5"/>
          </p:nvPr>
        </p:nvSpPr>
        <p:spPr/>
        <p:txBody>
          <a:bodyPr/>
          <a:lstStyle/>
          <a:p>
            <a:fld id="{93C325B4-7648-3D4F-B78E-A82729C86418}" type="slidenum">
              <a:rPr lang="en-ZM" smtClean="0"/>
              <a:t>6</a:t>
            </a:fld>
            <a:endParaRPr lang="en-ZM"/>
          </a:p>
        </p:txBody>
      </p:sp>
    </p:spTree>
    <p:extLst>
      <p:ext uri="{BB962C8B-B14F-4D97-AF65-F5344CB8AC3E}">
        <p14:creationId xmlns:p14="http://schemas.microsoft.com/office/powerpoint/2010/main" val="213691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pPr>
              <a:defRPr/>
            </a:pPr>
            <a:fld id="{08976A28-4015-4D0F-8228-6C02FE1F782D}" type="slidenum">
              <a:rPr lang="en-US" altLang="zh-CN" smtClean="0"/>
              <a:pPr>
                <a:defRPr/>
              </a:pPr>
              <a:t>9</a:t>
            </a:fld>
            <a:endParaRPr lang="en-US" altLang="zh-CN"/>
          </a:p>
        </p:txBody>
      </p:sp>
    </p:spTree>
    <p:extLst>
      <p:ext uri="{BB962C8B-B14F-4D97-AF65-F5344CB8AC3E}">
        <p14:creationId xmlns:p14="http://schemas.microsoft.com/office/powerpoint/2010/main" val="40912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8C9D79-9CB4-764F-8AEF-4C0F08A2063B}"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367648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C9D79-9CB4-764F-8AEF-4C0F08A2063B}"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388030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C9D79-9CB4-764F-8AEF-4C0F08A2063B}"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230527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C9D79-9CB4-764F-8AEF-4C0F08A2063B}"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20542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C9D79-9CB4-764F-8AEF-4C0F08A2063B}"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406218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8C9D79-9CB4-764F-8AEF-4C0F08A2063B}"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57122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8C9D79-9CB4-764F-8AEF-4C0F08A2063B}"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293610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8C9D79-9CB4-764F-8AEF-4C0F08A2063B}"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423477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C9D79-9CB4-764F-8AEF-4C0F08A2063B}"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70548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C9D79-9CB4-764F-8AEF-4C0F08A2063B}"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364926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C9D79-9CB4-764F-8AEF-4C0F08A2063B}"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A43C9-6674-D648-B074-8C40C4D84C16}" type="slidenum">
              <a:rPr lang="en-US" smtClean="0"/>
              <a:t>‹#›</a:t>
            </a:fld>
            <a:endParaRPr lang="en-US"/>
          </a:p>
        </p:txBody>
      </p:sp>
    </p:spTree>
    <p:extLst>
      <p:ext uri="{BB962C8B-B14F-4D97-AF65-F5344CB8AC3E}">
        <p14:creationId xmlns:p14="http://schemas.microsoft.com/office/powerpoint/2010/main" val="427864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C9D79-9CB4-764F-8AEF-4C0F08A2063B}" type="datetimeFigureOut">
              <a:rPr lang="en-US" smtClean="0"/>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A43C9-6674-D648-B074-8C40C4D84C16}" type="slidenum">
              <a:rPr lang="en-US" smtClean="0"/>
              <a:t>‹#›</a:t>
            </a:fld>
            <a:endParaRPr lang="en-US"/>
          </a:p>
        </p:txBody>
      </p:sp>
    </p:spTree>
    <p:extLst>
      <p:ext uri="{BB962C8B-B14F-4D97-AF65-F5344CB8AC3E}">
        <p14:creationId xmlns:p14="http://schemas.microsoft.com/office/powerpoint/2010/main" val="3746477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Rectangle 6"/>
          <p:cNvSpPr>
            <a:spLocks noGrp="1" noChangeArrowheads="1"/>
          </p:cNvSpPr>
          <p:nvPr>
            <p:ph type="ctrTitle"/>
          </p:nvPr>
        </p:nvSpPr>
        <p:spPr>
          <a:xfrm>
            <a:off x="0" y="2372497"/>
            <a:ext cx="9144000" cy="2842054"/>
          </a:xfrm>
        </p:spPr>
        <p:txBody>
          <a:bodyPr>
            <a:noAutofit/>
          </a:bodyPr>
          <a:lstStyle/>
          <a:p>
            <a:r>
              <a:rPr lang="en-US" sz="3200" b="1" dirty="0">
                <a:solidFill>
                  <a:schemeClr val="tx2"/>
                </a:solidFill>
                <a:latin typeface="Arial Black" panose="020B0A04020102020204" pitchFamily="34" charset="0"/>
              </a:rPr>
              <a:t>Faith Matters! Role in HIV stigma reduction in Zambia</a:t>
            </a:r>
            <a:br>
              <a:rPr lang="en-US" sz="2800" b="1" dirty="0"/>
            </a:br>
            <a:r>
              <a:rPr lang="en-US" sz="2800" b="1" dirty="0"/>
              <a:t>20</a:t>
            </a:r>
            <a:r>
              <a:rPr lang="en-US" sz="2800" b="1" baseline="30000" dirty="0"/>
              <a:t>th</a:t>
            </a:r>
            <a:r>
              <a:rPr lang="en-US" sz="2800" b="1" dirty="0"/>
              <a:t> April 2022</a:t>
            </a:r>
            <a:endParaRPr lang="en-GB" sz="2800" b="1" dirty="0"/>
          </a:p>
        </p:txBody>
      </p:sp>
    </p:spTree>
    <p:extLst>
      <p:ext uri="{BB962C8B-B14F-4D97-AF65-F5344CB8AC3E}">
        <p14:creationId xmlns:p14="http://schemas.microsoft.com/office/powerpoint/2010/main" val="108002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8D69-A6BC-C140-935D-2289A72639F0}"/>
              </a:ext>
            </a:extLst>
          </p:cNvPr>
          <p:cNvSpPr>
            <a:spLocks noGrp="1"/>
          </p:cNvSpPr>
          <p:nvPr>
            <p:ph type="title"/>
          </p:nvPr>
        </p:nvSpPr>
        <p:spPr>
          <a:xfrm>
            <a:off x="227714" y="1526688"/>
            <a:ext cx="8331069" cy="486097"/>
          </a:xfrm>
        </p:spPr>
        <p:txBody>
          <a:bodyPr>
            <a:noAutofit/>
          </a:bodyPr>
          <a:lstStyle/>
          <a:p>
            <a:r>
              <a:rPr lang="en-US" sz="2500" b="1" dirty="0">
                <a:latin typeface="Helvetica Neue"/>
                <a:cs typeface="Helvetica Neue"/>
              </a:rPr>
              <a:t>“SEA-CHANGE” AND FAITH MATTERS IN ZAMBIA (4)</a:t>
            </a:r>
            <a:endParaRPr lang="en-US" sz="2500" dirty="0"/>
          </a:p>
        </p:txBody>
      </p:sp>
      <p:sp>
        <p:nvSpPr>
          <p:cNvPr id="4" name="Content Placeholder 2">
            <a:extLst>
              <a:ext uri="{FF2B5EF4-FFF2-40B4-BE49-F238E27FC236}">
                <a16:creationId xmlns:a16="http://schemas.microsoft.com/office/drawing/2014/main" id="{C98513F9-09AB-C842-A73C-4201EC717EBF}"/>
              </a:ext>
            </a:extLst>
          </p:cNvPr>
          <p:cNvSpPr txBox="1">
            <a:spLocks/>
          </p:cNvSpPr>
          <p:nvPr/>
        </p:nvSpPr>
        <p:spPr bwMode="auto">
          <a:xfrm>
            <a:off x="3919473" y="2648910"/>
            <a:ext cx="4570457" cy="3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i="1" dirty="0">
                <a:solidFill>
                  <a:srgbClr val="002060"/>
                </a:solidFill>
              </a:rPr>
              <a:t>“I was not sure that the Faith Matters Toolkit would be of great help to me. I should confess that the material is well laid out and did indeed meet my expectations and has made my weekly Tuesday community visitations a lot easier and enjoyable as we engage our communities on stigma…</a:t>
            </a:r>
          </a:p>
          <a:p>
            <a:pPr marL="0" indent="0">
              <a:buNone/>
            </a:pPr>
            <a:r>
              <a:rPr lang="en-US" sz="1650" i="1" dirty="0">
                <a:solidFill>
                  <a:srgbClr val="002060"/>
                </a:solidFill>
              </a:rPr>
              <a:t>Many congregants are coming out in the open and embracing their situations, knowing that we as a community are becoming more supportive and accommodating towards people living with HIV…”</a:t>
            </a:r>
          </a:p>
          <a:p>
            <a:pPr marL="0" indent="0">
              <a:buNone/>
            </a:pPr>
            <a:r>
              <a:rPr lang="en-US" sz="1650" b="1" dirty="0"/>
              <a:t>Sr. Marleen Phiri, St. Oscar’s Parish, PETAUKE</a:t>
            </a:r>
          </a:p>
          <a:p>
            <a:endParaRPr lang="en-US" sz="2100" dirty="0"/>
          </a:p>
        </p:txBody>
      </p:sp>
      <p:pic>
        <p:nvPicPr>
          <p:cNvPr id="5" name="Content Placeholder 4">
            <a:extLst>
              <a:ext uri="{FF2B5EF4-FFF2-40B4-BE49-F238E27FC236}">
                <a16:creationId xmlns:a16="http://schemas.microsoft.com/office/drawing/2014/main" id="{2180EBD0-3819-424F-BFB4-802352A615B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0657" y="2318153"/>
            <a:ext cx="2590575" cy="3681122"/>
          </a:xfrm>
          <a:prstGeom prst="rect">
            <a:avLst/>
          </a:prstGeom>
          <a:noFill/>
          <a:ln>
            <a:noFill/>
          </a:ln>
        </p:spPr>
      </p:pic>
    </p:spTree>
    <p:extLst>
      <p:ext uri="{BB962C8B-B14F-4D97-AF65-F5344CB8AC3E}">
        <p14:creationId xmlns:p14="http://schemas.microsoft.com/office/powerpoint/2010/main" val="228353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86AC-9E8F-134D-90C6-CC92F9D5ACFE}"/>
              </a:ext>
            </a:extLst>
          </p:cNvPr>
          <p:cNvSpPr>
            <a:spLocks noGrp="1"/>
          </p:cNvSpPr>
          <p:nvPr>
            <p:ph type="title"/>
          </p:nvPr>
        </p:nvSpPr>
        <p:spPr>
          <a:xfrm>
            <a:off x="1" y="1565910"/>
            <a:ext cx="9072080" cy="474249"/>
          </a:xfrm>
        </p:spPr>
        <p:txBody>
          <a:bodyPr>
            <a:normAutofit fontScale="90000"/>
          </a:bodyPr>
          <a:lstStyle/>
          <a:p>
            <a:r>
              <a:rPr lang="en-US" sz="2800" b="1" dirty="0">
                <a:latin typeface="Helvetica Neue"/>
                <a:cs typeface="Helvetica Neue"/>
              </a:rPr>
              <a:t>SEA-CHANGE IMPACT OF FAITH MATTERS IN ZAMBIA (5)</a:t>
            </a:r>
            <a:endParaRPr lang="en-US" sz="2700" dirty="0"/>
          </a:p>
        </p:txBody>
      </p:sp>
      <p:sp>
        <p:nvSpPr>
          <p:cNvPr id="4" name="Content Placeholder 2">
            <a:extLst>
              <a:ext uri="{FF2B5EF4-FFF2-40B4-BE49-F238E27FC236}">
                <a16:creationId xmlns:a16="http://schemas.microsoft.com/office/drawing/2014/main" id="{0B97FA06-F579-A244-A8A9-0EBDFB63187D}"/>
              </a:ext>
            </a:extLst>
          </p:cNvPr>
          <p:cNvSpPr txBox="1">
            <a:spLocks/>
          </p:cNvSpPr>
          <p:nvPr/>
        </p:nvSpPr>
        <p:spPr bwMode="auto">
          <a:xfrm>
            <a:off x="3119258" y="2418831"/>
            <a:ext cx="5016843"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a:t>
            </a:r>
            <a:r>
              <a:rPr lang="en-US" sz="1800" i="1" dirty="0">
                <a:solidFill>
                  <a:srgbClr val="002060"/>
                </a:solidFill>
              </a:rPr>
              <a:t>In my faith [Islam], it is very difficult for a female to come out in the open and say that they are HIV positive. You are condemned and perceived to be immoral. Because of that, many of our sisters lead a secret life and can not allow themselves to seek medication so defaulting on medication is common among us…</a:t>
            </a:r>
          </a:p>
          <a:p>
            <a:pPr marL="0" indent="0">
              <a:buNone/>
            </a:pPr>
            <a:r>
              <a:rPr lang="en-US" sz="1800" i="1" dirty="0">
                <a:solidFill>
                  <a:srgbClr val="002060"/>
                </a:solidFill>
              </a:rPr>
              <a:t>But when ECR came to us, the Faith Matters training helped our Imams to spread the good news of knowing one’s HIV status and those positive are encouraged to seek medication without shame or fear…people are now more tolerant and supportive </a:t>
            </a:r>
            <a:r>
              <a:rPr lang="en-US" sz="1800" dirty="0"/>
              <a:t>”</a:t>
            </a:r>
          </a:p>
          <a:p>
            <a:pPr marL="0" indent="0">
              <a:buNone/>
            </a:pPr>
            <a:r>
              <a:rPr lang="en-US" sz="1800" b="1" dirty="0"/>
              <a:t>Sr. </a:t>
            </a:r>
            <a:r>
              <a:rPr lang="en-US" sz="1800" b="1" dirty="0" err="1"/>
              <a:t>Hildah</a:t>
            </a:r>
            <a:r>
              <a:rPr lang="en-US" sz="1800" b="1" dirty="0"/>
              <a:t> Banda, </a:t>
            </a:r>
            <a:r>
              <a:rPr lang="en-US" sz="1800" b="1" dirty="0" err="1"/>
              <a:t>Jame</a:t>
            </a:r>
            <a:r>
              <a:rPr lang="en-US" sz="1800" b="1" dirty="0"/>
              <a:t> Masjid, LUNDAZI</a:t>
            </a:r>
          </a:p>
        </p:txBody>
      </p:sp>
      <p:pic>
        <p:nvPicPr>
          <p:cNvPr id="5" name="Content Placeholder 4">
            <a:extLst>
              <a:ext uri="{FF2B5EF4-FFF2-40B4-BE49-F238E27FC236}">
                <a16:creationId xmlns:a16="http://schemas.microsoft.com/office/drawing/2014/main" id="{9EAABA43-66E0-514C-87D7-36DB9EBCA4F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999" y="2418831"/>
            <a:ext cx="2585651" cy="3598004"/>
          </a:xfrm>
          <a:prstGeom prst="rect">
            <a:avLst/>
          </a:prstGeom>
          <a:noFill/>
          <a:ln>
            <a:noFill/>
          </a:ln>
        </p:spPr>
      </p:pic>
    </p:spTree>
    <p:extLst>
      <p:ext uri="{BB962C8B-B14F-4D97-AF65-F5344CB8AC3E}">
        <p14:creationId xmlns:p14="http://schemas.microsoft.com/office/powerpoint/2010/main" val="397140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8E7A-EAB8-D04D-89F1-13251D44A18F}"/>
              </a:ext>
            </a:extLst>
          </p:cNvPr>
          <p:cNvSpPr>
            <a:spLocks noGrp="1"/>
          </p:cNvSpPr>
          <p:nvPr>
            <p:ph type="title"/>
          </p:nvPr>
        </p:nvSpPr>
        <p:spPr>
          <a:xfrm>
            <a:off x="0" y="1689821"/>
            <a:ext cx="9144000" cy="402689"/>
          </a:xfrm>
        </p:spPr>
        <p:txBody>
          <a:bodyPr>
            <a:normAutofit fontScale="90000"/>
          </a:bodyPr>
          <a:lstStyle/>
          <a:p>
            <a:r>
              <a:rPr lang="en-US" sz="2800" b="1" dirty="0">
                <a:latin typeface="Helvetica Neue"/>
                <a:cs typeface="Helvetica Neue"/>
              </a:rPr>
              <a:t>SEA-CHANGE IMPACT OF FAITH MATTERS IN ZAMBIA (6)</a:t>
            </a:r>
            <a:endParaRPr lang="en-US" sz="2700" dirty="0"/>
          </a:p>
        </p:txBody>
      </p:sp>
      <p:sp>
        <p:nvSpPr>
          <p:cNvPr id="4" name="Content Placeholder 2">
            <a:extLst>
              <a:ext uri="{FF2B5EF4-FFF2-40B4-BE49-F238E27FC236}">
                <a16:creationId xmlns:a16="http://schemas.microsoft.com/office/drawing/2014/main" id="{219B5A55-5D79-2146-B3C0-587D32DE8FB7}"/>
              </a:ext>
            </a:extLst>
          </p:cNvPr>
          <p:cNvSpPr txBox="1">
            <a:spLocks/>
          </p:cNvSpPr>
          <p:nvPr/>
        </p:nvSpPr>
        <p:spPr bwMode="auto">
          <a:xfrm>
            <a:off x="3821874" y="2264885"/>
            <a:ext cx="4874740" cy="397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a:t>
            </a:r>
            <a:r>
              <a:rPr lang="en-US" sz="1800" i="1" dirty="0">
                <a:solidFill>
                  <a:srgbClr val="002060"/>
                </a:solidFill>
              </a:rPr>
              <a:t>The </a:t>
            </a:r>
            <a:r>
              <a:rPr lang="en-US" sz="1800" b="1" i="1" dirty="0">
                <a:solidFill>
                  <a:srgbClr val="002060"/>
                </a:solidFill>
              </a:rPr>
              <a:t>Faith Matters training was an eye opener </a:t>
            </a:r>
            <a:r>
              <a:rPr lang="en-US" sz="1800" i="1" dirty="0">
                <a:solidFill>
                  <a:srgbClr val="002060"/>
                </a:solidFill>
              </a:rPr>
              <a:t>to us in tackling issues of stigma &amp; discrimination. </a:t>
            </a:r>
            <a:r>
              <a:rPr lang="en-US" sz="1800" b="1" i="1" dirty="0">
                <a:solidFill>
                  <a:srgbClr val="002060"/>
                </a:solidFill>
              </a:rPr>
              <a:t>So many have been encouraged to adhere to medication and it is working</a:t>
            </a:r>
            <a:r>
              <a:rPr lang="en-US" sz="1800" b="1" dirty="0">
                <a:solidFill>
                  <a:srgbClr val="002060"/>
                </a:solidFill>
              </a:rPr>
              <a:t>”</a:t>
            </a:r>
            <a:r>
              <a:rPr lang="en-US" sz="1800" b="1" dirty="0"/>
              <a:t> </a:t>
            </a:r>
            <a:br>
              <a:rPr lang="en-US" sz="1800" b="1" dirty="0"/>
            </a:br>
            <a:r>
              <a:rPr lang="en-US" sz="1800" b="1" dirty="0"/>
              <a:t>Rev. Mwanza, RCZ, Chipata</a:t>
            </a:r>
          </a:p>
          <a:p>
            <a:pPr marL="0" indent="0">
              <a:buNone/>
            </a:pPr>
            <a:endParaRPr lang="en-US" sz="1800" dirty="0">
              <a:solidFill>
                <a:srgbClr val="002060"/>
              </a:solidFill>
            </a:endParaRPr>
          </a:p>
          <a:p>
            <a:pPr marL="0" indent="0">
              <a:buNone/>
            </a:pPr>
            <a:r>
              <a:rPr lang="en-US" sz="1800" dirty="0">
                <a:solidFill>
                  <a:srgbClr val="002060"/>
                </a:solidFill>
              </a:rPr>
              <a:t>“</a:t>
            </a:r>
            <a:r>
              <a:rPr lang="en-US" sz="1800" b="1" i="1" dirty="0">
                <a:solidFill>
                  <a:srgbClr val="002060"/>
                </a:solidFill>
              </a:rPr>
              <a:t>We have counselled so far, over 100 members, tackling stigma, fear and discrimination and we have spoken to them about a health life through accessing PEP, and PrEP for the discordant couples, adhere to ART </a:t>
            </a:r>
            <a:r>
              <a:rPr lang="en-US" sz="1800" i="1" dirty="0">
                <a:solidFill>
                  <a:srgbClr val="002060"/>
                </a:solidFill>
              </a:rPr>
              <a:t>and </a:t>
            </a:r>
            <a:r>
              <a:rPr lang="en-US" sz="1800" b="1" i="1" dirty="0">
                <a:solidFill>
                  <a:srgbClr val="002060"/>
                </a:solidFill>
              </a:rPr>
              <a:t>praising the Lord for the science and the medicine</a:t>
            </a:r>
            <a:r>
              <a:rPr lang="en-US" sz="1800" i="1" dirty="0">
                <a:solidFill>
                  <a:srgbClr val="002060"/>
                </a:solidFill>
              </a:rPr>
              <a:t> that God’s people have been able to discover”  </a:t>
            </a:r>
            <a:br>
              <a:rPr lang="en-US" sz="1800" i="1" dirty="0">
                <a:solidFill>
                  <a:srgbClr val="002060"/>
                </a:solidFill>
              </a:rPr>
            </a:br>
            <a:r>
              <a:rPr lang="en-US" sz="1800" b="1" dirty="0"/>
              <a:t>Fr. Moses, Anglican Presbyterian, PEATUKE</a:t>
            </a:r>
          </a:p>
        </p:txBody>
      </p:sp>
      <p:pic>
        <p:nvPicPr>
          <p:cNvPr id="5" name="_x0000_t75">
            <a:extLst>
              <a:ext uri="{FF2B5EF4-FFF2-40B4-BE49-F238E27FC236}">
                <a16:creationId xmlns:a16="http://schemas.microsoft.com/office/drawing/2014/main" id="{9AEBD313-B205-234C-909E-FE2096CD8DE7}"/>
              </a:ext>
            </a:extLst>
          </p:cNvPr>
          <p:cNvPicPr>
            <a:picLocks noGrp="1"/>
          </p:cNvPicPr>
          <p:nvPr>
            <p:ph idx="1"/>
          </p:nvPr>
        </p:nvPicPr>
        <p:blipFill>
          <a:blip r:embed="rId2" cstate="print"/>
          <a:srcRect/>
          <a:stretch/>
        </p:blipFill>
        <p:spPr>
          <a:xfrm>
            <a:off x="355391" y="2358840"/>
            <a:ext cx="3314926" cy="3595109"/>
          </a:xfrm>
          <a:prstGeom prst="rect">
            <a:avLst/>
          </a:prstGeom>
          <a:ln>
            <a:noFill/>
          </a:ln>
        </p:spPr>
      </p:pic>
    </p:spTree>
    <p:extLst>
      <p:ext uri="{BB962C8B-B14F-4D97-AF65-F5344CB8AC3E}">
        <p14:creationId xmlns:p14="http://schemas.microsoft.com/office/powerpoint/2010/main" val="45676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8400-0097-514E-84EA-04A55E4511B2}"/>
              </a:ext>
            </a:extLst>
          </p:cNvPr>
          <p:cNvSpPr>
            <a:spLocks noGrp="1"/>
          </p:cNvSpPr>
          <p:nvPr>
            <p:ph type="title"/>
          </p:nvPr>
        </p:nvSpPr>
        <p:spPr>
          <a:xfrm>
            <a:off x="205730" y="1595143"/>
            <a:ext cx="8101399" cy="532435"/>
          </a:xfrm>
        </p:spPr>
        <p:txBody>
          <a:bodyPr>
            <a:normAutofit fontScale="90000"/>
          </a:bodyPr>
          <a:lstStyle/>
          <a:p>
            <a:r>
              <a:rPr lang="en-US" sz="2550" b="1" dirty="0"/>
              <a:t>SEA-CHANGE STORIES ON STIGMA &amp; DISCRIMINATION </a:t>
            </a:r>
            <a:br>
              <a:rPr lang="en-US" sz="2550" b="1" dirty="0"/>
            </a:br>
            <a:r>
              <a:rPr lang="en-US" sz="2550" b="1" dirty="0"/>
              <a:t>FAITH MATTERS</a:t>
            </a:r>
          </a:p>
        </p:txBody>
      </p:sp>
      <p:sp>
        <p:nvSpPr>
          <p:cNvPr id="3" name="Content Placeholder 2">
            <a:extLst>
              <a:ext uri="{FF2B5EF4-FFF2-40B4-BE49-F238E27FC236}">
                <a16:creationId xmlns:a16="http://schemas.microsoft.com/office/drawing/2014/main" id="{686F9F2A-18B9-F34A-A39B-7D72D623DBE6}"/>
              </a:ext>
            </a:extLst>
          </p:cNvPr>
          <p:cNvSpPr>
            <a:spLocks noGrp="1"/>
          </p:cNvSpPr>
          <p:nvPr>
            <p:ph idx="1"/>
          </p:nvPr>
        </p:nvSpPr>
        <p:spPr>
          <a:xfrm>
            <a:off x="274373" y="2220594"/>
            <a:ext cx="3643699" cy="4058319"/>
          </a:xfrm>
        </p:spPr>
        <p:txBody>
          <a:bodyPr>
            <a:normAutofit fontScale="47500" lnSpcReduction="20000"/>
          </a:bodyPr>
          <a:lstStyle/>
          <a:p>
            <a:r>
              <a:rPr lang="en-US" b="1" i="1" dirty="0">
                <a:solidFill>
                  <a:schemeClr val="tx2"/>
                </a:solidFill>
              </a:rPr>
              <a:t>“The Faith Matters tool kit has been a blessing to us, especially as used, with the student clergy in our congregation – an opportunity that I personally did not have</a:t>
            </a:r>
            <a:r>
              <a:rPr lang="en-US" i="1" dirty="0">
                <a:solidFill>
                  <a:schemeClr val="tx2"/>
                </a:solidFill>
              </a:rPr>
              <a:t>. The students [Clergy] are very appreciative of this initiative and it is believed that there </a:t>
            </a:r>
            <a:r>
              <a:rPr lang="en-US" sz="3500" i="1" dirty="0">
                <a:solidFill>
                  <a:schemeClr val="tx2"/>
                </a:solidFill>
              </a:rPr>
              <a:t>approach</a:t>
            </a:r>
            <a:r>
              <a:rPr lang="en-US" i="1" dirty="0">
                <a:solidFill>
                  <a:schemeClr val="tx2"/>
                </a:solidFill>
              </a:rPr>
              <a:t> to these matters when ordained, will be better than in our time”. </a:t>
            </a:r>
            <a:r>
              <a:rPr lang="en-US" b="1" dirty="0"/>
              <a:t>Rev. Phiri, Council of Churches in Zambia, LUSAKA</a:t>
            </a:r>
            <a:endParaRPr lang="en-ZM" dirty="0"/>
          </a:p>
          <a:p>
            <a:pPr marL="0" indent="0">
              <a:buNone/>
            </a:pPr>
            <a:endParaRPr lang="en-US" sz="1800" i="1" dirty="0">
              <a:solidFill>
                <a:srgbClr val="002060"/>
              </a:solidFill>
            </a:endParaRPr>
          </a:p>
          <a:p>
            <a:pPr marL="0" indent="0">
              <a:buNone/>
            </a:pPr>
            <a:endParaRPr lang="en-US" sz="1800" i="1" dirty="0">
              <a:solidFill>
                <a:srgbClr val="002060"/>
              </a:solidFill>
            </a:endParaRPr>
          </a:p>
          <a:p>
            <a:r>
              <a:rPr lang="en-US" i="1" dirty="0">
                <a:solidFill>
                  <a:schemeClr val="tx2"/>
                </a:solidFill>
              </a:rPr>
              <a:t>“With this knowledge </a:t>
            </a:r>
            <a:r>
              <a:rPr lang="en-US" b="1" i="1" dirty="0">
                <a:solidFill>
                  <a:schemeClr val="tx2"/>
                </a:solidFill>
              </a:rPr>
              <a:t>we have acquired and the optional referral addresses for the different service providers, it will be easier for us to report cases of abuse quickly</a:t>
            </a:r>
            <a:r>
              <a:rPr lang="en-US" i="1" dirty="0">
                <a:solidFill>
                  <a:schemeClr val="tx2"/>
                </a:solidFill>
              </a:rPr>
              <a:t>. We did not have more information, but now our eyes are open and cases will be reported immediately as it will just take a phone call.” </a:t>
            </a:r>
            <a:r>
              <a:rPr lang="en-ZM" i="1" dirty="0">
                <a:solidFill>
                  <a:schemeClr val="tx2"/>
                </a:solidFill>
              </a:rPr>
              <a:t> </a:t>
            </a:r>
            <a:r>
              <a:rPr lang="en-US" b="1" dirty="0"/>
              <a:t>Elder Grace, Methodist Church, MAZABUKA</a:t>
            </a:r>
            <a:endParaRPr lang="en-ZM" dirty="0"/>
          </a:p>
        </p:txBody>
      </p:sp>
      <p:sp>
        <p:nvSpPr>
          <p:cNvPr id="4" name="Content Placeholder 2">
            <a:extLst>
              <a:ext uri="{FF2B5EF4-FFF2-40B4-BE49-F238E27FC236}">
                <a16:creationId xmlns:a16="http://schemas.microsoft.com/office/drawing/2014/main" id="{D76752CC-1A5F-7143-B592-C0DFFEE08C26}"/>
              </a:ext>
            </a:extLst>
          </p:cNvPr>
          <p:cNvSpPr txBox="1">
            <a:spLocks/>
          </p:cNvSpPr>
          <p:nvPr/>
        </p:nvSpPr>
        <p:spPr bwMode="auto">
          <a:xfrm>
            <a:off x="4256429" y="2220594"/>
            <a:ext cx="4408248" cy="395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i="1" dirty="0">
                <a:solidFill>
                  <a:srgbClr val="002060"/>
                </a:solidFill>
              </a:rPr>
              <a:t>“I used to live an unhappy life, but our pastor talked to me about an adolescent ART group where HIV positive adolescents meet and encourage each other. I am now committed finding my mates and </a:t>
            </a:r>
            <a:r>
              <a:rPr lang="en-US" sz="1500" i="1" dirty="0">
                <a:solidFill>
                  <a:srgbClr val="002060"/>
                </a:solidFill>
              </a:rPr>
              <a:t>also knowing that the church membership and leadership have continued addressing stigma &amp; discrimination” </a:t>
            </a:r>
            <a:r>
              <a:rPr lang="en-US" sz="1500" b="1" dirty="0"/>
              <a:t>Young Female, aged 14, MONZE </a:t>
            </a:r>
          </a:p>
          <a:p>
            <a:pPr marL="0" indent="0">
              <a:buNone/>
            </a:pPr>
            <a:endParaRPr lang="en-US" sz="1500" i="1" dirty="0">
              <a:solidFill>
                <a:srgbClr val="002060"/>
              </a:solidFill>
            </a:endParaRPr>
          </a:p>
          <a:p>
            <a:r>
              <a:rPr lang="en-US" sz="1500" b="1" i="1" dirty="0">
                <a:solidFill>
                  <a:schemeClr val="tx2"/>
                </a:solidFill>
              </a:rPr>
              <a:t>“Many of the cases of HIV testing we have done in the past month or two, have had clients stating that they came because of this or that church.</a:t>
            </a:r>
            <a:r>
              <a:rPr lang="en-US" sz="1500" i="1" dirty="0">
                <a:solidFill>
                  <a:schemeClr val="tx2"/>
                </a:solidFill>
              </a:rPr>
              <a:t> When we inquired further, </a:t>
            </a:r>
            <a:r>
              <a:rPr lang="en-US" sz="1500" b="1" i="1" dirty="0">
                <a:solidFill>
                  <a:schemeClr val="tx2"/>
                </a:solidFill>
              </a:rPr>
              <a:t>we were able to establish that many churches are working with an organization called ECR which explained an increase in numbers clients turning up for HIV testing from the churches</a:t>
            </a:r>
            <a:r>
              <a:rPr lang="en-US" sz="1500" i="1" dirty="0">
                <a:solidFill>
                  <a:schemeClr val="tx2"/>
                </a:solidFill>
              </a:rPr>
              <a:t>…”</a:t>
            </a:r>
            <a:r>
              <a:rPr lang="en-ZM" sz="1500" i="1" dirty="0">
                <a:solidFill>
                  <a:schemeClr val="tx2"/>
                </a:solidFill>
              </a:rPr>
              <a:t> </a:t>
            </a:r>
            <a:r>
              <a:rPr lang="en-US" sz="1500" b="1" dirty="0"/>
              <a:t>Facility-In-Charge, </a:t>
            </a:r>
            <a:r>
              <a:rPr lang="en-US" sz="1500" b="1" dirty="0" err="1"/>
              <a:t>Mwase</a:t>
            </a:r>
            <a:r>
              <a:rPr lang="en-US" sz="1500" b="1" dirty="0"/>
              <a:t> Clinic, LUNDAZI</a:t>
            </a:r>
            <a:endParaRPr lang="en-ZM" sz="1500" dirty="0"/>
          </a:p>
        </p:txBody>
      </p:sp>
    </p:spTree>
    <p:extLst>
      <p:ext uri="{BB962C8B-B14F-4D97-AF65-F5344CB8AC3E}">
        <p14:creationId xmlns:p14="http://schemas.microsoft.com/office/powerpoint/2010/main" val="336884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54C8D0-CD86-364E-B039-C0D1A8605480}"/>
              </a:ext>
            </a:extLst>
          </p:cNvPr>
          <p:cNvSpPr>
            <a:spLocks noGrp="1"/>
          </p:cNvSpPr>
          <p:nvPr>
            <p:ph type="sldNum" sz="quarter" idx="12"/>
          </p:nvPr>
        </p:nvSpPr>
        <p:spPr/>
        <p:txBody>
          <a:bodyPr/>
          <a:lstStyle/>
          <a:p>
            <a:r>
              <a:rPr lang="en-US" sz="100" dirty="0"/>
              <a:t>.</a:t>
            </a:r>
            <a:endParaRPr lang="en-US" dirty="0"/>
          </a:p>
        </p:txBody>
      </p:sp>
      <p:sp>
        <p:nvSpPr>
          <p:cNvPr id="6" name="Content Placeholder 5">
            <a:extLst>
              <a:ext uri="{FF2B5EF4-FFF2-40B4-BE49-F238E27FC236}">
                <a16:creationId xmlns:a16="http://schemas.microsoft.com/office/drawing/2014/main" id="{494EB31F-4FA7-904C-A7C9-75EF024BA703}"/>
              </a:ext>
            </a:extLst>
          </p:cNvPr>
          <p:cNvSpPr>
            <a:spLocks noGrp="1"/>
          </p:cNvSpPr>
          <p:nvPr>
            <p:ph idx="1"/>
          </p:nvPr>
        </p:nvSpPr>
        <p:spPr>
          <a:xfrm>
            <a:off x="457200" y="3000131"/>
            <a:ext cx="8229600" cy="1158915"/>
          </a:xfrm>
        </p:spPr>
        <p:txBody>
          <a:bodyPr>
            <a:normAutofit/>
          </a:bodyPr>
          <a:lstStyle/>
          <a:p>
            <a:pPr marL="0" indent="0" algn="ctr">
              <a:buNone/>
            </a:pPr>
            <a:r>
              <a:rPr lang="en-US" sz="4800" b="1" dirty="0"/>
              <a:t>Thank You!!!</a:t>
            </a:r>
          </a:p>
        </p:txBody>
      </p:sp>
      <p:sp>
        <p:nvSpPr>
          <p:cNvPr id="5" name="Title 4">
            <a:extLst>
              <a:ext uri="{FF2B5EF4-FFF2-40B4-BE49-F238E27FC236}">
                <a16:creationId xmlns:a16="http://schemas.microsoft.com/office/drawing/2014/main" id="{97D0CE2A-0EB6-4A1B-A7C3-D0AD0B2C2EC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0873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title"/>
          </p:nvPr>
        </p:nvSpPr>
        <p:spPr>
          <a:xfrm>
            <a:off x="566000" y="1447800"/>
            <a:ext cx="8103458" cy="609600"/>
          </a:xfrm>
        </p:spPr>
        <p:txBody>
          <a:bodyPr>
            <a:noAutofit/>
          </a:bodyPr>
          <a:lstStyle/>
          <a:p>
            <a:pPr algn="l"/>
            <a:r>
              <a:rPr lang="en-US" sz="3200" b="1" dirty="0">
                <a:latin typeface="Helvetica Neue"/>
                <a:cs typeface="Helvetica Neue"/>
              </a:rPr>
              <a:t>PRESENTATION OUTLOOK</a:t>
            </a:r>
          </a:p>
        </p:txBody>
      </p:sp>
      <p:sp>
        <p:nvSpPr>
          <p:cNvPr id="5" name="Content Placeholder 2"/>
          <p:cNvSpPr>
            <a:spLocks noGrp="1"/>
          </p:cNvSpPr>
          <p:nvPr>
            <p:ph idx="1"/>
          </p:nvPr>
        </p:nvSpPr>
        <p:spPr>
          <a:xfrm>
            <a:off x="566000" y="2250335"/>
            <a:ext cx="8120800" cy="3875828"/>
          </a:xfrm>
        </p:spPr>
        <p:txBody>
          <a:bodyPr>
            <a:normAutofit/>
          </a:bodyPr>
          <a:lstStyle/>
          <a:p>
            <a:pPr marL="514350" indent="-514350">
              <a:buFont typeface="+mj-lt"/>
              <a:buAutoNum type="arabicPeriod"/>
            </a:pPr>
            <a:r>
              <a:rPr lang="en-US" dirty="0"/>
              <a:t>About Faith Matters! Program</a:t>
            </a:r>
          </a:p>
          <a:p>
            <a:pPr marL="514350" indent="-514350">
              <a:buFont typeface="+mj-lt"/>
              <a:buAutoNum type="arabicPeriod"/>
            </a:pPr>
            <a:r>
              <a:rPr lang="en-US" dirty="0"/>
              <a:t>ECR Experience with Faith Matters</a:t>
            </a:r>
          </a:p>
          <a:p>
            <a:pPr marL="514350" indent="-514350">
              <a:buFont typeface="+mj-lt"/>
              <a:buAutoNum type="arabicPeriod"/>
            </a:pPr>
            <a:r>
              <a:rPr lang="en-US" dirty="0"/>
              <a:t>Reported Impact </a:t>
            </a:r>
          </a:p>
          <a:p>
            <a:pPr marL="514350" indent="-514350">
              <a:buFont typeface="+mj-lt"/>
              <a:buAutoNum type="arabicPeriod"/>
            </a:pPr>
            <a:r>
              <a:rPr lang="en-US" dirty="0"/>
              <a:t>Addressing Stigma – Anecdotal Evidence </a:t>
            </a:r>
          </a:p>
          <a:p>
            <a:pPr marL="514350" indent="-514350">
              <a:buFont typeface="+mj-lt"/>
              <a:buAutoNum type="arabicPeriod"/>
            </a:pPr>
            <a:r>
              <a:rPr lang="en-US" dirty="0"/>
              <a:t>Q&amp;A</a:t>
            </a:r>
          </a:p>
          <a:p>
            <a:endParaRPr lang="en-US" dirty="0"/>
          </a:p>
          <a:p>
            <a:endParaRPr lang="en-US" sz="2800" dirty="0">
              <a:latin typeface="Helvetica Neue"/>
              <a:cs typeface="Helvetica Neue"/>
            </a:endParaRPr>
          </a:p>
        </p:txBody>
      </p:sp>
    </p:spTree>
    <p:extLst>
      <p:ext uri="{BB962C8B-B14F-4D97-AF65-F5344CB8AC3E}">
        <p14:creationId xmlns:p14="http://schemas.microsoft.com/office/powerpoint/2010/main" val="212431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title"/>
          </p:nvPr>
        </p:nvSpPr>
        <p:spPr>
          <a:xfrm>
            <a:off x="566000" y="1447800"/>
            <a:ext cx="8103458" cy="609600"/>
          </a:xfrm>
        </p:spPr>
        <p:txBody>
          <a:bodyPr>
            <a:noAutofit/>
          </a:bodyPr>
          <a:lstStyle/>
          <a:p>
            <a:pPr algn="l"/>
            <a:r>
              <a:rPr lang="en-US" sz="3200" b="1" dirty="0">
                <a:latin typeface="Helvetica Neue"/>
                <a:cs typeface="Helvetica Neue"/>
              </a:rPr>
              <a:t>ABOUT FAITH MATTERS</a:t>
            </a:r>
          </a:p>
        </p:txBody>
      </p:sp>
      <p:sp>
        <p:nvSpPr>
          <p:cNvPr id="5" name="Content Placeholder 2"/>
          <p:cNvSpPr>
            <a:spLocks noGrp="1"/>
          </p:cNvSpPr>
          <p:nvPr>
            <p:ph idx="1"/>
          </p:nvPr>
        </p:nvSpPr>
        <p:spPr>
          <a:xfrm>
            <a:off x="339508" y="2057400"/>
            <a:ext cx="8464984" cy="4068763"/>
          </a:xfrm>
        </p:spPr>
        <p:txBody>
          <a:bodyPr>
            <a:normAutofit fontScale="85000" lnSpcReduction="20000"/>
          </a:bodyPr>
          <a:lstStyle/>
          <a:p>
            <a:pPr marL="0" indent="0">
              <a:buNone/>
            </a:pPr>
            <a:r>
              <a:rPr lang="en-US" b="1" dirty="0"/>
              <a:t>Background And Purpose</a:t>
            </a:r>
          </a:p>
          <a:p>
            <a:pPr>
              <a:buFont typeface="Wingdings" pitchFamily="2" charset="2"/>
              <a:buChar char="§"/>
            </a:pPr>
            <a:r>
              <a:rPr lang="en-US" dirty="0"/>
              <a:t>The </a:t>
            </a:r>
            <a:r>
              <a:rPr lang="en-US" i="1" dirty="0"/>
              <a:t>Faith Matters! Program</a:t>
            </a:r>
            <a:r>
              <a:rPr lang="en-US" dirty="0"/>
              <a:t> is a two-day workshop for faith leaders</a:t>
            </a:r>
          </a:p>
          <a:p>
            <a:pPr>
              <a:buFont typeface="Wingdings" pitchFamily="2" charset="2"/>
              <a:buChar char="§"/>
            </a:pPr>
            <a:r>
              <a:rPr lang="en-US" dirty="0"/>
              <a:t>The purpose of this program is to increase faith leaders’ understanding of the unique challenges, experiences, and needs of adolescents and young adults in order to build awareness and empathy among the faith community</a:t>
            </a:r>
          </a:p>
          <a:p>
            <a:pPr>
              <a:buFont typeface="Wingdings" pitchFamily="2" charset="2"/>
              <a:buChar char="§"/>
            </a:pPr>
            <a:r>
              <a:rPr lang="en-US" dirty="0"/>
              <a:t>It is designed to provide faith leaders with the tools they need to support and guide adolescents and young adults to help them live long and healthy lives</a:t>
            </a:r>
            <a:r>
              <a:rPr lang="en-ZM" dirty="0"/>
              <a:t> </a:t>
            </a:r>
            <a:endParaRPr lang="en-US" dirty="0"/>
          </a:p>
        </p:txBody>
      </p:sp>
    </p:spTree>
    <p:extLst>
      <p:ext uri="{BB962C8B-B14F-4D97-AF65-F5344CB8AC3E}">
        <p14:creationId xmlns:p14="http://schemas.microsoft.com/office/powerpoint/2010/main" val="391134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title"/>
          </p:nvPr>
        </p:nvSpPr>
        <p:spPr>
          <a:xfrm>
            <a:off x="566000" y="1447800"/>
            <a:ext cx="8103458" cy="609600"/>
          </a:xfrm>
        </p:spPr>
        <p:txBody>
          <a:bodyPr>
            <a:noAutofit/>
          </a:bodyPr>
          <a:lstStyle/>
          <a:p>
            <a:pPr algn="l"/>
            <a:r>
              <a:rPr lang="en-US" sz="3200" b="1" dirty="0">
                <a:latin typeface="Helvetica Neue"/>
                <a:cs typeface="Helvetica Neue"/>
              </a:rPr>
              <a:t>ABOUT FAITH MATTERS (2)</a:t>
            </a:r>
          </a:p>
        </p:txBody>
      </p:sp>
      <p:sp>
        <p:nvSpPr>
          <p:cNvPr id="5" name="Content Placeholder 2"/>
          <p:cNvSpPr>
            <a:spLocks noGrp="1"/>
          </p:cNvSpPr>
          <p:nvPr>
            <p:ph idx="1"/>
          </p:nvPr>
        </p:nvSpPr>
        <p:spPr>
          <a:xfrm>
            <a:off x="565999" y="2250335"/>
            <a:ext cx="8495807" cy="3875828"/>
          </a:xfrm>
        </p:spPr>
        <p:txBody>
          <a:bodyPr>
            <a:normAutofit fontScale="62500" lnSpcReduction="20000"/>
          </a:bodyPr>
          <a:lstStyle/>
          <a:p>
            <a:pPr marL="0" lvl="0" indent="0">
              <a:buNone/>
            </a:pPr>
            <a:r>
              <a:rPr lang="en-US" sz="4100" b="1" dirty="0">
                <a:latin typeface="Helvetica Neue"/>
                <a:cs typeface="Helvetica Neue"/>
              </a:rPr>
              <a:t>Main Goals Of Faith Matters</a:t>
            </a:r>
            <a:endParaRPr lang="en-US" sz="4100" dirty="0"/>
          </a:p>
          <a:p>
            <a:pPr lvl="0"/>
            <a:r>
              <a:rPr lang="en-US" sz="4100" dirty="0"/>
              <a:t>To give faith/community leaders an overview of the Faith Matters program and the pressures adolescents and young adults face</a:t>
            </a:r>
          </a:p>
          <a:p>
            <a:pPr lvl="0"/>
            <a:r>
              <a:rPr lang="en-US" sz="4100" dirty="0"/>
              <a:t>To give faith/community leaders information about STIs, HIV &amp; AIDS and other related topics</a:t>
            </a:r>
          </a:p>
          <a:p>
            <a:pPr lvl="0"/>
            <a:r>
              <a:rPr lang="en-US" sz="4100" dirty="0"/>
              <a:t>To share information to faith/community leaders for them to understand and prevent child sexual abuse</a:t>
            </a:r>
          </a:p>
          <a:p>
            <a:pPr lvl="0"/>
            <a:r>
              <a:rPr lang="en-US" sz="4100" dirty="0"/>
              <a:t>The role of the faith leaders in guiding and supporting adolescents and young adults living with HIV (AYALHIV)</a:t>
            </a:r>
          </a:p>
          <a:p>
            <a:endParaRPr lang="en-US" sz="2800" dirty="0">
              <a:latin typeface="Helvetica Neue"/>
              <a:cs typeface="Helvetica Neue"/>
            </a:endParaRPr>
          </a:p>
        </p:txBody>
      </p:sp>
    </p:spTree>
    <p:extLst>
      <p:ext uri="{BB962C8B-B14F-4D97-AF65-F5344CB8AC3E}">
        <p14:creationId xmlns:p14="http://schemas.microsoft.com/office/powerpoint/2010/main" val="93620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title"/>
          </p:nvPr>
        </p:nvSpPr>
        <p:spPr>
          <a:xfrm>
            <a:off x="128016" y="1489642"/>
            <a:ext cx="8973312" cy="802535"/>
          </a:xfrm>
        </p:spPr>
        <p:txBody>
          <a:bodyPr>
            <a:noAutofit/>
          </a:bodyPr>
          <a:lstStyle/>
          <a:p>
            <a:r>
              <a:rPr lang="en-US" sz="3600" b="1" dirty="0"/>
              <a:t>ECR and</a:t>
            </a:r>
            <a:r>
              <a:rPr lang="en-US" sz="3600" dirty="0"/>
              <a:t> </a:t>
            </a:r>
            <a:r>
              <a:rPr lang="en-US" sz="3600" b="1" dirty="0"/>
              <a:t>Faith Matters</a:t>
            </a:r>
            <a:br>
              <a:rPr lang="en-US" sz="800" b="1" i="1" dirty="0"/>
            </a:br>
            <a:r>
              <a:rPr lang="en-US" sz="1800" b="1" dirty="0">
                <a:latin typeface="Helvetica Neue"/>
                <a:cs typeface="Helvetica Neue"/>
              </a:rPr>
              <a:t>ECR’S EXPERIENCE AND UTILIZATION OF FAITH MATTERS IN ZAMBIA</a:t>
            </a:r>
          </a:p>
        </p:txBody>
      </p:sp>
      <p:sp>
        <p:nvSpPr>
          <p:cNvPr id="5" name="Content Placeholder 2"/>
          <p:cNvSpPr>
            <a:spLocks noGrp="1"/>
          </p:cNvSpPr>
          <p:nvPr>
            <p:ph idx="1"/>
          </p:nvPr>
        </p:nvSpPr>
        <p:spPr>
          <a:xfrm>
            <a:off x="42672" y="2455523"/>
            <a:ext cx="8973312" cy="3770615"/>
          </a:xfrm>
        </p:spPr>
        <p:txBody>
          <a:bodyPr>
            <a:normAutofit lnSpcReduction="10000"/>
          </a:bodyPr>
          <a:lstStyle/>
          <a:p>
            <a:r>
              <a:rPr lang="en-US" sz="1800" dirty="0"/>
              <a:t>ECR has implemented Faith Matters in 14 districts reaching over 4,600 faith leaders (2,302 Churches and Mosques)</a:t>
            </a:r>
          </a:p>
          <a:p>
            <a:pPr lvl="1"/>
            <a:r>
              <a:rPr lang="en-US" sz="1500" dirty="0"/>
              <a:t>Numbers of congregants and community members reached is not easily tracked. A conservative average calculation of each congregation reaching 25 people yielding almost </a:t>
            </a:r>
            <a:r>
              <a:rPr lang="en-US" sz="1500" b="1" dirty="0"/>
              <a:t>60,000 impacted</a:t>
            </a:r>
            <a:r>
              <a:rPr lang="en-US" sz="1500" dirty="0"/>
              <a:t>. However, this does not take into account far-reaching informal contacts by the leaders and congregants reaching their network of relationships that we will see in the testimonials later.</a:t>
            </a:r>
          </a:p>
          <a:p>
            <a:r>
              <a:rPr lang="en-US" sz="1800" dirty="0"/>
              <a:t>DNA for a great marriage: ECR and Faith Matters expanding critical Church and faith engagement for broad impact</a:t>
            </a:r>
          </a:p>
          <a:p>
            <a:pPr lvl="0"/>
            <a:r>
              <a:rPr lang="en-US" sz="1800" dirty="0"/>
              <a:t>Faith Does Matter: </a:t>
            </a:r>
          </a:p>
          <a:p>
            <a:pPr lvl="1"/>
            <a:r>
              <a:rPr lang="en-US" sz="1600" dirty="0"/>
              <a:t>Faith institutions serve as custodians and influencers of belief and behavior in most African settings</a:t>
            </a:r>
          </a:p>
          <a:p>
            <a:pPr lvl="1"/>
            <a:r>
              <a:rPr lang="en-US" sz="1600" dirty="0"/>
              <a:t>Faith institutions are strategic for project implementation: </a:t>
            </a:r>
            <a:br>
              <a:rPr lang="en-US" sz="1600" dirty="0"/>
            </a:br>
            <a:r>
              <a:rPr lang="en-US" sz="1600" dirty="0"/>
              <a:t>Passion | Mission | Reach | Trust | Influence | Sustainability and spread thru existing faith networks, common core values and beliefs</a:t>
            </a:r>
          </a:p>
        </p:txBody>
      </p:sp>
    </p:spTree>
    <p:extLst>
      <p:ext uri="{BB962C8B-B14F-4D97-AF65-F5344CB8AC3E}">
        <p14:creationId xmlns:p14="http://schemas.microsoft.com/office/powerpoint/2010/main" val="403630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title"/>
          </p:nvPr>
        </p:nvSpPr>
        <p:spPr>
          <a:xfrm>
            <a:off x="85344" y="1574082"/>
            <a:ext cx="8973312" cy="923373"/>
          </a:xfrm>
        </p:spPr>
        <p:txBody>
          <a:bodyPr>
            <a:noAutofit/>
          </a:bodyPr>
          <a:lstStyle/>
          <a:p>
            <a:r>
              <a:rPr lang="en-US" sz="3600" b="1" dirty="0"/>
              <a:t>ECR and</a:t>
            </a:r>
            <a:r>
              <a:rPr lang="en-US" sz="3600" dirty="0"/>
              <a:t> </a:t>
            </a:r>
            <a:r>
              <a:rPr lang="en-US" sz="3600" b="1" dirty="0"/>
              <a:t>Faith Matters (2)</a:t>
            </a:r>
            <a:br>
              <a:rPr lang="en-US" sz="800" b="1" i="1" dirty="0"/>
            </a:br>
            <a:r>
              <a:rPr lang="en-US" sz="1800" b="1" dirty="0">
                <a:latin typeface="Helvetica Neue"/>
                <a:cs typeface="Helvetica Neue"/>
              </a:rPr>
              <a:t>ECR STRATEGY FOR REACH AND IMPACT OF FAITH MATTERS</a:t>
            </a:r>
          </a:p>
        </p:txBody>
      </p:sp>
      <p:sp>
        <p:nvSpPr>
          <p:cNvPr id="5" name="Content Placeholder 2"/>
          <p:cNvSpPr>
            <a:spLocks noGrp="1"/>
          </p:cNvSpPr>
          <p:nvPr>
            <p:ph idx="1"/>
          </p:nvPr>
        </p:nvSpPr>
        <p:spPr>
          <a:xfrm>
            <a:off x="85344" y="2611756"/>
            <a:ext cx="8894269" cy="3737674"/>
          </a:xfrm>
        </p:spPr>
        <p:txBody>
          <a:bodyPr>
            <a:normAutofit fontScale="92500" lnSpcReduction="20000"/>
          </a:bodyPr>
          <a:lstStyle/>
          <a:p>
            <a:pPr lvl="0"/>
            <a:r>
              <a:rPr lang="en-US" sz="2000" b="1" dirty="0">
                <a:solidFill>
                  <a:srgbClr val="FF0000"/>
                </a:solidFill>
              </a:rPr>
              <a:t>SEA-CHANGE</a:t>
            </a:r>
            <a:r>
              <a:rPr lang="en-US" sz="2000" b="1" dirty="0"/>
              <a:t> (</a:t>
            </a:r>
            <a:r>
              <a:rPr lang="en-US" sz="2000" b="1" i="1" dirty="0"/>
              <a:t>a change in the sea temperature that causes drastic, long-term change in climate in large areas. Here, FAITH Matters is affecting institutional, community and societal change in beliefs and behavior related to FM goals</a:t>
            </a:r>
            <a:endParaRPr lang="en-US" sz="1600" b="1" dirty="0"/>
          </a:p>
          <a:p>
            <a:pPr lvl="1"/>
            <a:r>
              <a:rPr lang="en-US" sz="1800" dirty="0"/>
              <a:t>Faith Matters connects to the existing DNA of faith’s core values and beliefs, and then becomes part of the life and service of the Church and Mosques to their congregation and community</a:t>
            </a:r>
          </a:p>
          <a:p>
            <a:pPr lvl="1"/>
            <a:r>
              <a:rPr lang="en-US" sz="1800" dirty="0"/>
              <a:t>Faith leaders embrace how this makes them relevant and able to connect to the people and existing issues in their community</a:t>
            </a:r>
          </a:p>
          <a:p>
            <a:pPr lvl="1"/>
            <a:r>
              <a:rPr lang="en-US" sz="1800" dirty="0"/>
              <a:t>The number of congregants reached through faith leaders trained, while not currently tracked, is varied and wide as it relates to congregation contact- </a:t>
            </a:r>
            <a:r>
              <a:rPr lang="en-US" sz="1800" i="1" dirty="0"/>
              <a:t>salons, marketplace, etc</a:t>
            </a:r>
            <a:r>
              <a:rPr lang="en-US" sz="1800" dirty="0"/>
              <a:t>.</a:t>
            </a:r>
          </a:p>
          <a:p>
            <a:pPr lvl="1"/>
            <a:r>
              <a:rPr lang="en-US" sz="1800" dirty="0"/>
              <a:t>Impact, rather than strictly captured by numbers of leaders reached, we are seeing a Sea-Change; testimonies of shift in attitudes of judgmentalism to acceptance and more transparency within congregations and communities</a:t>
            </a:r>
          </a:p>
          <a:p>
            <a:pPr lvl="1"/>
            <a:r>
              <a:rPr lang="en-US" sz="1800" dirty="0"/>
              <a:t>Testimonies of target reach beyond adolescents and young adults to others who are hungry for this teaching informally</a:t>
            </a:r>
            <a:endParaRPr lang="en-US" sz="1400" dirty="0"/>
          </a:p>
        </p:txBody>
      </p:sp>
    </p:spTree>
    <p:extLst>
      <p:ext uri="{BB962C8B-B14F-4D97-AF65-F5344CB8AC3E}">
        <p14:creationId xmlns:p14="http://schemas.microsoft.com/office/powerpoint/2010/main" val="234083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title"/>
          </p:nvPr>
        </p:nvSpPr>
        <p:spPr>
          <a:xfrm>
            <a:off x="566000" y="1624780"/>
            <a:ext cx="8103458" cy="802535"/>
          </a:xfrm>
        </p:spPr>
        <p:txBody>
          <a:bodyPr>
            <a:noAutofit/>
          </a:bodyPr>
          <a:lstStyle/>
          <a:p>
            <a:r>
              <a:rPr lang="en-US" sz="2500" b="1" dirty="0">
                <a:latin typeface="Helvetica Neue"/>
                <a:cs typeface="Helvetica Neue"/>
              </a:rPr>
              <a:t>REPORTED SEA-CHANGE IMPACT OF </a:t>
            </a:r>
            <a:br>
              <a:rPr lang="en-US" sz="2500" b="1" dirty="0">
                <a:latin typeface="Helvetica Neue"/>
                <a:cs typeface="Helvetica Neue"/>
              </a:rPr>
            </a:br>
            <a:r>
              <a:rPr lang="en-US" sz="2500" b="1" dirty="0">
                <a:latin typeface="Helvetica Neue"/>
                <a:cs typeface="Helvetica Neue"/>
              </a:rPr>
              <a:t>FAITH MATTERS IN ZAMBIA</a:t>
            </a:r>
          </a:p>
        </p:txBody>
      </p:sp>
      <p:sp>
        <p:nvSpPr>
          <p:cNvPr id="5" name="Content Placeholder 2"/>
          <p:cNvSpPr>
            <a:spLocks noGrp="1"/>
          </p:cNvSpPr>
          <p:nvPr>
            <p:ph idx="1"/>
          </p:nvPr>
        </p:nvSpPr>
        <p:spPr>
          <a:xfrm>
            <a:off x="566000" y="2250335"/>
            <a:ext cx="8120800" cy="3875828"/>
          </a:xfrm>
        </p:spPr>
        <p:txBody>
          <a:bodyPr>
            <a:normAutofit/>
          </a:bodyPr>
          <a:lstStyle/>
          <a:p>
            <a:endParaRPr lang="en-US" sz="2800" dirty="0"/>
          </a:p>
          <a:p>
            <a:endParaRPr lang="en-US" sz="2800" dirty="0">
              <a:latin typeface="Helvetica Neue"/>
              <a:cs typeface="Helvetica Neue"/>
            </a:endParaRPr>
          </a:p>
        </p:txBody>
      </p:sp>
      <p:sp>
        <p:nvSpPr>
          <p:cNvPr id="6" name="Content Placeholder 14">
            <a:extLst>
              <a:ext uri="{FF2B5EF4-FFF2-40B4-BE49-F238E27FC236}">
                <a16:creationId xmlns:a16="http://schemas.microsoft.com/office/drawing/2014/main" id="{A84623CF-A8D1-7A4F-9259-027ADE859672}"/>
              </a:ext>
            </a:extLst>
          </p:cNvPr>
          <p:cNvSpPr txBox="1">
            <a:spLocks/>
          </p:cNvSpPr>
          <p:nvPr/>
        </p:nvSpPr>
        <p:spPr>
          <a:xfrm>
            <a:off x="780800" y="2604296"/>
            <a:ext cx="8120800" cy="35218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Acceptance of the Faith Matters by both Christian and non-Christian communities</a:t>
            </a:r>
          </a:p>
          <a:p>
            <a:r>
              <a:rPr lang="en-US" sz="2200" dirty="0">
                <a:solidFill>
                  <a:prstClr val="black"/>
                </a:solidFill>
              </a:rPr>
              <a:t>Members more aware on how to deal with HIV stigma</a:t>
            </a:r>
            <a:endParaRPr lang="en-US" sz="2200" dirty="0"/>
          </a:p>
          <a:p>
            <a:r>
              <a:rPr lang="en-US" sz="2200" dirty="0"/>
              <a:t>Increased disclosure &amp; reporting of sexual gender-based violence by congregants </a:t>
            </a:r>
          </a:p>
          <a:p>
            <a:r>
              <a:rPr lang="en-US" sz="2200" dirty="0"/>
              <a:t>Increased confidence by the congregants, to seek HIV testing and medication</a:t>
            </a:r>
          </a:p>
          <a:p>
            <a:r>
              <a:rPr lang="en-US" sz="2200" dirty="0"/>
              <a:t>More members becoming aware about myths &amp; misconceptions surrounding HIV &amp; AIDS, changing negative belief and behavior</a:t>
            </a:r>
          </a:p>
          <a:p>
            <a:endParaRPr lang="en-US" dirty="0"/>
          </a:p>
        </p:txBody>
      </p:sp>
    </p:spTree>
    <p:extLst>
      <p:ext uri="{BB962C8B-B14F-4D97-AF65-F5344CB8AC3E}">
        <p14:creationId xmlns:p14="http://schemas.microsoft.com/office/powerpoint/2010/main" val="423817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title"/>
          </p:nvPr>
        </p:nvSpPr>
        <p:spPr>
          <a:xfrm>
            <a:off x="565998" y="1427546"/>
            <a:ext cx="8358544" cy="802535"/>
          </a:xfrm>
        </p:spPr>
        <p:txBody>
          <a:bodyPr>
            <a:noAutofit/>
          </a:bodyPr>
          <a:lstStyle/>
          <a:p>
            <a:r>
              <a:rPr lang="en-US" sz="2500" b="1" dirty="0">
                <a:latin typeface="Helvetica Neue"/>
                <a:cs typeface="Helvetica Neue"/>
              </a:rPr>
              <a:t>REPORTED SEA-CHANGE IMPACT OF</a:t>
            </a:r>
            <a:br>
              <a:rPr lang="en-US" sz="2500" b="1" dirty="0">
                <a:latin typeface="Helvetica Neue"/>
                <a:cs typeface="Helvetica Neue"/>
              </a:rPr>
            </a:br>
            <a:r>
              <a:rPr lang="en-US" sz="2500" b="1" dirty="0">
                <a:latin typeface="Helvetica Neue"/>
                <a:cs typeface="Helvetica Neue"/>
              </a:rPr>
              <a:t> FAITH MATTERS IN ZAMBIA (2) </a:t>
            </a:r>
          </a:p>
        </p:txBody>
      </p:sp>
      <p:sp>
        <p:nvSpPr>
          <p:cNvPr id="5" name="Content Placeholder 2"/>
          <p:cNvSpPr>
            <a:spLocks noGrp="1"/>
          </p:cNvSpPr>
          <p:nvPr>
            <p:ph idx="1"/>
          </p:nvPr>
        </p:nvSpPr>
        <p:spPr>
          <a:xfrm>
            <a:off x="566000" y="2250335"/>
            <a:ext cx="8120800" cy="3875828"/>
          </a:xfrm>
        </p:spPr>
        <p:txBody>
          <a:bodyPr>
            <a:normAutofit/>
          </a:bodyPr>
          <a:lstStyle/>
          <a:p>
            <a:endParaRPr lang="en-US" sz="2800" dirty="0"/>
          </a:p>
          <a:p>
            <a:endParaRPr lang="en-US" sz="2800" dirty="0">
              <a:latin typeface="Helvetica Neue"/>
              <a:cs typeface="Helvetica Neue"/>
            </a:endParaRPr>
          </a:p>
        </p:txBody>
      </p:sp>
      <p:sp>
        <p:nvSpPr>
          <p:cNvPr id="7" name="Content Placeholder 15">
            <a:extLst>
              <a:ext uri="{FF2B5EF4-FFF2-40B4-BE49-F238E27FC236}">
                <a16:creationId xmlns:a16="http://schemas.microsoft.com/office/drawing/2014/main" id="{F7383472-D3CB-A643-ABFF-FDBB0A191430}"/>
              </a:ext>
            </a:extLst>
          </p:cNvPr>
          <p:cNvSpPr txBox="1">
            <a:spLocks/>
          </p:cNvSpPr>
          <p:nvPr/>
        </p:nvSpPr>
        <p:spPr>
          <a:xfrm>
            <a:off x="392728" y="2271178"/>
            <a:ext cx="8358543" cy="387582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Increased engagement of the Church &amp; Muslim congregations in activities that support and guide adolescents &amp; adults living with HIV</a:t>
            </a:r>
          </a:p>
          <a:p>
            <a:r>
              <a:rPr lang="en-US" sz="2200" dirty="0"/>
              <a:t>More HIV &amp; AIDS disclosure by the congregants and community</a:t>
            </a:r>
          </a:p>
          <a:p>
            <a:r>
              <a:rPr lang="en-US" sz="2200" dirty="0">
                <a:solidFill>
                  <a:prstClr val="black"/>
                </a:solidFill>
              </a:rPr>
              <a:t>Members more aware of child sexual abuse</a:t>
            </a:r>
          </a:p>
          <a:p>
            <a:r>
              <a:rPr lang="en-US" sz="2200" dirty="0">
                <a:solidFill>
                  <a:prstClr val="black"/>
                </a:solidFill>
              </a:rPr>
              <a:t>Members more supporting and accommodating to individuals testing HIV-positive</a:t>
            </a:r>
          </a:p>
          <a:p>
            <a:r>
              <a:rPr lang="en-US" sz="2200" dirty="0"/>
              <a:t>Faith leaders reporting increased confidence to engaging the youth on sex and sexuality issues</a:t>
            </a:r>
          </a:p>
        </p:txBody>
      </p:sp>
    </p:spTree>
    <p:extLst>
      <p:ext uri="{BB962C8B-B14F-4D97-AF65-F5344CB8AC3E}">
        <p14:creationId xmlns:p14="http://schemas.microsoft.com/office/powerpoint/2010/main" val="348756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7792-332C-C844-AAD1-CA59E4D155AC}"/>
              </a:ext>
            </a:extLst>
          </p:cNvPr>
          <p:cNvSpPr>
            <a:spLocks noGrp="1"/>
          </p:cNvSpPr>
          <p:nvPr>
            <p:ph type="title"/>
          </p:nvPr>
        </p:nvSpPr>
        <p:spPr>
          <a:xfrm>
            <a:off x="-1" y="1451564"/>
            <a:ext cx="9051533" cy="1043475"/>
          </a:xfrm>
        </p:spPr>
        <p:txBody>
          <a:bodyPr>
            <a:noAutofit/>
          </a:bodyPr>
          <a:lstStyle/>
          <a:p>
            <a:r>
              <a:rPr lang="en-US" sz="2500" b="1" dirty="0">
                <a:latin typeface="Helvetica Neue"/>
                <a:cs typeface="Helvetica Neue"/>
              </a:rPr>
              <a:t>SEA-CHANGE IMPACT OF FAITH MATTERS IN ZAMBIA (3)</a:t>
            </a:r>
            <a:br>
              <a:rPr lang="en-US" sz="2500" b="1" dirty="0">
                <a:latin typeface="Helvetica Neue"/>
                <a:cs typeface="Helvetica Neue"/>
              </a:rPr>
            </a:br>
            <a:r>
              <a:rPr lang="en-US" sz="2500" b="1" dirty="0">
                <a:latin typeface="Helvetica Neue"/>
                <a:cs typeface="Helvetica Neue"/>
              </a:rPr>
              <a:t>-Building bridges &amp; Breaking the Silence-</a:t>
            </a:r>
            <a:endParaRPr lang="en-US" sz="2500" dirty="0"/>
          </a:p>
        </p:txBody>
      </p:sp>
      <p:pic>
        <p:nvPicPr>
          <p:cNvPr id="4" name="Content Placeholder 3">
            <a:extLst>
              <a:ext uri="{FF2B5EF4-FFF2-40B4-BE49-F238E27FC236}">
                <a16:creationId xmlns:a16="http://schemas.microsoft.com/office/drawing/2014/main" id="{4F2B3495-7AF0-4040-9E08-5BC49424AFD2}"/>
              </a:ext>
            </a:extLst>
          </p:cNvPr>
          <p:cNvPicPr>
            <a:picLocks noGrp="1"/>
          </p:cNvPicPr>
          <p:nvPr>
            <p:ph idx="1"/>
          </p:nvPr>
        </p:nvPicPr>
        <p:blipFill>
          <a:blip r:embed="rId3"/>
          <a:stretch>
            <a:fillRect/>
          </a:stretch>
        </p:blipFill>
        <p:spPr>
          <a:xfrm>
            <a:off x="211562" y="2843388"/>
            <a:ext cx="4360438" cy="3337194"/>
          </a:xfrm>
          <a:prstGeom prst="rect">
            <a:avLst/>
          </a:prstGeom>
        </p:spPr>
      </p:pic>
      <p:sp>
        <p:nvSpPr>
          <p:cNvPr id="7" name="TextBox 6">
            <a:extLst>
              <a:ext uri="{FF2B5EF4-FFF2-40B4-BE49-F238E27FC236}">
                <a16:creationId xmlns:a16="http://schemas.microsoft.com/office/drawing/2014/main" id="{38F58E17-F624-1A4B-84CD-845777853877}"/>
              </a:ext>
            </a:extLst>
          </p:cNvPr>
          <p:cNvSpPr txBox="1"/>
          <p:nvPr/>
        </p:nvSpPr>
        <p:spPr>
          <a:xfrm>
            <a:off x="4670679" y="2759150"/>
            <a:ext cx="4261759" cy="1754326"/>
          </a:xfrm>
          <a:prstGeom prst="rect">
            <a:avLst/>
          </a:prstGeom>
          <a:noFill/>
        </p:spPr>
        <p:txBody>
          <a:bodyPr wrap="square" rtlCol="0">
            <a:spAutoFit/>
          </a:bodyPr>
          <a:lstStyle/>
          <a:p>
            <a:r>
              <a:rPr lang="en-US" dirty="0"/>
              <a:t>Reaching and engaging the hard to find and highly opinionated communities of men of faith with HIV services: 127 indexed clients and 29 linked to ART from the Muslim faith who previously </a:t>
            </a:r>
            <a:r>
              <a:rPr lang="en-US" b="1" dirty="0"/>
              <a:t>did not want</a:t>
            </a:r>
            <a:r>
              <a:rPr lang="en-US" dirty="0"/>
              <a:t> to have anything to do with HIV testing.  </a:t>
            </a:r>
          </a:p>
        </p:txBody>
      </p:sp>
      <p:sp>
        <p:nvSpPr>
          <p:cNvPr id="6" name="TextBox 5">
            <a:extLst>
              <a:ext uri="{FF2B5EF4-FFF2-40B4-BE49-F238E27FC236}">
                <a16:creationId xmlns:a16="http://schemas.microsoft.com/office/drawing/2014/main" id="{0035050C-3B53-4B46-8B71-E9E25171FC7A}"/>
              </a:ext>
            </a:extLst>
          </p:cNvPr>
          <p:cNvSpPr txBox="1"/>
          <p:nvPr/>
        </p:nvSpPr>
        <p:spPr>
          <a:xfrm>
            <a:off x="4670679" y="4677849"/>
            <a:ext cx="4261759" cy="1338828"/>
          </a:xfrm>
          <a:prstGeom prst="rect">
            <a:avLst/>
          </a:prstGeom>
          <a:noFill/>
        </p:spPr>
        <p:txBody>
          <a:bodyPr wrap="square" rtlCol="0">
            <a:spAutoFit/>
          </a:bodyPr>
          <a:lstStyle/>
          <a:p>
            <a:r>
              <a:rPr lang="en-US" sz="1350" i="1" dirty="0">
                <a:solidFill>
                  <a:srgbClr val="002060"/>
                </a:solidFill>
              </a:rPr>
              <a:t>“Our men initially refused to participate in a Christian led project. But some said let us give ECR a chance and see. We found that they do not even have a judgmental language but guided us on how we can help our people get tested and adhere to medication. We now do just that. This is impressive” </a:t>
            </a:r>
            <a:r>
              <a:rPr lang="en-US" sz="1350" b="1" dirty="0"/>
              <a:t>Sheikh Mohammed </a:t>
            </a:r>
            <a:r>
              <a:rPr lang="en-US" sz="1350" b="1" dirty="0" err="1"/>
              <a:t>Awal</a:t>
            </a:r>
            <a:r>
              <a:rPr lang="en-US" sz="1350" b="1" dirty="0"/>
              <a:t> </a:t>
            </a:r>
          </a:p>
        </p:txBody>
      </p:sp>
    </p:spTree>
    <p:extLst>
      <p:ext uri="{BB962C8B-B14F-4D97-AF65-F5344CB8AC3E}">
        <p14:creationId xmlns:p14="http://schemas.microsoft.com/office/powerpoint/2010/main" val="2152842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2539</TotalTime>
  <Words>1485</Words>
  <Application>Microsoft Office PowerPoint</Application>
  <PresentationFormat>On-screen Show (4:3)</PresentationFormat>
  <Paragraphs>75</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Arial</vt:lpstr>
      <vt:lpstr>Arial Black</vt:lpstr>
      <vt:lpstr>Calibri</vt:lpstr>
      <vt:lpstr>Helvetica Neue</vt:lpstr>
      <vt:lpstr>Wingdings</vt:lpstr>
      <vt:lpstr>Office Theme</vt:lpstr>
      <vt:lpstr>Faith Matters! Role in HIV stigma reduction in Zambia 20th April 2022</vt:lpstr>
      <vt:lpstr>PRESENTATION OUTLOOK</vt:lpstr>
      <vt:lpstr>ABOUT FAITH MATTERS</vt:lpstr>
      <vt:lpstr>ABOUT FAITH MATTERS (2)</vt:lpstr>
      <vt:lpstr>ECR and Faith Matters ECR’S EXPERIENCE AND UTILIZATION OF FAITH MATTERS IN ZAMBIA</vt:lpstr>
      <vt:lpstr>ECR and Faith Matters (2) ECR STRATEGY FOR REACH AND IMPACT OF FAITH MATTERS</vt:lpstr>
      <vt:lpstr>REPORTED SEA-CHANGE IMPACT OF  FAITH MATTERS IN ZAMBIA</vt:lpstr>
      <vt:lpstr>REPORTED SEA-CHANGE IMPACT OF  FAITH MATTERS IN ZAMBIA (2) </vt:lpstr>
      <vt:lpstr>SEA-CHANGE IMPACT OF FAITH MATTERS IN ZAMBIA (3) -Building bridges &amp; Breaking the Silence-</vt:lpstr>
      <vt:lpstr>“SEA-CHANGE” AND FAITH MATTERS IN ZAMBIA (4)</vt:lpstr>
      <vt:lpstr>SEA-CHANGE IMPACT OF FAITH MATTERS IN ZAMBIA (5)</vt:lpstr>
      <vt:lpstr>SEA-CHANGE IMPACT OF FAITH MATTERS IN ZAMBIA (6)</vt:lpstr>
      <vt:lpstr>SEA-CHANGE STORIES ON STIGMA &amp; DISCRIMINATION  FAITH MATTERS</vt:lpstr>
      <vt:lpstr>PowerPoint Presentation</vt:lpstr>
    </vt:vector>
  </TitlesOfParts>
  <Company>ECR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Chisha Fundafunda</dc:creator>
  <cp:lastModifiedBy>Andrea Uehling</cp:lastModifiedBy>
  <cp:revision>64</cp:revision>
  <dcterms:created xsi:type="dcterms:W3CDTF">2017-07-28T11:09:35Z</dcterms:created>
  <dcterms:modified xsi:type="dcterms:W3CDTF">2022-04-19T18:25:00Z</dcterms:modified>
</cp:coreProperties>
</file>