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445" r:id="rId3"/>
    <p:sldId id="624" r:id="rId4"/>
    <p:sldId id="626" r:id="rId5"/>
    <p:sldId id="645" r:id="rId6"/>
    <p:sldId id="625" r:id="rId7"/>
    <p:sldId id="446" r:id="rId8"/>
    <p:sldId id="643" r:id="rId9"/>
    <p:sldId id="646" r:id="rId10"/>
    <p:sldId id="64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" initials="J" lastIdx="3" clrIdx="0">
    <p:extLst>
      <p:ext uri="{19B8F6BF-5375-455C-9EA6-DF929625EA0E}">
        <p15:presenceInfo xmlns:p15="http://schemas.microsoft.com/office/powerpoint/2012/main" userId="S::lst3@cdc.gov::b5c23870-6837-4860-b64b-1c515b368384" providerId="AD"/>
      </p:ext>
    </p:extLst>
  </p:cmAuthor>
  <p:cmAuthor id="2" name="Thorsen, Viva (CDC/DDPHSIS/CGH/DGHT)" initials="TV(" lastIdx="5" clrIdx="1">
    <p:extLst>
      <p:ext uri="{19B8F6BF-5375-455C-9EA6-DF929625EA0E}">
        <p15:presenceInfo xmlns:p15="http://schemas.microsoft.com/office/powerpoint/2012/main" userId="S::vcc5@cdc.gov::77c1d568-dd3f-433d-b902-1dd46ec140af" providerId="AD"/>
      </p:ext>
    </p:extLst>
  </p:cmAuthor>
  <p:cmAuthor id="3" name="Sibor, Leeleebari" initials="SL" lastIdx="4" clrIdx="2">
    <p:extLst>
      <p:ext uri="{19B8F6BF-5375-455C-9EA6-DF929625EA0E}">
        <p15:presenceInfo xmlns:p15="http://schemas.microsoft.com/office/powerpoint/2012/main" userId="S::leeleebari.sibor@crs.org::ab01fd41-a1f7-4930-b42a-d865574160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Uehling" userId="0c8b016d-0992-4a5f-bef4-3fc9974dc8e6" providerId="ADAL" clId="{66227E6E-C677-4134-A1FE-079F77811A66}"/>
    <pc:docChg chg="modSld">
      <pc:chgData name="Andrea Uehling" userId="0c8b016d-0992-4a5f-bef4-3fc9974dc8e6" providerId="ADAL" clId="{66227E6E-C677-4134-A1FE-079F77811A66}" dt="2021-10-19T14:07:49.632" v="6"/>
      <pc:docMkLst>
        <pc:docMk/>
      </pc:docMkLst>
      <pc:sldChg chg="delCm">
        <pc:chgData name="Andrea Uehling" userId="0c8b016d-0992-4a5f-bef4-3fc9974dc8e6" providerId="ADAL" clId="{66227E6E-C677-4134-A1FE-079F77811A66}" dt="2021-10-19T14:06:15.345" v="0"/>
        <pc:sldMkLst>
          <pc:docMk/>
          <pc:sldMk cId="76914611" sldId="257"/>
        </pc:sldMkLst>
      </pc:sldChg>
      <pc:sldChg chg="modSp delCm">
        <pc:chgData name="Andrea Uehling" userId="0c8b016d-0992-4a5f-bef4-3fc9974dc8e6" providerId="ADAL" clId="{66227E6E-C677-4134-A1FE-079F77811A66}" dt="2021-10-19T14:07:20.478" v="5" actId="20577"/>
        <pc:sldMkLst>
          <pc:docMk/>
          <pc:sldMk cId="1698543805" sldId="624"/>
        </pc:sldMkLst>
        <pc:spChg chg="mod">
          <ac:chgData name="Andrea Uehling" userId="0c8b016d-0992-4a5f-bef4-3fc9974dc8e6" providerId="ADAL" clId="{66227E6E-C677-4134-A1FE-079F77811A66}" dt="2021-10-19T14:07:20.478" v="5" actId="20577"/>
          <ac:spMkLst>
            <pc:docMk/>
            <pc:sldMk cId="1698543805" sldId="624"/>
            <ac:spMk id="2" creationId="{32CBD582-AF98-471A-8330-4795908026CE}"/>
          </ac:spMkLst>
        </pc:spChg>
      </pc:sldChg>
      <pc:sldChg chg="delCm">
        <pc:chgData name="Andrea Uehling" userId="0c8b016d-0992-4a5f-bef4-3fc9974dc8e6" providerId="ADAL" clId="{66227E6E-C677-4134-A1FE-079F77811A66}" dt="2021-10-19T14:07:49.632" v="6"/>
        <pc:sldMkLst>
          <pc:docMk/>
          <pc:sldMk cId="2211063450" sldId="64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249017400102024E-2"/>
          <c:y val="2.6845637583892617E-2"/>
          <c:w val="0.82769176036061209"/>
          <c:h val="0.6558162505464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Sheet3!$F$9</c:f>
              <c:strCache>
                <c:ptCount val="1"/>
                <c:pt idx="0">
                  <c:v>HIVST kits distributed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13287316652286E-2"/>
                  <c:y val="-3.6607687614399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781-4BB1-BDE5-4372890D5029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Sheet3!$E$10:$E$11</c:f>
              <c:strCache>
                <c:ptCount val="2"/>
                <c:pt idx="0">
                  <c:v>10-14 years</c:v>
                </c:pt>
                <c:pt idx="1">
                  <c:v>15-19 years</c:v>
                </c:pt>
              </c:strCache>
            </c:strRef>
          </c:cat>
          <c:val>
            <c:numRef>
              <c:f>Sheet3!$F$10:$F$11</c:f>
              <c:numCache>
                <c:formatCode>General</c:formatCode>
                <c:ptCount val="2"/>
                <c:pt idx="0">
                  <c:v>17416</c:v>
                </c:pt>
                <c:pt idx="1">
                  <c:v>34133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1-4BB1-BDE5-4372890D5029}"/>
            </c:ext>
          </c:extLst>
        </c:ser>
        <c:ser>
          <c:idx val="1"/>
          <c:order val="1"/>
          <c:tx>
            <c:strRef>
              <c:f>Sheet3!$G$9</c:f>
              <c:strCache>
                <c:ptCount val="1"/>
                <c:pt idx="0">
                  <c:v>HIVST kits used</c:v>
                </c:pt>
              </c:strCache>
            </c:strRef>
          </c:tx>
          <c:spPr>
            <a:solidFill>
              <a:srgbClr val="0076B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29774252593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781-4BB1-BDE5-4372890D5029}"/>
                </c:ext>
              </c:extLst>
            </c:dLbl>
            <c:dLbl>
              <c:idx val="1"/>
              <c:layout>
                <c:manualLayout>
                  <c:x val="-7.9090256891927473E-17"/>
                  <c:y val="-6.5893837705918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781-4BB1-BDE5-4372890D5029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Sheet3!$E$10:$E$11</c:f>
              <c:strCache>
                <c:ptCount val="2"/>
                <c:pt idx="0">
                  <c:v>10-14 years</c:v>
                </c:pt>
                <c:pt idx="1">
                  <c:v>15-19 years</c:v>
                </c:pt>
              </c:strCache>
            </c:strRef>
          </c:cat>
          <c:val>
            <c:numRef>
              <c:f>Sheet3!$G$10:$G$11</c:f>
              <c:numCache>
                <c:formatCode>General</c:formatCode>
                <c:ptCount val="2"/>
                <c:pt idx="0">
                  <c:v>17081</c:v>
                </c:pt>
                <c:pt idx="1">
                  <c:v>33727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1-4BB1-BDE5-4372890D5029}"/>
            </c:ext>
          </c:extLst>
        </c:ser>
        <c:ser>
          <c:idx val="2"/>
          <c:order val="2"/>
          <c:tx>
            <c:strRef>
              <c:f>Sheet3!$H$9</c:f>
              <c:strCache>
                <c:ptCount val="1"/>
                <c:pt idx="0">
                  <c:v>Had results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558846453624318E-2"/>
                  <c:y val="-5.7099360315143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24-464C-88AD-9F57FB5174EF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Sheet3!$E$10:$E$11</c:f>
              <c:strCache>
                <c:ptCount val="2"/>
                <c:pt idx="0">
                  <c:v>10-14 years</c:v>
                </c:pt>
                <c:pt idx="1">
                  <c:v>15-19 years</c:v>
                </c:pt>
              </c:strCache>
            </c:strRef>
          </c:cat>
          <c:val>
            <c:numRef>
              <c:f>Sheet3!$H$10:$H$11</c:f>
              <c:numCache>
                <c:formatCode>General</c:formatCode>
                <c:ptCount val="2"/>
                <c:pt idx="0">
                  <c:v>17072</c:v>
                </c:pt>
                <c:pt idx="1">
                  <c:v>33720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1-4BB1-BDE5-4372890D5029}"/>
            </c:ext>
          </c:extLst>
        </c:ser>
        <c:ser>
          <c:idx val="3"/>
          <c:order val="3"/>
          <c:tx>
            <c:strRef>
              <c:f>Sheet3!$I$9</c:f>
              <c:strCache>
                <c:ptCount val="1"/>
                <c:pt idx="0">
                  <c:v>Reactive results</c:v>
                </c:pt>
              </c:strCache>
            </c:strRef>
          </c:tx>
          <c:spPr>
            <a:solidFill>
              <a:srgbClr val="EF6E0B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Sheet3!$E$10:$E$11</c:f>
              <c:strCache>
                <c:ptCount val="2"/>
                <c:pt idx="0">
                  <c:v>10-14 years</c:v>
                </c:pt>
                <c:pt idx="1">
                  <c:v>15-19 years</c:v>
                </c:pt>
              </c:strCache>
            </c:strRef>
          </c:cat>
          <c:val>
            <c:numRef>
              <c:f>Sheet3!$I$10:$I$11</c:f>
              <c:numCache>
                <c:formatCode>General</c:formatCode>
                <c:ptCount val="2"/>
                <c:pt idx="0">
                  <c:v>207</c:v>
                </c:pt>
                <c:pt idx="1">
                  <c:v>1816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1-4BB1-BDE5-4372890D5029}"/>
            </c:ext>
          </c:extLst>
        </c:ser>
        <c:ser>
          <c:idx val="4"/>
          <c:order val="4"/>
          <c:tx>
            <c:strRef>
              <c:f>Sheet3!$J$9</c:f>
              <c:strCache>
                <c:ptCount val="1"/>
                <c:pt idx="0">
                  <c:v>referred for confirmatory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5818051378385495E-16"/>
                  <c:y val="-0.10250152532031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781-4BB1-BDE5-4372890D5029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Sheet3!$E$10:$E$11</c:f>
              <c:strCache>
                <c:ptCount val="2"/>
                <c:pt idx="0">
                  <c:v>10-14 years</c:v>
                </c:pt>
                <c:pt idx="1">
                  <c:v>15-19 years</c:v>
                </c:pt>
              </c:strCache>
            </c:strRef>
          </c:cat>
          <c:val>
            <c:numRef>
              <c:f>Sheet3!$J$10:$J$11</c:f>
              <c:numCache>
                <c:formatCode>General</c:formatCode>
                <c:ptCount val="2"/>
                <c:pt idx="0">
                  <c:v>196</c:v>
                </c:pt>
                <c:pt idx="1">
                  <c:v>1803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1-4BB1-BDE5-4372890D5029}"/>
            </c:ext>
          </c:extLst>
        </c:ser>
        <c:ser>
          <c:idx val="5"/>
          <c:order val="5"/>
          <c:tx>
            <c:strRef>
              <c:f>Sheet3!$K$9</c:f>
              <c:strCache>
                <c:ptCount val="1"/>
                <c:pt idx="0">
                  <c:v>linked to treatment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339170340980808E-2"/>
                  <c:y val="9.6083169591598494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397162311232837E-2"/>
                      <c:h val="6.3707286927429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781-4BB1-BDE5-4372890D5029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Sheet3!$E$10:$E$11</c:f>
              <c:strCache>
                <c:ptCount val="2"/>
                <c:pt idx="0">
                  <c:v>10-14 years</c:v>
                </c:pt>
                <c:pt idx="1">
                  <c:v>15-19 years</c:v>
                </c:pt>
              </c:strCache>
            </c:strRef>
          </c:cat>
          <c:val>
            <c:numRef>
              <c:f>Sheet3!$K$10:$K$11</c:f>
              <c:numCache>
                <c:formatCode>General</c:formatCode>
                <c:ptCount val="2"/>
                <c:pt idx="0">
                  <c:v>170</c:v>
                </c:pt>
                <c:pt idx="1">
                  <c:v>1734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1-4BB1-BDE5-4372890D5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8"/>
        <c:axId val="243549808"/>
        <c:axId val="243539824"/>
      </c:barChart>
      <c:lineChart>
        <c:grouping val="standard"/>
        <c:varyColors val="0"/>
        <c:ser>
          <c:idx val="6"/>
          <c:order val="6"/>
          <c:tx>
            <c:strRef>
              <c:f>Sheet3!$L$9</c:f>
              <c:strCache>
                <c:ptCount val="1"/>
                <c:pt idx="0">
                  <c:v>Yield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FF0000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solidFill>
                  <a:srgbClr val="002060">
                    <a:alpha val="90000"/>
                  </a:srgb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Sheet3!$E$10:$E$11</c:f>
              <c:strCache>
                <c:ptCount val="2"/>
                <c:pt idx="0">
                  <c:v>10-14 years</c:v>
                </c:pt>
                <c:pt idx="1">
                  <c:v>15-19 years</c:v>
                </c:pt>
              </c:strCache>
            </c:strRef>
          </c:cat>
          <c:val>
            <c:numRef>
              <c:f>Sheet3!$L$10:$L$11</c:f>
              <c:numCache>
                <c:formatCode>0.0%</c:formatCode>
                <c:ptCount val="2"/>
                <c:pt idx="0">
                  <c:v>1.2118728411685499E-2</c:v>
                </c:pt>
                <c:pt idx="1">
                  <c:v>5.384410116523853E-2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781-4BB1-BDE5-4372890D5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06079"/>
        <c:axId val="192005663"/>
      </c:lineChart>
      <c:catAx>
        <c:axId val="24354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539824"/>
        <c:crosses val="autoZero"/>
        <c:auto val="1"/>
        <c:lblAlgn val="ctr"/>
        <c:lblOffset val="100"/>
        <c:noMultiLvlLbl val="0"/>
      </c:catAx>
      <c:valAx>
        <c:axId val="24353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549808"/>
        <c:crosses val="autoZero"/>
        <c:crossBetween val="between"/>
      </c:valAx>
      <c:valAx>
        <c:axId val="192005663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06079"/>
        <c:crosses val="max"/>
        <c:crossBetween val="between"/>
      </c:valAx>
      <c:catAx>
        <c:axId val="1920060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0056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906924921701439"/>
          <c:y val="0.8311753373720292"/>
          <c:w val="0.70186150156597116"/>
          <c:h val="0.15418158758221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21563-E3FE-4977-9C2B-FD7481F8ECC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16655-6829-42E0-A76C-B5A584A0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Planned activities for the next quarter</a:t>
            </a:r>
            <a:endParaRPr lang="en-N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Recommendations</a:t>
            </a:r>
            <a:endParaRPr lang="en-N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77AE1-64B2-544E-9109-A75612B0A1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05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67339"/>
            <a:ext cx="9144000" cy="17864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>
                <a:latin typeface="Times" pitchFamily="2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45834"/>
            <a:ext cx="9144000" cy="1103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AFA4023-8D86-4044-BD66-79ABEEA8A8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9402" y="5725038"/>
            <a:ext cx="4613196" cy="87085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4FDDE14-7E77-8946-82C7-F7FB1B0A9B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8260" y="857250"/>
            <a:ext cx="2511142" cy="10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61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B9AC2D-6418-264F-9387-DC4FF03C1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 baseline="0">
                <a:solidFill>
                  <a:srgbClr val="0076BE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4BA4D-5E79-6741-B9BD-3ECE543BB6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99" y="6238948"/>
            <a:ext cx="3754664" cy="3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3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2728" y="988219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 baseline="0">
                <a:latin typeface="Times" pitchFamily="2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2728" y="3867944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63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18261"/>
            <a:ext cx="5157787" cy="390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435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18262"/>
            <a:ext cx="5183188" cy="390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4A2681-304B-C040-8A92-778EE1314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 baseline="0">
                <a:solidFill>
                  <a:srgbClr val="0076BE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</p:spTree>
    <p:extLst>
      <p:ext uri="{BB962C8B-B14F-4D97-AF65-F5344CB8AC3E}">
        <p14:creationId xmlns:p14="http://schemas.microsoft.com/office/powerpoint/2010/main" val="342836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2F205BA3-5321-A340-B4CD-F0A6052BF0CE}"/>
              </a:ext>
            </a:extLst>
          </p:cNvPr>
          <p:cNvSpPr>
            <a:spLocks noGrp="1"/>
          </p:cNvSpPr>
          <p:nvPr>
            <p:ph type="dgm" sz="quarter" idx="11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548640" tIns="137160" anchor="ctr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30615383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6" y="4052608"/>
            <a:ext cx="3493247" cy="17995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7E2DB1-8B81-3246-A19B-AAEBC04D66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10437"/>
            <a:ext cx="9144000" cy="3577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6" name="Picture 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438372A-E183-904D-9C0A-73BCBD1CEE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9402" y="5581345"/>
            <a:ext cx="4613196" cy="870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7F3A0D-8F87-AF42-8409-177B500EFE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9402" y="4813590"/>
            <a:ext cx="4613196" cy="414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048ED5-494D-C948-B124-6D20FB8FCF97}"/>
              </a:ext>
            </a:extLst>
          </p:cNvPr>
          <p:cNvSpPr txBox="1"/>
          <p:nvPr userDrawn="1"/>
        </p:nvSpPr>
        <p:spPr>
          <a:xfrm>
            <a:off x="4022033" y="6633083"/>
            <a:ext cx="41479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kern="120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2020 Catholic Relief Services. All Rights Reserved.        20OS-260568</a:t>
            </a:r>
          </a:p>
        </p:txBody>
      </p:sp>
    </p:spTree>
    <p:extLst>
      <p:ext uri="{BB962C8B-B14F-4D97-AF65-F5344CB8AC3E}">
        <p14:creationId xmlns:p14="http://schemas.microsoft.com/office/powerpoint/2010/main" val="1330621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F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4C8940-0863-FF47-8828-ACD9421404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10437"/>
            <a:ext cx="9144000" cy="3577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C954328-6DB2-B446-8081-F91D61FF8A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9402" y="5581345"/>
            <a:ext cx="4613196" cy="870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E11C6-5CBC-0740-A2A3-DFDF013EF5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9402" y="4813590"/>
            <a:ext cx="4613196" cy="414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13953B-7B1E-C549-A3E3-FC878BBD91BB}"/>
              </a:ext>
            </a:extLst>
          </p:cNvPr>
          <p:cNvSpPr txBox="1"/>
          <p:nvPr userDrawn="1"/>
        </p:nvSpPr>
        <p:spPr>
          <a:xfrm>
            <a:off x="4022033" y="6633083"/>
            <a:ext cx="41479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kern="120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2020 Catholic Relief Services. All Rights Reserved.        20OS-260568</a:t>
            </a:r>
          </a:p>
        </p:txBody>
      </p:sp>
    </p:spTree>
    <p:extLst>
      <p:ext uri="{BB962C8B-B14F-4D97-AF65-F5344CB8AC3E}">
        <p14:creationId xmlns:p14="http://schemas.microsoft.com/office/powerpoint/2010/main" val="2403089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S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51021E-E75A-3747-95BA-42FB80DDEB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10437"/>
            <a:ext cx="9144000" cy="3577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AA944-DF29-EB4F-BE8F-D59C4DA003F7}"/>
              </a:ext>
            </a:extLst>
          </p:cNvPr>
          <p:cNvSpPr txBox="1"/>
          <p:nvPr userDrawn="1"/>
        </p:nvSpPr>
        <p:spPr>
          <a:xfrm>
            <a:off x="4022033" y="6633083"/>
            <a:ext cx="41479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kern="120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2020 Catholic Relief Services. All Rights Reserved.        20OS-260568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5EFAB13-8E22-F64B-8ABD-FC9241A605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9402" y="5581345"/>
            <a:ext cx="4613196" cy="870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9AE74F-506C-2146-BC8D-482FCA807D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9402" y="4813590"/>
            <a:ext cx="4613196" cy="4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6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5C68A1B-2C6C-5549-8A8C-8FE7450F7563}"/>
              </a:ext>
            </a:extLst>
          </p:cNvPr>
          <p:cNvSpPr txBox="1">
            <a:spLocks/>
          </p:cNvSpPr>
          <p:nvPr userDrawn="1"/>
        </p:nvSpPr>
        <p:spPr>
          <a:xfrm>
            <a:off x="11369548" y="6290433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</a:t>
            </a:r>
            <a:r>
              <a:rPr lang="en-US" sz="1500" b="0" i="1" dirty="0">
                <a:solidFill>
                  <a:schemeClr val="accent2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1200" smtClean="0">
                <a:solidFill>
                  <a:schemeClr val="tx1"/>
                </a:solidFill>
              </a:rPr>
              <a:pPr algn="l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6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Adolescent HIV Self –Testing (HIVST) in Nigeria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9CDBE-E8A4-4A3E-B03B-628070803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F3C0E5-FFA8-4CC2-A218-F3345C04B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FASTER Project Nigeria demonstrated the considerable potential of HIVST as a novel, non-invasive intervention in improving HIV case finding in the underserved  adolescent population using faith based and non faith based models.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5655F-8734-4A5C-8A9B-44001E80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176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854F6E-321F-964E-9804-059D073C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728"/>
            <a:ext cx="10515600" cy="1031056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Outline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5421C-5146-4FC0-B7E9-DB82F9BA8068}"/>
              </a:ext>
            </a:extLst>
          </p:cNvPr>
          <p:cNvGrpSpPr/>
          <p:nvPr/>
        </p:nvGrpSpPr>
        <p:grpSpPr>
          <a:xfrm>
            <a:off x="839788" y="1294097"/>
            <a:ext cx="10543736" cy="277478"/>
            <a:chOff x="311489" y="1597819"/>
            <a:chExt cx="10515599" cy="1592036"/>
          </a:xfrm>
        </p:grpSpPr>
        <p:sp>
          <p:nvSpPr>
            <p:cNvPr id="7" name="Rechteck 15">
              <a:extLst>
                <a:ext uri="{FF2B5EF4-FFF2-40B4-BE49-F238E27FC236}">
                  <a16:creationId xmlns:a16="http://schemas.microsoft.com/office/drawing/2014/main" id="{2485E95A-79C9-4FA7-85D0-CF8244FA3971}"/>
                </a:ext>
              </a:extLst>
            </p:cNvPr>
            <p:cNvSpPr/>
            <p:nvPr/>
          </p:nvSpPr>
          <p:spPr bwMode="gray">
            <a:xfrm rot="5400000">
              <a:off x="5165401" y="-2750507"/>
              <a:ext cx="1313361" cy="10010013"/>
            </a:xfrm>
            <a:prstGeom prst="rect">
              <a:avLst/>
            </a:prstGeom>
            <a:solidFill>
              <a:srgbClr val="F0F0F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lIns="72000" tIns="144000" bIns="1332000" rtlCol="0" anchor="ctr" anchorCtr="0"/>
            <a:lstStyle/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D200"/>
                </a:buClr>
                <a:buSzPct val="75000"/>
                <a:buFontTx/>
                <a:buNone/>
                <a:tabLst>
                  <a:tab pos="173038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6B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Background</a:t>
              </a:r>
            </a:p>
          </p:txBody>
        </p:sp>
        <p:sp>
          <p:nvSpPr>
            <p:cNvPr id="8" name="Parallelogramm 16">
              <a:extLst>
                <a:ext uri="{FF2B5EF4-FFF2-40B4-BE49-F238E27FC236}">
                  <a16:creationId xmlns:a16="http://schemas.microsoft.com/office/drawing/2014/main" id="{2F238F45-B22B-44C2-9EE8-CAC53C3205F2}"/>
                </a:ext>
              </a:extLst>
            </p:cNvPr>
            <p:cNvSpPr/>
            <p:nvPr/>
          </p:nvSpPr>
          <p:spPr bwMode="gray">
            <a:xfrm rot="5400000" flipV="1">
              <a:off x="-142717" y="2230056"/>
              <a:ext cx="1592036" cy="327562"/>
            </a:xfrm>
            <a:prstGeom prst="parallelogram">
              <a:avLst>
                <a:gd name="adj" fmla="val 85613"/>
              </a:avLst>
            </a:prstGeom>
            <a:solidFill>
              <a:srgbClr val="808080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29253C1C-431D-48BB-935F-F3F5081B7998}"/>
                </a:ext>
              </a:extLst>
            </p:cNvPr>
            <p:cNvSpPr/>
            <p:nvPr/>
          </p:nvSpPr>
          <p:spPr bwMode="gray">
            <a:xfrm rot="9960000" flipV="1">
              <a:off x="311489" y="1740470"/>
              <a:ext cx="1600375" cy="1267485"/>
            </a:xfrm>
            <a:prstGeom prst="trapezoid">
              <a:avLst/>
            </a:prstGeom>
            <a:solidFill>
              <a:srgbClr val="278BC9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ihandform 49">
              <a:extLst>
                <a:ext uri="{FF2B5EF4-FFF2-40B4-BE49-F238E27FC236}">
                  <a16:creationId xmlns:a16="http://schemas.microsoft.com/office/drawing/2014/main" id="{97E01ECA-824D-4599-A3DC-8212D038BC92}"/>
                </a:ext>
              </a:extLst>
            </p:cNvPr>
            <p:cNvSpPr/>
            <p:nvPr/>
          </p:nvSpPr>
          <p:spPr bwMode="gray">
            <a:xfrm>
              <a:off x="1356471" y="1639888"/>
              <a:ext cx="688182" cy="1159669"/>
            </a:xfrm>
            <a:custGeom>
              <a:avLst/>
              <a:gdLst>
                <a:gd name="connsiteX0" fmla="*/ 71438 w 688182"/>
                <a:gd name="connsiteY0" fmla="*/ 0 h 1159669"/>
                <a:gd name="connsiteX1" fmla="*/ 688182 w 688182"/>
                <a:gd name="connsiteY1" fmla="*/ 1159669 h 1159669"/>
                <a:gd name="connsiteX2" fmla="*/ 245269 w 688182"/>
                <a:gd name="connsiteY2" fmla="*/ 700087 h 1159669"/>
                <a:gd name="connsiteX3" fmla="*/ 0 w 688182"/>
                <a:gd name="connsiteY3" fmla="*/ 176212 h 1159669"/>
                <a:gd name="connsiteX4" fmla="*/ 71438 w 688182"/>
                <a:gd name="connsiteY4" fmla="*/ 0 h 11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182" h="1159669">
                  <a:moveTo>
                    <a:pt x="71438" y="0"/>
                  </a:moveTo>
                  <a:lnTo>
                    <a:pt x="688182" y="1159669"/>
                  </a:lnTo>
                  <a:lnTo>
                    <a:pt x="245269" y="700087"/>
                  </a:lnTo>
                  <a:lnTo>
                    <a:pt x="0" y="176212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leichschenkliges Dreieck 50">
              <a:extLst>
                <a:ext uri="{FF2B5EF4-FFF2-40B4-BE49-F238E27FC236}">
                  <a16:creationId xmlns:a16="http://schemas.microsoft.com/office/drawing/2014/main" id="{9B426475-4F75-439E-B030-70A1E85BBEC8}"/>
                </a:ext>
              </a:extLst>
            </p:cNvPr>
            <p:cNvSpPr/>
            <p:nvPr/>
          </p:nvSpPr>
          <p:spPr bwMode="gray">
            <a:xfrm rot="3877923">
              <a:off x="1437075" y="1686160"/>
              <a:ext cx="582239" cy="550069"/>
            </a:xfrm>
            <a:prstGeom prst="triangle">
              <a:avLst/>
            </a:prstGeom>
            <a:solidFill>
              <a:srgbClr val="C0C0C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1B1F22-5B4D-4553-A9DB-EE33F14F5A6A}"/>
              </a:ext>
            </a:extLst>
          </p:cNvPr>
          <p:cNvGrpSpPr/>
          <p:nvPr/>
        </p:nvGrpSpPr>
        <p:grpSpPr>
          <a:xfrm>
            <a:off x="836896" y="1962707"/>
            <a:ext cx="10546627" cy="309895"/>
            <a:chOff x="311489" y="1597819"/>
            <a:chExt cx="10072229" cy="1592036"/>
          </a:xfrm>
        </p:grpSpPr>
        <p:sp>
          <p:nvSpPr>
            <p:cNvPr id="14" name="Rechteck 15">
              <a:extLst>
                <a:ext uri="{FF2B5EF4-FFF2-40B4-BE49-F238E27FC236}">
                  <a16:creationId xmlns:a16="http://schemas.microsoft.com/office/drawing/2014/main" id="{14E7DCA6-5FFE-4439-8E4E-694F11CA1D72}"/>
                </a:ext>
              </a:extLst>
            </p:cNvPr>
            <p:cNvSpPr/>
            <p:nvPr/>
          </p:nvSpPr>
          <p:spPr bwMode="gray">
            <a:xfrm rot="5400000">
              <a:off x="4981478" y="-2538448"/>
              <a:ext cx="1265969" cy="9538511"/>
            </a:xfrm>
            <a:prstGeom prst="rect">
              <a:avLst/>
            </a:prstGeom>
            <a:solidFill>
              <a:srgbClr val="F0F0F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lIns="72000" tIns="144000" bIns="1332000" rtlCol="0" anchor="ctr" anchorCtr="0"/>
            <a:lstStyle/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D200"/>
                </a:buClr>
                <a:buSzPct val="75000"/>
                <a:buFontTx/>
                <a:buNone/>
                <a:tabLst>
                  <a:tab pos="173038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6B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Service delivery channels</a:t>
              </a:r>
            </a:p>
          </p:txBody>
        </p:sp>
        <p:sp>
          <p:nvSpPr>
            <p:cNvPr id="15" name="Parallelogramm 16">
              <a:extLst>
                <a:ext uri="{FF2B5EF4-FFF2-40B4-BE49-F238E27FC236}">
                  <a16:creationId xmlns:a16="http://schemas.microsoft.com/office/drawing/2014/main" id="{4E9397DE-74D5-4E61-8F9B-EB599ACEF0EC}"/>
                </a:ext>
              </a:extLst>
            </p:cNvPr>
            <p:cNvSpPr/>
            <p:nvPr/>
          </p:nvSpPr>
          <p:spPr bwMode="gray">
            <a:xfrm rot="5400000" flipV="1">
              <a:off x="-135097" y="2230056"/>
              <a:ext cx="1592036" cy="327562"/>
            </a:xfrm>
            <a:prstGeom prst="parallelogram">
              <a:avLst>
                <a:gd name="adj" fmla="val 85613"/>
              </a:avLst>
            </a:prstGeom>
            <a:solidFill>
              <a:srgbClr val="808080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92300C28-AA2A-45CC-B3E5-00FA6979DDDF}"/>
                </a:ext>
              </a:extLst>
            </p:cNvPr>
            <p:cNvSpPr/>
            <p:nvPr/>
          </p:nvSpPr>
          <p:spPr bwMode="gray">
            <a:xfrm rot="9960000" flipV="1">
              <a:off x="311489" y="1749996"/>
              <a:ext cx="1600375" cy="1267485"/>
            </a:xfrm>
            <a:prstGeom prst="trapezoid">
              <a:avLst/>
            </a:prstGeom>
            <a:solidFill>
              <a:srgbClr val="278BC9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ihandform 49">
              <a:extLst>
                <a:ext uri="{FF2B5EF4-FFF2-40B4-BE49-F238E27FC236}">
                  <a16:creationId xmlns:a16="http://schemas.microsoft.com/office/drawing/2014/main" id="{22BD16C9-E857-486B-B1B4-47E74EDFC17F}"/>
                </a:ext>
              </a:extLst>
            </p:cNvPr>
            <p:cNvSpPr/>
            <p:nvPr/>
          </p:nvSpPr>
          <p:spPr bwMode="gray">
            <a:xfrm>
              <a:off x="1356471" y="1639888"/>
              <a:ext cx="688182" cy="1159669"/>
            </a:xfrm>
            <a:custGeom>
              <a:avLst/>
              <a:gdLst>
                <a:gd name="connsiteX0" fmla="*/ 71438 w 688182"/>
                <a:gd name="connsiteY0" fmla="*/ 0 h 1159669"/>
                <a:gd name="connsiteX1" fmla="*/ 688182 w 688182"/>
                <a:gd name="connsiteY1" fmla="*/ 1159669 h 1159669"/>
                <a:gd name="connsiteX2" fmla="*/ 245269 w 688182"/>
                <a:gd name="connsiteY2" fmla="*/ 700087 h 1159669"/>
                <a:gd name="connsiteX3" fmla="*/ 0 w 688182"/>
                <a:gd name="connsiteY3" fmla="*/ 176212 h 1159669"/>
                <a:gd name="connsiteX4" fmla="*/ 71438 w 688182"/>
                <a:gd name="connsiteY4" fmla="*/ 0 h 11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182" h="1159669">
                  <a:moveTo>
                    <a:pt x="71438" y="0"/>
                  </a:moveTo>
                  <a:lnTo>
                    <a:pt x="688182" y="1159669"/>
                  </a:lnTo>
                  <a:lnTo>
                    <a:pt x="245269" y="700087"/>
                  </a:lnTo>
                  <a:lnTo>
                    <a:pt x="0" y="176212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leichschenkliges Dreieck 50">
              <a:extLst>
                <a:ext uri="{FF2B5EF4-FFF2-40B4-BE49-F238E27FC236}">
                  <a16:creationId xmlns:a16="http://schemas.microsoft.com/office/drawing/2014/main" id="{9C4F28A6-2FB3-48D7-BBE0-DBFD5686A1FA}"/>
                </a:ext>
              </a:extLst>
            </p:cNvPr>
            <p:cNvSpPr/>
            <p:nvPr/>
          </p:nvSpPr>
          <p:spPr bwMode="gray">
            <a:xfrm rot="3877923">
              <a:off x="1437075" y="1686160"/>
              <a:ext cx="582239" cy="550069"/>
            </a:xfrm>
            <a:prstGeom prst="triangle">
              <a:avLst/>
            </a:prstGeom>
            <a:solidFill>
              <a:srgbClr val="C0C0C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D0F2FB-D014-4CA1-A4E0-BE2FC4F8D47A}"/>
              </a:ext>
            </a:extLst>
          </p:cNvPr>
          <p:cNvGrpSpPr/>
          <p:nvPr/>
        </p:nvGrpSpPr>
        <p:grpSpPr>
          <a:xfrm>
            <a:off x="874545" y="2577826"/>
            <a:ext cx="10508979" cy="261096"/>
            <a:chOff x="317479" y="1597819"/>
            <a:chExt cx="9506072" cy="1686818"/>
          </a:xfrm>
        </p:grpSpPr>
        <p:sp>
          <p:nvSpPr>
            <p:cNvPr id="21" name="Rechteck 15">
              <a:extLst>
                <a:ext uri="{FF2B5EF4-FFF2-40B4-BE49-F238E27FC236}">
                  <a16:creationId xmlns:a16="http://schemas.microsoft.com/office/drawing/2014/main" id="{8F1387C3-050D-4401-80AC-C6F49E0C9E4F}"/>
                </a:ext>
              </a:extLst>
            </p:cNvPr>
            <p:cNvSpPr/>
            <p:nvPr/>
          </p:nvSpPr>
          <p:spPr bwMode="gray">
            <a:xfrm rot="5400000">
              <a:off x="4591407" y="-2176513"/>
              <a:ext cx="1457812" cy="9006476"/>
            </a:xfrm>
            <a:prstGeom prst="rect">
              <a:avLst/>
            </a:prstGeom>
            <a:solidFill>
              <a:srgbClr val="F0F0F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lIns="72000" tIns="144000" bIns="1332000" rtlCol="0" anchor="ctr" anchorCtr="0"/>
            <a:lstStyle/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D200"/>
                </a:buClr>
                <a:buSzPct val="75000"/>
                <a:buFontTx/>
                <a:buNone/>
                <a:tabLst>
                  <a:tab pos="173038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6B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How HIVST services work</a:t>
              </a:r>
            </a:p>
          </p:txBody>
        </p:sp>
        <p:sp>
          <p:nvSpPr>
            <p:cNvPr id="22" name="Parallelogramm 16">
              <a:extLst>
                <a:ext uri="{FF2B5EF4-FFF2-40B4-BE49-F238E27FC236}">
                  <a16:creationId xmlns:a16="http://schemas.microsoft.com/office/drawing/2014/main" id="{AFA24E5B-50D2-4378-803F-0929BC1DB64C}"/>
                </a:ext>
              </a:extLst>
            </p:cNvPr>
            <p:cNvSpPr/>
            <p:nvPr/>
          </p:nvSpPr>
          <p:spPr bwMode="gray">
            <a:xfrm rot="5400000" flipV="1">
              <a:off x="-135097" y="2230056"/>
              <a:ext cx="1592036" cy="327562"/>
            </a:xfrm>
            <a:prstGeom prst="parallelogram">
              <a:avLst>
                <a:gd name="adj" fmla="val 85613"/>
              </a:avLst>
            </a:prstGeom>
            <a:solidFill>
              <a:srgbClr val="808080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0A9384BB-E054-4456-8FEF-5457115DBD5B}"/>
                </a:ext>
              </a:extLst>
            </p:cNvPr>
            <p:cNvSpPr/>
            <p:nvPr/>
          </p:nvSpPr>
          <p:spPr bwMode="gray">
            <a:xfrm rot="9960000" flipV="1">
              <a:off x="317479" y="1893666"/>
              <a:ext cx="1501481" cy="1390971"/>
            </a:xfrm>
            <a:prstGeom prst="trapezoid">
              <a:avLst/>
            </a:prstGeom>
            <a:solidFill>
              <a:srgbClr val="278BC9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ihandform 49">
              <a:extLst>
                <a:ext uri="{FF2B5EF4-FFF2-40B4-BE49-F238E27FC236}">
                  <a16:creationId xmlns:a16="http://schemas.microsoft.com/office/drawing/2014/main" id="{76DDD595-075A-465E-8D0D-897B6BEBCAB9}"/>
                </a:ext>
              </a:extLst>
            </p:cNvPr>
            <p:cNvSpPr/>
            <p:nvPr/>
          </p:nvSpPr>
          <p:spPr bwMode="gray">
            <a:xfrm>
              <a:off x="1356471" y="1639888"/>
              <a:ext cx="688182" cy="1159669"/>
            </a:xfrm>
            <a:custGeom>
              <a:avLst/>
              <a:gdLst>
                <a:gd name="connsiteX0" fmla="*/ 71438 w 688182"/>
                <a:gd name="connsiteY0" fmla="*/ 0 h 1159669"/>
                <a:gd name="connsiteX1" fmla="*/ 688182 w 688182"/>
                <a:gd name="connsiteY1" fmla="*/ 1159669 h 1159669"/>
                <a:gd name="connsiteX2" fmla="*/ 245269 w 688182"/>
                <a:gd name="connsiteY2" fmla="*/ 700087 h 1159669"/>
                <a:gd name="connsiteX3" fmla="*/ 0 w 688182"/>
                <a:gd name="connsiteY3" fmla="*/ 176212 h 1159669"/>
                <a:gd name="connsiteX4" fmla="*/ 71438 w 688182"/>
                <a:gd name="connsiteY4" fmla="*/ 0 h 11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182" h="1159669">
                  <a:moveTo>
                    <a:pt x="71438" y="0"/>
                  </a:moveTo>
                  <a:lnTo>
                    <a:pt x="688182" y="1159669"/>
                  </a:lnTo>
                  <a:lnTo>
                    <a:pt x="245269" y="700087"/>
                  </a:lnTo>
                  <a:lnTo>
                    <a:pt x="0" y="176212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leichschenkliges Dreieck 50">
              <a:extLst>
                <a:ext uri="{FF2B5EF4-FFF2-40B4-BE49-F238E27FC236}">
                  <a16:creationId xmlns:a16="http://schemas.microsoft.com/office/drawing/2014/main" id="{06629C42-AB04-4F93-B487-40C3223B542E}"/>
                </a:ext>
              </a:extLst>
            </p:cNvPr>
            <p:cNvSpPr/>
            <p:nvPr/>
          </p:nvSpPr>
          <p:spPr bwMode="gray">
            <a:xfrm rot="3877923">
              <a:off x="1437075" y="1686160"/>
              <a:ext cx="582239" cy="550069"/>
            </a:xfrm>
            <a:prstGeom prst="triangle">
              <a:avLst/>
            </a:prstGeom>
            <a:solidFill>
              <a:srgbClr val="C0C0C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61C0D3-413E-4E67-83B8-B64CE34DA080}"/>
              </a:ext>
            </a:extLst>
          </p:cNvPr>
          <p:cNvGrpSpPr/>
          <p:nvPr/>
        </p:nvGrpSpPr>
        <p:grpSpPr>
          <a:xfrm>
            <a:off x="813659" y="3292005"/>
            <a:ext cx="10564681" cy="422759"/>
            <a:chOff x="311489" y="1529625"/>
            <a:chExt cx="10500444" cy="1660230"/>
          </a:xfrm>
        </p:grpSpPr>
        <p:sp>
          <p:nvSpPr>
            <p:cNvPr id="39" name="Rechteck 15">
              <a:extLst>
                <a:ext uri="{FF2B5EF4-FFF2-40B4-BE49-F238E27FC236}">
                  <a16:creationId xmlns:a16="http://schemas.microsoft.com/office/drawing/2014/main" id="{0F93640C-0780-4A62-BCD2-C39CCB8BB583}"/>
                </a:ext>
              </a:extLst>
            </p:cNvPr>
            <p:cNvSpPr/>
            <p:nvPr/>
          </p:nvSpPr>
          <p:spPr bwMode="gray">
            <a:xfrm rot="5400000">
              <a:off x="5150247" y="-2818701"/>
              <a:ext cx="1313360" cy="10010012"/>
            </a:xfrm>
            <a:prstGeom prst="rect">
              <a:avLst/>
            </a:prstGeom>
            <a:solidFill>
              <a:srgbClr val="F0F0F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lIns="72000" tIns="144000" bIns="1332000" rtlCol="0" anchor="ctr" anchorCtr="0"/>
            <a:lstStyle/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D200"/>
                </a:buClr>
                <a:buSzPct val="75000"/>
                <a:buFontTx/>
                <a:buNone/>
                <a:tabLst>
                  <a:tab pos="173038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6B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Achievement</a:t>
              </a:r>
            </a:p>
          </p:txBody>
        </p:sp>
        <p:sp>
          <p:nvSpPr>
            <p:cNvPr id="40" name="Parallelogramm 16">
              <a:extLst>
                <a:ext uri="{FF2B5EF4-FFF2-40B4-BE49-F238E27FC236}">
                  <a16:creationId xmlns:a16="http://schemas.microsoft.com/office/drawing/2014/main" id="{6B7124FC-552B-4574-B4AE-717B9AFECF7A}"/>
                </a:ext>
              </a:extLst>
            </p:cNvPr>
            <p:cNvSpPr/>
            <p:nvPr/>
          </p:nvSpPr>
          <p:spPr bwMode="gray">
            <a:xfrm rot="5400000" flipV="1">
              <a:off x="-142717" y="2230056"/>
              <a:ext cx="1592036" cy="327562"/>
            </a:xfrm>
            <a:prstGeom prst="parallelogram">
              <a:avLst>
                <a:gd name="adj" fmla="val 85613"/>
              </a:avLst>
            </a:prstGeom>
            <a:solidFill>
              <a:srgbClr val="808080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rapezoid 40">
              <a:extLst>
                <a:ext uri="{FF2B5EF4-FFF2-40B4-BE49-F238E27FC236}">
                  <a16:creationId xmlns:a16="http://schemas.microsoft.com/office/drawing/2014/main" id="{D031BDCC-EFD6-449B-B07A-BFF39A2AF39B}"/>
                </a:ext>
              </a:extLst>
            </p:cNvPr>
            <p:cNvSpPr/>
            <p:nvPr/>
          </p:nvSpPr>
          <p:spPr bwMode="gray">
            <a:xfrm rot="9960000" flipV="1">
              <a:off x="311489" y="1740470"/>
              <a:ext cx="1600375" cy="1267485"/>
            </a:xfrm>
            <a:prstGeom prst="trapezoid">
              <a:avLst/>
            </a:prstGeom>
            <a:solidFill>
              <a:srgbClr val="278BC9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ihandform 49">
              <a:extLst>
                <a:ext uri="{FF2B5EF4-FFF2-40B4-BE49-F238E27FC236}">
                  <a16:creationId xmlns:a16="http://schemas.microsoft.com/office/drawing/2014/main" id="{78FE99D0-0C35-4DED-A40C-2C843E2ACEFE}"/>
                </a:ext>
              </a:extLst>
            </p:cNvPr>
            <p:cNvSpPr/>
            <p:nvPr/>
          </p:nvSpPr>
          <p:spPr bwMode="gray">
            <a:xfrm>
              <a:off x="1356471" y="1639888"/>
              <a:ext cx="688182" cy="1159669"/>
            </a:xfrm>
            <a:custGeom>
              <a:avLst/>
              <a:gdLst>
                <a:gd name="connsiteX0" fmla="*/ 71438 w 688182"/>
                <a:gd name="connsiteY0" fmla="*/ 0 h 1159669"/>
                <a:gd name="connsiteX1" fmla="*/ 688182 w 688182"/>
                <a:gd name="connsiteY1" fmla="*/ 1159669 h 1159669"/>
                <a:gd name="connsiteX2" fmla="*/ 245269 w 688182"/>
                <a:gd name="connsiteY2" fmla="*/ 700087 h 1159669"/>
                <a:gd name="connsiteX3" fmla="*/ 0 w 688182"/>
                <a:gd name="connsiteY3" fmla="*/ 176212 h 1159669"/>
                <a:gd name="connsiteX4" fmla="*/ 71438 w 688182"/>
                <a:gd name="connsiteY4" fmla="*/ 0 h 11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182" h="1159669">
                  <a:moveTo>
                    <a:pt x="71438" y="0"/>
                  </a:moveTo>
                  <a:lnTo>
                    <a:pt x="688182" y="1159669"/>
                  </a:lnTo>
                  <a:lnTo>
                    <a:pt x="245269" y="700087"/>
                  </a:lnTo>
                  <a:lnTo>
                    <a:pt x="0" y="176212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leichschenkliges Dreieck 50">
              <a:extLst>
                <a:ext uri="{FF2B5EF4-FFF2-40B4-BE49-F238E27FC236}">
                  <a16:creationId xmlns:a16="http://schemas.microsoft.com/office/drawing/2014/main" id="{14C111A1-F4C5-488C-882D-12A1FB84B7AD}"/>
                </a:ext>
              </a:extLst>
            </p:cNvPr>
            <p:cNvSpPr/>
            <p:nvPr/>
          </p:nvSpPr>
          <p:spPr bwMode="gray">
            <a:xfrm rot="3877923">
              <a:off x="1437075" y="1686160"/>
              <a:ext cx="582239" cy="550069"/>
            </a:xfrm>
            <a:prstGeom prst="triangle">
              <a:avLst/>
            </a:prstGeom>
            <a:solidFill>
              <a:srgbClr val="C0C0C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57D8452-F578-4404-B971-5BF05AF0F78A}"/>
              </a:ext>
            </a:extLst>
          </p:cNvPr>
          <p:cNvGrpSpPr/>
          <p:nvPr/>
        </p:nvGrpSpPr>
        <p:grpSpPr>
          <a:xfrm>
            <a:off x="760454" y="4039563"/>
            <a:ext cx="10564681" cy="422759"/>
            <a:chOff x="311489" y="1529625"/>
            <a:chExt cx="10500444" cy="1660230"/>
          </a:xfrm>
        </p:grpSpPr>
        <p:sp>
          <p:nvSpPr>
            <p:cNvPr id="36" name="Rechteck 15">
              <a:extLst>
                <a:ext uri="{FF2B5EF4-FFF2-40B4-BE49-F238E27FC236}">
                  <a16:creationId xmlns:a16="http://schemas.microsoft.com/office/drawing/2014/main" id="{F9D7A551-5F48-4822-9CC2-4766AF03DF50}"/>
                </a:ext>
              </a:extLst>
            </p:cNvPr>
            <p:cNvSpPr/>
            <p:nvPr/>
          </p:nvSpPr>
          <p:spPr bwMode="gray">
            <a:xfrm rot="5400000">
              <a:off x="5150247" y="-2818701"/>
              <a:ext cx="1313360" cy="10010012"/>
            </a:xfrm>
            <a:prstGeom prst="rect">
              <a:avLst/>
            </a:prstGeom>
            <a:solidFill>
              <a:srgbClr val="F0F0F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lIns="72000" tIns="144000" bIns="1332000" rtlCol="0" anchor="ctr" anchorCtr="0"/>
            <a:lstStyle/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D200"/>
                </a:buClr>
                <a:buSzPct val="75000"/>
                <a:buFontTx/>
                <a:buNone/>
                <a:tabLst>
                  <a:tab pos="173038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6B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Recommendation </a:t>
              </a:r>
            </a:p>
          </p:txBody>
        </p:sp>
        <p:sp>
          <p:nvSpPr>
            <p:cNvPr id="37" name="Parallelogramm 16">
              <a:extLst>
                <a:ext uri="{FF2B5EF4-FFF2-40B4-BE49-F238E27FC236}">
                  <a16:creationId xmlns:a16="http://schemas.microsoft.com/office/drawing/2014/main" id="{6F911DF8-6505-44A7-830F-B176B9DDC235}"/>
                </a:ext>
              </a:extLst>
            </p:cNvPr>
            <p:cNvSpPr/>
            <p:nvPr/>
          </p:nvSpPr>
          <p:spPr bwMode="gray">
            <a:xfrm rot="5400000" flipV="1">
              <a:off x="-142717" y="2230056"/>
              <a:ext cx="1592036" cy="327562"/>
            </a:xfrm>
            <a:prstGeom prst="parallelogram">
              <a:avLst>
                <a:gd name="adj" fmla="val 85613"/>
              </a:avLst>
            </a:prstGeom>
            <a:solidFill>
              <a:srgbClr val="808080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51172591-8094-424C-86B1-83C5F3250D9E}"/>
                </a:ext>
              </a:extLst>
            </p:cNvPr>
            <p:cNvSpPr/>
            <p:nvPr/>
          </p:nvSpPr>
          <p:spPr bwMode="gray">
            <a:xfrm rot="9960000" flipV="1">
              <a:off x="311489" y="1740470"/>
              <a:ext cx="1600375" cy="1267485"/>
            </a:xfrm>
            <a:prstGeom prst="trapezoid">
              <a:avLst/>
            </a:prstGeom>
            <a:solidFill>
              <a:srgbClr val="278BC9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ihandform 49">
              <a:extLst>
                <a:ext uri="{FF2B5EF4-FFF2-40B4-BE49-F238E27FC236}">
                  <a16:creationId xmlns:a16="http://schemas.microsoft.com/office/drawing/2014/main" id="{3A730A3B-1CE3-4DAB-9E02-E9E09B5362EA}"/>
                </a:ext>
              </a:extLst>
            </p:cNvPr>
            <p:cNvSpPr/>
            <p:nvPr/>
          </p:nvSpPr>
          <p:spPr bwMode="gray">
            <a:xfrm>
              <a:off x="1356471" y="1639888"/>
              <a:ext cx="688182" cy="1159669"/>
            </a:xfrm>
            <a:custGeom>
              <a:avLst/>
              <a:gdLst>
                <a:gd name="connsiteX0" fmla="*/ 71438 w 688182"/>
                <a:gd name="connsiteY0" fmla="*/ 0 h 1159669"/>
                <a:gd name="connsiteX1" fmla="*/ 688182 w 688182"/>
                <a:gd name="connsiteY1" fmla="*/ 1159669 h 1159669"/>
                <a:gd name="connsiteX2" fmla="*/ 245269 w 688182"/>
                <a:gd name="connsiteY2" fmla="*/ 700087 h 1159669"/>
                <a:gd name="connsiteX3" fmla="*/ 0 w 688182"/>
                <a:gd name="connsiteY3" fmla="*/ 176212 h 1159669"/>
                <a:gd name="connsiteX4" fmla="*/ 71438 w 688182"/>
                <a:gd name="connsiteY4" fmla="*/ 0 h 11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182" h="1159669">
                  <a:moveTo>
                    <a:pt x="71438" y="0"/>
                  </a:moveTo>
                  <a:lnTo>
                    <a:pt x="688182" y="1159669"/>
                  </a:lnTo>
                  <a:lnTo>
                    <a:pt x="245269" y="700087"/>
                  </a:lnTo>
                  <a:lnTo>
                    <a:pt x="0" y="176212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leichschenkliges Dreieck 50">
              <a:extLst>
                <a:ext uri="{FF2B5EF4-FFF2-40B4-BE49-F238E27FC236}">
                  <a16:creationId xmlns:a16="http://schemas.microsoft.com/office/drawing/2014/main" id="{5BFFFCBC-FFFE-4E8A-B9A1-9DBB5BCD5E33}"/>
                </a:ext>
              </a:extLst>
            </p:cNvPr>
            <p:cNvSpPr/>
            <p:nvPr/>
          </p:nvSpPr>
          <p:spPr bwMode="gray">
            <a:xfrm rot="3877923">
              <a:off x="1437075" y="1686160"/>
              <a:ext cx="582239" cy="550069"/>
            </a:xfrm>
            <a:prstGeom prst="triangle">
              <a:avLst/>
            </a:prstGeom>
            <a:solidFill>
              <a:srgbClr val="C0C0C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3A161A-D741-4673-9597-E02A54A0F5ED}"/>
              </a:ext>
            </a:extLst>
          </p:cNvPr>
          <p:cNvGrpSpPr/>
          <p:nvPr/>
        </p:nvGrpSpPr>
        <p:grpSpPr>
          <a:xfrm>
            <a:off x="760454" y="5046084"/>
            <a:ext cx="10564681" cy="422759"/>
            <a:chOff x="311489" y="1529625"/>
            <a:chExt cx="10500444" cy="1660230"/>
          </a:xfrm>
        </p:grpSpPr>
        <p:sp>
          <p:nvSpPr>
            <p:cNvPr id="48" name="Rechteck 15">
              <a:extLst>
                <a:ext uri="{FF2B5EF4-FFF2-40B4-BE49-F238E27FC236}">
                  <a16:creationId xmlns:a16="http://schemas.microsoft.com/office/drawing/2014/main" id="{211F6325-6F8D-4F8A-B38A-4619F6FF0027}"/>
                </a:ext>
              </a:extLst>
            </p:cNvPr>
            <p:cNvSpPr/>
            <p:nvPr/>
          </p:nvSpPr>
          <p:spPr bwMode="gray">
            <a:xfrm rot="5400000">
              <a:off x="5150247" y="-2818701"/>
              <a:ext cx="1313360" cy="10010012"/>
            </a:xfrm>
            <a:prstGeom prst="rect">
              <a:avLst/>
            </a:prstGeom>
            <a:solidFill>
              <a:srgbClr val="F0F0F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lIns="72000" tIns="144000" bIns="1332000" rtlCol="0" anchor="ctr" anchorCtr="0"/>
            <a:lstStyle/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D200"/>
                </a:buClr>
                <a:buSzPct val="75000"/>
                <a:buFontTx/>
                <a:buNone/>
                <a:tabLst>
                  <a:tab pos="173038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6B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Conclusion</a:t>
              </a:r>
            </a:p>
          </p:txBody>
        </p:sp>
        <p:sp>
          <p:nvSpPr>
            <p:cNvPr id="49" name="Parallelogramm 16">
              <a:extLst>
                <a:ext uri="{FF2B5EF4-FFF2-40B4-BE49-F238E27FC236}">
                  <a16:creationId xmlns:a16="http://schemas.microsoft.com/office/drawing/2014/main" id="{F46C732F-CA82-4EE2-91AF-1EF80BB1066B}"/>
                </a:ext>
              </a:extLst>
            </p:cNvPr>
            <p:cNvSpPr/>
            <p:nvPr/>
          </p:nvSpPr>
          <p:spPr bwMode="gray">
            <a:xfrm rot="5400000" flipV="1">
              <a:off x="-142717" y="2230056"/>
              <a:ext cx="1592036" cy="327562"/>
            </a:xfrm>
            <a:prstGeom prst="parallelogram">
              <a:avLst>
                <a:gd name="adj" fmla="val 85613"/>
              </a:avLst>
            </a:prstGeom>
            <a:solidFill>
              <a:srgbClr val="808080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07900960-3876-4959-B80A-9574F1489FCD}"/>
                </a:ext>
              </a:extLst>
            </p:cNvPr>
            <p:cNvSpPr/>
            <p:nvPr/>
          </p:nvSpPr>
          <p:spPr bwMode="gray">
            <a:xfrm rot="9960000" flipV="1">
              <a:off x="311489" y="1740470"/>
              <a:ext cx="1600375" cy="1267485"/>
            </a:xfrm>
            <a:prstGeom prst="trapezoid">
              <a:avLst/>
            </a:prstGeom>
            <a:solidFill>
              <a:srgbClr val="278BC9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ihandform 49">
              <a:extLst>
                <a:ext uri="{FF2B5EF4-FFF2-40B4-BE49-F238E27FC236}">
                  <a16:creationId xmlns:a16="http://schemas.microsoft.com/office/drawing/2014/main" id="{8217A0EC-26F3-431E-BDB2-8677FF9C71E2}"/>
                </a:ext>
              </a:extLst>
            </p:cNvPr>
            <p:cNvSpPr/>
            <p:nvPr/>
          </p:nvSpPr>
          <p:spPr bwMode="gray">
            <a:xfrm>
              <a:off x="1356471" y="1639888"/>
              <a:ext cx="688182" cy="1159669"/>
            </a:xfrm>
            <a:custGeom>
              <a:avLst/>
              <a:gdLst>
                <a:gd name="connsiteX0" fmla="*/ 71438 w 688182"/>
                <a:gd name="connsiteY0" fmla="*/ 0 h 1159669"/>
                <a:gd name="connsiteX1" fmla="*/ 688182 w 688182"/>
                <a:gd name="connsiteY1" fmla="*/ 1159669 h 1159669"/>
                <a:gd name="connsiteX2" fmla="*/ 245269 w 688182"/>
                <a:gd name="connsiteY2" fmla="*/ 700087 h 1159669"/>
                <a:gd name="connsiteX3" fmla="*/ 0 w 688182"/>
                <a:gd name="connsiteY3" fmla="*/ 176212 h 1159669"/>
                <a:gd name="connsiteX4" fmla="*/ 71438 w 688182"/>
                <a:gd name="connsiteY4" fmla="*/ 0 h 11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182" h="1159669">
                  <a:moveTo>
                    <a:pt x="71438" y="0"/>
                  </a:moveTo>
                  <a:lnTo>
                    <a:pt x="688182" y="1159669"/>
                  </a:lnTo>
                  <a:lnTo>
                    <a:pt x="245269" y="700087"/>
                  </a:lnTo>
                  <a:lnTo>
                    <a:pt x="0" y="176212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leichschenkliges Dreieck 50">
              <a:extLst>
                <a:ext uri="{FF2B5EF4-FFF2-40B4-BE49-F238E27FC236}">
                  <a16:creationId xmlns:a16="http://schemas.microsoft.com/office/drawing/2014/main" id="{A7C9457D-5231-4D6F-B099-100521B334D2}"/>
                </a:ext>
              </a:extLst>
            </p:cNvPr>
            <p:cNvSpPr/>
            <p:nvPr/>
          </p:nvSpPr>
          <p:spPr bwMode="gray">
            <a:xfrm rot="3877923">
              <a:off x="1437075" y="1686160"/>
              <a:ext cx="582239" cy="550069"/>
            </a:xfrm>
            <a:prstGeom prst="triangle">
              <a:avLst/>
            </a:prstGeom>
            <a:solidFill>
              <a:srgbClr val="C0C0C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66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CBD582-AF98-471A-8330-479590802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65" y="449781"/>
            <a:ext cx="10996148" cy="5868825"/>
          </a:xfrm>
        </p:spPr>
        <p:txBody>
          <a:bodyPr/>
          <a:lstStyle/>
          <a:p>
            <a:r>
              <a:rPr lang="en-US" sz="2400" dirty="0"/>
              <a:t>The prevalence of HIV in Nigeria among children 0-14 years is &lt;1%. </a:t>
            </a:r>
          </a:p>
          <a:p>
            <a:r>
              <a:rPr lang="en-US" sz="2400" dirty="0"/>
              <a:t>An estimated 100,000 Children and Adolescents Living With HIV (CALHIV) are  yet to be identified. </a:t>
            </a:r>
          </a:p>
          <a:p>
            <a:r>
              <a:rPr lang="en-US" sz="2400" dirty="0"/>
              <a:t>Adolescents miss HIV testing opportunities due to  barriers associated with conventional community and facility testing models. </a:t>
            </a:r>
          </a:p>
          <a:p>
            <a:r>
              <a:rPr lang="en-US" sz="2400" dirty="0"/>
              <a:t>An approach that shows promising testing outcomes is the HIV Self-Testing (HIVST) strategy.</a:t>
            </a:r>
          </a:p>
          <a:p>
            <a:r>
              <a:rPr lang="en-US" sz="2400" dirty="0"/>
              <a:t>It is a non-invasive oral fluid-based test and is convenient for users.</a:t>
            </a:r>
          </a:p>
          <a:p>
            <a:r>
              <a:rPr lang="en-US" sz="2400" dirty="0"/>
              <a:t>Government of Nigeria (GoN) gave approval to FASTER to rollout of HIVST services in 7+1 States in Nigeria including FASTER Project procured and distributed 100,000 HIVST kits to service delivery points in collaboration with CDC IPs and GoN.</a:t>
            </a:r>
          </a:p>
          <a:p>
            <a:r>
              <a:rPr lang="en-US" sz="2400" dirty="0"/>
              <a:t>Health Care Workers/ HIVST Focal Persons were trained on HIVST services, tracking, linkage of confirmed positives and reporting. </a:t>
            </a:r>
          </a:p>
          <a:p>
            <a:r>
              <a:rPr lang="en-US" sz="2400" dirty="0"/>
              <a:t>Conducted demand creation for HIVST services through pastoral messaging and faith-based radio talk shows</a:t>
            </a:r>
            <a:endParaRPr lang="en-US" sz="2400" strike="sngStrike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698284-1E66-4364-BCE5-C653B716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-273049"/>
            <a:ext cx="10515600" cy="854074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69854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CA3EC-C114-4B95-B070-1E2685105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82194"/>
            <a:ext cx="5157787" cy="608626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FASTER Supported States in Nigeria Lagos, Benue, Nasarawa, Enugu, Imo, Rivers, Delta and the Federal Capital Territory Abuja.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5A2AF-9632-4E27-9F82-15F2188DB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935457E-730E-4D49-9548-42B56FED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9" y="1275906"/>
            <a:ext cx="6035675" cy="54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1">
            <a:extLst>
              <a:ext uri="{FF2B5EF4-FFF2-40B4-BE49-F238E27FC236}">
                <a16:creationId xmlns:a16="http://schemas.microsoft.com/office/drawing/2014/main" id="{C52C6173-5936-408F-8A25-516CA059AAB0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 cstate="print"/>
          <a:srcRect t="12500" b="12500"/>
          <a:stretch/>
        </p:blipFill>
        <p:spPr>
          <a:xfrm>
            <a:off x="5856270" y="133566"/>
            <a:ext cx="6275406" cy="5592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F496F0-3328-44DA-A234-C81AE9FCBB94}"/>
              </a:ext>
            </a:extLst>
          </p:cNvPr>
          <p:cNvSpPr txBox="1"/>
          <p:nvPr/>
        </p:nvSpPr>
        <p:spPr>
          <a:xfrm>
            <a:off x="5856270" y="5769159"/>
            <a:ext cx="6203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Creating demand for HIVST services using pastoral messaging at </a:t>
            </a:r>
          </a:p>
          <a:p>
            <a:r>
              <a:rPr lang="en-US" dirty="0"/>
              <a:t>St Patrick’s Catholic Church </a:t>
            </a:r>
            <a:r>
              <a:rPr lang="en-US" dirty="0" err="1"/>
              <a:t>Issele-Ukwu</a:t>
            </a:r>
            <a:r>
              <a:rPr lang="en-US" dirty="0"/>
              <a:t>, Delta State, Nigeria</a:t>
            </a:r>
          </a:p>
        </p:txBody>
      </p:sp>
    </p:spTree>
    <p:extLst>
      <p:ext uri="{BB962C8B-B14F-4D97-AF65-F5344CB8AC3E}">
        <p14:creationId xmlns:p14="http://schemas.microsoft.com/office/powerpoint/2010/main" val="84331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D8034B-73D5-41C9-918E-4DC6D323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23912"/>
            <a:ext cx="5157787" cy="82391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HIVST Service Delivery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98990-20D4-4D17-AE7A-42CEF7A27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31541"/>
            <a:ext cx="5157787" cy="4288283"/>
          </a:xfrm>
        </p:spPr>
        <p:txBody>
          <a:bodyPr/>
          <a:lstStyle/>
          <a:p>
            <a:r>
              <a:rPr lang="en-US" dirty="0"/>
              <a:t>Health facilities owned by Faith Based Organizations (FBOs)</a:t>
            </a:r>
          </a:p>
          <a:p>
            <a:r>
              <a:rPr lang="en-US" dirty="0"/>
              <a:t>Public health facilities</a:t>
            </a:r>
          </a:p>
          <a:p>
            <a:r>
              <a:rPr lang="en-US" dirty="0"/>
              <a:t>Youth friendly centers</a:t>
            </a:r>
          </a:p>
          <a:p>
            <a:r>
              <a:rPr lang="en-US" dirty="0"/>
              <a:t>FBOs working in the community</a:t>
            </a:r>
          </a:p>
          <a:p>
            <a:r>
              <a:rPr lang="en-US" dirty="0"/>
              <a:t>Community Pharmacies</a:t>
            </a:r>
          </a:p>
          <a:p>
            <a:r>
              <a:rPr lang="en-US" dirty="0"/>
              <a:t>Community Based Organizations targeting adolescents and young persons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F84F6-F2F2-4BAC-9BE5-E5A4BCB1B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5617"/>
            <a:ext cx="5183188" cy="82391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How channels were identified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97FA1-056F-4D15-87F3-5CC567E26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31540"/>
            <a:ext cx="5183188" cy="4288284"/>
          </a:xfrm>
        </p:spPr>
        <p:txBody>
          <a:bodyPr/>
          <a:lstStyle/>
          <a:p>
            <a:r>
              <a:rPr lang="en-US" dirty="0"/>
              <a:t>Use of Local Government Area HIV prevalence</a:t>
            </a:r>
          </a:p>
          <a:p>
            <a:r>
              <a:rPr lang="en-US" dirty="0"/>
              <a:t>HIV positivity hot spot mapping</a:t>
            </a:r>
          </a:p>
          <a:p>
            <a:r>
              <a:rPr lang="en-US" dirty="0"/>
              <a:t>Adolescent population density</a:t>
            </a:r>
          </a:p>
          <a:p>
            <a:r>
              <a:rPr lang="en-US" dirty="0"/>
              <a:t>Youth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5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7AE725-F261-4401-932D-F97EB4B2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74"/>
            <a:ext cx="11192838" cy="5294489"/>
          </a:xfrm>
        </p:spPr>
        <p:txBody>
          <a:bodyPr/>
          <a:lstStyle/>
          <a:p>
            <a:r>
              <a:rPr lang="en-US" sz="2400" dirty="0"/>
              <a:t>At the health facilities, identified HIV positive adolescents are counseled and a list of their partners is taken.</a:t>
            </a:r>
          </a:p>
          <a:p>
            <a:r>
              <a:rPr lang="en-US" sz="2400" dirty="0"/>
              <a:t>They are then given HIVST kits to give to their partners</a:t>
            </a:r>
          </a:p>
          <a:p>
            <a:r>
              <a:rPr lang="en-US" sz="2400" dirty="0"/>
              <a:t> Their partners are tracked within 48hrs for result of test,  confirmation of HIV positive results and linkage of confirmed positives to treatment by escorting them.</a:t>
            </a:r>
          </a:p>
          <a:p>
            <a:r>
              <a:rPr lang="en-US" sz="2400" dirty="0"/>
              <a:t>In a community setting, adolescents are screened for HIV risk using a standard screening tool and eligible ones are offered HIVST kits. </a:t>
            </a:r>
          </a:p>
          <a:p>
            <a:r>
              <a:rPr lang="en-US" sz="2400" dirty="0"/>
              <a:t>HIV positive adolescents are counseled and given HIVST kits to give to their partners.</a:t>
            </a:r>
          </a:p>
          <a:p>
            <a:r>
              <a:rPr lang="en-US" sz="2400" dirty="0"/>
              <a:t>The are tracked within 48hrs for result of test,  confirmation of HIV positive results and linkage of confirmed positives to treatment by escorting them.</a:t>
            </a:r>
          </a:p>
          <a:p>
            <a:r>
              <a:rPr lang="en-US" sz="2400" dirty="0"/>
              <a:t>In both the health facility and community setting, younger adolescents may be assisted by a health care worker or caregiver (parent/guardian) to carry out the test.</a:t>
            </a:r>
          </a:p>
          <a:p>
            <a:r>
              <a:rPr lang="en-US" sz="2400" dirty="0"/>
              <a:t>Older adolescents can also conduct the test on themselves without assistance.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C4F55-E92C-466D-BC05-8A885CC0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72" y="-148582"/>
            <a:ext cx="10515600" cy="1031056"/>
          </a:xfrm>
        </p:spPr>
        <p:txBody>
          <a:bodyPr/>
          <a:lstStyle/>
          <a:p>
            <a:r>
              <a:rPr lang="en-US" dirty="0"/>
              <a:t>How HIV Self Testing works</a:t>
            </a:r>
          </a:p>
        </p:txBody>
      </p:sp>
    </p:spTree>
    <p:extLst>
      <p:ext uri="{BB962C8B-B14F-4D97-AF65-F5344CB8AC3E}">
        <p14:creationId xmlns:p14="http://schemas.microsoft.com/office/powerpoint/2010/main" val="286168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E6AE0-1263-479B-8AD4-AFEEDC81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61"/>
            <a:ext cx="4524910" cy="600230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765DA-53B5-460F-8E85-EF104A31731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18230"/>
          <a:stretch/>
        </p:blipFill>
        <p:spPr bwMode="auto">
          <a:xfrm>
            <a:off x="0" y="54516"/>
            <a:ext cx="7068600" cy="54761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A15542-CDD1-4B7D-9117-06C83C03B789}"/>
              </a:ext>
            </a:extLst>
          </p:cNvPr>
          <p:cNvSpPr txBox="1"/>
          <p:nvPr/>
        </p:nvSpPr>
        <p:spPr>
          <a:xfrm>
            <a:off x="250699" y="5530632"/>
            <a:ext cx="621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HIV positive Adolescent receiving HIVST kits for her partners at a</a:t>
            </a:r>
          </a:p>
          <a:p>
            <a:r>
              <a:rPr lang="en-US" dirty="0"/>
              <a:t>Health facility in Port Harcourt Nigeria</a:t>
            </a:r>
          </a:p>
        </p:txBody>
      </p:sp>
      <p:pic>
        <p:nvPicPr>
          <p:cNvPr id="9" name="Picture 8" descr="A picture containing person, child&#10;&#10;Description automatically generated">
            <a:extLst>
              <a:ext uri="{FF2B5EF4-FFF2-40B4-BE49-F238E27FC236}">
                <a16:creationId xmlns:a16="http://schemas.microsoft.com/office/drawing/2014/main" id="{D691D72C-781F-4CC3-97A7-A1DC7CE29C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87" y="855698"/>
            <a:ext cx="4952144" cy="60023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CDBD30-81E2-4CF0-8EEA-4861989347F6}"/>
              </a:ext>
            </a:extLst>
          </p:cNvPr>
          <p:cNvSpPr txBox="1"/>
          <p:nvPr/>
        </p:nvSpPr>
        <p:spPr>
          <a:xfrm>
            <a:off x="7463117" y="0"/>
            <a:ext cx="487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FASTER Community Volunteer conducting assisted</a:t>
            </a:r>
          </a:p>
          <a:p>
            <a:r>
              <a:rPr lang="en-US" dirty="0"/>
              <a:t>HIV self testing on an adolescent at a vulnerable </a:t>
            </a:r>
          </a:p>
          <a:p>
            <a:r>
              <a:rPr lang="en-US" dirty="0"/>
              <a:t>Children shelter at Benue State Nigeria </a:t>
            </a:r>
          </a:p>
        </p:txBody>
      </p:sp>
    </p:spTree>
    <p:extLst>
      <p:ext uri="{BB962C8B-B14F-4D97-AF65-F5344CB8AC3E}">
        <p14:creationId xmlns:p14="http://schemas.microsoft.com/office/powerpoint/2010/main" val="298849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27E925-86F5-41C3-9D52-D6CA138E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61975"/>
            <a:ext cx="10515600" cy="447674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HIVST among adolescents 10-19 years old performed effectively across several states in Nigeria (October  2020 – April 2021)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7A3CC3C-C174-4C28-A1C7-2E1D83B6818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1180381"/>
          <a:ext cx="5702935" cy="511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7F97B-BF48-4CF6-BC45-E54C542D4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51831"/>
            <a:ext cx="5157787" cy="5115644"/>
          </a:xfrm>
        </p:spPr>
        <p:txBody>
          <a:bodyPr/>
          <a:lstStyle/>
          <a:p>
            <a:r>
              <a:rPr lang="en-US" b="1" dirty="0"/>
              <a:t>Younger Adolescents</a:t>
            </a:r>
          </a:p>
          <a:p>
            <a:pPr lvl="1"/>
            <a:r>
              <a:rPr lang="en-US" dirty="0"/>
              <a:t>99.9% results returned</a:t>
            </a:r>
          </a:p>
          <a:p>
            <a:pPr lvl="1"/>
            <a:r>
              <a:rPr lang="en-US" dirty="0"/>
              <a:t>1.2% yield (POS screen)</a:t>
            </a:r>
          </a:p>
          <a:p>
            <a:pPr lvl="1"/>
            <a:r>
              <a:rPr lang="en-US" dirty="0"/>
              <a:t>95.0% confirmatory testing</a:t>
            </a:r>
          </a:p>
          <a:p>
            <a:pPr lvl="1"/>
            <a:endParaRPr lang="en-US" dirty="0"/>
          </a:p>
          <a:p>
            <a:r>
              <a:rPr lang="en-US" b="1" dirty="0"/>
              <a:t>Older Adolescents</a:t>
            </a:r>
          </a:p>
          <a:p>
            <a:pPr lvl="1"/>
            <a:r>
              <a:rPr lang="en-US" dirty="0"/>
              <a:t>99.9% results returned </a:t>
            </a:r>
          </a:p>
          <a:p>
            <a:pPr lvl="1"/>
            <a:r>
              <a:rPr lang="en-US" dirty="0"/>
              <a:t>5.4% yield</a:t>
            </a:r>
          </a:p>
          <a:p>
            <a:pPr lvl="1"/>
            <a:r>
              <a:rPr lang="en-US" dirty="0"/>
              <a:t>99.3% confirmatory testing</a:t>
            </a:r>
          </a:p>
        </p:txBody>
      </p:sp>
    </p:spTree>
    <p:extLst>
      <p:ext uri="{BB962C8B-B14F-4D97-AF65-F5344CB8AC3E}">
        <p14:creationId xmlns:p14="http://schemas.microsoft.com/office/powerpoint/2010/main" val="221106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5CAECE-3C02-4CBC-95A0-ADB71B0D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504"/>
            <a:ext cx="10515600" cy="4692292"/>
          </a:xfrm>
        </p:spPr>
        <p:txBody>
          <a:bodyPr/>
          <a:lstStyle/>
          <a:p>
            <a:r>
              <a:rPr lang="en-US" dirty="0"/>
              <a:t>The implementation of HIVST should be prioritized as a means of ensuring that 95% of adolescents living with HIV know their HIV status and are linked to treatment, care and support services.</a:t>
            </a:r>
          </a:p>
          <a:p>
            <a:r>
              <a:rPr lang="en-US" dirty="0"/>
              <a:t>FBOs can support adolescents to know their HIV status by including faith-based HIV prevention messaging and demand creation for HIV self testing  in pastoral sermons.</a:t>
            </a:r>
          </a:p>
          <a:p>
            <a:r>
              <a:rPr lang="en-US" dirty="0"/>
              <a:t>Following pastoral demand creation messaging, FBOs should conduct HIV risk screening amongst adolescents and distribute HIV self test kits to the adolescents eligible for testing.</a:t>
            </a:r>
          </a:p>
          <a:p>
            <a:r>
              <a:rPr lang="en-US" dirty="0"/>
              <a:t>Adolescents should be tracked for test results and those that are reactive to HIVST should be referred to health care facilities for further follow up.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5820A-594D-4DFA-A3B4-20CB3691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4552"/>
            <a:ext cx="10515600" cy="1031056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610026937"/>
      </p:ext>
    </p:extLst>
  </p:cSld>
  <p:clrMapOvr>
    <a:masterClrMapping/>
  </p:clrMapOvr>
</p:sld>
</file>

<file path=ppt/theme/theme1.xml><?xml version="1.0" encoding="utf-8"?>
<a:theme xmlns:a="http://schemas.openxmlformats.org/drawingml/2006/main" name="CRS_2020_Microsoft">
  <a:themeElements>
    <a:clrScheme name="Custom 1">
      <a:dk1>
        <a:srgbClr val="000000"/>
      </a:dk1>
      <a:lt1>
        <a:srgbClr val="0076BE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_2020_Microsoft" id="{8AD903B1-0873-9443-9A9B-35DA84F277A7}" vid="{F2B1F12F-FD2E-EF43-8EFF-88FC48E675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705</Words>
  <Application>Microsoft Office PowerPoint</Application>
  <PresentationFormat>Widescreen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Times</vt:lpstr>
      <vt:lpstr>Times New Roman</vt:lpstr>
      <vt:lpstr>CRS_2020_Microsoft</vt:lpstr>
      <vt:lpstr>Adolescent HIV Self –Testing (HIVST) in Nigeria</vt:lpstr>
      <vt:lpstr>Outline</vt:lpstr>
      <vt:lpstr>Background</vt:lpstr>
      <vt:lpstr>PowerPoint Presentation</vt:lpstr>
      <vt:lpstr>PowerPoint Presentation</vt:lpstr>
      <vt:lpstr>How HIV Self Testing works</vt:lpstr>
      <vt:lpstr>PowerPoint Presentation</vt:lpstr>
      <vt:lpstr>HIVST among adolescents 10-19 years old performed effectively across several states in Nigeria (October  2020 – April 2021)</vt:lpstr>
      <vt:lpstr>Recommendations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Adolescent HIV Self –Testing (HIVST) in Nigeria</dc:title>
  <dc:creator>Sibor, Leeleebari</dc:creator>
  <cp:lastModifiedBy>Andrea Uehling</cp:lastModifiedBy>
  <cp:revision>27</cp:revision>
  <dcterms:created xsi:type="dcterms:W3CDTF">2021-10-18T19:43:21Z</dcterms:created>
  <dcterms:modified xsi:type="dcterms:W3CDTF">2021-10-19T14:08:02Z</dcterms:modified>
</cp:coreProperties>
</file>