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34" r:id="rId4"/>
    <p:sldMasterId id="2147484043" r:id="rId5"/>
  </p:sldMasterIdLst>
  <p:notesMasterIdLst>
    <p:notesMasterId r:id="rId15"/>
  </p:notesMasterIdLst>
  <p:sldIdLst>
    <p:sldId id="278" r:id="rId6"/>
    <p:sldId id="280" r:id="rId7"/>
    <p:sldId id="477" r:id="rId8"/>
    <p:sldId id="478" r:id="rId9"/>
    <p:sldId id="479" r:id="rId10"/>
    <p:sldId id="480" r:id="rId11"/>
    <p:sldId id="282" r:id="rId12"/>
    <p:sldId id="482" r:id="rId13"/>
    <p:sldId id="48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7F0B551-492B-DC42-8FF3-EFAE171BB86C}">
          <p14:sldIdLst>
            <p14:sldId id="278"/>
            <p14:sldId id="280"/>
            <p14:sldId id="477"/>
            <p14:sldId id="478"/>
            <p14:sldId id="479"/>
            <p14:sldId id="480"/>
            <p14:sldId id="282"/>
            <p14:sldId id="482"/>
            <p14:sldId id="4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birizi, David" initials="MD" lastIdx="2" clrIdx="0">
    <p:extLst>
      <p:ext uri="{19B8F6BF-5375-455C-9EA6-DF929625EA0E}">
        <p15:presenceInfo xmlns:p15="http://schemas.microsoft.com/office/powerpoint/2012/main" userId="S::david.mabirizi@crs.org::11078639-fa65-49cc-9198-f60b10ac550e" providerId="AD"/>
      </p:ext>
    </p:extLst>
  </p:cmAuthor>
  <p:cmAuthor id="2" name="Lindiwe Nchimunya" initials="LN" lastIdx="4" clrIdx="1">
    <p:extLst>
      <p:ext uri="{19B8F6BF-5375-455C-9EA6-DF929625EA0E}">
        <p15:presenceInfo xmlns:p15="http://schemas.microsoft.com/office/powerpoint/2012/main" userId="S::lnchimunya@clintonhealthaccess.org::3b66f52b-684c-4b66-a168-41a55b5531fe" providerId="AD"/>
      </p:ext>
    </p:extLst>
  </p:cmAuthor>
  <p:cmAuthor id="3" name="Thorsen, Viva (CDC/DDPHSIS/CGH/DGHT)" initials="TV(" lastIdx="3" clrIdx="2">
    <p:extLst>
      <p:ext uri="{19B8F6BF-5375-455C-9EA6-DF929625EA0E}">
        <p15:presenceInfo xmlns:p15="http://schemas.microsoft.com/office/powerpoint/2012/main" userId="S::vcc5@cdc.gov::77c1d568-dd3f-433d-b902-1dd46ec140af" providerId="AD"/>
      </p:ext>
    </p:extLst>
  </p:cmAuthor>
  <p:cmAuthor id="4" name="Jessica" initials="J" lastIdx="8" clrIdx="3">
    <p:extLst>
      <p:ext uri="{19B8F6BF-5375-455C-9EA6-DF929625EA0E}">
        <p15:presenceInfo xmlns:p15="http://schemas.microsoft.com/office/powerpoint/2012/main" userId="S::lst3@cdc.gov::b5c23870-6837-4860-b64b-1c515b3683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B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4" autoAdjust="0"/>
    <p:restoredTop sz="94762"/>
  </p:normalViewPr>
  <p:slideViewPr>
    <p:cSldViewPr snapToGrid="0" snapToObjects="1">
      <p:cViewPr varScale="1">
        <p:scale>
          <a:sx n="68" d="100"/>
          <a:sy n="68" d="100"/>
        </p:scale>
        <p:origin x="6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Uehling" userId="0c8b016d-0992-4a5f-bef4-3fc9974dc8e6" providerId="ADAL" clId="{1309733D-36A0-4C07-A542-2ED74D66BDF5}"/>
    <pc:docChg chg="undo modSld">
      <pc:chgData name="Andrea Uehling" userId="0c8b016d-0992-4a5f-bef4-3fc9974dc8e6" providerId="ADAL" clId="{1309733D-36A0-4C07-A542-2ED74D66BDF5}" dt="2021-10-19T13:59:18.575" v="61"/>
      <pc:docMkLst>
        <pc:docMk/>
      </pc:docMkLst>
      <pc:sldChg chg="delCm">
        <pc:chgData name="Andrea Uehling" userId="0c8b016d-0992-4a5f-bef4-3fc9974dc8e6" providerId="ADAL" clId="{1309733D-36A0-4C07-A542-2ED74D66BDF5}" dt="2021-10-19T13:58:10.055" v="0"/>
        <pc:sldMkLst>
          <pc:docMk/>
          <pc:sldMk cId="3145959548" sldId="477"/>
        </pc:sldMkLst>
      </pc:sldChg>
      <pc:sldChg chg="modSp addCm delCm">
        <pc:chgData name="Andrea Uehling" userId="0c8b016d-0992-4a5f-bef4-3fc9974dc8e6" providerId="ADAL" clId="{1309733D-36A0-4C07-A542-2ED74D66BDF5}" dt="2021-10-19T13:59:18.575" v="61"/>
        <pc:sldMkLst>
          <pc:docMk/>
          <pc:sldMk cId="647154863" sldId="480"/>
        </pc:sldMkLst>
        <pc:spChg chg="mod">
          <ac:chgData name="Andrea Uehling" userId="0c8b016d-0992-4a5f-bef4-3fc9974dc8e6" providerId="ADAL" clId="{1309733D-36A0-4C07-A542-2ED74D66BDF5}" dt="2021-10-19T13:59:15.511" v="60" actId="20577"/>
          <ac:spMkLst>
            <pc:docMk/>
            <pc:sldMk cId="647154863" sldId="480"/>
            <ac:spMk id="5" creationId="{0A968D0E-A64B-438E-AFC3-AD29A5AFEF49}"/>
          </ac:spMkLst>
        </pc:spChg>
        <pc:graphicFrameChg chg="modGraphic">
          <ac:chgData name="Andrea Uehling" userId="0c8b016d-0992-4a5f-bef4-3fc9974dc8e6" providerId="ADAL" clId="{1309733D-36A0-4C07-A542-2ED74D66BDF5}" dt="2021-10-19T13:59:10.669" v="59" actId="20577"/>
          <ac:graphicFrameMkLst>
            <pc:docMk/>
            <pc:sldMk cId="647154863" sldId="480"/>
            <ac:graphicFrameMk id="2" creationId="{212FF262-D392-475D-B438-A345598B6AE1}"/>
          </ac:graphicFrameMkLst>
        </pc:graphicFrame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10-15T09:24:57.322" idx="3">
    <p:pos x="10" y="10"/>
    <p:text>What do these lessons, recommendations, and conclusions mean (the implications) for our target audience of faith leaders? what can/should they be considering as they support efforts to identify children? That's what the last slide should reflect--you have enough time to add another slide for this. Otherwise, change to reflect the relevance for faith-based settings.</p:text>
    <p:extLst>
      <p:ext uri="{C676402C-5697-4E1C-873F-D02D1690AC5C}">
        <p15:threadingInfo xmlns:p15="http://schemas.microsoft.com/office/powerpoint/2012/main" timeZoneBias="240"/>
      </p:ext>
    </p:extLst>
  </p:cm>
  <p:cm authorId="4" dt="2021-10-15T10:49:24.838" idx="8">
    <p:pos x="10" y="106"/>
    <p:text>Revisions in red (regarding follow up) for POS screening tests</p:text>
    <p:extLst>
      <p:ext uri="{C676402C-5697-4E1C-873F-D02D1690AC5C}">
        <p15:threadingInfo xmlns:p15="http://schemas.microsoft.com/office/powerpoint/2012/main" timeZoneBias="240">
          <p15:parentCm authorId="3" idx="3"/>
        </p15:threadingInfo>
      </p:ext>
    </p:extLst>
  </p:cm>
  <p:cm authorId="2" dt="2021-10-19T11:15:30.768" idx="4">
    <p:pos x="10" y="202"/>
    <p:text>@Viva, Please see slide 8</p:text>
    <p:extLst>
      <p:ext uri="{C676402C-5697-4E1C-873F-D02D1690AC5C}">
        <p15:threadingInfo xmlns:p15="http://schemas.microsoft.com/office/powerpoint/2012/main" timeZoneBias="-120">
          <p15:parentCm authorId="3" idx="3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F44C2-2B48-2440-B91F-9AA6981E740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77AE1-64B2-544E-9109-A75612B0A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3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83D1DF-4453-43FA-91AB-13B2C63420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326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83D1DF-4453-43FA-91AB-13B2C63420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079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67339"/>
            <a:ext cx="9144000" cy="17864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500" b="1">
                <a:latin typeface="Times" pitchFamily="2" charset="0"/>
              </a:defRPr>
            </a:lvl1pPr>
          </a:lstStyle>
          <a:p>
            <a:r>
              <a:rPr lang="en-US" dirty="0"/>
              <a:t>Insert </a:t>
            </a:r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945834"/>
            <a:ext cx="9144000" cy="11032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</a:t>
            </a:r>
            <a:r>
              <a:rPr lang="en-US" dirty="0" err="1"/>
              <a:t>Powerpoint</a:t>
            </a:r>
            <a:r>
              <a:rPr lang="en-US" dirty="0"/>
              <a:t> Subtitle</a:t>
            </a:r>
          </a:p>
        </p:txBody>
      </p:sp>
      <p:pic>
        <p:nvPicPr>
          <p:cNvPr id="5" name="Picture 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AFA4023-8D86-4044-BD66-79ABEEA8A8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89402" y="5725038"/>
            <a:ext cx="4613196" cy="870858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94FDDE14-7E77-8946-82C7-F7FB1B0A9BE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78260" y="857250"/>
            <a:ext cx="2511142" cy="100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91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5FE4-CC90-4742-BF6B-ECE7B6A659AB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4322-5917-459D-BFA4-89132D78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20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5FE4-CC90-4742-BF6B-ECE7B6A659AB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4322-5917-459D-BFA4-89132D78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21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5FE4-CC90-4742-BF6B-ECE7B6A659AB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4322-5917-459D-BFA4-89132D78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86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5FE4-CC90-4742-BF6B-ECE7B6A659AB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4322-5917-459D-BFA4-89132D78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79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5FE4-CC90-4742-BF6B-ECE7B6A659AB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4322-5917-459D-BFA4-89132D78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64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5FE4-CC90-4742-BF6B-ECE7B6A659AB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4322-5917-459D-BFA4-89132D78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19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5FE4-CC90-4742-BF6B-ECE7B6A659AB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4322-5917-459D-BFA4-89132D78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37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5FE4-CC90-4742-BF6B-ECE7B6A659AB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4322-5917-459D-BFA4-89132D78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08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5FE4-CC90-4742-BF6B-ECE7B6A659AB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4322-5917-459D-BFA4-89132D78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53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5FE4-CC90-4742-BF6B-ECE7B6A659AB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4322-5917-459D-BFA4-89132D78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98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4671"/>
            <a:ext cx="10515600" cy="46922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DB9AC2D-6418-264F-9387-DC4FF03C15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103105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 b="1" i="0" baseline="0">
                <a:solidFill>
                  <a:srgbClr val="0076BE"/>
                </a:solidFill>
                <a:latin typeface="Times" pitchFamily="2" charset="0"/>
              </a:defRPr>
            </a:lvl1pPr>
          </a:lstStyle>
          <a:p>
            <a:r>
              <a:rPr lang="en-US" dirty="0"/>
              <a:t>Insert slide header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14BA4D-5E79-6741-B9BD-3ECE543BB6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3799" y="6238948"/>
            <a:ext cx="3754664" cy="33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543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single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" y="1060704"/>
            <a:ext cx="11887200" cy="516636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2960"/>
          </a:xfrm>
          <a:prstGeom prst="rect">
            <a:avLst/>
          </a:prstGeom>
        </p:spPr>
        <p:txBody>
          <a:bodyPr anchor="ctr"/>
          <a:lstStyle>
            <a:lvl1pPr>
              <a:defRPr sz="20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28832" y="6356351"/>
            <a:ext cx="2844800" cy="3651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924C2-E1C4-49C4-B482-8901B0EF4D3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70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92728" y="988219"/>
            <a:ext cx="5244487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 b="1" i="0" baseline="0">
                <a:latin typeface="Times" pitchFamily="2" charset="0"/>
              </a:defRPr>
            </a:lvl1pPr>
          </a:lstStyle>
          <a:p>
            <a:r>
              <a:rPr lang="en-US" dirty="0"/>
              <a:t>Insert 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2728" y="3867944"/>
            <a:ext cx="5244487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Section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60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9435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318261"/>
            <a:ext cx="5157787" cy="3901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9435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18262"/>
            <a:ext cx="5183188" cy="39015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C4A2681-304B-C040-8A92-778EE1314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103105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 b="1" i="0" baseline="0">
                <a:solidFill>
                  <a:srgbClr val="0076BE"/>
                </a:solidFill>
                <a:latin typeface="Times" pitchFamily="2" charset="0"/>
              </a:defRPr>
            </a:lvl1pPr>
          </a:lstStyle>
          <a:p>
            <a:r>
              <a:rPr lang="en-US" dirty="0"/>
              <a:t>Insert slide header</a:t>
            </a:r>
          </a:p>
        </p:txBody>
      </p:sp>
    </p:spTree>
    <p:extLst>
      <p:ext uri="{BB962C8B-B14F-4D97-AF65-F5344CB8AC3E}">
        <p14:creationId xmlns:p14="http://schemas.microsoft.com/office/powerpoint/2010/main" val="155199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_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301A61-FFE4-A248-95E6-8A44756678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4" name="SmartArt Placeholder 13">
            <a:extLst>
              <a:ext uri="{FF2B5EF4-FFF2-40B4-BE49-F238E27FC236}">
                <a16:creationId xmlns:a16="http://schemas.microsoft.com/office/drawing/2014/main" id="{2F205BA3-5321-A340-B4CD-F0A6052BF0CE}"/>
              </a:ext>
            </a:extLst>
          </p:cNvPr>
          <p:cNvSpPr>
            <a:spLocks noGrp="1"/>
          </p:cNvSpPr>
          <p:nvPr>
            <p:ph type="dgm" sz="quarter" idx="11" hasCustomPrompt="1"/>
          </p:nvPr>
        </p:nvSpPr>
        <p:spPr>
          <a:xfrm>
            <a:off x="0" y="5470168"/>
            <a:ext cx="5588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548640" tIns="137160" anchor="ctr"/>
          <a:lstStyle>
            <a:lvl1pPr marL="0" indent="0">
              <a:buNone/>
              <a:defRPr sz="3000" b="1" i="0">
                <a:solidFill>
                  <a:schemeClr val="bg1"/>
                </a:solidFill>
                <a:latin typeface="Times" pitchFamily="2" charset="0"/>
              </a:defRPr>
            </a:lvl1pPr>
          </a:lstStyle>
          <a:p>
            <a:r>
              <a:rPr lang="en-US" dirty="0"/>
              <a:t>Photo Headline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22CBD45-9E3B-2945-9D95-A20EEC28DA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1026" y="6532563"/>
            <a:ext cx="5417547" cy="17932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 typeface="Arial" panose="020B0604020202020204" pitchFamily="34" charset="0"/>
              <a:buNone/>
              <a:defRPr sz="1100"/>
            </a:lvl1pPr>
          </a:lstStyle>
          <a:p>
            <a:pPr lvl="0"/>
            <a:r>
              <a:rPr lang="en-US" dirty="0"/>
              <a:t>[Photo credit]</a:t>
            </a:r>
          </a:p>
        </p:txBody>
      </p:sp>
    </p:spTree>
    <p:extLst>
      <p:ext uri="{BB962C8B-B14F-4D97-AF65-F5344CB8AC3E}">
        <p14:creationId xmlns:p14="http://schemas.microsoft.com/office/powerpoint/2010/main" val="164259469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_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6DEBF15-9FBB-FE40-A95B-31A3A7E35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376" y="4052608"/>
            <a:ext cx="3493247" cy="179955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07E2DB1-8B81-3246-A19B-AAEBC04D66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10437"/>
            <a:ext cx="9144000" cy="35771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 b="1">
                <a:latin typeface="Times" pitchFamily="2" charset="0"/>
              </a:defRPr>
            </a:lvl1pPr>
          </a:lstStyle>
          <a:p>
            <a:r>
              <a:rPr lang="en-US" dirty="0"/>
              <a:t>Insert Final Thoughts</a:t>
            </a:r>
          </a:p>
        </p:txBody>
      </p:sp>
      <p:pic>
        <p:nvPicPr>
          <p:cNvPr id="6" name="Picture 5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5438372A-E183-904D-9C0A-73BCBD1CEEF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89402" y="5581345"/>
            <a:ext cx="4613196" cy="8708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7F3A0D-8F87-AF42-8409-177B500EFE5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89402" y="4813590"/>
            <a:ext cx="4613196" cy="4141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048ED5-494D-C948-B124-6D20FB8FCF97}"/>
              </a:ext>
            </a:extLst>
          </p:cNvPr>
          <p:cNvSpPr txBox="1"/>
          <p:nvPr userDrawn="1"/>
        </p:nvSpPr>
        <p:spPr>
          <a:xfrm>
            <a:off x="4022033" y="6633083"/>
            <a:ext cx="41479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kern="1200" dirty="0">
                <a:solidFill>
                  <a:schemeClr val="bg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© 2020 Catholic Relief Services. All Rights Reserved.        20OS-260568</a:t>
            </a:r>
          </a:p>
        </p:txBody>
      </p:sp>
    </p:spTree>
    <p:extLst>
      <p:ext uri="{BB962C8B-B14F-4D97-AF65-F5344CB8AC3E}">
        <p14:creationId xmlns:p14="http://schemas.microsoft.com/office/powerpoint/2010/main" val="1687777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_F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4C8940-0863-FF47-8828-ACD9421404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10437"/>
            <a:ext cx="9144000" cy="35771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 b="1">
                <a:latin typeface="Times" pitchFamily="2" charset="0"/>
              </a:defRPr>
            </a:lvl1pPr>
          </a:lstStyle>
          <a:p>
            <a:r>
              <a:rPr lang="en-US" dirty="0"/>
              <a:t>Insert Final Thoughts</a:t>
            </a:r>
          </a:p>
        </p:txBody>
      </p:sp>
      <p:pic>
        <p:nvPicPr>
          <p:cNvPr id="5" name="Picture 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7C954328-6DB2-B446-8081-F91D61FF8A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89402" y="5581345"/>
            <a:ext cx="4613196" cy="8708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2E11C6-5CBC-0740-A2A3-DFDF013EF5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89402" y="4813590"/>
            <a:ext cx="4613196" cy="4141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13953B-7B1E-C549-A3E3-FC878BBD91BB}"/>
              </a:ext>
            </a:extLst>
          </p:cNvPr>
          <p:cNvSpPr txBox="1"/>
          <p:nvPr userDrawn="1"/>
        </p:nvSpPr>
        <p:spPr>
          <a:xfrm>
            <a:off x="4022033" y="6633083"/>
            <a:ext cx="41479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kern="1200" dirty="0">
                <a:solidFill>
                  <a:schemeClr val="bg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© 2020 Catholic Relief Services. All Rights Reserved.        20OS-260568</a:t>
            </a:r>
          </a:p>
        </p:txBody>
      </p:sp>
    </p:spTree>
    <p:extLst>
      <p:ext uri="{BB962C8B-B14F-4D97-AF65-F5344CB8AC3E}">
        <p14:creationId xmlns:p14="http://schemas.microsoft.com/office/powerpoint/2010/main" val="3726493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_S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351021E-E75A-3747-95BA-42FB80DDEB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10437"/>
            <a:ext cx="9144000" cy="35771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 b="1">
                <a:latin typeface="Times" pitchFamily="2" charset="0"/>
              </a:defRPr>
            </a:lvl1pPr>
          </a:lstStyle>
          <a:p>
            <a:r>
              <a:rPr lang="en-US" dirty="0"/>
              <a:t>Insert Final Thoughts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3AA944-DF29-EB4F-BE8F-D59C4DA003F7}"/>
              </a:ext>
            </a:extLst>
          </p:cNvPr>
          <p:cNvSpPr txBox="1"/>
          <p:nvPr userDrawn="1"/>
        </p:nvSpPr>
        <p:spPr>
          <a:xfrm>
            <a:off x="4022033" y="6633083"/>
            <a:ext cx="41479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kern="1200" dirty="0">
                <a:solidFill>
                  <a:schemeClr val="bg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© 2020 Catholic Relief Services. All Rights Reserved.        20OS-260568</a:t>
            </a:r>
          </a:p>
        </p:txBody>
      </p:sp>
      <p:pic>
        <p:nvPicPr>
          <p:cNvPr id="5" name="Picture 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F5EFAB13-8E22-F64B-8ABD-FC9241A605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89402" y="5581345"/>
            <a:ext cx="4613196" cy="8708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9AE74F-506C-2146-BC8D-482FCA807D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89402" y="4813590"/>
            <a:ext cx="4613196" cy="41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28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5FE4-CC90-4742-BF6B-ECE7B6A659AB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4322-5917-459D-BFA4-89132D78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51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6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15C68A1B-2C6C-5549-8A8C-8FE7450F7563}"/>
              </a:ext>
            </a:extLst>
          </p:cNvPr>
          <p:cNvSpPr txBox="1">
            <a:spLocks/>
          </p:cNvSpPr>
          <p:nvPr userDrawn="1"/>
        </p:nvSpPr>
        <p:spPr>
          <a:xfrm>
            <a:off x="11369548" y="6290433"/>
            <a:ext cx="79395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 </a:t>
            </a:r>
            <a:r>
              <a:rPr lang="en-US" sz="1500" b="0" i="1" dirty="0">
                <a:solidFill>
                  <a:schemeClr val="accent2"/>
                </a:solidFill>
              </a:rPr>
              <a:t>/</a:t>
            </a:r>
            <a:r>
              <a:rPr lang="en-US" dirty="0">
                <a:solidFill>
                  <a:schemeClr val="tx1"/>
                </a:solidFill>
              </a:rPr>
              <a:t> </a:t>
            </a:r>
            <a:fld id="{67670A0D-E481-4943-8BB9-3DE314317743}" type="slidenum">
              <a:rPr lang="en-US" sz="1200" smtClean="0">
                <a:solidFill>
                  <a:schemeClr val="tx1"/>
                </a:solidFill>
              </a:rPr>
              <a:pPr algn="l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53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85FE4-CC90-4742-BF6B-ECE7B6A659AB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D4322-5917-459D-BFA4-89132D78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0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  <p:sldLayoutId id="2147484055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Programmatic implementation of caregiver-assisted HIV self-testing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Zambia</a:t>
            </a:r>
          </a:p>
          <a:p>
            <a:r>
              <a:rPr lang="en-US" sz="3600" dirty="0"/>
              <a:t>20</a:t>
            </a:r>
            <a:r>
              <a:rPr lang="en-US" sz="3600" baseline="30000" dirty="0"/>
              <a:t>th</a:t>
            </a:r>
            <a:r>
              <a:rPr lang="en-US" sz="3600" dirty="0"/>
              <a:t> Oct 2021</a:t>
            </a:r>
          </a:p>
        </p:txBody>
      </p:sp>
    </p:spTree>
    <p:extLst>
      <p:ext uri="{BB962C8B-B14F-4D97-AF65-F5344CB8AC3E}">
        <p14:creationId xmlns:p14="http://schemas.microsoft.com/office/powerpoint/2010/main" val="2051622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6AA85D4-0BFA-4642-9A52-827EE87E6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46076"/>
            <a:ext cx="11067290" cy="711199"/>
          </a:xfr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                                        Background</a:t>
            </a:r>
            <a:r>
              <a:rPr lang="en-US" sz="2400" dirty="0">
                <a:latin typeface="+mn-lt"/>
              </a:rPr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968D0E-A64B-438E-AFC3-AD29A5AFE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409701"/>
            <a:ext cx="6423161" cy="5012870"/>
          </a:xfr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just"/>
            <a:r>
              <a:rPr lang="en-US" sz="2400" dirty="0">
                <a:solidFill>
                  <a:prstClr val="black"/>
                </a:solidFill>
              </a:rPr>
              <a:t>World Health Organization  </a:t>
            </a:r>
            <a:r>
              <a:rPr lang="en-US" sz="2400" b="1" dirty="0">
                <a:solidFill>
                  <a:prstClr val="black"/>
                </a:solidFill>
              </a:rPr>
              <a:t>approved</a:t>
            </a:r>
            <a:r>
              <a:rPr lang="en-US" sz="2400" dirty="0">
                <a:solidFill>
                  <a:prstClr val="black"/>
                </a:solidFill>
              </a:rPr>
              <a:t> the use of Ora Quick </a:t>
            </a:r>
            <a:r>
              <a:rPr lang="en-US" sz="2400" b="1" dirty="0">
                <a:solidFill>
                  <a:prstClr val="black"/>
                </a:solidFill>
              </a:rPr>
              <a:t>oral HIV test</a:t>
            </a:r>
            <a:r>
              <a:rPr lang="en-US" sz="2400" b="1" strike="sngStrike" dirty="0">
                <a:solidFill>
                  <a:prstClr val="black"/>
                </a:solidFill>
              </a:rPr>
              <a:t> </a:t>
            </a:r>
            <a:r>
              <a:rPr lang="en-US" sz="2400" b="1" dirty="0">
                <a:solidFill>
                  <a:prstClr val="black"/>
                </a:solidFill>
              </a:rPr>
              <a:t>for children 2-11 years </a:t>
            </a:r>
            <a:r>
              <a:rPr lang="en-US" sz="2400" dirty="0">
                <a:solidFill>
                  <a:prstClr val="black"/>
                </a:solidFill>
              </a:rPr>
              <a:t>of age in November 2019.</a:t>
            </a:r>
          </a:p>
          <a:p>
            <a:pPr algn="just"/>
            <a:endParaRPr lang="en-US" sz="2400" dirty="0">
              <a:solidFill>
                <a:prstClr val="black"/>
              </a:solidFill>
            </a:endParaRPr>
          </a:p>
          <a:p>
            <a:pPr algn="just"/>
            <a:r>
              <a:rPr lang="en-US" sz="2400" dirty="0"/>
              <a:t>During the </a:t>
            </a:r>
            <a:r>
              <a:rPr lang="en-US" sz="2400" b="1" dirty="0"/>
              <a:t>COVID-19 outbreak</a:t>
            </a:r>
            <a:r>
              <a:rPr lang="en-US" sz="2400" dirty="0"/>
              <a:t>, PEPFAR, advised countries to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provide </a:t>
            </a:r>
            <a:r>
              <a:rPr lang="en-US" sz="2400" dirty="0"/>
              <a:t>parents with HIV (index clients) oral screening kits to screen their biological children &gt;2 years of age at home.</a:t>
            </a:r>
            <a:endParaRPr lang="en-US" sz="2400" dirty="0">
              <a:solidFill>
                <a:prstClr val="black"/>
              </a:solidFill>
            </a:endParaRPr>
          </a:p>
          <a:p>
            <a:pPr algn="just"/>
            <a:endParaRPr lang="en-US" sz="2400" dirty="0">
              <a:solidFill>
                <a:prstClr val="black"/>
              </a:solidFill>
            </a:endParaRPr>
          </a:p>
          <a:p>
            <a:pPr algn="just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Zambia, based on </a:t>
            </a:r>
            <a:r>
              <a:rPr lang="en-US" sz="2400" dirty="0">
                <a:solidFill>
                  <a:prstClr val="black"/>
                </a:solidFill>
              </a:rPr>
              <a:t>WHO and PEPFAR guidance, we compiled evidence from Kenya and Zimbabwe to seek approval on the use of caregiver assisted HIV self testing in children.</a:t>
            </a:r>
            <a:endParaRPr lang="en-US" sz="2400" strike="sngStrike" dirty="0">
              <a:solidFill>
                <a:prstClr val="black"/>
              </a:solidFill>
            </a:endParaRPr>
          </a:p>
          <a:p>
            <a:pPr algn="just"/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endParaRPr lang="en-US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2AC3E74E-8097-418C-94E5-245892BFC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426" y="1409701"/>
            <a:ext cx="4254510" cy="501287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19845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70BF4EA-72FA-4DE8-AA43-35F44F78FF2C}"/>
              </a:ext>
            </a:extLst>
          </p:cNvPr>
          <p:cNvSpPr/>
          <p:nvPr/>
        </p:nvSpPr>
        <p:spPr>
          <a:xfrm>
            <a:off x="3243823" y="3832177"/>
            <a:ext cx="8686800" cy="2011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914400"/>
          </a:xfrm>
          <a:solidFill>
            <a:srgbClr val="1F497D"/>
          </a:solidFill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In Kenya and Zimbabwe,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OraQuick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performed just as well as blood based HIV testing in children and adolescents when administered by lay HIV testing providers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261377" y="3403687"/>
            <a:ext cx="2743200" cy="109728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Children Aged 18 months – 18 years</a:t>
            </a:r>
          </a:p>
        </p:txBody>
      </p:sp>
      <p:sp>
        <p:nvSpPr>
          <p:cNvPr id="5" name="Rectangle 4"/>
          <p:cNvSpPr/>
          <p:nvPr/>
        </p:nvSpPr>
        <p:spPr>
          <a:xfrm>
            <a:off x="261377" y="1546808"/>
            <a:ext cx="2743200" cy="109728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Zimbabwe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Kenya</a:t>
            </a:r>
          </a:p>
        </p:txBody>
      </p:sp>
      <p:sp>
        <p:nvSpPr>
          <p:cNvPr id="7" name="Rectangle 6"/>
          <p:cNvSpPr/>
          <p:nvPr/>
        </p:nvSpPr>
        <p:spPr>
          <a:xfrm>
            <a:off x="261377" y="5256266"/>
            <a:ext cx="2743200" cy="109728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100 %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Sensitivity in all 71 children and was able to detect HIV</a:t>
            </a:r>
          </a:p>
        </p:txBody>
      </p:sp>
      <p:sp>
        <p:nvSpPr>
          <p:cNvPr id="8" name="Rectangle 7"/>
          <p:cNvSpPr/>
          <p:nvPr/>
        </p:nvSpPr>
        <p:spPr>
          <a:xfrm>
            <a:off x="261377" y="1181048"/>
            <a:ext cx="2743200" cy="2921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Countries</a:t>
            </a:r>
          </a:p>
        </p:txBody>
      </p:sp>
      <p:sp>
        <p:nvSpPr>
          <p:cNvPr id="9" name="Rectangle 8"/>
          <p:cNvSpPr/>
          <p:nvPr/>
        </p:nvSpPr>
        <p:spPr>
          <a:xfrm>
            <a:off x="261377" y="3037927"/>
            <a:ext cx="2743200" cy="2921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 Population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1377" y="4890506"/>
            <a:ext cx="2743200" cy="2921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57297" y="1117071"/>
            <a:ext cx="8673326" cy="526297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Chikwari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C.  Journal of AIDS, 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Study Purpose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Comparison of a saliva based self test to the blood based test for children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Intervention:</a:t>
            </a:r>
          </a:p>
          <a:p>
            <a:pPr marL="285732" marR="0" lvl="0" indent="-28574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Ora Quick  Antibody Test was performed by lay providers </a:t>
            </a:r>
            <a:endParaRPr kumimoji="0" lang="en-US" sz="1600" b="0" i="0" u="none" strike="sng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32" marR="0" lvl="0" indent="-28574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Blood-based HIV testing was used to confirm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</a:rPr>
              <a:t> the result</a:t>
            </a:r>
            <a:endParaRPr kumimoji="0" lang="en-US" sz="1600" b="0" i="0" u="none" strike="sng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188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1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Results: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32" marR="0" lvl="0" indent="-28574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Zimbabwe, all the 28 children identified positive by blood test were also positive using Ora quick saliva-based test</a:t>
            </a:r>
          </a:p>
          <a:p>
            <a:pPr marL="285732" marR="0" lvl="0" indent="-28574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Kenya, among the 43 children with HIV  positive 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oral tests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at 20 minutes, all of them still had positive results at 40 minutes indicating stability of visual results</a:t>
            </a:r>
          </a:p>
          <a:p>
            <a:pPr marL="457188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Impact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results from this study </a:t>
            </a:r>
            <a:r>
              <a:rPr kumimoji="0" lang="en-US" sz="1600" b="0" i="0" u="non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resulted in OraQuick being used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providers for testing children 24 months or older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Ora Quick revised the package insert for Ora Quick to include administration by HCWs for children 2-11 years of age, in addition to the previous guidance of HIVST for children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≥12 years of age. 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959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70BF4EA-72FA-4DE8-AA43-35F44F78FF2C}"/>
              </a:ext>
            </a:extLst>
          </p:cNvPr>
          <p:cNvSpPr/>
          <p:nvPr/>
        </p:nvSpPr>
        <p:spPr>
          <a:xfrm>
            <a:off x="3243823" y="3843132"/>
            <a:ext cx="8686800" cy="20275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914400"/>
          </a:xfrm>
          <a:solidFill>
            <a:srgbClr val="1F497D"/>
          </a:solidFill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Caregivers interviewed in Zimbabwe reported that caregiver-provided oral HIV self-testing (HIVST) could be preferable and help overcome current barriers to pediatric testing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271831" y="3318711"/>
            <a:ext cx="2743200" cy="109728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Caregivers &amp; Adolescents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271831" y="1543216"/>
            <a:ext cx="2743200" cy="109728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Zimbabwe  </a:t>
            </a:r>
            <a:endParaRPr lang="en-US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1831" y="5083109"/>
            <a:ext cx="2743200" cy="146304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dirty="0"/>
              <a:t>Participants felt </a:t>
            </a:r>
            <a:r>
              <a:rPr lang="en-US" b="1" dirty="0"/>
              <a:t>caregiver-provided HIVST could reduce HIV testing barriers </a:t>
            </a:r>
            <a:r>
              <a:rPr lang="en-US" dirty="0"/>
              <a:t>by increasing privacy and reducing stigma.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1831" y="1145496"/>
            <a:ext cx="2743200" cy="2921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Country</a:t>
            </a:r>
          </a:p>
        </p:txBody>
      </p:sp>
      <p:sp>
        <p:nvSpPr>
          <p:cNvPr id="9" name="Rectangle 8"/>
          <p:cNvSpPr/>
          <p:nvPr/>
        </p:nvSpPr>
        <p:spPr>
          <a:xfrm>
            <a:off x="271831" y="2949213"/>
            <a:ext cx="2743200" cy="2921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 Population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1831" y="4713611"/>
            <a:ext cx="2743200" cy="2921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43823" y="1148810"/>
            <a:ext cx="8673326" cy="477053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Rainer C. AIDS Care, 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defRPr/>
            </a:pPr>
            <a:r>
              <a:rPr lang="en-US" sz="1600" b="1" dirty="0">
                <a:solidFill>
                  <a:prstClr val="black"/>
                </a:solidFill>
              </a:rPr>
              <a:t>Study Purpose</a:t>
            </a:r>
            <a:r>
              <a:rPr lang="en-US" sz="1600" dirty="0">
                <a:solidFill>
                  <a:prstClr val="black"/>
                </a:solidFill>
              </a:rPr>
              <a:t>: Investigate caregivers and adolescents’ knowledge and attitudes towards HIV Self Testing using oral saliva based test</a:t>
            </a:r>
          </a:p>
          <a:p>
            <a:pPr lvl="0">
              <a:defRPr/>
            </a:pPr>
            <a:endParaRPr lang="en-US" sz="160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Methods:</a:t>
            </a:r>
          </a:p>
          <a:p>
            <a:pPr marL="285732" indent="-285744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Evaluated children aged 2–18 years in health facilities and communities in Zimbabwe</a:t>
            </a:r>
          </a:p>
          <a:p>
            <a:pPr marL="285732" indent="-285744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Research assistants </a:t>
            </a:r>
            <a:r>
              <a:rPr lang="en-US" sz="1600" strike="sngStrik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nterviewed caregivers of children aged 2–15 years and adolescents aged 16–18 years</a:t>
            </a:r>
          </a:p>
          <a:p>
            <a:pPr>
              <a:defRPr/>
            </a:pPr>
            <a:endParaRPr lang="en-US" sz="1600" dirty="0">
              <a:solidFill>
                <a:prstClr val="black"/>
              </a:solidFill>
            </a:endParaRPr>
          </a:p>
          <a:p>
            <a:pPr indent="-12"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Results: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Caregivers fear their children being recognized at the health facility linking recognition at the health facility with stigma.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Caregiver-provided testing and HIV Self Testing could address these barriers through increased privacy.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Adolescents reported the desire for support during the HIVST process.</a:t>
            </a:r>
          </a:p>
          <a:p>
            <a:pPr>
              <a:defRPr/>
            </a:pPr>
            <a:r>
              <a:rPr lang="en-US" sz="1600" b="1" dirty="0">
                <a:solidFill>
                  <a:prstClr val="black"/>
                </a:solidFill>
              </a:rPr>
              <a:t>Impact: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Findings demonstrate HIV Self Testing could increase the uptake of HIV testing.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Expand the use of directly assisted HIVST models for adolescents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91034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6AA85D4-0BFA-4642-9A52-827EE87E6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8901"/>
            <a:ext cx="10961687" cy="711199"/>
          </a:xfr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  Implementation of HIVST in Zambia </a:t>
            </a:r>
            <a:endParaRPr lang="en-US" sz="2400" dirty="0"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968D0E-A64B-438E-AFC3-AD29A5AFE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057275"/>
            <a:ext cx="11067290" cy="5372099"/>
          </a:xfr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Discussions with the Ministry of Health (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MoH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and the HIV Technical Working Group, resulted in caregiver assisted HIV Self Testing approval for use for children during COVID-19</a:t>
            </a:r>
          </a:p>
          <a:p>
            <a:pPr algn="just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Temp</a:t>
            </a:r>
            <a:r>
              <a:rPr lang="en-US" sz="2000" dirty="0"/>
              <a:t>orary measure is intended to counter the effects of COVID-19 on identifying children with HIV so that they can be put on treatment.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MoH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selected the facilities to implement </a:t>
            </a:r>
            <a:r>
              <a:rPr lang="en-US" sz="2000" dirty="0"/>
              <a:t>the HIV Self Testing, Health Care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Workers trained. </a:t>
            </a:r>
          </a:p>
          <a:p>
            <a:pPr marL="0" indent="0" algn="just">
              <a:buNone/>
            </a:pPr>
            <a:r>
              <a:rPr lang="en-US" sz="2000" dirty="0"/>
              <a:t> </a:t>
            </a:r>
          </a:p>
          <a:p>
            <a:pPr algn="just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Job aids and training materials including a video showing caregivers how to perform self testing developed and used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104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6AA85D4-0BFA-4642-9A52-827EE87E6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46076"/>
            <a:ext cx="10961687" cy="711199"/>
          </a:xfr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  Implementation of HIVST in Zambia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968D0E-A64B-438E-AFC3-AD29A5AFE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850" y="1409700"/>
            <a:ext cx="11202228" cy="4895849"/>
          </a:xfr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just"/>
            <a:r>
              <a:rPr lang="en-US" sz="2400" dirty="0"/>
              <a:t>Procured 2,500 test kits to kick start the implementation.</a:t>
            </a:r>
          </a:p>
          <a:p>
            <a:pPr marL="0" indent="0" algn="just">
              <a:buNone/>
            </a:pPr>
            <a:r>
              <a:rPr lang="en-US" sz="2400" u="sng" dirty="0">
                <a:solidFill>
                  <a:srgbClr val="0076BE"/>
                </a:solidFill>
              </a:rPr>
              <a:t>Progress to date  </a:t>
            </a:r>
          </a:p>
          <a:p>
            <a:pPr marL="0" indent="0" algn="just">
              <a:buNone/>
            </a:pPr>
            <a:endParaRPr lang="en-US" sz="2400" u="sng" dirty="0">
              <a:solidFill>
                <a:srgbClr val="0076BE"/>
              </a:solidFill>
            </a:endParaRPr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endParaRPr lang="en-US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12FF262-D392-475D-B438-A345598B6A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783518"/>
              </p:ext>
            </p:extLst>
          </p:nvPr>
        </p:nvGraphicFramePr>
        <p:xfrm>
          <a:off x="839788" y="2366962"/>
          <a:ext cx="5818187" cy="355032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818187">
                  <a:extLst>
                    <a:ext uri="{9D8B030D-6E8A-4147-A177-3AD203B41FA5}">
                      <a16:colId xmlns:a16="http://schemas.microsoft.com/office/drawing/2014/main" val="2937790475"/>
                    </a:ext>
                  </a:extLst>
                </a:gridCol>
              </a:tblGrid>
              <a:tr h="1182372">
                <a:tc>
                  <a:txBody>
                    <a:bodyPr/>
                    <a:lstStyle/>
                    <a:p>
                      <a:r>
                        <a:rPr lang="en-US" dirty="0"/>
                        <a:t>5 facilities (not faith-based facilities) have started the implementation of care giver assisted HIV Self Testing in children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356548"/>
                  </a:ext>
                </a:extLst>
              </a:tr>
              <a:tr h="1533949">
                <a:tc>
                  <a:txBody>
                    <a:bodyPr/>
                    <a:lstStyle/>
                    <a:p>
                      <a:r>
                        <a:rPr lang="en-US" dirty="0"/>
                        <a:t>134 children have been indexed through their care givers using HIV Self Testing since implementation  (August 30th  2020)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396820"/>
                  </a:ext>
                </a:extLst>
              </a:tr>
              <a:tr h="827660">
                <a:tc>
                  <a:txBody>
                    <a:bodyPr/>
                    <a:lstStyle/>
                    <a:p>
                      <a:r>
                        <a:rPr lang="en-US" dirty="0"/>
                        <a:t>So far, </a:t>
                      </a:r>
                      <a:r>
                        <a:rPr lang="en-US" b="1" dirty="0"/>
                        <a:t>83 of the 134 kits </a:t>
                      </a:r>
                      <a:r>
                        <a:rPr lang="en-US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(62%) </a:t>
                      </a:r>
                      <a:r>
                        <a:rPr lang="en-US" dirty="0"/>
                        <a:t>have been returned from caregivers with a positivity rate of 1%.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857725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07CCB94-A7F1-4681-9DBA-738D15656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086" y="2366962"/>
            <a:ext cx="4668298" cy="354398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47154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854F6E-321F-964E-9804-059D073C1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68349"/>
          </a:xfr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dirty="0"/>
              <a:t>Lessons learned, Recommendations and Conclusions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FE8058-E07F-41F1-8AE0-AF94D0247042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Caregiver assisted HIV self testing is easy to perform by caregivers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Caregivers may prefer this modality for privacy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During the Covid pandemic assisted HIV self testing in children can help provide testing options in children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Follow up is needed on distributed test kits so that HIV positive children can be linked to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confirmatory testing and treatment as indicated </a:t>
            </a:r>
          </a:p>
        </p:txBody>
      </p:sp>
    </p:spTree>
    <p:extLst>
      <p:ext uri="{BB962C8B-B14F-4D97-AF65-F5344CB8AC3E}">
        <p14:creationId xmlns:p14="http://schemas.microsoft.com/office/powerpoint/2010/main" val="3144061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421969-5A1A-40DB-AF83-0BF3AEE8F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671"/>
            <a:ext cx="10515600" cy="4001729"/>
          </a:xfr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sz="2400" dirty="0"/>
              <a:t>More than 70% of Zambians profess to be aligned to a particular faith.</a:t>
            </a:r>
          </a:p>
          <a:p>
            <a:endParaRPr lang="en-US" sz="2400" dirty="0"/>
          </a:p>
          <a:p>
            <a:r>
              <a:rPr lang="en-US" sz="2400" dirty="0"/>
              <a:t>Faith leaders/communities play a very important role in advocating for HIV testing in children, including linking to treatment and encouraging staying in care and treatment.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HIVST information can be shared within faith communities as a scientifically proven testing option that allows for privacy and can be supported by health care workers.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43E6A5-ED13-41FB-8A9E-42462EDC5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388" y="132852"/>
            <a:ext cx="10515600" cy="1031056"/>
          </a:xfr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dirty="0"/>
              <a:t>Lessons learned, Recommendations 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2777680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09C294-3A84-45CC-840F-680D5A811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6100" y="2652304"/>
            <a:ext cx="6715125" cy="1031056"/>
          </a:xfrm>
        </p:spPr>
        <p:txBody>
          <a:bodyPr>
            <a:noAutofit/>
          </a:bodyPr>
          <a:lstStyle/>
          <a:p>
            <a:r>
              <a:rPr lang="en-US" sz="72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097854667"/>
      </p:ext>
    </p:extLst>
  </p:cSld>
  <p:clrMapOvr>
    <a:masterClrMapping/>
  </p:clrMapOvr>
</p:sld>
</file>

<file path=ppt/theme/theme1.xml><?xml version="1.0" encoding="utf-8"?>
<a:theme xmlns:a="http://schemas.openxmlformats.org/drawingml/2006/main" name="CRS_2020_Microsoft">
  <a:themeElements>
    <a:clrScheme name="Custom 1">
      <a:dk1>
        <a:srgbClr val="000000"/>
      </a:dk1>
      <a:lt1>
        <a:srgbClr val="0076BE"/>
      </a:lt1>
      <a:dk2>
        <a:srgbClr val="00A2C7"/>
      </a:dk2>
      <a:lt2>
        <a:srgbClr val="BFB8AF"/>
      </a:lt2>
      <a:accent1>
        <a:srgbClr val="7999AC"/>
      </a:accent1>
      <a:accent2>
        <a:srgbClr val="9053A1"/>
      </a:accent2>
      <a:accent3>
        <a:srgbClr val="79A02C"/>
      </a:accent3>
      <a:accent4>
        <a:srgbClr val="EF6E0B"/>
      </a:accent4>
      <a:accent5>
        <a:srgbClr val="0099A9"/>
      </a:accent5>
      <a:accent6>
        <a:srgbClr val="00468B"/>
      </a:accent6>
      <a:hlink>
        <a:srgbClr val="00A2C7"/>
      </a:hlink>
      <a:folHlink>
        <a:srgbClr val="9053A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S_2020_Microsoft" id="{8AD903B1-0873-9443-9A9B-35DA84F277A7}" vid="{F2B1F12F-FD2E-EF43-8EFF-88FC48E675B7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7AC43E653FB248B2FC916A770BE123" ma:contentTypeVersion="12" ma:contentTypeDescription="Create a new document." ma:contentTypeScope="" ma:versionID="41d5a09a2cc5b1adfbc51de8476e794c">
  <xsd:schema xmlns:xsd="http://www.w3.org/2001/XMLSchema" xmlns:xs="http://www.w3.org/2001/XMLSchema" xmlns:p="http://schemas.microsoft.com/office/2006/metadata/properties" xmlns:ns3="72c9c019-1669-4640-9f25-45309c2a7cc8" xmlns:ns4="e29ecafd-a80f-4150-8944-99fd416adfe2" targetNamespace="http://schemas.microsoft.com/office/2006/metadata/properties" ma:root="true" ma:fieldsID="51aa2a0f6d96afb42ce97330126aad9f" ns3:_="" ns4:_="">
    <xsd:import namespace="72c9c019-1669-4640-9f25-45309c2a7cc8"/>
    <xsd:import namespace="e29ecafd-a80f-4150-8944-99fd416adf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c9c019-1669-4640-9f25-45309c2a7c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9ecafd-a80f-4150-8944-99fd416adf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78CB9D-9159-4106-AEA1-653A3F65CB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8A33EE-F859-4516-AE45-9BB484985809}">
  <ds:schemaRefs>
    <ds:schemaRef ds:uri="http://purl.org/dc/elements/1.1/"/>
    <ds:schemaRef ds:uri="http://purl.org/dc/terms/"/>
    <ds:schemaRef ds:uri="http://www.w3.org/XML/1998/namespace"/>
    <ds:schemaRef ds:uri="72c9c019-1669-4640-9f25-45309c2a7cc8"/>
    <ds:schemaRef ds:uri="http://schemas.microsoft.com/office/2006/documentManagement/types"/>
    <ds:schemaRef ds:uri="e29ecafd-a80f-4150-8944-99fd416adfe2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7943FC0-64A5-4869-84CD-2807EDBE66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c9c019-1669-4640-9f25-45309c2a7cc8"/>
    <ds:schemaRef ds:uri="e29ecafd-a80f-4150-8944-99fd416adf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CRS_TEMPLATE_Presentation</Template>
  <TotalTime>2383</TotalTime>
  <Words>806</Words>
  <Application>Microsoft Office PowerPoint</Application>
  <PresentationFormat>Widescreen</PresentationFormat>
  <Paragraphs>86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Times</vt:lpstr>
      <vt:lpstr>Times New Roman</vt:lpstr>
      <vt:lpstr>CRS_2020_Microsoft</vt:lpstr>
      <vt:lpstr>3_Office Theme</vt:lpstr>
      <vt:lpstr>Programmatic implementation of caregiver-assisted HIV self-testing</vt:lpstr>
      <vt:lpstr>                                        Background </vt:lpstr>
      <vt:lpstr>In Kenya and Zimbabwe, OraQuick performed just as well as blood based HIV testing in children and adolescents when administered by lay HIV testing providers</vt:lpstr>
      <vt:lpstr>Caregivers interviewed in Zimbabwe reported that caregiver-provided oral HIV self-testing (HIVST) could be preferable and help overcome current barriers to pediatric testing</vt:lpstr>
      <vt:lpstr>  Implementation of HIVST in Zambia </vt:lpstr>
      <vt:lpstr>  Implementation of HIVST in Zambia</vt:lpstr>
      <vt:lpstr>Lessons learned, Recommendations and Conclusions</vt:lpstr>
      <vt:lpstr>Lessons learned, Recommendations and Conclusions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Clark, Adele</dc:creator>
  <cp:lastModifiedBy>Andrea Uehling</cp:lastModifiedBy>
  <cp:revision>33</cp:revision>
  <dcterms:created xsi:type="dcterms:W3CDTF">2020-05-15T14:38:24Z</dcterms:created>
  <dcterms:modified xsi:type="dcterms:W3CDTF">2021-10-19T13:59:41Z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0x010100607AC43E653FB248B2FC916A770BE123</vt:lpwstr>
  </property>
  <property fmtid="{D5CDD505-2E9C-101B-9397-08002B2CF9AE}" pid="3" name="MSIP_Label_7b94a7b8-f06c-4dfe-bdcc-9b548fd58c31_Enabled">
    <vt:lpwstr>true</vt:lpwstr>
  </property>
  <property fmtid="{D5CDD505-2E9C-101B-9397-08002B2CF9AE}" pid="4" name="MSIP_Label_7b94a7b8-f06c-4dfe-bdcc-9b548fd58c31_SetDate">
    <vt:lpwstr>2021-10-15T13:28:51Z</vt:lpwstr>
  </property>
  <property fmtid="{D5CDD505-2E9C-101B-9397-08002B2CF9AE}" pid="5" name="MSIP_Label_7b94a7b8-f06c-4dfe-bdcc-9b548fd58c31_Method">
    <vt:lpwstr>Privileged</vt:lpwstr>
  </property>
  <property fmtid="{D5CDD505-2E9C-101B-9397-08002B2CF9AE}" pid="6" name="MSIP_Label_7b94a7b8-f06c-4dfe-bdcc-9b548fd58c31_Name">
    <vt:lpwstr>7b94a7b8-f06c-4dfe-bdcc-9b548fd58c31</vt:lpwstr>
  </property>
  <property fmtid="{D5CDD505-2E9C-101B-9397-08002B2CF9AE}" pid="7" name="MSIP_Label_7b94a7b8-f06c-4dfe-bdcc-9b548fd58c31_SiteId">
    <vt:lpwstr>9ce70869-60db-44fd-abe8-d2767077fc8f</vt:lpwstr>
  </property>
  <property fmtid="{D5CDD505-2E9C-101B-9397-08002B2CF9AE}" pid="8" name="MSIP_Label_7b94a7b8-f06c-4dfe-bdcc-9b548fd58c31_ActionId">
    <vt:lpwstr>2db18b3c-819f-4500-8acd-f684323cf31d</vt:lpwstr>
  </property>
  <property fmtid="{D5CDD505-2E9C-101B-9397-08002B2CF9AE}" pid="9" name="MSIP_Label_7b94a7b8-f06c-4dfe-bdcc-9b548fd58c31_ContentBits">
    <vt:lpwstr>0</vt:lpwstr>
  </property>
</Properties>
</file>