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3"/>
    <p:sldMasterId id="214748366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6858000" cx="9144000"/>
  <p:notesSz cx="6858000" cy="9144000"/>
  <p:embeddedFontLst>
    <p:embeddedFont>
      <p:font typeface="Jacques Francois Shadow"/>
      <p:regular r:id="rId22"/>
    </p:embeddedFont>
    <p:embeddedFont>
      <p:font typeface="Corbel"/>
      <p:regular r:id="rId23"/>
      <p:bold r:id="rId24"/>
      <p:italic r:id="rId25"/>
      <p:boldItalic r:id="rId26"/>
    </p:embeddedFont>
    <p:embeddedFont>
      <p:font typeface="Poppins Medium"/>
      <p:regular r:id="rId27"/>
      <p:bold r:id="rId28"/>
      <p:italic r:id="rId29"/>
      <p:boldItalic r:id="rId30"/>
    </p:embeddedFont>
    <p:embeddedFont>
      <p:font typeface="Libre Baskerville"/>
      <p:regular r:id="rId31"/>
      <p:bold r:id="rId32"/>
      <p:italic r:id="rId33"/>
    </p:embeddedFont>
    <p:embeddedFont>
      <p:font typeface="Quicksand"/>
      <p:regular r:id="rId34"/>
      <p:bold r:id="rId35"/>
    </p:embeddedFont>
    <p:embeddedFont>
      <p:font typeface="Gill Sans"/>
      <p:regular r:id="rId36"/>
      <p:bold r:id="rId37"/>
    </p:embeddedFont>
    <p:embeddedFont>
      <p:font typeface="Century Gothic"/>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CenturyGothic-italic.fntdata"/><Relationship Id="rId20" Type="http://schemas.openxmlformats.org/officeDocument/2006/relationships/slide" Target="slides/slide15.xml"/><Relationship Id="rId41" Type="http://schemas.openxmlformats.org/officeDocument/2006/relationships/font" Target="fonts/CenturyGothic-boldItalic.fntdata"/><Relationship Id="rId22" Type="http://schemas.openxmlformats.org/officeDocument/2006/relationships/font" Target="fonts/JacquesFrancoisShadow-regular.fntdata"/><Relationship Id="rId21" Type="http://schemas.openxmlformats.org/officeDocument/2006/relationships/slide" Target="slides/slide16.xml"/><Relationship Id="rId24" Type="http://schemas.openxmlformats.org/officeDocument/2006/relationships/font" Target="fonts/Corbel-bold.fntdata"/><Relationship Id="rId23" Type="http://schemas.openxmlformats.org/officeDocument/2006/relationships/font" Target="fonts/Corbel-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font" Target="fonts/Corbel-boldItalic.fntdata"/><Relationship Id="rId25" Type="http://schemas.openxmlformats.org/officeDocument/2006/relationships/font" Target="fonts/Corbel-italic.fntdata"/><Relationship Id="rId28" Type="http://schemas.openxmlformats.org/officeDocument/2006/relationships/font" Target="fonts/PoppinsMedium-bold.fntdata"/><Relationship Id="rId27" Type="http://schemas.openxmlformats.org/officeDocument/2006/relationships/font" Target="fonts/PoppinsMedium-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oppinsMedium-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ibreBaskerville-regular.fntdata"/><Relationship Id="rId30" Type="http://schemas.openxmlformats.org/officeDocument/2006/relationships/font" Target="fonts/PoppinsMedium-boldItalic.fntdata"/><Relationship Id="rId11" Type="http://schemas.openxmlformats.org/officeDocument/2006/relationships/slide" Target="slides/slide6.xml"/><Relationship Id="rId33" Type="http://schemas.openxmlformats.org/officeDocument/2006/relationships/font" Target="fonts/LibreBaskerville-italic.fntdata"/><Relationship Id="rId10" Type="http://schemas.openxmlformats.org/officeDocument/2006/relationships/slide" Target="slides/slide5.xml"/><Relationship Id="rId32" Type="http://schemas.openxmlformats.org/officeDocument/2006/relationships/font" Target="fonts/LibreBaskerville-bold.fntdata"/><Relationship Id="rId13" Type="http://schemas.openxmlformats.org/officeDocument/2006/relationships/slide" Target="slides/slide8.xml"/><Relationship Id="rId35" Type="http://schemas.openxmlformats.org/officeDocument/2006/relationships/font" Target="fonts/Quicksand-bold.fntdata"/><Relationship Id="rId12" Type="http://schemas.openxmlformats.org/officeDocument/2006/relationships/slide" Target="slides/slide7.xml"/><Relationship Id="rId34" Type="http://schemas.openxmlformats.org/officeDocument/2006/relationships/font" Target="fonts/Quicksand-regular.fntdata"/><Relationship Id="rId15" Type="http://schemas.openxmlformats.org/officeDocument/2006/relationships/slide" Target="slides/slide10.xml"/><Relationship Id="rId37" Type="http://schemas.openxmlformats.org/officeDocument/2006/relationships/font" Target="fonts/GillSans-bold.fntdata"/><Relationship Id="rId14" Type="http://schemas.openxmlformats.org/officeDocument/2006/relationships/slide" Target="slides/slide9.xml"/><Relationship Id="rId36" Type="http://schemas.openxmlformats.org/officeDocument/2006/relationships/font" Target="fonts/GillSans-regular.fntdata"/><Relationship Id="rId17" Type="http://schemas.openxmlformats.org/officeDocument/2006/relationships/slide" Target="slides/slide12.xml"/><Relationship Id="rId39" Type="http://schemas.openxmlformats.org/officeDocument/2006/relationships/font" Target="fonts/CenturyGothic-bold.fntdata"/><Relationship Id="rId16" Type="http://schemas.openxmlformats.org/officeDocument/2006/relationships/slide" Target="slides/slide11.xml"/><Relationship Id="rId38" Type="http://schemas.openxmlformats.org/officeDocument/2006/relationships/font" Target="fonts/CenturyGothic-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d22fa3fb7e_3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d22fa3fb7e_3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gd22fa3fb7e_3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f02ee52368_0_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gf02ee52368_0_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1"/>
          </a:p>
        </p:txBody>
      </p:sp>
      <p:sp>
        <p:nvSpPr>
          <p:cNvPr id="245" name="Google Shape;245;gf02ee52368_0_6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ef894dbbab_0_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gef894dbbab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4" name="Google Shape;254;gef894dbbab_0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ef894dbbab_0_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gef894dbbab_0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1" name="Google Shape;271;gef894dbbab_0_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ef894dbbab_0_5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gef894dbbab_0_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6" name="Google Shape;296;gef894dbbab_0_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f056015524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gf056015524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1" name="Google Shape;311;gf056015524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ef894dbbab_0_6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gef894dbbab_0_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0" name="Google Shape;330;gef894dbbab_0_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d308b9e3a2_0_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d308b9e3a2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gd308b9e3a2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d2764a06da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d2764a06da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latin typeface="Arial"/>
                <a:ea typeface="Arial"/>
                <a:cs typeface="Arial"/>
                <a:sym typeface="Arial"/>
              </a:rPr>
              <a:t>No Means No Worldwide </a:t>
            </a:r>
            <a:r>
              <a:rPr lang="en-US">
                <a:latin typeface="Arial"/>
                <a:ea typeface="Arial"/>
                <a:cs typeface="Arial"/>
                <a:sym typeface="Arial"/>
              </a:rPr>
              <a:t>(NMNW) is an international non-governmental organization whose mission is to end sexual and gender-based violence against women and children globally. NMNW trains instructors in high-risk environments to deliver the </a:t>
            </a:r>
            <a:r>
              <a:rPr lang="en-US"/>
              <a:t>evidence based and evidence informed</a:t>
            </a:r>
            <a:r>
              <a:rPr lang="en-US">
                <a:latin typeface="Arial"/>
                <a:ea typeface="Arial"/>
                <a:cs typeface="Arial"/>
                <a:sym typeface="Arial"/>
              </a:rPr>
              <a:t> No Means No curricula</a:t>
            </a:r>
            <a:r>
              <a:rPr lang="en-US"/>
              <a: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We are facing a pandemic inside of a pandemic. COVID + SGBV</a:t>
            </a:r>
            <a:endParaRPr/>
          </a:p>
          <a:p>
            <a:pPr indent="0" lvl="0" marL="0" rtl="0" algn="l">
              <a:spcBef>
                <a:spcPts val="0"/>
              </a:spcBef>
              <a:spcAft>
                <a:spcPts val="0"/>
              </a:spcAft>
              <a:buClr>
                <a:schemeClr val="dk1"/>
              </a:buClr>
              <a:buSzPts val="1100"/>
              <a:buFont typeface="Arial"/>
              <a:buNone/>
            </a:pPr>
            <a:r>
              <a:rPr lang="en-US"/>
              <a:t>Need for this work now more than ever</a:t>
            </a:r>
            <a:endParaRPr/>
          </a:p>
        </p:txBody>
      </p:sp>
      <p:sp>
        <p:nvSpPr>
          <p:cNvPr id="133" name="Google Shape;133;gd2764a06da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d283d38437_0_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d283d38437_0_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55600" lvl="0" marL="457200" rtl="0" algn="l">
              <a:lnSpc>
                <a:spcPct val="107916"/>
              </a:lnSpc>
              <a:spcBef>
                <a:spcPts val="0"/>
              </a:spcBef>
              <a:spcAft>
                <a:spcPts val="0"/>
              </a:spcAft>
              <a:buSzPts val="2000"/>
              <a:buChar char="●"/>
            </a:pPr>
            <a:r>
              <a:rPr lang="en-US" sz="2000"/>
              <a:t>NMNW adopts a comprehensive approach that aims to put a stop to the cycle of violence and to inspire community-wide generational change.</a:t>
            </a:r>
            <a:endParaRPr sz="2000"/>
          </a:p>
          <a:p>
            <a:pPr indent="-355600" lvl="0" marL="457200" rtl="0" algn="l">
              <a:lnSpc>
                <a:spcPct val="107916"/>
              </a:lnSpc>
              <a:spcBef>
                <a:spcPts val="0"/>
              </a:spcBef>
              <a:spcAft>
                <a:spcPts val="0"/>
              </a:spcAft>
              <a:buSzPts val="2000"/>
              <a:buChar char="●"/>
            </a:pPr>
            <a:r>
              <a:rPr lang="en-US" sz="2000"/>
              <a:t>We teach both girls and boys because we firmly believe the key to ending the global rape epidemic is to empower both genders to create a culture of mutual respect.</a:t>
            </a:r>
            <a:endParaRPr sz="2000"/>
          </a:p>
          <a:p>
            <a:pPr indent="-355600" lvl="0" marL="457200" rtl="0" algn="l">
              <a:lnSpc>
                <a:spcPct val="107916"/>
              </a:lnSpc>
              <a:spcBef>
                <a:spcPts val="0"/>
              </a:spcBef>
              <a:spcAft>
                <a:spcPts val="0"/>
              </a:spcAft>
              <a:buSzPts val="2000"/>
              <a:buChar char="●"/>
            </a:pPr>
            <a:r>
              <a:rPr lang="en-US" sz="2000"/>
              <a:t>NMNW has dual gender, skills-based programs</a:t>
            </a:r>
            <a:r>
              <a:rPr b="1" lang="en-US" sz="2000" u="sng"/>
              <a:t> </a:t>
            </a:r>
            <a:r>
              <a:rPr lang="en-US" sz="2000"/>
              <a:t>for boys and girls ages 10-20.   </a:t>
            </a:r>
            <a:endParaRPr sz="2000"/>
          </a:p>
          <a:p>
            <a:pPr indent="-355600" lvl="1" marL="914400" rtl="0" algn="l">
              <a:lnSpc>
                <a:spcPct val="107916"/>
              </a:lnSpc>
              <a:spcBef>
                <a:spcPts val="0"/>
              </a:spcBef>
              <a:spcAft>
                <a:spcPts val="0"/>
              </a:spcAft>
              <a:buSzPts val="2000"/>
              <a:buChar char="○"/>
            </a:pPr>
            <a:r>
              <a:rPr lang="en-US" sz="2000"/>
              <a:t>For boys the (10-13) </a:t>
            </a:r>
            <a:endParaRPr sz="2000"/>
          </a:p>
          <a:p>
            <a:pPr indent="-355600" lvl="1" marL="914400" rtl="0" algn="l">
              <a:lnSpc>
                <a:spcPct val="107916"/>
              </a:lnSpc>
              <a:spcBef>
                <a:spcPts val="0"/>
              </a:spcBef>
              <a:spcAft>
                <a:spcPts val="0"/>
              </a:spcAft>
              <a:buSzPts val="2000"/>
              <a:buChar char="○"/>
            </a:pPr>
            <a:r>
              <a:rPr lang="en-US" sz="2000"/>
              <a:t>Boys (14-20). </a:t>
            </a:r>
            <a:endParaRPr sz="2000"/>
          </a:p>
          <a:p>
            <a:pPr indent="-355600" lvl="1" marL="914400" rtl="0" algn="l">
              <a:lnSpc>
                <a:spcPct val="107916"/>
              </a:lnSpc>
              <a:spcBef>
                <a:spcPts val="0"/>
              </a:spcBef>
              <a:spcAft>
                <a:spcPts val="0"/>
              </a:spcAft>
              <a:buSzPts val="2000"/>
              <a:buChar char="○"/>
            </a:pPr>
            <a:r>
              <a:rPr lang="en-US" sz="2000"/>
              <a:t>NMN Girls curriculum (10-20)  </a:t>
            </a:r>
            <a:endParaRPr sz="2000"/>
          </a:p>
          <a:p>
            <a:pPr indent="-355600" lvl="0" marL="457200" rtl="0" algn="l">
              <a:lnSpc>
                <a:spcPct val="107916"/>
              </a:lnSpc>
              <a:spcBef>
                <a:spcPts val="0"/>
              </a:spcBef>
              <a:spcAft>
                <a:spcPts val="0"/>
              </a:spcAft>
              <a:buSzPts val="2000"/>
              <a:buChar char="●"/>
            </a:pPr>
            <a:r>
              <a:rPr lang="en-US" sz="2000"/>
              <a:t>Boys learn to challenge harmful gender norms and rape myths</a:t>
            </a:r>
            <a:endParaRPr sz="2000"/>
          </a:p>
          <a:p>
            <a:pPr indent="-355600" lvl="0" marL="457200" rtl="0" algn="l">
              <a:lnSpc>
                <a:spcPct val="107916"/>
              </a:lnSpc>
              <a:spcBef>
                <a:spcPts val="0"/>
              </a:spcBef>
              <a:spcAft>
                <a:spcPts val="0"/>
              </a:spcAft>
              <a:buSzPts val="2000"/>
              <a:buChar char="●"/>
            </a:pPr>
            <a:r>
              <a:rPr lang="en-US" sz="2000"/>
              <a:t>They are also educated on their role and responsibility in preventing violence in their lives and communities and are equipped with bystander intervention skills to interrupt harmful behavior when they witness it or anticipate it.</a:t>
            </a:r>
            <a:endParaRPr sz="2000"/>
          </a:p>
          <a:p>
            <a:pPr indent="0" lvl="0" marL="0" rtl="0" algn="l">
              <a:spcBef>
                <a:spcPts val="800"/>
              </a:spcBef>
              <a:spcAft>
                <a:spcPts val="0"/>
              </a:spcAft>
              <a:buClr>
                <a:schemeClr val="dk1"/>
              </a:buClr>
              <a:buSzPts val="1400"/>
              <a:buFont typeface="Arial"/>
              <a:buNone/>
            </a:pPr>
            <a:r>
              <a:t/>
            </a:r>
            <a:endParaRPr sz="2000"/>
          </a:p>
          <a:p>
            <a:pPr indent="0" lvl="0" marL="0" rtl="0" algn="l">
              <a:spcBef>
                <a:spcPts val="0"/>
              </a:spcBef>
              <a:spcAft>
                <a:spcPts val="0"/>
              </a:spcAft>
              <a:buNone/>
            </a:pPr>
            <a:r>
              <a:t/>
            </a:r>
            <a:endParaRPr sz="2000"/>
          </a:p>
        </p:txBody>
      </p:sp>
      <p:sp>
        <p:nvSpPr>
          <p:cNvPr id="143" name="Google Shape;143;gd283d38437_0_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cc1a635c05_1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cc1a635c05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23850" lvl="0" marL="457200" rtl="0" algn="l">
              <a:spcBef>
                <a:spcPts val="0"/>
              </a:spcBef>
              <a:spcAft>
                <a:spcPts val="0"/>
              </a:spcAft>
              <a:buClr>
                <a:schemeClr val="dk1"/>
              </a:buClr>
              <a:buSzPts val="1500"/>
              <a:buChar char="❖"/>
            </a:pPr>
            <a:r>
              <a:rPr lang="en-US" sz="1500">
                <a:latin typeface="Arial"/>
                <a:ea typeface="Arial"/>
                <a:cs typeface="Arial"/>
                <a:sym typeface="Arial"/>
              </a:rPr>
              <a:t>Builds resilience, self-efficacy and assertive models of femininity in girls </a:t>
            </a:r>
            <a:endParaRPr sz="1500">
              <a:latin typeface="Arial"/>
              <a:ea typeface="Arial"/>
              <a:cs typeface="Arial"/>
              <a:sym typeface="Arial"/>
            </a:endParaRPr>
          </a:p>
          <a:p>
            <a:pPr indent="-323850" lvl="0" marL="457200" rtl="0" algn="l">
              <a:spcBef>
                <a:spcPts val="0"/>
              </a:spcBef>
              <a:spcAft>
                <a:spcPts val="0"/>
              </a:spcAft>
              <a:buClr>
                <a:schemeClr val="dk1"/>
              </a:buClr>
              <a:buSzPts val="1500"/>
              <a:buChar char="❖"/>
            </a:pPr>
            <a:r>
              <a:rPr lang="en-US" sz="1500">
                <a:latin typeface="Arial"/>
                <a:ea typeface="Arial"/>
                <a:cs typeface="Arial"/>
                <a:sym typeface="Arial"/>
              </a:rPr>
              <a:t>Builds critical thinking around socialisation of girls and women into being passive, subservient, e.g. that women and girls should not ‘say no’ but should please others / men and put others’ needs before their own, or accept abuse rather than demand respect. </a:t>
            </a:r>
            <a:endParaRPr sz="1500">
              <a:latin typeface="Arial"/>
              <a:ea typeface="Arial"/>
              <a:cs typeface="Arial"/>
              <a:sym typeface="Arial"/>
            </a:endParaRPr>
          </a:p>
          <a:p>
            <a:pPr indent="-323850" lvl="0" marL="457200" rtl="0" algn="l">
              <a:spcBef>
                <a:spcPts val="0"/>
              </a:spcBef>
              <a:spcAft>
                <a:spcPts val="0"/>
              </a:spcAft>
              <a:buClr>
                <a:schemeClr val="dk1"/>
              </a:buClr>
              <a:buSzPts val="1500"/>
              <a:buChar char="❖"/>
            </a:pPr>
            <a:r>
              <a:rPr lang="en-US" sz="1500">
                <a:latin typeface="Arial"/>
                <a:ea typeface="Arial"/>
                <a:cs typeface="Arial"/>
                <a:sym typeface="Arial"/>
              </a:rPr>
              <a:t>ESD promotes finding power in one’s body rather than the disempowering narrative that men are physically superior and if a man is committed to rape it is inevitable. </a:t>
            </a:r>
            <a:endParaRPr sz="15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500"/>
          </a:p>
          <a:p>
            <a:pPr indent="-342900" lvl="1" marL="914400" rtl="0" algn="l">
              <a:lnSpc>
                <a:spcPct val="115000"/>
              </a:lnSpc>
              <a:spcBef>
                <a:spcPts val="0"/>
              </a:spcBef>
              <a:spcAft>
                <a:spcPts val="0"/>
              </a:spcAft>
              <a:buClr>
                <a:schemeClr val="dk1"/>
              </a:buClr>
              <a:buSzPts val="1800"/>
              <a:buChar char="➢"/>
            </a:pPr>
            <a:r>
              <a:rPr lang="en-US" sz="1800">
                <a:highlight>
                  <a:schemeClr val="lt1"/>
                </a:highlight>
                <a:latin typeface="Arial"/>
                <a:ea typeface="Arial"/>
                <a:cs typeface="Arial"/>
                <a:sym typeface="Arial"/>
              </a:rPr>
              <a:t>Creating a safe space where all opinions are valued and respected</a:t>
            </a:r>
            <a:endParaRPr sz="1800">
              <a:highlight>
                <a:schemeClr val="lt1"/>
              </a:highlight>
              <a:latin typeface="Arial"/>
              <a:ea typeface="Arial"/>
              <a:cs typeface="Arial"/>
              <a:sym typeface="Arial"/>
            </a:endParaRPr>
          </a:p>
          <a:p>
            <a:pPr indent="-342900" lvl="1" marL="914400" rtl="0" algn="l">
              <a:lnSpc>
                <a:spcPct val="115000"/>
              </a:lnSpc>
              <a:spcBef>
                <a:spcPts val="0"/>
              </a:spcBef>
              <a:spcAft>
                <a:spcPts val="0"/>
              </a:spcAft>
              <a:buClr>
                <a:schemeClr val="dk1"/>
              </a:buClr>
              <a:buSzPts val="1800"/>
              <a:buChar char="➢"/>
            </a:pPr>
            <a:r>
              <a:rPr lang="en-US" sz="1800">
                <a:latin typeface="Arial"/>
                <a:ea typeface="Arial"/>
                <a:cs typeface="Arial"/>
                <a:sym typeface="Arial"/>
              </a:rPr>
              <a:t>Accommodating all learning styles and abilities</a:t>
            </a:r>
            <a:endParaRPr sz="1800">
              <a:latin typeface="Arial"/>
              <a:ea typeface="Arial"/>
              <a:cs typeface="Arial"/>
              <a:sym typeface="Arial"/>
            </a:endParaRPr>
          </a:p>
          <a:p>
            <a:pPr indent="-342900" lvl="1" marL="914400" rtl="0" algn="l">
              <a:lnSpc>
                <a:spcPct val="115000"/>
              </a:lnSpc>
              <a:spcBef>
                <a:spcPts val="0"/>
              </a:spcBef>
              <a:spcAft>
                <a:spcPts val="0"/>
              </a:spcAft>
              <a:buClr>
                <a:schemeClr val="dk1"/>
              </a:buClr>
              <a:buSzPts val="1800"/>
              <a:buChar char="➢"/>
            </a:pPr>
            <a:r>
              <a:rPr lang="en-US" sz="1800">
                <a:highlight>
                  <a:schemeClr val="lt1"/>
                </a:highlight>
                <a:latin typeface="Arial"/>
                <a:ea typeface="Arial"/>
                <a:cs typeface="Arial"/>
                <a:sym typeface="Arial"/>
              </a:rPr>
              <a:t>Repudiating victim-blaming, and honoring anything anyone has done or is doing </a:t>
            </a:r>
            <a:endParaRPr sz="1800">
              <a:highlight>
                <a:schemeClr val="lt1"/>
              </a:highlight>
              <a:latin typeface="Arial"/>
              <a:ea typeface="Arial"/>
              <a:cs typeface="Arial"/>
              <a:sym typeface="Arial"/>
            </a:endParaRPr>
          </a:p>
          <a:p>
            <a:pPr indent="457200" lvl="0" marL="457200" rtl="0" algn="l">
              <a:lnSpc>
                <a:spcPct val="115000"/>
              </a:lnSpc>
              <a:spcBef>
                <a:spcPts val="0"/>
              </a:spcBef>
              <a:spcAft>
                <a:spcPts val="0"/>
              </a:spcAft>
              <a:buClr>
                <a:schemeClr val="dk1"/>
              </a:buClr>
              <a:buSzPts val="1100"/>
              <a:buFont typeface="Arial"/>
              <a:buNone/>
            </a:pPr>
            <a:r>
              <a:rPr lang="en-US" sz="1800">
                <a:highlight>
                  <a:schemeClr val="lt1"/>
                </a:highlight>
                <a:latin typeface="Arial"/>
                <a:ea typeface="Arial"/>
                <a:cs typeface="Arial"/>
                <a:sym typeface="Arial"/>
              </a:rPr>
              <a:t> to survive </a:t>
            </a:r>
            <a:endParaRPr sz="1800">
              <a:highlight>
                <a:schemeClr val="lt1"/>
              </a:highlight>
              <a:latin typeface="Arial"/>
              <a:ea typeface="Arial"/>
              <a:cs typeface="Arial"/>
              <a:sym typeface="Arial"/>
            </a:endParaRPr>
          </a:p>
          <a:p>
            <a:pPr indent="-342900" lvl="1" marL="914400" rtl="0" algn="l">
              <a:lnSpc>
                <a:spcPct val="115000"/>
              </a:lnSpc>
              <a:spcBef>
                <a:spcPts val="0"/>
              </a:spcBef>
              <a:spcAft>
                <a:spcPts val="0"/>
              </a:spcAft>
              <a:buClr>
                <a:schemeClr val="dk1"/>
              </a:buClr>
              <a:buSzPts val="1800"/>
              <a:buChar char="➢"/>
            </a:pPr>
            <a:r>
              <a:rPr lang="en-US" sz="1800">
                <a:highlight>
                  <a:schemeClr val="lt1"/>
                </a:highlight>
                <a:latin typeface="Arial"/>
                <a:ea typeface="Arial"/>
                <a:cs typeface="Arial"/>
                <a:sym typeface="Arial"/>
              </a:rPr>
              <a:t>Success-based learning: building skills one step at a time</a:t>
            </a:r>
            <a:endParaRPr sz="1800">
              <a:highlight>
                <a:schemeClr val="lt1"/>
              </a:highlight>
              <a:latin typeface="Arial"/>
              <a:ea typeface="Arial"/>
              <a:cs typeface="Arial"/>
              <a:sym typeface="Arial"/>
            </a:endParaRPr>
          </a:p>
          <a:p>
            <a:pPr indent="-342900" lvl="1" marL="914400" rtl="0" algn="l">
              <a:lnSpc>
                <a:spcPct val="115000"/>
              </a:lnSpc>
              <a:spcBef>
                <a:spcPts val="0"/>
              </a:spcBef>
              <a:spcAft>
                <a:spcPts val="0"/>
              </a:spcAft>
              <a:buClr>
                <a:schemeClr val="dk1"/>
              </a:buClr>
              <a:buSzPts val="1800"/>
              <a:buChar char="➢"/>
            </a:pPr>
            <a:r>
              <a:rPr lang="en-US" sz="1800">
                <a:highlight>
                  <a:schemeClr val="lt1"/>
                </a:highlight>
                <a:latin typeface="Arial"/>
                <a:ea typeface="Arial"/>
                <a:cs typeface="Arial"/>
                <a:sym typeface="Arial"/>
              </a:rPr>
              <a:t>Collaborative approach: Partnering and leveling power differences between Trainer and Trainee and honoring the students’ knowledge and experiences</a:t>
            </a:r>
            <a:endParaRPr sz="1800">
              <a:highlight>
                <a:schemeClr val="lt1"/>
              </a:highlight>
              <a:latin typeface="Arial"/>
              <a:ea typeface="Arial"/>
              <a:cs typeface="Arial"/>
              <a:sym typeface="Arial"/>
            </a:endParaRPr>
          </a:p>
          <a:p>
            <a:pPr indent="-342900" lvl="1" marL="914400" rtl="0" algn="l">
              <a:lnSpc>
                <a:spcPct val="115000"/>
              </a:lnSpc>
              <a:spcBef>
                <a:spcPts val="0"/>
              </a:spcBef>
              <a:spcAft>
                <a:spcPts val="0"/>
              </a:spcAft>
              <a:buClr>
                <a:schemeClr val="dk1"/>
              </a:buClr>
              <a:buSzPts val="1800"/>
              <a:buChar char="➢"/>
            </a:pPr>
            <a:r>
              <a:rPr lang="en-US" sz="1800">
                <a:highlight>
                  <a:schemeClr val="lt1"/>
                </a:highlight>
                <a:latin typeface="Arial"/>
                <a:ea typeface="Arial"/>
                <a:cs typeface="Arial"/>
                <a:sym typeface="Arial"/>
              </a:rPr>
              <a:t>Emphasizing Voice and Choice and giving students agency over what they want to do and not do in class for ex: asking for consent before touching. </a:t>
            </a:r>
            <a:endParaRPr sz="1800">
              <a:highlight>
                <a:schemeClr val="lt1"/>
              </a:highlight>
              <a:latin typeface="Arial"/>
              <a:ea typeface="Arial"/>
              <a:cs typeface="Arial"/>
              <a:sym typeface="Arial"/>
            </a:endParaRPr>
          </a:p>
          <a:p>
            <a:pPr indent="0" lvl="0" marL="0" rtl="0" algn="l">
              <a:spcBef>
                <a:spcPts val="0"/>
              </a:spcBef>
              <a:spcAft>
                <a:spcPts val="0"/>
              </a:spcAft>
              <a:buNone/>
            </a:pPr>
            <a:r>
              <a:t/>
            </a:r>
            <a:endParaRPr/>
          </a:p>
        </p:txBody>
      </p:sp>
      <p:sp>
        <p:nvSpPr>
          <p:cNvPr id="156" name="Google Shape;156;gcc1a635c05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eee6388346_0_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geee6388346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Our model for scale is built on partnerships. We are a tech assistance provider, and we partner with local Implementing Partners.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Our goal is to support IPs to sustain</a:t>
            </a:r>
            <a:r>
              <a:rPr lang="en-US" sz="1200">
                <a:solidFill>
                  <a:schemeClr val="dk1"/>
                </a:solidFill>
                <a:latin typeface="Arial"/>
                <a:ea typeface="Arial"/>
                <a:cs typeface="Arial"/>
                <a:sym typeface="Arial"/>
              </a:rPr>
              <a:t> and amplify the impact of their own IMpower program over the long term. We work closely with partners to monitor the fidelity of their IMpower programs, but also offer technical guidance and support along the way.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Timeline for these phases varies depending on the partner capacity, funding availability, etc.</a:t>
            </a:r>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Our ultimate intent is to build a community of practice where all partners will benefit and learn from one another. </a:t>
            </a:r>
            <a:endParaRPr sz="1200">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t/>
            </a:r>
            <a:endParaRPr>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US" sz="1400">
                <a:latin typeface="Arial"/>
                <a:ea typeface="Arial"/>
                <a:cs typeface="Arial"/>
                <a:sym typeface="Arial"/>
              </a:rPr>
              <a:t>To date NMNW has  worked with IPs in:</a:t>
            </a:r>
            <a:endParaRPr sz="1400">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sz="1400">
                <a:latin typeface="Arial"/>
                <a:ea typeface="Arial"/>
                <a:cs typeface="Arial"/>
                <a:sym typeface="Arial"/>
              </a:rPr>
              <a:t>South Africa </a:t>
            </a:r>
            <a:endParaRPr sz="1400">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sz="1400">
                <a:latin typeface="Arial"/>
                <a:ea typeface="Arial"/>
                <a:cs typeface="Arial"/>
                <a:sym typeface="Arial"/>
              </a:rPr>
              <a:t>Nigeria</a:t>
            </a:r>
            <a:endParaRPr sz="1400">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sz="1400">
                <a:latin typeface="Arial"/>
                <a:ea typeface="Arial"/>
                <a:cs typeface="Arial"/>
                <a:sym typeface="Arial"/>
              </a:rPr>
              <a:t>Uganda</a:t>
            </a:r>
            <a:endParaRPr sz="1400">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sz="1400">
                <a:latin typeface="Arial"/>
                <a:ea typeface="Arial"/>
                <a:cs typeface="Arial"/>
                <a:sym typeface="Arial"/>
              </a:rPr>
              <a:t>Ethiopia</a:t>
            </a:r>
            <a:endParaRPr sz="1400">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sz="1400">
                <a:latin typeface="Arial"/>
                <a:ea typeface="Arial"/>
                <a:cs typeface="Arial"/>
                <a:sym typeface="Arial"/>
              </a:rPr>
              <a:t>United States</a:t>
            </a:r>
            <a:endParaRPr sz="1400">
              <a:latin typeface="Arial"/>
              <a:ea typeface="Arial"/>
              <a:cs typeface="Arial"/>
              <a:sym typeface="Arial"/>
            </a:endParaRPr>
          </a:p>
          <a:p>
            <a:pPr indent="0" lvl="0" marL="0" rtl="0" algn="l">
              <a:spcBef>
                <a:spcPts val="0"/>
              </a:spcBef>
              <a:spcAft>
                <a:spcPts val="0"/>
              </a:spcAft>
              <a:buNone/>
            </a:pPr>
            <a:r>
              <a:rPr b="1" lang="en-US" sz="1400">
                <a:latin typeface="Arial"/>
                <a:ea typeface="Arial"/>
                <a:cs typeface="Arial"/>
                <a:sym typeface="Arial"/>
              </a:rPr>
              <a:t>In 2021 NMNW is working with new IPs in:</a:t>
            </a:r>
            <a:endParaRPr sz="1400">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sz="1400">
                <a:latin typeface="Arial"/>
                <a:ea typeface="Arial"/>
                <a:cs typeface="Arial"/>
                <a:sym typeface="Arial"/>
              </a:rPr>
              <a:t>Zimbabwe</a:t>
            </a:r>
            <a:endParaRPr sz="1400">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sz="1400">
                <a:latin typeface="Arial"/>
                <a:ea typeface="Arial"/>
                <a:cs typeface="Arial"/>
                <a:sym typeface="Arial"/>
              </a:rPr>
              <a:t>Zambia</a:t>
            </a:r>
            <a:endParaRPr sz="1400">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sz="1400">
                <a:latin typeface="Arial"/>
                <a:ea typeface="Arial"/>
                <a:cs typeface="Arial"/>
                <a:sym typeface="Arial"/>
              </a:rPr>
              <a:t>Malawi</a:t>
            </a:r>
            <a:endParaRPr sz="1400">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sz="1400">
                <a:latin typeface="Arial"/>
                <a:ea typeface="Arial"/>
                <a:cs typeface="Arial"/>
                <a:sym typeface="Arial"/>
              </a:rPr>
              <a:t>Lesotho</a:t>
            </a:r>
            <a:endParaRPr sz="1400">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sz="1400">
                <a:latin typeface="Arial"/>
                <a:ea typeface="Arial"/>
                <a:cs typeface="Arial"/>
                <a:sym typeface="Arial"/>
              </a:rPr>
              <a:t>Namibia</a:t>
            </a:r>
            <a:endParaRPr sz="1400">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sz="1400">
                <a:latin typeface="Arial"/>
                <a:ea typeface="Arial"/>
                <a:cs typeface="Arial"/>
                <a:sym typeface="Arial"/>
              </a:rPr>
              <a:t>Tanzania</a:t>
            </a:r>
            <a:endParaRPr sz="1400">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t/>
            </a:r>
            <a:endParaRPr>
              <a:latin typeface="Arial"/>
              <a:ea typeface="Arial"/>
              <a:cs typeface="Arial"/>
              <a:sym typeface="Arial"/>
            </a:endParaRPr>
          </a:p>
        </p:txBody>
      </p:sp>
      <p:sp>
        <p:nvSpPr>
          <p:cNvPr id="164" name="Google Shape;164;geee6388346_0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eee6388346_0_1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geee6388346_0_1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Times New Roman"/>
              <a:buNone/>
            </a:pPr>
            <a:r>
              <a:rPr lang="en-US" sz="1200">
                <a:latin typeface="Times New Roman"/>
                <a:ea typeface="Times New Roman"/>
                <a:cs typeface="Times New Roman"/>
                <a:sym typeface="Times New Roman"/>
              </a:rPr>
              <a:t>W</a:t>
            </a:r>
            <a:r>
              <a:rPr lang="en-US">
                <a:latin typeface="Times New Roman"/>
                <a:ea typeface="Times New Roman"/>
                <a:cs typeface="Times New Roman"/>
                <a:sym typeface="Times New Roman"/>
              </a:rPr>
              <a:t>e invested in academic, peer reviewed research from the beginning. We have 8 papers published in major scientific journals with Stanford University and Johns Hopkins </a:t>
            </a:r>
            <a:r>
              <a:rPr lang="en-US" sz="1200"/>
              <a:t>and each one tells the same story. </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en-US"/>
              <a:t>You can find them all on our website, but I’ll highlight some of the key findings today.</a:t>
            </a:r>
            <a:endParaRPr/>
          </a:p>
        </p:txBody>
      </p:sp>
      <p:sp>
        <p:nvSpPr>
          <p:cNvPr id="190" name="Google Shape;190;geee6388346_0_1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7a1871ac15_0_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g7a1871ac15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latin typeface="Arial"/>
                <a:ea typeface="Arial"/>
                <a:cs typeface="Arial"/>
                <a:sym typeface="Arial"/>
              </a:rPr>
              <a:t>To date, 8 peer-reviewed research studies in top journals have been published that review the No Means No approach</a:t>
            </a:r>
            <a:endParaRPr>
              <a:latin typeface="Arial"/>
              <a:ea typeface="Arial"/>
              <a:cs typeface="Arial"/>
              <a:sym typeface="Arial"/>
            </a:endParaRPr>
          </a:p>
          <a:p>
            <a:pPr indent="-228600" lvl="0" marL="457200" marR="0" rtl="0" algn="l">
              <a:lnSpc>
                <a:spcPct val="100000"/>
              </a:lnSpc>
              <a:spcBef>
                <a:spcPts val="0"/>
              </a:spcBef>
              <a:spcAft>
                <a:spcPts val="0"/>
              </a:spcAft>
              <a:buSzPts val="1400"/>
              <a:buNone/>
            </a:pPr>
            <a:r>
              <a:rPr lang="en-US">
                <a:solidFill>
                  <a:schemeClr val="dk1"/>
                </a:solidFill>
                <a:latin typeface="Arial"/>
                <a:ea typeface="Arial"/>
                <a:cs typeface="Arial"/>
                <a:sym typeface="Arial"/>
              </a:rPr>
              <a:t>Based on data collected by the GBV Prevention Collaborative at Stanford University and reported in six scientific articles. </a:t>
            </a:r>
            <a:endParaRPr/>
          </a:p>
        </p:txBody>
      </p:sp>
      <p:sp>
        <p:nvSpPr>
          <p:cNvPr id="204" name="Google Shape;204;g7a1871ac15_0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7a1871ac15_0_10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7a1871ac15_0_10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g7a1871ac15_0_10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ef62fc850b_1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ef62fc850b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 name="Google Shape;232;gef62fc850b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685800" y="1122363"/>
            <a:ext cx="77724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73" name="Shape 73"/>
        <p:cNvGrpSpPr/>
        <p:nvPr/>
      </p:nvGrpSpPr>
      <p:grpSpPr>
        <a:xfrm>
          <a:off x="0" y="0"/>
          <a:ext cx="0" cy="0"/>
          <a:chOff x="0" y="0"/>
          <a:chExt cx="0" cy="0"/>
        </a:xfrm>
      </p:grpSpPr>
      <p:sp>
        <p:nvSpPr>
          <p:cNvPr id="74" name="Google Shape;74;p11"/>
          <p:cNvSpPr txBox="1"/>
          <p:nvPr>
            <p:ph idx="10" type="dt"/>
          </p:nvPr>
        </p:nvSpPr>
        <p:spPr>
          <a:xfrm>
            <a:off x="196849"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5" name="Google Shape;75;p11"/>
          <p:cNvSpPr txBox="1"/>
          <p:nvPr>
            <p:ph idx="11" type="ftr"/>
          </p:nvPr>
        </p:nvSpPr>
        <p:spPr>
          <a:xfrm>
            <a:off x="2901951" y="6356351"/>
            <a:ext cx="44337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6" name="Google Shape;76;p11"/>
          <p:cNvSpPr txBox="1"/>
          <p:nvPr>
            <p:ph idx="12" type="sldNum"/>
          </p:nvPr>
        </p:nvSpPr>
        <p:spPr>
          <a:xfrm>
            <a:off x="7975602" y="6356351"/>
            <a:ext cx="11481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84" name="Shape 84"/>
        <p:cNvGrpSpPr/>
        <p:nvPr/>
      </p:nvGrpSpPr>
      <p:grpSpPr>
        <a:xfrm>
          <a:off x="0" y="0"/>
          <a:ext cx="0" cy="0"/>
          <a:chOff x="0" y="0"/>
          <a:chExt cx="0" cy="0"/>
        </a:xfrm>
      </p:grpSpPr>
      <p:sp>
        <p:nvSpPr>
          <p:cNvPr id="85" name="Google Shape;85;p13"/>
          <p:cNvSpPr/>
          <p:nvPr/>
        </p:nvSpPr>
        <p:spPr>
          <a:xfrm>
            <a:off x="0" y="2590800"/>
            <a:ext cx="9144000" cy="4267200"/>
          </a:xfrm>
          <a:prstGeom prst="rect">
            <a:avLst/>
          </a:prstGeom>
          <a:solidFill>
            <a:srgbClr val="00904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86" name="Google Shape;86;p13"/>
          <p:cNvSpPr txBox="1"/>
          <p:nvPr>
            <p:ph type="ctrTitle"/>
          </p:nvPr>
        </p:nvSpPr>
        <p:spPr>
          <a:xfrm>
            <a:off x="304800" y="1143000"/>
            <a:ext cx="8001000" cy="7620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004730"/>
                </a:solidFill>
                <a:latin typeface="Century Gothic"/>
                <a:ea typeface="Century Gothic"/>
                <a:cs typeface="Century Gothic"/>
                <a:sym typeface="Century Gothic"/>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7" name="Google Shape;87;p13"/>
          <p:cNvSpPr txBox="1"/>
          <p:nvPr>
            <p:ph idx="1" type="subTitle"/>
          </p:nvPr>
        </p:nvSpPr>
        <p:spPr>
          <a:xfrm>
            <a:off x="304800" y="1981200"/>
            <a:ext cx="7315200" cy="609600"/>
          </a:xfrm>
          <a:prstGeom prst="rect">
            <a:avLst/>
          </a:prstGeom>
          <a:noFill/>
          <a:ln>
            <a:noFill/>
          </a:ln>
        </p:spPr>
        <p:txBody>
          <a:bodyPr anchorCtr="0" anchor="t" bIns="45700" lIns="91425" spcFirstLastPara="1" rIns="91425" wrap="square" tIns="45700">
            <a:noAutofit/>
          </a:bodyPr>
          <a:lstStyle>
            <a:lvl1pPr lvl="0" rtl="0" algn="l">
              <a:spcBef>
                <a:spcPts val="640"/>
              </a:spcBef>
              <a:spcAft>
                <a:spcPts val="0"/>
              </a:spcAft>
              <a:buClr>
                <a:srgbClr val="888888"/>
              </a:buClr>
              <a:buSzPts val="3200"/>
              <a:buFont typeface="Century Gothic"/>
              <a:buNone/>
              <a:defRPr>
                <a:solidFill>
                  <a:srgbClr val="888888"/>
                </a:solidFill>
                <a:latin typeface="Century Gothic"/>
                <a:ea typeface="Century Gothic"/>
                <a:cs typeface="Century Gothic"/>
                <a:sym typeface="Century Gothic"/>
              </a:defRPr>
            </a:lvl1pPr>
            <a:lvl2pPr lvl="1" rtl="0" algn="ctr">
              <a:spcBef>
                <a:spcPts val="560"/>
              </a:spcBef>
              <a:spcAft>
                <a:spcPts val="0"/>
              </a:spcAft>
              <a:buClr>
                <a:srgbClr val="888888"/>
              </a:buClr>
              <a:buSzPts val="2800"/>
              <a:buNone/>
              <a:defRPr>
                <a:solidFill>
                  <a:srgbClr val="888888"/>
                </a:solidFill>
              </a:defRPr>
            </a:lvl2pPr>
            <a:lvl3pPr lvl="2" rtl="0" algn="ctr">
              <a:spcBef>
                <a:spcPts val="480"/>
              </a:spcBef>
              <a:spcAft>
                <a:spcPts val="0"/>
              </a:spcAft>
              <a:buClr>
                <a:srgbClr val="888888"/>
              </a:buClr>
              <a:buSzPts val="2400"/>
              <a:buNone/>
              <a:defRPr>
                <a:solidFill>
                  <a:srgbClr val="888888"/>
                </a:solidFill>
              </a:defRPr>
            </a:lvl3pPr>
            <a:lvl4pPr lvl="3" rtl="0" algn="ctr">
              <a:spcBef>
                <a:spcPts val="400"/>
              </a:spcBef>
              <a:spcAft>
                <a:spcPts val="0"/>
              </a:spcAft>
              <a:buClr>
                <a:srgbClr val="888888"/>
              </a:buClr>
              <a:buSzPts val="2000"/>
              <a:buFont typeface="Calibri"/>
              <a:buNone/>
              <a:defRPr>
                <a:solidFill>
                  <a:srgbClr val="888888"/>
                </a:solidFill>
              </a:defRPr>
            </a:lvl4pPr>
            <a:lvl5pPr lvl="4" rtl="0" algn="ctr">
              <a:spcBef>
                <a:spcPts val="400"/>
              </a:spcBef>
              <a:spcAft>
                <a:spcPts val="0"/>
              </a:spcAft>
              <a:buClr>
                <a:srgbClr val="888888"/>
              </a:buClr>
              <a:buSzPts val="20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sp>
        <p:nvSpPr>
          <p:cNvPr id="88" name="Google Shape;88;p13"/>
          <p:cNvSpPr txBox="1"/>
          <p:nvPr/>
        </p:nvSpPr>
        <p:spPr>
          <a:xfrm>
            <a:off x="294503" y="4953000"/>
            <a:ext cx="8534400" cy="1754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200" u="none" cap="none" strike="noStrike">
                <a:solidFill>
                  <a:schemeClr val="lt1"/>
                </a:solidFill>
                <a:latin typeface="Century Gothic"/>
                <a:ea typeface="Century Gothic"/>
                <a:cs typeface="Century Gothic"/>
                <a:sym typeface="Century Gothic"/>
              </a:rPr>
              <a:t>Vision</a:t>
            </a:r>
            <a:endParaRPr/>
          </a:p>
          <a:p>
            <a:pPr indent="0" lvl="0" marL="0" marR="0" rtl="0" algn="ctr">
              <a:spcBef>
                <a:spcPts val="0"/>
              </a:spcBef>
              <a:spcAft>
                <a:spcPts val="0"/>
              </a:spcAft>
              <a:buNone/>
            </a:pPr>
            <a:r>
              <a:rPr b="0" i="0" lang="en-US" sz="1200" u="none" cap="none" strike="noStrike">
                <a:solidFill>
                  <a:schemeClr val="lt1"/>
                </a:solidFill>
                <a:latin typeface="Century Gothic"/>
                <a:ea typeface="Century Gothic"/>
                <a:cs typeface="Century Gothic"/>
                <a:sym typeface="Century Gothic"/>
              </a:rPr>
              <a:t>Communities Transformed for Sustainable Health.</a:t>
            </a:r>
            <a:endParaRPr b="0" i="0" sz="1200" u="none" cap="none" strike="noStrike">
              <a:solidFill>
                <a:schemeClr val="lt1"/>
              </a:solidFill>
              <a:latin typeface="Century Gothic"/>
              <a:ea typeface="Century Gothic"/>
              <a:cs typeface="Century Gothic"/>
              <a:sym typeface="Century Gothic"/>
            </a:endParaRPr>
          </a:p>
          <a:p>
            <a:pPr indent="0" lvl="0" marL="0" marR="0" rtl="0" algn="ctr">
              <a:spcBef>
                <a:spcPts val="0"/>
              </a:spcBef>
              <a:spcAft>
                <a:spcPts val="0"/>
              </a:spcAft>
              <a:buNone/>
            </a:pPr>
            <a:r>
              <a:rPr b="0" i="0" lang="en-US" sz="1200" u="none" cap="none" strike="noStrike">
                <a:solidFill>
                  <a:schemeClr val="lt1"/>
                </a:solidFill>
                <a:latin typeface="Century Gothic"/>
                <a:ea typeface="Century Gothic"/>
                <a:cs typeface="Century Gothic"/>
                <a:sym typeface="Century Gothic"/>
              </a:rPr>
              <a:t> </a:t>
            </a:r>
            <a:endParaRPr b="0" i="0" sz="1200" u="none" cap="none" strike="noStrike">
              <a:solidFill>
                <a:schemeClr val="lt1"/>
              </a:solidFill>
              <a:latin typeface="Century Gothic"/>
              <a:ea typeface="Century Gothic"/>
              <a:cs typeface="Century Gothic"/>
              <a:sym typeface="Century Gothic"/>
            </a:endParaRPr>
          </a:p>
          <a:p>
            <a:pPr indent="0" lvl="0" marL="0" marR="0" rtl="0" algn="ctr">
              <a:spcBef>
                <a:spcPts val="0"/>
              </a:spcBef>
              <a:spcAft>
                <a:spcPts val="0"/>
              </a:spcAft>
              <a:buNone/>
            </a:pPr>
            <a:r>
              <a:rPr b="1" i="0" lang="en-US" sz="1200" u="none" cap="none" strike="noStrike">
                <a:solidFill>
                  <a:schemeClr val="lt1"/>
                </a:solidFill>
                <a:latin typeface="Century Gothic"/>
                <a:ea typeface="Century Gothic"/>
                <a:cs typeface="Century Gothic"/>
                <a:sym typeface="Century Gothic"/>
              </a:rPr>
              <a:t>Mission</a:t>
            </a:r>
            <a:endParaRPr b="0" i="0" sz="1200" u="none" cap="none" strike="noStrike">
              <a:solidFill>
                <a:schemeClr val="lt1"/>
              </a:solidFill>
              <a:latin typeface="Century Gothic"/>
              <a:ea typeface="Century Gothic"/>
              <a:cs typeface="Century Gothic"/>
              <a:sym typeface="Century Gothic"/>
            </a:endParaRPr>
          </a:p>
          <a:p>
            <a:pPr indent="0" lvl="0" marL="0" marR="0" rtl="0" algn="ctr">
              <a:spcBef>
                <a:spcPts val="0"/>
              </a:spcBef>
              <a:spcAft>
                <a:spcPts val="0"/>
              </a:spcAft>
              <a:buNone/>
            </a:pPr>
            <a:r>
              <a:rPr b="0" i="0" lang="en-US" sz="1200" u="none" cap="none" strike="noStrike">
                <a:solidFill>
                  <a:schemeClr val="lt1"/>
                </a:solidFill>
                <a:latin typeface="Century Gothic"/>
                <a:ea typeface="Century Gothic"/>
                <a:cs typeface="Century Gothic"/>
                <a:sym typeface="Century Gothic"/>
              </a:rPr>
              <a:t>Empowering communities for health and sustainable livelihoods by providing quality healthcare, developing human resources for health and generating evidence to influence health policy.</a:t>
            </a:r>
            <a:endParaRPr/>
          </a:p>
          <a:p>
            <a:pPr indent="0" lvl="0" marL="0" marR="0" rtl="0" algn="ctr">
              <a:spcBef>
                <a:spcPts val="0"/>
              </a:spcBef>
              <a:spcAft>
                <a:spcPts val="0"/>
              </a:spcAft>
              <a:buNone/>
            </a:pPr>
            <a:r>
              <a:t/>
            </a:r>
            <a:endParaRPr b="0" i="0" sz="1200" u="none" cap="none" strike="noStrike">
              <a:solidFill>
                <a:schemeClr val="lt1"/>
              </a:solidFill>
              <a:latin typeface="Century Gothic"/>
              <a:ea typeface="Century Gothic"/>
              <a:cs typeface="Century Gothic"/>
              <a:sym typeface="Century Gothic"/>
            </a:endParaRPr>
          </a:p>
          <a:p>
            <a:pPr indent="0" lvl="0" marL="0" marR="0" rtl="0" algn="ctr">
              <a:spcBef>
                <a:spcPts val="0"/>
              </a:spcBef>
              <a:spcAft>
                <a:spcPts val="0"/>
              </a:spcAft>
              <a:buNone/>
            </a:pPr>
            <a:r>
              <a:rPr b="1" i="0" lang="en-US" sz="1200" u="none" cap="none" strike="noStrike">
                <a:solidFill>
                  <a:schemeClr val="lt1"/>
                </a:solidFill>
                <a:latin typeface="Century Gothic"/>
                <a:ea typeface="Century Gothic"/>
                <a:cs typeface="Century Gothic"/>
                <a:sym typeface="Century Gothic"/>
              </a:rPr>
              <a:t>Values</a:t>
            </a:r>
            <a:endParaRPr b="0" i="0" sz="1200" u="none" cap="none" strike="noStrike">
              <a:solidFill>
                <a:schemeClr val="lt1"/>
              </a:solidFill>
              <a:latin typeface="Century Gothic"/>
              <a:ea typeface="Century Gothic"/>
              <a:cs typeface="Century Gothic"/>
              <a:sym typeface="Century Gothic"/>
            </a:endParaRPr>
          </a:p>
          <a:p>
            <a:pPr indent="0" lvl="0" marL="0" marR="0" rtl="0" algn="ctr">
              <a:spcBef>
                <a:spcPts val="0"/>
              </a:spcBef>
              <a:spcAft>
                <a:spcPts val="0"/>
              </a:spcAft>
              <a:buClr>
                <a:schemeClr val="lt1"/>
              </a:buClr>
              <a:buSzPts val="1200"/>
              <a:buFont typeface="Calibri"/>
              <a:buNone/>
            </a:pPr>
            <a:r>
              <a:rPr b="0" i="0" lang="en-US" sz="1200" u="none" cap="none" strike="noStrike">
                <a:solidFill>
                  <a:schemeClr val="lt1"/>
                </a:solidFill>
                <a:latin typeface="Century Gothic"/>
                <a:ea typeface="Century Gothic"/>
                <a:cs typeface="Century Gothic"/>
                <a:sym typeface="Century Gothic"/>
              </a:rPr>
              <a:t>Integrity |Customer Centricity | Innovation | People Development | Open Communication</a:t>
            </a:r>
            <a:endParaRPr b="0" i="0" sz="1200" u="none" cap="none" strike="noStrike">
              <a:solidFill>
                <a:schemeClr val="lt1"/>
              </a:solidFill>
              <a:latin typeface="Century Gothic"/>
              <a:ea typeface="Century Gothic"/>
              <a:cs typeface="Century Gothic"/>
              <a:sym typeface="Century Gothic"/>
            </a:endParaRPr>
          </a:p>
        </p:txBody>
      </p:sp>
      <p:pic>
        <p:nvPicPr>
          <p:cNvPr id="89" name="Google Shape;89;p13"/>
          <p:cNvPicPr preferRelativeResize="0"/>
          <p:nvPr/>
        </p:nvPicPr>
        <p:blipFill rotWithShape="1">
          <a:blip r:embed="rId3">
            <a:alphaModFix/>
          </a:blip>
          <a:srcRect b="0" l="0" r="0" t="0"/>
          <a:stretch/>
        </p:blipFill>
        <p:spPr>
          <a:xfrm>
            <a:off x="0" y="2720803"/>
            <a:ext cx="9144000" cy="2114550"/>
          </a:xfrm>
          <a:prstGeom prst="rect">
            <a:avLst/>
          </a:prstGeom>
          <a:noFill/>
          <a:ln cap="flat" cmpd="sng" w="38100">
            <a:solidFill>
              <a:schemeClr val="lt1"/>
            </a:solidFill>
            <a:prstDash val="solid"/>
            <a:round/>
            <a:headEnd len="sm" w="sm" type="none"/>
            <a:tailEnd len="sm" w="sm" type="none"/>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0" name="Shape 90"/>
        <p:cNvGrpSpPr/>
        <p:nvPr/>
      </p:nvGrpSpPr>
      <p:grpSpPr>
        <a:xfrm>
          <a:off x="0" y="0"/>
          <a:ext cx="0" cy="0"/>
          <a:chOff x="0" y="0"/>
          <a:chExt cx="0" cy="0"/>
        </a:xfrm>
      </p:grpSpPr>
      <p:sp>
        <p:nvSpPr>
          <p:cNvPr id="91" name="Google Shape;91;p14"/>
          <p:cNvSpPr/>
          <p:nvPr/>
        </p:nvSpPr>
        <p:spPr>
          <a:xfrm>
            <a:off x="0" y="0"/>
            <a:ext cx="9144000" cy="1295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blipFill>
          <a:blip r:embed="rId2">
            <a:alphaModFix amt="98000"/>
          </a:blip>
          <a:stretch>
            <a:fillRect/>
          </a:stretch>
        </a:blipFill>
      </p:bgPr>
    </p:bg>
    <p:spTree>
      <p:nvGrpSpPr>
        <p:cNvPr id="92" name="Shape 92"/>
        <p:cNvGrpSpPr/>
        <p:nvPr/>
      </p:nvGrpSpPr>
      <p:grpSpPr>
        <a:xfrm>
          <a:off x="0" y="0"/>
          <a:ext cx="0" cy="0"/>
          <a:chOff x="0" y="0"/>
          <a:chExt cx="0" cy="0"/>
        </a:xfrm>
      </p:grpSpPr>
      <p:sp>
        <p:nvSpPr>
          <p:cNvPr id="93" name="Google Shape;93;p15"/>
          <p:cNvSpPr txBox="1"/>
          <p:nvPr>
            <p:ph type="title"/>
          </p:nvPr>
        </p:nvSpPr>
        <p:spPr>
          <a:xfrm>
            <a:off x="457200" y="274638"/>
            <a:ext cx="7523100" cy="11430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sz="4000">
                <a:latin typeface="Century Gothic"/>
                <a:ea typeface="Century Gothic"/>
                <a:cs typeface="Century Gothic"/>
                <a:sym typeface="Century Gothic"/>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4" name="Google Shape;94;p15"/>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lvl1pPr indent="-228600" lvl="0" marL="457200" rtl="0" algn="l">
              <a:spcBef>
                <a:spcPts val="640"/>
              </a:spcBef>
              <a:spcAft>
                <a:spcPts val="0"/>
              </a:spcAft>
              <a:buSzPts val="1400"/>
              <a:buNone/>
              <a:defRPr>
                <a:latin typeface="Century Gothic"/>
                <a:ea typeface="Century Gothic"/>
                <a:cs typeface="Century Gothic"/>
                <a:sym typeface="Century Gothic"/>
              </a:defRPr>
            </a:lvl1pPr>
            <a:lvl2pPr indent="-406400" lvl="1" marL="914400" rtl="0" algn="l">
              <a:spcBef>
                <a:spcPts val="560"/>
              </a:spcBef>
              <a:spcAft>
                <a:spcPts val="0"/>
              </a:spcAft>
              <a:buClr>
                <a:schemeClr val="dk1"/>
              </a:buClr>
              <a:buSzPts val="2800"/>
              <a:buChar char="▪"/>
              <a:defRPr>
                <a:latin typeface="Century Gothic"/>
                <a:ea typeface="Century Gothic"/>
                <a:cs typeface="Century Gothic"/>
                <a:sym typeface="Century Gothic"/>
              </a:defRPr>
            </a:lvl2pPr>
            <a:lvl3pPr indent="-381000" lvl="2" marL="1371600" rtl="0" algn="l">
              <a:spcBef>
                <a:spcPts val="480"/>
              </a:spcBef>
              <a:spcAft>
                <a:spcPts val="0"/>
              </a:spcAft>
              <a:buClr>
                <a:schemeClr val="dk1"/>
              </a:buClr>
              <a:buSzPts val="2400"/>
              <a:buChar char="­"/>
              <a:defRPr>
                <a:latin typeface="Century Gothic"/>
                <a:ea typeface="Century Gothic"/>
                <a:cs typeface="Century Gothic"/>
                <a:sym typeface="Century Gothic"/>
              </a:defRPr>
            </a:lvl3pPr>
            <a:lvl4pPr indent="-228600" lvl="3" marL="1828800" rtl="0" algn="l">
              <a:spcBef>
                <a:spcPts val="400"/>
              </a:spcBef>
              <a:spcAft>
                <a:spcPts val="0"/>
              </a:spcAft>
              <a:buSzPts val="1400"/>
              <a:buNone/>
              <a:defRPr>
                <a:latin typeface="Century Gothic"/>
                <a:ea typeface="Century Gothic"/>
                <a:cs typeface="Century Gothic"/>
                <a:sym typeface="Century Gothic"/>
              </a:defRPr>
            </a:lvl4pPr>
            <a:lvl5pPr indent="-355600" lvl="4" marL="2286000" rtl="0" algn="l">
              <a:spcBef>
                <a:spcPts val="400"/>
              </a:spcBef>
              <a:spcAft>
                <a:spcPts val="0"/>
              </a:spcAft>
              <a:buClr>
                <a:schemeClr val="dk1"/>
              </a:buClr>
              <a:buSzPts val="2000"/>
              <a:buChar char="»"/>
              <a:defRPr>
                <a:latin typeface="Gill Sans"/>
                <a:ea typeface="Gill Sans"/>
                <a:cs typeface="Gill Sans"/>
                <a:sym typeface="Gill Sans"/>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5" name="Shape 95"/>
        <p:cNvGrpSpPr/>
        <p:nvPr/>
      </p:nvGrpSpPr>
      <p:grpSpPr>
        <a:xfrm>
          <a:off x="0" y="0"/>
          <a:ext cx="0" cy="0"/>
          <a:chOff x="0" y="0"/>
          <a:chExt cx="0" cy="0"/>
        </a:xfrm>
      </p:grpSpPr>
      <p:sp>
        <p:nvSpPr>
          <p:cNvPr id="96" name="Google Shape;96;p16"/>
          <p:cNvSpPr txBox="1"/>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None/>
            </a:pPr>
            <a:r>
              <a:rPr lang="en-US" sz="4400">
                <a:solidFill>
                  <a:schemeClr val="lt1"/>
                </a:solidFill>
                <a:latin typeface="Gill Sans"/>
                <a:ea typeface="Gill Sans"/>
                <a:cs typeface="Gill Sans"/>
                <a:sym typeface="Gill Sans"/>
              </a:rPr>
              <a:t>Click to edit Master title style</a:t>
            </a:r>
            <a:endParaRPr sz="4400">
              <a:solidFill>
                <a:schemeClr val="lt1"/>
              </a:solidFill>
              <a:latin typeface="Gill Sans"/>
              <a:ea typeface="Gill Sans"/>
              <a:cs typeface="Gill Sans"/>
              <a:sym typeface="Gill Sans"/>
            </a:endParaRPr>
          </a:p>
        </p:txBody>
      </p:sp>
      <p:sp>
        <p:nvSpPr>
          <p:cNvPr id="97" name="Google Shape;97;p16"/>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b="1" sz="4000" cap="none"/>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8" name="Google Shape;98;p16"/>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Autofit/>
          </a:bodyPr>
          <a:lstStyle>
            <a:lvl1pPr indent="-228600" lvl="0" marL="457200" rtl="0" algn="l">
              <a:spcBef>
                <a:spcPts val="400"/>
              </a:spcBef>
              <a:spcAft>
                <a:spcPts val="0"/>
              </a:spcAft>
              <a:buClr>
                <a:srgbClr val="888888"/>
              </a:buClr>
              <a:buSzPts val="2000"/>
              <a:buFont typeface="Gill Sans"/>
              <a:buNone/>
              <a:defRPr sz="2000">
                <a:solidFill>
                  <a:srgbClr val="888888"/>
                </a:solidFill>
                <a:latin typeface="Gill Sans"/>
                <a:ea typeface="Gill Sans"/>
                <a:cs typeface="Gill Sans"/>
                <a:sym typeface="Gill Sans"/>
              </a:defRPr>
            </a:lvl1pPr>
            <a:lvl2pPr indent="-228600" lvl="1" marL="914400" rtl="0" algn="l">
              <a:spcBef>
                <a:spcPts val="360"/>
              </a:spcBef>
              <a:spcAft>
                <a:spcPts val="0"/>
              </a:spcAft>
              <a:buClr>
                <a:srgbClr val="888888"/>
              </a:buClr>
              <a:buSzPts val="1800"/>
              <a:buNone/>
              <a:defRPr sz="1800">
                <a:solidFill>
                  <a:srgbClr val="888888"/>
                </a:solidFill>
              </a:defRPr>
            </a:lvl2pPr>
            <a:lvl3pPr indent="-228600" lvl="2" marL="1371600" rtl="0" algn="l">
              <a:spcBef>
                <a:spcPts val="320"/>
              </a:spcBef>
              <a:spcAft>
                <a:spcPts val="0"/>
              </a:spcAft>
              <a:buClr>
                <a:srgbClr val="888888"/>
              </a:buClr>
              <a:buSzPts val="1600"/>
              <a:buNone/>
              <a:defRPr sz="1600">
                <a:solidFill>
                  <a:srgbClr val="888888"/>
                </a:solidFill>
              </a:defRPr>
            </a:lvl3pPr>
            <a:lvl4pPr indent="-228600" lvl="3" marL="1828800" rtl="0" algn="l">
              <a:spcBef>
                <a:spcPts val="280"/>
              </a:spcBef>
              <a:spcAft>
                <a:spcPts val="0"/>
              </a:spcAft>
              <a:buClr>
                <a:srgbClr val="888888"/>
              </a:buClr>
              <a:buSzPts val="1400"/>
              <a:buFont typeface="Calibri"/>
              <a:buNone/>
              <a:defRPr sz="1400">
                <a:solidFill>
                  <a:srgbClr val="888888"/>
                </a:solidFill>
              </a:defRPr>
            </a:lvl4pPr>
            <a:lvl5pPr indent="-228600" lvl="4" marL="2286000" rtl="0" algn="l">
              <a:spcBef>
                <a:spcPts val="280"/>
              </a:spcBef>
              <a:spcAft>
                <a:spcPts val="0"/>
              </a:spcAft>
              <a:buClr>
                <a:srgbClr val="888888"/>
              </a:buClr>
              <a:buSzPts val="1400"/>
              <a:buNone/>
              <a:defRPr sz="1400">
                <a:solidFill>
                  <a:srgbClr val="888888"/>
                </a:solidFill>
              </a:defRPr>
            </a:lvl5pPr>
            <a:lvl6pPr indent="-228600" lvl="5" marL="2743200" rtl="0" algn="l">
              <a:spcBef>
                <a:spcPts val="280"/>
              </a:spcBef>
              <a:spcAft>
                <a:spcPts val="0"/>
              </a:spcAft>
              <a:buClr>
                <a:srgbClr val="888888"/>
              </a:buClr>
              <a:buSzPts val="1400"/>
              <a:buNone/>
              <a:defRPr sz="1400">
                <a:solidFill>
                  <a:srgbClr val="888888"/>
                </a:solidFill>
              </a:defRPr>
            </a:lvl6pPr>
            <a:lvl7pPr indent="-228600" lvl="6" marL="3200400" rtl="0" algn="l">
              <a:spcBef>
                <a:spcPts val="280"/>
              </a:spcBef>
              <a:spcAft>
                <a:spcPts val="0"/>
              </a:spcAft>
              <a:buClr>
                <a:srgbClr val="888888"/>
              </a:buClr>
              <a:buSzPts val="1400"/>
              <a:buNone/>
              <a:defRPr sz="1400">
                <a:solidFill>
                  <a:srgbClr val="888888"/>
                </a:solidFill>
              </a:defRPr>
            </a:lvl7pPr>
            <a:lvl8pPr indent="-228600" lvl="7" marL="3657600" rtl="0" algn="l">
              <a:spcBef>
                <a:spcPts val="280"/>
              </a:spcBef>
              <a:spcAft>
                <a:spcPts val="0"/>
              </a:spcAft>
              <a:buClr>
                <a:srgbClr val="888888"/>
              </a:buClr>
              <a:buSzPts val="1400"/>
              <a:buNone/>
              <a:defRPr sz="1400">
                <a:solidFill>
                  <a:srgbClr val="888888"/>
                </a:solidFill>
              </a:defRPr>
            </a:lvl8pPr>
            <a:lvl9pPr indent="-228600" lvl="8" marL="4114800" rtl="0" algn="l">
              <a:spcBef>
                <a:spcPts val="280"/>
              </a:spcBef>
              <a:spcAft>
                <a:spcPts val="0"/>
              </a:spcAft>
              <a:buClr>
                <a:srgbClr val="888888"/>
              </a:buClr>
              <a:buSzPts val="1400"/>
              <a:buNone/>
              <a:defRPr sz="1400">
                <a:solidFill>
                  <a:srgbClr val="888888"/>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9" name="Shape 99"/>
        <p:cNvGrpSpPr/>
        <p:nvPr/>
      </p:nvGrpSpPr>
      <p:grpSpPr>
        <a:xfrm>
          <a:off x="0" y="0"/>
          <a:ext cx="0" cy="0"/>
          <a:chOff x="0" y="0"/>
          <a:chExt cx="0" cy="0"/>
        </a:xfrm>
      </p:grpSpPr>
      <p:sp>
        <p:nvSpPr>
          <p:cNvPr id="100" name="Google Shape;100;p17"/>
          <p:cNvSpPr txBox="1"/>
          <p:nvPr>
            <p:ph type="title"/>
          </p:nvPr>
        </p:nvSpPr>
        <p:spPr>
          <a:xfrm>
            <a:off x="457200" y="274638"/>
            <a:ext cx="7523100" cy="11430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1" name="Google Shape;101;p17"/>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Autofit/>
          </a:bodyPr>
          <a:lstStyle>
            <a:lvl1pPr indent="-228600" lvl="0" marL="457200" rtl="0" algn="l">
              <a:spcBef>
                <a:spcPts val="560"/>
              </a:spcBef>
              <a:spcAft>
                <a:spcPts val="0"/>
              </a:spcAft>
              <a:buSzPts val="1400"/>
              <a:buNone/>
              <a:defRPr sz="2800">
                <a:latin typeface="Gill Sans"/>
                <a:ea typeface="Gill Sans"/>
                <a:cs typeface="Gill Sans"/>
                <a:sym typeface="Gill Sans"/>
              </a:defRPr>
            </a:lvl1pPr>
            <a:lvl2pPr indent="-381000" lvl="1" marL="914400" rtl="0" algn="l">
              <a:spcBef>
                <a:spcPts val="480"/>
              </a:spcBef>
              <a:spcAft>
                <a:spcPts val="0"/>
              </a:spcAft>
              <a:buClr>
                <a:schemeClr val="dk1"/>
              </a:buClr>
              <a:buSzPts val="2400"/>
              <a:buChar char="▪"/>
              <a:defRPr sz="2400">
                <a:latin typeface="Gill Sans"/>
                <a:ea typeface="Gill Sans"/>
                <a:cs typeface="Gill Sans"/>
                <a:sym typeface="Gill Sans"/>
              </a:defRPr>
            </a:lvl2pPr>
            <a:lvl3pPr indent="-355600" lvl="2" marL="1371600" rtl="0" algn="l">
              <a:spcBef>
                <a:spcPts val="400"/>
              </a:spcBef>
              <a:spcAft>
                <a:spcPts val="0"/>
              </a:spcAft>
              <a:buClr>
                <a:schemeClr val="dk1"/>
              </a:buClr>
              <a:buSzPts val="2000"/>
              <a:buChar char="­"/>
              <a:defRPr sz="2000">
                <a:latin typeface="Gill Sans"/>
                <a:ea typeface="Gill Sans"/>
                <a:cs typeface="Gill Sans"/>
                <a:sym typeface="Gill Sans"/>
              </a:defRPr>
            </a:lvl3pPr>
            <a:lvl4pPr indent="-228600" lvl="3" marL="1828800" rtl="0" algn="l">
              <a:spcBef>
                <a:spcPts val="360"/>
              </a:spcBef>
              <a:spcAft>
                <a:spcPts val="0"/>
              </a:spcAft>
              <a:buSzPts val="1400"/>
              <a:buNone/>
              <a:defRPr sz="1800">
                <a:latin typeface="Gill Sans"/>
                <a:ea typeface="Gill Sans"/>
                <a:cs typeface="Gill Sans"/>
                <a:sym typeface="Gill Sans"/>
              </a:defRPr>
            </a:lvl4pPr>
            <a:lvl5pPr indent="-342900" lvl="4" marL="2286000" rtl="0" algn="l">
              <a:spcBef>
                <a:spcPts val="360"/>
              </a:spcBef>
              <a:spcAft>
                <a:spcPts val="0"/>
              </a:spcAft>
              <a:buClr>
                <a:schemeClr val="dk1"/>
              </a:buClr>
              <a:buSzPts val="1800"/>
              <a:buChar char="»"/>
              <a:defRPr sz="1800">
                <a:latin typeface="Gill Sans"/>
                <a:ea typeface="Gill Sans"/>
                <a:cs typeface="Gill Sans"/>
                <a:sym typeface="Gill Sans"/>
              </a:defRPr>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02" name="Google Shape;102;p17"/>
          <p:cNvSpPr txBox="1"/>
          <p:nvPr>
            <p:ph idx="2" type="body"/>
          </p:nvPr>
        </p:nvSpPr>
        <p:spPr>
          <a:xfrm>
            <a:off x="4648200" y="1600200"/>
            <a:ext cx="4038600" cy="4526100"/>
          </a:xfrm>
          <a:prstGeom prst="rect">
            <a:avLst/>
          </a:prstGeom>
          <a:noFill/>
          <a:ln>
            <a:noFill/>
          </a:ln>
        </p:spPr>
        <p:txBody>
          <a:bodyPr anchorCtr="0" anchor="t" bIns="45700" lIns="91425" spcFirstLastPara="1" rIns="91425" wrap="square" tIns="45700">
            <a:noAutofit/>
          </a:bodyPr>
          <a:lstStyle>
            <a:lvl1pPr indent="-228600" lvl="0" marL="457200" rtl="0" algn="l">
              <a:spcBef>
                <a:spcPts val="560"/>
              </a:spcBef>
              <a:spcAft>
                <a:spcPts val="0"/>
              </a:spcAft>
              <a:buSzPts val="1400"/>
              <a:buNone/>
              <a:defRPr sz="2800">
                <a:latin typeface="Gill Sans"/>
                <a:ea typeface="Gill Sans"/>
                <a:cs typeface="Gill Sans"/>
                <a:sym typeface="Gill Sans"/>
              </a:defRPr>
            </a:lvl1pPr>
            <a:lvl2pPr indent="-381000" lvl="1" marL="914400" rtl="0" algn="l">
              <a:spcBef>
                <a:spcPts val="480"/>
              </a:spcBef>
              <a:spcAft>
                <a:spcPts val="0"/>
              </a:spcAft>
              <a:buClr>
                <a:schemeClr val="dk1"/>
              </a:buClr>
              <a:buSzPts val="2400"/>
              <a:buChar char="▪"/>
              <a:defRPr sz="2400">
                <a:latin typeface="Gill Sans"/>
                <a:ea typeface="Gill Sans"/>
                <a:cs typeface="Gill Sans"/>
                <a:sym typeface="Gill Sans"/>
              </a:defRPr>
            </a:lvl2pPr>
            <a:lvl3pPr indent="-355600" lvl="2" marL="1371600" rtl="0" algn="l">
              <a:spcBef>
                <a:spcPts val="400"/>
              </a:spcBef>
              <a:spcAft>
                <a:spcPts val="0"/>
              </a:spcAft>
              <a:buClr>
                <a:schemeClr val="dk1"/>
              </a:buClr>
              <a:buSzPts val="2000"/>
              <a:buChar char="­"/>
              <a:defRPr sz="2000">
                <a:latin typeface="Gill Sans"/>
                <a:ea typeface="Gill Sans"/>
                <a:cs typeface="Gill Sans"/>
                <a:sym typeface="Gill Sans"/>
              </a:defRPr>
            </a:lvl3pPr>
            <a:lvl4pPr indent="-228600" lvl="3" marL="1828800" rtl="0" algn="l">
              <a:spcBef>
                <a:spcPts val="360"/>
              </a:spcBef>
              <a:spcAft>
                <a:spcPts val="0"/>
              </a:spcAft>
              <a:buSzPts val="1400"/>
              <a:buNone/>
              <a:defRPr sz="1800">
                <a:latin typeface="Gill Sans"/>
                <a:ea typeface="Gill Sans"/>
                <a:cs typeface="Gill Sans"/>
                <a:sym typeface="Gill Sans"/>
              </a:defRPr>
            </a:lvl4pPr>
            <a:lvl5pPr indent="-342900" lvl="4" marL="2286000" rtl="0" algn="l">
              <a:spcBef>
                <a:spcPts val="360"/>
              </a:spcBef>
              <a:spcAft>
                <a:spcPts val="0"/>
              </a:spcAft>
              <a:buClr>
                <a:schemeClr val="dk1"/>
              </a:buClr>
              <a:buSzPts val="1800"/>
              <a:buChar char="»"/>
              <a:defRPr sz="1800">
                <a:latin typeface="Gill Sans"/>
                <a:ea typeface="Gill Sans"/>
                <a:cs typeface="Gill Sans"/>
                <a:sym typeface="Gill Sans"/>
              </a:defRPr>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3" name="Shape 103"/>
        <p:cNvGrpSpPr/>
        <p:nvPr/>
      </p:nvGrpSpPr>
      <p:grpSpPr>
        <a:xfrm>
          <a:off x="0" y="0"/>
          <a:ext cx="0" cy="0"/>
          <a:chOff x="0" y="0"/>
          <a:chExt cx="0" cy="0"/>
        </a:xfrm>
      </p:grpSpPr>
      <p:sp>
        <p:nvSpPr>
          <p:cNvPr id="104" name="Google Shape;104;p18"/>
          <p:cNvSpPr txBox="1"/>
          <p:nvPr>
            <p:ph type="title"/>
          </p:nvPr>
        </p:nvSpPr>
        <p:spPr>
          <a:xfrm>
            <a:off x="457200" y="274638"/>
            <a:ext cx="7523100" cy="11430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5" name="Google Shape;105;p18"/>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Autofit/>
          </a:bodyPr>
          <a:lstStyle>
            <a:lvl1pPr indent="-228600" lvl="0" marL="457200" rtl="0" algn="l">
              <a:spcBef>
                <a:spcPts val="480"/>
              </a:spcBef>
              <a:spcAft>
                <a:spcPts val="0"/>
              </a:spcAft>
              <a:buClr>
                <a:schemeClr val="dk1"/>
              </a:buClr>
              <a:buSzPts val="2400"/>
              <a:buFont typeface="Calibri"/>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Font typeface="Calibri"/>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106" name="Google Shape;106;p18"/>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Autofit/>
          </a:bodyPr>
          <a:lstStyle>
            <a:lvl1pPr indent="-228600" lvl="0" marL="457200" rtl="0" algn="l">
              <a:spcBef>
                <a:spcPts val="480"/>
              </a:spcBef>
              <a:spcAft>
                <a:spcPts val="0"/>
              </a:spcAft>
              <a:buSzPts val="1400"/>
              <a:buNone/>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228600" lvl="3" marL="1828800" rtl="0" algn="l">
              <a:spcBef>
                <a:spcPts val="320"/>
              </a:spcBef>
              <a:spcAft>
                <a:spcPts val="0"/>
              </a:spcAft>
              <a:buSzPts val="1400"/>
              <a:buNone/>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107" name="Google Shape;107;p18"/>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Autofit/>
          </a:bodyPr>
          <a:lstStyle>
            <a:lvl1pPr indent="-228600" lvl="0" marL="457200" rtl="0" algn="l">
              <a:spcBef>
                <a:spcPts val="480"/>
              </a:spcBef>
              <a:spcAft>
                <a:spcPts val="0"/>
              </a:spcAft>
              <a:buClr>
                <a:schemeClr val="dk1"/>
              </a:buClr>
              <a:buSzPts val="2400"/>
              <a:buFont typeface="Calibri"/>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Font typeface="Calibri"/>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108" name="Google Shape;108;p18"/>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Autofit/>
          </a:bodyPr>
          <a:lstStyle>
            <a:lvl1pPr indent="-228600" lvl="0" marL="457200" rtl="0" algn="l">
              <a:spcBef>
                <a:spcPts val="480"/>
              </a:spcBef>
              <a:spcAft>
                <a:spcPts val="0"/>
              </a:spcAft>
              <a:buSzPts val="1400"/>
              <a:buNone/>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228600" lvl="3" marL="1828800" rtl="0" algn="l">
              <a:spcBef>
                <a:spcPts val="320"/>
              </a:spcBef>
              <a:spcAft>
                <a:spcPts val="0"/>
              </a:spcAft>
              <a:buSzPts val="1400"/>
              <a:buNone/>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9" name="Shape 109"/>
        <p:cNvGrpSpPr/>
        <p:nvPr/>
      </p:nvGrpSpPr>
      <p:grpSpPr>
        <a:xfrm>
          <a:off x="0" y="0"/>
          <a:ext cx="0" cy="0"/>
          <a:chOff x="0" y="0"/>
          <a:chExt cx="0" cy="0"/>
        </a:xfrm>
      </p:grpSpPr>
      <p:sp>
        <p:nvSpPr>
          <p:cNvPr id="110" name="Google Shape;110;p19"/>
          <p:cNvSpPr txBox="1"/>
          <p:nvPr>
            <p:ph type="title"/>
          </p:nvPr>
        </p:nvSpPr>
        <p:spPr>
          <a:xfrm>
            <a:off x="457200" y="274638"/>
            <a:ext cx="7523100" cy="11430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1" name="Shape 111"/>
        <p:cNvGrpSpPr/>
        <p:nvPr/>
      </p:nvGrpSpPr>
      <p:grpSpPr>
        <a:xfrm>
          <a:off x="0" y="0"/>
          <a:ext cx="0" cy="0"/>
          <a:chOff x="0" y="0"/>
          <a:chExt cx="0" cy="0"/>
        </a:xfrm>
      </p:grpSpPr>
      <p:sp>
        <p:nvSpPr>
          <p:cNvPr id="112" name="Google Shape;112;p20"/>
          <p:cNvSpPr txBox="1"/>
          <p:nvPr>
            <p:ph type="title"/>
          </p:nvPr>
        </p:nvSpPr>
        <p:spPr>
          <a:xfrm>
            <a:off x="457200" y="273050"/>
            <a:ext cx="3008400" cy="8700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b="1" sz="2000"/>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3" name="Google Shape;113;p20"/>
          <p:cNvSpPr txBox="1"/>
          <p:nvPr>
            <p:ph idx="1" type="body"/>
          </p:nvPr>
        </p:nvSpPr>
        <p:spPr>
          <a:xfrm>
            <a:off x="3575050" y="273050"/>
            <a:ext cx="5111700" cy="5853000"/>
          </a:xfrm>
          <a:prstGeom prst="rect">
            <a:avLst/>
          </a:prstGeom>
          <a:noFill/>
          <a:ln>
            <a:noFill/>
          </a:ln>
        </p:spPr>
        <p:txBody>
          <a:bodyPr anchorCtr="0" anchor="t" bIns="45700" lIns="91425" spcFirstLastPara="1" rIns="91425" wrap="square" tIns="45700">
            <a:noAutofit/>
          </a:bodyPr>
          <a:lstStyle>
            <a:lvl1pPr indent="-228600" lvl="0" marL="457200" rtl="0" algn="l">
              <a:spcBef>
                <a:spcPts val="640"/>
              </a:spcBef>
              <a:spcAft>
                <a:spcPts val="0"/>
              </a:spcAft>
              <a:buSzPts val="1400"/>
              <a:buNone/>
              <a:defRPr sz="3200">
                <a:solidFill>
                  <a:schemeClr val="lt1"/>
                </a:solidFill>
                <a:latin typeface="Gill Sans"/>
                <a:ea typeface="Gill Sans"/>
                <a:cs typeface="Gill Sans"/>
                <a:sym typeface="Gill Sans"/>
              </a:defRPr>
            </a:lvl1pPr>
            <a:lvl2pPr indent="-406400" lvl="1" marL="914400" rtl="0" algn="l">
              <a:spcBef>
                <a:spcPts val="560"/>
              </a:spcBef>
              <a:spcAft>
                <a:spcPts val="0"/>
              </a:spcAft>
              <a:buClr>
                <a:schemeClr val="dk1"/>
              </a:buClr>
              <a:buSzPts val="2800"/>
              <a:buChar char="▪"/>
              <a:defRPr sz="2800">
                <a:latin typeface="Gill Sans"/>
                <a:ea typeface="Gill Sans"/>
                <a:cs typeface="Gill Sans"/>
                <a:sym typeface="Gill Sans"/>
              </a:defRPr>
            </a:lvl2pPr>
            <a:lvl3pPr indent="-381000" lvl="2" marL="1371600" rtl="0" algn="l">
              <a:spcBef>
                <a:spcPts val="480"/>
              </a:spcBef>
              <a:spcAft>
                <a:spcPts val="0"/>
              </a:spcAft>
              <a:buClr>
                <a:schemeClr val="dk1"/>
              </a:buClr>
              <a:buSzPts val="2400"/>
              <a:buChar char="­"/>
              <a:defRPr sz="2400">
                <a:latin typeface="Gill Sans"/>
                <a:ea typeface="Gill Sans"/>
                <a:cs typeface="Gill Sans"/>
                <a:sym typeface="Gill Sans"/>
              </a:defRPr>
            </a:lvl3pPr>
            <a:lvl4pPr indent="-228600" lvl="3" marL="1828800" rtl="0" algn="l">
              <a:spcBef>
                <a:spcPts val="400"/>
              </a:spcBef>
              <a:spcAft>
                <a:spcPts val="0"/>
              </a:spcAft>
              <a:buSzPts val="1400"/>
              <a:buNone/>
              <a:defRPr sz="2000">
                <a:latin typeface="Gill Sans"/>
                <a:ea typeface="Gill Sans"/>
                <a:cs typeface="Gill Sans"/>
                <a:sym typeface="Gill Sans"/>
              </a:defRPr>
            </a:lvl4pPr>
            <a:lvl5pPr indent="-355600" lvl="4" marL="2286000" rtl="0" algn="l">
              <a:spcBef>
                <a:spcPts val="400"/>
              </a:spcBef>
              <a:spcAft>
                <a:spcPts val="0"/>
              </a:spcAft>
              <a:buClr>
                <a:schemeClr val="dk1"/>
              </a:buClr>
              <a:buSzPts val="2000"/>
              <a:buChar char="»"/>
              <a:defRPr sz="2000">
                <a:latin typeface="Gill Sans"/>
                <a:ea typeface="Gill Sans"/>
                <a:cs typeface="Gill Sans"/>
                <a:sym typeface="Gill Sans"/>
              </a:defRPr>
            </a:lvl5pPr>
            <a:lvl6pPr indent="-355600" lvl="5" marL="2743200" rtl="0" algn="l">
              <a:spcBef>
                <a:spcPts val="400"/>
              </a:spcBef>
              <a:spcAft>
                <a:spcPts val="0"/>
              </a:spcAft>
              <a:buClr>
                <a:schemeClr val="dk1"/>
              </a:buClr>
              <a:buSzPts val="2000"/>
              <a:buChar char="•"/>
              <a:defRPr sz="2000"/>
            </a:lvl6pPr>
            <a:lvl7pPr indent="-355600" lvl="6" marL="3200400" rtl="0" algn="l">
              <a:spcBef>
                <a:spcPts val="400"/>
              </a:spcBef>
              <a:spcAft>
                <a:spcPts val="0"/>
              </a:spcAft>
              <a:buClr>
                <a:schemeClr val="dk1"/>
              </a:buClr>
              <a:buSzPts val="2000"/>
              <a:buChar char="•"/>
              <a:defRPr sz="2000"/>
            </a:lvl7pPr>
            <a:lvl8pPr indent="-355600" lvl="7" marL="3657600" rtl="0" algn="l">
              <a:spcBef>
                <a:spcPts val="400"/>
              </a:spcBef>
              <a:spcAft>
                <a:spcPts val="0"/>
              </a:spcAft>
              <a:buClr>
                <a:schemeClr val="dk1"/>
              </a:buClr>
              <a:buSzPts val="2000"/>
              <a:buChar char="•"/>
              <a:defRPr sz="2000"/>
            </a:lvl8pPr>
            <a:lvl9pPr indent="-355600" lvl="8" marL="4114800" rtl="0" algn="l">
              <a:spcBef>
                <a:spcPts val="400"/>
              </a:spcBef>
              <a:spcAft>
                <a:spcPts val="0"/>
              </a:spcAft>
              <a:buClr>
                <a:schemeClr val="dk1"/>
              </a:buClr>
              <a:buSzPts val="2000"/>
              <a:buChar char="•"/>
              <a:defRPr sz="2000"/>
            </a:lvl9pPr>
          </a:lstStyle>
          <a:p/>
        </p:txBody>
      </p:sp>
      <p:sp>
        <p:nvSpPr>
          <p:cNvPr id="114" name="Google Shape;114;p20"/>
          <p:cNvSpPr txBox="1"/>
          <p:nvPr>
            <p:ph idx="2" type="body"/>
          </p:nvPr>
        </p:nvSpPr>
        <p:spPr>
          <a:xfrm>
            <a:off x="457200" y="1435100"/>
            <a:ext cx="3008400" cy="4691100"/>
          </a:xfrm>
          <a:prstGeom prst="rect">
            <a:avLst/>
          </a:prstGeom>
          <a:noFill/>
          <a:ln>
            <a:noFill/>
          </a:ln>
        </p:spPr>
        <p:txBody>
          <a:bodyPr anchorCtr="0" anchor="t" bIns="45700" lIns="91425" spcFirstLastPara="1" rIns="91425" wrap="square" tIns="45700">
            <a:noAutofit/>
          </a:bodyPr>
          <a:lstStyle>
            <a:lvl1pPr indent="-228600" lvl="0" marL="457200" rtl="0" algn="l">
              <a:spcBef>
                <a:spcPts val="280"/>
              </a:spcBef>
              <a:spcAft>
                <a:spcPts val="0"/>
              </a:spcAft>
              <a:buClr>
                <a:schemeClr val="dk1"/>
              </a:buClr>
              <a:buSzPts val="1400"/>
              <a:buFont typeface="Gill Sans"/>
              <a:buNone/>
              <a:defRPr sz="1400">
                <a:latin typeface="Gill Sans"/>
                <a:ea typeface="Gill Sans"/>
                <a:cs typeface="Gill Sans"/>
                <a:sym typeface="Gill Sans"/>
              </a:defRPr>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Font typeface="Calibri"/>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5" name="Shape 115"/>
        <p:cNvGrpSpPr/>
        <p:nvPr/>
      </p:nvGrpSpPr>
      <p:grpSpPr>
        <a:xfrm>
          <a:off x="0" y="0"/>
          <a:ext cx="0" cy="0"/>
          <a:chOff x="0" y="0"/>
          <a:chExt cx="0" cy="0"/>
        </a:xfrm>
      </p:grpSpPr>
      <p:sp>
        <p:nvSpPr>
          <p:cNvPr id="116" name="Google Shape;116;p21"/>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b="1" sz="2000"/>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7" name="Google Shape;117;p21"/>
          <p:cNvSpPr/>
          <p:nvPr>
            <p:ph idx="2" type="pic"/>
          </p:nvPr>
        </p:nvSpPr>
        <p:spPr>
          <a:xfrm>
            <a:off x="1792288" y="612775"/>
            <a:ext cx="5486400" cy="4114800"/>
          </a:xfrm>
          <a:prstGeom prst="rect">
            <a:avLst/>
          </a:prstGeom>
          <a:noFill/>
          <a:ln>
            <a:noFill/>
          </a:ln>
        </p:spPr>
      </p:sp>
      <p:sp>
        <p:nvSpPr>
          <p:cNvPr id="118" name="Google Shape;118;p21"/>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Autofit/>
          </a:bodyPr>
          <a:lstStyle>
            <a:lvl1pPr indent="-228600" lvl="0" marL="457200" rtl="0" algn="l">
              <a:spcBef>
                <a:spcPts val="280"/>
              </a:spcBef>
              <a:spcAft>
                <a:spcPts val="0"/>
              </a:spcAft>
              <a:buClr>
                <a:schemeClr val="dk1"/>
              </a:buClr>
              <a:buSzPts val="1400"/>
              <a:buFont typeface="Gill Sans"/>
              <a:buNone/>
              <a:defRPr sz="1400">
                <a:latin typeface="Gill Sans"/>
                <a:ea typeface="Gill Sans"/>
                <a:cs typeface="Gill Sans"/>
                <a:sym typeface="Gill Sans"/>
              </a:defRPr>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Font typeface="Calibri"/>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19" name="Shape 119"/>
        <p:cNvGrpSpPr/>
        <p:nvPr/>
      </p:nvGrpSpPr>
      <p:grpSpPr>
        <a:xfrm>
          <a:off x="0" y="0"/>
          <a:ext cx="0" cy="0"/>
          <a:chOff x="0" y="0"/>
          <a:chExt cx="0" cy="0"/>
        </a:xfrm>
      </p:grpSpPr>
      <p:sp>
        <p:nvSpPr>
          <p:cNvPr id="120" name="Google Shape;120;p22"/>
          <p:cNvSpPr/>
          <p:nvPr/>
        </p:nvSpPr>
        <p:spPr>
          <a:xfrm>
            <a:off x="0" y="2438400"/>
            <a:ext cx="9144000" cy="4419600"/>
          </a:xfrm>
          <a:prstGeom prst="rect">
            <a:avLst/>
          </a:prstGeom>
          <a:solidFill>
            <a:srgbClr val="00904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1" name="Google Shape;121;p22"/>
          <p:cNvSpPr txBox="1"/>
          <p:nvPr>
            <p:ph type="ctrTitle"/>
          </p:nvPr>
        </p:nvSpPr>
        <p:spPr>
          <a:xfrm>
            <a:off x="304800" y="1295400"/>
            <a:ext cx="8610600" cy="1143000"/>
          </a:xfrm>
          <a:prstGeom prst="rect">
            <a:avLst/>
          </a:prstGeom>
          <a:noFill/>
          <a:ln>
            <a:noFill/>
          </a:ln>
        </p:spPr>
        <p:txBody>
          <a:bodyPr anchorCtr="0" anchor="ctr" bIns="45700" lIns="91425" spcFirstLastPara="1" rIns="91425" wrap="square" tIns="45700">
            <a:noAutofit/>
          </a:bodyPr>
          <a:lstStyle>
            <a:lvl1pPr lvl="0" rtl="0" algn="l">
              <a:lnSpc>
                <a:spcPct val="140000"/>
              </a:lnSpc>
              <a:spcBef>
                <a:spcPts val="0"/>
              </a:spcBef>
              <a:spcAft>
                <a:spcPts val="0"/>
              </a:spcAft>
              <a:buSzPts val="1400"/>
              <a:buNone/>
              <a:defRPr b="0" sz="2000">
                <a:solidFill>
                  <a:srgbClr val="004730"/>
                </a:solidFill>
                <a:latin typeface="Century Gothic"/>
                <a:ea typeface="Century Gothic"/>
                <a:cs typeface="Century Gothic"/>
                <a:sym typeface="Century Gothic"/>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id="122" name="Google Shape;122;p22"/>
          <p:cNvPicPr preferRelativeResize="0"/>
          <p:nvPr/>
        </p:nvPicPr>
        <p:blipFill rotWithShape="1">
          <a:blip r:embed="rId2">
            <a:alphaModFix/>
          </a:blip>
          <a:srcRect b="0" l="0" r="0" t="0"/>
          <a:stretch/>
        </p:blipFill>
        <p:spPr>
          <a:xfrm>
            <a:off x="0" y="2590800"/>
            <a:ext cx="9143998" cy="2199099"/>
          </a:xfrm>
          <a:prstGeom prst="rect">
            <a:avLst/>
          </a:prstGeom>
          <a:noFill/>
          <a:ln cap="flat" cmpd="sng" w="38100">
            <a:solidFill>
              <a:schemeClr val="lt1"/>
            </a:solidFill>
            <a:prstDash val="solid"/>
            <a:round/>
            <a:headEnd len="sm" w="sm" type="none"/>
            <a:tailEnd len="sm" w="sm" type="none"/>
          </a:ln>
        </p:spPr>
      </p:pic>
      <p:sp>
        <p:nvSpPr>
          <p:cNvPr id="123" name="Google Shape;123;p22"/>
          <p:cNvSpPr txBox="1"/>
          <p:nvPr/>
        </p:nvSpPr>
        <p:spPr>
          <a:xfrm>
            <a:off x="1638300" y="4903619"/>
            <a:ext cx="5867400" cy="1954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100" u="sng">
                <a:solidFill>
                  <a:schemeClr val="lt1"/>
                </a:solidFill>
                <a:latin typeface="Century Gothic"/>
                <a:ea typeface="Century Gothic"/>
                <a:cs typeface="Century Gothic"/>
                <a:sym typeface="Century Gothic"/>
              </a:rPr>
              <a:t>Contact</a:t>
            </a:r>
            <a:endParaRPr/>
          </a:p>
          <a:p>
            <a:pPr indent="0" lvl="0" marL="0" marR="0" rtl="0" algn="ctr">
              <a:spcBef>
                <a:spcPts val="0"/>
              </a:spcBef>
              <a:spcAft>
                <a:spcPts val="0"/>
              </a:spcAft>
              <a:buNone/>
            </a:pPr>
            <a:r>
              <a:rPr lang="en-US" sz="1100">
                <a:solidFill>
                  <a:schemeClr val="lt1"/>
                </a:solidFill>
                <a:latin typeface="Century Gothic"/>
                <a:ea typeface="Century Gothic"/>
                <a:cs typeface="Century Gothic"/>
                <a:sym typeface="Century Gothic"/>
              </a:rPr>
              <a:t>Mildmay Uganda Group</a:t>
            </a:r>
            <a:endParaRPr/>
          </a:p>
          <a:p>
            <a:pPr indent="0" lvl="0" marL="0" marR="0" rtl="0" algn="ctr">
              <a:spcBef>
                <a:spcPts val="0"/>
              </a:spcBef>
              <a:spcAft>
                <a:spcPts val="0"/>
              </a:spcAft>
              <a:buNone/>
            </a:pPr>
            <a:r>
              <a:rPr lang="en-US" sz="1100">
                <a:solidFill>
                  <a:schemeClr val="lt1"/>
                </a:solidFill>
                <a:latin typeface="Century Gothic"/>
                <a:ea typeface="Century Gothic"/>
                <a:cs typeface="Century Gothic"/>
                <a:sym typeface="Century Gothic"/>
              </a:rPr>
              <a:t>P.O Box 24985 Kampala Uganda</a:t>
            </a:r>
            <a:endParaRPr/>
          </a:p>
          <a:p>
            <a:pPr indent="0" lvl="0" marL="0" marR="0" rtl="0" algn="ctr">
              <a:spcBef>
                <a:spcPts val="0"/>
              </a:spcBef>
              <a:spcAft>
                <a:spcPts val="0"/>
              </a:spcAft>
              <a:buNone/>
            </a:pPr>
            <a:r>
              <a:rPr lang="en-US" sz="1100">
                <a:solidFill>
                  <a:schemeClr val="lt1"/>
                </a:solidFill>
                <a:latin typeface="Century Gothic"/>
                <a:ea typeface="Century Gothic"/>
                <a:cs typeface="Century Gothic"/>
                <a:sym typeface="Century Gothic"/>
              </a:rPr>
              <a:t>Tel: +256 312 210200</a:t>
            </a:r>
            <a:endParaRPr/>
          </a:p>
          <a:p>
            <a:pPr indent="0" lvl="0" marL="0" marR="0" rtl="0" algn="ctr">
              <a:spcBef>
                <a:spcPts val="0"/>
              </a:spcBef>
              <a:spcAft>
                <a:spcPts val="0"/>
              </a:spcAft>
              <a:buNone/>
            </a:pPr>
            <a:r>
              <a:rPr lang="en-US" sz="1100">
                <a:solidFill>
                  <a:schemeClr val="lt1"/>
                </a:solidFill>
                <a:latin typeface="Century Gothic"/>
                <a:ea typeface="Century Gothic"/>
                <a:cs typeface="Century Gothic"/>
                <a:sym typeface="Century Gothic"/>
              </a:rPr>
              <a:t>Email: mailbox@mildmay.or.ug</a:t>
            </a:r>
            <a:endParaRPr/>
          </a:p>
          <a:p>
            <a:pPr indent="0" lvl="0" marL="0" marR="0" rtl="0" algn="ctr">
              <a:spcBef>
                <a:spcPts val="0"/>
              </a:spcBef>
              <a:spcAft>
                <a:spcPts val="0"/>
              </a:spcAft>
              <a:buNone/>
            </a:pPr>
            <a:r>
              <a:rPr lang="en-US" sz="1100">
                <a:solidFill>
                  <a:schemeClr val="lt1"/>
                </a:solidFill>
                <a:latin typeface="Century Gothic"/>
                <a:ea typeface="Century Gothic"/>
                <a:cs typeface="Century Gothic"/>
                <a:sym typeface="Century Gothic"/>
              </a:rPr>
              <a:t>Website: www.mildmay.or.ug</a:t>
            </a:r>
            <a:endParaRPr/>
          </a:p>
          <a:p>
            <a:pPr indent="0" lvl="0" marL="0" marR="0" rtl="0" algn="ctr">
              <a:spcBef>
                <a:spcPts val="0"/>
              </a:spcBef>
              <a:spcAft>
                <a:spcPts val="0"/>
              </a:spcAft>
              <a:buNone/>
            </a:pPr>
            <a:r>
              <a:rPr lang="en-US" sz="1100">
                <a:solidFill>
                  <a:schemeClr val="lt1"/>
                </a:solidFill>
                <a:latin typeface="Century Gothic"/>
                <a:ea typeface="Century Gothic"/>
                <a:cs typeface="Century Gothic"/>
                <a:sym typeface="Century Gothic"/>
              </a:rPr>
              <a:t>Facebook: www.facebook.com/mildmayuganda</a:t>
            </a:r>
            <a:endParaRPr/>
          </a:p>
          <a:p>
            <a:pPr indent="0" lvl="0" marL="0" marR="0" rtl="0" algn="ctr">
              <a:spcBef>
                <a:spcPts val="0"/>
              </a:spcBef>
              <a:spcAft>
                <a:spcPts val="0"/>
              </a:spcAft>
              <a:buNone/>
            </a:pPr>
            <a:r>
              <a:rPr lang="en-US" sz="1100">
                <a:solidFill>
                  <a:schemeClr val="lt1"/>
                </a:solidFill>
                <a:latin typeface="Century Gothic"/>
                <a:ea typeface="Century Gothic"/>
                <a:cs typeface="Century Gothic"/>
                <a:sym typeface="Century Gothic"/>
              </a:rPr>
              <a:t>Twitter: MildmayUganda</a:t>
            </a:r>
            <a:endParaRPr/>
          </a:p>
          <a:p>
            <a:pPr indent="0" lvl="0" marL="0" marR="0" rtl="0" algn="ctr">
              <a:spcBef>
                <a:spcPts val="0"/>
              </a:spcBef>
              <a:spcAft>
                <a:spcPts val="0"/>
              </a:spcAft>
              <a:buNone/>
            </a:pPr>
            <a:r>
              <a:rPr lang="en-US" sz="1100">
                <a:solidFill>
                  <a:schemeClr val="lt1"/>
                </a:solidFill>
                <a:latin typeface="Century Gothic"/>
                <a:ea typeface="Century Gothic"/>
                <a:cs typeface="Century Gothic"/>
                <a:sym typeface="Century Gothic"/>
              </a:rPr>
              <a:t>Mildmay Hospital Email: medicalinquiries@mildmayhospital.com</a:t>
            </a:r>
            <a:endParaRPr/>
          </a:p>
          <a:p>
            <a:pPr indent="0" lvl="0" marL="0" marR="0" rtl="0" algn="ctr">
              <a:spcBef>
                <a:spcPts val="0"/>
              </a:spcBef>
              <a:spcAft>
                <a:spcPts val="0"/>
              </a:spcAft>
              <a:buNone/>
            </a:pPr>
            <a:r>
              <a:rPr lang="en-US" sz="1100">
                <a:solidFill>
                  <a:schemeClr val="lt1"/>
                </a:solidFill>
                <a:latin typeface="Century Gothic"/>
                <a:ea typeface="Century Gothic"/>
                <a:cs typeface="Century Gothic"/>
                <a:sym typeface="Century Gothic"/>
              </a:rPr>
              <a:t>Mildmay Institute of Health Sciences: registra@mihs.ac.ug</a:t>
            </a:r>
            <a:endParaRPr/>
          </a:p>
          <a:p>
            <a:pPr indent="0" lvl="0" marL="0" marR="0" rtl="0" algn="ctr">
              <a:spcBef>
                <a:spcPts val="0"/>
              </a:spcBef>
              <a:spcAft>
                <a:spcPts val="0"/>
              </a:spcAft>
              <a:buNone/>
            </a:pPr>
            <a:r>
              <a:rPr lang="en-US" sz="1100">
                <a:solidFill>
                  <a:schemeClr val="lt1"/>
                </a:solidFill>
                <a:latin typeface="Century Gothic"/>
                <a:ea typeface="Century Gothic"/>
                <a:cs typeface="Century Gothic"/>
                <a:sym typeface="Century Gothic"/>
              </a:rPr>
              <a:t>Whatsapp: +256 759 801 112</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sp>
        <p:nvSpPr>
          <p:cNvPr id="33" name="Google Shape;33;p5"/>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5"/>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5" name="Google Shape;35;p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8" name="Shape 38"/>
        <p:cNvGrpSpPr/>
        <p:nvPr/>
      </p:nvGrpSpPr>
      <p:grpSpPr>
        <a:xfrm>
          <a:off x="0" y="0"/>
          <a:ext cx="0" cy="0"/>
          <a:chOff x="0" y="0"/>
          <a:chExt cx="0" cy="0"/>
        </a:xfrm>
      </p:grpSpPr>
      <p:sp>
        <p:nvSpPr>
          <p:cNvPr id="39" name="Google Shape;39;p6"/>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6"/>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6"/>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6"/>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7" name="Shape 47"/>
        <p:cNvGrpSpPr/>
        <p:nvPr/>
      </p:nvGrpSpPr>
      <p:grpSpPr>
        <a:xfrm>
          <a:off x="0" y="0"/>
          <a:ext cx="0" cy="0"/>
          <a:chOff x="0" y="0"/>
          <a:chExt cx="0" cy="0"/>
        </a:xfrm>
      </p:grpSpPr>
      <p:sp>
        <p:nvSpPr>
          <p:cNvPr id="48" name="Google Shape;48;p7"/>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7"/>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0" name="Google Shape;50;p7"/>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1" name="Google Shape;51;p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4" name="Shape 54"/>
        <p:cNvGrpSpPr/>
        <p:nvPr/>
      </p:nvGrpSpPr>
      <p:grpSpPr>
        <a:xfrm>
          <a:off x="0" y="0"/>
          <a:ext cx="0" cy="0"/>
          <a:chOff x="0" y="0"/>
          <a:chExt cx="0" cy="0"/>
        </a:xfrm>
      </p:grpSpPr>
      <p:sp>
        <p:nvSpPr>
          <p:cNvPr id="55" name="Google Shape;55;p8"/>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
          <p:cNvSpPr/>
          <p:nvPr>
            <p:ph idx="2" type="pic"/>
          </p:nvPr>
        </p:nvSpPr>
        <p:spPr>
          <a:xfrm>
            <a:off x="3887391" y="987426"/>
            <a:ext cx="462915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57" name="Google Shape;57;p8"/>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1" name="Shape 61"/>
        <p:cNvGrpSpPr/>
        <p:nvPr/>
      </p:nvGrpSpPr>
      <p:grpSpPr>
        <a:xfrm>
          <a:off x="0" y="0"/>
          <a:ext cx="0" cy="0"/>
          <a:chOff x="0" y="0"/>
          <a:chExt cx="0" cy="0"/>
        </a:xfrm>
      </p:grpSpPr>
      <p:sp>
        <p:nvSpPr>
          <p:cNvPr id="62" name="Google Shape;62;p9"/>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9"/>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7" name="Shape 67"/>
        <p:cNvGrpSpPr/>
        <p:nvPr/>
      </p:nvGrpSpPr>
      <p:grpSpPr>
        <a:xfrm>
          <a:off x="0" y="0"/>
          <a:ext cx="0" cy="0"/>
          <a:chOff x="0" y="0"/>
          <a:chExt cx="0" cy="0"/>
        </a:xfrm>
      </p:grpSpPr>
      <p:sp>
        <p:nvSpPr>
          <p:cNvPr id="68" name="Google Shape;68;p10"/>
          <p:cNvSpPr txBox="1"/>
          <p:nvPr>
            <p:ph type="title"/>
          </p:nvPr>
        </p:nvSpPr>
        <p:spPr>
          <a:xfrm rot="5400000">
            <a:off x="4623593" y="2285206"/>
            <a:ext cx="5811838" cy="197167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0"/>
          <p:cNvSpPr txBox="1"/>
          <p:nvPr>
            <p:ph idx="1" type="body"/>
          </p:nvPr>
        </p:nvSpPr>
        <p:spPr>
          <a:xfrm rot="5400000">
            <a:off x="623093" y="370681"/>
            <a:ext cx="5811838" cy="5800725"/>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1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8.xml"/><Relationship Id="rId10" Type="http://schemas.openxmlformats.org/officeDocument/2006/relationships/slideLayout" Target="../slideLayouts/slideLayout17.xml"/><Relationship Id="rId13" Type="http://schemas.openxmlformats.org/officeDocument/2006/relationships/slideLayout" Target="../slideLayouts/slideLayout20.xml"/><Relationship Id="rId12" Type="http://schemas.openxmlformats.org/officeDocument/2006/relationships/slideLayout" Target="../slideLayouts/slideLayout19.xml"/><Relationship Id="rId1" Type="http://schemas.openxmlformats.org/officeDocument/2006/relationships/image" Target="../media/image4.jpg"/><Relationship Id="rId2" Type="http://schemas.openxmlformats.org/officeDocument/2006/relationships/image" Target="../media/image7.png"/><Relationship Id="rId3" Type="http://schemas.openxmlformats.org/officeDocument/2006/relationships/image" Target="../media/image2.png"/><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heme" Target="../theme/theme3.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77" name="Shape 77"/>
        <p:cNvGrpSpPr/>
        <p:nvPr/>
      </p:nvGrpSpPr>
      <p:grpSpPr>
        <a:xfrm>
          <a:off x="0" y="0"/>
          <a:ext cx="0" cy="0"/>
          <a:chOff x="0" y="0"/>
          <a:chExt cx="0" cy="0"/>
        </a:xfrm>
      </p:grpSpPr>
      <p:pic>
        <p:nvPicPr>
          <p:cNvPr id="78" name="Google Shape;78;p12"/>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79" name="Google Shape;79;p12"/>
          <p:cNvSpPr txBox="1"/>
          <p:nvPr/>
        </p:nvSpPr>
        <p:spPr>
          <a:xfrm>
            <a:off x="6629400" y="6613525"/>
            <a:ext cx="2133600" cy="1683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100" u="none" cap="none" strike="noStrike">
                <a:solidFill>
                  <a:schemeClr val="lt1"/>
                </a:solidFill>
                <a:latin typeface="Gill Sans"/>
                <a:ea typeface="Gill Sans"/>
                <a:cs typeface="Gill Sans"/>
                <a:sym typeface="Gill Sans"/>
              </a:rPr>
              <a:t>‹#›</a:t>
            </a:fld>
            <a:endParaRPr b="0" i="0" sz="1100" u="none" cap="none" strike="noStrike">
              <a:solidFill>
                <a:schemeClr val="lt1"/>
              </a:solidFill>
              <a:latin typeface="Gill Sans"/>
              <a:ea typeface="Gill Sans"/>
              <a:cs typeface="Gill Sans"/>
              <a:sym typeface="Gill Sans"/>
            </a:endParaRPr>
          </a:p>
        </p:txBody>
      </p:sp>
      <p:sp>
        <p:nvSpPr>
          <p:cNvPr id="80" name="Google Shape;80;p12"/>
          <p:cNvSpPr txBox="1"/>
          <p:nvPr/>
        </p:nvSpPr>
        <p:spPr>
          <a:xfrm>
            <a:off x="457200" y="6613525"/>
            <a:ext cx="1828800" cy="2445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n-US" sz="1100" u="none" cap="none" strike="noStrike">
                <a:solidFill>
                  <a:schemeClr val="lt1"/>
                </a:solidFill>
                <a:latin typeface="Century Gothic"/>
                <a:ea typeface="Century Gothic"/>
                <a:cs typeface="Century Gothic"/>
                <a:sym typeface="Century Gothic"/>
              </a:rPr>
              <a:t>Mildmay Uganda Group </a:t>
            </a:r>
            <a:endParaRPr/>
          </a:p>
        </p:txBody>
      </p:sp>
      <p:sp>
        <p:nvSpPr>
          <p:cNvPr id="81" name="Google Shape;81;p12"/>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640"/>
              </a:spcBef>
              <a:spcAft>
                <a:spcPts val="0"/>
              </a:spcAft>
              <a:buSzPts val="1400"/>
              <a:buNone/>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Noto Sans Symbols"/>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Courier New"/>
              <a:buChar char="­"/>
              <a:defRPr b="0" i="0" sz="2400" u="none" cap="none" strike="noStrike">
                <a:solidFill>
                  <a:schemeClr val="dk1"/>
                </a:solidFill>
                <a:latin typeface="Calibri"/>
                <a:ea typeface="Calibri"/>
                <a:cs typeface="Calibri"/>
                <a:sym typeface="Calibri"/>
              </a:defRPr>
            </a:lvl3pPr>
            <a:lvl4pPr indent="-228600" lvl="3" marL="1828800" marR="0" rtl="0" algn="l">
              <a:spcBef>
                <a:spcPts val="400"/>
              </a:spcBef>
              <a:spcAft>
                <a:spcPts val="0"/>
              </a:spcAft>
              <a:buSzPts val="1400"/>
              <a:buNone/>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2" name="Google Shape;82;p12"/>
          <p:cNvSpPr txBox="1"/>
          <p:nvPr>
            <p:ph type="title"/>
          </p:nvPr>
        </p:nvSpPr>
        <p:spPr>
          <a:xfrm>
            <a:off x="457200" y="274638"/>
            <a:ext cx="7523100" cy="11430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4400" u="none" cap="none" strike="noStrike">
                <a:solidFill>
                  <a:schemeClr val="lt1"/>
                </a:solidFill>
                <a:latin typeface="Gill Sans"/>
                <a:ea typeface="Gill Sans"/>
                <a:cs typeface="Gill Sans"/>
                <a:sym typeface="Gill Sans"/>
              </a:defRPr>
            </a:lvl1pPr>
            <a:lvl2pPr lvl="1" marR="0" rtl="0" algn="l">
              <a:spcBef>
                <a:spcPts val="0"/>
              </a:spcBef>
              <a:spcAft>
                <a:spcPts val="0"/>
              </a:spcAft>
              <a:buSzPts val="1400"/>
              <a:buNone/>
              <a:defRPr b="0" i="0" sz="4400" u="none" cap="none" strike="noStrike">
                <a:solidFill>
                  <a:schemeClr val="lt1"/>
                </a:solidFill>
                <a:latin typeface="Gill Sans"/>
                <a:ea typeface="Gill Sans"/>
                <a:cs typeface="Gill Sans"/>
                <a:sym typeface="Gill Sans"/>
              </a:defRPr>
            </a:lvl2pPr>
            <a:lvl3pPr lvl="2" marR="0" rtl="0" algn="l">
              <a:spcBef>
                <a:spcPts val="0"/>
              </a:spcBef>
              <a:spcAft>
                <a:spcPts val="0"/>
              </a:spcAft>
              <a:buSzPts val="1400"/>
              <a:buNone/>
              <a:defRPr b="0" i="0" sz="4400" u="none" cap="none" strike="noStrike">
                <a:solidFill>
                  <a:schemeClr val="lt1"/>
                </a:solidFill>
                <a:latin typeface="Gill Sans"/>
                <a:ea typeface="Gill Sans"/>
                <a:cs typeface="Gill Sans"/>
                <a:sym typeface="Gill Sans"/>
              </a:defRPr>
            </a:lvl3pPr>
            <a:lvl4pPr lvl="3" marR="0" rtl="0" algn="l">
              <a:spcBef>
                <a:spcPts val="0"/>
              </a:spcBef>
              <a:spcAft>
                <a:spcPts val="0"/>
              </a:spcAft>
              <a:buSzPts val="1400"/>
              <a:buNone/>
              <a:defRPr b="0" i="0" sz="4400" u="none" cap="none" strike="noStrike">
                <a:solidFill>
                  <a:schemeClr val="lt1"/>
                </a:solidFill>
                <a:latin typeface="Gill Sans"/>
                <a:ea typeface="Gill Sans"/>
                <a:cs typeface="Gill Sans"/>
                <a:sym typeface="Gill Sans"/>
              </a:defRPr>
            </a:lvl4pPr>
            <a:lvl5pPr lvl="4" marR="0" rtl="0" algn="l">
              <a:spcBef>
                <a:spcPts val="0"/>
              </a:spcBef>
              <a:spcAft>
                <a:spcPts val="0"/>
              </a:spcAft>
              <a:buSzPts val="1400"/>
              <a:buNone/>
              <a:defRPr b="0" i="0" sz="4400" u="none" cap="none" strike="noStrike">
                <a:solidFill>
                  <a:schemeClr val="lt1"/>
                </a:solidFill>
                <a:latin typeface="Gill Sans"/>
                <a:ea typeface="Gill Sans"/>
                <a:cs typeface="Gill Sans"/>
                <a:sym typeface="Gill Sans"/>
              </a:defRPr>
            </a:lvl5pPr>
            <a:lvl6pPr lvl="5" marR="0" rtl="0" algn="l">
              <a:spcBef>
                <a:spcPts val="0"/>
              </a:spcBef>
              <a:spcAft>
                <a:spcPts val="0"/>
              </a:spcAft>
              <a:buSzPts val="1400"/>
              <a:buNone/>
              <a:defRPr b="0" i="0" sz="4400" u="none" cap="none" strike="noStrike">
                <a:solidFill>
                  <a:schemeClr val="lt1"/>
                </a:solidFill>
                <a:latin typeface="Gill Sans"/>
                <a:ea typeface="Gill Sans"/>
                <a:cs typeface="Gill Sans"/>
                <a:sym typeface="Gill Sans"/>
              </a:defRPr>
            </a:lvl6pPr>
            <a:lvl7pPr lvl="6" marR="0" rtl="0" algn="l">
              <a:spcBef>
                <a:spcPts val="0"/>
              </a:spcBef>
              <a:spcAft>
                <a:spcPts val="0"/>
              </a:spcAft>
              <a:buSzPts val="1400"/>
              <a:buNone/>
              <a:defRPr b="0" i="0" sz="4400" u="none" cap="none" strike="noStrike">
                <a:solidFill>
                  <a:schemeClr val="lt1"/>
                </a:solidFill>
                <a:latin typeface="Gill Sans"/>
                <a:ea typeface="Gill Sans"/>
                <a:cs typeface="Gill Sans"/>
                <a:sym typeface="Gill Sans"/>
              </a:defRPr>
            </a:lvl7pPr>
            <a:lvl8pPr lvl="7" marR="0" rtl="0" algn="l">
              <a:spcBef>
                <a:spcPts val="0"/>
              </a:spcBef>
              <a:spcAft>
                <a:spcPts val="0"/>
              </a:spcAft>
              <a:buSzPts val="1400"/>
              <a:buNone/>
              <a:defRPr b="0" i="0" sz="4400" u="none" cap="none" strike="noStrike">
                <a:solidFill>
                  <a:schemeClr val="lt1"/>
                </a:solidFill>
                <a:latin typeface="Gill Sans"/>
                <a:ea typeface="Gill Sans"/>
                <a:cs typeface="Gill Sans"/>
                <a:sym typeface="Gill Sans"/>
              </a:defRPr>
            </a:lvl8pPr>
            <a:lvl9pPr lvl="8" marR="0" rtl="0" algn="l">
              <a:spcBef>
                <a:spcPts val="0"/>
              </a:spcBef>
              <a:spcAft>
                <a:spcPts val="0"/>
              </a:spcAft>
              <a:buSzPts val="1400"/>
              <a:buNone/>
              <a:defRPr b="0" i="0" sz="4400" u="none" cap="none" strike="noStrike">
                <a:solidFill>
                  <a:schemeClr val="lt1"/>
                </a:solidFill>
                <a:latin typeface="Gill Sans"/>
                <a:ea typeface="Gill Sans"/>
                <a:cs typeface="Gill Sans"/>
                <a:sym typeface="Gill Sans"/>
              </a:defRPr>
            </a:lvl9pPr>
          </a:lstStyle>
          <a:p/>
        </p:txBody>
      </p:sp>
      <p:pic>
        <p:nvPicPr>
          <p:cNvPr id="83" name="Google Shape;83;p12"/>
          <p:cNvPicPr preferRelativeResize="0"/>
          <p:nvPr/>
        </p:nvPicPr>
        <p:blipFill rotWithShape="1">
          <a:blip r:embed="rId3">
            <a:alphaModFix/>
          </a:blip>
          <a:srcRect b="0" l="0" r="0" t="0"/>
          <a:stretch/>
        </p:blipFill>
        <p:spPr>
          <a:xfrm>
            <a:off x="8020471" y="152400"/>
            <a:ext cx="1071132" cy="110157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37.png"/><Relationship Id="rId5" Type="http://schemas.openxmlformats.org/officeDocument/2006/relationships/image" Target="../media/image17.png"/><Relationship Id="rId6" Type="http://schemas.openxmlformats.org/officeDocument/2006/relationships/image" Target="../media/image1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30.png"/><Relationship Id="rId5" Type="http://schemas.openxmlformats.org/officeDocument/2006/relationships/image" Target="../media/image25.png"/><Relationship Id="rId6"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29.png"/><Relationship Id="rId4" Type="http://schemas.openxmlformats.org/officeDocument/2006/relationships/image" Target="../media/image31.png"/><Relationship Id="rId5" Type="http://schemas.openxmlformats.org/officeDocument/2006/relationships/image" Target="../media/image20.png"/><Relationship Id="rId6" Type="http://schemas.openxmlformats.org/officeDocument/2006/relationships/image" Target="../media/image28.png"/><Relationship Id="rId7"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36.png"/><Relationship Id="rId5"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34.png"/><Relationship Id="rId4" Type="http://schemas.openxmlformats.org/officeDocument/2006/relationships/hyperlink" Target="http://www.nomeansnoworldwide.org/" TargetMode="External"/><Relationship Id="rId5" Type="http://schemas.openxmlformats.org/officeDocument/2006/relationships/image" Target="../media/image35.png"/><Relationship Id="rId6"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8.png"/><Relationship Id="rId4" Type="http://schemas.openxmlformats.org/officeDocument/2006/relationships/image" Target="../media/image33.png"/><Relationship Id="rId5"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1" Type="http://schemas.openxmlformats.org/officeDocument/2006/relationships/image" Target="../media/image5.png"/><Relationship Id="rId10" Type="http://schemas.openxmlformats.org/officeDocument/2006/relationships/image" Target="../media/image27.png"/><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4.png"/><Relationship Id="rId9" Type="http://schemas.openxmlformats.org/officeDocument/2006/relationships/image" Target="../media/image23.png"/><Relationship Id="rId5" Type="http://schemas.openxmlformats.org/officeDocument/2006/relationships/image" Target="../media/image13.png"/><Relationship Id="rId6" Type="http://schemas.openxmlformats.org/officeDocument/2006/relationships/image" Target="../media/image6.png"/><Relationship Id="rId7" Type="http://schemas.openxmlformats.org/officeDocument/2006/relationships/image" Target="../media/image16.png"/><Relationship Id="rId8"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24.png"/><Relationship Id="rId5" Type="http://schemas.openxmlformats.org/officeDocument/2006/relationships/image" Target="../media/image12.png"/><Relationship Id="rId6"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descr="Text&#10;&#10;Description automatically generated" id="129" name="Google Shape;129;p23"/>
          <p:cNvPicPr preferRelativeResize="0"/>
          <p:nvPr/>
        </p:nvPicPr>
        <p:blipFill rotWithShape="1">
          <a:blip r:embed="rId3">
            <a:alphaModFix/>
          </a:blip>
          <a:srcRect b="0" l="0" r="0" t="0"/>
          <a:stretch/>
        </p:blipFill>
        <p:spPr>
          <a:xfrm>
            <a:off x="1" y="1784025"/>
            <a:ext cx="9144000" cy="280414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6" name="Shape 246"/>
        <p:cNvGrpSpPr/>
        <p:nvPr/>
      </p:nvGrpSpPr>
      <p:grpSpPr>
        <a:xfrm>
          <a:off x="0" y="0"/>
          <a:ext cx="0" cy="0"/>
          <a:chOff x="0" y="0"/>
          <a:chExt cx="0" cy="0"/>
        </a:xfrm>
      </p:grpSpPr>
      <p:sp>
        <p:nvSpPr>
          <p:cNvPr id="247" name="Google Shape;247;p32"/>
          <p:cNvSpPr txBox="1"/>
          <p:nvPr>
            <p:ph idx="1" type="subTitle"/>
          </p:nvPr>
        </p:nvSpPr>
        <p:spPr>
          <a:xfrm>
            <a:off x="1547664" y="1412776"/>
            <a:ext cx="6072300" cy="936000"/>
          </a:xfrm>
          <a:prstGeom prst="rect">
            <a:avLst/>
          </a:prstGeom>
          <a:noFill/>
          <a:ln>
            <a:noFill/>
          </a:ln>
        </p:spPr>
        <p:txBody>
          <a:bodyPr anchorCtr="0" anchor="t" bIns="45700" lIns="91425" spcFirstLastPara="1" rIns="91425" wrap="square" tIns="45700">
            <a:normAutofit lnSpcReduction="20000"/>
          </a:bodyPr>
          <a:lstStyle/>
          <a:p>
            <a:pPr indent="0" lvl="0" marL="0" rtl="0" algn="ctr">
              <a:spcBef>
                <a:spcPts val="0"/>
              </a:spcBef>
              <a:spcAft>
                <a:spcPts val="0"/>
              </a:spcAft>
              <a:buClr>
                <a:schemeClr val="dk1"/>
              </a:buClr>
              <a:buSzPts val="2000"/>
              <a:buFont typeface="Jacques Francois Shadow"/>
              <a:buNone/>
            </a:pPr>
            <a:r>
              <a:rPr lang="en-US" sz="2000">
                <a:solidFill>
                  <a:schemeClr val="dk1"/>
                </a:solidFill>
                <a:latin typeface="Jacques Francois Shadow"/>
                <a:ea typeface="Jacques Francois Shadow"/>
                <a:cs typeface="Jacques Francois Shadow"/>
                <a:sym typeface="Jacques Francois Shadow"/>
              </a:rPr>
              <a:t>NMN EXPERIENCE IN MUBENDE DISTRICT</a:t>
            </a:r>
            <a:endParaRPr/>
          </a:p>
          <a:p>
            <a:pPr indent="0" lvl="0" marL="0" rtl="0" algn="ctr">
              <a:spcBef>
                <a:spcPts val="400"/>
              </a:spcBef>
              <a:spcAft>
                <a:spcPts val="0"/>
              </a:spcAft>
              <a:buClr>
                <a:srgbClr val="00904C"/>
              </a:buClr>
              <a:buSzPts val="2000"/>
              <a:buFont typeface="Libre Baskerville"/>
              <a:buNone/>
            </a:pPr>
            <a:r>
              <a:rPr b="1" lang="en-US" sz="2000">
                <a:solidFill>
                  <a:srgbClr val="00904C"/>
                </a:solidFill>
                <a:latin typeface="Libre Baskerville"/>
                <a:ea typeface="Libre Baskerville"/>
                <a:cs typeface="Libre Baskerville"/>
                <a:sym typeface="Libre Baskerville"/>
              </a:rPr>
              <a:t>15/09/2021</a:t>
            </a:r>
            <a:endParaRPr/>
          </a:p>
        </p:txBody>
      </p:sp>
      <p:pic>
        <p:nvPicPr>
          <p:cNvPr id="248" name="Google Shape;248;p32"/>
          <p:cNvPicPr preferRelativeResize="0"/>
          <p:nvPr/>
        </p:nvPicPr>
        <p:blipFill rotWithShape="1">
          <a:blip r:embed="rId4">
            <a:alphaModFix/>
          </a:blip>
          <a:srcRect b="0" l="0" r="0" t="0"/>
          <a:stretch/>
        </p:blipFill>
        <p:spPr>
          <a:xfrm>
            <a:off x="3635896" y="188640"/>
            <a:ext cx="1587393" cy="955732"/>
          </a:xfrm>
          <a:prstGeom prst="rect">
            <a:avLst/>
          </a:prstGeom>
          <a:noFill/>
          <a:ln>
            <a:noFill/>
          </a:ln>
        </p:spPr>
      </p:pic>
      <p:pic>
        <p:nvPicPr>
          <p:cNvPr id="249" name="Google Shape;249;p32"/>
          <p:cNvPicPr preferRelativeResize="0"/>
          <p:nvPr/>
        </p:nvPicPr>
        <p:blipFill rotWithShape="1">
          <a:blip r:embed="rId5">
            <a:alphaModFix/>
          </a:blip>
          <a:srcRect b="0" l="0" r="0" t="0"/>
          <a:stretch/>
        </p:blipFill>
        <p:spPr>
          <a:xfrm>
            <a:off x="364495" y="177700"/>
            <a:ext cx="895138" cy="961139"/>
          </a:xfrm>
          <a:prstGeom prst="rect">
            <a:avLst/>
          </a:prstGeom>
          <a:noFill/>
          <a:ln>
            <a:noFill/>
          </a:ln>
        </p:spPr>
      </p:pic>
      <p:pic>
        <p:nvPicPr>
          <p:cNvPr descr="C:\Users\BANNET~1.MUW\AppData\Local\Temp\Rar$DI25.297\DSC_6682-01.jpeg" id="250" name="Google Shape;250;p32"/>
          <p:cNvPicPr preferRelativeResize="0"/>
          <p:nvPr/>
        </p:nvPicPr>
        <p:blipFill rotWithShape="1">
          <a:blip r:embed="rId6">
            <a:alphaModFix/>
          </a:blip>
          <a:srcRect b="8881" l="0" r="0" t="27269"/>
          <a:stretch/>
        </p:blipFill>
        <p:spPr>
          <a:xfrm>
            <a:off x="11825" y="2264300"/>
            <a:ext cx="9143999" cy="26293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cxnSp>
        <p:nvCxnSpPr>
          <p:cNvPr id="256" name="Google Shape;256;p33"/>
          <p:cNvCxnSpPr/>
          <p:nvPr/>
        </p:nvCxnSpPr>
        <p:spPr>
          <a:xfrm flipH="1" rot="10800000">
            <a:off x="147988" y="744326"/>
            <a:ext cx="6172200" cy="6900"/>
          </a:xfrm>
          <a:prstGeom prst="straightConnector1">
            <a:avLst/>
          </a:prstGeom>
          <a:noFill/>
          <a:ln cap="flat" cmpd="sng" w="76200">
            <a:solidFill>
              <a:srgbClr val="353B7E"/>
            </a:solidFill>
            <a:prstDash val="solid"/>
            <a:round/>
            <a:headEnd len="sm" w="sm" type="none"/>
            <a:tailEnd len="sm" w="sm" type="none"/>
          </a:ln>
        </p:spPr>
      </p:cxnSp>
      <p:sp>
        <p:nvSpPr>
          <p:cNvPr id="257" name="Google Shape;257;p33"/>
          <p:cNvSpPr txBox="1"/>
          <p:nvPr/>
        </p:nvSpPr>
        <p:spPr>
          <a:xfrm>
            <a:off x="274636" y="97826"/>
            <a:ext cx="64122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i="0" lang="en-US" sz="1800" u="none" cap="none" strike="noStrike">
                <a:solidFill>
                  <a:srgbClr val="073763"/>
                </a:solidFill>
                <a:latin typeface="Century Gothic"/>
                <a:ea typeface="Century Gothic"/>
                <a:cs typeface="Century Gothic"/>
                <a:sym typeface="Century Gothic"/>
              </a:rPr>
              <a:t>NMN Program Implementation_MILDMAY UGANDA </a:t>
            </a:r>
            <a:endParaRPr b="1" i="0" sz="1800" u="none" cap="none" strike="noStrike">
              <a:solidFill>
                <a:srgbClr val="073763"/>
              </a:solidFill>
              <a:latin typeface="Century Gothic"/>
              <a:ea typeface="Century Gothic"/>
              <a:cs typeface="Century Gothic"/>
              <a:sym typeface="Century Gothic"/>
            </a:endParaRPr>
          </a:p>
        </p:txBody>
      </p:sp>
      <p:sp>
        <p:nvSpPr>
          <p:cNvPr id="258" name="Google Shape;258;p33"/>
          <p:cNvSpPr/>
          <p:nvPr/>
        </p:nvSpPr>
        <p:spPr>
          <a:xfrm>
            <a:off x="943561" y="1277772"/>
            <a:ext cx="7890900" cy="1617900"/>
          </a:xfrm>
          <a:prstGeom prst="rect">
            <a:avLst/>
          </a:prstGeom>
          <a:solidFill>
            <a:schemeClr val="lt1"/>
          </a:soli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3"/>
          <p:cNvSpPr txBox="1"/>
          <p:nvPr/>
        </p:nvSpPr>
        <p:spPr>
          <a:xfrm>
            <a:off x="1253101" y="1277775"/>
            <a:ext cx="7343700" cy="1617900"/>
          </a:xfrm>
          <a:prstGeom prst="rect">
            <a:avLst/>
          </a:prstGeom>
          <a:noFill/>
          <a:ln>
            <a:noFill/>
          </a:ln>
        </p:spPr>
        <p:txBody>
          <a:bodyPr anchorCtr="0" anchor="ctr" bIns="27925" lIns="913350" spcFirstLastPara="1" rIns="27925" wrap="square" tIns="27925">
            <a:noAutofit/>
          </a:bodyPr>
          <a:lstStyle/>
          <a:p>
            <a:pPr indent="0" lvl="0" marL="0" marR="0" rtl="0" algn="l">
              <a:lnSpc>
                <a:spcPct val="90000"/>
              </a:lnSpc>
              <a:spcBef>
                <a:spcPts val="0"/>
              </a:spcBef>
              <a:spcAft>
                <a:spcPts val="0"/>
              </a:spcAft>
              <a:buClr>
                <a:srgbClr val="000000"/>
              </a:buClr>
              <a:buSzPts val="1100"/>
              <a:buFont typeface="Arial"/>
              <a:buNone/>
            </a:pPr>
            <a:r>
              <a:t/>
            </a:r>
            <a:endParaRPr b="1" i="0" sz="1100" u="none" cap="none" strike="noStrike">
              <a:solidFill>
                <a:srgbClr val="343B7F"/>
              </a:solidFill>
              <a:latin typeface="Century Gothic"/>
              <a:ea typeface="Century Gothic"/>
              <a:cs typeface="Century Gothic"/>
              <a:sym typeface="Century Gothic"/>
            </a:endParaRPr>
          </a:p>
          <a:p>
            <a:pPr indent="0" lvl="0" marL="0" marR="0" rtl="0" algn="l">
              <a:lnSpc>
                <a:spcPct val="90000"/>
              </a:lnSpc>
              <a:spcBef>
                <a:spcPts val="385"/>
              </a:spcBef>
              <a:spcAft>
                <a:spcPts val="0"/>
              </a:spcAft>
              <a:buClr>
                <a:srgbClr val="000000"/>
              </a:buClr>
              <a:buSzPts val="1100"/>
              <a:buFont typeface="Arial"/>
              <a:buNone/>
            </a:pPr>
            <a:r>
              <a:t/>
            </a:r>
            <a:endParaRPr b="1" i="0" sz="1100" u="none" cap="none" strike="noStrike">
              <a:solidFill>
                <a:srgbClr val="343B7F"/>
              </a:solidFill>
              <a:latin typeface="Century Gothic"/>
              <a:ea typeface="Century Gothic"/>
              <a:cs typeface="Century Gothic"/>
              <a:sym typeface="Century Gothic"/>
            </a:endParaRPr>
          </a:p>
          <a:p>
            <a:pPr indent="0" lvl="0" marL="0" marR="0" rtl="0" algn="l">
              <a:lnSpc>
                <a:spcPct val="90000"/>
              </a:lnSpc>
              <a:spcBef>
                <a:spcPts val="385"/>
              </a:spcBef>
              <a:spcAft>
                <a:spcPts val="0"/>
              </a:spcAft>
              <a:buClr>
                <a:srgbClr val="000000"/>
              </a:buClr>
              <a:buSzPts val="1100"/>
              <a:buFont typeface="Arial"/>
              <a:buNone/>
            </a:pPr>
            <a:r>
              <a:rPr b="1" i="0" lang="en-US" u="none" cap="none" strike="noStrike">
                <a:solidFill>
                  <a:srgbClr val="343B7F"/>
                </a:solidFill>
                <a:latin typeface="Century Gothic"/>
                <a:ea typeface="Century Gothic"/>
                <a:cs typeface="Century Gothic"/>
                <a:sym typeface="Century Gothic"/>
              </a:rPr>
              <a:t>NMNW Rollout</a:t>
            </a:r>
            <a:endParaRPr b="0" i="0" u="none" cap="none" strike="noStrike">
              <a:solidFill>
                <a:srgbClr val="343B7F"/>
              </a:solidFill>
              <a:latin typeface="Century Gothic"/>
              <a:ea typeface="Century Gothic"/>
              <a:cs typeface="Century Gothic"/>
              <a:sym typeface="Century Gothic"/>
            </a:endParaRPr>
          </a:p>
          <a:p>
            <a:pPr indent="0" lvl="0" marL="0" marR="0" rtl="0" algn="l">
              <a:lnSpc>
                <a:spcPct val="90000"/>
              </a:lnSpc>
              <a:spcBef>
                <a:spcPts val="385"/>
              </a:spcBef>
              <a:spcAft>
                <a:spcPts val="0"/>
              </a:spcAft>
              <a:buClr>
                <a:srgbClr val="000000"/>
              </a:buClr>
              <a:buSzPts val="1100"/>
              <a:buFont typeface="Arial"/>
              <a:buNone/>
            </a:pPr>
            <a:r>
              <a:rPr b="0" i="0" lang="en-US" sz="1500" u="none" cap="none" strike="noStrike">
                <a:solidFill>
                  <a:srgbClr val="343B7F"/>
                </a:solidFill>
                <a:latin typeface="Century Gothic"/>
                <a:ea typeface="Century Gothic"/>
                <a:cs typeface="Century Gothic"/>
                <a:sym typeface="Century Gothic"/>
              </a:rPr>
              <a:t>NMNW Program Rollout in April 2021 in Mubende District</a:t>
            </a:r>
            <a:endParaRPr sz="1800">
              <a:solidFill>
                <a:srgbClr val="343B7F"/>
              </a:solidFill>
            </a:endParaRPr>
          </a:p>
          <a:p>
            <a:pPr indent="0" lvl="0" marL="0" marR="0" rtl="0" algn="l">
              <a:lnSpc>
                <a:spcPct val="90000"/>
              </a:lnSpc>
              <a:spcBef>
                <a:spcPts val="385"/>
              </a:spcBef>
              <a:spcAft>
                <a:spcPts val="0"/>
              </a:spcAft>
              <a:buClr>
                <a:srgbClr val="000000"/>
              </a:buClr>
              <a:buSzPts val="1100"/>
              <a:buFont typeface="Arial"/>
              <a:buNone/>
            </a:pPr>
            <a:r>
              <a:rPr b="0" i="0" lang="en-US" sz="1500" u="none" cap="none" strike="noStrike">
                <a:solidFill>
                  <a:srgbClr val="343B7F"/>
                </a:solidFill>
                <a:latin typeface="Century Gothic"/>
                <a:ea typeface="Century Gothic"/>
                <a:cs typeface="Century Gothic"/>
                <a:sym typeface="Century Gothic"/>
              </a:rPr>
              <a:t>16 instructors Trained in NMN Girls (8-Hour)</a:t>
            </a:r>
            <a:endParaRPr sz="1800">
              <a:solidFill>
                <a:srgbClr val="343B7F"/>
              </a:solidFill>
            </a:endParaRPr>
          </a:p>
          <a:p>
            <a:pPr indent="0" lvl="0" marL="0" marR="0" rtl="0" algn="l">
              <a:lnSpc>
                <a:spcPct val="90000"/>
              </a:lnSpc>
              <a:spcBef>
                <a:spcPts val="385"/>
              </a:spcBef>
              <a:spcAft>
                <a:spcPts val="0"/>
              </a:spcAft>
              <a:buClr>
                <a:srgbClr val="000000"/>
              </a:buClr>
              <a:buSzPts val="1100"/>
              <a:buFont typeface="Arial"/>
              <a:buNone/>
            </a:pPr>
            <a:r>
              <a:rPr b="0" i="0" lang="en-US" sz="1500" u="none" cap="none" strike="noStrike">
                <a:solidFill>
                  <a:srgbClr val="343B7F"/>
                </a:solidFill>
                <a:latin typeface="Century Gothic"/>
                <a:ea typeface="Century Gothic"/>
                <a:cs typeface="Century Gothic"/>
                <a:sym typeface="Century Gothic"/>
              </a:rPr>
              <a:t>Roll out in sub counties in Mubende District</a:t>
            </a:r>
            <a:endParaRPr sz="1800">
              <a:solidFill>
                <a:srgbClr val="343B7F"/>
              </a:solidFill>
            </a:endParaRPr>
          </a:p>
          <a:p>
            <a:pPr indent="0" lvl="0" marL="0" marR="0" rtl="0" algn="l">
              <a:lnSpc>
                <a:spcPct val="90000"/>
              </a:lnSpc>
              <a:spcBef>
                <a:spcPts val="385"/>
              </a:spcBef>
              <a:spcAft>
                <a:spcPts val="0"/>
              </a:spcAft>
              <a:buClr>
                <a:srgbClr val="000000"/>
              </a:buClr>
              <a:buSzPts val="1100"/>
              <a:buFont typeface="Arial"/>
              <a:buNone/>
            </a:pPr>
            <a:r>
              <a:rPr b="0" i="0" lang="en-US" sz="1500" u="none" cap="none" strike="noStrike">
                <a:solidFill>
                  <a:srgbClr val="343B7F"/>
                </a:solidFill>
                <a:latin typeface="Century Gothic"/>
                <a:ea typeface="Century Gothic"/>
                <a:cs typeface="Century Gothic"/>
                <a:sym typeface="Century Gothic"/>
              </a:rPr>
              <a:t>Targeting AGYWs  in the community, OVC and DREAMS</a:t>
            </a:r>
            <a:endParaRPr sz="1800">
              <a:solidFill>
                <a:srgbClr val="343B7F"/>
              </a:solidFill>
            </a:endParaRPr>
          </a:p>
          <a:p>
            <a:pPr indent="0" lvl="0" marL="0" marR="0" rtl="0" algn="l">
              <a:lnSpc>
                <a:spcPct val="90000"/>
              </a:lnSpc>
              <a:spcBef>
                <a:spcPts val="385"/>
              </a:spcBef>
              <a:spcAft>
                <a:spcPts val="0"/>
              </a:spcAft>
              <a:buClr>
                <a:srgbClr val="000000"/>
              </a:buClr>
              <a:buSzPts val="1100"/>
              <a:buFont typeface="Arial"/>
              <a:buNone/>
            </a:pPr>
            <a:r>
              <a:t/>
            </a:r>
            <a:endParaRPr b="0" i="0" sz="1100" u="none" cap="none" strike="noStrike">
              <a:solidFill>
                <a:srgbClr val="343B7F"/>
              </a:solidFill>
              <a:latin typeface="Century Gothic"/>
              <a:ea typeface="Century Gothic"/>
              <a:cs typeface="Century Gothic"/>
              <a:sym typeface="Century Gothic"/>
            </a:endParaRPr>
          </a:p>
          <a:p>
            <a:pPr indent="0" lvl="0" marL="0" marR="0" rtl="0" algn="l">
              <a:lnSpc>
                <a:spcPct val="90000"/>
              </a:lnSpc>
              <a:spcBef>
                <a:spcPts val="385"/>
              </a:spcBef>
              <a:spcAft>
                <a:spcPts val="0"/>
              </a:spcAft>
              <a:buClr>
                <a:srgbClr val="000000"/>
              </a:buClr>
              <a:buSzPts val="1100"/>
              <a:buFont typeface="Arial"/>
              <a:buNone/>
            </a:pPr>
            <a:r>
              <a:rPr b="0" i="0" lang="en-US" sz="1100" u="none" cap="none" strike="noStrike">
                <a:solidFill>
                  <a:srgbClr val="343B7F"/>
                </a:solidFill>
                <a:latin typeface="Century Gothic"/>
                <a:ea typeface="Century Gothic"/>
                <a:cs typeface="Century Gothic"/>
                <a:sym typeface="Century Gothic"/>
              </a:rPr>
              <a:t> </a:t>
            </a:r>
            <a:endParaRPr>
              <a:solidFill>
                <a:srgbClr val="343B7F"/>
              </a:solidFill>
            </a:endParaRPr>
          </a:p>
        </p:txBody>
      </p:sp>
      <p:sp>
        <p:nvSpPr>
          <p:cNvPr id="260" name="Google Shape;260;p33"/>
          <p:cNvSpPr/>
          <p:nvPr/>
        </p:nvSpPr>
        <p:spPr>
          <a:xfrm>
            <a:off x="292618" y="1367601"/>
            <a:ext cx="1438500" cy="1438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33"/>
          <p:cNvSpPr/>
          <p:nvPr/>
        </p:nvSpPr>
        <p:spPr>
          <a:xfrm>
            <a:off x="1326087" y="3019243"/>
            <a:ext cx="7544100" cy="1587300"/>
          </a:xfrm>
          <a:prstGeom prst="rect">
            <a:avLst/>
          </a:prstGeom>
          <a:solidFill>
            <a:schemeClr val="lt1"/>
          </a:soli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3"/>
          <p:cNvSpPr txBox="1"/>
          <p:nvPr/>
        </p:nvSpPr>
        <p:spPr>
          <a:xfrm>
            <a:off x="1417937" y="3064018"/>
            <a:ext cx="7544100" cy="1587300"/>
          </a:xfrm>
          <a:prstGeom prst="rect">
            <a:avLst/>
          </a:prstGeom>
          <a:noFill/>
          <a:ln>
            <a:noFill/>
          </a:ln>
        </p:spPr>
        <p:txBody>
          <a:bodyPr anchorCtr="0" anchor="ctr" bIns="27925" lIns="913350" spcFirstLastPara="1" rIns="27925" wrap="square" tIns="27925">
            <a:noAutofit/>
          </a:bodyPr>
          <a:lstStyle/>
          <a:p>
            <a:pPr indent="0" lvl="0" marL="0" marR="0" rtl="0" algn="l">
              <a:lnSpc>
                <a:spcPct val="90000"/>
              </a:lnSpc>
              <a:spcBef>
                <a:spcPts val="0"/>
              </a:spcBef>
              <a:spcAft>
                <a:spcPts val="0"/>
              </a:spcAft>
              <a:buClr>
                <a:srgbClr val="000000"/>
              </a:buClr>
              <a:buSzPts val="1100"/>
              <a:buFont typeface="Arial"/>
              <a:buNone/>
            </a:pPr>
            <a:r>
              <a:rPr b="1" i="0" lang="en-US" u="none" cap="none" strike="noStrike">
                <a:solidFill>
                  <a:srgbClr val="212759"/>
                </a:solidFill>
                <a:latin typeface="Century Gothic"/>
                <a:ea typeface="Century Gothic"/>
                <a:cs typeface="Century Gothic"/>
                <a:sym typeface="Century Gothic"/>
              </a:rPr>
              <a:t>NMN Delivery Method</a:t>
            </a:r>
            <a:endParaRPr b="0" i="0" sz="1200" u="none" cap="none" strike="noStrike">
              <a:solidFill>
                <a:srgbClr val="212759"/>
              </a:solidFill>
              <a:latin typeface="Century Gothic"/>
              <a:ea typeface="Century Gothic"/>
              <a:cs typeface="Century Gothic"/>
              <a:sym typeface="Century Gothic"/>
            </a:endParaRPr>
          </a:p>
          <a:p>
            <a:pPr indent="0" lvl="0" marL="0" marR="0" rtl="0" algn="l">
              <a:lnSpc>
                <a:spcPct val="90000"/>
              </a:lnSpc>
              <a:spcBef>
                <a:spcPts val="385"/>
              </a:spcBef>
              <a:spcAft>
                <a:spcPts val="0"/>
              </a:spcAft>
              <a:buClr>
                <a:srgbClr val="000000"/>
              </a:buClr>
              <a:buSzPts val="1100"/>
              <a:buFont typeface="Arial"/>
              <a:buNone/>
            </a:pPr>
            <a:r>
              <a:rPr b="0" i="0" lang="en-US" u="none" cap="none" strike="noStrike">
                <a:solidFill>
                  <a:srgbClr val="212759"/>
                </a:solidFill>
                <a:latin typeface="Century Gothic"/>
                <a:ea typeface="Century Gothic"/>
                <a:cs typeface="Century Gothic"/>
                <a:sym typeface="Century Gothic"/>
              </a:rPr>
              <a:t>In school (Intervention given at a school during official school hours)</a:t>
            </a:r>
            <a:endParaRPr sz="1700">
              <a:solidFill>
                <a:srgbClr val="212759"/>
              </a:solidFill>
            </a:endParaRPr>
          </a:p>
          <a:p>
            <a:pPr indent="0" lvl="0" marL="0" marR="0" rtl="0" algn="l">
              <a:lnSpc>
                <a:spcPct val="90000"/>
              </a:lnSpc>
              <a:spcBef>
                <a:spcPts val="385"/>
              </a:spcBef>
              <a:spcAft>
                <a:spcPts val="0"/>
              </a:spcAft>
              <a:buClr>
                <a:srgbClr val="000000"/>
              </a:buClr>
              <a:buSzPts val="1100"/>
              <a:buFont typeface="Arial"/>
              <a:buNone/>
            </a:pPr>
            <a:r>
              <a:rPr b="0" i="0" lang="en-US" u="none" cap="none" strike="noStrike">
                <a:solidFill>
                  <a:srgbClr val="212759"/>
                </a:solidFill>
                <a:latin typeface="Century Gothic"/>
                <a:ea typeface="Century Gothic"/>
                <a:cs typeface="Century Gothic"/>
                <a:sym typeface="Century Gothic"/>
              </a:rPr>
              <a:t>After of school (Intervention given at a school outside of official school hours)</a:t>
            </a:r>
            <a:endParaRPr sz="1700">
              <a:solidFill>
                <a:srgbClr val="212759"/>
              </a:solidFill>
            </a:endParaRPr>
          </a:p>
          <a:p>
            <a:pPr indent="0" lvl="0" marL="0" marR="0" rtl="0" algn="l">
              <a:lnSpc>
                <a:spcPct val="90000"/>
              </a:lnSpc>
              <a:spcBef>
                <a:spcPts val="385"/>
              </a:spcBef>
              <a:spcAft>
                <a:spcPts val="0"/>
              </a:spcAft>
              <a:buClr>
                <a:srgbClr val="000000"/>
              </a:buClr>
              <a:buSzPts val="1100"/>
              <a:buFont typeface="Arial"/>
              <a:buNone/>
            </a:pPr>
            <a:r>
              <a:rPr b="0" i="0" lang="en-US" u="none" cap="none" strike="noStrike">
                <a:solidFill>
                  <a:srgbClr val="212759"/>
                </a:solidFill>
                <a:latin typeface="Century Gothic"/>
                <a:ea typeface="Century Gothic"/>
                <a:cs typeface="Century Gothic"/>
                <a:sym typeface="Century Gothic"/>
              </a:rPr>
              <a:t>Out school (The intervention was given at a venue that was not a school.)</a:t>
            </a:r>
            <a:endParaRPr sz="1700">
              <a:solidFill>
                <a:srgbClr val="212759"/>
              </a:solidFill>
            </a:endParaRPr>
          </a:p>
          <a:p>
            <a:pPr indent="0" lvl="0" marL="0" marR="0" rtl="0" algn="l">
              <a:lnSpc>
                <a:spcPct val="90000"/>
              </a:lnSpc>
              <a:spcBef>
                <a:spcPts val="385"/>
              </a:spcBef>
              <a:spcAft>
                <a:spcPts val="0"/>
              </a:spcAft>
              <a:buClr>
                <a:srgbClr val="000000"/>
              </a:buClr>
              <a:buSzPts val="1100"/>
              <a:buFont typeface="Arial"/>
              <a:buNone/>
            </a:pPr>
            <a:r>
              <a:t/>
            </a:r>
            <a:endParaRPr b="0" i="0" sz="1100" u="none" cap="none" strike="noStrike">
              <a:solidFill>
                <a:srgbClr val="212759"/>
              </a:solidFill>
              <a:latin typeface="Century Gothic"/>
              <a:ea typeface="Century Gothic"/>
              <a:cs typeface="Century Gothic"/>
              <a:sym typeface="Century Gothic"/>
            </a:endParaRPr>
          </a:p>
        </p:txBody>
      </p:sp>
      <p:sp>
        <p:nvSpPr>
          <p:cNvPr id="263" name="Google Shape;263;p33"/>
          <p:cNvSpPr/>
          <p:nvPr/>
        </p:nvSpPr>
        <p:spPr>
          <a:xfrm>
            <a:off x="292620" y="3138416"/>
            <a:ext cx="1438500" cy="14385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3"/>
          <p:cNvSpPr/>
          <p:nvPr/>
        </p:nvSpPr>
        <p:spPr>
          <a:xfrm>
            <a:off x="888970" y="4870933"/>
            <a:ext cx="8000100" cy="1335900"/>
          </a:xfrm>
          <a:prstGeom prst="rect">
            <a:avLst/>
          </a:prstGeom>
          <a:solidFill>
            <a:schemeClr val="lt1"/>
          </a:soli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33"/>
          <p:cNvSpPr txBox="1"/>
          <p:nvPr/>
        </p:nvSpPr>
        <p:spPr>
          <a:xfrm>
            <a:off x="1417920" y="4819683"/>
            <a:ext cx="8000100" cy="1335900"/>
          </a:xfrm>
          <a:prstGeom prst="rect">
            <a:avLst/>
          </a:prstGeom>
          <a:noFill/>
          <a:ln>
            <a:noFill/>
          </a:ln>
        </p:spPr>
        <p:txBody>
          <a:bodyPr anchorCtr="0" anchor="ctr" bIns="27925" lIns="913350" spcFirstLastPara="1" rIns="27925" wrap="square" tIns="27925">
            <a:noAutofit/>
          </a:bodyPr>
          <a:lstStyle/>
          <a:p>
            <a:pPr indent="0" lvl="0" marL="0" marR="0" rtl="0" algn="l">
              <a:lnSpc>
                <a:spcPct val="90000"/>
              </a:lnSpc>
              <a:spcBef>
                <a:spcPts val="0"/>
              </a:spcBef>
              <a:spcAft>
                <a:spcPts val="0"/>
              </a:spcAft>
              <a:buClr>
                <a:srgbClr val="000000"/>
              </a:buClr>
              <a:buSzPts val="1100"/>
              <a:buFont typeface="Arial"/>
              <a:buNone/>
            </a:pPr>
            <a:r>
              <a:rPr b="1" i="0" lang="en-US" u="none" cap="none" strike="noStrike">
                <a:solidFill>
                  <a:srgbClr val="343B7F"/>
                </a:solidFill>
                <a:latin typeface="Century Gothic"/>
                <a:ea typeface="Century Gothic"/>
                <a:cs typeface="Century Gothic"/>
                <a:sym typeface="Century Gothic"/>
              </a:rPr>
              <a:t>Survivors in Recovery Anonymous</a:t>
            </a:r>
            <a:endParaRPr>
              <a:solidFill>
                <a:srgbClr val="343B7F"/>
              </a:solidFill>
            </a:endParaRPr>
          </a:p>
          <a:p>
            <a:pPr indent="0" lvl="0" marL="0" marR="0" rtl="0" algn="l">
              <a:lnSpc>
                <a:spcPct val="90000"/>
              </a:lnSpc>
              <a:spcBef>
                <a:spcPts val="385"/>
              </a:spcBef>
              <a:spcAft>
                <a:spcPts val="0"/>
              </a:spcAft>
              <a:buClr>
                <a:srgbClr val="000000"/>
              </a:buClr>
              <a:buSzPts val="1100"/>
              <a:buFont typeface="Arial"/>
              <a:buNone/>
            </a:pPr>
            <a:r>
              <a:rPr b="0" i="0" lang="en-US" u="none" cap="none" strike="noStrike">
                <a:solidFill>
                  <a:srgbClr val="343B7F"/>
                </a:solidFill>
                <a:latin typeface="Century Gothic"/>
                <a:ea typeface="Century Gothic"/>
                <a:cs typeface="Century Gothic"/>
                <a:sym typeface="Century Gothic"/>
              </a:rPr>
              <a:t>23 Girls disclosed during the April-June 2021</a:t>
            </a:r>
            <a:endParaRPr>
              <a:solidFill>
                <a:srgbClr val="343B7F"/>
              </a:solidFill>
            </a:endParaRPr>
          </a:p>
          <a:p>
            <a:pPr indent="0" lvl="0" marL="0" marR="0" rtl="0" algn="l">
              <a:lnSpc>
                <a:spcPct val="90000"/>
              </a:lnSpc>
              <a:spcBef>
                <a:spcPts val="385"/>
              </a:spcBef>
              <a:spcAft>
                <a:spcPts val="0"/>
              </a:spcAft>
              <a:buClr>
                <a:srgbClr val="000000"/>
              </a:buClr>
              <a:buSzPts val="1100"/>
              <a:buFont typeface="Arial"/>
              <a:buNone/>
            </a:pPr>
            <a:r>
              <a:t/>
            </a:r>
            <a:endParaRPr b="0" i="0" sz="1100" u="none" cap="none" strike="noStrike">
              <a:solidFill>
                <a:srgbClr val="343B7F"/>
              </a:solidFill>
              <a:latin typeface="Century Gothic"/>
              <a:ea typeface="Century Gothic"/>
              <a:cs typeface="Century Gothic"/>
              <a:sym typeface="Century Gothic"/>
            </a:endParaRPr>
          </a:p>
          <a:p>
            <a:pPr indent="0" lvl="0" marL="0" marR="0" rtl="0" algn="l">
              <a:lnSpc>
                <a:spcPct val="90000"/>
              </a:lnSpc>
              <a:spcBef>
                <a:spcPts val="385"/>
              </a:spcBef>
              <a:spcAft>
                <a:spcPts val="0"/>
              </a:spcAft>
              <a:buClr>
                <a:srgbClr val="000000"/>
              </a:buClr>
              <a:buSzPts val="1100"/>
              <a:buFont typeface="Arial"/>
              <a:buNone/>
            </a:pPr>
            <a:r>
              <a:t/>
            </a:r>
            <a:endParaRPr b="0" i="0" sz="1100" u="none" cap="none" strike="noStrike">
              <a:solidFill>
                <a:srgbClr val="343B7F"/>
              </a:solidFill>
              <a:latin typeface="Century Gothic"/>
              <a:ea typeface="Century Gothic"/>
              <a:cs typeface="Century Gothic"/>
              <a:sym typeface="Century Gothic"/>
            </a:endParaRPr>
          </a:p>
        </p:txBody>
      </p:sp>
      <p:sp>
        <p:nvSpPr>
          <p:cNvPr id="266" name="Google Shape;266;p33"/>
          <p:cNvSpPr/>
          <p:nvPr/>
        </p:nvSpPr>
        <p:spPr>
          <a:xfrm>
            <a:off x="292618" y="4819681"/>
            <a:ext cx="1438500" cy="1438500"/>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7" name="Google Shape;267;p33"/>
          <p:cNvPicPr preferRelativeResize="0"/>
          <p:nvPr/>
        </p:nvPicPr>
        <p:blipFill rotWithShape="1">
          <a:blip r:embed="rId6">
            <a:alphaModFix/>
          </a:blip>
          <a:srcRect b="0" l="21895" r="25773" t="0"/>
          <a:stretch/>
        </p:blipFill>
        <p:spPr>
          <a:xfrm>
            <a:off x="7485275" y="180250"/>
            <a:ext cx="1111375" cy="11605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cxnSp>
        <p:nvCxnSpPr>
          <p:cNvPr id="273" name="Google Shape;273;p34"/>
          <p:cNvCxnSpPr/>
          <p:nvPr/>
        </p:nvCxnSpPr>
        <p:spPr>
          <a:xfrm flipH="1" rot="10800000">
            <a:off x="359744" y="695446"/>
            <a:ext cx="6172200" cy="6900"/>
          </a:xfrm>
          <a:prstGeom prst="straightConnector1">
            <a:avLst/>
          </a:prstGeom>
          <a:noFill/>
          <a:ln cap="flat" cmpd="sng" w="76200">
            <a:solidFill>
              <a:srgbClr val="353B7E"/>
            </a:solidFill>
            <a:prstDash val="solid"/>
            <a:round/>
            <a:headEnd len="sm" w="sm" type="none"/>
            <a:tailEnd len="sm" w="sm" type="none"/>
          </a:ln>
        </p:spPr>
      </p:cxnSp>
      <p:sp>
        <p:nvSpPr>
          <p:cNvPr id="274" name="Google Shape;274;p34"/>
          <p:cNvSpPr txBox="1"/>
          <p:nvPr/>
        </p:nvSpPr>
        <p:spPr>
          <a:xfrm>
            <a:off x="547752" y="202850"/>
            <a:ext cx="64122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i="0" lang="en-US" sz="2000" u="none" cap="none" strike="noStrike">
                <a:solidFill>
                  <a:srgbClr val="073763"/>
                </a:solidFill>
                <a:latin typeface="Century Gothic"/>
                <a:ea typeface="Century Gothic"/>
                <a:cs typeface="Century Gothic"/>
                <a:sym typeface="Century Gothic"/>
              </a:rPr>
              <a:t>Mildmay goal vs. Achievement</a:t>
            </a:r>
            <a:endParaRPr b="1" i="0" sz="2000" u="none" cap="none" strike="noStrike">
              <a:solidFill>
                <a:srgbClr val="073763"/>
              </a:solidFill>
              <a:latin typeface="Century Gothic"/>
              <a:ea typeface="Century Gothic"/>
              <a:cs typeface="Century Gothic"/>
              <a:sym typeface="Century Gothic"/>
            </a:endParaRPr>
          </a:p>
        </p:txBody>
      </p:sp>
      <p:sp>
        <p:nvSpPr>
          <p:cNvPr id="275" name="Google Shape;275;p34"/>
          <p:cNvSpPr/>
          <p:nvPr/>
        </p:nvSpPr>
        <p:spPr>
          <a:xfrm>
            <a:off x="305525" y="736150"/>
            <a:ext cx="5902200" cy="1772700"/>
          </a:xfrm>
          <a:prstGeom prst="rect">
            <a:avLst/>
          </a:prstGeom>
          <a:noFill/>
          <a:ln>
            <a:noFill/>
          </a:ln>
        </p:spPr>
        <p:txBody>
          <a:bodyPr anchorCtr="0" anchor="t" bIns="45700" lIns="91425" spcFirstLastPara="1" rIns="91425" wrap="square" tIns="45700">
            <a:noAutofit/>
          </a:bodyPr>
          <a:lstStyle/>
          <a:p>
            <a:pPr indent="-101600" lvl="0" marL="17145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rPr b="1" i="0" lang="en-US" u="none" cap="none" strike="noStrike">
                <a:solidFill>
                  <a:srgbClr val="000000"/>
                </a:solidFill>
                <a:latin typeface="Century Gothic"/>
                <a:ea typeface="Century Gothic"/>
                <a:cs typeface="Century Gothic"/>
                <a:sym typeface="Century Gothic"/>
              </a:rPr>
              <a:t>Highlights</a:t>
            </a:r>
            <a:endParaRPr/>
          </a:p>
          <a:p>
            <a:pPr indent="-304800" lvl="0" marL="285750" marR="0" rtl="0" algn="l">
              <a:lnSpc>
                <a:spcPct val="100000"/>
              </a:lnSpc>
              <a:spcBef>
                <a:spcPts val="0"/>
              </a:spcBef>
              <a:spcAft>
                <a:spcPts val="0"/>
              </a:spcAft>
              <a:buClr>
                <a:srgbClr val="000000"/>
              </a:buClr>
              <a:buSzPts val="1400"/>
              <a:buFont typeface="Arial"/>
              <a:buChar char="•"/>
            </a:pPr>
            <a:r>
              <a:rPr b="0" i="0" lang="en-US" u="none" cap="none" strike="noStrike">
                <a:solidFill>
                  <a:srgbClr val="000000"/>
                </a:solidFill>
                <a:latin typeface="Century Gothic"/>
                <a:ea typeface="Century Gothic"/>
                <a:cs typeface="Century Gothic"/>
                <a:sym typeface="Century Gothic"/>
              </a:rPr>
              <a:t>Target is to empower 3000 AGYWs (10-20 Years) in 5 Months (May 2021 to September 2021) in Mubende District</a:t>
            </a:r>
            <a:endParaRPr/>
          </a:p>
          <a:p>
            <a:pPr indent="-304800" lvl="0" marL="285750" marR="0" rtl="0" algn="l">
              <a:lnSpc>
                <a:spcPct val="100000"/>
              </a:lnSpc>
              <a:spcBef>
                <a:spcPts val="0"/>
              </a:spcBef>
              <a:spcAft>
                <a:spcPts val="0"/>
              </a:spcAft>
              <a:buClr>
                <a:srgbClr val="000000"/>
              </a:buClr>
              <a:buSzPts val="1400"/>
              <a:buFont typeface="Arial"/>
              <a:buChar char="•"/>
            </a:pPr>
            <a:r>
              <a:rPr b="0" i="0" lang="en-US" u="none" cap="none" strike="noStrike">
                <a:solidFill>
                  <a:srgbClr val="000000"/>
                </a:solidFill>
                <a:latin typeface="Century Gothic"/>
                <a:ea typeface="Century Gothic"/>
                <a:cs typeface="Century Gothic"/>
                <a:sym typeface="Century Gothic"/>
              </a:rPr>
              <a:t>In May-August 2021, 44% (1331) Achievement against the 6 month Target. </a:t>
            </a:r>
            <a:endParaRPr/>
          </a:p>
          <a:p>
            <a:pPr indent="-304800" lvl="0" marL="285750" marR="0" rtl="0" algn="l">
              <a:lnSpc>
                <a:spcPct val="100000"/>
              </a:lnSpc>
              <a:spcBef>
                <a:spcPts val="0"/>
              </a:spcBef>
              <a:spcAft>
                <a:spcPts val="0"/>
              </a:spcAft>
              <a:buClr>
                <a:srgbClr val="000000"/>
              </a:buClr>
              <a:buSzPts val="1400"/>
              <a:buFont typeface="Arial"/>
              <a:buChar char="•"/>
            </a:pPr>
            <a:r>
              <a:rPr b="0" i="0" lang="en-US" u="none" cap="none" strike="noStrike">
                <a:solidFill>
                  <a:schemeClr val="dk1"/>
                </a:solidFill>
                <a:latin typeface="Century Gothic"/>
                <a:ea typeface="Century Gothic"/>
                <a:cs typeface="Century Gothic"/>
                <a:sym typeface="Century Gothic"/>
              </a:rPr>
              <a:t>Targets distributed at Sub-county Level</a:t>
            </a:r>
            <a:endParaRPr/>
          </a:p>
          <a:p>
            <a:pPr indent="-304800" lvl="0" marL="285750" marR="0" rtl="0" algn="l">
              <a:lnSpc>
                <a:spcPct val="100000"/>
              </a:lnSpc>
              <a:spcBef>
                <a:spcPts val="0"/>
              </a:spcBef>
              <a:spcAft>
                <a:spcPts val="0"/>
              </a:spcAft>
              <a:buClr>
                <a:srgbClr val="000000"/>
              </a:buClr>
              <a:buSzPts val="1400"/>
              <a:buFont typeface="Arial"/>
              <a:buChar char="•"/>
            </a:pPr>
            <a:r>
              <a:rPr b="0" i="0" lang="en-US" u="none" cap="none" strike="noStrike">
                <a:solidFill>
                  <a:srgbClr val="00B050"/>
                </a:solidFill>
                <a:latin typeface="Century Gothic"/>
                <a:ea typeface="Century Gothic"/>
                <a:cs typeface="Century Gothic"/>
                <a:sym typeface="Century Gothic"/>
              </a:rPr>
              <a:t>COVID Restrictions affected Progress (Total Lockdown)</a:t>
            </a:r>
            <a:endParaRPr/>
          </a:p>
          <a:p>
            <a:pPr indent="-82550" lvl="0" marL="171450" marR="0" rtl="0" algn="l">
              <a:lnSpc>
                <a:spcPct val="100000"/>
              </a:lnSpc>
              <a:spcBef>
                <a:spcPts val="0"/>
              </a:spcBef>
              <a:spcAft>
                <a:spcPts val="0"/>
              </a:spcAft>
              <a:buClr>
                <a:srgbClr val="000000"/>
              </a:buClr>
              <a:buSzPts val="1400"/>
              <a:buFont typeface="Arial"/>
              <a:buNone/>
            </a:pPr>
            <a:r>
              <a:t/>
            </a:r>
            <a:endParaRPr b="0" i="0" u="none" cap="none" strike="noStrike">
              <a:solidFill>
                <a:srgbClr val="C00000"/>
              </a:solidFill>
              <a:latin typeface="Century Gothic"/>
              <a:ea typeface="Century Gothic"/>
              <a:cs typeface="Century Gothic"/>
              <a:sym typeface="Century Gothic"/>
            </a:endParaRPr>
          </a:p>
          <a:p>
            <a:pPr indent="-82550" lvl="0" marL="171450" marR="0" rtl="0" algn="l">
              <a:lnSpc>
                <a:spcPct val="100000"/>
              </a:lnSpc>
              <a:spcBef>
                <a:spcPts val="0"/>
              </a:spcBef>
              <a:spcAft>
                <a:spcPts val="0"/>
              </a:spcAft>
              <a:buClr>
                <a:srgbClr val="000000"/>
              </a:buClr>
              <a:buSzPts val="1400"/>
              <a:buFont typeface="Arial"/>
              <a:buNone/>
            </a:pPr>
            <a:r>
              <a:t/>
            </a:r>
            <a:endParaRPr b="0" i="0" u="none" cap="none" strike="noStrike">
              <a:solidFill>
                <a:srgbClr val="C00000"/>
              </a:solidFill>
              <a:latin typeface="Century Gothic"/>
              <a:ea typeface="Century Gothic"/>
              <a:cs typeface="Century Gothic"/>
              <a:sym typeface="Century Gothic"/>
            </a:endParaRPr>
          </a:p>
        </p:txBody>
      </p:sp>
      <p:pic>
        <p:nvPicPr>
          <p:cNvPr id="276" name="Google Shape;276;p34"/>
          <p:cNvPicPr preferRelativeResize="0"/>
          <p:nvPr/>
        </p:nvPicPr>
        <p:blipFill rotWithShape="1">
          <a:blip r:embed="rId3">
            <a:alphaModFix/>
          </a:blip>
          <a:srcRect b="6889" l="0" r="0" t="15615"/>
          <a:stretch/>
        </p:blipFill>
        <p:spPr>
          <a:xfrm>
            <a:off x="4779893" y="4289850"/>
            <a:ext cx="4364107" cy="2486825"/>
          </a:xfrm>
          <a:prstGeom prst="rect">
            <a:avLst/>
          </a:prstGeom>
          <a:noFill/>
          <a:ln>
            <a:noFill/>
          </a:ln>
        </p:spPr>
      </p:pic>
      <p:pic>
        <p:nvPicPr>
          <p:cNvPr id="277" name="Google Shape;277;p34"/>
          <p:cNvPicPr preferRelativeResize="0"/>
          <p:nvPr/>
        </p:nvPicPr>
        <p:blipFill rotWithShape="1">
          <a:blip r:embed="rId4">
            <a:alphaModFix/>
          </a:blip>
          <a:srcRect b="0" l="9901" r="0" t="0"/>
          <a:stretch/>
        </p:blipFill>
        <p:spPr>
          <a:xfrm>
            <a:off x="0" y="4371175"/>
            <a:ext cx="3955410" cy="2486825"/>
          </a:xfrm>
          <a:prstGeom prst="rect">
            <a:avLst/>
          </a:prstGeom>
          <a:noFill/>
          <a:ln>
            <a:noFill/>
          </a:ln>
        </p:spPr>
      </p:pic>
      <p:sp>
        <p:nvSpPr>
          <p:cNvPr id="278" name="Google Shape;278;p34"/>
          <p:cNvSpPr/>
          <p:nvPr/>
        </p:nvSpPr>
        <p:spPr>
          <a:xfrm>
            <a:off x="6775950" y="3484100"/>
            <a:ext cx="1449250" cy="640625"/>
          </a:xfrm>
          <a:prstGeom prst="flowChartMagneticDisk">
            <a:avLst/>
          </a:prstGeom>
          <a:gradFill>
            <a:gsLst>
              <a:gs pos="0">
                <a:srgbClr val="9BCDFF"/>
              </a:gs>
              <a:gs pos="35000">
                <a:srgbClr val="B8DCFF"/>
              </a:gs>
              <a:gs pos="100000">
                <a:srgbClr val="E2F0FF"/>
              </a:gs>
            </a:gsLst>
            <a:lin ang="16200038" scaled="0"/>
          </a:gradFill>
          <a:ln cap="flat" cmpd="sng" w="9525">
            <a:solidFill>
              <a:srgbClr val="5597D3"/>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200" u="none" cap="none" strike="noStrike">
                <a:solidFill>
                  <a:schemeClr val="dk1"/>
                </a:solidFill>
                <a:latin typeface="Century Gothic"/>
                <a:ea typeface="Century Gothic"/>
                <a:cs typeface="Century Gothic"/>
                <a:sym typeface="Century Gothic"/>
              </a:rPr>
              <a:t>(97%) 1293</a:t>
            </a:r>
            <a:endParaRPr sz="1200"/>
          </a:p>
          <a:p>
            <a:pPr indent="0" lvl="0" marL="0" marR="0" rtl="0" algn="ctr">
              <a:lnSpc>
                <a:spcPct val="100000"/>
              </a:lnSpc>
              <a:spcBef>
                <a:spcPts val="0"/>
              </a:spcBef>
              <a:spcAft>
                <a:spcPts val="0"/>
              </a:spcAft>
              <a:buNone/>
            </a:pPr>
            <a:r>
              <a:rPr b="1" i="0" lang="en-US" sz="1200" u="none" cap="none" strike="noStrike">
                <a:solidFill>
                  <a:schemeClr val="dk1"/>
                </a:solidFill>
                <a:latin typeface="Century Gothic"/>
                <a:ea typeface="Century Gothic"/>
                <a:cs typeface="Century Gothic"/>
                <a:sym typeface="Century Gothic"/>
              </a:rPr>
              <a:t>Graduated</a:t>
            </a:r>
            <a:endParaRPr b="0" i="0" sz="1200" u="none" cap="none" strike="noStrike">
              <a:solidFill>
                <a:schemeClr val="dk1"/>
              </a:solidFill>
              <a:latin typeface="Century Gothic"/>
              <a:ea typeface="Century Gothic"/>
              <a:cs typeface="Century Gothic"/>
              <a:sym typeface="Century Gothic"/>
            </a:endParaRPr>
          </a:p>
        </p:txBody>
      </p:sp>
      <p:pic>
        <p:nvPicPr>
          <p:cNvPr id="279" name="Google Shape;279;p34"/>
          <p:cNvPicPr preferRelativeResize="0"/>
          <p:nvPr/>
        </p:nvPicPr>
        <p:blipFill rotWithShape="1">
          <a:blip r:embed="rId5">
            <a:alphaModFix/>
          </a:blip>
          <a:srcRect b="0" l="0" r="0" t="0"/>
          <a:stretch/>
        </p:blipFill>
        <p:spPr>
          <a:xfrm>
            <a:off x="6910988" y="607650"/>
            <a:ext cx="1179205" cy="864150"/>
          </a:xfrm>
          <a:prstGeom prst="rect">
            <a:avLst/>
          </a:prstGeom>
          <a:noFill/>
          <a:ln>
            <a:noFill/>
          </a:ln>
        </p:spPr>
      </p:pic>
      <p:sp>
        <p:nvSpPr>
          <p:cNvPr id="280" name="Google Shape;280;p34"/>
          <p:cNvSpPr/>
          <p:nvPr/>
        </p:nvSpPr>
        <p:spPr>
          <a:xfrm>
            <a:off x="2540700" y="3760493"/>
            <a:ext cx="36744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1400" u="none" cap="none" strike="noStrike">
                <a:solidFill>
                  <a:srgbClr val="00B050"/>
                </a:solidFill>
                <a:latin typeface="Century Gothic"/>
                <a:ea typeface="Century Gothic"/>
                <a:cs typeface="Century Gothic"/>
                <a:sym typeface="Century Gothic"/>
              </a:rPr>
              <a:t>Field Experiences with the Girls in Photos</a:t>
            </a:r>
            <a:endParaRPr/>
          </a:p>
        </p:txBody>
      </p:sp>
      <p:pic>
        <p:nvPicPr>
          <p:cNvPr id="281" name="Google Shape;281;p34"/>
          <p:cNvPicPr preferRelativeResize="0"/>
          <p:nvPr/>
        </p:nvPicPr>
        <p:blipFill rotWithShape="1">
          <a:blip r:embed="rId6">
            <a:alphaModFix/>
          </a:blip>
          <a:srcRect b="3651" l="16688" r="27829" t="10842"/>
          <a:stretch/>
        </p:blipFill>
        <p:spPr>
          <a:xfrm>
            <a:off x="-12" y="2460414"/>
            <a:ext cx="1979867" cy="1959200"/>
          </a:xfrm>
          <a:prstGeom prst="rect">
            <a:avLst/>
          </a:prstGeom>
          <a:noFill/>
          <a:ln>
            <a:noFill/>
          </a:ln>
        </p:spPr>
      </p:pic>
      <p:pic>
        <p:nvPicPr>
          <p:cNvPr id="282" name="Google Shape;282;p34"/>
          <p:cNvPicPr preferRelativeResize="0"/>
          <p:nvPr/>
        </p:nvPicPr>
        <p:blipFill rotWithShape="1">
          <a:blip r:embed="rId7">
            <a:alphaModFix/>
          </a:blip>
          <a:srcRect b="0" l="21895" r="25773" t="0"/>
          <a:stretch/>
        </p:blipFill>
        <p:spPr>
          <a:xfrm>
            <a:off x="7851200" y="80875"/>
            <a:ext cx="1111375" cy="1160525"/>
          </a:xfrm>
          <a:prstGeom prst="rect">
            <a:avLst/>
          </a:prstGeom>
          <a:noFill/>
          <a:ln>
            <a:noFill/>
          </a:ln>
        </p:spPr>
      </p:pic>
      <p:grpSp>
        <p:nvGrpSpPr>
          <p:cNvPr id="283" name="Google Shape;283;p34"/>
          <p:cNvGrpSpPr/>
          <p:nvPr/>
        </p:nvGrpSpPr>
        <p:grpSpPr>
          <a:xfrm>
            <a:off x="6775924" y="1584375"/>
            <a:ext cx="1449318" cy="1959194"/>
            <a:chOff x="-32145" y="199319"/>
            <a:chExt cx="3279000" cy="2632971"/>
          </a:xfrm>
        </p:grpSpPr>
        <p:sp>
          <p:nvSpPr>
            <p:cNvPr id="284" name="Google Shape;284;p34"/>
            <p:cNvSpPr/>
            <p:nvPr/>
          </p:nvSpPr>
          <p:spPr>
            <a:xfrm>
              <a:off x="567418" y="332032"/>
              <a:ext cx="2073600" cy="720000"/>
            </a:xfrm>
            <a:prstGeom prst="ellipse">
              <a:avLst/>
            </a:prstGeom>
            <a:solidFill>
              <a:srgbClr val="C3D4EB">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34"/>
            <p:cNvSpPr/>
            <p:nvPr/>
          </p:nvSpPr>
          <p:spPr>
            <a:xfrm>
              <a:off x="1377787" y="2415584"/>
              <a:ext cx="402000" cy="257100"/>
            </a:xfrm>
            <a:prstGeom prst="downArrow">
              <a:avLst>
                <a:gd fmla="val 50000" name="adj1"/>
                <a:gd fmla="val 50000" name="adj2"/>
              </a:avLst>
            </a:prstGeom>
            <a:solidFill>
              <a:srgbClr val="B3CA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4"/>
            <p:cNvSpPr/>
            <p:nvPr/>
          </p:nvSpPr>
          <p:spPr>
            <a:xfrm>
              <a:off x="502620" y="2252090"/>
              <a:ext cx="2209500" cy="58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34"/>
            <p:cNvSpPr/>
            <p:nvPr/>
          </p:nvSpPr>
          <p:spPr>
            <a:xfrm>
              <a:off x="1321298" y="1107773"/>
              <a:ext cx="723300" cy="7233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34"/>
            <p:cNvSpPr txBox="1"/>
            <p:nvPr/>
          </p:nvSpPr>
          <p:spPr>
            <a:xfrm>
              <a:off x="1427228" y="1213703"/>
              <a:ext cx="511500" cy="511500"/>
            </a:xfrm>
            <a:prstGeom prst="rect">
              <a:avLst/>
            </a:prstGeom>
            <a:noFill/>
            <a:ln>
              <a:noFill/>
            </a:ln>
          </p:spPr>
          <p:txBody>
            <a:bodyPr anchorCtr="0" anchor="ctr" bIns="12700" lIns="12700" spcFirstLastPara="1" rIns="12700" wrap="square" tIns="12700">
              <a:noAutofit/>
            </a:bodyPr>
            <a:lstStyle/>
            <a:p>
              <a:pPr indent="0" lvl="0" marL="0" marR="0" rtl="0" algn="ctr">
                <a:lnSpc>
                  <a:spcPct val="90000"/>
                </a:lnSpc>
                <a:spcBef>
                  <a:spcPts val="0"/>
                </a:spcBef>
                <a:spcAft>
                  <a:spcPts val="0"/>
                </a:spcAft>
                <a:buClr>
                  <a:srgbClr val="000000"/>
                </a:buClr>
                <a:buSzPts val="1000"/>
                <a:buFont typeface="Arial"/>
                <a:buNone/>
              </a:pPr>
              <a:r>
                <a:rPr b="1" i="0" lang="en-US" sz="1000" u="none" cap="none" strike="noStrike">
                  <a:solidFill>
                    <a:schemeClr val="lt1"/>
                  </a:solidFill>
                  <a:latin typeface="Century Gothic"/>
                  <a:ea typeface="Century Gothic"/>
                  <a:cs typeface="Century Gothic"/>
                  <a:sym typeface="Century Gothic"/>
                </a:rPr>
                <a:t>Not attended 6-8 Hours-38</a:t>
              </a:r>
              <a:endParaRPr/>
            </a:p>
          </p:txBody>
        </p:sp>
        <p:sp>
          <p:nvSpPr>
            <p:cNvPr id="289" name="Google Shape;289;p34"/>
            <p:cNvSpPr/>
            <p:nvPr/>
          </p:nvSpPr>
          <p:spPr>
            <a:xfrm>
              <a:off x="1314806" y="381134"/>
              <a:ext cx="723300" cy="7233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4"/>
            <p:cNvSpPr txBox="1"/>
            <p:nvPr/>
          </p:nvSpPr>
          <p:spPr>
            <a:xfrm>
              <a:off x="1420736" y="487064"/>
              <a:ext cx="511500" cy="511500"/>
            </a:xfrm>
            <a:prstGeom prst="rect">
              <a:avLst/>
            </a:prstGeom>
            <a:noFill/>
            <a:ln>
              <a:noFill/>
            </a:ln>
          </p:spPr>
          <p:txBody>
            <a:bodyPr anchorCtr="0" anchor="ctr" bIns="12700" lIns="12700" spcFirstLastPara="1" rIns="12700" wrap="square" tIns="12700">
              <a:noAutofit/>
            </a:bodyPr>
            <a:lstStyle/>
            <a:p>
              <a:pPr indent="0" lvl="0" marL="0" marR="0" rtl="0" algn="ctr">
                <a:lnSpc>
                  <a:spcPct val="90000"/>
                </a:lnSpc>
                <a:spcBef>
                  <a:spcPts val="0"/>
                </a:spcBef>
                <a:spcAft>
                  <a:spcPts val="0"/>
                </a:spcAft>
                <a:buClr>
                  <a:srgbClr val="000000"/>
                </a:buClr>
                <a:buSzPts val="1000"/>
                <a:buFont typeface="Arial"/>
                <a:buNone/>
              </a:pPr>
              <a:r>
                <a:rPr b="1" i="0" lang="en-US" sz="1000" u="none" cap="none" strike="noStrike">
                  <a:solidFill>
                    <a:schemeClr val="lt1"/>
                  </a:solidFill>
                  <a:latin typeface="Century Gothic"/>
                  <a:ea typeface="Century Gothic"/>
                  <a:cs typeface="Century Gothic"/>
                  <a:sym typeface="Century Gothic"/>
                </a:rPr>
                <a:t>AGYW-1331</a:t>
              </a:r>
              <a:endParaRPr/>
            </a:p>
          </p:txBody>
        </p:sp>
        <p:sp>
          <p:nvSpPr>
            <p:cNvPr id="291" name="Google Shape;291;p34"/>
            <p:cNvSpPr/>
            <p:nvPr/>
          </p:nvSpPr>
          <p:spPr>
            <a:xfrm>
              <a:off x="-32145" y="199319"/>
              <a:ext cx="3279000" cy="2122800"/>
            </a:xfrm>
            <a:custGeom>
              <a:rect b="b" l="l" r="r" t="t"/>
              <a:pathLst>
                <a:path extrusionOk="0" h="120000" w="120000">
                  <a:moveTo>
                    <a:pt x="584" y="34175"/>
                  </a:moveTo>
                  <a:cubicBezTo>
                    <a:pt x="-2679" y="22567"/>
                    <a:pt x="7879" y="11072"/>
                    <a:pt x="27615" y="4745"/>
                  </a:cubicBezTo>
                  <a:cubicBezTo>
                    <a:pt x="47351" y="-1582"/>
                    <a:pt x="72649" y="-1582"/>
                    <a:pt x="92385" y="4745"/>
                  </a:cubicBezTo>
                  <a:cubicBezTo>
                    <a:pt x="112121" y="11072"/>
                    <a:pt x="122679" y="22567"/>
                    <a:pt x="119416" y="34175"/>
                  </a:cubicBezTo>
                  <a:lnTo>
                    <a:pt x="74854" y="113544"/>
                  </a:lnTo>
                  <a:lnTo>
                    <a:pt x="74854" y="113544"/>
                  </a:lnTo>
                  <a:cubicBezTo>
                    <a:pt x="73813" y="117246"/>
                    <a:pt x="67478" y="120000"/>
                    <a:pt x="60000" y="120000"/>
                  </a:cubicBezTo>
                  <a:cubicBezTo>
                    <a:pt x="52522" y="120000"/>
                    <a:pt x="46187" y="117246"/>
                    <a:pt x="45146" y="113544"/>
                  </a:cubicBezTo>
                  <a:close/>
                  <a:moveTo>
                    <a:pt x="6000" y="30000"/>
                  </a:moveTo>
                  <a:lnTo>
                    <a:pt x="6000" y="30000"/>
                  </a:lnTo>
                  <a:cubicBezTo>
                    <a:pt x="6000" y="43528"/>
                    <a:pt x="30177" y="54495"/>
                    <a:pt x="60000" y="54495"/>
                  </a:cubicBezTo>
                  <a:cubicBezTo>
                    <a:pt x="89823" y="54495"/>
                    <a:pt x="114000" y="43528"/>
                    <a:pt x="114000" y="30000"/>
                  </a:cubicBezTo>
                  <a:cubicBezTo>
                    <a:pt x="114000" y="16472"/>
                    <a:pt x="89823" y="5505"/>
                    <a:pt x="60000" y="5505"/>
                  </a:cubicBezTo>
                  <a:cubicBezTo>
                    <a:pt x="30177" y="5505"/>
                    <a:pt x="6000" y="16472"/>
                    <a:pt x="6000" y="30000"/>
                  </a:cubicBezTo>
                  <a:close/>
                </a:path>
              </a:pathLst>
            </a:custGeom>
            <a:solidFill>
              <a:srgbClr val="CFDEEF">
                <a:alpha val="40000"/>
              </a:srgbClr>
            </a:solidFill>
            <a:ln cap="flat" cmpd="sng" w="9525">
              <a:solidFill>
                <a:srgbClr val="599BD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34"/>
            <p:cNvSpPr txBox="1"/>
            <p:nvPr/>
          </p:nvSpPr>
          <p:spPr>
            <a:xfrm>
              <a:off x="502620" y="2252090"/>
              <a:ext cx="2209500" cy="580200"/>
            </a:xfrm>
            <a:prstGeom prst="rect">
              <a:avLst/>
            </a:prstGeom>
            <a:noFill/>
            <a:ln>
              <a:noFill/>
            </a:ln>
          </p:spPr>
          <p:txBody>
            <a:bodyPr anchorCtr="0" anchor="ctr" bIns="71100" lIns="71100" spcFirstLastPara="1" rIns="71100" wrap="square" tIns="71100">
              <a:noAutofit/>
            </a:bodyPr>
            <a:lstStyle/>
            <a:p>
              <a:pPr indent="0" lvl="0" marL="0" marR="0" rtl="0" algn="ctr">
                <a:lnSpc>
                  <a:spcPct val="90000"/>
                </a:lnSpc>
                <a:spcBef>
                  <a:spcPts val="0"/>
                </a:spcBef>
                <a:spcAft>
                  <a:spcPts val="0"/>
                </a:spcAft>
                <a:buClr>
                  <a:srgbClr val="000000"/>
                </a:buClr>
                <a:buSzPts val="1000"/>
                <a:buFont typeface="Arial"/>
                <a:buNone/>
              </a:pPr>
              <a:r>
                <a:t/>
              </a:r>
              <a:endParaRPr b="0" i="0" sz="1000" u="none" cap="none" strike="noStrike">
                <a:solidFill>
                  <a:srgbClr val="000000"/>
                </a:solidFill>
                <a:latin typeface="Century Gothic"/>
                <a:ea typeface="Century Gothic"/>
                <a:cs typeface="Century Gothic"/>
                <a:sym typeface="Century Gothic"/>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cxnSp>
        <p:nvCxnSpPr>
          <p:cNvPr id="298" name="Google Shape;298;p35"/>
          <p:cNvCxnSpPr/>
          <p:nvPr/>
        </p:nvCxnSpPr>
        <p:spPr>
          <a:xfrm flipH="1" rot="10800000">
            <a:off x="81253" y="758952"/>
            <a:ext cx="6172200" cy="6900"/>
          </a:xfrm>
          <a:prstGeom prst="straightConnector1">
            <a:avLst/>
          </a:prstGeom>
          <a:noFill/>
          <a:ln cap="flat" cmpd="sng" w="76200">
            <a:solidFill>
              <a:srgbClr val="353B7E"/>
            </a:solidFill>
            <a:prstDash val="solid"/>
            <a:round/>
            <a:headEnd len="sm" w="sm" type="none"/>
            <a:tailEnd len="sm" w="sm" type="none"/>
          </a:ln>
        </p:spPr>
      </p:cxnSp>
      <p:sp>
        <p:nvSpPr>
          <p:cNvPr id="299" name="Google Shape;299;p35"/>
          <p:cNvSpPr txBox="1"/>
          <p:nvPr/>
        </p:nvSpPr>
        <p:spPr>
          <a:xfrm>
            <a:off x="-19217" y="34220"/>
            <a:ext cx="68460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i="0" lang="en-US" sz="2000" u="none" cap="none" strike="noStrike">
                <a:solidFill>
                  <a:srgbClr val="073763"/>
                </a:solidFill>
                <a:latin typeface="Century Gothic"/>
                <a:ea typeface="Century Gothic"/>
                <a:cs typeface="Century Gothic"/>
                <a:sym typeface="Century Gothic"/>
              </a:rPr>
              <a:t>Pre-Post Analysis and Findings- Field Experiences (April-June 2021)</a:t>
            </a:r>
            <a:endParaRPr b="1" i="0" sz="2000" u="none" cap="none" strike="noStrike">
              <a:solidFill>
                <a:srgbClr val="073763"/>
              </a:solidFill>
              <a:latin typeface="Century Gothic"/>
              <a:ea typeface="Century Gothic"/>
              <a:cs typeface="Century Gothic"/>
              <a:sym typeface="Century Gothic"/>
            </a:endParaRPr>
          </a:p>
        </p:txBody>
      </p:sp>
      <p:pic>
        <p:nvPicPr>
          <p:cNvPr id="300" name="Google Shape;300;p35"/>
          <p:cNvPicPr preferRelativeResize="0"/>
          <p:nvPr/>
        </p:nvPicPr>
        <p:blipFill rotWithShape="1">
          <a:blip r:embed="rId3">
            <a:alphaModFix/>
          </a:blip>
          <a:srcRect b="0" l="0" r="3353" t="0"/>
          <a:stretch/>
        </p:blipFill>
        <p:spPr>
          <a:xfrm>
            <a:off x="0" y="919225"/>
            <a:ext cx="6172201" cy="5825000"/>
          </a:xfrm>
          <a:prstGeom prst="rect">
            <a:avLst/>
          </a:prstGeom>
          <a:noFill/>
          <a:ln>
            <a:noFill/>
          </a:ln>
        </p:spPr>
      </p:pic>
      <p:sp>
        <p:nvSpPr>
          <p:cNvPr id="301" name="Google Shape;301;p35"/>
          <p:cNvSpPr/>
          <p:nvPr/>
        </p:nvSpPr>
        <p:spPr>
          <a:xfrm>
            <a:off x="6172200" y="3630400"/>
            <a:ext cx="2971800" cy="1907700"/>
          </a:xfrm>
          <a:prstGeom prst="rect">
            <a:avLst/>
          </a:prstGeom>
          <a:solidFill>
            <a:srgbClr val="3E6EC2"/>
          </a:solidFill>
          <a:ln>
            <a:noFill/>
          </a:ln>
        </p:spPr>
        <p:txBody>
          <a:bodyPr anchorCtr="0" anchor="t" bIns="45700" lIns="91425" spcFirstLastPara="1" rIns="91425" wrap="square" tIns="45700">
            <a:noAutofit/>
          </a:bodyPr>
          <a:lstStyle/>
          <a:p>
            <a:pPr indent="-311150" lvl="0" marL="457200" marR="0" rtl="0" algn="l">
              <a:lnSpc>
                <a:spcPct val="100000"/>
              </a:lnSpc>
              <a:spcBef>
                <a:spcPts val="0"/>
              </a:spcBef>
              <a:spcAft>
                <a:spcPts val="0"/>
              </a:spcAft>
              <a:buClr>
                <a:srgbClr val="F8F8F8"/>
              </a:buClr>
              <a:buSzPts val="1300"/>
              <a:buFont typeface="Century Gothic"/>
              <a:buChar char="❖"/>
            </a:pPr>
            <a:r>
              <a:rPr b="1" i="0" lang="en-US" sz="1300" u="none" cap="none" strike="noStrike">
                <a:solidFill>
                  <a:srgbClr val="F8F8F8"/>
                </a:solidFill>
                <a:latin typeface="Century Gothic"/>
                <a:ea typeface="Century Gothic"/>
                <a:cs typeface="Century Gothic"/>
                <a:sym typeface="Century Gothic"/>
              </a:rPr>
              <a:t>Girls are weak and passive.</a:t>
            </a:r>
            <a:endParaRPr b="1" sz="1300">
              <a:solidFill>
                <a:srgbClr val="F8F8F8"/>
              </a:solidFill>
              <a:latin typeface="Century Gothic"/>
              <a:ea typeface="Century Gothic"/>
              <a:cs typeface="Century Gothic"/>
              <a:sym typeface="Century Gothic"/>
            </a:endParaRPr>
          </a:p>
          <a:p>
            <a:pPr indent="0" lvl="0" marL="457200" marR="0" rtl="0" algn="l">
              <a:lnSpc>
                <a:spcPct val="100000"/>
              </a:lnSpc>
              <a:spcBef>
                <a:spcPts val="0"/>
              </a:spcBef>
              <a:spcAft>
                <a:spcPts val="0"/>
              </a:spcAft>
              <a:buNone/>
            </a:pPr>
            <a:r>
              <a:t/>
            </a:r>
            <a:endParaRPr b="1" sz="1300">
              <a:solidFill>
                <a:srgbClr val="F8F8F8"/>
              </a:solidFill>
              <a:latin typeface="Century Gothic"/>
              <a:ea typeface="Century Gothic"/>
              <a:cs typeface="Century Gothic"/>
              <a:sym typeface="Century Gothic"/>
            </a:endParaRPr>
          </a:p>
          <a:p>
            <a:pPr indent="-311150" lvl="0" marL="457200" marR="0" rtl="0" algn="l">
              <a:lnSpc>
                <a:spcPct val="100000"/>
              </a:lnSpc>
              <a:spcBef>
                <a:spcPts val="0"/>
              </a:spcBef>
              <a:spcAft>
                <a:spcPts val="0"/>
              </a:spcAft>
              <a:buClr>
                <a:srgbClr val="F8F8F8"/>
              </a:buClr>
              <a:buSzPts val="1300"/>
              <a:buFont typeface="Century Gothic"/>
              <a:buChar char="❖"/>
            </a:pPr>
            <a:r>
              <a:rPr b="1" lang="en-US" sz="1300">
                <a:solidFill>
                  <a:srgbClr val="F8F8F8"/>
                </a:solidFill>
                <a:latin typeface="Century Gothic"/>
                <a:ea typeface="Century Gothic"/>
                <a:cs typeface="Century Gothic"/>
                <a:sym typeface="Century Gothic"/>
              </a:rPr>
              <a:t>I can use self-defense skills on someone I know.</a:t>
            </a:r>
            <a:endParaRPr b="1" sz="1300">
              <a:solidFill>
                <a:srgbClr val="F8F8F8"/>
              </a:solidFill>
              <a:latin typeface="Century Gothic"/>
              <a:ea typeface="Century Gothic"/>
              <a:cs typeface="Century Gothic"/>
              <a:sym typeface="Century Gothic"/>
            </a:endParaRPr>
          </a:p>
          <a:p>
            <a:pPr indent="0" lvl="0" marL="457200" rtl="0" algn="l">
              <a:spcBef>
                <a:spcPts val="0"/>
              </a:spcBef>
              <a:spcAft>
                <a:spcPts val="0"/>
              </a:spcAft>
              <a:buNone/>
            </a:pPr>
            <a:r>
              <a:t/>
            </a:r>
            <a:endParaRPr b="1" sz="1300">
              <a:solidFill>
                <a:srgbClr val="F8F8F8"/>
              </a:solidFill>
              <a:latin typeface="Century Gothic"/>
              <a:ea typeface="Century Gothic"/>
              <a:cs typeface="Century Gothic"/>
              <a:sym typeface="Century Gothic"/>
            </a:endParaRPr>
          </a:p>
          <a:p>
            <a:pPr indent="-311150" lvl="0" marL="457200" rtl="0" algn="l">
              <a:spcBef>
                <a:spcPts val="0"/>
              </a:spcBef>
              <a:spcAft>
                <a:spcPts val="0"/>
              </a:spcAft>
              <a:buClr>
                <a:srgbClr val="F8F8F8"/>
              </a:buClr>
              <a:buSzPts val="1300"/>
              <a:buFont typeface="Century Gothic"/>
              <a:buChar char="❖"/>
            </a:pPr>
            <a:r>
              <a:rPr b="1" lang="en-US" sz="1300">
                <a:solidFill>
                  <a:srgbClr val="F8F8F8"/>
                </a:solidFill>
                <a:latin typeface="Century Gothic"/>
                <a:ea typeface="Century Gothic"/>
                <a:cs typeface="Century Gothic"/>
                <a:sym typeface="Century Gothic"/>
              </a:rPr>
              <a:t>When is an attack the girl's fault?</a:t>
            </a:r>
            <a:endParaRPr b="1" sz="1500">
              <a:solidFill>
                <a:srgbClr val="F8F8F8"/>
              </a:solidFill>
            </a:endParaRPr>
          </a:p>
          <a:p>
            <a:pPr indent="0" lvl="0" marL="0" rtl="0" algn="l">
              <a:spcBef>
                <a:spcPts val="0"/>
              </a:spcBef>
              <a:spcAft>
                <a:spcPts val="0"/>
              </a:spcAft>
              <a:buClr>
                <a:schemeClr val="dk1"/>
              </a:buClr>
              <a:buFont typeface="Arial"/>
              <a:buNone/>
            </a:pPr>
            <a:r>
              <a:t/>
            </a:r>
            <a:endParaRPr b="1" sz="1300">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t/>
            </a:r>
            <a:endParaRPr b="1" sz="1300">
              <a:latin typeface="Century Gothic"/>
              <a:ea typeface="Century Gothic"/>
              <a:cs typeface="Century Gothic"/>
              <a:sym typeface="Century Gothic"/>
            </a:endParaRPr>
          </a:p>
        </p:txBody>
      </p:sp>
      <p:sp>
        <p:nvSpPr>
          <p:cNvPr id="302" name="Google Shape;302;p35"/>
          <p:cNvSpPr/>
          <p:nvPr/>
        </p:nvSpPr>
        <p:spPr>
          <a:xfrm>
            <a:off x="6591112" y="3159038"/>
            <a:ext cx="21081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1800" u="none" cap="none" strike="noStrike">
                <a:solidFill>
                  <a:srgbClr val="C00000"/>
                </a:solidFill>
                <a:latin typeface="Century Gothic"/>
                <a:ea typeface="Century Gothic"/>
                <a:cs typeface="Century Gothic"/>
                <a:sym typeface="Century Gothic"/>
              </a:rPr>
              <a:t>Areas to focus on</a:t>
            </a:r>
            <a:endParaRPr b="1" sz="1800"/>
          </a:p>
        </p:txBody>
      </p:sp>
      <p:pic>
        <p:nvPicPr>
          <p:cNvPr id="303" name="Google Shape;303;p35"/>
          <p:cNvPicPr preferRelativeResize="0"/>
          <p:nvPr/>
        </p:nvPicPr>
        <p:blipFill rotWithShape="1">
          <a:blip r:embed="rId4">
            <a:alphaModFix/>
          </a:blip>
          <a:srcRect b="0" l="0" r="0" t="0"/>
          <a:stretch/>
        </p:blipFill>
        <p:spPr>
          <a:xfrm>
            <a:off x="6253450" y="1213057"/>
            <a:ext cx="2861625" cy="1907733"/>
          </a:xfrm>
          <a:prstGeom prst="rect">
            <a:avLst/>
          </a:prstGeom>
          <a:noFill/>
          <a:ln>
            <a:noFill/>
          </a:ln>
        </p:spPr>
      </p:pic>
      <p:sp>
        <p:nvSpPr>
          <p:cNvPr id="304" name="Google Shape;304;p35"/>
          <p:cNvSpPr/>
          <p:nvPr/>
        </p:nvSpPr>
        <p:spPr>
          <a:xfrm>
            <a:off x="0" y="2318500"/>
            <a:ext cx="3049800" cy="447300"/>
          </a:xfrm>
          <a:prstGeom prst="rect">
            <a:avLst/>
          </a:prstGeom>
          <a:noFill/>
          <a:ln cap="flat" cmpd="sng" w="76200">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35"/>
          <p:cNvSpPr/>
          <p:nvPr/>
        </p:nvSpPr>
        <p:spPr>
          <a:xfrm>
            <a:off x="0" y="3351875"/>
            <a:ext cx="3049800" cy="447300"/>
          </a:xfrm>
          <a:prstGeom prst="rect">
            <a:avLst/>
          </a:prstGeom>
          <a:noFill/>
          <a:ln cap="flat" cmpd="sng" w="76200">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35"/>
          <p:cNvSpPr/>
          <p:nvPr/>
        </p:nvSpPr>
        <p:spPr>
          <a:xfrm>
            <a:off x="0" y="5293300"/>
            <a:ext cx="3049800" cy="447300"/>
          </a:xfrm>
          <a:prstGeom prst="rect">
            <a:avLst/>
          </a:prstGeom>
          <a:noFill/>
          <a:ln cap="flat" cmpd="sng" w="76200">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7" name="Google Shape;307;p35"/>
          <p:cNvPicPr preferRelativeResize="0"/>
          <p:nvPr/>
        </p:nvPicPr>
        <p:blipFill rotWithShape="1">
          <a:blip r:embed="rId5">
            <a:alphaModFix/>
          </a:blip>
          <a:srcRect b="0" l="21895" r="25773" t="0"/>
          <a:stretch/>
        </p:blipFill>
        <p:spPr>
          <a:xfrm>
            <a:off x="7889975" y="34225"/>
            <a:ext cx="1111375" cy="11605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cxnSp>
        <p:nvCxnSpPr>
          <p:cNvPr id="313" name="Google Shape;313;p36"/>
          <p:cNvCxnSpPr/>
          <p:nvPr/>
        </p:nvCxnSpPr>
        <p:spPr>
          <a:xfrm flipH="1" rot="10800000">
            <a:off x="0" y="581035"/>
            <a:ext cx="6172200" cy="6900"/>
          </a:xfrm>
          <a:prstGeom prst="straightConnector1">
            <a:avLst/>
          </a:prstGeom>
          <a:noFill/>
          <a:ln cap="flat" cmpd="sng" w="76200">
            <a:solidFill>
              <a:srgbClr val="353B7E"/>
            </a:solidFill>
            <a:prstDash val="solid"/>
            <a:round/>
            <a:headEnd len="sm" w="sm" type="none"/>
            <a:tailEnd len="sm" w="sm" type="none"/>
          </a:ln>
        </p:spPr>
      </p:cxnSp>
      <p:sp>
        <p:nvSpPr>
          <p:cNvPr id="314" name="Google Shape;314;p36"/>
          <p:cNvSpPr txBox="1"/>
          <p:nvPr/>
        </p:nvSpPr>
        <p:spPr>
          <a:xfrm>
            <a:off x="179512" y="-6508"/>
            <a:ext cx="71034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i="0" lang="en-US" sz="2000" u="none" cap="none" strike="noStrike">
                <a:solidFill>
                  <a:srgbClr val="073763"/>
                </a:solidFill>
                <a:latin typeface="Century Gothic"/>
                <a:ea typeface="Century Gothic"/>
                <a:cs typeface="Century Gothic"/>
                <a:sym typeface="Century Gothic"/>
              </a:rPr>
              <a:t>Experiences</a:t>
            </a:r>
            <a:endParaRPr b="1" i="0" sz="2000" u="none" cap="none" strike="noStrike">
              <a:solidFill>
                <a:srgbClr val="073763"/>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t/>
            </a:r>
            <a:endParaRPr b="1" i="0" sz="2000" u="none" cap="none" strike="noStrike">
              <a:solidFill>
                <a:srgbClr val="343B7F"/>
              </a:solidFill>
              <a:latin typeface="Century Gothic"/>
              <a:ea typeface="Century Gothic"/>
              <a:cs typeface="Century Gothic"/>
              <a:sym typeface="Century Gothic"/>
            </a:endParaRPr>
          </a:p>
        </p:txBody>
      </p:sp>
      <p:pic>
        <p:nvPicPr>
          <p:cNvPr id="315" name="Google Shape;315;p36"/>
          <p:cNvPicPr preferRelativeResize="0"/>
          <p:nvPr/>
        </p:nvPicPr>
        <p:blipFill rotWithShape="1">
          <a:blip r:embed="rId3">
            <a:alphaModFix/>
          </a:blip>
          <a:srcRect b="0" l="0" r="0" t="0"/>
          <a:stretch/>
        </p:blipFill>
        <p:spPr>
          <a:xfrm>
            <a:off x="7853085" y="6039159"/>
            <a:ext cx="1196296" cy="717777"/>
          </a:xfrm>
          <a:prstGeom prst="rect">
            <a:avLst/>
          </a:prstGeom>
          <a:noFill/>
          <a:ln>
            <a:noFill/>
          </a:ln>
        </p:spPr>
      </p:pic>
      <p:grpSp>
        <p:nvGrpSpPr>
          <p:cNvPr id="316" name="Google Shape;316;p36"/>
          <p:cNvGrpSpPr/>
          <p:nvPr/>
        </p:nvGrpSpPr>
        <p:grpSpPr>
          <a:xfrm>
            <a:off x="545926" y="1169678"/>
            <a:ext cx="8232268" cy="5209685"/>
            <a:chOff x="0" y="344274"/>
            <a:chExt cx="8800800" cy="5209685"/>
          </a:xfrm>
        </p:grpSpPr>
        <p:cxnSp>
          <p:nvCxnSpPr>
            <p:cNvPr id="317" name="Google Shape;317;p36"/>
            <p:cNvCxnSpPr/>
            <p:nvPr/>
          </p:nvCxnSpPr>
          <p:spPr>
            <a:xfrm>
              <a:off x="0" y="3713301"/>
              <a:ext cx="8800800" cy="0"/>
            </a:xfrm>
            <a:prstGeom prst="straightConnector1">
              <a:avLst/>
            </a:prstGeom>
            <a:noFill/>
            <a:ln cap="flat" cmpd="sng" w="25400">
              <a:solidFill>
                <a:srgbClr val="345A99"/>
              </a:solidFill>
              <a:prstDash val="solid"/>
              <a:round/>
              <a:headEnd len="sm" w="sm" type="none"/>
              <a:tailEnd len="sm" w="sm" type="none"/>
            </a:ln>
          </p:spPr>
        </p:cxnSp>
        <p:cxnSp>
          <p:nvCxnSpPr>
            <p:cNvPr id="318" name="Google Shape;318;p36"/>
            <p:cNvCxnSpPr/>
            <p:nvPr/>
          </p:nvCxnSpPr>
          <p:spPr>
            <a:xfrm>
              <a:off x="0" y="919128"/>
              <a:ext cx="8800800" cy="0"/>
            </a:xfrm>
            <a:prstGeom prst="straightConnector1">
              <a:avLst/>
            </a:prstGeom>
            <a:noFill/>
            <a:ln cap="flat" cmpd="sng" w="25400">
              <a:solidFill>
                <a:srgbClr val="345A99"/>
              </a:solidFill>
              <a:prstDash val="solid"/>
              <a:round/>
              <a:headEnd len="sm" w="sm" type="none"/>
              <a:tailEnd len="sm" w="sm" type="none"/>
            </a:ln>
          </p:spPr>
        </p:cxnSp>
        <p:sp>
          <p:nvSpPr>
            <p:cNvPr id="319" name="Google Shape;319;p36"/>
            <p:cNvSpPr/>
            <p:nvPr/>
          </p:nvSpPr>
          <p:spPr>
            <a:xfrm>
              <a:off x="26058" y="344274"/>
              <a:ext cx="2107500" cy="533700"/>
            </a:xfrm>
            <a:prstGeom prst="round2SameRect">
              <a:avLst>
                <a:gd fmla="val 16670" name="adj1"/>
                <a:gd fmla="val 0" name="adj2"/>
              </a:avLst>
            </a:prstGeom>
            <a:solidFill>
              <a:srgbClr val="4372C3"/>
            </a:soli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36"/>
            <p:cNvSpPr txBox="1"/>
            <p:nvPr/>
          </p:nvSpPr>
          <p:spPr>
            <a:xfrm>
              <a:off x="110981" y="357309"/>
              <a:ext cx="2066100" cy="507600"/>
            </a:xfrm>
            <a:prstGeom prst="rect">
              <a:avLst/>
            </a:prstGeom>
            <a:noFill/>
            <a:ln>
              <a:noFill/>
            </a:ln>
          </p:spPr>
          <p:txBody>
            <a:bodyPr anchorCtr="0" anchor="ctr" bIns="20950" lIns="20950" spcFirstLastPara="1" rIns="20950" wrap="square" tIns="20950">
              <a:noAutofit/>
            </a:bodyPr>
            <a:lstStyle/>
            <a:p>
              <a:pPr indent="0" lvl="0" marL="0" marR="0" rtl="0" algn="l">
                <a:lnSpc>
                  <a:spcPct val="90000"/>
                </a:lnSpc>
                <a:spcBef>
                  <a:spcPts val="0"/>
                </a:spcBef>
                <a:spcAft>
                  <a:spcPts val="0"/>
                </a:spcAft>
                <a:buClr>
                  <a:srgbClr val="000000"/>
                </a:buClr>
                <a:buSzPts val="1100"/>
                <a:buFont typeface="Arial"/>
                <a:buNone/>
              </a:pPr>
              <a:r>
                <a:rPr b="1" lang="en-US">
                  <a:solidFill>
                    <a:schemeClr val="lt1"/>
                  </a:solidFill>
                  <a:latin typeface="Century Gothic"/>
                  <a:ea typeface="Century Gothic"/>
                  <a:cs typeface="Century Gothic"/>
                  <a:sym typeface="Century Gothic"/>
                </a:rPr>
                <a:t>  </a:t>
              </a:r>
              <a:r>
                <a:rPr b="1" i="0" lang="en-US" u="none" cap="none" strike="noStrike">
                  <a:solidFill>
                    <a:schemeClr val="lt1"/>
                  </a:solidFill>
                  <a:latin typeface="Century Gothic"/>
                  <a:ea typeface="Century Gothic"/>
                  <a:cs typeface="Century Gothic"/>
                  <a:sym typeface="Century Gothic"/>
                </a:rPr>
                <a:t>Positive</a:t>
              </a:r>
              <a:endParaRPr b="1"/>
            </a:p>
          </p:txBody>
        </p:sp>
        <p:sp>
          <p:nvSpPr>
            <p:cNvPr id="321" name="Google Shape;321;p36"/>
            <p:cNvSpPr/>
            <p:nvPr/>
          </p:nvSpPr>
          <p:spPr>
            <a:xfrm>
              <a:off x="0" y="919128"/>
              <a:ext cx="8800800" cy="1835700"/>
            </a:xfrm>
            <a:prstGeom prst="rect">
              <a:avLst/>
            </a:prstGeom>
            <a:noFill/>
            <a:ln cap="flat" cmpd="sng" w="9525">
              <a:solidFill>
                <a:schemeClr val="dk1">
                  <a:alpha val="0"/>
                </a:scheme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36"/>
            <p:cNvSpPr txBox="1"/>
            <p:nvPr/>
          </p:nvSpPr>
          <p:spPr>
            <a:xfrm>
              <a:off x="0" y="919128"/>
              <a:ext cx="8800800" cy="1835700"/>
            </a:xfrm>
            <a:prstGeom prst="rect">
              <a:avLst/>
            </a:prstGeom>
            <a:noFill/>
            <a:ln>
              <a:noFill/>
            </a:ln>
          </p:spPr>
          <p:txBody>
            <a:bodyPr anchorCtr="0" anchor="t" bIns="26650" lIns="26650" spcFirstLastPara="1" rIns="26650" wrap="square" tIns="26650">
              <a:noAutofit/>
            </a:bodyPr>
            <a:lstStyle/>
            <a:p>
              <a:pPr indent="0" lvl="0" marL="0" marR="0" rtl="0" algn="l">
                <a:lnSpc>
                  <a:spcPct val="115000"/>
                </a:lnSpc>
                <a:spcBef>
                  <a:spcPts val="0"/>
                </a:spcBef>
                <a:spcAft>
                  <a:spcPts val="0"/>
                </a:spcAft>
                <a:buNone/>
              </a:pPr>
              <a:r>
                <a:t/>
              </a:r>
              <a:endParaRPr sz="1100">
                <a:latin typeface="Century Gothic"/>
                <a:ea typeface="Century Gothic"/>
                <a:cs typeface="Century Gothic"/>
                <a:sym typeface="Century Gothic"/>
              </a:endParaRPr>
            </a:p>
            <a:p>
              <a:pPr indent="-317500" lvl="0" marL="457200" marR="0" rtl="0" algn="l">
                <a:lnSpc>
                  <a:spcPct val="115000"/>
                </a:lnSpc>
                <a:spcBef>
                  <a:spcPts val="0"/>
                </a:spcBef>
                <a:spcAft>
                  <a:spcPts val="0"/>
                </a:spcAft>
                <a:buClr>
                  <a:srgbClr val="000000"/>
                </a:buClr>
                <a:buSzPts val="1400"/>
                <a:buFont typeface="Quicksand"/>
                <a:buChar char="●"/>
              </a:pPr>
              <a:r>
                <a:rPr i="0" lang="en-US" sz="1400" u="none" cap="none" strike="noStrike">
                  <a:solidFill>
                    <a:srgbClr val="000000"/>
                  </a:solidFill>
                  <a:latin typeface="Quicksand"/>
                  <a:ea typeface="Quicksand"/>
                  <a:cs typeface="Quicksand"/>
                  <a:sym typeface="Quicksand"/>
                </a:rPr>
                <a:t>Program embraced by the community, district  and AGY</a:t>
              </a:r>
              <a:r>
                <a:rPr i="0" lang="en-US" sz="1400" u="none" cap="none" strike="noStrike">
                  <a:solidFill>
                    <a:srgbClr val="000000"/>
                  </a:solidFill>
                  <a:latin typeface="Quicksand"/>
                  <a:ea typeface="Quicksand"/>
                  <a:cs typeface="Quicksand"/>
                  <a:sym typeface="Quicksand"/>
                </a:rPr>
                <a:t>W</a:t>
              </a:r>
              <a:endParaRPr i="0" sz="1400" u="none" cap="none" strike="noStrike">
                <a:solidFill>
                  <a:srgbClr val="000000"/>
                </a:solidFill>
                <a:latin typeface="Quicksand"/>
                <a:ea typeface="Quicksand"/>
                <a:cs typeface="Quicksand"/>
                <a:sym typeface="Quicksand"/>
              </a:endParaRPr>
            </a:p>
            <a:p>
              <a:pPr indent="-317500" lvl="0" marL="457200" marR="0" rtl="0" algn="l">
                <a:lnSpc>
                  <a:spcPct val="115000"/>
                </a:lnSpc>
                <a:spcBef>
                  <a:spcPts val="0"/>
                </a:spcBef>
                <a:spcAft>
                  <a:spcPts val="0"/>
                </a:spcAft>
                <a:buClr>
                  <a:srgbClr val="000000"/>
                </a:buClr>
                <a:buSzPts val="1400"/>
                <a:buFont typeface="Quicksand"/>
                <a:buChar char="●"/>
              </a:pPr>
              <a:r>
                <a:rPr i="0" lang="en-US" sz="1400" u="none" cap="none" strike="noStrike">
                  <a:solidFill>
                    <a:srgbClr val="000000"/>
                  </a:solidFill>
                  <a:latin typeface="Quicksand"/>
                  <a:ea typeface="Quicksand"/>
                  <a:cs typeface="Quicksand"/>
                  <a:sym typeface="Quicksand"/>
                </a:rPr>
                <a:t>AGYW reported autonomy and confidence</a:t>
              </a:r>
              <a:endParaRPr i="0" sz="1400" u="none" cap="none" strike="noStrike">
                <a:solidFill>
                  <a:srgbClr val="000000"/>
                </a:solidFill>
                <a:latin typeface="Quicksand"/>
                <a:ea typeface="Quicksand"/>
                <a:cs typeface="Quicksand"/>
                <a:sym typeface="Quicksand"/>
              </a:endParaRPr>
            </a:p>
            <a:p>
              <a:pPr indent="-317500" lvl="0" marL="457200" marR="0" rtl="0" algn="l">
                <a:lnSpc>
                  <a:spcPct val="115000"/>
                </a:lnSpc>
                <a:spcBef>
                  <a:spcPts val="0"/>
                </a:spcBef>
                <a:spcAft>
                  <a:spcPts val="0"/>
                </a:spcAft>
                <a:buClr>
                  <a:srgbClr val="000000"/>
                </a:buClr>
                <a:buSzPts val="1400"/>
                <a:buFont typeface="Quicksand"/>
                <a:buChar char="●"/>
              </a:pPr>
              <a:r>
                <a:rPr i="0" lang="en-US" sz="1400" u="none" cap="none" strike="noStrike">
                  <a:solidFill>
                    <a:srgbClr val="000000"/>
                  </a:solidFill>
                  <a:latin typeface="Quicksand"/>
                  <a:ea typeface="Quicksand"/>
                  <a:cs typeface="Quicksand"/>
                  <a:sym typeface="Quicksand"/>
                </a:rPr>
                <a:t>AGYW are in place and  willing to be trained in NMNW.</a:t>
              </a:r>
              <a:endParaRPr i="0" sz="1400" u="none" cap="none" strike="noStrike">
                <a:solidFill>
                  <a:srgbClr val="000000"/>
                </a:solidFill>
                <a:latin typeface="Quicksand"/>
                <a:ea typeface="Quicksand"/>
                <a:cs typeface="Quicksand"/>
                <a:sym typeface="Quicksand"/>
              </a:endParaRPr>
            </a:p>
            <a:p>
              <a:pPr indent="-317500" lvl="0" marL="457200" marR="0" rtl="0" algn="l">
                <a:lnSpc>
                  <a:spcPct val="115000"/>
                </a:lnSpc>
                <a:spcBef>
                  <a:spcPts val="0"/>
                </a:spcBef>
                <a:spcAft>
                  <a:spcPts val="0"/>
                </a:spcAft>
                <a:buClr>
                  <a:srgbClr val="000000"/>
                </a:buClr>
                <a:buSzPts val="1400"/>
                <a:buFont typeface="Quicksand"/>
                <a:buChar char="●"/>
              </a:pPr>
              <a:r>
                <a:rPr i="0" lang="en-US" sz="1400" u="none" cap="none" strike="noStrike">
                  <a:solidFill>
                    <a:srgbClr val="000000"/>
                  </a:solidFill>
                  <a:latin typeface="Quicksand"/>
                  <a:ea typeface="Quicksand"/>
                  <a:cs typeface="Quicksand"/>
                  <a:sym typeface="Quicksand"/>
                </a:rPr>
                <a:t>Convenience of the 8hr program</a:t>
              </a:r>
              <a:endParaRPr>
                <a:latin typeface="Quicksand"/>
                <a:ea typeface="Quicksand"/>
                <a:cs typeface="Quicksand"/>
                <a:sym typeface="Quicksand"/>
              </a:endParaRPr>
            </a:p>
            <a:p>
              <a:pPr indent="-317500" lvl="0" marL="457200" marR="0" rtl="0" algn="l">
                <a:lnSpc>
                  <a:spcPct val="115000"/>
                </a:lnSpc>
                <a:spcBef>
                  <a:spcPts val="0"/>
                </a:spcBef>
                <a:spcAft>
                  <a:spcPts val="0"/>
                </a:spcAft>
                <a:buClr>
                  <a:srgbClr val="000000"/>
                </a:buClr>
                <a:buSzPts val="1400"/>
                <a:buFont typeface="Quicksand"/>
                <a:buChar char="●"/>
              </a:pPr>
              <a:r>
                <a:rPr i="0" lang="en-US" sz="1400" u="none" cap="none" strike="noStrike">
                  <a:solidFill>
                    <a:srgbClr val="000000"/>
                  </a:solidFill>
                  <a:latin typeface="Quicksand"/>
                  <a:ea typeface="Quicksand"/>
                  <a:cs typeface="Quicksand"/>
                  <a:sym typeface="Quicksand"/>
                </a:rPr>
                <a:t>Church  Youth peer leaders mobilizing AGYW to participate and cascade</a:t>
              </a:r>
              <a:endParaRPr>
                <a:latin typeface="Quicksand"/>
                <a:ea typeface="Quicksand"/>
                <a:cs typeface="Quicksand"/>
                <a:sym typeface="Quicksand"/>
              </a:endParaRPr>
            </a:p>
          </p:txBody>
        </p:sp>
        <p:sp>
          <p:nvSpPr>
            <p:cNvPr id="323" name="Google Shape;323;p36"/>
            <p:cNvSpPr/>
            <p:nvPr/>
          </p:nvSpPr>
          <p:spPr>
            <a:xfrm>
              <a:off x="0" y="3108668"/>
              <a:ext cx="1955700" cy="533700"/>
            </a:xfrm>
            <a:prstGeom prst="round2SameRect">
              <a:avLst>
                <a:gd fmla="val 16670" name="adj1"/>
                <a:gd fmla="val 0" name="adj2"/>
              </a:avLst>
            </a:prstGeom>
            <a:solidFill>
              <a:srgbClr val="4372C3"/>
            </a:soli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36"/>
            <p:cNvSpPr txBox="1"/>
            <p:nvPr/>
          </p:nvSpPr>
          <p:spPr>
            <a:xfrm>
              <a:off x="26059" y="3134727"/>
              <a:ext cx="1903800" cy="507600"/>
            </a:xfrm>
            <a:prstGeom prst="rect">
              <a:avLst/>
            </a:prstGeom>
            <a:noFill/>
            <a:ln>
              <a:noFill/>
            </a:ln>
          </p:spPr>
          <p:txBody>
            <a:bodyPr anchorCtr="0" anchor="ctr" bIns="20950" lIns="20950" spcFirstLastPara="1" rIns="20950" wrap="square" tIns="20950">
              <a:noAutofit/>
            </a:bodyPr>
            <a:lstStyle/>
            <a:p>
              <a:pPr indent="0" lvl="0" marL="0" marR="0" rtl="0" algn="l">
                <a:lnSpc>
                  <a:spcPct val="90000"/>
                </a:lnSpc>
                <a:spcBef>
                  <a:spcPts val="0"/>
                </a:spcBef>
                <a:spcAft>
                  <a:spcPts val="0"/>
                </a:spcAft>
                <a:buClr>
                  <a:srgbClr val="000000"/>
                </a:buClr>
                <a:buSzPts val="1100"/>
                <a:buFont typeface="Arial"/>
                <a:buNone/>
              </a:pPr>
              <a:r>
                <a:rPr b="1" lang="en-US">
                  <a:solidFill>
                    <a:schemeClr val="lt1"/>
                  </a:solidFill>
                  <a:latin typeface="Century Gothic"/>
                  <a:ea typeface="Century Gothic"/>
                  <a:cs typeface="Century Gothic"/>
                  <a:sym typeface="Century Gothic"/>
                </a:rPr>
                <a:t>  </a:t>
              </a:r>
              <a:r>
                <a:rPr b="1" i="0" lang="en-US" u="none" cap="none" strike="noStrike">
                  <a:solidFill>
                    <a:schemeClr val="lt1"/>
                  </a:solidFill>
                  <a:latin typeface="Century Gothic"/>
                  <a:ea typeface="Century Gothic"/>
                  <a:cs typeface="Century Gothic"/>
                  <a:sym typeface="Century Gothic"/>
                </a:rPr>
                <a:t>Negative</a:t>
              </a:r>
              <a:r>
                <a:rPr b="1" i="0" lang="en-US" sz="1100" u="none" cap="none" strike="noStrike">
                  <a:solidFill>
                    <a:schemeClr val="lt1"/>
                  </a:solidFill>
                  <a:latin typeface="Century Gothic"/>
                  <a:ea typeface="Century Gothic"/>
                  <a:cs typeface="Century Gothic"/>
                  <a:sym typeface="Century Gothic"/>
                </a:rPr>
                <a:t> </a:t>
              </a:r>
              <a:endParaRPr b="1"/>
            </a:p>
          </p:txBody>
        </p:sp>
        <p:sp>
          <p:nvSpPr>
            <p:cNvPr id="325" name="Google Shape;325;p36"/>
            <p:cNvSpPr/>
            <p:nvPr/>
          </p:nvSpPr>
          <p:spPr>
            <a:xfrm>
              <a:off x="0" y="3718259"/>
              <a:ext cx="8800800" cy="1835700"/>
            </a:xfrm>
            <a:prstGeom prst="rect">
              <a:avLst/>
            </a:prstGeom>
            <a:noFill/>
            <a:ln cap="flat" cmpd="sng" w="9525">
              <a:solidFill>
                <a:schemeClr val="dk1">
                  <a:alpha val="0"/>
                </a:scheme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36"/>
            <p:cNvSpPr txBox="1"/>
            <p:nvPr/>
          </p:nvSpPr>
          <p:spPr>
            <a:xfrm>
              <a:off x="0" y="3718259"/>
              <a:ext cx="8800800" cy="1835700"/>
            </a:xfrm>
            <a:prstGeom prst="rect">
              <a:avLst/>
            </a:prstGeom>
            <a:noFill/>
            <a:ln>
              <a:noFill/>
            </a:ln>
          </p:spPr>
          <p:txBody>
            <a:bodyPr anchorCtr="0" anchor="t" bIns="20950" lIns="20950" spcFirstLastPara="1" rIns="20950" wrap="square" tIns="20950">
              <a:noAutofit/>
            </a:bodyPr>
            <a:lstStyle/>
            <a:p>
              <a:pPr indent="0" lvl="0" marL="0" marR="0" rtl="0" algn="l">
                <a:lnSpc>
                  <a:spcPct val="115000"/>
                </a:lnSpc>
                <a:spcBef>
                  <a:spcPts val="0"/>
                </a:spcBef>
                <a:spcAft>
                  <a:spcPts val="0"/>
                </a:spcAft>
                <a:buNone/>
              </a:pPr>
              <a:r>
                <a:t/>
              </a:r>
              <a:endParaRPr b="0" i="0" sz="1100" u="none" cap="none" strike="noStrike">
                <a:solidFill>
                  <a:srgbClr val="000000"/>
                </a:solidFill>
                <a:latin typeface="Century Gothic"/>
                <a:ea typeface="Century Gothic"/>
                <a:cs typeface="Century Gothic"/>
                <a:sym typeface="Century Gothic"/>
              </a:endParaRPr>
            </a:p>
            <a:p>
              <a:pPr indent="-317500" lvl="0" marL="457200" marR="0" rtl="0" algn="l">
                <a:lnSpc>
                  <a:spcPct val="115000"/>
                </a:lnSpc>
                <a:spcBef>
                  <a:spcPts val="0"/>
                </a:spcBef>
                <a:spcAft>
                  <a:spcPts val="0"/>
                </a:spcAft>
                <a:buClr>
                  <a:srgbClr val="000000"/>
                </a:buClr>
                <a:buSzPts val="1400"/>
                <a:buFont typeface="Century Gothic"/>
                <a:buChar char="●"/>
              </a:pPr>
              <a:r>
                <a:rPr b="0" i="0" lang="en-US" sz="1400" u="none" cap="none" strike="noStrike">
                  <a:solidFill>
                    <a:srgbClr val="000000"/>
                  </a:solidFill>
                  <a:latin typeface="Century Gothic"/>
                  <a:ea typeface="Century Gothic"/>
                  <a:cs typeface="Century Gothic"/>
                  <a:sym typeface="Century Gothic"/>
                </a:rPr>
                <a:t>Advance effects COVID 19- School closure;</a:t>
              </a:r>
              <a:endParaRPr b="0" i="0" sz="1400" u="none" cap="none" strike="noStrike">
                <a:solidFill>
                  <a:srgbClr val="000000"/>
                </a:solidFill>
                <a:latin typeface="Century Gothic"/>
                <a:ea typeface="Century Gothic"/>
                <a:cs typeface="Century Gothic"/>
                <a:sym typeface="Century Gothic"/>
              </a:endParaRPr>
            </a:p>
            <a:p>
              <a:pPr indent="-317500" lvl="0" marL="457200" marR="0" rtl="0" algn="l">
                <a:lnSpc>
                  <a:spcPct val="115000"/>
                </a:lnSpc>
                <a:spcBef>
                  <a:spcPts val="0"/>
                </a:spcBef>
                <a:spcAft>
                  <a:spcPts val="0"/>
                </a:spcAft>
                <a:buClr>
                  <a:srgbClr val="000000"/>
                </a:buClr>
                <a:buSzPts val="1400"/>
                <a:buFont typeface="Century Gothic"/>
                <a:buChar char="●"/>
              </a:pPr>
              <a:r>
                <a:rPr b="0" i="0" lang="en-US" sz="1400" u="none" cap="none" strike="noStrike">
                  <a:solidFill>
                    <a:srgbClr val="000000"/>
                  </a:solidFill>
                  <a:latin typeface="Century Gothic"/>
                  <a:ea typeface="Century Gothic"/>
                  <a:cs typeface="Century Gothic"/>
                  <a:sym typeface="Century Gothic"/>
                </a:rPr>
                <a:t>AGYW-Slow learners; </a:t>
              </a:r>
              <a:endParaRPr/>
            </a:p>
            <a:p>
              <a:pPr indent="-317500" lvl="0" marL="457200" marR="0" rtl="0" algn="l">
                <a:lnSpc>
                  <a:spcPct val="115000"/>
                </a:lnSpc>
                <a:spcBef>
                  <a:spcPts val="0"/>
                </a:spcBef>
                <a:spcAft>
                  <a:spcPts val="0"/>
                </a:spcAft>
                <a:buClr>
                  <a:srgbClr val="000000"/>
                </a:buClr>
                <a:buSzPts val="1400"/>
                <a:buFont typeface="Century Gothic"/>
                <a:buChar char="●"/>
              </a:pPr>
              <a:r>
                <a:rPr b="0" i="0" lang="en-US" sz="1400" u="none" cap="none" strike="noStrike">
                  <a:solidFill>
                    <a:srgbClr val="000000"/>
                  </a:solidFill>
                  <a:latin typeface="Century Gothic"/>
                  <a:ea typeface="Century Gothic"/>
                  <a:cs typeface="Century Gothic"/>
                  <a:sym typeface="Century Gothic"/>
                </a:rPr>
                <a:t>Geographical scope and road terrain;</a:t>
              </a:r>
              <a:endParaRPr b="0" i="0" sz="1400" u="none" cap="none" strike="noStrike">
                <a:solidFill>
                  <a:srgbClr val="000000"/>
                </a:solidFill>
                <a:latin typeface="Century Gothic"/>
                <a:ea typeface="Century Gothic"/>
                <a:cs typeface="Century Gothic"/>
                <a:sym typeface="Century Gothic"/>
              </a:endParaRPr>
            </a:p>
            <a:p>
              <a:pPr indent="-317500" lvl="0" marL="457200" marR="0" rtl="0" algn="l">
                <a:lnSpc>
                  <a:spcPct val="115000"/>
                </a:lnSpc>
                <a:spcBef>
                  <a:spcPts val="0"/>
                </a:spcBef>
                <a:spcAft>
                  <a:spcPts val="0"/>
                </a:spcAft>
                <a:buClr>
                  <a:srgbClr val="000000"/>
                </a:buClr>
                <a:buSzPts val="1400"/>
                <a:buFont typeface="Century Gothic"/>
                <a:buChar char="●"/>
              </a:pPr>
              <a:r>
                <a:rPr b="0" i="0" lang="en-US" sz="1400" u="none" cap="none" strike="noStrike">
                  <a:solidFill>
                    <a:srgbClr val="000000"/>
                  </a:solidFill>
                  <a:latin typeface="Century Gothic"/>
                  <a:ea typeface="Century Gothic"/>
                  <a:cs typeface="Century Gothic"/>
                  <a:sym typeface="Century Gothic"/>
                </a:rPr>
                <a:t>Language Barrier </a:t>
              </a:r>
              <a:endParaRPr/>
            </a:p>
            <a:p>
              <a:pPr indent="-44450" lvl="1" marL="114300" marR="0" rtl="0" algn="l">
                <a:lnSpc>
                  <a:spcPct val="115000"/>
                </a:lnSpc>
                <a:spcBef>
                  <a:spcPts val="210"/>
                </a:spcBef>
                <a:spcAft>
                  <a:spcPts val="0"/>
                </a:spcAft>
                <a:buClr>
                  <a:srgbClr val="000000"/>
                </a:buClr>
                <a:buSzPts val="1100"/>
                <a:buFont typeface="Arial"/>
                <a:buNone/>
              </a:pPr>
              <a:r>
                <a:t/>
              </a:r>
              <a:endParaRPr b="0" i="0" sz="1100" u="none" cap="none" strike="noStrike">
                <a:solidFill>
                  <a:srgbClr val="000000"/>
                </a:solidFill>
                <a:latin typeface="Century Gothic"/>
                <a:ea typeface="Century Gothic"/>
                <a:cs typeface="Century Gothic"/>
                <a:sym typeface="Century Gothic"/>
              </a:endParaRPr>
            </a:p>
            <a:p>
              <a:pPr indent="0" lvl="1" marL="57150" marR="0" rtl="0" algn="l">
                <a:lnSpc>
                  <a:spcPct val="90000"/>
                </a:lnSpc>
                <a:spcBef>
                  <a:spcPts val="165"/>
                </a:spcBef>
                <a:spcAft>
                  <a:spcPts val="0"/>
                </a:spcAft>
                <a:buClr>
                  <a:srgbClr val="000000"/>
                </a:buClr>
                <a:buSzPts val="1100"/>
                <a:buFont typeface="Arial"/>
                <a:buNone/>
              </a:pPr>
              <a:r>
                <a:t/>
              </a:r>
              <a:endParaRPr b="0" i="0" sz="1100" u="none" cap="none" strike="noStrike">
                <a:solidFill>
                  <a:srgbClr val="000000"/>
                </a:solidFill>
                <a:latin typeface="Century Gothic"/>
                <a:ea typeface="Century Gothic"/>
                <a:cs typeface="Century Gothic"/>
                <a:sym typeface="Century Gothic"/>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31" name="Shape 331"/>
        <p:cNvGrpSpPr/>
        <p:nvPr/>
      </p:nvGrpSpPr>
      <p:grpSpPr>
        <a:xfrm>
          <a:off x="0" y="0"/>
          <a:ext cx="0" cy="0"/>
          <a:chOff x="0" y="0"/>
          <a:chExt cx="0" cy="0"/>
        </a:xfrm>
      </p:grpSpPr>
      <p:cxnSp>
        <p:nvCxnSpPr>
          <p:cNvPr id="332" name="Google Shape;332;p37"/>
          <p:cNvCxnSpPr/>
          <p:nvPr/>
        </p:nvCxnSpPr>
        <p:spPr>
          <a:xfrm flipH="1" rot="10800000">
            <a:off x="0" y="581035"/>
            <a:ext cx="6172200" cy="6900"/>
          </a:xfrm>
          <a:prstGeom prst="straightConnector1">
            <a:avLst/>
          </a:prstGeom>
          <a:noFill/>
          <a:ln cap="flat" cmpd="sng" w="76200">
            <a:solidFill>
              <a:srgbClr val="353B7E"/>
            </a:solidFill>
            <a:prstDash val="solid"/>
            <a:round/>
            <a:headEnd len="sm" w="sm" type="none"/>
            <a:tailEnd len="sm" w="sm" type="none"/>
          </a:ln>
        </p:spPr>
      </p:cxnSp>
      <p:sp>
        <p:nvSpPr>
          <p:cNvPr id="333" name="Google Shape;333;p37"/>
          <p:cNvSpPr txBox="1"/>
          <p:nvPr/>
        </p:nvSpPr>
        <p:spPr>
          <a:xfrm>
            <a:off x="179512" y="-6508"/>
            <a:ext cx="71034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i="0" lang="en-US" sz="2000" u="none" cap="none" strike="noStrike">
                <a:solidFill>
                  <a:srgbClr val="073763"/>
                </a:solidFill>
                <a:latin typeface="Century Gothic"/>
                <a:ea typeface="Century Gothic"/>
                <a:cs typeface="Century Gothic"/>
                <a:sym typeface="Century Gothic"/>
              </a:rPr>
              <a:t>Experiences</a:t>
            </a:r>
            <a:endParaRPr b="1" i="0" sz="2000" u="none" cap="none" strike="noStrike">
              <a:solidFill>
                <a:srgbClr val="073763"/>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t/>
            </a:r>
            <a:endParaRPr b="1" i="0" sz="2000" u="none" cap="none" strike="noStrike">
              <a:solidFill>
                <a:srgbClr val="343B7F"/>
              </a:solidFill>
              <a:latin typeface="Century Gothic"/>
              <a:ea typeface="Century Gothic"/>
              <a:cs typeface="Century Gothic"/>
              <a:sym typeface="Century Gothic"/>
            </a:endParaRPr>
          </a:p>
        </p:txBody>
      </p:sp>
      <p:cxnSp>
        <p:nvCxnSpPr>
          <p:cNvPr id="334" name="Google Shape;334;p37"/>
          <p:cNvCxnSpPr/>
          <p:nvPr/>
        </p:nvCxnSpPr>
        <p:spPr>
          <a:xfrm>
            <a:off x="171548" y="1600293"/>
            <a:ext cx="8800800" cy="0"/>
          </a:xfrm>
          <a:prstGeom prst="straightConnector1">
            <a:avLst/>
          </a:prstGeom>
          <a:noFill/>
          <a:ln cap="flat" cmpd="sng" w="25400">
            <a:solidFill>
              <a:srgbClr val="345A99"/>
            </a:solidFill>
            <a:prstDash val="solid"/>
            <a:round/>
            <a:headEnd len="sm" w="sm" type="none"/>
            <a:tailEnd len="sm" w="sm" type="none"/>
          </a:ln>
        </p:spPr>
      </p:cxnSp>
      <p:sp>
        <p:nvSpPr>
          <p:cNvPr id="335" name="Google Shape;335;p37"/>
          <p:cNvSpPr/>
          <p:nvPr/>
        </p:nvSpPr>
        <p:spPr>
          <a:xfrm>
            <a:off x="2459647" y="793911"/>
            <a:ext cx="6512700" cy="917700"/>
          </a:xfrm>
          <a:prstGeom prst="rect">
            <a:avLst/>
          </a:prstGeom>
          <a:noFill/>
          <a:ln cap="flat" cmpd="sng" w="9525">
            <a:solidFill>
              <a:schemeClr val="dk1">
                <a:alpha val="0"/>
              </a:scheme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37"/>
          <p:cNvSpPr txBox="1"/>
          <p:nvPr/>
        </p:nvSpPr>
        <p:spPr>
          <a:xfrm>
            <a:off x="2459647" y="793911"/>
            <a:ext cx="6512700" cy="917700"/>
          </a:xfrm>
          <a:prstGeom prst="rect">
            <a:avLst/>
          </a:prstGeom>
          <a:noFill/>
          <a:ln>
            <a:noFill/>
          </a:ln>
        </p:spPr>
        <p:txBody>
          <a:bodyPr anchorCtr="0" anchor="b" bIns="20950" lIns="20950" spcFirstLastPara="1" rIns="20950" wrap="square" tIns="20950">
            <a:noAutofit/>
          </a:bodyPr>
          <a:lstStyle/>
          <a:p>
            <a:pPr indent="0" lvl="0" marL="0" marR="0" rtl="0" algn="l">
              <a:lnSpc>
                <a:spcPct val="90000"/>
              </a:lnSpc>
              <a:spcBef>
                <a:spcPts val="0"/>
              </a:spcBef>
              <a:spcAft>
                <a:spcPts val="0"/>
              </a:spcAft>
              <a:buClr>
                <a:srgbClr val="000000"/>
              </a:buClr>
              <a:buSzPts val="1100"/>
              <a:buFont typeface="Arial"/>
              <a:buNone/>
            </a:pPr>
            <a:r>
              <a:t/>
            </a:r>
            <a:endParaRPr b="0" i="0" sz="1100" u="none" cap="none" strike="noStrike">
              <a:solidFill>
                <a:srgbClr val="000000"/>
              </a:solidFill>
              <a:latin typeface="Century Gothic"/>
              <a:ea typeface="Century Gothic"/>
              <a:cs typeface="Century Gothic"/>
              <a:sym typeface="Century Gothic"/>
            </a:endParaRPr>
          </a:p>
        </p:txBody>
      </p:sp>
      <p:sp>
        <p:nvSpPr>
          <p:cNvPr id="337" name="Google Shape;337;p37"/>
          <p:cNvSpPr/>
          <p:nvPr/>
        </p:nvSpPr>
        <p:spPr>
          <a:xfrm>
            <a:off x="261709" y="1039200"/>
            <a:ext cx="4026900" cy="424200"/>
          </a:xfrm>
          <a:prstGeom prst="round2SameRect">
            <a:avLst>
              <a:gd fmla="val 16670" name="adj1"/>
              <a:gd fmla="val 0" name="adj2"/>
            </a:avLst>
          </a:prstGeom>
          <a:solidFill>
            <a:srgbClr val="4372C3"/>
          </a:soli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37"/>
          <p:cNvSpPr txBox="1"/>
          <p:nvPr/>
        </p:nvSpPr>
        <p:spPr>
          <a:xfrm>
            <a:off x="261723" y="1075775"/>
            <a:ext cx="3886800" cy="403500"/>
          </a:xfrm>
          <a:prstGeom prst="rect">
            <a:avLst/>
          </a:prstGeom>
          <a:noFill/>
          <a:ln>
            <a:noFill/>
          </a:ln>
        </p:spPr>
        <p:txBody>
          <a:bodyPr anchorCtr="0" anchor="ctr" bIns="20950" lIns="20950" spcFirstLastPara="1" rIns="20950" wrap="square" tIns="20950">
            <a:noAutofit/>
          </a:bodyPr>
          <a:lstStyle/>
          <a:p>
            <a:pPr indent="0" lvl="0" marL="0" marR="0" rtl="0" algn="ctr">
              <a:lnSpc>
                <a:spcPct val="90000"/>
              </a:lnSpc>
              <a:spcBef>
                <a:spcPts val="0"/>
              </a:spcBef>
              <a:spcAft>
                <a:spcPts val="0"/>
              </a:spcAft>
              <a:buClr>
                <a:srgbClr val="000000"/>
              </a:buClr>
              <a:buSzPts val="1100"/>
              <a:buFont typeface="Arial"/>
              <a:buNone/>
            </a:pPr>
            <a:r>
              <a:rPr b="1" i="0" lang="en-US" sz="1800" u="none" cap="none" strike="noStrike">
                <a:solidFill>
                  <a:schemeClr val="lt1"/>
                </a:solidFill>
                <a:latin typeface="Century Gothic"/>
                <a:ea typeface="Century Gothic"/>
                <a:cs typeface="Century Gothic"/>
                <a:sym typeface="Century Gothic"/>
              </a:rPr>
              <a:t>Positive</a:t>
            </a:r>
            <a:endParaRPr b="1" sz="1800"/>
          </a:p>
        </p:txBody>
      </p:sp>
      <p:sp>
        <p:nvSpPr>
          <p:cNvPr id="339" name="Google Shape;339;p37"/>
          <p:cNvSpPr/>
          <p:nvPr/>
        </p:nvSpPr>
        <p:spPr>
          <a:xfrm>
            <a:off x="4708925" y="1071800"/>
            <a:ext cx="4098000" cy="423600"/>
          </a:xfrm>
          <a:prstGeom prst="round2SameRect">
            <a:avLst>
              <a:gd fmla="val 16670" name="adj1"/>
              <a:gd fmla="val 0" name="adj2"/>
            </a:avLst>
          </a:prstGeom>
          <a:solidFill>
            <a:srgbClr val="4372C3"/>
          </a:soli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37"/>
          <p:cNvSpPr txBox="1"/>
          <p:nvPr/>
        </p:nvSpPr>
        <p:spPr>
          <a:xfrm>
            <a:off x="4708936" y="1082138"/>
            <a:ext cx="3684600" cy="402900"/>
          </a:xfrm>
          <a:prstGeom prst="rect">
            <a:avLst/>
          </a:prstGeom>
          <a:noFill/>
          <a:ln>
            <a:noFill/>
          </a:ln>
        </p:spPr>
        <p:txBody>
          <a:bodyPr anchorCtr="0" anchor="ctr" bIns="20950" lIns="20950" spcFirstLastPara="1" rIns="20950" wrap="square" tIns="20950">
            <a:noAutofit/>
          </a:bodyPr>
          <a:lstStyle/>
          <a:p>
            <a:pPr indent="0" lvl="0" marL="0" marR="0" rtl="0" algn="ctr">
              <a:lnSpc>
                <a:spcPct val="90000"/>
              </a:lnSpc>
              <a:spcBef>
                <a:spcPts val="0"/>
              </a:spcBef>
              <a:spcAft>
                <a:spcPts val="0"/>
              </a:spcAft>
              <a:buClr>
                <a:srgbClr val="000000"/>
              </a:buClr>
              <a:buSzPts val="1100"/>
              <a:buFont typeface="Arial"/>
              <a:buNone/>
            </a:pPr>
            <a:r>
              <a:rPr b="1" i="0" lang="en-US" sz="1800" u="none" cap="none" strike="noStrike">
                <a:solidFill>
                  <a:schemeClr val="lt1"/>
                </a:solidFill>
                <a:latin typeface="Century Gothic"/>
                <a:ea typeface="Century Gothic"/>
                <a:cs typeface="Century Gothic"/>
                <a:sym typeface="Century Gothic"/>
              </a:rPr>
              <a:t>Negative </a:t>
            </a:r>
            <a:endParaRPr b="1" sz="1800"/>
          </a:p>
        </p:txBody>
      </p:sp>
      <p:sp>
        <p:nvSpPr>
          <p:cNvPr id="341" name="Google Shape;341;p37"/>
          <p:cNvSpPr txBox="1"/>
          <p:nvPr/>
        </p:nvSpPr>
        <p:spPr>
          <a:xfrm>
            <a:off x="4709038" y="1755825"/>
            <a:ext cx="4098000" cy="3901200"/>
          </a:xfrm>
          <a:prstGeom prst="rect">
            <a:avLst/>
          </a:prstGeom>
          <a:noFill/>
          <a:ln>
            <a:noFill/>
          </a:ln>
        </p:spPr>
        <p:txBody>
          <a:bodyPr anchorCtr="0" anchor="t" bIns="20950" lIns="20950" spcFirstLastPara="1" rIns="20950" wrap="square" tIns="20950">
            <a:noAutofit/>
          </a:bodyPr>
          <a:lstStyle/>
          <a:p>
            <a:pPr indent="-317500" lvl="0" marL="457200" marR="0" rtl="0" algn="l">
              <a:lnSpc>
                <a:spcPct val="90000"/>
              </a:lnSpc>
              <a:spcBef>
                <a:spcPts val="0"/>
              </a:spcBef>
              <a:spcAft>
                <a:spcPts val="0"/>
              </a:spcAft>
              <a:buClr>
                <a:srgbClr val="000000"/>
              </a:buClr>
              <a:buSzPts val="1400"/>
              <a:buFont typeface="Century Gothic"/>
              <a:buChar char="●"/>
            </a:pPr>
            <a:r>
              <a:rPr b="0" i="0" lang="en-US" sz="1100" u="none" cap="none" strike="noStrike">
                <a:solidFill>
                  <a:srgbClr val="000000"/>
                </a:solidFill>
                <a:latin typeface="Century Gothic"/>
                <a:ea typeface="Century Gothic"/>
                <a:cs typeface="Century Gothic"/>
                <a:sym typeface="Century Gothic"/>
              </a:rPr>
              <a:t> </a:t>
            </a:r>
            <a:r>
              <a:rPr b="1" i="0" lang="en-US" sz="1300" u="none" cap="none" strike="noStrike">
                <a:solidFill>
                  <a:srgbClr val="000000"/>
                </a:solidFill>
                <a:latin typeface="Century Gothic"/>
                <a:ea typeface="Century Gothic"/>
                <a:cs typeface="Century Gothic"/>
                <a:sym typeface="Century Gothic"/>
              </a:rPr>
              <a:t>Advance effects COVID 19- School closure; </a:t>
            </a:r>
            <a:r>
              <a:rPr b="0" i="0" lang="en-US" sz="1300" u="none" cap="none" strike="noStrike">
                <a:solidFill>
                  <a:srgbClr val="000000"/>
                </a:solidFill>
                <a:latin typeface="Century Gothic"/>
                <a:ea typeface="Century Gothic"/>
                <a:cs typeface="Century Gothic"/>
                <a:sym typeface="Century Gothic"/>
              </a:rPr>
              <a:t>Adolescent Girls aged 10-11 Years face a challenge of writing and some are not able to write their names well. They reported having forgotten how to write, thus  a few AGYW trained had challenges in answering the pre-test and post-test. </a:t>
            </a:r>
            <a:endParaRPr b="0" i="0" sz="1300" u="none" cap="none" strike="noStrike">
              <a:solidFill>
                <a:srgbClr val="000000"/>
              </a:solidFill>
              <a:latin typeface="Century Gothic"/>
              <a:ea typeface="Century Gothic"/>
              <a:cs typeface="Century Gothic"/>
              <a:sym typeface="Century Gothic"/>
            </a:endParaRPr>
          </a:p>
          <a:p>
            <a:pPr indent="-311150" lvl="0" marL="457200" marR="0" rtl="0" algn="l">
              <a:lnSpc>
                <a:spcPct val="90000"/>
              </a:lnSpc>
              <a:spcBef>
                <a:spcPts val="0"/>
              </a:spcBef>
              <a:spcAft>
                <a:spcPts val="0"/>
              </a:spcAft>
              <a:buClr>
                <a:srgbClr val="000000"/>
              </a:buClr>
              <a:buSzPts val="1300"/>
              <a:buFont typeface="Century Gothic"/>
              <a:buChar char="●"/>
            </a:pPr>
            <a:r>
              <a:rPr b="1" i="0" lang="en-US" sz="1300" u="none" cap="none" strike="noStrike">
                <a:solidFill>
                  <a:srgbClr val="000000"/>
                </a:solidFill>
                <a:latin typeface="Century Gothic"/>
                <a:ea typeface="Century Gothic"/>
                <a:cs typeface="Century Gothic"/>
                <a:sym typeface="Century Gothic"/>
              </a:rPr>
              <a:t>AGYW-Slow learners</a:t>
            </a:r>
            <a:r>
              <a:rPr b="0" i="0" lang="en-US" sz="1300" u="none" cap="none" strike="noStrike">
                <a:solidFill>
                  <a:srgbClr val="000000"/>
                </a:solidFill>
                <a:latin typeface="Century Gothic"/>
                <a:ea typeface="Century Gothic"/>
                <a:cs typeface="Century Gothic"/>
                <a:sym typeface="Century Gothic"/>
              </a:rPr>
              <a:t>; found time  limited, they needed more time.</a:t>
            </a:r>
            <a:endParaRPr sz="1300"/>
          </a:p>
          <a:p>
            <a:pPr indent="-311150" lvl="0" marL="457200" marR="0" rtl="0" algn="l">
              <a:lnSpc>
                <a:spcPct val="90000"/>
              </a:lnSpc>
              <a:spcBef>
                <a:spcPts val="0"/>
              </a:spcBef>
              <a:spcAft>
                <a:spcPts val="0"/>
              </a:spcAft>
              <a:buSzPts val="1300"/>
              <a:buFont typeface="Century Gothic"/>
              <a:buChar char="●"/>
            </a:pPr>
            <a:r>
              <a:rPr b="1" i="0" lang="en-US" sz="1300" u="none" cap="none" strike="noStrike">
                <a:solidFill>
                  <a:srgbClr val="000000"/>
                </a:solidFill>
                <a:latin typeface="Century Gothic"/>
                <a:ea typeface="Century Gothic"/>
                <a:cs typeface="Century Gothic"/>
                <a:sym typeface="Century Gothic"/>
              </a:rPr>
              <a:t>Geographical scope and road</a:t>
            </a:r>
            <a:r>
              <a:rPr b="1" lang="en-US" sz="1300">
                <a:latin typeface="Century Gothic"/>
                <a:ea typeface="Century Gothic"/>
                <a:cs typeface="Century Gothic"/>
                <a:sym typeface="Century Gothic"/>
              </a:rPr>
              <a:t> </a:t>
            </a:r>
            <a:r>
              <a:rPr b="1" i="0" lang="en-US" sz="1300" u="none" cap="none" strike="noStrike">
                <a:solidFill>
                  <a:srgbClr val="000000"/>
                </a:solidFill>
                <a:latin typeface="Century Gothic"/>
                <a:ea typeface="Century Gothic"/>
                <a:cs typeface="Century Gothic"/>
                <a:sym typeface="Century Gothic"/>
              </a:rPr>
              <a:t>terrain</a:t>
            </a:r>
            <a:r>
              <a:rPr b="0" i="0" lang="en-US" sz="1300" u="none" cap="none" strike="noStrike">
                <a:solidFill>
                  <a:srgbClr val="000000"/>
                </a:solidFill>
                <a:latin typeface="Century Gothic"/>
                <a:ea typeface="Century Gothic"/>
                <a:cs typeface="Century Gothic"/>
                <a:sym typeface="Century Gothic"/>
              </a:rPr>
              <a:t>;</a:t>
            </a:r>
            <a:endParaRPr b="0" i="0" sz="1300" u="none" cap="none" strike="noStrike">
              <a:solidFill>
                <a:srgbClr val="000000"/>
              </a:solidFill>
              <a:latin typeface="Century Gothic"/>
              <a:ea typeface="Century Gothic"/>
              <a:cs typeface="Century Gothic"/>
              <a:sym typeface="Century Gothic"/>
            </a:endParaRPr>
          </a:p>
          <a:p>
            <a:pPr indent="-311150" lvl="0" marL="457200" marR="0" rtl="0" algn="l">
              <a:lnSpc>
                <a:spcPct val="90000"/>
              </a:lnSpc>
              <a:spcBef>
                <a:spcPts val="0"/>
              </a:spcBef>
              <a:spcAft>
                <a:spcPts val="0"/>
              </a:spcAft>
              <a:buClr>
                <a:srgbClr val="000000"/>
              </a:buClr>
              <a:buSzPts val="1300"/>
              <a:buFont typeface="Century Gothic"/>
              <a:buChar char="●"/>
            </a:pPr>
            <a:r>
              <a:rPr b="0" i="0" lang="en-US" sz="1300" u="none" cap="none" strike="noStrike">
                <a:solidFill>
                  <a:srgbClr val="000000"/>
                </a:solidFill>
                <a:latin typeface="Century Gothic"/>
                <a:ea typeface="Century Gothic"/>
                <a:cs typeface="Century Gothic"/>
                <a:sym typeface="Century Gothic"/>
              </a:rPr>
              <a:t>Transport to reach the community was so difficult since sometimes the social workers had a busy work schedule and were not able to  transport the instructors to the training venue on time, in addition  COVID19 restrictions of not carrying people other than cargo . Long distances and Bad roads especially Madudu. Mildmay Uganda has resorted to give transport refunds to the instructors to hire transport of motor bikes to and fro the communities</a:t>
            </a:r>
            <a:endParaRPr sz="1300"/>
          </a:p>
          <a:p>
            <a:pPr indent="-311150" lvl="0" marL="457200" marR="0" rtl="0" algn="l">
              <a:lnSpc>
                <a:spcPct val="90000"/>
              </a:lnSpc>
              <a:spcBef>
                <a:spcPts val="0"/>
              </a:spcBef>
              <a:spcAft>
                <a:spcPts val="0"/>
              </a:spcAft>
              <a:buClr>
                <a:srgbClr val="000000"/>
              </a:buClr>
              <a:buSzPts val="1300"/>
              <a:buFont typeface="Century Gothic"/>
              <a:buChar char="●"/>
            </a:pPr>
            <a:r>
              <a:t/>
            </a:r>
            <a:endParaRPr b="0" i="0" sz="1300" u="none" cap="none" strike="noStrike">
              <a:solidFill>
                <a:srgbClr val="000000"/>
              </a:solidFill>
              <a:latin typeface="Century Gothic"/>
              <a:ea typeface="Century Gothic"/>
              <a:cs typeface="Century Gothic"/>
              <a:sym typeface="Century Gothic"/>
            </a:endParaRPr>
          </a:p>
          <a:p>
            <a:pPr indent="-311150" lvl="0" marL="457200" marR="0" rtl="0" algn="l">
              <a:lnSpc>
                <a:spcPct val="90000"/>
              </a:lnSpc>
              <a:spcBef>
                <a:spcPts val="0"/>
              </a:spcBef>
              <a:spcAft>
                <a:spcPts val="0"/>
              </a:spcAft>
              <a:buClr>
                <a:srgbClr val="000000"/>
              </a:buClr>
              <a:buSzPts val="1300"/>
              <a:buFont typeface="Century Gothic"/>
              <a:buChar char="●"/>
            </a:pPr>
            <a:r>
              <a:rPr b="1" i="0" lang="en-US" sz="1300" u="none" cap="none" strike="noStrike">
                <a:solidFill>
                  <a:srgbClr val="000000"/>
                </a:solidFill>
                <a:latin typeface="Century Gothic"/>
                <a:ea typeface="Century Gothic"/>
                <a:cs typeface="Century Gothic"/>
                <a:sym typeface="Century Gothic"/>
              </a:rPr>
              <a:t>Language Barrier </a:t>
            </a:r>
            <a:r>
              <a:rPr b="0" i="0" lang="en-US" sz="1300" u="none" cap="none" strike="noStrike">
                <a:solidFill>
                  <a:srgbClr val="000000"/>
                </a:solidFill>
                <a:latin typeface="Century Gothic"/>
                <a:ea typeface="Century Gothic"/>
                <a:cs typeface="Century Gothic"/>
                <a:sym typeface="Century Gothic"/>
              </a:rPr>
              <a:t>in some communities; some girls do not understand Luganda  yet it is the local language in the community</a:t>
            </a:r>
            <a:endParaRPr sz="1300"/>
          </a:p>
          <a:p>
            <a:pPr indent="0" lvl="0" marL="0" marR="0" rtl="0" algn="l">
              <a:lnSpc>
                <a:spcPct val="90000"/>
              </a:lnSpc>
              <a:spcBef>
                <a:spcPts val="165"/>
              </a:spcBef>
              <a:spcAft>
                <a:spcPts val="0"/>
              </a:spcAft>
              <a:buNone/>
            </a:pPr>
            <a:r>
              <a:t/>
            </a:r>
            <a:endParaRPr b="0" i="0" sz="1100" u="none" cap="none" strike="noStrike">
              <a:solidFill>
                <a:srgbClr val="000000"/>
              </a:solidFill>
              <a:latin typeface="Century Gothic"/>
              <a:ea typeface="Century Gothic"/>
              <a:cs typeface="Century Gothic"/>
              <a:sym typeface="Century Gothic"/>
            </a:endParaRPr>
          </a:p>
          <a:p>
            <a:pPr indent="0" lvl="1" marL="57150" marR="0" rtl="0" algn="l">
              <a:lnSpc>
                <a:spcPct val="90000"/>
              </a:lnSpc>
              <a:spcBef>
                <a:spcPts val="165"/>
              </a:spcBef>
              <a:spcAft>
                <a:spcPts val="0"/>
              </a:spcAft>
              <a:buClr>
                <a:srgbClr val="000000"/>
              </a:buClr>
              <a:buSzPts val="1100"/>
              <a:buFont typeface="Arial"/>
              <a:buNone/>
            </a:pPr>
            <a:r>
              <a:t/>
            </a:r>
            <a:endParaRPr b="0" i="0" sz="1100" u="none" cap="none" strike="noStrike">
              <a:solidFill>
                <a:srgbClr val="000000"/>
              </a:solidFill>
              <a:latin typeface="Century Gothic"/>
              <a:ea typeface="Century Gothic"/>
              <a:cs typeface="Century Gothic"/>
              <a:sym typeface="Century Gothic"/>
            </a:endParaRPr>
          </a:p>
        </p:txBody>
      </p:sp>
      <p:sp>
        <p:nvSpPr>
          <p:cNvPr id="342" name="Google Shape;342;p37"/>
          <p:cNvSpPr txBox="1"/>
          <p:nvPr/>
        </p:nvSpPr>
        <p:spPr>
          <a:xfrm>
            <a:off x="401950" y="1600300"/>
            <a:ext cx="4098000" cy="31443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None/>
            </a:pPr>
            <a:r>
              <a:t/>
            </a:r>
            <a:endParaRPr sz="1300">
              <a:latin typeface="Century Gothic"/>
              <a:ea typeface="Century Gothic"/>
              <a:cs typeface="Century Gothic"/>
              <a:sym typeface="Century Gothic"/>
            </a:endParaRPr>
          </a:p>
          <a:p>
            <a:pPr indent="-311150" lvl="0" marL="457200" marR="0" rtl="0" algn="l">
              <a:lnSpc>
                <a:spcPct val="100000"/>
              </a:lnSpc>
              <a:spcBef>
                <a:spcPts val="0"/>
              </a:spcBef>
              <a:spcAft>
                <a:spcPts val="0"/>
              </a:spcAft>
              <a:buClr>
                <a:srgbClr val="000000"/>
              </a:buClr>
              <a:buSzPts val="1300"/>
              <a:buFont typeface="Century Gothic"/>
              <a:buChar char="●"/>
            </a:pPr>
            <a:r>
              <a:rPr b="0" i="0" lang="en-US" sz="1300" u="none" cap="none" strike="noStrike">
                <a:solidFill>
                  <a:srgbClr val="000000"/>
                </a:solidFill>
                <a:latin typeface="Century Gothic"/>
                <a:ea typeface="Century Gothic"/>
                <a:cs typeface="Century Gothic"/>
                <a:sym typeface="Century Gothic"/>
              </a:rPr>
              <a:t>AGYW are in place and  willing to be trained in NMNW.</a:t>
            </a:r>
            <a:endParaRPr b="0" i="0" sz="1300" u="none" cap="none" strike="noStrike">
              <a:solidFill>
                <a:srgbClr val="000000"/>
              </a:solidFill>
              <a:latin typeface="Century Gothic"/>
              <a:ea typeface="Century Gothic"/>
              <a:cs typeface="Century Gothic"/>
              <a:sym typeface="Century Gothic"/>
            </a:endParaRPr>
          </a:p>
          <a:p>
            <a:pPr indent="-311150" lvl="0" marL="457200" marR="0" rtl="0" algn="l">
              <a:lnSpc>
                <a:spcPct val="100000"/>
              </a:lnSpc>
              <a:spcBef>
                <a:spcPts val="0"/>
              </a:spcBef>
              <a:spcAft>
                <a:spcPts val="0"/>
              </a:spcAft>
              <a:buClr>
                <a:srgbClr val="000000"/>
              </a:buClr>
              <a:buSzPts val="1300"/>
              <a:buFont typeface="Century Gothic"/>
              <a:buChar char="●"/>
            </a:pPr>
            <a:r>
              <a:rPr b="0" i="0" lang="en-US" sz="1300" u="none" cap="none" strike="noStrike">
                <a:solidFill>
                  <a:srgbClr val="000000"/>
                </a:solidFill>
                <a:latin typeface="Century Gothic"/>
                <a:ea typeface="Century Gothic"/>
                <a:cs typeface="Century Gothic"/>
                <a:sym typeface="Century Gothic"/>
              </a:rPr>
              <a:t>Caregivers in the community do appreciate the program on empowerment &amp; Self-defense (SGBV issues).</a:t>
            </a:r>
            <a:endParaRPr sz="1300">
              <a:latin typeface="Century Gothic"/>
              <a:ea typeface="Century Gothic"/>
              <a:cs typeface="Century Gothic"/>
              <a:sym typeface="Century Gothic"/>
            </a:endParaRPr>
          </a:p>
          <a:p>
            <a:pPr indent="-311150" lvl="0" marL="457200" marR="0" rtl="0" algn="l">
              <a:lnSpc>
                <a:spcPct val="100000"/>
              </a:lnSpc>
              <a:spcBef>
                <a:spcPts val="0"/>
              </a:spcBef>
              <a:spcAft>
                <a:spcPts val="0"/>
              </a:spcAft>
              <a:buClr>
                <a:srgbClr val="000000"/>
              </a:buClr>
              <a:buSzPts val="1300"/>
              <a:buFont typeface="Century Gothic"/>
              <a:buChar char="●"/>
            </a:pPr>
            <a:r>
              <a:rPr b="0" i="0" lang="en-US" sz="1300" u="none" cap="none" strike="noStrike">
                <a:solidFill>
                  <a:srgbClr val="000000"/>
                </a:solidFill>
                <a:latin typeface="Century Gothic"/>
                <a:ea typeface="Century Gothic"/>
                <a:cs typeface="Century Gothic"/>
                <a:sym typeface="Century Gothic"/>
              </a:rPr>
              <a:t>AGYW feel they can now defend themselves once attacked.</a:t>
            </a:r>
            <a:endParaRPr sz="1300"/>
          </a:p>
          <a:p>
            <a:pPr indent="-311150" lvl="0" marL="457200" marR="0" rtl="0" algn="l">
              <a:lnSpc>
                <a:spcPct val="100000"/>
              </a:lnSpc>
              <a:spcBef>
                <a:spcPts val="0"/>
              </a:spcBef>
              <a:spcAft>
                <a:spcPts val="0"/>
              </a:spcAft>
              <a:buClr>
                <a:srgbClr val="000000"/>
              </a:buClr>
              <a:buSzPts val="1300"/>
              <a:buFont typeface="Century Gothic"/>
              <a:buChar char="●"/>
            </a:pPr>
            <a:r>
              <a:rPr b="0" i="0" lang="en-US" sz="1300" u="none" cap="none" strike="noStrike">
                <a:solidFill>
                  <a:srgbClr val="000000"/>
                </a:solidFill>
                <a:latin typeface="Century Gothic"/>
                <a:ea typeface="Century Gothic"/>
                <a:cs typeface="Century Gothic"/>
                <a:sym typeface="Century Gothic"/>
              </a:rPr>
              <a:t>Caregivers and the school administrators are requesting for the involvement of the boys in the NMNW program since they also need the awareness (NMNW for Boys in Mubende).</a:t>
            </a:r>
            <a:endParaRPr sz="1300">
              <a:latin typeface="Century Gothic"/>
              <a:ea typeface="Century Gothic"/>
              <a:cs typeface="Century Gothic"/>
              <a:sym typeface="Century Gothic"/>
            </a:endParaRPr>
          </a:p>
          <a:p>
            <a:pPr indent="-311150" lvl="0" marL="457200" marR="0" rtl="0" algn="l">
              <a:lnSpc>
                <a:spcPct val="100000"/>
              </a:lnSpc>
              <a:spcBef>
                <a:spcPts val="0"/>
              </a:spcBef>
              <a:spcAft>
                <a:spcPts val="0"/>
              </a:spcAft>
              <a:buClr>
                <a:srgbClr val="000000"/>
              </a:buClr>
              <a:buSzPts val="1300"/>
              <a:buFont typeface="Century Gothic"/>
              <a:buChar char="●"/>
            </a:pPr>
            <a:r>
              <a:rPr b="0" i="0" lang="en-US" sz="1300" u="none" cap="none" strike="noStrike">
                <a:solidFill>
                  <a:srgbClr val="000000"/>
                </a:solidFill>
                <a:latin typeface="Century Gothic"/>
                <a:ea typeface="Century Gothic"/>
                <a:cs typeface="Century Gothic"/>
                <a:sym typeface="Century Gothic"/>
              </a:rPr>
              <a:t>Sub-county leadership welcomed the program and supported the program by providing masks to the AGYW during Trainings.</a:t>
            </a:r>
            <a:endParaRPr sz="1300"/>
          </a:p>
          <a:p>
            <a:pPr indent="-311150" lvl="0" marL="457200" marR="0" rtl="0" algn="l">
              <a:lnSpc>
                <a:spcPct val="100000"/>
              </a:lnSpc>
              <a:spcBef>
                <a:spcPts val="0"/>
              </a:spcBef>
              <a:spcAft>
                <a:spcPts val="0"/>
              </a:spcAft>
              <a:buClr>
                <a:srgbClr val="000000"/>
              </a:buClr>
              <a:buSzPts val="1300"/>
              <a:buFont typeface="Century Gothic"/>
              <a:buChar char="●"/>
            </a:pPr>
            <a:r>
              <a:rPr b="0" i="0" lang="en-US" sz="1300" u="none" cap="none" strike="noStrike">
                <a:solidFill>
                  <a:srgbClr val="000000"/>
                </a:solidFill>
                <a:latin typeface="Century Gothic"/>
                <a:ea typeface="Century Gothic"/>
                <a:cs typeface="Century Gothic"/>
                <a:sym typeface="Century Gothic"/>
              </a:rPr>
              <a:t>NMN Program well appreciated in schools and community</a:t>
            </a:r>
            <a:endParaRPr sz="1300"/>
          </a:p>
          <a:p>
            <a:pPr indent="-311150" lvl="0" marL="457200" marR="0" rtl="0" algn="l">
              <a:lnSpc>
                <a:spcPct val="100000"/>
              </a:lnSpc>
              <a:spcBef>
                <a:spcPts val="0"/>
              </a:spcBef>
              <a:spcAft>
                <a:spcPts val="0"/>
              </a:spcAft>
              <a:buClr>
                <a:srgbClr val="000000"/>
              </a:buClr>
              <a:buSzPts val="1300"/>
              <a:buFont typeface="Century Gothic"/>
              <a:buChar char="●"/>
            </a:pPr>
            <a:r>
              <a:rPr b="0" i="0" lang="en-US" sz="1300" u="none" cap="none" strike="noStrike">
                <a:solidFill>
                  <a:srgbClr val="000000"/>
                </a:solidFill>
                <a:latin typeface="Century Gothic"/>
                <a:ea typeface="Century Gothic"/>
                <a:cs typeface="Century Gothic"/>
                <a:sym typeface="Century Gothic"/>
              </a:rPr>
              <a:t>The In school delivery method seems the best in terms of mobilization &amp; retention of AGYWs. The instructors are sure the girls will attend all the 8 Hours</a:t>
            </a:r>
            <a:endParaRPr sz="1300"/>
          </a:p>
          <a:p>
            <a:pPr indent="-311150" lvl="0" marL="457200" marR="0" rtl="0" algn="l">
              <a:lnSpc>
                <a:spcPct val="100000"/>
              </a:lnSpc>
              <a:spcBef>
                <a:spcPts val="0"/>
              </a:spcBef>
              <a:spcAft>
                <a:spcPts val="0"/>
              </a:spcAft>
              <a:buClr>
                <a:srgbClr val="000000"/>
              </a:buClr>
              <a:buSzPts val="1300"/>
              <a:buFont typeface="Century Gothic"/>
              <a:buChar char="●"/>
            </a:pPr>
            <a:r>
              <a:rPr b="0" i="0" lang="en-US" sz="1300" u="none" cap="none" strike="noStrike">
                <a:solidFill>
                  <a:srgbClr val="000000"/>
                </a:solidFill>
                <a:latin typeface="Century Gothic"/>
                <a:ea typeface="Century Gothic"/>
                <a:cs typeface="Century Gothic"/>
                <a:sym typeface="Century Gothic"/>
              </a:rPr>
              <a:t>Change in Attitude for Girls</a:t>
            </a:r>
            <a:endParaRPr b="0" i="0" sz="1300" u="none" cap="none" strike="noStrike">
              <a:solidFill>
                <a:srgbClr val="000000"/>
              </a:solidFill>
              <a:latin typeface="Century Gothic"/>
              <a:ea typeface="Century Gothic"/>
              <a:cs typeface="Century Gothic"/>
              <a:sym typeface="Century Gothic"/>
            </a:endParaRPr>
          </a:p>
        </p:txBody>
      </p:sp>
      <p:pic>
        <p:nvPicPr>
          <p:cNvPr id="343" name="Google Shape;343;p37"/>
          <p:cNvPicPr preferRelativeResize="0"/>
          <p:nvPr/>
        </p:nvPicPr>
        <p:blipFill rotWithShape="1">
          <a:blip r:embed="rId3">
            <a:alphaModFix/>
          </a:blip>
          <a:srcRect b="8366" l="21895" r="25773" t="12557"/>
          <a:stretch/>
        </p:blipFill>
        <p:spPr>
          <a:xfrm>
            <a:off x="7860975" y="77076"/>
            <a:ext cx="1111375" cy="917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id="349" name="Google Shape;349;p38"/>
          <p:cNvPicPr preferRelativeResize="0"/>
          <p:nvPr/>
        </p:nvPicPr>
        <p:blipFill rotWithShape="1">
          <a:blip r:embed="rId3">
            <a:alphaModFix/>
          </a:blip>
          <a:srcRect b="18178" l="6211" r="38673" t="22045"/>
          <a:stretch/>
        </p:blipFill>
        <p:spPr>
          <a:xfrm>
            <a:off x="3489425" y="3332138"/>
            <a:ext cx="1430601" cy="1002875"/>
          </a:xfrm>
          <a:prstGeom prst="rect">
            <a:avLst/>
          </a:prstGeom>
          <a:noFill/>
          <a:ln>
            <a:noFill/>
          </a:ln>
        </p:spPr>
      </p:pic>
      <p:pic>
        <p:nvPicPr>
          <p:cNvPr id="350" name="Google Shape;350;p38"/>
          <p:cNvPicPr preferRelativeResize="0"/>
          <p:nvPr/>
        </p:nvPicPr>
        <p:blipFill rotWithShape="1">
          <a:blip r:embed="rId3">
            <a:alphaModFix/>
          </a:blip>
          <a:srcRect b="18177" l="60098" r="5435" t="30934"/>
          <a:stretch/>
        </p:blipFill>
        <p:spPr>
          <a:xfrm>
            <a:off x="4264125" y="4632612"/>
            <a:ext cx="818524" cy="781150"/>
          </a:xfrm>
          <a:prstGeom prst="rect">
            <a:avLst/>
          </a:prstGeom>
          <a:noFill/>
          <a:ln>
            <a:noFill/>
          </a:ln>
        </p:spPr>
      </p:pic>
      <p:sp>
        <p:nvSpPr>
          <p:cNvPr id="351" name="Google Shape;351;p38"/>
          <p:cNvSpPr txBox="1"/>
          <p:nvPr/>
        </p:nvSpPr>
        <p:spPr>
          <a:xfrm>
            <a:off x="3558575" y="4290038"/>
            <a:ext cx="2175300" cy="369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000"/>
              </a:spcBef>
              <a:spcAft>
                <a:spcPts val="0"/>
              </a:spcAft>
              <a:buNone/>
            </a:pPr>
            <a:r>
              <a:rPr lang="en-US" sz="1200">
                <a:solidFill>
                  <a:schemeClr val="dk1"/>
                </a:solidFill>
                <a:highlight>
                  <a:srgbClr val="FFFFFF"/>
                </a:highlight>
              </a:rPr>
              <a:t>@NMNWorldwide</a:t>
            </a:r>
            <a:endParaRPr>
              <a:latin typeface="Calibri"/>
              <a:ea typeface="Calibri"/>
              <a:cs typeface="Calibri"/>
              <a:sym typeface="Calibri"/>
            </a:endParaRPr>
          </a:p>
        </p:txBody>
      </p:sp>
      <p:sp>
        <p:nvSpPr>
          <p:cNvPr id="352" name="Google Shape;352;p38"/>
          <p:cNvSpPr txBox="1"/>
          <p:nvPr/>
        </p:nvSpPr>
        <p:spPr>
          <a:xfrm>
            <a:off x="2308347" y="2345725"/>
            <a:ext cx="4527300" cy="1263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000"/>
              </a:spcBef>
              <a:spcAft>
                <a:spcPts val="0"/>
              </a:spcAft>
              <a:buNone/>
            </a:pPr>
            <a:r>
              <a:rPr lang="en-US" sz="1100">
                <a:solidFill>
                  <a:schemeClr val="dk1"/>
                </a:solidFill>
              </a:rPr>
              <a:t> </a:t>
            </a:r>
            <a:r>
              <a:rPr lang="en-US" sz="1800">
                <a:solidFill>
                  <a:schemeClr val="dk1"/>
                </a:solidFill>
              </a:rPr>
              <a:t>Visit </a:t>
            </a:r>
            <a:r>
              <a:rPr lang="en-US" sz="1800" u="sng">
                <a:solidFill>
                  <a:schemeClr val="hlink"/>
                </a:solidFill>
                <a:hlinkClick r:id="rId4"/>
              </a:rPr>
              <a:t>www.nomeansnoworldwide.org</a:t>
            </a:r>
            <a:r>
              <a:rPr lang="en-US" sz="1800">
                <a:solidFill>
                  <a:schemeClr val="dk1"/>
                </a:solidFill>
              </a:rPr>
              <a:t> </a:t>
            </a:r>
            <a:r>
              <a:rPr lang="en-US" sz="1200">
                <a:solidFill>
                  <a:schemeClr val="dk1"/>
                </a:solidFill>
                <a:highlight>
                  <a:srgbClr val="FFFFFF"/>
                </a:highlight>
              </a:rPr>
              <a:t>                           </a:t>
            </a:r>
            <a:endParaRPr sz="1800">
              <a:solidFill>
                <a:schemeClr val="dk1"/>
              </a:solidFill>
              <a:latin typeface="Calibri"/>
              <a:ea typeface="Calibri"/>
              <a:cs typeface="Calibri"/>
              <a:sym typeface="Calibri"/>
            </a:endParaRPr>
          </a:p>
          <a:p>
            <a:pPr indent="0" lvl="0" marL="0" rtl="0" algn="ctr">
              <a:lnSpc>
                <a:spcPct val="115000"/>
              </a:lnSpc>
              <a:spcBef>
                <a:spcPts val="1000"/>
              </a:spcBef>
              <a:spcAft>
                <a:spcPts val="0"/>
              </a:spcAft>
              <a:buNone/>
            </a:pPr>
            <a:r>
              <a:rPr lang="en-US" sz="1800">
                <a:solidFill>
                  <a:schemeClr val="dk1"/>
                </a:solidFill>
              </a:rPr>
              <a:t>Follow us</a:t>
            </a:r>
            <a:r>
              <a:rPr lang="en-US" sz="1200">
                <a:solidFill>
                  <a:schemeClr val="dk1"/>
                </a:solidFill>
                <a:highlight>
                  <a:srgbClr val="FFFFFF"/>
                </a:highlight>
              </a:rPr>
              <a:t> </a:t>
            </a:r>
            <a:r>
              <a:rPr lang="en-US" sz="1100">
                <a:solidFill>
                  <a:schemeClr val="dk1"/>
                </a:solidFill>
              </a:rPr>
              <a:t>                      </a:t>
            </a:r>
            <a:endParaRPr sz="1100">
              <a:solidFill>
                <a:schemeClr val="dk1"/>
              </a:solidFill>
            </a:endParaRPr>
          </a:p>
          <a:p>
            <a:pPr indent="0" lvl="0" marL="0" rtl="0" algn="ctr">
              <a:lnSpc>
                <a:spcPct val="115000"/>
              </a:lnSpc>
              <a:spcBef>
                <a:spcPts val="1000"/>
              </a:spcBef>
              <a:spcAft>
                <a:spcPts val="0"/>
              </a:spcAft>
              <a:buClr>
                <a:schemeClr val="dk1"/>
              </a:buClr>
              <a:buSzPts val="1100"/>
              <a:buFont typeface="Arial"/>
              <a:buNone/>
            </a:pPr>
            <a:r>
              <a:rPr lang="en-US" sz="1200">
                <a:solidFill>
                  <a:schemeClr val="dk1"/>
                </a:solidFill>
              </a:rPr>
              <a:t>   @NomeansNoworldwide</a:t>
            </a:r>
            <a:endParaRPr>
              <a:latin typeface="Calibri"/>
              <a:ea typeface="Calibri"/>
              <a:cs typeface="Calibri"/>
              <a:sym typeface="Calibri"/>
            </a:endParaRPr>
          </a:p>
        </p:txBody>
      </p:sp>
      <p:pic>
        <p:nvPicPr>
          <p:cNvPr id="353" name="Google Shape;353;p38"/>
          <p:cNvPicPr preferRelativeResize="0"/>
          <p:nvPr/>
        </p:nvPicPr>
        <p:blipFill>
          <a:blip r:embed="rId5">
            <a:alphaModFix/>
          </a:blip>
          <a:stretch>
            <a:fillRect/>
          </a:stretch>
        </p:blipFill>
        <p:spPr>
          <a:xfrm>
            <a:off x="4994400" y="3572135"/>
            <a:ext cx="522900" cy="522900"/>
          </a:xfrm>
          <a:prstGeom prst="rect">
            <a:avLst/>
          </a:prstGeom>
          <a:noFill/>
          <a:ln>
            <a:noFill/>
          </a:ln>
        </p:spPr>
      </p:pic>
      <p:pic>
        <p:nvPicPr>
          <p:cNvPr descr="Text&#10;&#10;Description automatically generated" id="354" name="Google Shape;354;p38"/>
          <p:cNvPicPr preferRelativeResize="0"/>
          <p:nvPr/>
        </p:nvPicPr>
        <p:blipFill rotWithShape="1">
          <a:blip r:embed="rId6">
            <a:alphaModFix/>
          </a:blip>
          <a:srcRect b="0" l="0" r="0" t="0"/>
          <a:stretch/>
        </p:blipFill>
        <p:spPr>
          <a:xfrm>
            <a:off x="2613705" y="680599"/>
            <a:ext cx="4119356" cy="12633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24"/>
          <p:cNvPicPr preferRelativeResize="0"/>
          <p:nvPr/>
        </p:nvPicPr>
        <p:blipFill rotWithShape="1">
          <a:blip r:embed="rId3">
            <a:alphaModFix/>
          </a:blip>
          <a:srcRect b="17817" l="1979" r="8430" t="0"/>
          <a:stretch/>
        </p:blipFill>
        <p:spPr>
          <a:xfrm>
            <a:off x="-36000" y="1274700"/>
            <a:ext cx="9216000" cy="5635925"/>
          </a:xfrm>
          <a:prstGeom prst="rect">
            <a:avLst/>
          </a:prstGeom>
          <a:noFill/>
          <a:ln>
            <a:noFill/>
          </a:ln>
        </p:spPr>
      </p:pic>
      <p:sp>
        <p:nvSpPr>
          <p:cNvPr id="136" name="Google Shape;136;p24"/>
          <p:cNvSpPr/>
          <p:nvPr/>
        </p:nvSpPr>
        <p:spPr>
          <a:xfrm>
            <a:off x="-36000" y="0"/>
            <a:ext cx="9216000" cy="1274700"/>
          </a:xfrm>
          <a:prstGeom prst="rect">
            <a:avLst/>
          </a:prstGeom>
          <a:solidFill>
            <a:srgbClr val="333275"/>
          </a:solidFill>
          <a:ln cap="flat" cmpd="sng" w="25400">
            <a:solidFill>
              <a:srgbClr val="252455"/>
            </a:solidFill>
            <a:prstDash val="solid"/>
            <a:round/>
            <a:headEnd len="sm" w="sm" type="none"/>
            <a:tailEnd len="sm" w="sm" type="none"/>
          </a:ln>
        </p:spPr>
        <p:txBody>
          <a:bodyPr anchorCtr="0" anchor="ctr" bIns="45700" lIns="91425" spcFirstLastPara="1" rIns="91425" wrap="square" tIns="45700">
            <a:noAutofit/>
          </a:bodyPr>
          <a:lstStyle/>
          <a:p>
            <a:pPr indent="0" lvl="0" marL="0" rtl="0" algn="r">
              <a:spcBef>
                <a:spcPts val="0"/>
              </a:spcBef>
              <a:spcAft>
                <a:spcPts val="0"/>
              </a:spcAft>
              <a:buClr>
                <a:schemeClr val="dk1"/>
              </a:buClr>
              <a:buSzPts val="2520"/>
              <a:buFont typeface="Arial"/>
              <a:buNone/>
            </a:pPr>
            <a:r>
              <a:rPr b="1" lang="en-US" sz="5000">
                <a:solidFill>
                  <a:schemeClr val="lt1"/>
                </a:solidFill>
                <a:latin typeface="Quicksand"/>
                <a:ea typeface="Quicksand"/>
                <a:cs typeface="Quicksand"/>
                <a:sym typeface="Quicksand"/>
              </a:rPr>
              <a:t> 					</a:t>
            </a:r>
            <a:endParaRPr b="1" sz="4910">
              <a:solidFill>
                <a:schemeClr val="lt1"/>
              </a:solidFill>
              <a:latin typeface="Poppins Medium"/>
              <a:ea typeface="Poppins Medium"/>
              <a:cs typeface="Poppins Medium"/>
              <a:sym typeface="Poppins Medium"/>
            </a:endParaRPr>
          </a:p>
        </p:txBody>
      </p:sp>
      <p:sp>
        <p:nvSpPr>
          <p:cNvPr id="137" name="Google Shape;137;p24"/>
          <p:cNvSpPr txBox="1"/>
          <p:nvPr/>
        </p:nvSpPr>
        <p:spPr>
          <a:xfrm>
            <a:off x="306150" y="160200"/>
            <a:ext cx="2625900" cy="954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Clr>
                <a:schemeClr val="dk1"/>
              </a:buClr>
              <a:buSzPts val="2520"/>
              <a:buFont typeface="Arial"/>
              <a:buNone/>
            </a:pPr>
            <a:r>
              <a:rPr b="1" lang="en-US" sz="5000">
                <a:solidFill>
                  <a:schemeClr val="lt1"/>
                </a:solidFill>
                <a:latin typeface="Quicksand"/>
                <a:ea typeface="Quicksand"/>
                <a:cs typeface="Quicksand"/>
                <a:sym typeface="Quicksand"/>
              </a:rPr>
              <a:t>Mission:</a:t>
            </a:r>
            <a:endParaRPr>
              <a:latin typeface="Calibri"/>
              <a:ea typeface="Calibri"/>
              <a:cs typeface="Calibri"/>
              <a:sym typeface="Calibri"/>
            </a:endParaRPr>
          </a:p>
        </p:txBody>
      </p:sp>
      <p:sp>
        <p:nvSpPr>
          <p:cNvPr id="138" name="Google Shape;138;p24"/>
          <p:cNvSpPr txBox="1"/>
          <p:nvPr/>
        </p:nvSpPr>
        <p:spPr>
          <a:xfrm>
            <a:off x="3335500" y="175650"/>
            <a:ext cx="5634300" cy="9234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US" sz="2400">
                <a:solidFill>
                  <a:schemeClr val="lt1"/>
                </a:solidFill>
                <a:latin typeface="Quicksand"/>
                <a:ea typeface="Quicksand"/>
                <a:cs typeface="Quicksand"/>
                <a:sym typeface="Quicksand"/>
              </a:rPr>
              <a:t>End sexual violence against </a:t>
            </a:r>
            <a:endParaRPr b="1" sz="2400">
              <a:solidFill>
                <a:schemeClr val="lt1"/>
              </a:solidFill>
              <a:latin typeface="Quicksand"/>
              <a:ea typeface="Quicksand"/>
              <a:cs typeface="Quicksand"/>
              <a:sym typeface="Quicksand"/>
            </a:endParaRPr>
          </a:p>
          <a:p>
            <a:pPr indent="0" lvl="0" marL="0" rtl="0" algn="r">
              <a:spcBef>
                <a:spcPts val="0"/>
              </a:spcBef>
              <a:spcAft>
                <a:spcPts val="0"/>
              </a:spcAft>
              <a:buClr>
                <a:schemeClr val="dk1"/>
              </a:buClr>
              <a:buSzPts val="2520"/>
              <a:buFont typeface="Arial"/>
              <a:buNone/>
            </a:pPr>
            <a:r>
              <a:rPr b="1" lang="en-US" sz="2400">
                <a:solidFill>
                  <a:schemeClr val="lt1"/>
                </a:solidFill>
                <a:latin typeface="Quicksand"/>
                <a:ea typeface="Quicksand"/>
                <a:cs typeface="Quicksand"/>
                <a:sym typeface="Quicksand"/>
              </a:rPr>
              <a:t>women and children globally</a:t>
            </a:r>
            <a:endParaRPr b="1">
              <a:latin typeface="Calibri"/>
              <a:ea typeface="Calibri"/>
              <a:cs typeface="Calibri"/>
              <a:sym typeface="Calibri"/>
            </a:endParaRPr>
          </a:p>
        </p:txBody>
      </p:sp>
      <p:pic>
        <p:nvPicPr>
          <p:cNvPr descr="Text&#10;&#10;Description automatically generated" id="139" name="Google Shape;139;p24"/>
          <p:cNvPicPr preferRelativeResize="0"/>
          <p:nvPr/>
        </p:nvPicPr>
        <p:blipFill rotWithShape="1">
          <a:blip r:embed="rId4">
            <a:alphaModFix/>
          </a:blip>
          <a:srcRect b="0" l="0" r="0" t="0"/>
          <a:stretch/>
        </p:blipFill>
        <p:spPr>
          <a:xfrm>
            <a:off x="7035920" y="5931051"/>
            <a:ext cx="2108081" cy="646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p25"/>
          <p:cNvPicPr preferRelativeResize="0"/>
          <p:nvPr/>
        </p:nvPicPr>
        <p:blipFill rotWithShape="1">
          <a:blip r:embed="rId3">
            <a:alphaModFix/>
          </a:blip>
          <a:srcRect b="0" l="5948" r="3233" t="0"/>
          <a:stretch/>
        </p:blipFill>
        <p:spPr>
          <a:xfrm>
            <a:off x="4693313" y="1480475"/>
            <a:ext cx="4257726" cy="2351585"/>
          </a:xfrm>
          <a:prstGeom prst="rect">
            <a:avLst/>
          </a:prstGeom>
          <a:noFill/>
          <a:ln>
            <a:noFill/>
          </a:ln>
        </p:spPr>
      </p:pic>
      <p:sp>
        <p:nvSpPr>
          <p:cNvPr id="146" name="Google Shape;146;p25"/>
          <p:cNvSpPr txBox="1"/>
          <p:nvPr/>
        </p:nvSpPr>
        <p:spPr>
          <a:xfrm>
            <a:off x="140975" y="4044854"/>
            <a:ext cx="3893100" cy="477000"/>
          </a:xfrm>
          <a:prstGeom prst="rect">
            <a:avLst/>
          </a:prstGeom>
          <a:solidFill>
            <a:srgbClr val="353B7E"/>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900">
                <a:solidFill>
                  <a:srgbClr val="FFFFFF"/>
                </a:solidFill>
                <a:latin typeface="Calibri"/>
                <a:ea typeface="Calibri"/>
                <a:cs typeface="Calibri"/>
                <a:sym typeface="Calibri"/>
              </a:rPr>
              <a:t>Girls aged 10 - 20</a:t>
            </a:r>
            <a:endParaRPr b="1" sz="1900">
              <a:solidFill>
                <a:srgbClr val="FFFFFF"/>
              </a:solidFill>
              <a:latin typeface="Calibri"/>
              <a:ea typeface="Calibri"/>
              <a:cs typeface="Calibri"/>
              <a:sym typeface="Calibri"/>
            </a:endParaRPr>
          </a:p>
        </p:txBody>
      </p:sp>
      <p:sp>
        <p:nvSpPr>
          <p:cNvPr id="147" name="Google Shape;147;p25"/>
          <p:cNvSpPr txBox="1"/>
          <p:nvPr/>
        </p:nvSpPr>
        <p:spPr>
          <a:xfrm>
            <a:off x="4693364" y="3984200"/>
            <a:ext cx="4257300" cy="477000"/>
          </a:xfrm>
          <a:prstGeom prst="rect">
            <a:avLst/>
          </a:prstGeom>
          <a:solidFill>
            <a:srgbClr val="578793"/>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900">
                <a:solidFill>
                  <a:srgbClr val="FFFFFF"/>
                </a:solidFill>
                <a:latin typeface="Calibri"/>
                <a:ea typeface="Calibri"/>
                <a:cs typeface="Calibri"/>
                <a:sym typeface="Calibri"/>
              </a:rPr>
              <a:t>Boys</a:t>
            </a:r>
            <a:r>
              <a:rPr b="1" lang="en-US" sz="1900">
                <a:solidFill>
                  <a:srgbClr val="FFFFFF"/>
                </a:solidFill>
                <a:latin typeface="Calibri"/>
                <a:ea typeface="Calibri"/>
                <a:cs typeface="Calibri"/>
                <a:sym typeface="Calibri"/>
              </a:rPr>
              <a:t> aged 10 - 20</a:t>
            </a:r>
            <a:endParaRPr b="1" sz="1900">
              <a:solidFill>
                <a:srgbClr val="FFFFFF"/>
              </a:solidFill>
              <a:latin typeface="Calibri"/>
              <a:ea typeface="Calibri"/>
              <a:cs typeface="Calibri"/>
              <a:sym typeface="Calibri"/>
            </a:endParaRPr>
          </a:p>
        </p:txBody>
      </p:sp>
      <p:sp>
        <p:nvSpPr>
          <p:cNvPr id="148" name="Google Shape;148;p25"/>
          <p:cNvSpPr txBox="1"/>
          <p:nvPr/>
        </p:nvSpPr>
        <p:spPr>
          <a:xfrm>
            <a:off x="38" y="4664797"/>
            <a:ext cx="3194400" cy="1693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US"/>
              <a:t>Self-efficacy</a:t>
            </a:r>
            <a:endParaRPr/>
          </a:p>
          <a:p>
            <a:pPr indent="-317500" lvl="0" marL="457200" rtl="0" algn="l">
              <a:spcBef>
                <a:spcPts val="0"/>
              </a:spcBef>
              <a:spcAft>
                <a:spcPts val="0"/>
              </a:spcAft>
              <a:buSzPts val="1400"/>
              <a:buChar char="●"/>
            </a:pPr>
            <a:r>
              <a:rPr lang="en-US"/>
              <a:t>Empowerment</a:t>
            </a:r>
            <a:endParaRPr/>
          </a:p>
          <a:p>
            <a:pPr indent="-317500" lvl="0" marL="457200" rtl="0" algn="l">
              <a:spcBef>
                <a:spcPts val="0"/>
              </a:spcBef>
              <a:spcAft>
                <a:spcPts val="0"/>
              </a:spcAft>
              <a:buSzPts val="1400"/>
              <a:buChar char="●"/>
            </a:pPr>
            <a:r>
              <a:rPr lang="en-US"/>
              <a:t>Assertiveness</a:t>
            </a:r>
            <a:endParaRPr/>
          </a:p>
          <a:p>
            <a:pPr indent="-317500" lvl="0" marL="457200" rtl="0" algn="l">
              <a:spcBef>
                <a:spcPts val="0"/>
              </a:spcBef>
              <a:spcAft>
                <a:spcPts val="0"/>
              </a:spcAft>
              <a:buSzPts val="1400"/>
              <a:buChar char="●"/>
            </a:pPr>
            <a:r>
              <a:rPr lang="en-US"/>
              <a:t>Boundary setting</a:t>
            </a:r>
            <a:endParaRPr/>
          </a:p>
          <a:p>
            <a:pPr indent="-317500" lvl="0" marL="457200" rtl="0" algn="l">
              <a:spcBef>
                <a:spcPts val="0"/>
              </a:spcBef>
              <a:spcAft>
                <a:spcPts val="0"/>
              </a:spcAft>
              <a:buSzPts val="1400"/>
              <a:buChar char="●"/>
            </a:pPr>
            <a:r>
              <a:rPr lang="en-US"/>
              <a:t>Saying “NO”</a:t>
            </a:r>
            <a:endParaRPr/>
          </a:p>
          <a:p>
            <a:pPr indent="-317500" lvl="0" marL="457200" rtl="0" algn="l">
              <a:spcBef>
                <a:spcPts val="0"/>
              </a:spcBef>
              <a:spcAft>
                <a:spcPts val="0"/>
              </a:spcAft>
              <a:buSzPts val="1400"/>
              <a:buChar char="●"/>
            </a:pPr>
            <a:r>
              <a:rPr lang="en-US"/>
              <a:t>Role of voice</a:t>
            </a:r>
            <a:endParaRPr/>
          </a:p>
          <a:p>
            <a:pPr indent="-317500" lvl="0" marL="457200" rtl="0" algn="l">
              <a:spcBef>
                <a:spcPts val="0"/>
              </a:spcBef>
              <a:spcAft>
                <a:spcPts val="0"/>
              </a:spcAft>
              <a:buSzPts val="1400"/>
              <a:buChar char="●"/>
            </a:pPr>
            <a:r>
              <a:rPr lang="en-US"/>
              <a:t>Physical self-defense</a:t>
            </a:r>
            <a:endParaRPr/>
          </a:p>
        </p:txBody>
      </p:sp>
      <p:sp>
        <p:nvSpPr>
          <p:cNvPr id="149" name="Google Shape;149;p25"/>
          <p:cNvSpPr txBox="1"/>
          <p:nvPr/>
        </p:nvSpPr>
        <p:spPr>
          <a:xfrm>
            <a:off x="4500271" y="4519949"/>
            <a:ext cx="4643700" cy="1908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US"/>
              <a:t>Awareness</a:t>
            </a:r>
            <a:endParaRPr/>
          </a:p>
          <a:p>
            <a:pPr indent="-317500" lvl="0" marL="457200" rtl="0" algn="l">
              <a:spcBef>
                <a:spcPts val="0"/>
              </a:spcBef>
              <a:spcAft>
                <a:spcPts val="0"/>
              </a:spcAft>
              <a:buSzPts val="1400"/>
              <a:buChar char="●"/>
            </a:pPr>
            <a:r>
              <a:rPr lang="en-US"/>
              <a:t>Personal safety</a:t>
            </a:r>
            <a:endParaRPr/>
          </a:p>
          <a:p>
            <a:pPr indent="-317500" lvl="0" marL="457200" rtl="0" algn="l">
              <a:spcBef>
                <a:spcPts val="0"/>
              </a:spcBef>
              <a:spcAft>
                <a:spcPts val="0"/>
              </a:spcAft>
              <a:buSzPts val="1400"/>
              <a:buChar char="●"/>
            </a:pPr>
            <a:r>
              <a:rPr lang="en-US"/>
              <a:t>Positive masculinity</a:t>
            </a:r>
            <a:endParaRPr/>
          </a:p>
          <a:p>
            <a:pPr indent="-317500" lvl="0" marL="457200" rtl="0" algn="l">
              <a:spcBef>
                <a:spcPts val="0"/>
              </a:spcBef>
              <a:spcAft>
                <a:spcPts val="0"/>
              </a:spcAft>
              <a:buSzPts val="1400"/>
              <a:buChar char="●"/>
            </a:pPr>
            <a:r>
              <a:rPr lang="en-US"/>
              <a:t>Redefining gender roles</a:t>
            </a:r>
            <a:endParaRPr/>
          </a:p>
          <a:p>
            <a:pPr indent="-317500" lvl="0" marL="457200" rtl="0" algn="l">
              <a:spcBef>
                <a:spcPts val="0"/>
              </a:spcBef>
              <a:spcAft>
                <a:spcPts val="0"/>
              </a:spcAft>
              <a:buSzPts val="1400"/>
              <a:buChar char="●"/>
            </a:pPr>
            <a:r>
              <a:rPr lang="en-US">
                <a:solidFill>
                  <a:schemeClr val="dk1"/>
                </a:solidFill>
              </a:rPr>
              <a:t>Debunking rape myths &amp; culture</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Cycle of force</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Consent</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Bystander intervention</a:t>
            </a:r>
            <a:endParaRPr>
              <a:solidFill>
                <a:schemeClr val="dk1"/>
              </a:solidFill>
            </a:endParaRPr>
          </a:p>
        </p:txBody>
      </p:sp>
      <p:pic>
        <p:nvPicPr>
          <p:cNvPr id="150" name="Google Shape;150;p25"/>
          <p:cNvPicPr preferRelativeResize="0"/>
          <p:nvPr/>
        </p:nvPicPr>
        <p:blipFill rotWithShape="1">
          <a:blip r:embed="rId4">
            <a:alphaModFix/>
          </a:blip>
          <a:srcRect b="3922" l="9758" r="16975" t="20509"/>
          <a:stretch/>
        </p:blipFill>
        <p:spPr>
          <a:xfrm>
            <a:off x="153688" y="1480482"/>
            <a:ext cx="3852157" cy="2433624"/>
          </a:xfrm>
          <a:prstGeom prst="rect">
            <a:avLst/>
          </a:prstGeom>
          <a:noFill/>
          <a:ln>
            <a:noFill/>
          </a:ln>
        </p:spPr>
      </p:pic>
      <p:pic>
        <p:nvPicPr>
          <p:cNvPr descr="Text&#10;&#10;Description automatically generated" id="151" name="Google Shape;151;p25"/>
          <p:cNvPicPr preferRelativeResize="0"/>
          <p:nvPr/>
        </p:nvPicPr>
        <p:blipFill rotWithShape="1">
          <a:blip r:embed="rId5">
            <a:alphaModFix/>
          </a:blip>
          <a:srcRect b="0" l="0" r="0" t="0"/>
          <a:stretch/>
        </p:blipFill>
        <p:spPr>
          <a:xfrm>
            <a:off x="6842970" y="146076"/>
            <a:ext cx="2108081" cy="646500"/>
          </a:xfrm>
          <a:prstGeom prst="rect">
            <a:avLst/>
          </a:prstGeom>
          <a:noFill/>
          <a:ln>
            <a:noFill/>
          </a:ln>
        </p:spPr>
      </p:pic>
      <p:sp>
        <p:nvSpPr>
          <p:cNvPr id="152" name="Google Shape;152;p25"/>
          <p:cNvSpPr/>
          <p:nvPr/>
        </p:nvSpPr>
        <p:spPr>
          <a:xfrm>
            <a:off x="601" y="313661"/>
            <a:ext cx="5775300" cy="813300"/>
          </a:xfrm>
          <a:prstGeom prst="rect">
            <a:avLst/>
          </a:prstGeom>
          <a:solidFill>
            <a:srgbClr val="333275"/>
          </a:solidFill>
          <a:ln cap="flat" cmpd="sng" w="10775">
            <a:solidFill>
              <a:srgbClr val="21275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3000"/>
              <a:buFont typeface="Arial"/>
              <a:buNone/>
            </a:pPr>
            <a:r>
              <a:rPr b="1" lang="en-US" sz="3000">
                <a:solidFill>
                  <a:srgbClr val="FFFFFF"/>
                </a:solidFill>
                <a:latin typeface="Corbel"/>
                <a:ea typeface="Corbel"/>
                <a:cs typeface="Corbel"/>
                <a:sym typeface="Corbel"/>
              </a:rPr>
              <a:t>     No Means No Curriculum</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6"/>
          <p:cNvSpPr txBox="1"/>
          <p:nvPr>
            <p:ph idx="1" type="body"/>
          </p:nvPr>
        </p:nvSpPr>
        <p:spPr>
          <a:xfrm>
            <a:off x="303550" y="1543575"/>
            <a:ext cx="8735400" cy="4983000"/>
          </a:xfrm>
          <a:prstGeom prst="rect">
            <a:avLst/>
          </a:prstGeom>
        </p:spPr>
        <p:txBody>
          <a:bodyPr anchorCtr="0" anchor="t" bIns="45700" lIns="91425" spcFirstLastPara="1" rIns="91425" wrap="square" tIns="45700">
            <a:noAutofit/>
          </a:bodyPr>
          <a:lstStyle/>
          <a:p>
            <a:pPr indent="-374650" lvl="0" marL="457200" rtl="0" algn="l">
              <a:lnSpc>
                <a:spcPct val="115000"/>
              </a:lnSpc>
              <a:spcBef>
                <a:spcPts val="0"/>
              </a:spcBef>
              <a:spcAft>
                <a:spcPts val="0"/>
              </a:spcAft>
              <a:buSzPts val="2300"/>
              <a:buChar char="❖"/>
            </a:pPr>
            <a:r>
              <a:rPr lang="en-US" sz="2300">
                <a:latin typeface="Arial"/>
                <a:ea typeface="Arial"/>
                <a:cs typeface="Arial"/>
                <a:sym typeface="Arial"/>
              </a:rPr>
              <a:t>ESD is a holistic self-defense approach that teaches </a:t>
            </a:r>
            <a:r>
              <a:rPr b="1" lang="en-US" sz="3600" u="sng">
                <a:latin typeface="Arial"/>
                <a:ea typeface="Arial"/>
                <a:cs typeface="Arial"/>
                <a:sym typeface="Arial"/>
              </a:rPr>
              <a:t>mental, verbal, and physical skills </a:t>
            </a:r>
            <a:endParaRPr b="1" sz="3600" u="sng">
              <a:latin typeface="Arial"/>
              <a:ea typeface="Arial"/>
              <a:cs typeface="Arial"/>
              <a:sym typeface="Arial"/>
            </a:endParaRPr>
          </a:p>
          <a:p>
            <a:pPr indent="0" lvl="0" marL="457200" rtl="0" algn="l">
              <a:lnSpc>
                <a:spcPct val="115000"/>
              </a:lnSpc>
              <a:spcBef>
                <a:spcPts val="0"/>
              </a:spcBef>
              <a:spcAft>
                <a:spcPts val="0"/>
              </a:spcAft>
              <a:buNone/>
            </a:pPr>
            <a:r>
              <a:rPr lang="en-US" sz="2300">
                <a:latin typeface="Arial"/>
                <a:ea typeface="Arial"/>
                <a:cs typeface="Arial"/>
                <a:sym typeface="Arial"/>
              </a:rPr>
              <a:t>to prevent and respond to all types of violence. </a:t>
            </a:r>
            <a:endParaRPr b="1" sz="2300">
              <a:latin typeface="Arial"/>
              <a:ea typeface="Arial"/>
              <a:cs typeface="Arial"/>
              <a:sym typeface="Arial"/>
            </a:endParaRPr>
          </a:p>
          <a:p>
            <a:pPr indent="0" lvl="0" marL="0" rtl="0" algn="l">
              <a:lnSpc>
                <a:spcPct val="115000"/>
              </a:lnSpc>
              <a:spcBef>
                <a:spcPts val="0"/>
              </a:spcBef>
              <a:spcAft>
                <a:spcPts val="0"/>
              </a:spcAft>
              <a:buNone/>
            </a:pPr>
            <a:r>
              <a:t/>
            </a:r>
            <a:endParaRPr b="1" sz="2300">
              <a:latin typeface="Arial"/>
              <a:ea typeface="Arial"/>
              <a:cs typeface="Arial"/>
              <a:sym typeface="Arial"/>
            </a:endParaRPr>
          </a:p>
          <a:p>
            <a:pPr indent="0" lvl="0" marL="0" rtl="0" algn="l">
              <a:lnSpc>
                <a:spcPct val="115000"/>
              </a:lnSpc>
              <a:spcBef>
                <a:spcPts val="0"/>
              </a:spcBef>
              <a:spcAft>
                <a:spcPts val="0"/>
              </a:spcAft>
              <a:buNone/>
            </a:pPr>
            <a:r>
              <a:t/>
            </a:r>
            <a:endParaRPr b="1" sz="2300">
              <a:latin typeface="Arial"/>
              <a:ea typeface="Arial"/>
              <a:cs typeface="Arial"/>
              <a:sym typeface="Arial"/>
            </a:endParaRPr>
          </a:p>
          <a:p>
            <a:pPr indent="0" lvl="0" marL="0" rtl="0" algn="l">
              <a:lnSpc>
                <a:spcPct val="115000"/>
              </a:lnSpc>
              <a:spcBef>
                <a:spcPts val="0"/>
              </a:spcBef>
              <a:spcAft>
                <a:spcPts val="0"/>
              </a:spcAft>
              <a:buNone/>
            </a:pPr>
            <a:r>
              <a:rPr b="1" lang="en-US" sz="2300">
                <a:latin typeface="Arial"/>
                <a:ea typeface="Arial"/>
                <a:cs typeface="Arial"/>
                <a:sym typeface="Arial"/>
              </a:rPr>
              <a:t>ESD Principles: trauma informed approach</a:t>
            </a:r>
            <a:endParaRPr b="1" sz="2300">
              <a:latin typeface="Arial"/>
              <a:ea typeface="Arial"/>
              <a:cs typeface="Arial"/>
              <a:sym typeface="Arial"/>
            </a:endParaRPr>
          </a:p>
          <a:p>
            <a:pPr indent="-374650" lvl="0" marL="457200" rtl="0" algn="l">
              <a:lnSpc>
                <a:spcPct val="115000"/>
              </a:lnSpc>
              <a:spcBef>
                <a:spcPts val="0"/>
              </a:spcBef>
              <a:spcAft>
                <a:spcPts val="0"/>
              </a:spcAft>
              <a:buSzPts val="2300"/>
              <a:buFont typeface="Arial"/>
              <a:buChar char="•"/>
            </a:pPr>
            <a:r>
              <a:rPr lang="en-US" sz="2300">
                <a:highlight>
                  <a:schemeClr val="lt1"/>
                </a:highlight>
                <a:latin typeface="Arial"/>
                <a:ea typeface="Arial"/>
                <a:cs typeface="Arial"/>
                <a:sym typeface="Arial"/>
              </a:rPr>
              <a:t>Repudiating victim-blaming</a:t>
            </a:r>
            <a:endParaRPr sz="2300">
              <a:highlight>
                <a:schemeClr val="lt1"/>
              </a:highlight>
              <a:latin typeface="Arial"/>
              <a:ea typeface="Arial"/>
              <a:cs typeface="Arial"/>
              <a:sym typeface="Arial"/>
            </a:endParaRPr>
          </a:p>
          <a:p>
            <a:pPr indent="-374650" lvl="0" marL="457200" rtl="0" algn="l">
              <a:lnSpc>
                <a:spcPct val="115000"/>
              </a:lnSpc>
              <a:spcBef>
                <a:spcPts val="0"/>
              </a:spcBef>
              <a:spcAft>
                <a:spcPts val="0"/>
              </a:spcAft>
              <a:buSzPts val="2300"/>
              <a:buFont typeface="Arial"/>
              <a:buChar char="•"/>
            </a:pPr>
            <a:r>
              <a:rPr lang="en-US" sz="2300">
                <a:highlight>
                  <a:schemeClr val="lt1"/>
                </a:highlight>
                <a:latin typeface="Arial"/>
                <a:ea typeface="Arial"/>
                <a:cs typeface="Arial"/>
                <a:sym typeface="Arial"/>
              </a:rPr>
              <a:t>Honoring anything anyone has done or is doing  to survive </a:t>
            </a:r>
            <a:endParaRPr sz="2300">
              <a:highlight>
                <a:schemeClr val="lt1"/>
              </a:highlight>
              <a:latin typeface="Arial"/>
              <a:ea typeface="Arial"/>
              <a:cs typeface="Arial"/>
              <a:sym typeface="Arial"/>
            </a:endParaRPr>
          </a:p>
          <a:p>
            <a:pPr indent="-374650" lvl="0" marL="457200" rtl="0" algn="l">
              <a:lnSpc>
                <a:spcPct val="115000"/>
              </a:lnSpc>
              <a:spcBef>
                <a:spcPts val="0"/>
              </a:spcBef>
              <a:spcAft>
                <a:spcPts val="0"/>
              </a:spcAft>
              <a:buSzPts val="2300"/>
              <a:buFont typeface="Arial"/>
              <a:buChar char="•"/>
            </a:pPr>
            <a:r>
              <a:rPr lang="en-US" sz="2300">
                <a:highlight>
                  <a:schemeClr val="lt1"/>
                </a:highlight>
                <a:latin typeface="Arial"/>
                <a:ea typeface="Arial"/>
                <a:cs typeface="Arial"/>
                <a:sym typeface="Arial"/>
              </a:rPr>
              <a:t>Consent: Emphasizing Voice and Choice and giving students agency over what they want to do and not do in class for ex: asking for consent before touching. </a:t>
            </a:r>
            <a:endParaRPr sz="2300">
              <a:highlight>
                <a:schemeClr val="lt1"/>
              </a:highlight>
              <a:latin typeface="Arial"/>
              <a:ea typeface="Arial"/>
              <a:cs typeface="Arial"/>
              <a:sym typeface="Arial"/>
            </a:endParaRPr>
          </a:p>
          <a:p>
            <a:pPr indent="0" lvl="0" marL="457200" rtl="0" algn="l">
              <a:lnSpc>
                <a:spcPct val="115000"/>
              </a:lnSpc>
              <a:spcBef>
                <a:spcPts val="0"/>
              </a:spcBef>
              <a:spcAft>
                <a:spcPts val="0"/>
              </a:spcAft>
              <a:buClr>
                <a:schemeClr val="dk1"/>
              </a:buClr>
              <a:buSzPts val="1100"/>
              <a:buFont typeface="Arial"/>
              <a:buNone/>
            </a:pPr>
            <a:r>
              <a:t/>
            </a:r>
            <a:endParaRPr sz="2300">
              <a:highlight>
                <a:schemeClr val="lt1"/>
              </a:highlight>
              <a:latin typeface="Arial"/>
              <a:ea typeface="Arial"/>
              <a:cs typeface="Arial"/>
              <a:sym typeface="Arial"/>
            </a:endParaRPr>
          </a:p>
          <a:p>
            <a:pPr indent="0" lvl="0" marL="914400" rtl="0" algn="l">
              <a:lnSpc>
                <a:spcPct val="115000"/>
              </a:lnSpc>
              <a:spcBef>
                <a:spcPts val="0"/>
              </a:spcBef>
              <a:spcAft>
                <a:spcPts val="0"/>
              </a:spcAft>
              <a:buNone/>
            </a:pPr>
            <a:r>
              <a:t/>
            </a:r>
            <a:endParaRPr sz="1900">
              <a:highlight>
                <a:srgbClr val="FFFFFF"/>
              </a:highlight>
              <a:latin typeface="Arial"/>
              <a:ea typeface="Arial"/>
              <a:cs typeface="Arial"/>
              <a:sym typeface="Arial"/>
            </a:endParaRPr>
          </a:p>
          <a:p>
            <a:pPr indent="0" lvl="0" marL="0" rtl="0" algn="l">
              <a:spcBef>
                <a:spcPts val="1000"/>
              </a:spcBef>
              <a:spcAft>
                <a:spcPts val="0"/>
              </a:spcAft>
              <a:buNone/>
            </a:pPr>
            <a:r>
              <a:t/>
            </a:r>
            <a:endParaRPr sz="1900">
              <a:highlight>
                <a:srgbClr val="FFFFFF"/>
              </a:highlight>
              <a:latin typeface="Arial"/>
              <a:ea typeface="Arial"/>
              <a:cs typeface="Arial"/>
              <a:sym typeface="Arial"/>
            </a:endParaRPr>
          </a:p>
        </p:txBody>
      </p:sp>
      <p:pic>
        <p:nvPicPr>
          <p:cNvPr descr="Text&#10;&#10;Description automatically generated" id="159" name="Google Shape;159;p26"/>
          <p:cNvPicPr preferRelativeResize="0"/>
          <p:nvPr/>
        </p:nvPicPr>
        <p:blipFill rotWithShape="1">
          <a:blip r:embed="rId3">
            <a:alphaModFix/>
          </a:blip>
          <a:srcRect b="0" l="0" r="0" t="0"/>
          <a:stretch/>
        </p:blipFill>
        <p:spPr>
          <a:xfrm>
            <a:off x="6799045" y="97826"/>
            <a:ext cx="2108081" cy="646500"/>
          </a:xfrm>
          <a:prstGeom prst="rect">
            <a:avLst/>
          </a:prstGeom>
          <a:noFill/>
          <a:ln>
            <a:noFill/>
          </a:ln>
        </p:spPr>
      </p:pic>
      <p:sp>
        <p:nvSpPr>
          <p:cNvPr id="160" name="Google Shape;160;p26"/>
          <p:cNvSpPr/>
          <p:nvPr/>
        </p:nvSpPr>
        <p:spPr>
          <a:xfrm>
            <a:off x="600" y="313650"/>
            <a:ext cx="6602700" cy="813300"/>
          </a:xfrm>
          <a:prstGeom prst="rect">
            <a:avLst/>
          </a:prstGeom>
          <a:solidFill>
            <a:srgbClr val="333275"/>
          </a:solidFill>
          <a:ln cap="flat" cmpd="sng" w="10775">
            <a:solidFill>
              <a:srgbClr val="212759"/>
            </a:solidFill>
            <a:prstDash val="solid"/>
            <a:round/>
            <a:headEnd len="sm" w="sm" type="none"/>
            <a:tailEnd len="sm" w="sm" type="none"/>
          </a:ln>
        </p:spPr>
        <p:txBody>
          <a:bodyPr anchorCtr="0" anchor="ctr" bIns="45700" lIns="91425" spcFirstLastPara="1" rIns="91425" wrap="square" tIns="45700">
            <a:noAutofit/>
          </a:bodyPr>
          <a:lstStyle/>
          <a:p>
            <a:pPr indent="457200" lvl="0" marL="0" rtl="0" algn="l">
              <a:spcBef>
                <a:spcPts val="0"/>
              </a:spcBef>
              <a:spcAft>
                <a:spcPts val="0"/>
              </a:spcAft>
              <a:buClr>
                <a:schemeClr val="dk1"/>
              </a:buClr>
              <a:buSzPts val="1100"/>
              <a:buFont typeface="Arial"/>
              <a:buNone/>
            </a:pPr>
            <a:r>
              <a:t/>
            </a:r>
            <a:endParaRPr b="1" sz="3000">
              <a:solidFill>
                <a:schemeClr val="lt1"/>
              </a:solidFill>
              <a:latin typeface="Quicksand"/>
              <a:ea typeface="Quicksand"/>
              <a:cs typeface="Quicksand"/>
              <a:sym typeface="Quicksand"/>
            </a:endParaRPr>
          </a:p>
          <a:p>
            <a:pPr indent="457200" lvl="0" marL="0" rtl="0" algn="l">
              <a:spcBef>
                <a:spcPts val="0"/>
              </a:spcBef>
              <a:spcAft>
                <a:spcPts val="0"/>
              </a:spcAft>
              <a:buClr>
                <a:schemeClr val="dk1"/>
              </a:buClr>
              <a:buSzPts val="1100"/>
              <a:buFont typeface="Arial"/>
              <a:buNone/>
            </a:pPr>
            <a:r>
              <a:rPr b="1" lang="en-US" sz="3000">
                <a:solidFill>
                  <a:schemeClr val="lt1"/>
                </a:solidFill>
                <a:latin typeface="Corbel"/>
                <a:ea typeface="Corbel"/>
                <a:cs typeface="Corbel"/>
                <a:sym typeface="Corbel"/>
              </a:rPr>
              <a:t>EMPOWERMENT SELF-DEFENSE</a:t>
            </a:r>
            <a:endParaRPr b="1" sz="3000">
              <a:solidFill>
                <a:schemeClr val="lt1"/>
              </a:solidFill>
              <a:latin typeface="Corbel"/>
              <a:ea typeface="Corbel"/>
              <a:cs typeface="Corbel"/>
              <a:sym typeface="Corbel"/>
            </a:endParaRPr>
          </a:p>
          <a:p>
            <a:pPr indent="0" lvl="0" marL="0" marR="0" rtl="0" algn="l">
              <a:lnSpc>
                <a:spcPct val="100000"/>
              </a:lnSpc>
              <a:spcBef>
                <a:spcPts val="0"/>
              </a:spcBef>
              <a:spcAft>
                <a:spcPts val="0"/>
              </a:spcAft>
              <a:buClr>
                <a:srgbClr val="FFFFFF"/>
              </a:buClr>
              <a:buSzPts val="3000"/>
              <a:buFont typeface="Arial"/>
              <a:buNone/>
            </a:pPr>
            <a:r>
              <a:t/>
            </a:r>
            <a:endParaRPr b="1" sz="3000">
              <a:solidFill>
                <a:srgbClr val="FFFFFF"/>
              </a:solidFill>
              <a:latin typeface="Corbel"/>
              <a:ea typeface="Corbel"/>
              <a:cs typeface="Corbel"/>
              <a:sym typeface="Corbe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7"/>
          <p:cNvSpPr/>
          <p:nvPr/>
        </p:nvSpPr>
        <p:spPr>
          <a:xfrm>
            <a:off x="601" y="313661"/>
            <a:ext cx="5775300" cy="813300"/>
          </a:xfrm>
          <a:prstGeom prst="rect">
            <a:avLst/>
          </a:prstGeom>
          <a:solidFill>
            <a:srgbClr val="333275"/>
          </a:solidFill>
          <a:ln cap="flat" cmpd="sng" w="10775">
            <a:solidFill>
              <a:srgbClr val="21275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3000"/>
              <a:buFont typeface="Arial"/>
              <a:buNone/>
            </a:pPr>
            <a:r>
              <a:rPr b="1" i="0" lang="en-US" sz="3000" u="none" cap="none" strike="noStrike">
                <a:solidFill>
                  <a:srgbClr val="FFFFFF"/>
                </a:solidFill>
                <a:latin typeface="Corbel"/>
                <a:ea typeface="Corbel"/>
                <a:cs typeface="Corbel"/>
                <a:sym typeface="Corbel"/>
              </a:rPr>
              <a:t>   Long-term Partnership Vision</a:t>
            </a:r>
            <a:endParaRPr/>
          </a:p>
        </p:txBody>
      </p:sp>
      <p:grpSp>
        <p:nvGrpSpPr>
          <p:cNvPr id="167" name="Google Shape;167;p27"/>
          <p:cNvGrpSpPr/>
          <p:nvPr/>
        </p:nvGrpSpPr>
        <p:grpSpPr>
          <a:xfrm>
            <a:off x="323955" y="1376465"/>
            <a:ext cx="6250467" cy="5167889"/>
            <a:chOff x="509150" y="1290799"/>
            <a:chExt cx="6250467" cy="5167889"/>
          </a:xfrm>
        </p:grpSpPr>
        <p:sp>
          <p:nvSpPr>
            <p:cNvPr id="168" name="Google Shape;168;p27"/>
            <p:cNvSpPr/>
            <p:nvPr/>
          </p:nvSpPr>
          <p:spPr>
            <a:xfrm rot="5400000">
              <a:off x="333051" y="1466899"/>
              <a:ext cx="1556100" cy="1203900"/>
            </a:xfrm>
            <a:prstGeom prst="chevron">
              <a:avLst>
                <a:gd fmla="val 50000" name="adj"/>
              </a:avLst>
            </a:prstGeom>
            <a:solidFill>
              <a:schemeClr val="accent5"/>
            </a:solidFill>
            <a:ln cap="flat" cmpd="sng" w="1077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Corbel"/>
                <a:ea typeface="Corbel"/>
                <a:cs typeface="Corbel"/>
                <a:sym typeface="Corbel"/>
              </a:endParaRPr>
            </a:p>
          </p:txBody>
        </p:sp>
        <p:sp>
          <p:nvSpPr>
            <p:cNvPr id="169" name="Google Shape;169;p27"/>
            <p:cNvSpPr/>
            <p:nvPr/>
          </p:nvSpPr>
          <p:spPr>
            <a:xfrm rot="5400000">
              <a:off x="333050" y="5078687"/>
              <a:ext cx="1556100" cy="1203900"/>
            </a:xfrm>
            <a:prstGeom prst="chevron">
              <a:avLst>
                <a:gd fmla="val 50000" name="adj"/>
              </a:avLst>
            </a:prstGeom>
            <a:solidFill>
              <a:srgbClr val="333275"/>
            </a:solidFill>
            <a:ln cap="flat" cmpd="sng" w="10775">
              <a:solidFill>
                <a:srgbClr val="21275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Corbel"/>
                <a:ea typeface="Corbel"/>
                <a:cs typeface="Corbel"/>
                <a:sym typeface="Corbel"/>
              </a:endParaRPr>
            </a:p>
          </p:txBody>
        </p:sp>
        <p:sp>
          <p:nvSpPr>
            <p:cNvPr id="170" name="Google Shape;170;p27"/>
            <p:cNvSpPr/>
            <p:nvPr/>
          </p:nvSpPr>
          <p:spPr>
            <a:xfrm rot="5400000">
              <a:off x="333050" y="3870578"/>
              <a:ext cx="1556100" cy="1203900"/>
            </a:xfrm>
            <a:prstGeom prst="chevron">
              <a:avLst>
                <a:gd fmla="val 50000" name="adj"/>
              </a:avLst>
            </a:prstGeom>
            <a:solidFill>
              <a:srgbClr val="1C6294"/>
            </a:solidFill>
            <a:ln cap="flat" cmpd="sng" w="1077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Corbel"/>
                <a:ea typeface="Corbel"/>
                <a:cs typeface="Corbel"/>
                <a:sym typeface="Corbel"/>
              </a:endParaRPr>
            </a:p>
          </p:txBody>
        </p:sp>
        <p:sp>
          <p:nvSpPr>
            <p:cNvPr id="171" name="Google Shape;171;p27"/>
            <p:cNvSpPr/>
            <p:nvPr/>
          </p:nvSpPr>
          <p:spPr>
            <a:xfrm rot="5400000">
              <a:off x="331102" y="2664421"/>
              <a:ext cx="1560000" cy="1203900"/>
            </a:xfrm>
            <a:prstGeom prst="chevron">
              <a:avLst>
                <a:gd fmla="val 50000" name="adj"/>
              </a:avLst>
            </a:prstGeom>
            <a:solidFill>
              <a:srgbClr val="398F98"/>
            </a:solidFill>
            <a:ln cap="flat" cmpd="sng" w="1077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Corbel"/>
                <a:ea typeface="Corbel"/>
                <a:cs typeface="Corbel"/>
                <a:sym typeface="Corbel"/>
              </a:endParaRPr>
            </a:p>
          </p:txBody>
        </p:sp>
        <p:sp>
          <p:nvSpPr>
            <p:cNvPr id="172" name="Google Shape;172;p27"/>
            <p:cNvSpPr/>
            <p:nvPr/>
          </p:nvSpPr>
          <p:spPr>
            <a:xfrm rot="5400000">
              <a:off x="3788567" y="-631751"/>
              <a:ext cx="1048500" cy="4893600"/>
            </a:xfrm>
            <a:prstGeom prst="round2SameRect">
              <a:avLst>
                <a:gd fmla="val 16667" name="adj1"/>
                <a:gd fmla="val 0" name="adj2"/>
              </a:avLst>
            </a:prstGeom>
            <a:solidFill>
              <a:schemeClr val="lt1"/>
            </a:solidFill>
            <a:ln cap="flat" cmpd="sng" w="107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7"/>
            <p:cNvSpPr txBox="1"/>
            <p:nvPr/>
          </p:nvSpPr>
          <p:spPr>
            <a:xfrm>
              <a:off x="1865921" y="1341986"/>
              <a:ext cx="4842600" cy="946200"/>
            </a:xfrm>
            <a:prstGeom prst="rect">
              <a:avLst/>
            </a:prstGeom>
            <a:noFill/>
            <a:ln>
              <a:noFill/>
            </a:ln>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Corbel"/>
                  <a:ea typeface="Corbel"/>
                  <a:cs typeface="Corbel"/>
                  <a:sym typeface="Corbel"/>
                </a:rPr>
                <a:t>Program Design and Adaptation</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Corbel"/>
                  <a:ea typeface="Corbel"/>
                  <a:cs typeface="Corbel"/>
                  <a:sym typeface="Corbel"/>
                </a:rPr>
                <a:t>Intensive </a:t>
              </a:r>
              <a:r>
                <a:rPr b="0" i="0" lang="en-US" sz="1400" u="none" cap="none" strike="noStrike">
                  <a:solidFill>
                    <a:srgbClr val="000000"/>
                  </a:solidFill>
                  <a:latin typeface="Corbel"/>
                  <a:ea typeface="Corbel"/>
                  <a:cs typeface="Corbel"/>
                  <a:sym typeface="Corbel"/>
                </a:rPr>
                <a:t>Training of Instructors + 8 </a:t>
              </a:r>
              <a:r>
                <a:rPr b="0" i="0" lang="en-US" sz="1400" u="none" cap="none" strike="noStrike">
                  <a:solidFill>
                    <a:srgbClr val="000000"/>
                  </a:solidFill>
                  <a:latin typeface="Corbel"/>
                  <a:ea typeface="Corbel"/>
                  <a:cs typeface="Corbel"/>
                  <a:sym typeface="Corbel"/>
                </a:rPr>
                <a:t>w</a:t>
              </a:r>
              <a:r>
                <a:rPr b="0" i="0" lang="en-US" sz="1400" u="none" cap="none" strike="noStrike">
                  <a:solidFill>
                    <a:srgbClr val="000000"/>
                  </a:solidFill>
                  <a:latin typeface="Corbel"/>
                  <a:ea typeface="Corbel"/>
                  <a:cs typeface="Corbel"/>
                  <a:sym typeface="Corbel"/>
                </a:rPr>
                <a:t>k technical assistance</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Corbel"/>
                  <a:ea typeface="Corbel"/>
                  <a:cs typeface="Corbel"/>
                  <a:sym typeface="Corbel"/>
                </a:rPr>
                <a:t>Establish MEAL framework</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Corbel"/>
                  <a:ea typeface="Corbel"/>
                  <a:cs typeface="Corbel"/>
                  <a:sym typeface="Corbel"/>
                </a:rPr>
                <a:t>Identify top Instructors</a:t>
              </a:r>
              <a:endParaRPr/>
            </a:p>
          </p:txBody>
        </p:sp>
        <p:sp>
          <p:nvSpPr>
            <p:cNvPr id="174" name="Google Shape;174;p27"/>
            <p:cNvSpPr/>
            <p:nvPr/>
          </p:nvSpPr>
          <p:spPr>
            <a:xfrm rot="5400000">
              <a:off x="3788567" y="649922"/>
              <a:ext cx="1048500" cy="4893600"/>
            </a:xfrm>
            <a:prstGeom prst="round2SameRect">
              <a:avLst>
                <a:gd fmla="val 16667" name="adj1"/>
                <a:gd fmla="val 0" name="adj2"/>
              </a:avLst>
            </a:prstGeom>
            <a:solidFill>
              <a:schemeClr val="lt1"/>
            </a:solidFill>
            <a:ln cap="flat" cmpd="sng" w="10775">
              <a:solidFill>
                <a:srgbClr val="398F9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7"/>
            <p:cNvSpPr txBox="1"/>
            <p:nvPr/>
          </p:nvSpPr>
          <p:spPr>
            <a:xfrm>
              <a:off x="1865922" y="2623635"/>
              <a:ext cx="4842600" cy="946200"/>
            </a:xfrm>
            <a:prstGeom prst="rect">
              <a:avLst/>
            </a:prstGeom>
            <a:noFill/>
            <a:ln>
              <a:noFill/>
            </a:ln>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Corbel"/>
                  <a:ea typeface="Corbel"/>
                  <a:cs typeface="Corbel"/>
                  <a:sym typeface="Corbel"/>
                </a:rPr>
                <a:t>Program adaptations based on MEAL</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Corbel"/>
                  <a:ea typeface="Corbel"/>
                  <a:cs typeface="Corbel"/>
                  <a:sym typeface="Corbel"/>
                </a:rPr>
                <a:t>Certification of local Master Trainers</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Corbel"/>
                  <a:ea typeface="Corbel"/>
                  <a:cs typeface="Corbel"/>
                  <a:sym typeface="Corbel"/>
                </a:rPr>
                <a:t>Ongoing business development / Fundraising</a:t>
              </a:r>
              <a:endParaRPr/>
            </a:p>
          </p:txBody>
        </p:sp>
        <p:sp>
          <p:nvSpPr>
            <p:cNvPr id="176" name="Google Shape;176;p27"/>
            <p:cNvSpPr/>
            <p:nvPr/>
          </p:nvSpPr>
          <p:spPr>
            <a:xfrm rot="5400000">
              <a:off x="3788567" y="1931595"/>
              <a:ext cx="1048500" cy="4893600"/>
            </a:xfrm>
            <a:prstGeom prst="round2SameRect">
              <a:avLst>
                <a:gd fmla="val 16667" name="adj1"/>
                <a:gd fmla="val 0" name="adj2"/>
              </a:avLst>
            </a:prstGeom>
            <a:solidFill>
              <a:schemeClr val="lt1"/>
            </a:solidFill>
            <a:ln cap="flat" cmpd="sng" w="10775">
              <a:solidFill>
                <a:srgbClr val="1C62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7"/>
            <p:cNvSpPr txBox="1"/>
            <p:nvPr/>
          </p:nvSpPr>
          <p:spPr>
            <a:xfrm>
              <a:off x="1865922" y="3905311"/>
              <a:ext cx="4842600" cy="946200"/>
            </a:xfrm>
            <a:prstGeom prst="rect">
              <a:avLst/>
            </a:prstGeom>
            <a:noFill/>
            <a:ln>
              <a:noFill/>
            </a:ln>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Corbel"/>
                  <a:ea typeface="Corbel"/>
                  <a:cs typeface="Corbel"/>
                  <a:sym typeface="Corbel"/>
                </a:rPr>
                <a:t>Partner trains new Instructors in-country (own org, local implementing partners)</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Corbel"/>
                  <a:ea typeface="Corbel"/>
                  <a:cs typeface="Corbel"/>
                  <a:sym typeface="Corbel"/>
                </a:rPr>
                <a:t>Partner leads scale up / integration with government</a:t>
              </a:r>
              <a:endParaRPr/>
            </a:p>
          </p:txBody>
        </p:sp>
        <p:sp>
          <p:nvSpPr>
            <p:cNvPr id="178" name="Google Shape;178;p27"/>
            <p:cNvSpPr/>
            <p:nvPr/>
          </p:nvSpPr>
          <p:spPr>
            <a:xfrm rot="5400000">
              <a:off x="3788565" y="3140896"/>
              <a:ext cx="1048500" cy="4893600"/>
            </a:xfrm>
            <a:prstGeom prst="round2SameRect">
              <a:avLst>
                <a:gd fmla="val 16667" name="adj1"/>
                <a:gd fmla="val 0" name="adj2"/>
              </a:avLst>
            </a:prstGeom>
            <a:solidFill>
              <a:schemeClr val="lt1"/>
            </a:solidFill>
            <a:ln cap="flat" cmpd="sng" w="107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7"/>
            <p:cNvSpPr txBox="1"/>
            <p:nvPr/>
          </p:nvSpPr>
          <p:spPr>
            <a:xfrm>
              <a:off x="1865922" y="5114611"/>
              <a:ext cx="4842600" cy="946200"/>
            </a:xfrm>
            <a:prstGeom prst="rect">
              <a:avLst/>
            </a:prstGeom>
            <a:noFill/>
            <a:ln>
              <a:noFill/>
            </a:ln>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Corbel"/>
                  <a:ea typeface="Corbel"/>
                  <a:cs typeface="Corbel"/>
                  <a:sym typeface="Corbel"/>
                </a:rPr>
                <a:t>Instructor / Master Trainer Refresher Training and Resources</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Corbel"/>
                  <a:ea typeface="Corbel"/>
                  <a:cs typeface="Corbel"/>
                  <a:sym typeface="Corbel"/>
                </a:rPr>
                <a:t>Research, MEAL </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Corbel"/>
                  <a:ea typeface="Corbel"/>
                  <a:cs typeface="Corbel"/>
                  <a:sym typeface="Corbel"/>
                </a:rPr>
                <a:t>Comms, Advocacy,  Business Development</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Corbel"/>
                  <a:ea typeface="Corbel"/>
                  <a:cs typeface="Corbel"/>
                  <a:sym typeface="Corbel"/>
                </a:rPr>
                <a:t>Conferences / Workshops</a:t>
              </a:r>
              <a:endParaRPr/>
            </a:p>
          </p:txBody>
        </p:sp>
        <p:sp>
          <p:nvSpPr>
            <p:cNvPr id="180" name="Google Shape;180;p27"/>
            <p:cNvSpPr txBox="1"/>
            <p:nvPr/>
          </p:nvSpPr>
          <p:spPr>
            <a:xfrm>
              <a:off x="621171" y="1867246"/>
              <a:ext cx="981300" cy="738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400"/>
                <a:buFont typeface="Arial"/>
                <a:buNone/>
              </a:pPr>
              <a:r>
                <a:rPr b="0" i="0" lang="en-US" sz="1400" u="none" cap="none" strike="noStrike">
                  <a:solidFill>
                    <a:srgbClr val="FFFFFF"/>
                  </a:solidFill>
                  <a:latin typeface="Corbel"/>
                  <a:ea typeface="Corbel"/>
                  <a:cs typeface="Corbel"/>
                  <a:sym typeface="Corbel"/>
                </a:rPr>
                <a:t>Initial Program Launch</a:t>
              </a:r>
              <a:endParaRPr/>
            </a:p>
          </p:txBody>
        </p:sp>
        <p:sp>
          <p:nvSpPr>
            <p:cNvPr id="181" name="Google Shape;181;p27"/>
            <p:cNvSpPr txBox="1"/>
            <p:nvPr/>
          </p:nvSpPr>
          <p:spPr>
            <a:xfrm>
              <a:off x="575838" y="3010638"/>
              <a:ext cx="1070700" cy="738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400"/>
                <a:buFont typeface="Arial"/>
                <a:buNone/>
              </a:pPr>
              <a:r>
                <a:rPr b="0" i="0" lang="en-US" sz="1400" u="none" cap="none" strike="noStrike">
                  <a:solidFill>
                    <a:srgbClr val="FFFFFF"/>
                  </a:solidFill>
                  <a:latin typeface="Corbel"/>
                  <a:ea typeface="Corbel"/>
                  <a:cs typeface="Corbel"/>
                  <a:sym typeface="Corbel"/>
                </a:rPr>
                <a:t>Local Partner Ownership</a:t>
              </a:r>
              <a:endParaRPr/>
            </a:p>
          </p:txBody>
        </p:sp>
        <p:sp>
          <p:nvSpPr>
            <p:cNvPr id="182" name="Google Shape;182;p27"/>
            <p:cNvSpPr txBox="1"/>
            <p:nvPr/>
          </p:nvSpPr>
          <p:spPr>
            <a:xfrm>
              <a:off x="621171" y="4378382"/>
              <a:ext cx="9813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400"/>
                <a:buFont typeface="Arial"/>
                <a:buNone/>
              </a:pPr>
              <a:r>
                <a:rPr b="0" i="0" lang="en-US" sz="1400" u="none" cap="none" strike="noStrike">
                  <a:solidFill>
                    <a:srgbClr val="FFFFFF"/>
                  </a:solidFill>
                  <a:latin typeface="Corbel"/>
                  <a:ea typeface="Corbel"/>
                  <a:cs typeface="Corbel"/>
                  <a:sym typeface="Corbel"/>
                </a:rPr>
                <a:t>Local Scale Up</a:t>
              </a:r>
              <a:endParaRPr/>
            </a:p>
          </p:txBody>
        </p:sp>
        <p:sp>
          <p:nvSpPr>
            <p:cNvPr id="183" name="Google Shape;183;p27"/>
            <p:cNvSpPr txBox="1"/>
            <p:nvPr/>
          </p:nvSpPr>
          <p:spPr>
            <a:xfrm>
              <a:off x="621171" y="5483259"/>
              <a:ext cx="981300" cy="738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400"/>
                <a:buFont typeface="Arial"/>
                <a:buNone/>
              </a:pPr>
              <a:r>
                <a:rPr b="0" i="0" lang="en-US" sz="1400" u="none" cap="none" strike="noStrike">
                  <a:solidFill>
                    <a:srgbClr val="FFFFFF"/>
                  </a:solidFill>
                  <a:latin typeface="Corbel"/>
                  <a:ea typeface="Corbel"/>
                  <a:cs typeface="Corbel"/>
                  <a:sym typeface="Corbel"/>
                </a:rPr>
                <a:t>Ongoing Technical Support</a:t>
              </a:r>
              <a:endParaRPr/>
            </a:p>
          </p:txBody>
        </p:sp>
      </p:grpSp>
      <p:sp>
        <p:nvSpPr>
          <p:cNvPr id="184" name="Google Shape;184;p27"/>
          <p:cNvSpPr/>
          <p:nvPr/>
        </p:nvSpPr>
        <p:spPr>
          <a:xfrm>
            <a:off x="6727305" y="2064900"/>
            <a:ext cx="2338500" cy="2399100"/>
          </a:xfrm>
          <a:prstGeom prst="ellipse">
            <a:avLst/>
          </a:prstGeom>
          <a:blipFill rotWithShape="1">
            <a:blip r:embed="rId3">
              <a:alphaModFix/>
            </a:blip>
            <a:stretch>
              <a:fillRect b="0" l="-38999" r="-38999" t="0"/>
            </a:stretch>
          </a:blipFill>
          <a:ln cap="flat" cmpd="sng" w="107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7"/>
          <p:cNvSpPr txBox="1"/>
          <p:nvPr/>
        </p:nvSpPr>
        <p:spPr>
          <a:xfrm>
            <a:off x="6840638" y="4464048"/>
            <a:ext cx="2118300" cy="1631700"/>
          </a:xfrm>
          <a:prstGeom prst="rect">
            <a:avLst/>
          </a:prstGeom>
          <a:solidFill>
            <a:srgbClr val="333275"/>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t/>
            </a:r>
            <a:endParaRPr b="1" i="0" sz="1000" u="sng" cap="none" strike="noStrike">
              <a:solidFill>
                <a:srgbClr val="2E367B"/>
              </a:solidFill>
              <a:latin typeface="Corbel"/>
              <a:ea typeface="Corbel"/>
              <a:cs typeface="Corbel"/>
              <a:sym typeface="Corbel"/>
            </a:endParaRPr>
          </a:p>
          <a:p>
            <a:pPr indent="0" lvl="0" marL="0" marR="0" rtl="0" algn="ctr">
              <a:lnSpc>
                <a:spcPct val="100000"/>
              </a:lnSpc>
              <a:spcBef>
                <a:spcPts val="0"/>
              </a:spcBef>
              <a:spcAft>
                <a:spcPts val="0"/>
              </a:spcAft>
              <a:buClr>
                <a:srgbClr val="2E367B"/>
              </a:buClr>
              <a:buSzPts val="2000"/>
              <a:buFont typeface="Arial"/>
              <a:buNone/>
            </a:pPr>
            <a:r>
              <a:rPr b="1" i="0" lang="en-US" sz="2000" u="sng" cap="none" strike="noStrike">
                <a:solidFill>
                  <a:schemeClr val="lt1"/>
                </a:solidFill>
                <a:latin typeface="Corbel"/>
                <a:ea typeface="Corbel"/>
                <a:cs typeface="Corbel"/>
                <a:sym typeface="Corbel"/>
              </a:rPr>
              <a:t>Vision:</a:t>
            </a:r>
            <a:endParaRPr>
              <a:solidFill>
                <a:schemeClr val="lt1"/>
              </a:solidFill>
            </a:endParaRPr>
          </a:p>
          <a:p>
            <a:pPr indent="0" lvl="0" marL="0" marR="0" rtl="0" algn="ctr">
              <a:lnSpc>
                <a:spcPct val="100000"/>
              </a:lnSpc>
              <a:spcBef>
                <a:spcPts val="0"/>
              </a:spcBef>
              <a:spcAft>
                <a:spcPts val="0"/>
              </a:spcAft>
              <a:buClr>
                <a:srgbClr val="FFFFFF"/>
              </a:buClr>
              <a:buSzPts val="2000"/>
              <a:buFont typeface="Arial"/>
              <a:buNone/>
            </a:pPr>
            <a:r>
              <a:rPr b="0" i="0" lang="en-US" sz="2000" u="none" cap="none" strike="noStrike">
                <a:solidFill>
                  <a:srgbClr val="FFFFFF"/>
                </a:solidFill>
                <a:latin typeface="Corbel"/>
                <a:ea typeface="Corbel"/>
                <a:cs typeface="Corbel"/>
                <a:sym typeface="Corbel"/>
              </a:rPr>
              <a:t>A Global Network of Partners Scaling IMpower</a:t>
            </a:r>
            <a:endParaRPr/>
          </a:p>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latin typeface="Corbel"/>
              <a:ea typeface="Corbel"/>
              <a:cs typeface="Corbel"/>
              <a:sym typeface="Corbel"/>
            </a:endParaRPr>
          </a:p>
        </p:txBody>
      </p:sp>
      <p:pic>
        <p:nvPicPr>
          <p:cNvPr descr="Text&#10;&#10;Description automatically generated" id="186" name="Google Shape;186;p27"/>
          <p:cNvPicPr preferRelativeResize="0"/>
          <p:nvPr/>
        </p:nvPicPr>
        <p:blipFill rotWithShape="1">
          <a:blip r:embed="rId4">
            <a:alphaModFix/>
          </a:blip>
          <a:srcRect b="0" l="0" r="0" t="0"/>
          <a:stretch/>
        </p:blipFill>
        <p:spPr>
          <a:xfrm>
            <a:off x="6799045" y="97826"/>
            <a:ext cx="2108081" cy="646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1" name="Shape 191"/>
        <p:cNvGrpSpPr/>
        <p:nvPr/>
      </p:nvGrpSpPr>
      <p:grpSpPr>
        <a:xfrm>
          <a:off x="0" y="0"/>
          <a:ext cx="0" cy="0"/>
          <a:chOff x="0" y="0"/>
          <a:chExt cx="0" cy="0"/>
        </a:xfrm>
      </p:grpSpPr>
      <p:pic>
        <p:nvPicPr>
          <p:cNvPr descr="A screenshot of a cell phone&#10;&#10;Description automatically generated" id="192" name="Google Shape;192;p28"/>
          <p:cNvPicPr preferRelativeResize="0"/>
          <p:nvPr/>
        </p:nvPicPr>
        <p:blipFill rotWithShape="1">
          <a:blip r:embed="rId3">
            <a:alphaModFix/>
          </a:blip>
          <a:srcRect b="0" l="0" r="0" t="0"/>
          <a:stretch/>
        </p:blipFill>
        <p:spPr>
          <a:xfrm>
            <a:off x="638744" y="544279"/>
            <a:ext cx="1636077" cy="2192409"/>
          </a:xfrm>
          <a:prstGeom prst="rect">
            <a:avLst/>
          </a:prstGeom>
          <a:noFill/>
          <a:ln cap="flat" cmpd="sng" w="9525">
            <a:solidFill>
              <a:schemeClr val="dk1"/>
            </a:solidFill>
            <a:prstDash val="solid"/>
            <a:round/>
            <a:headEnd len="sm" w="sm" type="none"/>
            <a:tailEnd len="sm" w="sm" type="none"/>
          </a:ln>
        </p:spPr>
      </p:pic>
      <p:pic>
        <p:nvPicPr>
          <p:cNvPr descr="A screenshot of a cell phone&#10;&#10;Description automatically generated" id="193" name="Google Shape;193;p28"/>
          <p:cNvPicPr preferRelativeResize="0"/>
          <p:nvPr/>
        </p:nvPicPr>
        <p:blipFill rotWithShape="1">
          <a:blip r:embed="rId4">
            <a:alphaModFix/>
          </a:blip>
          <a:srcRect b="0" l="0" r="0" t="0"/>
          <a:stretch/>
        </p:blipFill>
        <p:spPr>
          <a:xfrm>
            <a:off x="1538100" y="1293412"/>
            <a:ext cx="1636077" cy="2204254"/>
          </a:xfrm>
          <a:prstGeom prst="rect">
            <a:avLst/>
          </a:prstGeom>
          <a:noFill/>
          <a:ln cap="flat" cmpd="sng" w="9525">
            <a:solidFill>
              <a:schemeClr val="dk1"/>
            </a:solidFill>
            <a:prstDash val="solid"/>
            <a:round/>
            <a:headEnd len="sm" w="sm" type="none"/>
            <a:tailEnd len="sm" w="sm" type="none"/>
          </a:ln>
        </p:spPr>
      </p:pic>
      <p:pic>
        <p:nvPicPr>
          <p:cNvPr descr="A screenshot of a cell phone&#10;&#10;Description automatically generated" id="194" name="Google Shape;194;p28"/>
          <p:cNvPicPr preferRelativeResize="0"/>
          <p:nvPr/>
        </p:nvPicPr>
        <p:blipFill rotWithShape="1">
          <a:blip r:embed="rId5">
            <a:alphaModFix/>
          </a:blip>
          <a:srcRect b="0" l="0" r="0" t="0"/>
          <a:stretch/>
        </p:blipFill>
        <p:spPr>
          <a:xfrm>
            <a:off x="2865361" y="2036002"/>
            <a:ext cx="1636077" cy="2209548"/>
          </a:xfrm>
          <a:prstGeom prst="rect">
            <a:avLst/>
          </a:prstGeom>
          <a:noFill/>
          <a:ln cap="flat" cmpd="sng" w="9525">
            <a:solidFill>
              <a:schemeClr val="dk1"/>
            </a:solidFill>
            <a:prstDash val="solid"/>
            <a:round/>
            <a:headEnd len="sm" w="sm" type="none"/>
            <a:tailEnd len="sm" w="sm" type="none"/>
          </a:ln>
        </p:spPr>
      </p:pic>
      <p:pic>
        <p:nvPicPr>
          <p:cNvPr descr="A screenshot of a cell phone&#10;&#10;Description automatically generated" id="195" name="Google Shape;195;p28"/>
          <p:cNvPicPr preferRelativeResize="0"/>
          <p:nvPr/>
        </p:nvPicPr>
        <p:blipFill rotWithShape="1">
          <a:blip r:embed="rId6">
            <a:alphaModFix/>
          </a:blip>
          <a:srcRect b="0" l="0" r="0" t="0"/>
          <a:stretch/>
        </p:blipFill>
        <p:spPr>
          <a:xfrm>
            <a:off x="4031352" y="2656007"/>
            <a:ext cx="1636077" cy="2408862"/>
          </a:xfrm>
          <a:prstGeom prst="rect">
            <a:avLst/>
          </a:prstGeom>
          <a:noFill/>
          <a:ln cap="flat" cmpd="sng" w="9525">
            <a:solidFill>
              <a:schemeClr val="dk1"/>
            </a:solidFill>
            <a:prstDash val="solid"/>
            <a:round/>
            <a:headEnd len="sm" w="sm" type="none"/>
            <a:tailEnd len="sm" w="sm" type="none"/>
          </a:ln>
        </p:spPr>
      </p:pic>
      <p:pic>
        <p:nvPicPr>
          <p:cNvPr descr="A screenshot of a social media post&#10;&#10;Description automatically generated" id="196" name="Google Shape;196;p28"/>
          <p:cNvPicPr preferRelativeResize="0"/>
          <p:nvPr/>
        </p:nvPicPr>
        <p:blipFill rotWithShape="1">
          <a:blip r:embed="rId7">
            <a:alphaModFix/>
          </a:blip>
          <a:srcRect b="0" l="0" r="0" t="0"/>
          <a:stretch/>
        </p:blipFill>
        <p:spPr>
          <a:xfrm>
            <a:off x="5179661" y="3465161"/>
            <a:ext cx="1822326" cy="2408865"/>
          </a:xfrm>
          <a:prstGeom prst="rect">
            <a:avLst/>
          </a:prstGeom>
          <a:noFill/>
          <a:ln cap="flat" cmpd="sng" w="9525">
            <a:solidFill>
              <a:schemeClr val="dk1"/>
            </a:solidFill>
            <a:prstDash val="solid"/>
            <a:round/>
            <a:headEnd len="sm" w="sm" type="none"/>
            <a:tailEnd len="sm" w="sm" type="none"/>
          </a:ln>
        </p:spPr>
      </p:pic>
      <p:pic>
        <p:nvPicPr>
          <p:cNvPr id="197" name="Google Shape;197;p28"/>
          <p:cNvPicPr preferRelativeResize="0"/>
          <p:nvPr/>
        </p:nvPicPr>
        <p:blipFill rotWithShape="1">
          <a:blip r:embed="rId8">
            <a:alphaModFix/>
          </a:blip>
          <a:srcRect b="0" l="0" r="0" t="0"/>
          <a:stretch/>
        </p:blipFill>
        <p:spPr>
          <a:xfrm>
            <a:off x="6388106" y="1123712"/>
            <a:ext cx="2497725" cy="1033541"/>
          </a:xfrm>
          <a:prstGeom prst="rect">
            <a:avLst/>
          </a:prstGeom>
          <a:noFill/>
          <a:ln>
            <a:noFill/>
          </a:ln>
        </p:spPr>
      </p:pic>
      <p:pic>
        <p:nvPicPr>
          <p:cNvPr id="198" name="Google Shape;198;p28"/>
          <p:cNvPicPr preferRelativeResize="0"/>
          <p:nvPr/>
        </p:nvPicPr>
        <p:blipFill rotWithShape="1">
          <a:blip r:embed="rId9">
            <a:alphaModFix/>
          </a:blip>
          <a:srcRect b="0" l="0" r="0" t="0"/>
          <a:stretch/>
        </p:blipFill>
        <p:spPr>
          <a:xfrm>
            <a:off x="3912535" y="481165"/>
            <a:ext cx="2296619" cy="1005620"/>
          </a:xfrm>
          <a:prstGeom prst="rect">
            <a:avLst/>
          </a:prstGeom>
          <a:noFill/>
          <a:ln cap="flat" cmpd="sng" w="9525">
            <a:solidFill>
              <a:schemeClr val="accent1"/>
            </a:solidFill>
            <a:prstDash val="solid"/>
            <a:round/>
            <a:headEnd len="sm" w="sm" type="none"/>
            <a:tailEnd len="sm" w="sm" type="none"/>
          </a:ln>
        </p:spPr>
      </p:pic>
      <p:pic>
        <p:nvPicPr>
          <p:cNvPr id="199" name="Google Shape;199;p28"/>
          <p:cNvPicPr preferRelativeResize="0"/>
          <p:nvPr/>
        </p:nvPicPr>
        <p:blipFill rotWithShape="1">
          <a:blip r:embed="rId10">
            <a:alphaModFix/>
          </a:blip>
          <a:srcRect b="0" l="0" r="0" t="0"/>
          <a:stretch/>
        </p:blipFill>
        <p:spPr>
          <a:xfrm>
            <a:off x="6388106" y="4222137"/>
            <a:ext cx="1861253" cy="2409329"/>
          </a:xfrm>
          <a:prstGeom prst="rect">
            <a:avLst/>
          </a:prstGeom>
          <a:noFill/>
          <a:ln cap="flat" cmpd="sng" w="9525">
            <a:solidFill>
              <a:schemeClr val="dk1"/>
            </a:solidFill>
            <a:prstDash val="solid"/>
            <a:round/>
            <a:headEnd len="sm" w="sm" type="none"/>
            <a:tailEnd len="sm" w="sm" type="none"/>
          </a:ln>
        </p:spPr>
      </p:pic>
      <p:pic>
        <p:nvPicPr>
          <p:cNvPr descr="Text&#10;&#10;Description automatically generated" id="200" name="Google Shape;200;p28"/>
          <p:cNvPicPr preferRelativeResize="0"/>
          <p:nvPr/>
        </p:nvPicPr>
        <p:blipFill rotWithShape="1">
          <a:blip r:embed="rId11">
            <a:alphaModFix/>
          </a:blip>
          <a:srcRect b="0" l="0" r="0" t="0"/>
          <a:stretch/>
        </p:blipFill>
        <p:spPr>
          <a:xfrm>
            <a:off x="6799045" y="97826"/>
            <a:ext cx="2108081" cy="646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grpSp>
        <p:nvGrpSpPr>
          <p:cNvPr id="206" name="Google Shape;206;p29"/>
          <p:cNvGrpSpPr/>
          <p:nvPr/>
        </p:nvGrpSpPr>
        <p:grpSpPr>
          <a:xfrm>
            <a:off x="468622" y="757139"/>
            <a:ext cx="8206775" cy="6100850"/>
            <a:chOff x="1402788" y="1282014"/>
            <a:chExt cx="7437716" cy="5558861"/>
          </a:xfrm>
        </p:grpSpPr>
        <p:grpSp>
          <p:nvGrpSpPr>
            <p:cNvPr id="207" name="Google Shape;207;p29"/>
            <p:cNvGrpSpPr/>
            <p:nvPr/>
          </p:nvGrpSpPr>
          <p:grpSpPr>
            <a:xfrm flipH="1" rot="10800000">
              <a:off x="1402788" y="3837050"/>
              <a:ext cx="7428750" cy="2462401"/>
              <a:chOff x="974166" y="947174"/>
              <a:chExt cx="7428750" cy="2462401"/>
            </a:xfrm>
          </p:grpSpPr>
          <p:sp>
            <p:nvSpPr>
              <p:cNvPr id="208" name="Google Shape;208;p29"/>
              <p:cNvSpPr/>
              <p:nvPr/>
            </p:nvSpPr>
            <p:spPr>
              <a:xfrm flipH="1" rot="10800000">
                <a:off x="974166" y="947174"/>
                <a:ext cx="3690600" cy="2462400"/>
              </a:xfrm>
              <a:prstGeom prst="snip1Rect">
                <a:avLst>
                  <a:gd fmla="val 40751" name="adj"/>
                </a:avLst>
              </a:prstGeom>
              <a:solidFill>
                <a:srgbClr val="59595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09" name="Google Shape;209;p29"/>
              <p:cNvSpPr/>
              <p:nvPr/>
            </p:nvSpPr>
            <p:spPr>
              <a:xfrm rot="10800000">
                <a:off x="4832016" y="947175"/>
                <a:ext cx="3570900" cy="2462400"/>
              </a:xfrm>
              <a:prstGeom prst="snip1Rect">
                <a:avLst>
                  <a:gd fmla="val 39963"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sp>
          <p:nvSpPr>
            <p:cNvPr id="210" name="Google Shape;210;p29"/>
            <p:cNvSpPr/>
            <p:nvPr/>
          </p:nvSpPr>
          <p:spPr>
            <a:xfrm flipH="1" rot="10800000">
              <a:off x="1411754" y="1282014"/>
              <a:ext cx="3690600" cy="2462400"/>
            </a:xfrm>
            <a:prstGeom prst="snip1Rect">
              <a:avLst>
                <a:gd fmla="val 40751" name="adj"/>
              </a:avLst>
            </a:prstGeom>
            <a:solidFill>
              <a:srgbClr val="398F9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1" name="Google Shape;211;p29"/>
            <p:cNvSpPr/>
            <p:nvPr/>
          </p:nvSpPr>
          <p:spPr>
            <a:xfrm rot="10800000">
              <a:off x="5269603" y="1282015"/>
              <a:ext cx="3570900" cy="2462400"/>
            </a:xfrm>
            <a:prstGeom prst="snip1Rect">
              <a:avLst>
                <a:gd fmla="val 39963" name="adj"/>
              </a:avLst>
            </a:prstGeom>
            <a:solidFill>
              <a:srgbClr val="57879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2" name="Google Shape;212;p29"/>
            <p:cNvSpPr/>
            <p:nvPr/>
          </p:nvSpPr>
          <p:spPr>
            <a:xfrm>
              <a:off x="1686659" y="1566618"/>
              <a:ext cx="2883600" cy="1785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200"/>
                <a:buFont typeface="Arial"/>
                <a:buNone/>
              </a:pPr>
              <a:r>
                <a:rPr b="0" i="0" lang="en-US" sz="2200" u="none" cap="none" strike="noStrike">
                  <a:solidFill>
                    <a:srgbClr val="FFFFFF"/>
                  </a:solidFill>
                  <a:latin typeface="Corbel"/>
                  <a:ea typeface="Corbel"/>
                  <a:cs typeface="Corbel"/>
                  <a:sym typeface="Corbel"/>
                </a:rPr>
                <a:t>At least </a:t>
              </a:r>
              <a:r>
                <a:rPr b="1" i="0" lang="en-US" sz="2200" u="none" cap="none" strike="noStrike">
                  <a:solidFill>
                    <a:srgbClr val="000000"/>
                  </a:solidFill>
                  <a:latin typeface="Corbel"/>
                  <a:ea typeface="Corbel"/>
                  <a:cs typeface="Corbel"/>
                  <a:sym typeface="Corbel"/>
                </a:rPr>
                <a:t>50% </a:t>
              </a:r>
              <a:r>
                <a:rPr b="0" i="0" lang="en-US" sz="2200" u="none" cap="none" strike="noStrike">
                  <a:solidFill>
                    <a:srgbClr val="FFFFFF"/>
                  </a:solidFill>
                  <a:latin typeface="Corbel"/>
                  <a:ea typeface="Corbel"/>
                  <a:cs typeface="Corbel"/>
                  <a:sym typeface="Corbel"/>
                </a:rPr>
                <a:t>of female participants use NMNW skills to stop a rapist in the year following the training. </a:t>
              </a:r>
              <a:endParaRPr b="0" i="0" sz="1800" u="none" cap="none" strike="noStrike">
                <a:solidFill>
                  <a:srgbClr val="000000"/>
                </a:solidFill>
                <a:latin typeface="Corbel"/>
                <a:ea typeface="Corbel"/>
                <a:cs typeface="Corbel"/>
                <a:sym typeface="Corbel"/>
              </a:endParaRPr>
            </a:p>
          </p:txBody>
        </p:sp>
        <p:sp>
          <p:nvSpPr>
            <p:cNvPr id="213" name="Google Shape;213;p29"/>
            <p:cNvSpPr/>
            <p:nvPr/>
          </p:nvSpPr>
          <p:spPr>
            <a:xfrm>
              <a:off x="5676745" y="1570197"/>
              <a:ext cx="3016500" cy="1785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Corbel"/>
                  <a:ea typeface="Corbel"/>
                  <a:cs typeface="Corbel"/>
                  <a:sym typeface="Corbel"/>
                </a:rPr>
                <a:t>79% </a:t>
              </a:r>
              <a:r>
                <a:rPr b="0" i="0" lang="en-US" sz="2200" u="none" cap="none" strike="noStrike">
                  <a:solidFill>
                    <a:srgbClr val="FFFFFF"/>
                  </a:solidFill>
                  <a:latin typeface="Corbel"/>
                  <a:ea typeface="Corbel"/>
                  <a:cs typeface="Corbel"/>
                  <a:sym typeface="Corbel"/>
                </a:rPr>
                <a:t>of boys who witnessed physical or sexually assaultive behavior successfully intervened to stop it.</a:t>
              </a:r>
              <a:endParaRPr b="0" i="0" sz="1800" u="none" cap="none" strike="noStrike">
                <a:solidFill>
                  <a:srgbClr val="000000"/>
                </a:solidFill>
                <a:latin typeface="Corbel"/>
                <a:ea typeface="Corbel"/>
                <a:cs typeface="Corbel"/>
                <a:sym typeface="Corbel"/>
              </a:endParaRPr>
            </a:p>
          </p:txBody>
        </p:sp>
        <p:sp>
          <p:nvSpPr>
            <p:cNvPr id="214" name="Google Shape;214;p29"/>
            <p:cNvSpPr/>
            <p:nvPr/>
          </p:nvSpPr>
          <p:spPr>
            <a:xfrm>
              <a:off x="1686684" y="4184046"/>
              <a:ext cx="2883600" cy="1446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Corbel"/>
                  <a:ea typeface="Corbel"/>
                  <a:cs typeface="Corbel"/>
                  <a:sym typeface="Corbel"/>
                </a:rPr>
                <a:t>46% </a:t>
              </a:r>
              <a:r>
                <a:rPr b="0" i="0" lang="en-US" sz="2200" u="none" cap="none" strike="noStrike">
                  <a:solidFill>
                    <a:srgbClr val="FFFFFF"/>
                  </a:solidFill>
                  <a:latin typeface="Corbel"/>
                  <a:ea typeface="Corbel"/>
                  <a:cs typeface="Corbel"/>
                  <a:sym typeface="Corbel"/>
                </a:rPr>
                <a:t>decrease in teen pregnancy related school dropouts among program participants.</a:t>
              </a:r>
              <a:endParaRPr b="0" i="0" sz="1800" u="none" cap="none" strike="noStrike">
                <a:solidFill>
                  <a:srgbClr val="000000"/>
                </a:solidFill>
                <a:latin typeface="Corbel"/>
                <a:ea typeface="Corbel"/>
                <a:cs typeface="Corbel"/>
                <a:sym typeface="Corbel"/>
              </a:endParaRPr>
            </a:p>
          </p:txBody>
        </p:sp>
        <p:sp>
          <p:nvSpPr>
            <p:cNvPr id="215" name="Google Shape;215;p29"/>
            <p:cNvSpPr/>
            <p:nvPr/>
          </p:nvSpPr>
          <p:spPr>
            <a:xfrm>
              <a:off x="5546764" y="4344930"/>
              <a:ext cx="3016500" cy="1446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Calibri"/>
                  <a:ea typeface="Calibri"/>
                  <a:cs typeface="Calibri"/>
                  <a:sym typeface="Calibri"/>
                </a:rPr>
                <a:t>47% </a:t>
              </a:r>
              <a:r>
                <a:rPr b="0" i="0" lang="en-US" sz="2200" u="none" cap="none" strike="noStrike">
                  <a:solidFill>
                    <a:srgbClr val="FFFFFF"/>
                  </a:solidFill>
                  <a:latin typeface="Calibri"/>
                  <a:ea typeface="Calibri"/>
                  <a:cs typeface="Calibri"/>
                  <a:sym typeface="Calibri"/>
                </a:rPr>
                <a:t>decrease in the overall incidence of rape among female participants.</a:t>
              </a:r>
              <a:endParaRPr b="0" i="0" sz="1800" u="none" cap="none" strike="noStrike">
                <a:solidFill>
                  <a:srgbClr val="000000"/>
                </a:solidFill>
                <a:latin typeface="Corbel"/>
                <a:ea typeface="Corbel"/>
                <a:cs typeface="Corbel"/>
                <a:sym typeface="Corbel"/>
              </a:endParaRPr>
            </a:p>
          </p:txBody>
        </p:sp>
        <p:sp>
          <p:nvSpPr>
            <p:cNvPr id="216" name="Google Shape;216;p29"/>
            <p:cNvSpPr/>
            <p:nvPr/>
          </p:nvSpPr>
          <p:spPr>
            <a:xfrm>
              <a:off x="4301368" y="2907719"/>
              <a:ext cx="1757100" cy="1757100"/>
            </a:xfrm>
            <a:prstGeom prst="diamond">
              <a:avLst/>
            </a:prstGeom>
            <a:solidFill>
              <a:srgbClr val="000000"/>
            </a:solidFill>
            <a:ln cap="flat" cmpd="sng" w="9525">
              <a:solidFill>
                <a:srgbClr val="033478"/>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Corbel"/>
                <a:ea typeface="Corbel"/>
                <a:cs typeface="Corbel"/>
                <a:sym typeface="Corbel"/>
              </a:endParaRPr>
            </a:p>
          </p:txBody>
        </p:sp>
        <p:sp>
          <p:nvSpPr>
            <p:cNvPr id="217" name="Google Shape;217;p29"/>
            <p:cNvSpPr/>
            <p:nvPr/>
          </p:nvSpPr>
          <p:spPr>
            <a:xfrm>
              <a:off x="4602800" y="3414605"/>
              <a:ext cx="1205700" cy="769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Corbel"/>
                  <a:ea typeface="Corbel"/>
                  <a:cs typeface="Corbel"/>
                  <a:sym typeface="Corbel"/>
                </a:rPr>
                <a:t>PROVEN</a:t>
              </a:r>
              <a:endParaRPr b="0" i="0" sz="2000" u="none" cap="none" strike="noStrike">
                <a:solidFill>
                  <a:srgbClr val="000000"/>
                </a:solidFill>
                <a:latin typeface="Corbel"/>
                <a:ea typeface="Corbel"/>
                <a:cs typeface="Corbel"/>
                <a:sym typeface="Corbel"/>
              </a:endParaRPr>
            </a:p>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Corbel"/>
                  <a:ea typeface="Corbel"/>
                  <a:cs typeface="Corbel"/>
                  <a:sym typeface="Corbel"/>
                </a:rPr>
                <a:t>IMPACT</a:t>
              </a:r>
              <a:endParaRPr b="0" i="0" sz="2000" u="none" cap="none" strike="noStrike">
                <a:solidFill>
                  <a:srgbClr val="000000"/>
                </a:solidFill>
                <a:latin typeface="Corbel"/>
                <a:ea typeface="Corbel"/>
                <a:cs typeface="Corbel"/>
                <a:sym typeface="Corbel"/>
              </a:endParaRPr>
            </a:p>
          </p:txBody>
        </p:sp>
        <p:sp>
          <p:nvSpPr>
            <p:cNvPr id="218" name="Google Shape;218;p29"/>
            <p:cNvSpPr txBox="1"/>
            <p:nvPr/>
          </p:nvSpPr>
          <p:spPr>
            <a:xfrm>
              <a:off x="2469513" y="6392075"/>
              <a:ext cx="5295300" cy="448800"/>
            </a:xfrm>
            <a:prstGeom prst="rect">
              <a:avLst/>
            </a:prstGeom>
            <a:noFill/>
            <a:ln>
              <a:noFill/>
            </a:ln>
          </p:spPr>
          <p:txBody>
            <a:bodyPr anchorCtr="0" anchor="t" bIns="91425" lIns="91425" spcFirstLastPara="1" rIns="91425" wrap="square" tIns="91425">
              <a:spAutoFit/>
            </a:bodyPr>
            <a:lstStyle/>
            <a:p>
              <a:pPr indent="-228600" lvl="0" marL="457200" rtl="0" algn="ctr">
                <a:spcBef>
                  <a:spcPts val="0"/>
                </a:spcBef>
                <a:spcAft>
                  <a:spcPts val="0"/>
                </a:spcAft>
                <a:buNone/>
              </a:pPr>
              <a:r>
                <a:rPr i="1" lang="en-US" sz="1000">
                  <a:solidFill>
                    <a:schemeClr val="dk1"/>
                  </a:solidFill>
                </a:rPr>
                <a:t>Based on data collected by the GBV Prevention Collaborative at Stanford University and reported in six scientific articles. </a:t>
              </a:r>
              <a:endParaRPr i="1" sz="1000">
                <a:solidFill>
                  <a:schemeClr val="dk1"/>
                </a:solidFill>
                <a:latin typeface="Calibri"/>
                <a:ea typeface="Calibri"/>
                <a:cs typeface="Calibri"/>
                <a:sym typeface="Calibri"/>
              </a:endParaRPr>
            </a:p>
          </p:txBody>
        </p:sp>
      </p:grpSp>
      <p:pic>
        <p:nvPicPr>
          <p:cNvPr descr="Text&#10;&#10;Description automatically generated" id="219" name="Google Shape;219;p29"/>
          <p:cNvPicPr preferRelativeResize="0"/>
          <p:nvPr/>
        </p:nvPicPr>
        <p:blipFill rotWithShape="1">
          <a:blip r:embed="rId3">
            <a:alphaModFix/>
          </a:blip>
          <a:srcRect b="0" l="0" r="0" t="0"/>
          <a:stretch/>
        </p:blipFill>
        <p:spPr>
          <a:xfrm>
            <a:off x="6866820" y="110651"/>
            <a:ext cx="2108081" cy="646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0"/>
          <p:cNvSpPr/>
          <p:nvPr/>
        </p:nvSpPr>
        <p:spPr>
          <a:xfrm>
            <a:off x="1485900" y="1982500"/>
            <a:ext cx="6815100" cy="368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latin typeface="Poppins Medium"/>
              <a:ea typeface="Poppins Medium"/>
              <a:cs typeface="Poppins Medium"/>
              <a:sym typeface="Poppins Medium"/>
            </a:endParaRPr>
          </a:p>
          <a:p>
            <a:pPr indent="-342900" lvl="0" marL="342900" marR="0" rtl="0" algn="l">
              <a:lnSpc>
                <a:spcPct val="115000"/>
              </a:lnSpc>
              <a:spcBef>
                <a:spcPts val="1000"/>
              </a:spcBef>
              <a:spcAft>
                <a:spcPts val="0"/>
              </a:spcAft>
              <a:buSzPts val="1800"/>
              <a:buFont typeface="Arial"/>
              <a:buChar char="•"/>
            </a:pPr>
            <a:r>
              <a:rPr b="0" i="0" lang="en-US" sz="1800" u="none" cap="none" strike="noStrike">
                <a:latin typeface="Arial"/>
                <a:ea typeface="Arial"/>
                <a:cs typeface="Arial"/>
                <a:sym typeface="Arial"/>
              </a:rPr>
              <a:t>Significant increase of the number of girls disclosing violence</a:t>
            </a:r>
            <a:endParaRPr/>
          </a:p>
          <a:p>
            <a:pPr indent="-342900" lvl="0" marL="342900" marR="0" rtl="0" algn="l">
              <a:lnSpc>
                <a:spcPct val="115000"/>
              </a:lnSpc>
              <a:spcBef>
                <a:spcPts val="1000"/>
              </a:spcBef>
              <a:spcAft>
                <a:spcPts val="0"/>
              </a:spcAft>
              <a:buSzPts val="1800"/>
              <a:buFont typeface="Arial"/>
              <a:buChar char="•"/>
            </a:pPr>
            <a:r>
              <a:rPr b="0" i="0" lang="en-US" sz="1800" u="none" cap="none" strike="noStrike">
                <a:latin typeface="Arial"/>
                <a:ea typeface="Arial"/>
                <a:cs typeface="Arial"/>
                <a:sym typeface="Arial"/>
              </a:rPr>
              <a:t>50%+ of girls used skills learned in class to defend against assault</a:t>
            </a:r>
            <a:endParaRPr/>
          </a:p>
          <a:p>
            <a:pPr indent="-342900" lvl="0" marL="342900" marR="0" rtl="0" algn="l">
              <a:lnSpc>
                <a:spcPct val="115000"/>
              </a:lnSpc>
              <a:spcBef>
                <a:spcPts val="1000"/>
              </a:spcBef>
              <a:spcAft>
                <a:spcPts val="0"/>
              </a:spcAft>
              <a:buSzPts val="1800"/>
              <a:buFont typeface="Arial"/>
              <a:buChar char="•"/>
            </a:pPr>
            <a:r>
              <a:rPr b="0" i="0" lang="en-US" sz="1800" u="none" cap="none" strike="noStrike">
                <a:latin typeface="Arial"/>
                <a:ea typeface="Arial"/>
                <a:cs typeface="Arial"/>
                <a:sym typeface="Arial"/>
              </a:rPr>
              <a:t>Boys who completed the program had more positive attitudes towards women</a:t>
            </a:r>
            <a:endParaRPr/>
          </a:p>
          <a:p>
            <a:pPr indent="-342900" lvl="0" marL="342900" marR="0" rtl="0" algn="l">
              <a:lnSpc>
                <a:spcPct val="115000"/>
              </a:lnSpc>
              <a:spcBef>
                <a:spcPts val="1000"/>
              </a:spcBef>
              <a:spcAft>
                <a:spcPts val="0"/>
              </a:spcAft>
              <a:buSzPts val="1800"/>
              <a:buFont typeface="Arial"/>
              <a:buChar char="•"/>
            </a:pPr>
            <a:r>
              <a:rPr b="0" i="0" lang="en-US" sz="1800" u="none" cap="none" strike="noStrike">
                <a:latin typeface="Arial"/>
                <a:ea typeface="Arial"/>
                <a:cs typeface="Arial"/>
                <a:sym typeface="Arial"/>
              </a:rPr>
              <a:t>Intervention cost was as low as $1.75 USD/person, compared to $86/person for immediate aftercare services in </a:t>
            </a:r>
            <a:r>
              <a:rPr lang="en-US" sz="1800"/>
              <a:t>the same community</a:t>
            </a:r>
            <a:endParaRPr b="0" i="0" sz="28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latin typeface="Calibri"/>
              <a:ea typeface="Calibri"/>
              <a:cs typeface="Calibri"/>
              <a:sym typeface="Calibri"/>
            </a:endParaRPr>
          </a:p>
        </p:txBody>
      </p:sp>
      <p:cxnSp>
        <p:nvCxnSpPr>
          <p:cNvPr id="226" name="Google Shape;226;p30"/>
          <p:cNvCxnSpPr/>
          <p:nvPr/>
        </p:nvCxnSpPr>
        <p:spPr>
          <a:xfrm flipH="1" rot="10800000">
            <a:off x="1485900" y="1690775"/>
            <a:ext cx="6172200" cy="6900"/>
          </a:xfrm>
          <a:prstGeom prst="straightConnector1">
            <a:avLst/>
          </a:prstGeom>
          <a:noFill/>
          <a:ln cap="flat" cmpd="sng" w="76200">
            <a:solidFill>
              <a:srgbClr val="353B7E"/>
            </a:solidFill>
            <a:prstDash val="solid"/>
            <a:round/>
            <a:headEnd len="med" w="med" type="none"/>
            <a:tailEnd len="med" w="med" type="none"/>
          </a:ln>
        </p:spPr>
      </p:cxnSp>
      <p:sp>
        <p:nvSpPr>
          <p:cNvPr id="227" name="Google Shape;227;p30"/>
          <p:cNvSpPr txBox="1"/>
          <p:nvPr/>
        </p:nvSpPr>
        <p:spPr>
          <a:xfrm>
            <a:off x="1365900" y="964100"/>
            <a:ext cx="64122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000">
                <a:solidFill>
                  <a:srgbClr val="343B7F"/>
                </a:solidFill>
              </a:rPr>
              <a:t>SECONDARY OUTCOMES</a:t>
            </a:r>
            <a:endParaRPr b="1" sz="3000">
              <a:solidFill>
                <a:srgbClr val="343B7F"/>
              </a:solidFill>
            </a:endParaRPr>
          </a:p>
        </p:txBody>
      </p:sp>
      <p:pic>
        <p:nvPicPr>
          <p:cNvPr descr="Text&#10;&#10;Description automatically generated" id="228" name="Google Shape;228;p30"/>
          <p:cNvPicPr preferRelativeResize="0"/>
          <p:nvPr/>
        </p:nvPicPr>
        <p:blipFill rotWithShape="1">
          <a:blip r:embed="rId3">
            <a:alphaModFix/>
          </a:blip>
          <a:srcRect b="0" l="0" r="0" t="0"/>
          <a:stretch/>
        </p:blipFill>
        <p:spPr>
          <a:xfrm>
            <a:off x="6799045" y="97826"/>
            <a:ext cx="2108081" cy="646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1"/>
          <p:cNvSpPr txBox="1"/>
          <p:nvPr/>
        </p:nvSpPr>
        <p:spPr>
          <a:xfrm>
            <a:off x="5954850" y="3416325"/>
            <a:ext cx="2805600" cy="189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100">
                <a:solidFill>
                  <a:srgbClr val="222222"/>
                </a:solidFill>
                <a:highlight>
                  <a:srgbClr val="FFFFFF"/>
                </a:highlight>
              </a:rPr>
              <a:t>Tanzania</a:t>
            </a:r>
            <a:endParaRPr b="1" sz="1100">
              <a:solidFill>
                <a:srgbClr val="222222"/>
              </a:solidFill>
              <a:highlight>
                <a:srgbClr val="FFFFFF"/>
              </a:highlight>
            </a:endParaRPr>
          </a:p>
          <a:p>
            <a:pPr indent="0" lvl="0" marL="0" rtl="0" algn="l">
              <a:spcBef>
                <a:spcPts val="0"/>
              </a:spcBef>
              <a:spcAft>
                <a:spcPts val="0"/>
              </a:spcAft>
              <a:buNone/>
            </a:pPr>
            <a:r>
              <a:rPr lang="en-US" sz="1100">
                <a:solidFill>
                  <a:srgbClr val="222222"/>
                </a:solidFill>
                <a:highlight>
                  <a:srgbClr val="FFFFFF"/>
                </a:highlight>
              </a:rPr>
              <a:t>3 prime partners: Amref Health Africa, Henry M. Jackson Medical Research International (1 sub-partner: Caritas), Pact</a:t>
            </a:r>
            <a:endParaRPr sz="1100">
              <a:solidFill>
                <a:srgbClr val="222222"/>
              </a:solidFill>
              <a:highlight>
                <a:srgbClr val="FFFFFF"/>
              </a:highlight>
            </a:endParaRPr>
          </a:p>
          <a:p>
            <a:pPr indent="0" lvl="0" marL="0" rtl="0" algn="l">
              <a:spcBef>
                <a:spcPts val="0"/>
              </a:spcBef>
              <a:spcAft>
                <a:spcPts val="0"/>
              </a:spcAft>
              <a:buNone/>
            </a:pPr>
            <a:r>
              <a:t/>
            </a:r>
            <a:endParaRPr sz="1100">
              <a:solidFill>
                <a:srgbClr val="222222"/>
              </a:solidFill>
              <a:highlight>
                <a:srgbClr val="FFFFFF"/>
              </a:highlight>
            </a:endParaRPr>
          </a:p>
          <a:p>
            <a:pPr indent="0" lvl="0" marL="0" rtl="0" algn="l">
              <a:spcBef>
                <a:spcPts val="0"/>
              </a:spcBef>
              <a:spcAft>
                <a:spcPts val="0"/>
              </a:spcAft>
              <a:buNone/>
            </a:pPr>
            <a:r>
              <a:rPr lang="en-US" sz="1100">
                <a:solidFill>
                  <a:srgbClr val="222222"/>
                </a:solidFill>
                <a:highlight>
                  <a:srgbClr val="FFFFFF"/>
                </a:highlight>
              </a:rPr>
              <a:t>Programming in Songwe and Tanga</a:t>
            </a:r>
            <a:endParaRPr sz="1100">
              <a:solidFill>
                <a:srgbClr val="222222"/>
              </a:solidFill>
              <a:highlight>
                <a:srgbClr val="FFFFFF"/>
              </a:highlight>
            </a:endParaRPr>
          </a:p>
          <a:p>
            <a:pPr indent="0" lvl="0" marL="0" rtl="0" algn="l">
              <a:spcBef>
                <a:spcPts val="0"/>
              </a:spcBef>
              <a:spcAft>
                <a:spcPts val="0"/>
              </a:spcAft>
              <a:buNone/>
            </a:pPr>
            <a:r>
              <a:t/>
            </a:r>
            <a:endParaRPr sz="1100">
              <a:solidFill>
                <a:srgbClr val="222222"/>
              </a:solidFill>
              <a:highlight>
                <a:srgbClr val="FFFFFF"/>
              </a:highlight>
            </a:endParaRPr>
          </a:p>
          <a:p>
            <a:pPr indent="0" lvl="0" marL="0" rtl="0" algn="l">
              <a:spcBef>
                <a:spcPts val="0"/>
              </a:spcBef>
              <a:spcAft>
                <a:spcPts val="0"/>
              </a:spcAft>
              <a:buNone/>
            </a:pPr>
            <a:r>
              <a:rPr lang="en-US" sz="1100">
                <a:solidFill>
                  <a:srgbClr val="222222"/>
                </a:solidFill>
                <a:highlight>
                  <a:srgbClr val="FFFFFF"/>
                </a:highlight>
              </a:rPr>
              <a:t>Anticipated training date: </a:t>
            </a:r>
            <a:r>
              <a:rPr lang="en-US" sz="1150">
                <a:solidFill>
                  <a:srgbClr val="1D1C1D"/>
                </a:solidFill>
                <a:highlight>
                  <a:srgbClr val="F8F8F8"/>
                </a:highlight>
              </a:rPr>
              <a:t>Q1 FY22</a:t>
            </a:r>
            <a:endParaRPr sz="1100">
              <a:solidFill>
                <a:srgbClr val="222222"/>
              </a:solidFill>
              <a:highlight>
                <a:srgbClr val="FFFFFF"/>
              </a:highlight>
            </a:endParaRPr>
          </a:p>
          <a:p>
            <a:pPr indent="0" lvl="0" marL="0" rtl="0" algn="just">
              <a:spcBef>
                <a:spcPts val="0"/>
              </a:spcBef>
              <a:spcAft>
                <a:spcPts val="0"/>
              </a:spcAft>
              <a:buNone/>
            </a:pPr>
            <a:r>
              <a:t/>
            </a:r>
            <a:endParaRPr sz="1100">
              <a:solidFill>
                <a:srgbClr val="222222"/>
              </a:solidFill>
              <a:highlight>
                <a:srgbClr val="FFFFFF"/>
              </a:highlight>
            </a:endParaRPr>
          </a:p>
          <a:p>
            <a:pPr indent="0" lvl="0" marL="0" rtl="0" algn="just">
              <a:spcBef>
                <a:spcPts val="0"/>
              </a:spcBef>
              <a:spcAft>
                <a:spcPts val="0"/>
              </a:spcAft>
              <a:buNone/>
            </a:pPr>
            <a:r>
              <a:rPr lang="en-US" sz="1100">
                <a:solidFill>
                  <a:srgbClr val="222222"/>
                </a:solidFill>
                <a:highlight>
                  <a:srgbClr val="FFFFFF"/>
                </a:highlight>
              </a:rPr>
              <a:t>Expect to certify up to </a:t>
            </a:r>
            <a:r>
              <a:rPr lang="en-US" sz="1150">
                <a:solidFill>
                  <a:srgbClr val="1D1C1D"/>
                </a:solidFill>
                <a:highlight>
                  <a:srgbClr val="F8F8F8"/>
                </a:highlight>
              </a:rPr>
              <a:t>32</a:t>
            </a:r>
            <a:r>
              <a:rPr lang="en-US" sz="1100">
                <a:solidFill>
                  <a:srgbClr val="222222"/>
                </a:solidFill>
                <a:highlight>
                  <a:srgbClr val="FFFFFF"/>
                </a:highlight>
              </a:rPr>
              <a:t> Instructors</a:t>
            </a:r>
            <a:endParaRPr sz="1100">
              <a:solidFill>
                <a:srgbClr val="222222"/>
              </a:solidFill>
              <a:highlight>
                <a:srgbClr val="FFFFFF"/>
              </a:highlight>
            </a:endParaRPr>
          </a:p>
        </p:txBody>
      </p:sp>
      <p:sp>
        <p:nvSpPr>
          <p:cNvPr id="235" name="Google Shape;235;p31"/>
          <p:cNvSpPr/>
          <p:nvPr/>
        </p:nvSpPr>
        <p:spPr>
          <a:xfrm>
            <a:off x="601" y="313661"/>
            <a:ext cx="5775300" cy="813300"/>
          </a:xfrm>
          <a:prstGeom prst="rect">
            <a:avLst/>
          </a:prstGeom>
          <a:solidFill>
            <a:srgbClr val="333275"/>
          </a:solidFill>
          <a:ln cap="flat" cmpd="sng" w="10775">
            <a:solidFill>
              <a:srgbClr val="212759"/>
            </a:solidFill>
            <a:prstDash val="solid"/>
            <a:round/>
            <a:headEnd len="sm" w="sm" type="none"/>
            <a:tailEnd len="sm" w="sm" type="none"/>
          </a:ln>
        </p:spPr>
        <p:txBody>
          <a:bodyPr anchorCtr="0" anchor="ctr" bIns="45700" lIns="91425" spcFirstLastPara="1" rIns="91425" wrap="square" tIns="45700">
            <a:noAutofit/>
          </a:bodyPr>
          <a:lstStyle/>
          <a:p>
            <a:pPr indent="457200" lvl="0" marL="0" marR="0" rtl="0" algn="l">
              <a:lnSpc>
                <a:spcPct val="100000"/>
              </a:lnSpc>
              <a:spcBef>
                <a:spcPts val="0"/>
              </a:spcBef>
              <a:spcAft>
                <a:spcPts val="0"/>
              </a:spcAft>
              <a:buClr>
                <a:srgbClr val="FFFFFF"/>
              </a:buClr>
              <a:buSzPts val="3000"/>
              <a:buFont typeface="Arial"/>
              <a:buNone/>
            </a:pPr>
            <a:r>
              <a:rPr b="1" lang="en-US" sz="3000">
                <a:solidFill>
                  <a:srgbClr val="FFFFFF"/>
                </a:solidFill>
                <a:latin typeface="Corbel"/>
                <a:ea typeface="Corbel"/>
                <a:cs typeface="Corbel"/>
                <a:sym typeface="Corbel"/>
              </a:rPr>
              <a:t>NMNW’s work with FCI</a:t>
            </a:r>
            <a:endParaRPr/>
          </a:p>
        </p:txBody>
      </p:sp>
      <p:pic>
        <p:nvPicPr>
          <p:cNvPr descr="Text&#10;&#10;Description automatically generated" id="236" name="Google Shape;236;p31"/>
          <p:cNvPicPr preferRelativeResize="0"/>
          <p:nvPr/>
        </p:nvPicPr>
        <p:blipFill rotWithShape="1">
          <a:blip r:embed="rId3">
            <a:alphaModFix/>
          </a:blip>
          <a:srcRect b="0" l="0" r="0" t="0"/>
          <a:stretch/>
        </p:blipFill>
        <p:spPr>
          <a:xfrm>
            <a:off x="6799045" y="97826"/>
            <a:ext cx="2108081" cy="646500"/>
          </a:xfrm>
          <a:prstGeom prst="rect">
            <a:avLst/>
          </a:prstGeom>
          <a:noFill/>
          <a:ln>
            <a:noFill/>
          </a:ln>
        </p:spPr>
      </p:pic>
      <p:pic>
        <p:nvPicPr>
          <p:cNvPr id="237" name="Google Shape;237;p31"/>
          <p:cNvPicPr preferRelativeResize="0"/>
          <p:nvPr/>
        </p:nvPicPr>
        <p:blipFill>
          <a:blip r:embed="rId4">
            <a:alphaModFix/>
          </a:blip>
          <a:stretch>
            <a:fillRect/>
          </a:stretch>
        </p:blipFill>
        <p:spPr>
          <a:xfrm>
            <a:off x="583050" y="2070575"/>
            <a:ext cx="2108075" cy="1405374"/>
          </a:xfrm>
          <a:prstGeom prst="rect">
            <a:avLst/>
          </a:prstGeom>
          <a:noFill/>
          <a:ln>
            <a:noFill/>
          </a:ln>
        </p:spPr>
      </p:pic>
      <p:sp>
        <p:nvSpPr>
          <p:cNvPr id="238" name="Google Shape;238;p31"/>
          <p:cNvSpPr txBox="1"/>
          <p:nvPr/>
        </p:nvSpPr>
        <p:spPr>
          <a:xfrm>
            <a:off x="352650" y="3500925"/>
            <a:ext cx="2534400" cy="221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US" sz="1100">
                <a:solidFill>
                  <a:srgbClr val="222222"/>
                </a:solidFill>
                <a:highlight>
                  <a:srgbClr val="FFFFFF"/>
                </a:highlight>
              </a:rPr>
              <a:t>Zambia</a:t>
            </a:r>
            <a:endParaRPr b="1" sz="1100">
              <a:solidFill>
                <a:srgbClr val="222222"/>
              </a:solidFill>
              <a:highlight>
                <a:srgbClr val="FFFFFF"/>
              </a:highlight>
            </a:endParaRPr>
          </a:p>
          <a:p>
            <a:pPr indent="0" lvl="0" marL="0" rtl="0" algn="l">
              <a:spcBef>
                <a:spcPts val="0"/>
              </a:spcBef>
              <a:spcAft>
                <a:spcPts val="0"/>
              </a:spcAft>
              <a:buNone/>
            </a:pPr>
            <a:r>
              <a:rPr lang="en-US" sz="1100">
                <a:solidFill>
                  <a:srgbClr val="222222"/>
                </a:solidFill>
                <a:highlight>
                  <a:srgbClr val="FFFFFF"/>
                </a:highlight>
              </a:rPr>
              <a:t>2 prime partners: Expanded Church Response, Pact (2 sub-partners: Catholic Medical Mission Board, Copperbelt Health Education Program)</a:t>
            </a:r>
            <a:endParaRPr sz="1100">
              <a:solidFill>
                <a:srgbClr val="222222"/>
              </a:solidFill>
              <a:highlight>
                <a:srgbClr val="FFFFFF"/>
              </a:highlight>
            </a:endParaRPr>
          </a:p>
          <a:p>
            <a:pPr indent="0" lvl="0" marL="0" rtl="0" algn="l">
              <a:spcBef>
                <a:spcPts val="0"/>
              </a:spcBef>
              <a:spcAft>
                <a:spcPts val="0"/>
              </a:spcAft>
              <a:buClr>
                <a:schemeClr val="dk1"/>
              </a:buClr>
              <a:buSzPts val="1100"/>
              <a:buFont typeface="Arial"/>
              <a:buNone/>
            </a:pPr>
            <a:r>
              <a:t/>
            </a:r>
            <a:endParaRPr sz="1100">
              <a:solidFill>
                <a:srgbClr val="222222"/>
              </a:solidFill>
              <a:highlight>
                <a:srgbClr val="FFFFFF"/>
              </a:highlight>
            </a:endParaRPr>
          </a:p>
          <a:p>
            <a:pPr indent="0" lvl="0" marL="0" rtl="0" algn="l">
              <a:spcBef>
                <a:spcPts val="0"/>
              </a:spcBef>
              <a:spcAft>
                <a:spcPts val="0"/>
              </a:spcAft>
              <a:buNone/>
            </a:pPr>
            <a:r>
              <a:rPr lang="en-US" sz="1100">
                <a:solidFill>
                  <a:srgbClr val="222222"/>
                </a:solidFill>
                <a:highlight>
                  <a:srgbClr val="FFFFFF"/>
                </a:highlight>
              </a:rPr>
              <a:t>Programming in Lusaka and Copperbelt</a:t>
            </a:r>
            <a:endParaRPr sz="1100">
              <a:solidFill>
                <a:srgbClr val="222222"/>
              </a:solidFill>
              <a:highlight>
                <a:srgbClr val="FFFFFF"/>
              </a:highlight>
            </a:endParaRPr>
          </a:p>
          <a:p>
            <a:pPr indent="0" lvl="0" marL="0" rtl="0" algn="l">
              <a:spcBef>
                <a:spcPts val="0"/>
              </a:spcBef>
              <a:spcAft>
                <a:spcPts val="0"/>
              </a:spcAft>
              <a:buClr>
                <a:schemeClr val="dk1"/>
              </a:buClr>
              <a:buSzPts val="1100"/>
              <a:buFont typeface="Arial"/>
              <a:buNone/>
            </a:pPr>
            <a:r>
              <a:t/>
            </a:r>
            <a:endParaRPr sz="1100">
              <a:solidFill>
                <a:srgbClr val="222222"/>
              </a:solidFill>
              <a:highlight>
                <a:srgbClr val="FFFFFF"/>
              </a:highlight>
            </a:endParaRPr>
          </a:p>
          <a:p>
            <a:pPr indent="0" lvl="0" marL="0" rtl="0" algn="l">
              <a:spcBef>
                <a:spcPts val="0"/>
              </a:spcBef>
              <a:spcAft>
                <a:spcPts val="0"/>
              </a:spcAft>
              <a:buClr>
                <a:schemeClr val="dk1"/>
              </a:buClr>
              <a:buSzPts val="1100"/>
              <a:buFont typeface="Arial"/>
              <a:buNone/>
            </a:pPr>
            <a:r>
              <a:rPr lang="en-US" sz="1100">
                <a:solidFill>
                  <a:srgbClr val="222222"/>
                </a:solidFill>
                <a:highlight>
                  <a:srgbClr val="FFFFFF"/>
                </a:highlight>
              </a:rPr>
              <a:t>Start Date: May 31, 2021</a:t>
            </a:r>
            <a:endParaRPr sz="1100">
              <a:solidFill>
                <a:srgbClr val="222222"/>
              </a:solidFill>
              <a:highlight>
                <a:srgbClr val="FFFFFF"/>
              </a:highlight>
            </a:endParaRPr>
          </a:p>
          <a:p>
            <a:pPr indent="0" lvl="0" marL="0" rtl="0" algn="l">
              <a:spcBef>
                <a:spcPts val="0"/>
              </a:spcBef>
              <a:spcAft>
                <a:spcPts val="0"/>
              </a:spcAft>
              <a:buClr>
                <a:schemeClr val="dk1"/>
              </a:buClr>
              <a:buSzPts val="1100"/>
              <a:buFont typeface="Arial"/>
              <a:buNone/>
            </a:pPr>
            <a:r>
              <a:rPr lang="en-US" sz="1100">
                <a:solidFill>
                  <a:srgbClr val="222222"/>
                </a:solidFill>
                <a:highlight>
                  <a:srgbClr val="FFFFFF"/>
                </a:highlight>
              </a:rPr>
              <a:t>32 certified female Instructors</a:t>
            </a:r>
            <a:endParaRPr>
              <a:latin typeface="Calibri"/>
              <a:ea typeface="Calibri"/>
              <a:cs typeface="Calibri"/>
              <a:sym typeface="Calibri"/>
            </a:endParaRPr>
          </a:p>
        </p:txBody>
      </p:sp>
      <p:sp>
        <p:nvSpPr>
          <p:cNvPr id="239" name="Google Shape;239;p31"/>
          <p:cNvSpPr txBox="1"/>
          <p:nvPr/>
        </p:nvSpPr>
        <p:spPr>
          <a:xfrm>
            <a:off x="2887050" y="3500925"/>
            <a:ext cx="2805600" cy="1708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US" sz="1100">
                <a:solidFill>
                  <a:srgbClr val="222222"/>
                </a:solidFill>
                <a:highlight>
                  <a:srgbClr val="FFFFFF"/>
                </a:highlight>
              </a:rPr>
              <a:t>Zimbabwe</a:t>
            </a:r>
            <a:endParaRPr b="1" sz="1100">
              <a:solidFill>
                <a:srgbClr val="222222"/>
              </a:solidFill>
              <a:highlight>
                <a:srgbClr val="FFFFFF"/>
              </a:highlight>
            </a:endParaRPr>
          </a:p>
          <a:p>
            <a:pPr indent="0" lvl="0" marL="0" rtl="0" algn="l">
              <a:spcBef>
                <a:spcPts val="0"/>
              </a:spcBef>
              <a:spcAft>
                <a:spcPts val="0"/>
              </a:spcAft>
              <a:buClr>
                <a:schemeClr val="dk1"/>
              </a:buClr>
              <a:buSzPts val="1100"/>
              <a:buFont typeface="Arial"/>
              <a:buNone/>
            </a:pPr>
            <a:r>
              <a:rPr lang="en-US" sz="1100">
                <a:solidFill>
                  <a:srgbClr val="222222"/>
                </a:solidFill>
                <a:highlight>
                  <a:srgbClr val="FFFFFF"/>
                </a:highlight>
              </a:rPr>
              <a:t>1 prime partner: FACT Zimbabwe</a:t>
            </a:r>
            <a:endParaRPr sz="1100">
              <a:solidFill>
                <a:srgbClr val="222222"/>
              </a:solidFill>
              <a:highlight>
                <a:srgbClr val="FFFFFF"/>
              </a:highlight>
            </a:endParaRPr>
          </a:p>
          <a:p>
            <a:pPr indent="0" lvl="0" marL="0" rtl="0" algn="l">
              <a:spcBef>
                <a:spcPts val="0"/>
              </a:spcBef>
              <a:spcAft>
                <a:spcPts val="0"/>
              </a:spcAft>
              <a:buNone/>
            </a:pPr>
            <a:r>
              <a:t/>
            </a:r>
            <a:endParaRPr sz="1100">
              <a:solidFill>
                <a:srgbClr val="222222"/>
              </a:solidFill>
              <a:highlight>
                <a:srgbClr val="FFFFFF"/>
              </a:highlight>
            </a:endParaRPr>
          </a:p>
          <a:p>
            <a:pPr indent="0" lvl="0" marL="0" rtl="0" algn="l">
              <a:spcBef>
                <a:spcPts val="0"/>
              </a:spcBef>
              <a:spcAft>
                <a:spcPts val="0"/>
              </a:spcAft>
              <a:buClr>
                <a:schemeClr val="dk1"/>
              </a:buClr>
              <a:buSzPts val="1100"/>
              <a:buFont typeface="Arial"/>
              <a:buNone/>
            </a:pPr>
            <a:r>
              <a:rPr lang="en-US" sz="1100">
                <a:solidFill>
                  <a:srgbClr val="222222"/>
                </a:solidFill>
                <a:highlight>
                  <a:srgbClr val="FFFFFF"/>
                </a:highlight>
              </a:rPr>
              <a:t>Programming in Manicaland Province</a:t>
            </a:r>
            <a:endParaRPr sz="1100">
              <a:solidFill>
                <a:srgbClr val="222222"/>
              </a:solidFill>
              <a:highlight>
                <a:srgbClr val="FFFFFF"/>
              </a:highlight>
            </a:endParaRPr>
          </a:p>
          <a:p>
            <a:pPr indent="0" lvl="0" marL="0" rtl="0" algn="l">
              <a:spcBef>
                <a:spcPts val="0"/>
              </a:spcBef>
              <a:spcAft>
                <a:spcPts val="0"/>
              </a:spcAft>
              <a:buNone/>
            </a:pPr>
            <a:r>
              <a:t/>
            </a:r>
            <a:endParaRPr sz="1100">
              <a:solidFill>
                <a:srgbClr val="222222"/>
              </a:solidFill>
              <a:highlight>
                <a:srgbClr val="FFFFFF"/>
              </a:highlight>
            </a:endParaRPr>
          </a:p>
          <a:p>
            <a:pPr indent="0" lvl="0" marL="0" rtl="0" algn="l">
              <a:spcBef>
                <a:spcPts val="0"/>
              </a:spcBef>
              <a:spcAft>
                <a:spcPts val="0"/>
              </a:spcAft>
              <a:buClr>
                <a:schemeClr val="dk1"/>
              </a:buClr>
              <a:buSzPts val="1100"/>
              <a:buFont typeface="Arial"/>
              <a:buNone/>
            </a:pPr>
            <a:r>
              <a:rPr lang="en-US" sz="1100">
                <a:solidFill>
                  <a:srgbClr val="222222"/>
                </a:solidFill>
                <a:highlight>
                  <a:srgbClr val="FFFFFF"/>
                </a:highlight>
              </a:rPr>
              <a:t>Start Date: August 23, 2021</a:t>
            </a:r>
            <a:endParaRPr sz="1100">
              <a:solidFill>
                <a:srgbClr val="222222"/>
              </a:solidFill>
              <a:highlight>
                <a:srgbClr val="FFFFFF"/>
              </a:highlight>
            </a:endParaRPr>
          </a:p>
          <a:p>
            <a:pPr indent="0" lvl="0" marL="0" rtl="0" algn="just">
              <a:spcBef>
                <a:spcPts val="0"/>
              </a:spcBef>
              <a:spcAft>
                <a:spcPts val="0"/>
              </a:spcAft>
              <a:buNone/>
            </a:pPr>
            <a:r>
              <a:t/>
            </a:r>
            <a:endParaRPr sz="1100">
              <a:solidFill>
                <a:srgbClr val="222222"/>
              </a:solidFill>
              <a:highlight>
                <a:srgbClr val="FFFFFF"/>
              </a:highlight>
            </a:endParaRPr>
          </a:p>
          <a:p>
            <a:pPr indent="0" lvl="0" marL="0" rtl="0" algn="just">
              <a:spcBef>
                <a:spcPts val="0"/>
              </a:spcBef>
              <a:spcAft>
                <a:spcPts val="0"/>
              </a:spcAft>
              <a:buClr>
                <a:schemeClr val="dk1"/>
              </a:buClr>
              <a:buSzPts val="1100"/>
              <a:buFont typeface="Arial"/>
              <a:buNone/>
            </a:pPr>
            <a:r>
              <a:rPr lang="en-US" sz="1100">
                <a:solidFill>
                  <a:srgbClr val="222222"/>
                </a:solidFill>
                <a:highlight>
                  <a:srgbClr val="FFFFFF"/>
                </a:highlight>
              </a:rPr>
              <a:t>20 female Instructors currently being trained</a:t>
            </a:r>
            <a:endParaRPr>
              <a:latin typeface="Calibri"/>
              <a:ea typeface="Calibri"/>
              <a:cs typeface="Calibri"/>
              <a:sym typeface="Calibri"/>
            </a:endParaRPr>
          </a:p>
        </p:txBody>
      </p:sp>
      <p:pic>
        <p:nvPicPr>
          <p:cNvPr id="240" name="Google Shape;240;p31"/>
          <p:cNvPicPr preferRelativeResize="0"/>
          <p:nvPr/>
        </p:nvPicPr>
        <p:blipFill rotWithShape="1">
          <a:blip r:embed="rId5">
            <a:alphaModFix/>
          </a:blip>
          <a:srcRect b="0" l="0" r="5606" t="0"/>
          <a:stretch/>
        </p:blipFill>
        <p:spPr>
          <a:xfrm>
            <a:off x="3134750" y="2070576"/>
            <a:ext cx="2534400" cy="1401038"/>
          </a:xfrm>
          <a:prstGeom prst="rect">
            <a:avLst/>
          </a:prstGeom>
          <a:noFill/>
          <a:ln>
            <a:noFill/>
          </a:ln>
        </p:spPr>
      </p:pic>
      <p:pic>
        <p:nvPicPr>
          <p:cNvPr id="241" name="Google Shape;241;p31"/>
          <p:cNvPicPr preferRelativeResize="0"/>
          <p:nvPr/>
        </p:nvPicPr>
        <p:blipFill>
          <a:blip r:embed="rId6">
            <a:alphaModFix/>
          </a:blip>
          <a:stretch>
            <a:fillRect/>
          </a:stretch>
        </p:blipFill>
        <p:spPr>
          <a:xfrm>
            <a:off x="6278225" y="2070576"/>
            <a:ext cx="2108076" cy="14053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