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85" r:id="rId5"/>
  </p:sldMasterIdLst>
  <p:notesMasterIdLst>
    <p:notesMasterId r:id="rId11"/>
  </p:notesMasterIdLst>
  <p:sldIdLst>
    <p:sldId id="256" r:id="rId6"/>
    <p:sldId id="257" r:id="rId7"/>
    <p:sldId id="2140918639" r:id="rId8"/>
    <p:sldId id="585" r:id="rId9"/>
    <p:sldId id="2140918640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68" autoAdjust="0"/>
  </p:normalViewPr>
  <p:slideViewPr>
    <p:cSldViewPr snapToGrid="0">
      <p:cViewPr varScale="1">
        <p:scale>
          <a:sx n="57" d="100"/>
          <a:sy n="57" d="100"/>
        </p:scale>
        <p:origin x="99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Uehling" userId="0c8b016d-0992-4a5f-bef4-3fc9974dc8e6" providerId="ADAL" clId="{FE51AACD-A664-413C-A20E-FFBE2E723B30}"/>
    <pc:docChg chg="modSld">
      <pc:chgData name="Andrea Uehling" userId="0c8b016d-0992-4a5f-bef4-3fc9974dc8e6" providerId="ADAL" clId="{FE51AACD-A664-413C-A20E-FFBE2E723B30}" dt="2022-01-18T03:46:00.438" v="2" actId="20577"/>
      <pc:docMkLst>
        <pc:docMk/>
      </pc:docMkLst>
      <pc:sldChg chg="modNotesTx">
        <pc:chgData name="Andrea Uehling" userId="0c8b016d-0992-4a5f-bef4-3fc9974dc8e6" providerId="ADAL" clId="{FE51AACD-A664-413C-A20E-FFBE2E723B30}" dt="2022-01-18T03:46:00.438" v="2" actId="20577"/>
        <pc:sldMkLst>
          <pc:docMk/>
          <pc:sldMk cId="0" sldId="256"/>
        </pc:sldMkLst>
      </pc:sldChg>
      <pc:sldChg chg="modSp">
        <pc:chgData name="Andrea Uehling" userId="0c8b016d-0992-4a5f-bef4-3fc9974dc8e6" providerId="ADAL" clId="{FE51AACD-A664-413C-A20E-FFBE2E723B30}" dt="2022-01-18T03:45:04.795" v="0" actId="20577"/>
        <pc:sldMkLst>
          <pc:docMk/>
          <pc:sldMk cId="0" sldId="257"/>
        </pc:sldMkLst>
        <pc:spChg chg="mod">
          <ac:chgData name="Andrea Uehling" userId="0c8b016d-0992-4a5f-bef4-3fc9974dc8e6" providerId="ADAL" clId="{FE51AACD-A664-413C-A20E-FFBE2E723B30}" dt="2022-01-18T03:45:04.795" v="0" actId="20577"/>
          <ac:spMkLst>
            <pc:docMk/>
            <pc:sldMk cId="0" sldId="257"/>
            <ac:spMk id="381" creationId="{00000000-0000-0000-0000-000000000000}"/>
          </ac:spMkLst>
        </pc:spChg>
      </pc:sldChg>
      <pc:sldChg chg="modNotesTx">
        <pc:chgData name="Andrea Uehling" userId="0c8b016d-0992-4a5f-bef4-3fc9974dc8e6" providerId="ADAL" clId="{FE51AACD-A664-413C-A20E-FFBE2E723B30}" dt="2022-01-18T03:45:56.255" v="1" actId="20577"/>
        <pc:sldMkLst>
          <pc:docMk/>
          <pc:sldMk cId="1849136324" sldId="21409186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– tell about receiving this note and not knowing what to say back.  It talks about vaccines are genocide AND the one of the top Pfizer scientists does not trust them.</a:t>
            </a:r>
          </a:p>
        </p:txBody>
      </p:sp>
    </p:spTree>
    <p:extLst>
      <p:ext uri="{BB962C8B-B14F-4D97-AF65-F5344CB8AC3E}">
        <p14:creationId xmlns:p14="http://schemas.microsoft.com/office/powerpoint/2010/main" val="324144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53b604df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Google Shape;103;gd53b604df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46278a042_0_107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gd46278a04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679169" y="2830117"/>
            <a:ext cx="8287792" cy="5909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ext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idx="1"/>
          </p:nvPr>
        </p:nvSpPr>
        <p:spPr>
          <a:xfrm>
            <a:off x="623887" y="1557337"/>
            <a:ext cx="10801351" cy="4032252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ext in two columns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1812" y="1412875"/>
            <a:ext cx="5060134" cy="424815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Text Placeholder 6"/>
          <p:cNvSpPr>
            <a:spLocks noGrp="1"/>
          </p:cNvSpPr>
          <p:nvPr>
            <p:ph type="body" sz="half" idx="13"/>
          </p:nvPr>
        </p:nvSpPr>
        <p:spPr>
          <a:xfrm>
            <a:off x="6096000" y="1412875"/>
            <a:ext cx="5257800" cy="424815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Wid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Picture Placeholder 10"/>
          <p:cNvSpPr>
            <a:spLocks noGrp="1"/>
          </p:cNvSpPr>
          <p:nvPr>
            <p:ph type="pic" idx="13"/>
          </p:nvPr>
        </p:nvSpPr>
        <p:spPr>
          <a:xfrm>
            <a:off x="532015" y="1557337"/>
            <a:ext cx="10678911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tandar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2351583" y="1557337"/>
            <a:ext cx="6624737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image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8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6262342" y="1557337"/>
            <a:ext cx="5114926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623887" y="1562792"/>
            <a:ext cx="5114926" cy="39537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Image - left, captio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623887" y="1562792"/>
            <a:ext cx="5114926" cy="39537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11900" y="1562100"/>
            <a:ext cx="4824413" cy="39544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ption - left,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0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6096000" y="1557337"/>
            <a:ext cx="5114924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1812" y="1557337"/>
            <a:ext cx="5114927" cy="39592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1679169" y="2830117"/>
            <a:ext cx="8287792" cy="590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 on pa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0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idx="1"/>
          </p:nvPr>
        </p:nvSpPr>
        <p:spPr>
          <a:xfrm>
            <a:off x="623887" y="1557337"/>
            <a:ext cx="10801351" cy="4032252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ext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623887" y="1557337"/>
            <a:ext cx="10801351" cy="4032252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 in two columns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1812" y="1412875"/>
            <a:ext cx="5060134" cy="424815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Text Placeholder 6"/>
          <p:cNvSpPr>
            <a:spLocks noGrp="1"/>
          </p:cNvSpPr>
          <p:nvPr>
            <p:ph type="body" sz="half" idx="13"/>
          </p:nvPr>
        </p:nvSpPr>
        <p:spPr>
          <a:xfrm>
            <a:off x="6096000" y="1412875"/>
            <a:ext cx="5257800" cy="424815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Wid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1" name="Picture Placeholder 10"/>
          <p:cNvSpPr>
            <a:spLocks noGrp="1"/>
          </p:cNvSpPr>
          <p:nvPr>
            <p:ph type="pic" idx="13"/>
          </p:nvPr>
        </p:nvSpPr>
        <p:spPr>
          <a:xfrm>
            <a:off x="532015" y="1557337"/>
            <a:ext cx="10678911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tandar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1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2351583" y="1557337"/>
            <a:ext cx="6624737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image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1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6262342" y="1557337"/>
            <a:ext cx="5114926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2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623887" y="1562792"/>
            <a:ext cx="5114926" cy="39537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mage - left, captio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623887" y="1562792"/>
            <a:ext cx="5114926" cy="39537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11900" y="1562100"/>
            <a:ext cx="4824413" cy="39544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ption - left,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3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6096000" y="1557337"/>
            <a:ext cx="5114924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1812" y="1557337"/>
            <a:ext cx="5114927" cy="39592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Title Text"/>
          <p:cNvSpPr txBox="1">
            <a:spLocks noGrp="1"/>
          </p:cNvSpPr>
          <p:nvPr>
            <p:ph type="title"/>
          </p:nvPr>
        </p:nvSpPr>
        <p:spPr>
          <a:xfrm>
            <a:off x="1679169" y="2830117"/>
            <a:ext cx="8287792" cy="590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on pa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3" name="Body Level One…"/>
          <p:cNvSpPr txBox="1">
            <a:spLocks noGrp="1"/>
          </p:cNvSpPr>
          <p:nvPr>
            <p:ph type="body" idx="1"/>
          </p:nvPr>
        </p:nvSpPr>
        <p:spPr>
          <a:xfrm>
            <a:off x="623887" y="1557337"/>
            <a:ext cx="10801351" cy="4032252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in two columns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1812" y="1412875"/>
            <a:ext cx="5060134" cy="424815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Text Placeholder 6"/>
          <p:cNvSpPr>
            <a:spLocks noGrp="1"/>
          </p:cNvSpPr>
          <p:nvPr>
            <p:ph type="body" sz="half" idx="13"/>
          </p:nvPr>
        </p:nvSpPr>
        <p:spPr>
          <a:xfrm>
            <a:off x="6096000" y="1412875"/>
            <a:ext cx="5257800" cy="424815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ext in two columns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1812" y="1412875"/>
            <a:ext cx="5060134" cy="424815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half" idx="13"/>
          </p:nvPr>
        </p:nvSpPr>
        <p:spPr>
          <a:xfrm>
            <a:off x="6096000" y="1412875"/>
            <a:ext cx="5257800" cy="424815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id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4" name="Picture Placeholder 10"/>
          <p:cNvSpPr>
            <a:spLocks noGrp="1"/>
          </p:cNvSpPr>
          <p:nvPr>
            <p:ph type="pic" idx="13"/>
          </p:nvPr>
        </p:nvSpPr>
        <p:spPr>
          <a:xfrm>
            <a:off x="532015" y="1557337"/>
            <a:ext cx="10678911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4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2351583" y="1557337"/>
            <a:ext cx="6624737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image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4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6262342" y="1557337"/>
            <a:ext cx="5114926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5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623887" y="1562792"/>
            <a:ext cx="5114926" cy="39537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- left, captio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623887" y="1562792"/>
            <a:ext cx="5114926" cy="39537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11900" y="1562100"/>
            <a:ext cx="4824413" cy="39544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 - left,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6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6096000" y="1557337"/>
            <a:ext cx="5114924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1812" y="1557337"/>
            <a:ext cx="5114927" cy="39592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pale background">
  <p:cSld name="Text on pale backgroun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532015" y="506395"/>
            <a:ext cx="828778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A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body" idx="1"/>
          </p:nvPr>
        </p:nvSpPr>
        <p:spPr>
          <a:xfrm>
            <a:off x="623888" y="1988840"/>
            <a:ext cx="10729912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462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white background">
  <p:cSld name="Text on white background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532015" y="506395"/>
            <a:ext cx="828778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A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1"/>
          </p:nvPr>
        </p:nvSpPr>
        <p:spPr>
          <a:xfrm>
            <a:off x="623888" y="1557338"/>
            <a:ext cx="10801350" cy="4032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643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172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* Citations, references, and credits – Arial, 14pt</a:t>
            </a:r>
          </a:p>
        </p:txBody>
      </p:sp>
    </p:spTree>
    <p:extLst>
      <p:ext uri="{BB962C8B-B14F-4D97-AF65-F5344CB8AC3E}">
        <p14:creationId xmlns:p14="http://schemas.microsoft.com/office/powerpoint/2010/main" val="2783300646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Prazn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53b604dfd_0_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d53b604dfd_0_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d53b604dfd_0_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450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 on pa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52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01559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Wid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Picture Placeholder 10"/>
          <p:cNvSpPr>
            <a:spLocks noGrp="1"/>
          </p:cNvSpPr>
          <p:nvPr>
            <p:ph type="pic" idx="13"/>
          </p:nvPr>
        </p:nvSpPr>
        <p:spPr>
          <a:xfrm>
            <a:off x="532015" y="1557337"/>
            <a:ext cx="10678911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tandar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2351583" y="1557337"/>
            <a:ext cx="6624737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image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6262342" y="1557337"/>
            <a:ext cx="5114926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623887" y="1562792"/>
            <a:ext cx="5114926" cy="39537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mage - left, captio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623887" y="1562792"/>
            <a:ext cx="5114926" cy="39537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11900" y="1562100"/>
            <a:ext cx="4824413" cy="39544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aption - left,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6096000" y="1557337"/>
            <a:ext cx="5114924" cy="3959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1812" y="1557337"/>
            <a:ext cx="5114927" cy="39592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1679169" y="2830117"/>
            <a:ext cx="8287792" cy="5909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32015" y="506395"/>
            <a:ext cx="8287789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23887" y="1988840"/>
            <a:ext cx="10729914" cy="2808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solidFill>
            <a:srgbClr val="5D5A8B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solidFill>
            <a:srgbClr val="5D5A8B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solidFill>
            <a:srgbClr val="5D5A8B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solidFill>
            <a:srgbClr val="5D5A8B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solidFill>
            <a:srgbClr val="5D5A8B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solidFill>
            <a:srgbClr val="5D5A8B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solidFill>
            <a:srgbClr val="5D5A8B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solidFill>
            <a:srgbClr val="5D5A8B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solidFill>
            <a:srgbClr val="5D5A8B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444444"/>
          </a:solidFill>
          <a:uFillTx/>
          <a:latin typeface="Open Sans"/>
          <a:ea typeface="Open Sans"/>
          <a:cs typeface="Open Sans"/>
          <a:sym typeface="Open San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444444"/>
          </a:solidFill>
          <a:uFillTx/>
          <a:latin typeface="Open Sans"/>
          <a:ea typeface="Open Sans"/>
          <a:cs typeface="Open Sans"/>
          <a:sym typeface="Open Sans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444444"/>
          </a:solidFill>
          <a:uFillTx/>
          <a:latin typeface="Open Sans"/>
          <a:ea typeface="Open Sans"/>
          <a:cs typeface="Open Sans"/>
          <a:sym typeface="Open San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444444"/>
          </a:solidFill>
          <a:uFillTx/>
          <a:latin typeface="Open Sans"/>
          <a:ea typeface="Open Sans"/>
          <a:cs typeface="Open Sans"/>
          <a:sym typeface="Open San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444444"/>
          </a:solidFill>
          <a:uFillTx/>
          <a:latin typeface="Open Sans"/>
          <a:ea typeface="Open Sans"/>
          <a:cs typeface="Open Sans"/>
          <a:sym typeface="Open San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444444"/>
          </a:solidFill>
          <a:uFillTx/>
          <a:latin typeface="Open Sans"/>
          <a:ea typeface="Open Sans"/>
          <a:cs typeface="Open Sans"/>
          <a:sym typeface="Open San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444444"/>
          </a:solidFill>
          <a:uFillTx/>
          <a:latin typeface="Open Sans"/>
          <a:ea typeface="Open Sans"/>
          <a:cs typeface="Open Sans"/>
          <a:sym typeface="Open San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444444"/>
          </a:solidFill>
          <a:uFillTx/>
          <a:latin typeface="Open Sans"/>
          <a:ea typeface="Open Sans"/>
          <a:cs typeface="Open Sans"/>
          <a:sym typeface="Open San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444444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 descr="A picture containing shap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6"/>
          <p:cNvSpPr txBox="1">
            <a:spLocks noGrp="1"/>
          </p:cNvSpPr>
          <p:nvPr>
            <p:ph type="title"/>
          </p:nvPr>
        </p:nvSpPr>
        <p:spPr>
          <a:xfrm>
            <a:off x="532015" y="506395"/>
            <a:ext cx="828778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A8B"/>
              </a:buClr>
              <a:buSzPts val="3600"/>
              <a:buFont typeface="Open Sans"/>
              <a:buNone/>
              <a:defRPr sz="3600" b="1" i="0" u="none" strike="noStrike" cap="none">
                <a:solidFill>
                  <a:srgbClr val="5D5A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200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  <p:sldLayoutId id="214748369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itle 1"/>
          <p:cNvSpPr txBox="1">
            <a:spLocks noGrp="1"/>
          </p:cNvSpPr>
          <p:nvPr>
            <p:ph type="title"/>
          </p:nvPr>
        </p:nvSpPr>
        <p:spPr>
          <a:xfrm>
            <a:off x="783671" y="2498028"/>
            <a:ext cx="9601200" cy="10895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832103">
              <a:lnSpc>
                <a:spcPct val="120000"/>
              </a:lnSpc>
              <a:defRPr sz="6500">
                <a:solidFill>
                  <a:srgbClr val="5D5A8B"/>
                </a:solidFill>
              </a:defRPr>
            </a:lvl1pPr>
          </a:lstStyle>
          <a:p>
            <a:r>
              <a:rPr lang="en-US" cap="none" dirty="0">
                <a:latin typeface="+mj-lt"/>
              </a:rPr>
              <a:t>Faith Leaders </a:t>
            </a:r>
            <a:br>
              <a:rPr lang="en-US" cap="none" dirty="0">
                <a:latin typeface="+mj-lt"/>
              </a:rPr>
            </a:br>
            <a:r>
              <a:rPr lang="en-US" cap="none" dirty="0">
                <a:latin typeface="+mj-lt"/>
              </a:rPr>
              <a:t>in Uganda are Contextualizing Messages to Replace Vaccine Misinformation with Truth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le 1"/>
          <p:cNvSpPr txBox="1">
            <a:spLocks noGrp="1"/>
          </p:cNvSpPr>
          <p:nvPr>
            <p:ph type="title"/>
          </p:nvPr>
        </p:nvSpPr>
        <p:spPr>
          <a:xfrm>
            <a:off x="7080307" y="998290"/>
            <a:ext cx="3554659" cy="44629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lnSpc>
                <a:spcPct val="130000"/>
              </a:lnSpc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PROBLEM: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-- 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undreds of those opposing vaccines contact faith leaders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sending scary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and convincing messages by ‘experts’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-- This one came to me.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5B6BE-7630-4677-87DA-58A8E7C1B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05" t="7584" r="13991"/>
          <a:stretch/>
        </p:blipFill>
        <p:spPr>
          <a:xfrm>
            <a:off x="318780" y="385892"/>
            <a:ext cx="6157521" cy="63378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1;p4">
            <a:extLst>
              <a:ext uri="{FF2B5EF4-FFF2-40B4-BE49-F238E27FC236}">
                <a16:creationId xmlns:a16="http://schemas.microsoft.com/office/drawing/2014/main" id="{522D2AF6-38C8-4D48-9ECD-01780FA9BF86}"/>
              </a:ext>
            </a:extLst>
          </p:cNvPr>
          <p:cNvSpPr txBox="1">
            <a:spLocks/>
          </p:cNvSpPr>
          <p:nvPr/>
        </p:nvSpPr>
        <p:spPr>
          <a:xfrm>
            <a:off x="346366" y="687834"/>
            <a:ext cx="1127455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90000"/>
              </a:lnSpc>
              <a:buClr>
                <a:srgbClr val="5D5A8B"/>
              </a:buClr>
              <a:buSzPts val="5000"/>
              <a:buFont typeface="Open Sans"/>
              <a:buNone/>
              <a:defRPr sz="5000" b="1">
                <a:solidFill>
                  <a:srgbClr val="5D5A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A8B"/>
              </a:buClr>
              <a:buSzPts val="5000"/>
              <a:buFont typeface="Open Sans"/>
              <a:buNone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Solution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F032E-1DC9-447F-8AB7-8708BA4C60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9" t="25933" r="24725" b="21806"/>
          <a:stretch/>
        </p:blipFill>
        <p:spPr>
          <a:xfrm>
            <a:off x="5146644" y="1701014"/>
            <a:ext cx="6283354" cy="35840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980BF39-1DBF-49E1-90DA-64C64C1344FA}"/>
              </a:ext>
            </a:extLst>
          </p:cNvPr>
          <p:cNvSpPr txBox="1">
            <a:spLocks/>
          </p:cNvSpPr>
          <p:nvPr/>
        </p:nvSpPr>
        <p:spPr>
          <a:xfrm>
            <a:off x="7080307" y="998290"/>
            <a:ext cx="3554659" cy="5872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A41160-7DDE-462B-AE05-CD7456149502}"/>
              </a:ext>
            </a:extLst>
          </p:cNvPr>
          <p:cNvSpPr txBox="1">
            <a:spLocks/>
          </p:cNvSpPr>
          <p:nvPr/>
        </p:nvSpPr>
        <p:spPr>
          <a:xfrm>
            <a:off x="571077" y="1127271"/>
            <a:ext cx="4102218" cy="460345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listened to Bishop Banda,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Gibstar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the Sister and then put their messages into our own Ugandan cultural context so I could spread them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46278a042_0_107"/>
          <p:cNvSpPr/>
          <p:nvPr/>
        </p:nvSpPr>
        <p:spPr>
          <a:xfrm>
            <a:off x="0" y="4151376"/>
            <a:ext cx="5417700" cy="2706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d46278a042_0_107"/>
          <p:cNvSpPr txBox="1">
            <a:spLocks noGrp="1"/>
          </p:cNvSpPr>
          <p:nvPr>
            <p:ph type="body" idx="1"/>
          </p:nvPr>
        </p:nvSpPr>
        <p:spPr>
          <a:xfrm>
            <a:off x="823168" y="1719276"/>
            <a:ext cx="10752497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/>
          </a:p>
          <a:p>
            <a:pPr marL="457200" lvl="0" indent="-4229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Radio program – we have reached 2 million after I adapted the Bishop’s message to our Ugandan context</a:t>
            </a:r>
          </a:p>
          <a:p>
            <a:pPr marL="457200" lvl="0" indent="-4229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We ask our listeners to share the truth over all their social media, WhatsApp, Facebook</a:t>
            </a:r>
          </a:p>
          <a:p>
            <a:pPr marL="457200" lvl="0" indent="-4229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We also ask our leaders who listen to speak and preach and pass these messages on to their congregations and communities</a:t>
            </a:r>
          </a:p>
        </p:txBody>
      </p:sp>
      <p:sp>
        <p:nvSpPr>
          <p:cNvPr id="171" name="Google Shape;171;gd46278a042_0_107"/>
          <p:cNvSpPr txBox="1"/>
          <p:nvPr/>
        </p:nvSpPr>
        <p:spPr>
          <a:xfrm>
            <a:off x="6199417" y="1338040"/>
            <a:ext cx="30417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2" name="Google Shape;172;gd46278a042_0_107"/>
          <p:cNvSpPr txBox="1">
            <a:spLocks noGrp="1"/>
          </p:cNvSpPr>
          <p:nvPr>
            <p:ph type="title"/>
          </p:nvPr>
        </p:nvSpPr>
        <p:spPr>
          <a:xfrm>
            <a:off x="588703" y="259887"/>
            <a:ext cx="9528420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A8B"/>
              </a:buClr>
              <a:buSzPts val="3600"/>
              <a:buFont typeface="Open Sans"/>
              <a:buNone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CONTEXTUALIZING the MESSAGE for SPREADING</a:t>
            </a:r>
            <a:endParaRPr sz="34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itle 1"/>
          <p:cNvSpPr txBox="1">
            <a:spLocks noGrp="1"/>
          </p:cNvSpPr>
          <p:nvPr>
            <p:ph type="title"/>
          </p:nvPr>
        </p:nvSpPr>
        <p:spPr>
          <a:xfrm>
            <a:off x="783671" y="2498028"/>
            <a:ext cx="9601200" cy="10895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832103">
              <a:lnSpc>
                <a:spcPct val="120000"/>
              </a:lnSpc>
              <a:defRPr sz="6500">
                <a:solidFill>
                  <a:srgbClr val="5D5A8B"/>
                </a:solidFill>
              </a:defRPr>
            </a:lvl1pPr>
          </a:lstStyle>
          <a:p>
            <a:pPr algn="ctr"/>
            <a:r>
              <a:rPr lang="en-US" cap="none">
                <a:latin typeface="+mj-lt"/>
              </a:rPr>
              <a:t>Thank you!</a:t>
            </a:r>
            <a:endParaRPr lang="en-US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1363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llaboration">
  <a:themeElements>
    <a:clrScheme name="Collabor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ollabor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llabo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ollabor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llaboration">
  <a:themeElements>
    <a:clrScheme name="Collabor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ollabor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llabo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C23673AA15542A1EA64F612B8D504" ma:contentTypeVersion="13" ma:contentTypeDescription="Create a new document." ma:contentTypeScope="" ma:versionID="390275ba0a5913c35f9bfce9704d9e5c">
  <xsd:schema xmlns:xsd="http://www.w3.org/2001/XMLSchema" xmlns:xs="http://www.w3.org/2001/XMLSchema" xmlns:p="http://schemas.microsoft.com/office/2006/metadata/properties" xmlns:ns2="57288d1f-50ac-49af-9327-dbe798913a64" xmlns:ns3="ed78c5e5-d798-4569-a8db-39776ac42239" targetNamespace="http://schemas.microsoft.com/office/2006/metadata/properties" ma:root="true" ma:fieldsID="edcddebf74ab47c8a238ed7b3d0f2a5e" ns2:_="" ns3:_="">
    <xsd:import namespace="57288d1f-50ac-49af-9327-dbe798913a64"/>
    <xsd:import namespace="ed78c5e5-d798-4569-a8db-39776ac422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88d1f-50ac-49af-9327-dbe798913a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8c5e5-d798-4569-a8db-39776ac4223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6CEB09-C65A-41D4-9C1B-C6CBF19B5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288d1f-50ac-49af-9327-dbe798913a64"/>
    <ds:schemaRef ds:uri="ed78c5e5-d798-4569-a8db-39776ac422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F261E1-848B-4F77-8604-33DC9A3E086E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57288d1f-50ac-49af-9327-dbe798913a64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ed78c5e5-d798-4569-a8db-39776ac4223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C77829E-1AC4-4BE8-AEDF-A767941ED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171</Words>
  <Application>Microsoft Office PowerPoint</Application>
  <PresentationFormat>Widescreen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</vt:lpstr>
      <vt:lpstr>Open Sans</vt:lpstr>
      <vt:lpstr>Times New Roman</vt:lpstr>
      <vt:lpstr>Collaboration</vt:lpstr>
      <vt:lpstr>1_Collaboration</vt:lpstr>
      <vt:lpstr>Faith Leaders  in Uganda are Contextualizing Messages to Replace Vaccine Misinformation with Truth</vt:lpstr>
      <vt:lpstr>PROBLEM:  -- Hundreds of those opposing vaccines contact faith leaders sending scary  and convincing messages by ‘experts’ -- This one came to me.</vt:lpstr>
      <vt:lpstr>PowerPoint Presentation</vt:lpstr>
      <vt:lpstr>CONTEXTUALIZING the MESSAGE for SPREADING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Refreshed</dc:title>
  <cp:lastModifiedBy>Andrea Uehling</cp:lastModifiedBy>
  <cp:revision>6</cp:revision>
  <dcterms:modified xsi:type="dcterms:W3CDTF">2022-01-18T03:46:02Z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0x010100D15C23673AA15542A1EA64F612B8D504</vt:lpwstr>
  </property>
</Properties>
</file>