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5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C4A7-0D4E-4799-8CF6-1BB81B2DD807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C69E-B1A2-4639-AE28-C5FD124604E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Feeding Centres providing Meals for 1500 + Families</a:t>
            </a:r>
          </a:p>
          <a:p>
            <a:r>
              <a:rPr lang="en-IN" dirty="0"/>
              <a:t>Medical Camps</a:t>
            </a:r>
            <a:r>
              <a:rPr lang="en-IN" baseline="0" dirty="0"/>
              <a:t> conducting for communities</a:t>
            </a:r>
          </a:p>
          <a:p>
            <a:r>
              <a:rPr lang="en-IN" baseline="0" dirty="0"/>
              <a:t>Community Health Care workers daily visiting Children at risk</a:t>
            </a:r>
          </a:p>
          <a:p>
            <a:r>
              <a:rPr lang="en-IN" baseline="0" dirty="0"/>
              <a:t>Stitching and providing of masks by community women</a:t>
            </a:r>
          </a:p>
          <a:p>
            <a:r>
              <a:rPr lang="en-IN" baseline="0" dirty="0"/>
              <a:t>Distribution of Ration to Single mothers’ and widows</a:t>
            </a:r>
          </a:p>
          <a:p>
            <a:r>
              <a:rPr lang="en-IN" baseline="0" dirty="0"/>
              <a:t>National Help lines for Child Abuse and Domestic violence- Counselling and legal  help</a:t>
            </a:r>
          </a:p>
          <a:p>
            <a:r>
              <a:rPr lang="en-IN" baseline="0" dirty="0"/>
              <a:t>Training Community Health Workers</a:t>
            </a:r>
          </a:p>
          <a:p>
            <a:r>
              <a:rPr lang="en-IN" baseline="0" dirty="0"/>
              <a:t>Training for crisis management Teams</a:t>
            </a:r>
          </a:p>
          <a:p>
            <a:r>
              <a:rPr lang="en-IN" baseline="0" dirty="0"/>
              <a:t>Working with Government Authority and civil society</a:t>
            </a:r>
          </a:p>
          <a:p>
            <a:r>
              <a:rPr lang="en-IN" baseline="0" dirty="0"/>
              <a:t>Teacher Training for Community Home based education- kits provision</a:t>
            </a:r>
          </a:p>
          <a:p>
            <a:r>
              <a:rPr lang="en-IN" baseline="0" dirty="0"/>
              <a:t>Practicing social distancing, sanitization and hand washing </a:t>
            </a:r>
          </a:p>
          <a:p>
            <a:endParaRPr lang="en-IN" baseline="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1C69E-B1A2-4639-AE28-C5FD124604EA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FB0C-F04A-4789-9589-2549914817CA}" type="datetimeFigureOut">
              <a:rPr lang="en-US" smtClean="0"/>
              <a:pPr/>
              <a:t>7/14/2020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F675-3A2A-4343-B023-06E17CA008B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-in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vanitashra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vanitashray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iva-india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nitashray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viva-india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anitashray.com/" TargetMode="External"/><Relationship Id="rId4" Type="http://schemas.openxmlformats.org/officeDocument/2006/relationships/hyperlink" Target="http://www.viva-india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anitashray.com/" TargetMode="External"/><Relationship Id="rId4" Type="http://schemas.openxmlformats.org/officeDocument/2006/relationships/hyperlink" Target="http://www.viva-india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anitashray.com/" TargetMode="External"/><Relationship Id="rId5" Type="http://schemas.openxmlformats.org/officeDocument/2006/relationships/hyperlink" Target="http://www.viva-india.org/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958166" cy="2928959"/>
          </a:xfrm>
        </p:spPr>
        <p:txBody>
          <a:bodyPr>
            <a:normAutofit fontScale="90000"/>
          </a:bodyPr>
          <a:lstStyle/>
          <a:p>
            <a:br>
              <a:rPr lang="en-IN" dirty="0"/>
            </a:br>
            <a:r>
              <a:rPr lang="en-IN" dirty="0"/>
              <a:t>REACT, RESPOND &amp; REBUILD</a:t>
            </a:r>
            <a:br>
              <a:rPr lang="en-IN" dirty="0"/>
            </a:br>
            <a:r>
              <a:rPr lang="en-IN" dirty="0"/>
              <a:t>HBC during Covid-19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365104"/>
            <a:ext cx="8572560" cy="1921416"/>
          </a:xfrm>
        </p:spPr>
        <p:txBody>
          <a:bodyPr>
            <a:normAutofit fontScale="92500"/>
          </a:bodyPr>
          <a:lstStyle/>
          <a:p>
            <a:endParaRPr lang="en-IN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Ms. Anupama Silas - Founder/Executive Director, Vanitashray</a:t>
            </a:r>
          </a:p>
          <a:p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and</a:t>
            </a:r>
          </a:p>
          <a:p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 Mr Gary </a:t>
            </a:r>
            <a:r>
              <a:rPr lang="en-IN" sz="2800" dirty="0" err="1">
                <a:solidFill>
                  <a:schemeClr val="tx2">
                    <a:lumMod val="75000"/>
                  </a:schemeClr>
                </a:solidFill>
              </a:rPr>
              <a:t>Kamaal</a:t>
            </a:r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 – National Director for VIVA India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1528498_10154792812290702_7008643922486445761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1628799"/>
            <a:ext cx="4104456" cy="2928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84" y="64886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www.viva-india.org</a:t>
            </a:r>
            <a:r>
              <a:rPr lang="en-IN" dirty="0"/>
              <a:t>      </a:t>
            </a:r>
            <a:r>
              <a:rPr lang="en-IN" dirty="0">
                <a:hlinkClick r:id="rId4"/>
              </a:rPr>
              <a:t>www.vanitashray.com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6" y="0"/>
            <a:ext cx="7381926" cy="5536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596" y="285728"/>
            <a:ext cx="4786346" cy="85725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71472" y="21429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 Black" pitchFamily="34" charset="0"/>
              </a:rPr>
              <a:t>Population- 13 Million</a:t>
            </a:r>
          </a:p>
          <a:p>
            <a:r>
              <a:rPr lang="en-IN" sz="2800" b="1" dirty="0">
                <a:latin typeface="Arial Black" pitchFamily="34" charset="0"/>
              </a:rPr>
              <a:t>47% Living in Slums</a:t>
            </a:r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3"/>
          <a:srcRect l="5006" r="10733" b="5778"/>
          <a:stretch>
            <a:fillRect/>
          </a:stretch>
        </p:blipFill>
        <p:spPr>
          <a:xfrm>
            <a:off x="1428728" y="3571876"/>
            <a:ext cx="7252236" cy="3000396"/>
          </a:xfrm>
          <a:prstGeom prst="rect">
            <a:avLst/>
          </a:prstGeom>
        </p:spPr>
      </p:pic>
      <p:pic>
        <p:nvPicPr>
          <p:cNvPr id="3" name="Picture 2" descr="india-map-png-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56" y="428604"/>
            <a:ext cx="2714644" cy="2883659"/>
          </a:xfrm>
          <a:prstGeom prst="rect">
            <a:avLst/>
          </a:prstGeom>
        </p:spPr>
      </p:pic>
      <p:pic>
        <p:nvPicPr>
          <p:cNvPr id="4" name="Picture 3" descr="location-pin-connectsafely-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285860"/>
            <a:ext cx="642942" cy="64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6" y="171448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PUNE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142984"/>
            <a:ext cx="27146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Stay away from others</a:t>
            </a:r>
            <a:endParaRPr lang="en-IN" sz="1400" dirty="0"/>
          </a:p>
          <a:p>
            <a:r>
              <a:rPr lang="en-IN" sz="1400" dirty="0"/>
              <a:t>••  Stay in a specific room and</a:t>
            </a:r>
          </a:p>
          <a:p>
            <a:r>
              <a:rPr lang="en-IN" sz="1400" dirty="0"/>
              <a:t>away from other people in</a:t>
            </a:r>
          </a:p>
          <a:p>
            <a:r>
              <a:rPr lang="en-IN" sz="1400" dirty="0"/>
              <a:t>your home. Maintain distance</a:t>
            </a:r>
          </a:p>
          <a:p>
            <a:r>
              <a:rPr lang="en-IN" sz="1400" dirty="0"/>
              <a:t>of at least 1 meter. Restrict all</a:t>
            </a:r>
          </a:p>
          <a:p>
            <a:r>
              <a:rPr lang="en-IN" sz="1400" dirty="0"/>
              <a:t>movement so that others in the</a:t>
            </a:r>
          </a:p>
          <a:p>
            <a:r>
              <a:rPr lang="en-IN" sz="1400" dirty="0"/>
              <a:t>house stay safe from infection.</a:t>
            </a:r>
          </a:p>
          <a:p>
            <a:r>
              <a:rPr lang="en-IN" sz="1400" dirty="0"/>
              <a:t>••  If available, use a separate</a:t>
            </a:r>
          </a:p>
          <a:p>
            <a:r>
              <a:rPr lang="en-IN" sz="1400" dirty="0"/>
              <a:t>bathroom.</a:t>
            </a:r>
          </a:p>
          <a:p>
            <a:endParaRPr lang="en-IN" sz="1400" dirty="0"/>
          </a:p>
          <a:p>
            <a:endParaRPr lang="en-IN" sz="1400" dirty="0"/>
          </a:p>
          <a:p>
            <a:r>
              <a:rPr lang="en-IN" sz="1400" dirty="0"/>
              <a:t> </a:t>
            </a:r>
          </a:p>
          <a:p>
            <a:r>
              <a:rPr lang="en-IN" sz="1400" dirty="0"/>
              <a:t> </a:t>
            </a:r>
          </a:p>
          <a:p>
            <a:r>
              <a:rPr lang="en-IN" sz="1400" dirty="0"/>
              <a:t> </a:t>
            </a:r>
          </a:p>
          <a:p>
            <a:r>
              <a:rPr lang="en-IN" sz="1400" dirty="0"/>
              <a:t> </a:t>
            </a:r>
          </a:p>
          <a:p>
            <a:r>
              <a:rPr lang="en-IN" sz="1400" dirty="0"/>
              <a:t> </a:t>
            </a:r>
          </a:p>
          <a:p>
            <a:endParaRPr lang="en-IN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78579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 Seek health care and notify</a:t>
            </a:r>
            <a:endParaRPr lang="en-IN" sz="1600" dirty="0"/>
          </a:p>
          <a:p>
            <a:r>
              <a:rPr lang="en-IN" sz="1600" dirty="0"/>
              <a:t>• If suffering from fever, cough, or having difficulty in breathing, wear a mask to protect others and immediately get in touch with your nearest health</a:t>
            </a:r>
          </a:p>
          <a:p>
            <a:r>
              <a:rPr lang="en-IN" sz="1600" dirty="0"/>
              <a:t>facility or ASHA or ANM.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2285992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Wear a mask</a:t>
            </a:r>
            <a:endParaRPr lang="en-IN" sz="1600" dirty="0"/>
          </a:p>
          <a:p>
            <a:r>
              <a:rPr lang="en-IN" sz="1600" dirty="0"/>
              <a:t>•When you are around other</a:t>
            </a:r>
          </a:p>
          <a:p>
            <a:r>
              <a:rPr lang="en-IN" sz="1600" dirty="0"/>
              <a:t>people and before you enter a</a:t>
            </a:r>
          </a:p>
          <a:p>
            <a:r>
              <a:rPr lang="en-IN" sz="1600" dirty="0"/>
              <a:t>healthcare provider’s clinic.</a:t>
            </a:r>
          </a:p>
          <a:p>
            <a:endParaRPr lang="en-IN" sz="1600" dirty="0"/>
          </a:p>
          <a:p>
            <a:r>
              <a:rPr lang="en-IN" sz="1600" dirty="0"/>
              <a:t>•If sick person is unable to wear</a:t>
            </a:r>
          </a:p>
          <a:p>
            <a:r>
              <a:rPr lang="en-IN" sz="1600" dirty="0"/>
              <a:t>it, then other family members</a:t>
            </a:r>
          </a:p>
          <a:p>
            <a:r>
              <a:rPr lang="en-IN" sz="1600" dirty="0"/>
              <a:t>should wear it when they enter</a:t>
            </a:r>
          </a:p>
          <a:p>
            <a:r>
              <a:rPr lang="en-IN" sz="1600" dirty="0"/>
              <a:t>the sick person’s room.</a:t>
            </a:r>
          </a:p>
          <a:p>
            <a:endParaRPr lang="en-IN" sz="1200" dirty="0"/>
          </a:p>
          <a:p>
            <a:endParaRPr lang="en-IN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4643446"/>
            <a:ext cx="40005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Avoid visitors or support staff</a:t>
            </a:r>
            <a:endParaRPr lang="en-IN" sz="1400" dirty="0"/>
          </a:p>
          <a:p>
            <a:r>
              <a:rPr lang="en-IN" sz="1400" b="1" dirty="0"/>
              <a:t>coming to the house</a:t>
            </a:r>
            <a:endParaRPr lang="en-IN" sz="1400" dirty="0"/>
          </a:p>
          <a:p>
            <a:r>
              <a:rPr lang="en-IN" sz="1400" dirty="0"/>
              <a:t> </a:t>
            </a:r>
          </a:p>
          <a:p>
            <a:r>
              <a:rPr lang="en-IN" sz="1400" dirty="0"/>
              <a:t>•You may likely pass infection unknowingly.</a:t>
            </a:r>
          </a:p>
          <a:p>
            <a:r>
              <a:rPr lang="en-IN" sz="1400" dirty="0"/>
              <a:t> </a:t>
            </a:r>
          </a:p>
          <a:p>
            <a:r>
              <a:rPr lang="en-IN" sz="1400" dirty="0"/>
              <a:t>•Support staff like maids, drivers,</a:t>
            </a:r>
          </a:p>
          <a:p>
            <a:r>
              <a:rPr lang="en-IN" sz="1400" dirty="0"/>
              <a:t>etc.  should be asked to stay away.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572008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Avoid going to public areas</a:t>
            </a:r>
            <a:endParaRPr lang="en-IN" sz="1600" dirty="0"/>
          </a:p>
          <a:p>
            <a:r>
              <a:rPr lang="en-IN" sz="1600" dirty="0"/>
              <a:t>•Do not go to work, school, or</a:t>
            </a:r>
          </a:p>
          <a:p>
            <a:r>
              <a:rPr lang="en-IN" sz="1600" dirty="0"/>
              <a:t> public areas.</a:t>
            </a:r>
          </a:p>
          <a:p>
            <a:endParaRPr lang="en-IN" sz="1600" dirty="0"/>
          </a:p>
          <a:p>
            <a:r>
              <a:rPr lang="en-IN" sz="1600" dirty="0"/>
              <a:t>• If you are infected, you could</a:t>
            </a:r>
          </a:p>
          <a:p>
            <a:r>
              <a:rPr lang="en-IN" sz="1600" dirty="0"/>
              <a:t> transmit infection to others.</a:t>
            </a:r>
          </a:p>
          <a:p>
            <a:endParaRPr lang="en-I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4285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WHAT ARE THE SAFE  PRACTICES AT HOME FOR QUARANTINED INDIVIDUALS?</a:t>
            </a:r>
            <a:endParaRPr lang="en-IN" dirty="0"/>
          </a:p>
          <a:p>
            <a:endParaRPr lang="en-IN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1647825" cy="106680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857364"/>
            <a:ext cx="819150" cy="91440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928670"/>
            <a:ext cx="2114550" cy="139065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429000"/>
            <a:ext cx="1666875" cy="11144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44" y="6572272"/>
            <a:ext cx="52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6"/>
              </a:rPr>
              <a:t>www.viva-india.org</a:t>
            </a:r>
            <a:r>
              <a:rPr lang="en-IN" dirty="0"/>
              <a:t>      </a:t>
            </a:r>
            <a:r>
              <a:rPr lang="en-IN" dirty="0">
                <a:hlinkClick r:id="rId7"/>
              </a:rPr>
              <a:t>www.vanitashray.com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HOW TO SUPPORT HOME QUARANTINE?</a:t>
            </a:r>
            <a:endParaRPr lang="en-IN" dirty="0"/>
          </a:p>
          <a:p>
            <a:br>
              <a:rPr lang="en-IN" dirty="0"/>
            </a:br>
            <a:r>
              <a:rPr lang="en-IN" dirty="0"/>
              <a:t> </a:t>
            </a:r>
          </a:p>
          <a:p>
            <a:r>
              <a:rPr lang="en-IN" dirty="0"/>
              <a:t> </a:t>
            </a: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714488"/>
            <a:ext cx="307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 </a:t>
            </a:r>
          </a:p>
          <a:p>
            <a:r>
              <a:rPr lang="en-IN" sz="1400" b="1" dirty="0"/>
              <a:t>1. Support: </a:t>
            </a:r>
          </a:p>
          <a:p>
            <a:r>
              <a:rPr lang="en-IN" sz="1400" dirty="0"/>
              <a:t>Assigned family member to take care of person suspected of infection helping them follow doctor’s instructions for medication(s) and care.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488" y="857232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2. Monitor Symptoms:</a:t>
            </a:r>
          </a:p>
          <a:p>
            <a:r>
              <a:rPr lang="en-IN" sz="1400" b="1" dirty="0"/>
              <a:t> </a:t>
            </a:r>
            <a:r>
              <a:rPr lang="en-IN" sz="1400" dirty="0"/>
              <a:t>Fever and breathing must be monitored regularly and reported immediately in case there is breathing difficulty or very high fever.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760" y="1285860"/>
            <a:ext cx="28575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3. Protective Hygiene:</a:t>
            </a:r>
            <a:endParaRPr lang="en-IN" sz="1200" dirty="0"/>
          </a:p>
          <a:p>
            <a:pPr lvl="0"/>
            <a:r>
              <a:rPr lang="en-IN" sz="1200" dirty="0"/>
              <a:t>Avoid sharing household items like dishes, drinking glasses, cups, eating utensils, towels, bedding with the suspected person. Throw used tissues in a lined closed trash can.</a:t>
            </a:r>
          </a:p>
          <a:p>
            <a:r>
              <a:rPr lang="en-IN" sz="1200" dirty="0"/>
              <a:t> </a:t>
            </a:r>
          </a:p>
          <a:p>
            <a:pPr lvl="0"/>
            <a:r>
              <a:rPr lang="en-IN" sz="1200" dirty="0"/>
              <a:t>Wash and disinfect linen in warm water and soap, dry in sun.</a:t>
            </a:r>
          </a:p>
          <a:p>
            <a:r>
              <a:rPr lang="en-IN" sz="1200" dirty="0"/>
              <a:t> </a:t>
            </a:r>
          </a:p>
          <a:p>
            <a:pPr lvl="0"/>
            <a:r>
              <a:rPr lang="en-IN" sz="1200" dirty="0"/>
              <a:t>Washing machine: use disinfectant, soap, warm water, dry in sun.</a:t>
            </a:r>
          </a:p>
          <a:p>
            <a:r>
              <a:rPr lang="en-IN" sz="1200" dirty="0"/>
              <a:t> </a:t>
            </a:r>
          </a:p>
          <a:p>
            <a:pPr lvl="0"/>
            <a:r>
              <a:rPr lang="en-IN" sz="1200" dirty="0"/>
              <a:t>Linen can be soaked in hot water and soap in a large drum, using a stick to stir, avoiding splashing (soak linen in 0.05% chlorine for approximately 30 minutes. Finally, rinse with clean water and let linen dry fully in the sunlight.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000504"/>
            <a:ext cx="24288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4. Clean and disinfect: </a:t>
            </a:r>
          </a:p>
          <a:p>
            <a:r>
              <a:rPr lang="en-IN" sz="1400" dirty="0"/>
              <a:t>All “high-touch” surfaces, such as table tops, doorknobs, bathroom fixtures, toilets, bedside tables, every day. Also, clean any surfaces that may have blood, stool, or body fluids on them.</a:t>
            </a:r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5000636"/>
            <a:ext cx="32861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5. Wash hands </a:t>
            </a:r>
          </a:p>
          <a:p>
            <a:r>
              <a:rPr lang="en-IN" sz="1400" dirty="0"/>
              <a:t>with soap and water for at least 20 seconds or, if soap and water are not available, clean your hands with a 70% alcohol-based hand sanitizer. Wash often and especially after touching.</a:t>
            </a:r>
          </a:p>
          <a:p>
            <a:endParaRPr lang="en-IN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1481139" cy="1104901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00240"/>
            <a:ext cx="1266830" cy="914404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643314"/>
            <a:ext cx="1857388" cy="1214446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929198"/>
            <a:ext cx="1947866" cy="1357322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14290"/>
            <a:ext cx="1752599" cy="12144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00834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7"/>
              </a:rPr>
              <a:t>www.viva-india.org</a:t>
            </a:r>
            <a:r>
              <a:rPr lang="en-IN" dirty="0"/>
              <a:t>      </a:t>
            </a:r>
            <a:r>
              <a:rPr lang="en-IN" dirty="0">
                <a:hlinkClick r:id="rId8"/>
              </a:rPr>
              <a:t>www.vanitashray.com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w-covid-3.jpg"/>
          <p:cNvPicPr>
            <a:picLocks noChangeAspect="1"/>
          </p:cNvPicPr>
          <p:nvPr/>
        </p:nvPicPr>
        <p:blipFill>
          <a:blip r:embed="rId3" cstate="print"/>
          <a:srcRect b="17544"/>
          <a:stretch>
            <a:fillRect/>
          </a:stretch>
        </p:blipFill>
        <p:spPr>
          <a:xfrm>
            <a:off x="6000760" y="4143380"/>
            <a:ext cx="3000372" cy="2473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214422"/>
            <a:ext cx="82153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-</a:t>
            </a:r>
            <a:r>
              <a:rPr lang="en-IN" sz="2000" dirty="0"/>
              <a:t>Indian women have filed more </a:t>
            </a:r>
            <a:r>
              <a:rPr lang="en-IN" sz="2000" b="1" dirty="0"/>
              <a:t>domestic violence </a:t>
            </a:r>
            <a:r>
              <a:rPr lang="en-IN" sz="2000" dirty="0"/>
              <a:t>cases during this lockdown phase than in the last 10 years. (Source: The Hindu)</a:t>
            </a:r>
          </a:p>
          <a:p>
            <a:pPr fontAlgn="base">
              <a:buFontTx/>
              <a:buChar char="-"/>
            </a:pPr>
            <a:r>
              <a:rPr lang="en-US" sz="2000" dirty="0"/>
              <a:t>HOME-BASED CARE, and COVID-19 SECOND ORDER IMPACTS</a:t>
            </a:r>
          </a:p>
          <a:p>
            <a:pPr fontAlgn="base">
              <a:buFontTx/>
              <a:buChar char="-"/>
            </a:pPr>
            <a:endParaRPr lang="en-US" dirty="0"/>
          </a:p>
          <a:p>
            <a:pPr lvl="0" fontAlgn="base">
              <a:buFontTx/>
              <a:buChar char="-"/>
            </a:pPr>
            <a:r>
              <a:rPr lang="en-IN" sz="2000" dirty="0"/>
              <a:t>The government's helpline for children (1098) receives 4.6 </a:t>
            </a:r>
            <a:r>
              <a:rPr lang="en-IN" sz="2000" dirty="0" err="1"/>
              <a:t>lakh</a:t>
            </a:r>
            <a:r>
              <a:rPr lang="en-IN" sz="2000" dirty="0"/>
              <a:t> calls during the first phase of a nationwide lockdown, intervention </a:t>
            </a:r>
            <a:r>
              <a:rPr lang="en-US" sz="2000" dirty="0"/>
              <a:t>calls to CHILD HELPLINE – with 30% COVID-related</a:t>
            </a:r>
          </a:p>
          <a:p>
            <a:pPr lvl="0" fontAlgn="base">
              <a:buFontTx/>
              <a:buChar char="-"/>
            </a:pPr>
            <a:r>
              <a:rPr lang="en-IN" sz="2000" dirty="0"/>
              <a:t>Majority of such interventions were simply </a:t>
            </a:r>
            <a:r>
              <a:rPr lang="en-IN" sz="2000" b="1" dirty="0"/>
              <a:t>pleas for food</a:t>
            </a:r>
            <a:r>
              <a:rPr lang="en-IN" sz="2000" dirty="0"/>
              <a:t>. However, 9,385 of these calls were cries for help from children who were being subjected </a:t>
            </a:r>
            <a:r>
              <a:rPr lang="en-IN" sz="2000" b="1" dirty="0"/>
              <a:t>to physical, emotional or sexual abuse, or being trafficked, </a:t>
            </a:r>
          </a:p>
          <a:p>
            <a:pPr lvl="0" fontAlgn="base">
              <a:buFontTx/>
              <a:buChar char="-"/>
            </a:pPr>
            <a:r>
              <a:rPr lang="en-IN" sz="2000" b="1" dirty="0"/>
              <a:t>or abandoned.</a:t>
            </a:r>
            <a:endParaRPr lang="en-US" sz="2000" b="1" dirty="0"/>
          </a:p>
          <a:p>
            <a:pPr lvl="0" fontAlgn="base">
              <a:buFontTx/>
              <a:buChar char="-"/>
            </a:pPr>
            <a:r>
              <a:rPr lang="en-US" sz="2000" dirty="0"/>
              <a:t> </a:t>
            </a:r>
            <a:r>
              <a:rPr lang="en-IN" sz="2000" dirty="0"/>
              <a:t>So, the Government is approaching us </a:t>
            </a:r>
            <a:r>
              <a:rPr lang="en-IN" sz="2000" b="1" dirty="0"/>
              <a:t> </a:t>
            </a:r>
          </a:p>
          <a:p>
            <a:pPr lvl="0" fontAlgn="base">
              <a:buFontTx/>
              <a:buChar char="-"/>
            </a:pPr>
            <a:r>
              <a:rPr lang="en-IN" sz="2000" b="1" dirty="0"/>
              <a:t>NGOs to help the PDS reach the last mile. </a:t>
            </a:r>
          </a:p>
          <a:p>
            <a:pPr lvl="0" fontAlgn="base">
              <a:buFontTx/>
              <a:buChar char="-"/>
            </a:pPr>
            <a:r>
              <a:rPr lang="en-IN" sz="2000" b="1" dirty="0"/>
              <a:t>Hence we are engaged in cooking meals everyday </a:t>
            </a:r>
          </a:p>
          <a:p>
            <a:pPr lvl="0" fontAlgn="base">
              <a:buFontTx/>
              <a:buChar char="-"/>
            </a:pPr>
            <a:r>
              <a:rPr lang="en-IN" sz="2000" b="1" dirty="0"/>
              <a:t>for the communities.</a:t>
            </a:r>
            <a:endParaRPr lang="en-US" sz="2000" b="1" dirty="0"/>
          </a:p>
          <a:p>
            <a:pPr lvl="0" fontAlgn="base">
              <a:buFontTx/>
              <a:buChar char="-"/>
            </a:pPr>
            <a:r>
              <a:rPr lang="en-US" sz="2000" dirty="0"/>
              <a:t>India also has  ‘</a:t>
            </a:r>
            <a:r>
              <a:rPr lang="en-US" sz="2000" b="1" dirty="0"/>
              <a:t>invisible children’ </a:t>
            </a:r>
          </a:p>
          <a:p>
            <a:pPr lvl="0" fontAlgn="base">
              <a:buFontTx/>
              <a:buChar char="-"/>
            </a:pPr>
            <a:r>
              <a:rPr lang="en-US" sz="2000" b="1" dirty="0"/>
              <a:t>– estimated 2 million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28604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BASED CARE </a:t>
            </a:r>
            <a:endParaRPr lang="en-US" sz="2400" dirty="0"/>
          </a:p>
          <a:p>
            <a:r>
              <a:rPr lang="en-US" dirty="0"/>
              <a:t>            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COVID-associated vulnerabilities, including violence and hunger</a:t>
            </a:r>
            <a:endParaRPr lang="en-IN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682" y="650083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4"/>
              </a:rPr>
              <a:t>www.viva-india.org</a:t>
            </a:r>
            <a:r>
              <a:rPr lang="en-IN" dirty="0"/>
              <a:t>      </a:t>
            </a:r>
            <a:r>
              <a:rPr lang="en-IN" dirty="0">
                <a:hlinkClick r:id="rId5"/>
              </a:rPr>
              <a:t>www.vanitashray.com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142852"/>
            <a:ext cx="6643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/>
              <a:t>COVID-19 Parenting Keeping it Positive</a:t>
            </a:r>
          </a:p>
          <a:p>
            <a:pPr algn="ctr"/>
            <a:r>
              <a:rPr lang="en-IN" i="1" dirty="0"/>
              <a:t>Set aside time to spend with your children</a:t>
            </a:r>
          </a:p>
        </p:txBody>
      </p:sp>
      <p:pic>
        <p:nvPicPr>
          <p:cNvPr id="8" name="Picture 7" descr="covid-19-paren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142983"/>
            <a:ext cx="4286280" cy="5432373"/>
          </a:xfrm>
          <a:prstGeom prst="rect">
            <a:avLst/>
          </a:prstGeom>
        </p:spPr>
      </p:pic>
      <p:pic>
        <p:nvPicPr>
          <p:cNvPr id="9" name="Picture 8" descr="image001.jpg"/>
          <p:cNvPicPr>
            <a:picLocks noChangeAspect="1"/>
          </p:cNvPicPr>
          <p:nvPr/>
        </p:nvPicPr>
        <p:blipFill>
          <a:blip r:embed="rId3"/>
          <a:srcRect r="32000" b="-5734"/>
          <a:stretch>
            <a:fillRect/>
          </a:stretch>
        </p:blipFill>
        <p:spPr>
          <a:xfrm>
            <a:off x="357158" y="1857364"/>
            <a:ext cx="3643306" cy="321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667333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66682" y="650083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4"/>
              </a:rPr>
              <a:t>www.viva-india.org</a:t>
            </a:r>
            <a:r>
              <a:rPr lang="en-IN" dirty="0"/>
              <a:t>      </a:t>
            </a:r>
            <a:r>
              <a:rPr lang="en-IN" dirty="0">
                <a:hlinkClick r:id="rId5"/>
              </a:rPr>
              <a:t>www.vanitashray.com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098452_10157849851653381_69321250058451025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142852"/>
            <a:ext cx="5643602" cy="6357958"/>
          </a:xfrm>
          <a:prstGeom prst="rect">
            <a:avLst/>
          </a:prstGeom>
        </p:spPr>
      </p:pic>
      <p:pic>
        <p:nvPicPr>
          <p:cNvPr id="3" name="Picture 2" descr="103292817_10158083937088381_521099982849830699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786190"/>
            <a:ext cx="3253755" cy="2714620"/>
          </a:xfrm>
          <a:prstGeom prst="rect">
            <a:avLst/>
          </a:prstGeom>
        </p:spPr>
      </p:pic>
      <p:pic>
        <p:nvPicPr>
          <p:cNvPr id="4" name="Picture 3" descr="103526752_10158083936468381_720881724211020309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14290"/>
            <a:ext cx="3143272" cy="350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48866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5"/>
              </a:rPr>
              <a:t>www.viva-india.org</a:t>
            </a:r>
            <a:r>
              <a:rPr lang="en-IN" dirty="0"/>
              <a:t>      </a:t>
            </a:r>
            <a:r>
              <a:rPr lang="en-IN" dirty="0">
                <a:hlinkClick r:id="rId6"/>
              </a:rPr>
              <a:t>www.vanitashray.com</a:t>
            </a: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646</Words>
  <Application>Microsoft Office PowerPoint</Application>
  <PresentationFormat>On-screen Show (4:3)</PresentationFormat>
  <Paragraphs>104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 REACT, RESPOND &amp; REBUILD HBC during Covid-19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REACT, RESPOND &amp; REBUILD Vanitashray NGO  motto during Covid-19</dc:title>
  <dc:creator>anupama</dc:creator>
  <cp:lastModifiedBy>Hillis, Susan (CDC/DDNID/NCIPC/DVP)</cp:lastModifiedBy>
  <cp:revision>38</cp:revision>
  <dcterms:created xsi:type="dcterms:W3CDTF">2020-06-23T05:13:52Z</dcterms:created>
  <dcterms:modified xsi:type="dcterms:W3CDTF">2020-07-15T03:28:47Z</dcterms:modified>
</cp:coreProperties>
</file>