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60" r:id="rId2"/>
  </p:sldMasterIdLst>
  <p:notesMasterIdLst>
    <p:notesMasterId r:id="rId13"/>
  </p:notesMasterIdLst>
  <p:sldIdLst>
    <p:sldId id="829" r:id="rId3"/>
    <p:sldId id="483" r:id="rId4"/>
    <p:sldId id="3374" r:id="rId5"/>
    <p:sldId id="262" r:id="rId6"/>
    <p:sldId id="3386" r:id="rId7"/>
    <p:sldId id="3379" r:id="rId8"/>
    <p:sldId id="3390" r:id="rId9"/>
    <p:sldId id="3384" r:id="rId10"/>
    <p:sldId id="3385" r:id="rId11"/>
    <p:sldId id="7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eri Barankena" initials="AB" lastIdx="7" clrIdx="0"/>
  <p:cmAuthor id="2" name="Esther Veddy Ndyetabura" initials="EVN"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4792" autoAdjust="0"/>
  </p:normalViewPr>
  <p:slideViewPr>
    <p:cSldViewPr snapToGrid="0">
      <p:cViewPr varScale="1">
        <p:scale>
          <a:sx n="61" d="100"/>
          <a:sy n="61" d="100"/>
        </p:scale>
        <p:origin x="111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712188320209976"/>
          <c:y val="0.13641502250479409"/>
          <c:w val="0.4890728913492825"/>
          <c:h val="0.85676865426241178"/>
        </c:manualLayout>
      </c:layout>
      <c:barChart>
        <c:barDir val="bar"/>
        <c:grouping val="clustered"/>
        <c:varyColors val="0"/>
        <c:ser>
          <c:idx val="0"/>
          <c:order val="0"/>
          <c:tx>
            <c:strRef>
              <c:f>Teens!$D$10</c:f>
              <c:strCache>
                <c:ptCount val="1"/>
                <c:pt idx="0">
                  <c:v>Pre
(n = 29,900)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Teens!$B$11:$C$19</c:f>
              <c:strCache>
                <c:ptCount val="9"/>
                <c:pt idx="2">
                  <c:v>In the past month, have you and your caregiver spoken about Puberty and issues around growing up?</c:v>
                </c:pt>
                <c:pt idx="5">
                  <c:v>In the past month, have you and your caregiver spoken about Issues around safe sex and contraception options (e.g., using a condom to prevent pregnancy and HIV/AIDS; other options to prevent pregnancy)</c:v>
                </c:pt>
                <c:pt idx="8">
                  <c:v>In the past month, have you and your caregiver spoken about Having a sexual relationship with an older man or women (i.e., sugar daddy/sugar mummy)</c:v>
                </c:pt>
              </c:strCache>
            </c:strRef>
          </c:cat>
          <c:val>
            <c:numRef>
              <c:f>Teens!$D$11:$D$19</c:f>
              <c:numCache>
                <c:formatCode>General</c:formatCode>
                <c:ptCount val="9"/>
                <c:pt idx="2" formatCode="0.0">
                  <c:v>18.09</c:v>
                </c:pt>
                <c:pt idx="5" formatCode="0.0">
                  <c:v>13.16</c:v>
                </c:pt>
                <c:pt idx="8" formatCode="0.0">
                  <c:v>14.58</c:v>
                </c:pt>
              </c:numCache>
            </c:numRef>
          </c:val>
          <c:extLst>
            <c:ext xmlns:c16="http://schemas.microsoft.com/office/drawing/2014/chart" uri="{C3380CC4-5D6E-409C-BE32-E72D297353CC}">
              <c16:uniqueId val="{00000000-7185-4AC5-BCCA-8211B349F54C}"/>
            </c:ext>
          </c:extLst>
        </c:ser>
        <c:ser>
          <c:idx val="1"/>
          <c:order val="1"/>
          <c:tx>
            <c:strRef>
              <c:f>Teens!$E$10</c:f>
              <c:strCache>
                <c:ptCount val="1"/>
                <c:pt idx="0">
                  <c:v>Post
(n = 29,900)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Teens!$B$11:$C$19</c:f>
              <c:strCache>
                <c:ptCount val="9"/>
                <c:pt idx="2">
                  <c:v>In the past month, have you and your caregiver spoken about Puberty and issues around growing up?</c:v>
                </c:pt>
                <c:pt idx="5">
                  <c:v>In the past month, have you and your caregiver spoken about Issues around safe sex and contraception options (e.g., using a condom to prevent pregnancy and HIV/AIDS; other options to prevent pregnancy)</c:v>
                </c:pt>
                <c:pt idx="8">
                  <c:v>In the past month, have you and your caregiver spoken about Having a sexual relationship with an older man or women (i.e., sugar daddy/sugar mummy)</c:v>
                </c:pt>
              </c:strCache>
            </c:strRef>
          </c:cat>
          <c:val>
            <c:numRef>
              <c:f>Teens!$E$11:$E$19</c:f>
              <c:numCache>
                <c:formatCode>General</c:formatCode>
                <c:ptCount val="9"/>
                <c:pt idx="2" formatCode="0.0">
                  <c:v>48.04</c:v>
                </c:pt>
                <c:pt idx="5" formatCode="0.0">
                  <c:v>42</c:v>
                </c:pt>
                <c:pt idx="8" formatCode="0.0">
                  <c:v>44.63</c:v>
                </c:pt>
              </c:numCache>
            </c:numRef>
          </c:val>
          <c:extLst>
            <c:ext xmlns:c16="http://schemas.microsoft.com/office/drawing/2014/chart" uri="{C3380CC4-5D6E-409C-BE32-E72D297353CC}">
              <c16:uniqueId val="{00000001-7185-4AC5-BCCA-8211B349F54C}"/>
            </c:ext>
          </c:extLst>
        </c:ser>
        <c:dLbls>
          <c:showLegendKey val="0"/>
          <c:showVal val="0"/>
          <c:showCatName val="0"/>
          <c:showSerName val="0"/>
          <c:showPercent val="0"/>
          <c:showBubbleSize val="0"/>
        </c:dLbls>
        <c:gapWidth val="94"/>
        <c:axId val="1146434688"/>
        <c:axId val="1146436224"/>
      </c:barChart>
      <c:catAx>
        <c:axId val="1146434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Georgia" panose="02040502050405020303" pitchFamily="18" charset="0"/>
                <a:ea typeface="+mn-ea"/>
                <a:cs typeface="+mn-cs"/>
              </a:defRPr>
            </a:pPr>
            <a:endParaRPr lang="en-US"/>
          </a:p>
        </c:txPr>
        <c:crossAx val="1146436224"/>
        <c:crosses val="autoZero"/>
        <c:auto val="1"/>
        <c:lblAlgn val="ctr"/>
        <c:lblOffset val="100"/>
        <c:noMultiLvlLbl val="0"/>
      </c:catAx>
      <c:valAx>
        <c:axId val="1146436224"/>
        <c:scaling>
          <c:orientation val="minMax"/>
        </c:scaling>
        <c:delete val="1"/>
        <c:axPos val="b"/>
        <c:numFmt formatCode="General" sourceLinked="1"/>
        <c:majorTickMark val="none"/>
        <c:minorTickMark val="none"/>
        <c:tickLblPos val="nextTo"/>
        <c:crossAx val="1146434688"/>
        <c:crosses val="autoZero"/>
        <c:crossBetween val="between"/>
      </c:valAx>
      <c:spPr>
        <a:noFill/>
        <a:ln>
          <a:noFill/>
        </a:ln>
        <a:effectLst/>
      </c:spPr>
    </c:plotArea>
    <c:legend>
      <c:legendPos val="b"/>
      <c:layout>
        <c:manualLayout>
          <c:xMode val="edge"/>
          <c:yMode val="edge"/>
          <c:x val="0.26435197169039637"/>
          <c:y val="0.88374772600148566"/>
          <c:w val="0.479851284311475"/>
          <c:h val="0.105047703239444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Georgia" panose="02040502050405020303" pitchFamily="18" charset="0"/>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40553003791189"/>
          <c:y val="0.15265151515151515"/>
          <c:w val="0.4819542715611253"/>
          <c:h val="0.77159806728704361"/>
        </c:manualLayout>
      </c:layout>
      <c:barChart>
        <c:barDir val="bar"/>
        <c:grouping val="clustered"/>
        <c:varyColors val="0"/>
        <c:ser>
          <c:idx val="0"/>
          <c:order val="0"/>
          <c:tx>
            <c:strRef>
              <c:f>Caregiver!$D$4</c:f>
              <c:strCache>
                <c:ptCount val="1"/>
                <c:pt idx="0">
                  <c:v>Pre
(n = 24,329)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Caregiver!$B$5:$C$13</c:f>
              <c:strCache>
                <c:ptCount val="9"/>
                <c:pt idx="2">
                  <c:v>In the past month, have you and your teen spoken about Puberty and issues around growing 
up </c:v>
                </c:pt>
                <c:pt idx="5">
                  <c:v>In the past month, have you and your teen spoken about Issues around safe sex and contraception options (e.g., using a condom to prevent pregnancy and HIV/AIDS; other options to prevent pregnancy)</c:v>
                </c:pt>
                <c:pt idx="8">
                  <c:v>In the past month, have you and your teen spoken about having a sexual relationship with an older man or women (i.e., sugar daddy/sugar mummy)</c:v>
                </c:pt>
              </c:strCache>
            </c:strRef>
          </c:cat>
          <c:val>
            <c:numRef>
              <c:f>Caregiver!$D$5:$D$13</c:f>
              <c:numCache>
                <c:formatCode>General</c:formatCode>
                <c:ptCount val="9"/>
                <c:pt idx="2" formatCode="0.0">
                  <c:v>19.3</c:v>
                </c:pt>
                <c:pt idx="5" formatCode="0.0">
                  <c:v>14.62</c:v>
                </c:pt>
                <c:pt idx="8" formatCode="0.0">
                  <c:v>16.329999999999998</c:v>
                </c:pt>
              </c:numCache>
            </c:numRef>
          </c:val>
          <c:extLst>
            <c:ext xmlns:c16="http://schemas.microsoft.com/office/drawing/2014/chart" uri="{C3380CC4-5D6E-409C-BE32-E72D297353CC}">
              <c16:uniqueId val="{00000000-8485-4108-B446-DD9DF407F27A}"/>
            </c:ext>
          </c:extLst>
        </c:ser>
        <c:ser>
          <c:idx val="1"/>
          <c:order val="1"/>
          <c:tx>
            <c:strRef>
              <c:f>Caregiver!$E$4</c:f>
              <c:strCache>
                <c:ptCount val="1"/>
                <c:pt idx="0">
                  <c:v>Post
(n = 24,329)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Caregiver!$B$5:$C$13</c:f>
              <c:strCache>
                <c:ptCount val="9"/>
                <c:pt idx="2">
                  <c:v>In the past month, have you and your teen spoken about Puberty and issues around growing 
up </c:v>
                </c:pt>
                <c:pt idx="5">
                  <c:v>In the past month, have you and your teen spoken about Issues around safe sex and contraception options (e.g., using a condom to prevent pregnancy and HIV/AIDS; other options to prevent pregnancy)</c:v>
                </c:pt>
                <c:pt idx="8">
                  <c:v>In the past month, have you and your teen spoken about having a sexual relationship with an older man or women (i.e., sugar daddy/sugar mummy)</c:v>
                </c:pt>
              </c:strCache>
            </c:strRef>
          </c:cat>
          <c:val>
            <c:numRef>
              <c:f>Caregiver!$E$5:$E$13</c:f>
              <c:numCache>
                <c:formatCode>General</c:formatCode>
                <c:ptCount val="9"/>
                <c:pt idx="2" formatCode="0.0">
                  <c:v>51.31</c:v>
                </c:pt>
                <c:pt idx="5" formatCode="0.0">
                  <c:v>48.3</c:v>
                </c:pt>
                <c:pt idx="8" formatCode="0.0">
                  <c:v>51.28</c:v>
                </c:pt>
              </c:numCache>
            </c:numRef>
          </c:val>
          <c:extLst>
            <c:ext xmlns:c16="http://schemas.microsoft.com/office/drawing/2014/chart" uri="{C3380CC4-5D6E-409C-BE32-E72D297353CC}">
              <c16:uniqueId val="{00000001-8485-4108-B446-DD9DF407F27A}"/>
            </c:ext>
          </c:extLst>
        </c:ser>
        <c:dLbls>
          <c:showLegendKey val="0"/>
          <c:showVal val="0"/>
          <c:showCatName val="0"/>
          <c:showSerName val="0"/>
          <c:showPercent val="0"/>
          <c:showBubbleSize val="0"/>
        </c:dLbls>
        <c:gapWidth val="86"/>
        <c:axId val="1151742336"/>
        <c:axId val="1151743872"/>
      </c:barChart>
      <c:catAx>
        <c:axId val="1151742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Georgia" panose="02040502050405020303" pitchFamily="18" charset="0"/>
                <a:ea typeface="+mn-ea"/>
                <a:cs typeface="+mn-cs"/>
              </a:defRPr>
            </a:pPr>
            <a:endParaRPr lang="en-US"/>
          </a:p>
        </c:txPr>
        <c:crossAx val="1151743872"/>
        <c:crosses val="autoZero"/>
        <c:auto val="1"/>
        <c:lblAlgn val="ctr"/>
        <c:lblOffset val="100"/>
        <c:noMultiLvlLbl val="0"/>
      </c:catAx>
      <c:valAx>
        <c:axId val="1151743872"/>
        <c:scaling>
          <c:orientation val="minMax"/>
        </c:scaling>
        <c:delete val="1"/>
        <c:axPos val="b"/>
        <c:numFmt formatCode="General" sourceLinked="1"/>
        <c:majorTickMark val="none"/>
        <c:minorTickMark val="none"/>
        <c:tickLblPos val="nextTo"/>
        <c:crossAx val="115174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050">
          <a:solidFill>
            <a:schemeClr val="dk1"/>
          </a:solidFill>
          <a:latin typeface="Georgia" panose="02040502050405020303" pitchFamily="18" charset="0"/>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55067-A36E-46BF-9FE2-CC9FB1C97F21}"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4907F-13CE-418C-BA3F-B01445A703B5}" type="slidenum">
              <a:rPr lang="en-US" smtClean="0"/>
              <a:t>‹#›</a:t>
            </a:fld>
            <a:endParaRPr lang="en-US"/>
          </a:p>
        </p:txBody>
      </p:sp>
    </p:spTree>
    <p:extLst>
      <p:ext uri="{BB962C8B-B14F-4D97-AF65-F5344CB8AC3E}">
        <p14:creationId xmlns:p14="http://schemas.microsoft.com/office/powerpoint/2010/main" val="86676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Measures by Tanzania Government: </a:t>
            </a:r>
          </a:p>
          <a:p>
            <a:pPr marL="171450" indent="-171450">
              <a:buFont typeface="Arial" panose="020B0604020202020204" pitchFamily="34" charset="0"/>
              <a:buChar char="•"/>
            </a:pPr>
            <a:r>
              <a:rPr lang="en-GB" dirty="0">
                <a:solidFill>
                  <a:schemeClr val="tx1"/>
                </a:solidFill>
              </a:rPr>
              <a:t>The enactment of the Tanzania Law of Child Act (2009), </a:t>
            </a:r>
          </a:p>
          <a:p>
            <a:pPr marL="171450" lvl="0" indent="-171450" algn="just">
              <a:buFont typeface="Arial" panose="020B0604020202020204" pitchFamily="34" charset="0"/>
              <a:buChar char="•"/>
            </a:pPr>
            <a:r>
              <a:rPr lang="en-GB" dirty="0">
                <a:solidFill>
                  <a:schemeClr val="tx1"/>
                </a:solidFill>
              </a:rPr>
              <a:t>National Parenting Education Manual for Families (2015) and the </a:t>
            </a:r>
          </a:p>
          <a:p>
            <a:pPr marL="171450" lvl="0" indent="-171450" algn="just">
              <a:buFont typeface="Arial" panose="020B0604020202020204" pitchFamily="34" charset="0"/>
              <a:buChar char="•"/>
            </a:pPr>
            <a:r>
              <a:rPr lang="en-GB" dirty="0">
                <a:solidFill>
                  <a:schemeClr val="tx1"/>
                </a:solidFill>
              </a:rPr>
              <a:t>National Plan of Action to End Violence against Women and Children(NPA-VAWC 2017/18-2021/22).</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solidFill>
                  <a:schemeClr val="tx1"/>
                </a:solidFill>
              </a:rPr>
              <a:t>2. Measures by Kizazi Kipya: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rPr>
              <a:t>Kizazi Kipya project in response to NPA-VAWC, implements Thematic Area 4 Parenting, Family Supports and Relationships by scaling-up the PLH (</a:t>
            </a:r>
            <a:r>
              <a:rPr lang="en-GB" dirty="0" err="1">
                <a:solidFill>
                  <a:schemeClr val="tx1"/>
                </a:solidFill>
              </a:rPr>
              <a:t>Furaha</a:t>
            </a:r>
            <a:r>
              <a:rPr lang="en-GB" dirty="0">
                <a:solidFill>
                  <a:schemeClr val="tx1"/>
                </a:solidFill>
              </a:rPr>
              <a:t> Caring for Families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rPr>
              <a:t>Kizazi Kipya used PLH program as its surveys provided evidence in an African context  that a parenting programme can improve a range of family, caregiver, adolescent and household economic outcomes.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FA4907F-13CE-418C-BA3F-B01445A703B5}" type="slidenum">
              <a:rPr lang="en-US" smtClean="0"/>
              <a:t>3</a:t>
            </a:fld>
            <a:endParaRPr lang="en-US"/>
          </a:p>
        </p:txBody>
      </p:sp>
    </p:spTree>
    <p:extLst>
      <p:ext uri="{BB962C8B-B14F-4D97-AF65-F5344CB8AC3E}">
        <p14:creationId xmlns:p14="http://schemas.microsoft.com/office/powerpoint/2010/main" val="100320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840acf42f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840acf42f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Furaha</a:t>
            </a:r>
            <a:r>
              <a:rPr lang="en-US" dirty="0"/>
              <a:t>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Adapted from the evidence-based </a:t>
            </a:r>
            <a:r>
              <a:rPr lang="en-GB" sz="1200" dirty="0" err="1"/>
              <a:t>Sinovuyo</a:t>
            </a:r>
            <a:r>
              <a:rPr lang="en-GB" sz="1200" dirty="0"/>
              <a:t> Teens package-South Africa to fit  into the Tanzania context. Has been renamed to </a:t>
            </a:r>
            <a:r>
              <a:rPr lang="en-GB" sz="1200" dirty="0" err="1"/>
              <a:t>Furaha</a:t>
            </a:r>
            <a:r>
              <a:rPr lang="en-GB" sz="1200" dirty="0"/>
              <a:t> Caring for Families for Parents and Teens.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program is HIV enhanced to meet both the positive parenting and the HIV related needs of Kizazi Kipya Beneficiaries.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FY19, </a:t>
            </a:r>
            <a:r>
              <a:rPr lang="en-US" dirty="0" err="1"/>
              <a:t>Furaha</a:t>
            </a:r>
            <a:r>
              <a:rPr lang="en-US" dirty="0"/>
              <a:t> program commenced in DREAMS Councils. Considering, </a:t>
            </a:r>
            <a:r>
              <a:rPr lang="en-US" dirty="0" err="1"/>
              <a:t>Furaha</a:t>
            </a:r>
            <a:r>
              <a:rPr lang="en-US" dirty="0"/>
              <a:t> program was starting and there were limited trainers who were also responsible with supervising the program facilitators, Pact had to start small and scale up in phases. In FY20, Pact was able to kick off and have more supervisors and facilitators to reach more beneficiaries and the program is aiming at reaching more FY19 and FY20 beneficiaries in FY21. </a:t>
            </a:r>
          </a:p>
          <a:p>
            <a:endParaRPr lang="en-US" dirty="0"/>
          </a:p>
          <a:p>
            <a:r>
              <a:rPr lang="en-US" dirty="0"/>
              <a:t>To implement Furaha with fidelity below are some drivers:</a:t>
            </a:r>
          </a:p>
          <a:p>
            <a:pPr marL="228600" indent="-228600">
              <a:buAutoNum type="arabicPeriod"/>
            </a:pPr>
            <a:r>
              <a:rPr lang="en-US" dirty="0"/>
              <a:t>Delivery of 14 sessions </a:t>
            </a:r>
          </a:p>
          <a:p>
            <a:pPr marL="228600" indent="-228600">
              <a:buAutoNum type="arabicPeriod"/>
            </a:pPr>
            <a:r>
              <a:rPr lang="en-US" dirty="0"/>
              <a:t>Enough number of facilitators</a:t>
            </a:r>
          </a:p>
          <a:p>
            <a:pPr marL="228600" indent="-228600">
              <a:buAutoNum type="arabicPeriod"/>
            </a:pPr>
            <a:r>
              <a:rPr lang="en-US" dirty="0"/>
              <a:t>Facilitators need to be training by TOTs which at the beginning they are from CWBSA</a:t>
            </a:r>
          </a:p>
          <a:p>
            <a:pPr marL="228600" indent="-228600">
              <a:buAutoNum type="arabicPeriod"/>
            </a:pPr>
            <a:r>
              <a:rPr lang="en-US" dirty="0"/>
              <a:t>Engagement of external consultant - CWBSA</a:t>
            </a:r>
          </a:p>
        </p:txBody>
      </p:sp>
      <p:sp>
        <p:nvSpPr>
          <p:cNvPr id="4" name="Slide Number Placeholder 3"/>
          <p:cNvSpPr>
            <a:spLocks noGrp="1"/>
          </p:cNvSpPr>
          <p:nvPr>
            <p:ph type="sldNum" sz="quarter" idx="5"/>
          </p:nvPr>
        </p:nvSpPr>
        <p:spPr/>
        <p:txBody>
          <a:bodyPr/>
          <a:lstStyle/>
          <a:p>
            <a:fld id="{0FA4907F-13CE-418C-BA3F-B01445A703B5}" type="slidenum">
              <a:rPr lang="en-US" smtClean="0"/>
              <a:t>5</a:t>
            </a:fld>
            <a:endParaRPr lang="en-US"/>
          </a:p>
        </p:txBody>
      </p:sp>
    </p:spTree>
    <p:extLst>
      <p:ext uri="{BB962C8B-B14F-4D97-AF65-F5344CB8AC3E}">
        <p14:creationId xmlns:p14="http://schemas.microsoft.com/office/powerpoint/2010/main" val="282837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reported</a:t>
            </a:r>
            <a:r>
              <a:rPr lang="en-US" baseline="0" dirty="0"/>
              <a:t> data represent improvement in communications between caregivers and adolescents on difficult topics around sexual relationships. And we can see remarkable changed from the pre-test to the post tests conducted. All these results are statistically 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One of the key reported risk in Tanzania is risk of violence to adolescent girl, hence </a:t>
            </a:r>
            <a:r>
              <a:rPr lang="en-US" baseline="0" dirty="0" err="1"/>
              <a:t>Furaha</a:t>
            </a:r>
            <a:r>
              <a:rPr lang="en-US" baseline="0" dirty="0"/>
              <a:t> program improved parent-adolescent communication on sexual relationship and sexual violence which protected girls from more risks.</a:t>
            </a:r>
            <a:endParaRPr lang="en-US" dirty="0"/>
          </a:p>
          <a:p>
            <a:endParaRPr lang="en-US" dirty="0"/>
          </a:p>
        </p:txBody>
      </p:sp>
      <p:sp>
        <p:nvSpPr>
          <p:cNvPr id="4" name="Slide Number Placeholder 3"/>
          <p:cNvSpPr>
            <a:spLocks noGrp="1"/>
          </p:cNvSpPr>
          <p:nvPr>
            <p:ph type="sldNum" sz="quarter" idx="5"/>
          </p:nvPr>
        </p:nvSpPr>
        <p:spPr/>
        <p:txBody>
          <a:bodyPr/>
          <a:lstStyle/>
          <a:p>
            <a:fld id="{0FA4907F-13CE-418C-BA3F-B01445A703B5}" type="slidenum">
              <a:rPr lang="en-US" smtClean="0"/>
              <a:t>6</a:t>
            </a:fld>
            <a:endParaRPr lang="en-US"/>
          </a:p>
        </p:txBody>
      </p:sp>
    </p:spTree>
    <p:extLst>
      <p:ext uri="{BB962C8B-B14F-4D97-AF65-F5344CB8AC3E}">
        <p14:creationId xmlns:p14="http://schemas.microsoft.com/office/powerpoint/2010/main" val="99079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Tracking during school closure due to COVID-19 pandemic: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During the 3 months school closure in Tanzania (March-June), the project tracked beneficiaries’ well-being through phone calls; </a:t>
            </a:r>
          </a:p>
          <a:p>
            <a:endParaRPr lang="en-US" dirty="0"/>
          </a:p>
        </p:txBody>
      </p:sp>
      <p:sp>
        <p:nvSpPr>
          <p:cNvPr id="4" name="Slide Number Placeholder 3"/>
          <p:cNvSpPr>
            <a:spLocks noGrp="1"/>
          </p:cNvSpPr>
          <p:nvPr>
            <p:ph type="sldNum" sz="quarter" idx="5"/>
          </p:nvPr>
        </p:nvSpPr>
        <p:spPr/>
        <p:txBody>
          <a:bodyPr/>
          <a:lstStyle/>
          <a:p>
            <a:fld id="{0FA4907F-13CE-418C-BA3F-B01445A703B5}" type="slidenum">
              <a:rPr lang="en-US" smtClean="0"/>
              <a:t>8</a:t>
            </a:fld>
            <a:endParaRPr lang="en-US"/>
          </a:p>
        </p:txBody>
      </p:sp>
    </p:spTree>
    <p:extLst>
      <p:ext uri="{BB962C8B-B14F-4D97-AF65-F5344CB8AC3E}">
        <p14:creationId xmlns:p14="http://schemas.microsoft.com/office/powerpoint/2010/main" val="187860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Pact didn’t use the COVID-19 Parenting Tips considering the content was more appropriate for families affected by confinement/ lockdown while in Tanzania schools and business continued, thus Pact opted at educating families on COVID 19 Prevention and Steps to washing hands.</a:t>
            </a:r>
          </a:p>
          <a:p>
            <a:r>
              <a:rPr lang="en-US" dirty="0"/>
              <a:t>At the same time introducing new materials to be used at school requires some sort of endorsement from the LGA, therefore – the use of material developed by MoHCDGEC was an option.</a:t>
            </a:r>
          </a:p>
        </p:txBody>
      </p:sp>
      <p:sp>
        <p:nvSpPr>
          <p:cNvPr id="4" name="Slide Number Placeholder 3"/>
          <p:cNvSpPr>
            <a:spLocks noGrp="1"/>
          </p:cNvSpPr>
          <p:nvPr>
            <p:ph type="sldNum" sz="quarter" idx="5"/>
          </p:nvPr>
        </p:nvSpPr>
        <p:spPr/>
        <p:txBody>
          <a:bodyPr/>
          <a:lstStyle/>
          <a:p>
            <a:fld id="{0FA4907F-13CE-418C-BA3F-B01445A703B5}" type="slidenum">
              <a:rPr lang="en-US" smtClean="0"/>
              <a:t>9</a:t>
            </a:fld>
            <a:endParaRPr lang="en-US"/>
          </a:p>
        </p:txBody>
      </p:sp>
    </p:spTree>
    <p:extLst>
      <p:ext uri="{BB962C8B-B14F-4D97-AF65-F5344CB8AC3E}">
        <p14:creationId xmlns:p14="http://schemas.microsoft.com/office/powerpoint/2010/main" val="379101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EB8B7-804A-4BF0-8658-4B8414AAFBBA}" type="slidenum">
              <a:rPr lang="en-US" smtClean="0"/>
              <a:t>10</a:t>
            </a:fld>
            <a:endParaRPr lang="en-US"/>
          </a:p>
        </p:txBody>
      </p:sp>
    </p:spTree>
    <p:extLst>
      <p:ext uri="{BB962C8B-B14F-4D97-AF65-F5344CB8AC3E}">
        <p14:creationId xmlns:p14="http://schemas.microsoft.com/office/powerpoint/2010/main" val="4180349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35472"/>
            <a:ext cx="10972800" cy="2387600"/>
          </a:xfrm>
        </p:spPr>
        <p:txBody>
          <a:bodyPr anchor="b"/>
          <a:lstStyle>
            <a:lvl1pPr algn="l">
              <a:defRPr sz="6000" b="0">
                <a:solidFill>
                  <a:srgbClr val="4C0055"/>
                </a:solidFill>
              </a:defRPr>
            </a:lvl1pPr>
          </a:lstStyle>
          <a:p>
            <a:r>
              <a:rPr lang="en-US" dirty="0"/>
              <a:t>click to edit master title style</a:t>
            </a:r>
          </a:p>
        </p:txBody>
      </p:sp>
      <p:sp>
        <p:nvSpPr>
          <p:cNvPr id="3" name="Subtitle 2"/>
          <p:cNvSpPr>
            <a:spLocks noGrp="1"/>
          </p:cNvSpPr>
          <p:nvPr>
            <p:ph type="subTitle" idx="1" hasCustomPrompt="1"/>
          </p:nvPr>
        </p:nvSpPr>
        <p:spPr>
          <a:xfrm>
            <a:off x="609600" y="4126344"/>
            <a:ext cx="10972800" cy="1371600"/>
          </a:xfrm>
        </p:spPr>
        <p:txBody>
          <a:bodyPr/>
          <a:lstStyle>
            <a:lvl1pPr marL="0" indent="0" algn="l">
              <a:buNone/>
              <a:defRPr sz="2400" b="1">
                <a:solidFill>
                  <a:srgbClr val="7400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1274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B7E687-7260-49FD-A6F1-B67292D36535}" type="slidenum">
              <a:rPr lang="en-US" smtClean="0"/>
              <a:t>‹#›</a:t>
            </a:fld>
            <a:endParaRPr lang="en-US" dirty="0"/>
          </a:p>
        </p:txBody>
      </p:sp>
    </p:spTree>
    <p:extLst>
      <p:ext uri="{BB962C8B-B14F-4D97-AF65-F5344CB8AC3E}">
        <p14:creationId xmlns:p14="http://schemas.microsoft.com/office/powerpoint/2010/main" val="37506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753600" y="507683"/>
            <a:ext cx="1828800" cy="566928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599" y="524299"/>
            <a:ext cx="8900160" cy="566928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B7E687-7260-49FD-A6F1-B67292D36535}" type="slidenum">
              <a:rPr lang="en-US" smtClean="0"/>
              <a:t>‹#›</a:t>
            </a:fld>
            <a:endParaRPr lang="en-US" dirty="0"/>
          </a:p>
        </p:txBody>
      </p:sp>
    </p:spTree>
    <p:extLst>
      <p:ext uri="{BB962C8B-B14F-4D97-AF65-F5344CB8AC3E}">
        <p14:creationId xmlns:p14="http://schemas.microsoft.com/office/powerpoint/2010/main" val="35184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1">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bg1">
              <a:lumMod val="95000"/>
            </a:schemeClr>
          </a:solidFill>
          <a:ln w="19050">
            <a:noFill/>
          </a:ln>
        </p:spPr>
        <p:txBody>
          <a:bodyPr lIns="0" tIns="91440" rIns="0" bIns="2194560" anchor="b"/>
          <a:lstStyle>
            <a:lvl1pPr algn="ctr" rtl="0">
              <a:buNone/>
              <a:defRPr sz="1866">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23520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1d">
    <p:spTree>
      <p:nvGrpSpPr>
        <p:cNvPr id="1" name=""/>
        <p:cNvGrpSpPr/>
        <p:nvPr/>
      </p:nvGrpSpPr>
      <p:grpSpPr>
        <a:xfrm>
          <a:off x="0" y="0"/>
          <a:ext cx="0" cy="0"/>
          <a:chOff x="0" y="0"/>
          <a:chExt cx="0" cy="0"/>
        </a:xfrm>
      </p:grpSpPr>
      <p:sp>
        <p:nvSpPr>
          <p:cNvPr id="2" name="Title 1"/>
          <p:cNvSpPr>
            <a:spLocks noGrp="1"/>
          </p:cNvSpPr>
          <p:nvPr>
            <p:ph type="title"/>
          </p:nvPr>
        </p:nvSpPr>
        <p:spPr>
          <a:xfrm>
            <a:off x="609600" y="376769"/>
            <a:ext cx="10972800" cy="918633"/>
          </a:xfrm>
          <a:prstGeom prst="rect">
            <a:avLst/>
          </a:prstGeom>
        </p:spPr>
        <p:txBody>
          <a:bodyPr vert="horz"/>
          <a:lstStyle>
            <a:lvl1pPr algn="l">
              <a:defRPr sz="4800">
                <a:solidFill>
                  <a:schemeClr val="tx1">
                    <a:lumMod val="90000"/>
                    <a:lumOff val="10000"/>
                  </a:schemeClr>
                </a:solidFill>
              </a:defRPr>
            </a:lvl1pPr>
          </a:lstStyle>
          <a:p>
            <a:r>
              <a:rPr lang="en-US" dirty="0"/>
              <a:t>Click to edit Master title style</a:t>
            </a:r>
          </a:p>
        </p:txBody>
      </p:sp>
      <p:sp>
        <p:nvSpPr>
          <p:cNvPr id="4" name="Text Placeholder 3"/>
          <p:cNvSpPr>
            <a:spLocks noGrp="1"/>
          </p:cNvSpPr>
          <p:nvPr>
            <p:ph type="body" idx="10"/>
          </p:nvPr>
        </p:nvSpPr>
        <p:spPr>
          <a:xfrm>
            <a:off x="609600" y="1397000"/>
            <a:ext cx="10972800" cy="5181600"/>
          </a:xfrm>
          <a:prstGeom prst="rect">
            <a:avLst/>
          </a:prstGeom>
        </p:spPr>
        <p:txBody>
          <a:bodyPr vert="horz"/>
          <a:lstStyle>
            <a:lvl1pPr marL="457220" indent="-457220">
              <a:buClr>
                <a:schemeClr val="accent1"/>
              </a:buClr>
              <a:buSzPct val="100000"/>
              <a:buFont typeface="Wingdings" charset="2"/>
              <a:buChar char="ü"/>
              <a:defRPr sz="3734">
                <a:solidFill>
                  <a:schemeClr val="tx1">
                    <a:lumMod val="90000"/>
                    <a:lumOff val="10000"/>
                  </a:schemeClr>
                </a:solidFill>
              </a:defRPr>
            </a:lvl1pPr>
            <a:lvl2pPr>
              <a:buClr>
                <a:schemeClr val="accent1"/>
              </a:buClr>
              <a:defRPr sz="3200">
                <a:solidFill>
                  <a:schemeClr val="tx1">
                    <a:lumMod val="90000"/>
                    <a:lumOff val="10000"/>
                  </a:schemeClr>
                </a:solidFill>
              </a:defRPr>
            </a:lvl2pPr>
            <a:lvl3pPr>
              <a:buClr>
                <a:schemeClr val="accent1"/>
              </a:buClr>
              <a:defRPr sz="2666">
                <a:solidFill>
                  <a:schemeClr val="tx1">
                    <a:lumMod val="90000"/>
                    <a:lumOff val="10000"/>
                  </a:schemeClr>
                </a:solidFill>
              </a:defRPr>
            </a:lvl3pPr>
            <a:lvl4pPr>
              <a:defRPr sz="2400">
                <a:solidFill>
                  <a:schemeClr val="tx1">
                    <a:lumMod val="90000"/>
                    <a:lumOff val="10000"/>
                  </a:schemeClr>
                </a:solidFill>
              </a:defRPr>
            </a:lvl4pPr>
            <a:lvl5pPr>
              <a:defRPr sz="24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8574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1d">
    <p:spTree>
      <p:nvGrpSpPr>
        <p:cNvPr id="1" name=""/>
        <p:cNvGrpSpPr/>
        <p:nvPr/>
      </p:nvGrpSpPr>
      <p:grpSpPr>
        <a:xfrm>
          <a:off x="0" y="0"/>
          <a:ext cx="0" cy="0"/>
          <a:chOff x="0" y="0"/>
          <a:chExt cx="0" cy="0"/>
        </a:xfrm>
      </p:grpSpPr>
      <p:sp>
        <p:nvSpPr>
          <p:cNvPr id="2" name="Title 1"/>
          <p:cNvSpPr>
            <a:spLocks noGrp="1"/>
          </p:cNvSpPr>
          <p:nvPr>
            <p:ph type="title"/>
          </p:nvPr>
        </p:nvSpPr>
        <p:spPr>
          <a:xfrm>
            <a:off x="609600" y="376769"/>
            <a:ext cx="10972800" cy="918633"/>
          </a:xfrm>
          <a:prstGeom prst="rect">
            <a:avLst/>
          </a:prstGeom>
        </p:spPr>
        <p:txBody>
          <a:bodyPr vert="horz"/>
          <a:lstStyle>
            <a:lvl1pPr algn="l">
              <a:defRPr sz="4800">
                <a:solidFill>
                  <a:schemeClr val="tx1">
                    <a:lumMod val="90000"/>
                    <a:lumOff val="10000"/>
                  </a:schemeClr>
                </a:solidFill>
              </a:defRPr>
            </a:lvl1pPr>
          </a:lstStyle>
          <a:p>
            <a:r>
              <a:rPr lang="en-US" dirty="0"/>
              <a:t>Click to edit Master title style</a:t>
            </a:r>
          </a:p>
        </p:txBody>
      </p:sp>
      <p:sp>
        <p:nvSpPr>
          <p:cNvPr id="4" name="Text Placeholder 3"/>
          <p:cNvSpPr>
            <a:spLocks noGrp="1"/>
          </p:cNvSpPr>
          <p:nvPr>
            <p:ph type="body" idx="10"/>
          </p:nvPr>
        </p:nvSpPr>
        <p:spPr>
          <a:xfrm>
            <a:off x="609600" y="1397000"/>
            <a:ext cx="10972800" cy="5181600"/>
          </a:xfrm>
          <a:prstGeom prst="rect">
            <a:avLst/>
          </a:prstGeom>
        </p:spPr>
        <p:txBody>
          <a:bodyPr vert="horz"/>
          <a:lstStyle>
            <a:lvl1pPr marL="457220" indent="-457220">
              <a:buClr>
                <a:schemeClr val="accent1"/>
              </a:buClr>
              <a:buSzPct val="100000"/>
              <a:buFont typeface="Wingdings" charset="2"/>
              <a:buChar char="ü"/>
              <a:defRPr sz="3734">
                <a:solidFill>
                  <a:schemeClr val="tx1">
                    <a:lumMod val="90000"/>
                    <a:lumOff val="10000"/>
                  </a:schemeClr>
                </a:solidFill>
              </a:defRPr>
            </a:lvl1pPr>
            <a:lvl2pPr>
              <a:buClr>
                <a:schemeClr val="accent1"/>
              </a:buClr>
              <a:defRPr sz="3200">
                <a:solidFill>
                  <a:schemeClr val="tx1">
                    <a:lumMod val="90000"/>
                    <a:lumOff val="10000"/>
                  </a:schemeClr>
                </a:solidFill>
              </a:defRPr>
            </a:lvl2pPr>
            <a:lvl3pPr>
              <a:buClr>
                <a:schemeClr val="accent1"/>
              </a:buClr>
              <a:defRPr sz="2666">
                <a:solidFill>
                  <a:schemeClr val="tx1">
                    <a:lumMod val="90000"/>
                    <a:lumOff val="10000"/>
                  </a:schemeClr>
                </a:solidFill>
              </a:defRPr>
            </a:lvl3pPr>
            <a:lvl4pPr>
              <a:defRPr sz="2400">
                <a:solidFill>
                  <a:schemeClr val="tx1">
                    <a:lumMod val="90000"/>
                    <a:lumOff val="10000"/>
                  </a:schemeClr>
                </a:solidFill>
              </a:defRPr>
            </a:lvl4pPr>
            <a:lvl5pPr>
              <a:defRPr sz="24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599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963084" y="3876677"/>
            <a:ext cx="103632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p:cNvSpPr>
            <a:spLocks noGrp="1"/>
          </p:cNvSpPr>
          <p:nvPr>
            <p:ph type="title" hasCustomPrompt="1"/>
          </p:nvPr>
        </p:nvSpPr>
        <p:spPr>
          <a:xfrm>
            <a:off x="963084" y="2514601"/>
            <a:ext cx="10363200" cy="1362075"/>
          </a:xfrm>
        </p:spPr>
        <p:txBody>
          <a:bodyPr anchor="b">
            <a:noAutofit/>
          </a:bodyPr>
          <a:lstStyle>
            <a:lvl1pPr algn="l">
              <a:defRPr sz="4000"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85221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963084" y="3876677"/>
            <a:ext cx="103632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p:cNvSpPr>
            <a:spLocks noGrp="1"/>
          </p:cNvSpPr>
          <p:nvPr>
            <p:ph type="title" hasCustomPrompt="1"/>
          </p:nvPr>
        </p:nvSpPr>
        <p:spPr>
          <a:xfrm>
            <a:off x="963084" y="2514601"/>
            <a:ext cx="10363200" cy="1362075"/>
          </a:xfrm>
        </p:spPr>
        <p:txBody>
          <a:bodyPr anchor="b">
            <a:noAutofit/>
          </a:bodyPr>
          <a:lstStyle>
            <a:lvl1pPr algn="l">
              <a:defRPr sz="4000"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1880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963084" y="3876677"/>
            <a:ext cx="103632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p:cNvSpPr>
            <a:spLocks noGrp="1"/>
          </p:cNvSpPr>
          <p:nvPr>
            <p:ph type="title" hasCustomPrompt="1"/>
          </p:nvPr>
        </p:nvSpPr>
        <p:spPr>
          <a:xfrm>
            <a:off x="963084" y="2514601"/>
            <a:ext cx="10363200" cy="1362075"/>
          </a:xfrm>
        </p:spPr>
        <p:txBody>
          <a:bodyPr anchor="b">
            <a:noAutofit/>
          </a:bodyPr>
          <a:lstStyle>
            <a:lvl1pPr algn="l">
              <a:defRPr sz="4000"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650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963084" y="3876677"/>
            <a:ext cx="103632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p:cNvSpPr>
            <a:spLocks noGrp="1"/>
          </p:cNvSpPr>
          <p:nvPr>
            <p:ph type="title" hasCustomPrompt="1"/>
          </p:nvPr>
        </p:nvSpPr>
        <p:spPr>
          <a:xfrm>
            <a:off x="963084" y="2514601"/>
            <a:ext cx="10363200" cy="1362075"/>
          </a:xfrm>
        </p:spPr>
        <p:txBody>
          <a:bodyPr anchor="b">
            <a:noAutofit/>
          </a:bodyPr>
          <a:lstStyle>
            <a:lvl1pPr algn="l">
              <a:defRPr sz="4000"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6663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
          <p:cNvSpPr>
            <a:spLocks noGrp="1"/>
          </p:cNvSpPr>
          <p:nvPr>
            <p:ph type="body" idx="10"/>
          </p:nvPr>
        </p:nvSpPr>
        <p:spPr>
          <a:xfrm>
            <a:off x="963084" y="3876677"/>
            <a:ext cx="103632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Title 1"/>
          <p:cNvSpPr>
            <a:spLocks noGrp="1"/>
          </p:cNvSpPr>
          <p:nvPr>
            <p:ph type="title" hasCustomPrompt="1"/>
          </p:nvPr>
        </p:nvSpPr>
        <p:spPr>
          <a:xfrm>
            <a:off x="963084" y="2514601"/>
            <a:ext cx="10363200" cy="1362075"/>
          </a:xfrm>
        </p:spPr>
        <p:txBody>
          <a:bodyPr anchor="b">
            <a:noAutofit/>
          </a:bodyPr>
          <a:lstStyle>
            <a:lvl1pPr algn="l">
              <a:defRPr sz="4000"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0314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03237"/>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1829594"/>
            <a:ext cx="109728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B7E687-7260-49FD-A6F1-B67292D36535}" type="slidenum">
              <a:rPr lang="en-US" smtClean="0"/>
              <a:t>‹#›</a:t>
            </a:fld>
            <a:endParaRPr lang="en-US" dirty="0"/>
          </a:p>
        </p:txBody>
      </p:sp>
    </p:spTree>
    <p:extLst>
      <p:ext uri="{BB962C8B-B14F-4D97-AF65-F5344CB8AC3E}">
        <p14:creationId xmlns:p14="http://schemas.microsoft.com/office/powerpoint/2010/main" val="1306122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noAutofit/>
          </a:bodyPr>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8146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3084" y="4406901"/>
            <a:ext cx="10363200" cy="1362075"/>
          </a:xfrm>
        </p:spPr>
        <p:txBody>
          <a:bodyPr anchor="t">
            <a:noAutofit/>
          </a:bodyPr>
          <a:lstStyle>
            <a:lvl1pPr algn="l">
              <a:defRPr sz="4000" b="1" cap="none">
                <a:solidFill>
                  <a:schemeClr val="bg1"/>
                </a:solidFill>
              </a:defRPr>
            </a:lvl1pPr>
          </a:lstStyle>
          <a:p>
            <a:r>
              <a:rPr lang="en-US" dirty="0"/>
              <a:t>click to edit master title style</a:t>
            </a:r>
          </a:p>
        </p:txBody>
      </p:sp>
      <p:sp>
        <p:nvSpPr>
          <p:cNvPr id="8"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41343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3084" y="4406901"/>
            <a:ext cx="10363200" cy="1362075"/>
          </a:xfrm>
        </p:spPr>
        <p:txBody>
          <a:bodyPr anchor="t">
            <a:noAutofit/>
          </a:bodyPr>
          <a:lstStyle>
            <a:lvl1pPr algn="l">
              <a:defRPr sz="4000" b="1" cap="none">
                <a:solidFill>
                  <a:schemeClr val="bg1"/>
                </a:solidFill>
              </a:defRPr>
            </a:lvl1pPr>
          </a:lstStyle>
          <a:p>
            <a:r>
              <a:rPr lang="en-US" dirty="0"/>
              <a:t>click to edit master title style</a:t>
            </a:r>
          </a:p>
        </p:txBody>
      </p:sp>
      <p:sp>
        <p:nvSpPr>
          <p:cNvPr id="8"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0386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3084" y="4406901"/>
            <a:ext cx="10363200" cy="1362075"/>
          </a:xfrm>
        </p:spPr>
        <p:txBody>
          <a:bodyPr anchor="t">
            <a:noAutofit/>
          </a:bodyPr>
          <a:lstStyle>
            <a:lvl1pPr algn="l">
              <a:defRPr sz="4000" b="1" cap="none">
                <a:solidFill>
                  <a:schemeClr val="bg1"/>
                </a:solidFill>
              </a:defRPr>
            </a:lvl1pPr>
          </a:lstStyle>
          <a:p>
            <a:r>
              <a:rPr lang="en-US" dirty="0"/>
              <a:t>click to edit master title style</a:t>
            </a:r>
          </a:p>
        </p:txBody>
      </p:sp>
      <p:sp>
        <p:nvSpPr>
          <p:cNvPr id="8"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44334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3084" y="4406901"/>
            <a:ext cx="10363200" cy="1362075"/>
          </a:xfrm>
        </p:spPr>
        <p:txBody>
          <a:bodyPr anchor="t">
            <a:noAutofit/>
          </a:bodyPr>
          <a:lstStyle>
            <a:lvl1pPr algn="l">
              <a:defRPr sz="4000" b="1" cap="none">
                <a:solidFill>
                  <a:schemeClr val="bg1"/>
                </a:solidFill>
              </a:defRPr>
            </a:lvl1pPr>
          </a:lstStyle>
          <a:p>
            <a:r>
              <a:rPr lang="en-US" dirty="0"/>
              <a:t>click to edit master title style</a:t>
            </a:r>
          </a:p>
        </p:txBody>
      </p:sp>
      <p:sp>
        <p:nvSpPr>
          <p:cNvPr id="8"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4318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7E687-7260-49FD-A6F1-B67292D36535}" type="slidenum">
              <a:rPr lang="en-US" smtClean="0"/>
              <a:t>‹#›</a:t>
            </a:fld>
            <a:endParaRPr lang="en-US"/>
          </a:p>
        </p:txBody>
      </p:sp>
    </p:spTree>
    <p:extLst>
      <p:ext uri="{BB962C8B-B14F-4D97-AF65-F5344CB8AC3E}">
        <p14:creationId xmlns:p14="http://schemas.microsoft.com/office/powerpoint/2010/main" val="25137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618772"/>
            <a:ext cx="10515600" cy="2852737"/>
          </a:xfrm>
        </p:spPr>
        <p:txBody>
          <a:bodyPr anchor="b">
            <a:normAutofit/>
          </a:bodyPr>
          <a:lstStyle>
            <a:lvl1pPr>
              <a:defRPr sz="5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831851" y="3586292"/>
            <a:ext cx="10515600" cy="1500187"/>
          </a:xfrm>
        </p:spPr>
        <p:txBody>
          <a:bodyPr/>
          <a:lstStyle>
            <a:lvl1pPr marL="0" indent="0">
              <a:buNone/>
              <a:defRPr sz="2400">
                <a:solidFill>
                  <a:schemeClr val="bg1"/>
                </a:solidFill>
                <a:latin typeface="Georgia" panose="02040502050405020303" pitchFamily="18"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10128251" y="6254755"/>
            <a:ext cx="1219200" cy="365125"/>
          </a:xfrm>
        </p:spPr>
        <p:txBody>
          <a:bodyPr/>
          <a:lstStyle>
            <a:lvl1pPr>
              <a:defRPr>
                <a:solidFill>
                  <a:schemeClr val="bg1"/>
                </a:solidFill>
              </a:defRPr>
            </a:lvl1pPr>
          </a:lstStyle>
          <a:p>
            <a:fld id="{72B7E687-7260-49FD-A6F1-B67292D36535}" type="slidenum">
              <a:rPr lang="en-US" smtClean="0"/>
              <a:pPr/>
              <a:t>‹#›</a:t>
            </a:fld>
            <a:endParaRPr lang="en-US" dirty="0"/>
          </a:p>
        </p:txBody>
      </p:sp>
    </p:spTree>
    <p:extLst>
      <p:ext uri="{BB962C8B-B14F-4D97-AF65-F5344CB8AC3E}">
        <p14:creationId xmlns:p14="http://schemas.microsoft.com/office/powerpoint/2010/main" val="26761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825625"/>
            <a:ext cx="5410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410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B7E687-7260-49FD-A6F1-B67292D36535}" type="slidenum">
              <a:rPr lang="en-US" smtClean="0"/>
              <a:t>‹#›</a:t>
            </a:fld>
            <a:endParaRPr lang="en-US" dirty="0"/>
          </a:p>
        </p:txBody>
      </p:sp>
    </p:spTree>
    <p:extLst>
      <p:ext uri="{BB962C8B-B14F-4D97-AF65-F5344CB8AC3E}">
        <p14:creationId xmlns:p14="http://schemas.microsoft.com/office/powerpoint/2010/main" val="248852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129"/>
            <a:ext cx="10972800" cy="1325563"/>
          </a:xfrm>
        </p:spPr>
        <p:txBody>
          <a:bodyPr/>
          <a:lstStyle/>
          <a:p>
            <a:r>
              <a:rPr lang="en-US" dirty="0"/>
              <a:t>click to edit master title style</a:t>
            </a:r>
          </a:p>
        </p:txBody>
      </p:sp>
      <p:sp>
        <p:nvSpPr>
          <p:cNvPr id="3" name="Text Placeholder 2"/>
          <p:cNvSpPr>
            <a:spLocks noGrp="1"/>
          </p:cNvSpPr>
          <p:nvPr>
            <p:ph type="body" idx="1"/>
          </p:nvPr>
        </p:nvSpPr>
        <p:spPr>
          <a:xfrm>
            <a:off x="609600" y="1681163"/>
            <a:ext cx="53879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505075"/>
            <a:ext cx="5387976"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410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B7E687-7260-49FD-A6F1-B67292D36535}" type="slidenum">
              <a:rPr lang="en-US" smtClean="0"/>
              <a:t>‹#›</a:t>
            </a:fld>
            <a:endParaRPr lang="en-US" dirty="0"/>
          </a:p>
        </p:txBody>
      </p:sp>
    </p:spTree>
    <p:extLst>
      <p:ext uri="{BB962C8B-B14F-4D97-AF65-F5344CB8AC3E}">
        <p14:creationId xmlns:p14="http://schemas.microsoft.com/office/powerpoint/2010/main" val="113926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B7E687-7260-49FD-A6F1-B67292D36535}" type="slidenum">
              <a:rPr lang="en-US" smtClean="0"/>
              <a:t>‹#›</a:t>
            </a:fld>
            <a:endParaRPr lang="en-US" dirty="0"/>
          </a:p>
        </p:txBody>
      </p:sp>
    </p:spTree>
    <p:extLst>
      <p:ext uri="{BB962C8B-B14F-4D97-AF65-F5344CB8AC3E}">
        <p14:creationId xmlns:p14="http://schemas.microsoft.com/office/powerpoint/2010/main" val="429007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B7E687-7260-49FD-A6F1-B67292D36535}" type="slidenum">
              <a:rPr lang="en-US" smtClean="0"/>
              <a:t>‹#›</a:t>
            </a:fld>
            <a:endParaRPr lang="en-US" dirty="0"/>
          </a:p>
        </p:txBody>
      </p:sp>
    </p:spTree>
    <p:extLst>
      <p:ext uri="{BB962C8B-B14F-4D97-AF65-F5344CB8AC3E}">
        <p14:creationId xmlns:p14="http://schemas.microsoft.com/office/powerpoint/2010/main" val="29722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B7E687-7260-49FD-A6F1-B67292D36535}" type="slidenum">
              <a:rPr lang="en-US" smtClean="0"/>
              <a:t>‹#›</a:t>
            </a:fld>
            <a:endParaRPr lang="en-US" dirty="0"/>
          </a:p>
        </p:txBody>
      </p:sp>
    </p:spTree>
    <p:extLst>
      <p:ext uri="{BB962C8B-B14F-4D97-AF65-F5344CB8AC3E}">
        <p14:creationId xmlns:p14="http://schemas.microsoft.com/office/powerpoint/2010/main" val="4959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B7E687-7260-49FD-A6F1-B67292D36535}" type="slidenum">
              <a:rPr lang="en-US" smtClean="0"/>
              <a:t>‹#›</a:t>
            </a:fld>
            <a:endParaRPr lang="en-US" dirty="0"/>
          </a:p>
        </p:txBody>
      </p:sp>
    </p:spTree>
    <p:extLst>
      <p:ext uri="{BB962C8B-B14F-4D97-AF65-F5344CB8AC3E}">
        <p14:creationId xmlns:p14="http://schemas.microsoft.com/office/powerpoint/2010/main" val="293174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32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29594"/>
            <a:ext cx="109728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354"/>
            <a:ext cx="9649741" cy="365125"/>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363200" y="6356355"/>
            <a:ext cx="1219200" cy="365125"/>
          </a:xfrm>
          <a:prstGeom prst="rect">
            <a:avLst/>
          </a:prstGeom>
        </p:spPr>
        <p:txBody>
          <a:bodyPr vert="horz" lIns="91440" tIns="45720" rIns="91440" bIns="45720" rtlCol="0" anchor="ctr"/>
          <a:lstStyle>
            <a:lvl1pPr algn="r">
              <a:defRPr sz="1100">
                <a:solidFill>
                  <a:schemeClr val="tx1">
                    <a:tint val="75000"/>
                  </a:schemeClr>
                </a:solidFill>
                <a:latin typeface="Arial" panose="020B0604020202020204" pitchFamily="34" charset="0"/>
                <a:cs typeface="Arial" panose="020B0604020202020204" pitchFamily="34" charset="0"/>
              </a:defRPr>
            </a:lvl1pPr>
          </a:lstStyle>
          <a:p>
            <a:fld id="{72B7E687-7260-49FD-A6F1-B67292D36535}" type="slidenum">
              <a:rPr lang="en-US" smtClean="0"/>
              <a:pPr/>
              <a:t>‹#›</a:t>
            </a:fld>
            <a:endParaRPr lang="en-US" dirty="0"/>
          </a:p>
        </p:txBody>
      </p:sp>
    </p:spTree>
    <p:extLst>
      <p:ext uri="{BB962C8B-B14F-4D97-AF65-F5344CB8AC3E}">
        <p14:creationId xmlns:p14="http://schemas.microsoft.com/office/powerpoint/2010/main" val="3884742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98"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90000"/>
        </a:lnSpc>
        <a:spcBef>
          <a:spcPct val="0"/>
        </a:spcBef>
        <a:buNone/>
        <a:defRPr sz="4000" kern="1200">
          <a:solidFill>
            <a:srgbClr val="74005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32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829594"/>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356352"/>
            <a:ext cx="9649741" cy="365125"/>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363200" y="6356353"/>
            <a:ext cx="1219200" cy="365125"/>
          </a:xfrm>
          <a:prstGeom prst="rect">
            <a:avLst/>
          </a:prstGeom>
        </p:spPr>
        <p:txBody>
          <a:bodyPr vert="horz" lIns="91440" tIns="45720" rIns="91440" bIns="45720" rtlCol="0" anchor="ctr"/>
          <a:lstStyle>
            <a:lvl1pPr algn="r">
              <a:defRPr sz="1100">
                <a:solidFill>
                  <a:schemeClr val="tx1">
                    <a:tint val="75000"/>
                  </a:schemeClr>
                </a:solidFill>
                <a:latin typeface="Arial" panose="020B0604020202020204" pitchFamily="34" charset="0"/>
                <a:cs typeface="Arial" panose="020B0604020202020204" pitchFamily="34" charset="0"/>
              </a:defRPr>
            </a:lvl1pPr>
          </a:lstStyle>
          <a:p>
            <a:fld id="{72B7E687-7260-49FD-A6F1-B67292D36535}" type="slidenum">
              <a:rPr lang="en-US" smtClean="0"/>
              <a:pPr/>
              <a:t>‹#›</a:t>
            </a:fld>
            <a:endParaRPr lang="en-US"/>
          </a:p>
        </p:txBody>
      </p:sp>
    </p:spTree>
    <p:extLst>
      <p:ext uri="{BB962C8B-B14F-4D97-AF65-F5344CB8AC3E}">
        <p14:creationId xmlns:p14="http://schemas.microsoft.com/office/powerpoint/2010/main" val="3751076415"/>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lnSpc>
          <a:spcPct val="90000"/>
        </a:lnSpc>
        <a:spcBef>
          <a:spcPct val="0"/>
        </a:spcBef>
        <a:buNone/>
        <a:defRPr sz="4000" kern="1200">
          <a:solidFill>
            <a:srgbClr val="74005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71750-85F7-4262-B80A-DA8C677EBFFE}"/>
              </a:ext>
            </a:extLst>
          </p:cNvPr>
          <p:cNvPicPr>
            <a:picLocks noChangeAspect="1"/>
          </p:cNvPicPr>
          <p:nvPr/>
        </p:nvPicPr>
        <p:blipFill>
          <a:blip r:embed="rId2"/>
          <a:stretch>
            <a:fillRect/>
          </a:stretch>
        </p:blipFill>
        <p:spPr>
          <a:xfrm>
            <a:off x="1646781" y="1296365"/>
            <a:ext cx="9041276" cy="3891483"/>
          </a:xfrm>
          <a:prstGeom prst="rect">
            <a:avLst/>
          </a:prstGeom>
        </p:spPr>
      </p:pic>
      <p:sp>
        <p:nvSpPr>
          <p:cNvPr id="5" name="Rectangle 4">
            <a:extLst>
              <a:ext uri="{FF2B5EF4-FFF2-40B4-BE49-F238E27FC236}">
                <a16:creationId xmlns:a16="http://schemas.microsoft.com/office/drawing/2014/main" id="{C49F7869-98F9-4C49-8791-5F9C25642382}"/>
              </a:ext>
            </a:extLst>
          </p:cNvPr>
          <p:cNvSpPr/>
          <p:nvPr/>
        </p:nvSpPr>
        <p:spPr>
          <a:xfrm>
            <a:off x="642244" y="3012921"/>
            <a:ext cx="10764674" cy="1754326"/>
          </a:xfrm>
          <a:prstGeom prst="rect">
            <a:avLst/>
          </a:prstGeom>
        </p:spPr>
        <p:txBody>
          <a:bodyPr wrap="square">
            <a:spAutoFit/>
          </a:bodyPr>
          <a:lstStyle/>
          <a:p>
            <a:pPr algn="ctr"/>
            <a:r>
              <a:rPr lang="en-US" sz="4400" b="1" dirty="0">
                <a:solidFill>
                  <a:srgbClr val="7B1B66"/>
                </a:solidFill>
                <a:latin typeface="Calibri" panose="020F0502020204030204" pitchFamily="34" charset="0"/>
              </a:rPr>
              <a:t>USAID Kizazi Kipya Project</a:t>
            </a:r>
          </a:p>
          <a:p>
            <a:pPr algn="ctr"/>
            <a:r>
              <a:rPr lang="en-US" sz="4400" b="1" dirty="0">
                <a:solidFill>
                  <a:srgbClr val="7B1B66"/>
                </a:solidFill>
                <a:latin typeface="Calibri" panose="020F0502020204030204" pitchFamily="34" charset="0"/>
              </a:rPr>
              <a:t>Pact Tanzania </a:t>
            </a:r>
            <a:br>
              <a:rPr lang="en-US" sz="4800" b="1" dirty="0">
                <a:solidFill>
                  <a:srgbClr val="7B1B66"/>
                </a:solidFill>
                <a:latin typeface="Calibri" panose="020F0502020204030204" pitchFamily="34" charset="0"/>
              </a:rPr>
            </a:br>
            <a:endParaRPr lang="x-none" sz="2000" dirty="0"/>
          </a:p>
        </p:txBody>
      </p:sp>
      <p:grpSp>
        <p:nvGrpSpPr>
          <p:cNvPr id="4" name="Group 3">
            <a:extLst>
              <a:ext uri="{FF2B5EF4-FFF2-40B4-BE49-F238E27FC236}">
                <a16:creationId xmlns:a16="http://schemas.microsoft.com/office/drawing/2014/main" id="{6D949E9C-6203-4D57-82CA-83CC4F6B8D20}"/>
              </a:ext>
            </a:extLst>
          </p:cNvPr>
          <p:cNvGrpSpPr/>
          <p:nvPr/>
        </p:nvGrpSpPr>
        <p:grpSpPr>
          <a:xfrm>
            <a:off x="965200" y="5448384"/>
            <a:ext cx="10053967" cy="1225469"/>
            <a:chOff x="0" y="0"/>
            <a:chExt cx="4544061" cy="736600"/>
          </a:xfrm>
        </p:grpSpPr>
        <p:grpSp>
          <p:nvGrpSpPr>
            <p:cNvPr id="6" name="Group 5">
              <a:extLst>
                <a:ext uri="{FF2B5EF4-FFF2-40B4-BE49-F238E27FC236}">
                  <a16:creationId xmlns:a16="http://schemas.microsoft.com/office/drawing/2014/main" id="{1C1A7791-5BF3-494D-B3C8-A90F42093BB4}"/>
                </a:ext>
              </a:extLst>
            </p:cNvPr>
            <p:cNvGrpSpPr>
              <a:grpSpLocks noChangeAspect="1"/>
            </p:cNvGrpSpPr>
            <p:nvPr/>
          </p:nvGrpSpPr>
          <p:grpSpPr>
            <a:xfrm>
              <a:off x="0" y="0"/>
              <a:ext cx="4544061" cy="736600"/>
              <a:chOff x="0" y="0"/>
              <a:chExt cx="4542831" cy="739029"/>
            </a:xfrm>
          </p:grpSpPr>
          <p:pic>
            <p:nvPicPr>
              <p:cNvPr id="8" name="Picture 7" descr="A picture containing drawing, room&#10;&#10;Description automatically generated">
                <a:extLst>
                  <a:ext uri="{FF2B5EF4-FFF2-40B4-BE49-F238E27FC236}">
                    <a16:creationId xmlns:a16="http://schemas.microsoft.com/office/drawing/2014/main" id="{F910D098-D665-4D6E-823A-4C676D121301}"/>
                  </a:ext>
                </a:extLst>
              </p:cNvPr>
              <p:cNvPicPr/>
              <p:nvPr/>
            </p:nvPicPr>
            <p:blipFill rotWithShape="1">
              <a:blip r:embed="rId3" cstate="print">
                <a:extLst>
                  <a:ext uri="{28A0092B-C50C-407E-A947-70E740481C1C}">
                    <a14:useLocalDpi xmlns:a14="http://schemas.microsoft.com/office/drawing/2010/main" val="0"/>
                  </a:ext>
                </a:extLst>
              </a:blip>
              <a:srcRect t="5000" b="8270"/>
              <a:stretch/>
            </p:blipFill>
            <p:spPr bwMode="auto">
              <a:xfrm>
                <a:off x="2396359" y="7509"/>
                <a:ext cx="923290" cy="731520"/>
              </a:xfrm>
              <a:prstGeom prst="rect">
                <a:avLst/>
              </a:prstGeom>
              <a:noFill/>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EDE97756-7CE9-47ED-8C29-8B67CB143B05}"/>
                  </a:ext>
                </a:extLst>
              </p:cNvPr>
              <p:cNvGrpSpPr/>
              <p:nvPr/>
            </p:nvGrpSpPr>
            <p:grpSpPr>
              <a:xfrm>
                <a:off x="0" y="0"/>
                <a:ext cx="4542831" cy="730146"/>
                <a:chOff x="0" y="0"/>
                <a:chExt cx="4543532" cy="731520"/>
              </a:xfrm>
            </p:grpSpPr>
            <p:pic>
              <p:nvPicPr>
                <p:cNvPr id="10" name="Picture 9" descr="A picture containing drawing&#10;&#10;Description automatically generated">
                  <a:extLst>
                    <a:ext uri="{FF2B5EF4-FFF2-40B4-BE49-F238E27FC236}">
                      <a16:creationId xmlns:a16="http://schemas.microsoft.com/office/drawing/2014/main" id="{81BE796C-C5B1-4FBD-A215-88C681C1D6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1977" y="0"/>
                  <a:ext cx="1011555" cy="731520"/>
                </a:xfrm>
                <a:prstGeom prst="rect">
                  <a:avLst/>
                </a:prstGeom>
              </p:spPr>
            </p:pic>
            <p:pic>
              <p:nvPicPr>
                <p:cNvPr id="11" name="Picture 10" descr="A close up of a sign&#10;&#10;Description automatically generated">
                  <a:extLst>
                    <a:ext uri="{FF2B5EF4-FFF2-40B4-BE49-F238E27FC236}">
                      <a16:creationId xmlns:a16="http://schemas.microsoft.com/office/drawing/2014/main" id="{89999957-D40E-46DD-BA66-D80C234AF325}"/>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0" y="49626"/>
                  <a:ext cx="868814" cy="549672"/>
                </a:xfrm>
                <a:prstGeom prst="rect">
                  <a:avLst/>
                </a:prstGeom>
                <a:noFill/>
                <a:ln>
                  <a:noFill/>
                </a:ln>
              </p:spPr>
            </p:pic>
          </p:grpSp>
        </p:grpSp>
        <p:pic>
          <p:nvPicPr>
            <p:cNvPr id="7" name="Picture 6" descr="A picture containing drawing&#10;&#10;Description automatically generated">
              <a:extLst>
                <a:ext uri="{FF2B5EF4-FFF2-40B4-BE49-F238E27FC236}">
                  <a16:creationId xmlns:a16="http://schemas.microsoft.com/office/drawing/2014/main" id="{84BCCD6E-7249-42A0-8DF7-974C936EC57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35181" y="124691"/>
              <a:ext cx="1416050" cy="544830"/>
            </a:xfrm>
            <a:prstGeom prst="rect">
              <a:avLst/>
            </a:prstGeom>
          </p:spPr>
        </p:pic>
      </p:grpSp>
      <p:sp>
        <p:nvSpPr>
          <p:cNvPr id="2" name="Rectangle 1">
            <a:extLst>
              <a:ext uri="{FF2B5EF4-FFF2-40B4-BE49-F238E27FC236}">
                <a16:creationId xmlns:a16="http://schemas.microsoft.com/office/drawing/2014/main" id="{70E257F4-7FA4-4AC7-8B97-9DD886FE9663}"/>
              </a:ext>
            </a:extLst>
          </p:cNvPr>
          <p:cNvSpPr/>
          <p:nvPr/>
        </p:nvSpPr>
        <p:spPr>
          <a:xfrm>
            <a:off x="1503943" y="914013"/>
            <a:ext cx="9041276" cy="1569660"/>
          </a:xfrm>
          <a:prstGeom prst="rect">
            <a:avLst/>
          </a:prstGeom>
        </p:spPr>
        <p:txBody>
          <a:bodyPr wrap="square">
            <a:spAutoFit/>
          </a:bodyPr>
          <a:lstStyle/>
          <a:p>
            <a:pPr marL="0" indent="0" algn="ctr">
              <a:buNone/>
            </a:pPr>
            <a:r>
              <a:rPr lang="en-US" sz="4800" b="1" dirty="0">
                <a:solidFill>
                  <a:srgbClr val="7B1B66"/>
                </a:solidFill>
                <a:latin typeface="Calibri" panose="020F0502020204030204" pitchFamily="34" charset="0"/>
              </a:rPr>
              <a:t>Parenting for Lifelong Health (</a:t>
            </a:r>
            <a:r>
              <a:rPr lang="en-US" sz="4800" b="1" i="1" dirty="0" err="1">
                <a:solidFill>
                  <a:srgbClr val="7B1B66"/>
                </a:solidFill>
                <a:latin typeface="Calibri" panose="020F0502020204030204" pitchFamily="34" charset="0"/>
              </a:rPr>
              <a:t>Furaha</a:t>
            </a:r>
            <a:r>
              <a:rPr lang="en-US" sz="4800" b="1" dirty="0">
                <a:solidFill>
                  <a:srgbClr val="7B1B66"/>
                </a:solidFill>
                <a:latin typeface="Calibri" panose="020F0502020204030204" pitchFamily="34" charset="0"/>
              </a:rPr>
              <a:t>) Program in Tanzania</a:t>
            </a:r>
            <a:endParaRPr lang="en-US" sz="4800" dirty="0"/>
          </a:p>
        </p:txBody>
      </p:sp>
      <p:sp>
        <p:nvSpPr>
          <p:cNvPr id="12" name="Rectangle 11">
            <a:extLst>
              <a:ext uri="{FF2B5EF4-FFF2-40B4-BE49-F238E27FC236}">
                <a16:creationId xmlns:a16="http://schemas.microsoft.com/office/drawing/2014/main" id="{3418AC29-8C36-488A-A4CF-9813D3348E71}"/>
              </a:ext>
            </a:extLst>
          </p:cNvPr>
          <p:cNvSpPr/>
          <p:nvPr/>
        </p:nvSpPr>
        <p:spPr>
          <a:xfrm>
            <a:off x="6024581" y="4343521"/>
            <a:ext cx="6096000" cy="1015663"/>
          </a:xfrm>
          <a:prstGeom prst="rect">
            <a:avLst/>
          </a:prstGeom>
        </p:spPr>
        <p:txBody>
          <a:bodyPr>
            <a:spAutoFit/>
          </a:bodyPr>
          <a:lstStyle/>
          <a:p>
            <a:pPr algn="r"/>
            <a:r>
              <a:rPr lang="en-US" sz="2000" b="1" i="1" dirty="0">
                <a:solidFill>
                  <a:srgbClr val="7B1B66"/>
                </a:solidFill>
                <a:latin typeface="Calibri" panose="020F0502020204030204" pitchFamily="34" charset="0"/>
                <a:cs typeface="Arial" panose="020B0604020202020204" pitchFamily="34" charset="0"/>
              </a:rPr>
              <a:t>Gender and Youth Integration Advisor </a:t>
            </a:r>
          </a:p>
          <a:p>
            <a:pPr algn="r"/>
            <a:r>
              <a:rPr lang="en-US" sz="2000" b="1" i="1" dirty="0">
                <a:solidFill>
                  <a:srgbClr val="7B1B66"/>
                </a:solidFill>
                <a:latin typeface="Calibri" panose="020F0502020204030204" pitchFamily="34" charset="0"/>
                <a:cs typeface="Arial" panose="020B0604020202020204" pitchFamily="34" charset="0"/>
              </a:rPr>
              <a:t>Esther  V. Ndyetabura</a:t>
            </a:r>
          </a:p>
          <a:p>
            <a:pPr algn="r"/>
            <a:r>
              <a:rPr lang="en-US" sz="2000" b="1" i="1" dirty="0">
                <a:solidFill>
                  <a:srgbClr val="7B1B66"/>
                </a:solidFill>
                <a:latin typeface="Calibri" panose="020F0502020204030204" pitchFamily="34" charset="0"/>
                <a:cs typeface="Arial" panose="020B0604020202020204" pitchFamily="34" charset="0"/>
              </a:rPr>
              <a:t>February 24</a:t>
            </a:r>
            <a:r>
              <a:rPr lang="en-US" sz="2000" b="1" i="1" baseline="30000" dirty="0">
                <a:solidFill>
                  <a:srgbClr val="7B1B66"/>
                </a:solidFill>
                <a:latin typeface="Calibri" panose="020F0502020204030204" pitchFamily="34" charset="0"/>
                <a:cs typeface="Arial" panose="020B0604020202020204" pitchFamily="34" charset="0"/>
              </a:rPr>
              <a:t>th</a:t>
            </a:r>
            <a:r>
              <a:rPr lang="en-US" sz="2000" b="1" i="1" dirty="0">
                <a:solidFill>
                  <a:srgbClr val="7B1B66"/>
                </a:solidFill>
                <a:latin typeface="Calibri" panose="020F0502020204030204" pitchFamily="34" charset="0"/>
                <a:cs typeface="Arial" panose="020B0604020202020204" pitchFamily="34" charset="0"/>
              </a:rPr>
              <a:t> 2021</a:t>
            </a:r>
            <a:endParaRPr lang="en-US" dirty="0"/>
          </a:p>
        </p:txBody>
      </p:sp>
    </p:spTree>
    <p:extLst>
      <p:ext uri="{BB962C8B-B14F-4D97-AF65-F5344CB8AC3E}">
        <p14:creationId xmlns:p14="http://schemas.microsoft.com/office/powerpoint/2010/main" val="286964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020" y="890915"/>
            <a:ext cx="5007980" cy="3183374"/>
          </a:xfrm>
        </p:spPr>
        <p:txBody>
          <a:bodyPr>
            <a:normAutofit/>
          </a:bodyPr>
          <a:lstStyle/>
          <a:p>
            <a:pPr algn="ctr"/>
            <a:br>
              <a:rPr lang="en-US" dirty="0"/>
            </a:br>
            <a:r>
              <a:rPr lang="en-US" dirty="0"/>
              <a:t>Asante </a:t>
            </a:r>
            <a:r>
              <a:rPr lang="en-US" dirty="0" err="1"/>
              <a:t>sana</a:t>
            </a:r>
            <a:r>
              <a:rPr lang="en-US" dirty="0"/>
              <a:t>!</a:t>
            </a:r>
            <a:br>
              <a:rPr lang="en-US" dirty="0"/>
            </a:br>
            <a:br>
              <a:rPr lang="en-US" dirty="0"/>
            </a:br>
            <a:r>
              <a:rPr lang="en-US" dirty="0"/>
              <a:t>Thank you!</a:t>
            </a:r>
          </a:p>
        </p:txBody>
      </p:sp>
      <p:sp>
        <p:nvSpPr>
          <p:cNvPr id="3" name="Text Placeholder 2"/>
          <p:cNvSpPr>
            <a:spLocks noGrp="1"/>
          </p:cNvSpPr>
          <p:nvPr>
            <p:ph type="body" idx="1"/>
          </p:nvPr>
        </p:nvSpPr>
        <p:spPr>
          <a:xfrm flipV="1">
            <a:off x="1701575" y="8546998"/>
            <a:ext cx="7886700" cy="259545"/>
          </a:xfrm>
        </p:spPr>
        <p:txBody>
          <a:bodyPr>
            <a:normAutofit fontScale="62500" lnSpcReduction="20000"/>
          </a:bodyPr>
          <a:lstStyle/>
          <a:p>
            <a:endParaRPr lang="en-US" dirty="0"/>
          </a:p>
        </p:txBody>
      </p:sp>
      <p:grpSp>
        <p:nvGrpSpPr>
          <p:cNvPr id="4" name="Group 3">
            <a:extLst>
              <a:ext uri="{FF2B5EF4-FFF2-40B4-BE49-F238E27FC236}">
                <a16:creationId xmlns:a16="http://schemas.microsoft.com/office/drawing/2014/main" id="{00A848D2-BBCA-4435-914B-FF1BE036B15E}"/>
              </a:ext>
            </a:extLst>
          </p:cNvPr>
          <p:cNvGrpSpPr/>
          <p:nvPr/>
        </p:nvGrpSpPr>
        <p:grpSpPr>
          <a:xfrm>
            <a:off x="567256" y="5324354"/>
            <a:ext cx="5528743" cy="1255465"/>
            <a:chOff x="0" y="0"/>
            <a:chExt cx="4544061" cy="736600"/>
          </a:xfrm>
        </p:grpSpPr>
        <p:grpSp>
          <p:nvGrpSpPr>
            <p:cNvPr id="5" name="Group 4">
              <a:extLst>
                <a:ext uri="{FF2B5EF4-FFF2-40B4-BE49-F238E27FC236}">
                  <a16:creationId xmlns:a16="http://schemas.microsoft.com/office/drawing/2014/main" id="{CD6A9059-527D-4881-BB3F-92E9F2FC695E}"/>
                </a:ext>
              </a:extLst>
            </p:cNvPr>
            <p:cNvGrpSpPr>
              <a:grpSpLocks noChangeAspect="1"/>
            </p:cNvGrpSpPr>
            <p:nvPr/>
          </p:nvGrpSpPr>
          <p:grpSpPr>
            <a:xfrm>
              <a:off x="0" y="0"/>
              <a:ext cx="4544061" cy="736600"/>
              <a:chOff x="0" y="0"/>
              <a:chExt cx="4542831" cy="739029"/>
            </a:xfrm>
          </p:grpSpPr>
          <p:pic>
            <p:nvPicPr>
              <p:cNvPr id="7" name="Picture 6" descr="A picture containing drawing, room&#10;&#10;Description automatically generated">
                <a:extLst>
                  <a:ext uri="{FF2B5EF4-FFF2-40B4-BE49-F238E27FC236}">
                    <a16:creationId xmlns:a16="http://schemas.microsoft.com/office/drawing/2014/main" id="{B1576522-FFD8-48AB-864C-905AE31C5099}"/>
                  </a:ext>
                </a:extLst>
              </p:cNvPr>
              <p:cNvPicPr/>
              <p:nvPr/>
            </p:nvPicPr>
            <p:blipFill rotWithShape="1">
              <a:blip r:embed="rId3" cstate="print">
                <a:extLst>
                  <a:ext uri="{28A0092B-C50C-407E-A947-70E740481C1C}">
                    <a14:useLocalDpi xmlns:a14="http://schemas.microsoft.com/office/drawing/2010/main" val="0"/>
                  </a:ext>
                </a:extLst>
              </a:blip>
              <a:srcRect t="5000" b="8270"/>
              <a:stretch/>
            </p:blipFill>
            <p:spPr bwMode="auto">
              <a:xfrm>
                <a:off x="2396359" y="7509"/>
                <a:ext cx="923290" cy="731520"/>
              </a:xfrm>
              <a:prstGeom prst="rect">
                <a:avLst/>
              </a:prstGeom>
              <a:noFill/>
              <a:ln>
                <a:noFill/>
              </a:ln>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93FFBDBD-F3D4-4CFC-8DC4-17F2535C5F89}"/>
                  </a:ext>
                </a:extLst>
              </p:cNvPr>
              <p:cNvGrpSpPr/>
              <p:nvPr/>
            </p:nvGrpSpPr>
            <p:grpSpPr>
              <a:xfrm>
                <a:off x="0" y="0"/>
                <a:ext cx="4542831" cy="730146"/>
                <a:chOff x="0" y="0"/>
                <a:chExt cx="4543532" cy="731520"/>
              </a:xfrm>
            </p:grpSpPr>
            <p:pic>
              <p:nvPicPr>
                <p:cNvPr id="9" name="Picture 8" descr="A picture containing drawing&#10;&#10;Description automatically generated">
                  <a:extLst>
                    <a:ext uri="{FF2B5EF4-FFF2-40B4-BE49-F238E27FC236}">
                      <a16:creationId xmlns:a16="http://schemas.microsoft.com/office/drawing/2014/main" id="{19D071C4-960E-407C-BC7D-9BBD2C4BB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1977" y="0"/>
                  <a:ext cx="1011555" cy="731520"/>
                </a:xfrm>
                <a:prstGeom prst="rect">
                  <a:avLst/>
                </a:prstGeom>
              </p:spPr>
            </p:pic>
            <p:pic>
              <p:nvPicPr>
                <p:cNvPr id="10" name="Picture 9" descr="A close up of a sign&#10;&#10;Description automatically generated">
                  <a:extLst>
                    <a:ext uri="{FF2B5EF4-FFF2-40B4-BE49-F238E27FC236}">
                      <a16:creationId xmlns:a16="http://schemas.microsoft.com/office/drawing/2014/main" id="{F8D130BC-C6BB-4125-A9DC-A3421208EF97}"/>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0" y="49626"/>
                  <a:ext cx="868814" cy="549672"/>
                </a:xfrm>
                <a:prstGeom prst="rect">
                  <a:avLst/>
                </a:prstGeom>
                <a:noFill/>
                <a:ln>
                  <a:noFill/>
                </a:ln>
              </p:spPr>
            </p:pic>
          </p:grpSp>
        </p:grpSp>
        <p:pic>
          <p:nvPicPr>
            <p:cNvPr id="6" name="Picture 5" descr="A picture containing drawing&#10;&#10;Description automatically generated">
              <a:extLst>
                <a:ext uri="{FF2B5EF4-FFF2-40B4-BE49-F238E27FC236}">
                  <a16:creationId xmlns:a16="http://schemas.microsoft.com/office/drawing/2014/main" id="{2A6DEA5A-92BA-4BA4-A545-1693A6AF20A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35181" y="124691"/>
              <a:ext cx="1416050" cy="544830"/>
            </a:xfrm>
            <a:prstGeom prst="rect">
              <a:avLst/>
            </a:prstGeom>
          </p:spPr>
        </p:pic>
      </p:grpSp>
      <p:pic>
        <p:nvPicPr>
          <p:cNvPr id="11" name="Picture 10" descr="A group of people posing for the camera&#10;&#10;Description generated with very high confidence">
            <a:extLst>
              <a:ext uri="{FF2B5EF4-FFF2-40B4-BE49-F238E27FC236}">
                <a16:creationId xmlns:a16="http://schemas.microsoft.com/office/drawing/2014/main" id="{BCCCC152-9D1D-447E-BC4D-AC4B1CB4C906}"/>
              </a:ext>
            </a:extLst>
          </p:cNvPr>
          <p:cNvPicPr>
            <a:picLocks noChangeAspect="1"/>
          </p:cNvPicPr>
          <p:nvPr/>
        </p:nvPicPr>
        <p:blipFill rotWithShape="1">
          <a:blip r:embed="rId7">
            <a:extLst>
              <a:ext uri="{28A0092B-C50C-407E-A947-70E740481C1C}">
                <a14:useLocalDpi xmlns:a14="http://schemas.microsoft.com/office/drawing/2010/main" val="0"/>
              </a:ext>
            </a:extLst>
          </a:blip>
          <a:srcRect b="7991"/>
          <a:stretch/>
        </p:blipFill>
        <p:spPr>
          <a:xfrm>
            <a:off x="6172123" y="175175"/>
            <a:ext cx="5726651" cy="6404644"/>
          </a:xfrm>
          <a:prstGeom prst="rect">
            <a:avLst/>
          </a:prstGeom>
          <a:effectLst/>
        </p:spPr>
      </p:pic>
    </p:spTree>
    <p:extLst>
      <p:ext uri="{BB962C8B-B14F-4D97-AF65-F5344CB8AC3E}">
        <p14:creationId xmlns:p14="http://schemas.microsoft.com/office/powerpoint/2010/main" val="49617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DA70624B-2458-4127-BF8B-A209062ED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4">
            <a:extLst>
              <a:ext uri="{FF2B5EF4-FFF2-40B4-BE49-F238E27FC236}">
                <a16:creationId xmlns:a16="http://schemas.microsoft.com/office/drawing/2014/main" id="{CBAE5E18-89E5-4B66-A4ED-71860A61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4112EE-E5B0-47DE-92E3-5695783570DB}"/>
              </a:ext>
            </a:extLst>
          </p:cNvPr>
          <p:cNvSpPr>
            <a:spLocks noGrp="1"/>
          </p:cNvSpPr>
          <p:nvPr>
            <p:ph type="title"/>
          </p:nvPr>
        </p:nvSpPr>
        <p:spPr>
          <a:xfrm>
            <a:off x="5867874" y="892120"/>
            <a:ext cx="5447250" cy="1645920"/>
          </a:xfrm>
        </p:spPr>
        <p:txBody>
          <a:bodyPr>
            <a:normAutofit/>
          </a:bodyPr>
          <a:lstStyle/>
          <a:p>
            <a:r>
              <a:rPr lang="en-US" dirty="0"/>
              <a:t>Presentation Outline:</a:t>
            </a:r>
            <a:br>
              <a:rPr lang="en-US" dirty="0"/>
            </a:br>
            <a:endParaRPr lang="en-US" dirty="0"/>
          </a:p>
        </p:txBody>
      </p:sp>
      <p:pic>
        <p:nvPicPr>
          <p:cNvPr id="8" name="Graphic 7" descr="Presentation with Checklist">
            <a:extLst>
              <a:ext uri="{FF2B5EF4-FFF2-40B4-BE49-F238E27FC236}">
                <a16:creationId xmlns:a16="http://schemas.microsoft.com/office/drawing/2014/main" id="{4493094F-82F7-4632-82B7-77216DC5B3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8219" y="1948697"/>
            <a:ext cx="2957993" cy="2957993"/>
          </a:xfrm>
          <a:prstGeom prst="rect">
            <a:avLst/>
          </a:prstGeom>
        </p:spPr>
      </p:pic>
      <p:sp>
        <p:nvSpPr>
          <p:cNvPr id="3" name="Content Placeholder 2">
            <a:extLst>
              <a:ext uri="{FF2B5EF4-FFF2-40B4-BE49-F238E27FC236}">
                <a16:creationId xmlns:a16="http://schemas.microsoft.com/office/drawing/2014/main" id="{5229B730-FFD6-470B-964F-92C389B2839B}"/>
              </a:ext>
            </a:extLst>
          </p:cNvPr>
          <p:cNvSpPr>
            <a:spLocks noGrp="1"/>
          </p:cNvSpPr>
          <p:nvPr>
            <p:ph idx="1"/>
          </p:nvPr>
        </p:nvSpPr>
        <p:spPr>
          <a:xfrm>
            <a:off x="5813918" y="2309473"/>
            <a:ext cx="5447250" cy="3608832"/>
          </a:xfrm>
        </p:spPr>
        <p:txBody>
          <a:bodyPr>
            <a:normAutofit/>
          </a:bodyPr>
          <a:lstStyle/>
          <a:p>
            <a:pPr algn="just">
              <a:buFont typeface="Wingdings" panose="05000000000000000000" pitchFamily="2" charset="2"/>
              <a:buChar char="§"/>
            </a:pPr>
            <a:r>
              <a:rPr lang="en-US" dirty="0"/>
              <a:t>Background</a:t>
            </a:r>
          </a:p>
          <a:p>
            <a:pPr algn="just">
              <a:buFont typeface="Wingdings" panose="05000000000000000000" pitchFamily="2" charset="2"/>
              <a:buChar char="§"/>
            </a:pPr>
            <a:r>
              <a:rPr lang="en-US" dirty="0"/>
              <a:t>Parenting for Lifelong Health (</a:t>
            </a:r>
            <a:r>
              <a:rPr lang="en-US" i="1" dirty="0" err="1"/>
              <a:t>Furaha</a:t>
            </a:r>
            <a:r>
              <a:rPr lang="en-US" dirty="0"/>
              <a:t>) Program in Tanzania</a:t>
            </a:r>
          </a:p>
          <a:p>
            <a:pPr algn="just">
              <a:buFont typeface="Wingdings" panose="05000000000000000000" pitchFamily="2" charset="2"/>
              <a:buChar char="§"/>
            </a:pPr>
            <a:r>
              <a:rPr lang="en-US" dirty="0"/>
              <a:t>Coverage and sub-partners involved</a:t>
            </a:r>
          </a:p>
          <a:p>
            <a:pPr algn="just">
              <a:buFont typeface="Wingdings" panose="05000000000000000000" pitchFamily="2" charset="2"/>
              <a:buChar char="§"/>
            </a:pPr>
            <a:r>
              <a:rPr lang="en-US" dirty="0"/>
              <a:t>Outcomes of </a:t>
            </a:r>
            <a:r>
              <a:rPr lang="en-US" i="1" dirty="0" err="1"/>
              <a:t>Furaha</a:t>
            </a:r>
            <a:r>
              <a:rPr lang="en-US" dirty="0"/>
              <a:t> Program</a:t>
            </a:r>
          </a:p>
          <a:p>
            <a:pPr algn="just">
              <a:buFont typeface="Wingdings" panose="05000000000000000000" pitchFamily="2" charset="2"/>
              <a:buChar char="§"/>
            </a:pPr>
            <a:r>
              <a:rPr lang="en-GB" dirty="0"/>
              <a:t>Approach taken in relation to COVID-19 pandemic in Tanzania</a:t>
            </a:r>
            <a:endParaRPr lang="en-US" dirty="0"/>
          </a:p>
        </p:txBody>
      </p:sp>
      <p:sp>
        <p:nvSpPr>
          <p:cNvPr id="4" name="Slide Number Placeholder 3">
            <a:extLst>
              <a:ext uri="{FF2B5EF4-FFF2-40B4-BE49-F238E27FC236}">
                <a16:creationId xmlns:a16="http://schemas.microsoft.com/office/drawing/2014/main" id="{765F3815-E44C-435A-850C-4CC467BE8499}"/>
              </a:ext>
            </a:extLst>
          </p:cNvPr>
          <p:cNvSpPr>
            <a:spLocks noGrp="1"/>
          </p:cNvSpPr>
          <p:nvPr>
            <p:ph type="sldNum" sz="quarter" idx="12"/>
          </p:nvPr>
        </p:nvSpPr>
        <p:spPr>
          <a:xfrm>
            <a:off x="10654169" y="6106093"/>
            <a:ext cx="1097280" cy="274320"/>
          </a:xfrm>
        </p:spPr>
        <p:txBody>
          <a:bodyPr>
            <a:normAutofit/>
          </a:bodyPr>
          <a:lstStyle/>
          <a:p>
            <a:pPr>
              <a:spcAft>
                <a:spcPts val="600"/>
              </a:spcAft>
            </a:pPr>
            <a:fld id="{72B7E687-7260-49FD-A6F1-B67292D36535}" type="slidenum">
              <a:rPr lang="en-US" sz="1200" smtClean="0">
                <a:solidFill>
                  <a:prstClr val="black">
                    <a:tint val="75000"/>
                  </a:prstClr>
                </a:solidFill>
              </a:rPr>
              <a:pPr>
                <a:spcAft>
                  <a:spcPts val="600"/>
                </a:spcAft>
              </a:pPr>
              <a:t>2</a:t>
            </a:fld>
            <a:endParaRPr lang="en-US" sz="1200">
              <a:solidFill>
                <a:prstClr val="black">
                  <a:tint val="75000"/>
                </a:prstClr>
              </a:solidFill>
            </a:endParaRPr>
          </a:p>
        </p:txBody>
      </p:sp>
    </p:spTree>
    <p:extLst>
      <p:ext uri="{BB962C8B-B14F-4D97-AF65-F5344CB8AC3E}">
        <p14:creationId xmlns:p14="http://schemas.microsoft.com/office/powerpoint/2010/main" val="192919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36E2-CD1D-40C4-8872-3716707184A9}"/>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60938019-7A6A-4320-99CD-5FBD2157E44A}"/>
              </a:ext>
            </a:extLst>
          </p:cNvPr>
          <p:cNvSpPr>
            <a:spLocks noGrp="1"/>
          </p:cNvSpPr>
          <p:nvPr>
            <p:ph type="body" idx="1"/>
          </p:nvPr>
        </p:nvSpPr>
        <p:spPr>
          <a:xfrm>
            <a:off x="609600" y="1432495"/>
            <a:ext cx="5387976" cy="506865"/>
          </a:xfrm>
        </p:spPr>
        <p:txBody>
          <a:bodyPr/>
          <a:lstStyle/>
          <a:p>
            <a:pPr algn="ctr"/>
            <a:r>
              <a:rPr lang="en-US" dirty="0"/>
              <a:t>VAC in Tanzania</a:t>
            </a:r>
          </a:p>
        </p:txBody>
      </p:sp>
      <p:sp>
        <p:nvSpPr>
          <p:cNvPr id="4" name="Content Placeholder 3">
            <a:extLst>
              <a:ext uri="{FF2B5EF4-FFF2-40B4-BE49-F238E27FC236}">
                <a16:creationId xmlns:a16="http://schemas.microsoft.com/office/drawing/2014/main" id="{1CDCD0AA-3E78-4A8A-BACB-E06B98760D94}"/>
              </a:ext>
            </a:extLst>
          </p:cNvPr>
          <p:cNvSpPr>
            <a:spLocks noGrp="1"/>
          </p:cNvSpPr>
          <p:nvPr>
            <p:ph sz="half" idx="2"/>
          </p:nvPr>
        </p:nvSpPr>
        <p:spPr>
          <a:xfrm>
            <a:off x="609600" y="2188029"/>
            <a:ext cx="5387976" cy="3298371"/>
          </a:xfrm>
          <a:solidFill>
            <a:schemeClr val="bg2"/>
          </a:solidFill>
        </p:spPr>
        <p:txBody>
          <a:bodyPr>
            <a:normAutofit/>
          </a:bodyPr>
          <a:lstStyle/>
          <a:p>
            <a:pPr algn="just"/>
            <a:r>
              <a:rPr lang="en-GB" dirty="0">
                <a:solidFill>
                  <a:schemeClr val="tx1"/>
                </a:solidFill>
              </a:rPr>
              <a:t>More than a third of orphaned females reported experiences of childhood sexual violence compared to a quarter of females who were not orphaned (1)</a:t>
            </a:r>
          </a:p>
          <a:p>
            <a:pPr algn="just"/>
            <a:r>
              <a:rPr lang="en-GB" dirty="0">
                <a:solidFill>
                  <a:schemeClr val="tx1"/>
                </a:solidFill>
              </a:rPr>
              <a:t>Various measures taken by the United Republic of Tanzania to address reported VAC issues.</a:t>
            </a:r>
          </a:p>
          <a:p>
            <a:pPr marL="457200" lvl="1" indent="0" algn="just">
              <a:buNone/>
            </a:pPr>
            <a:endParaRPr lang="en-US" dirty="0"/>
          </a:p>
        </p:txBody>
      </p:sp>
      <p:sp>
        <p:nvSpPr>
          <p:cNvPr id="5" name="Text Placeholder 4">
            <a:extLst>
              <a:ext uri="{FF2B5EF4-FFF2-40B4-BE49-F238E27FC236}">
                <a16:creationId xmlns:a16="http://schemas.microsoft.com/office/drawing/2014/main" id="{CBBC1191-1CA1-4171-BC37-D0819FCEEC48}"/>
              </a:ext>
            </a:extLst>
          </p:cNvPr>
          <p:cNvSpPr>
            <a:spLocks noGrp="1"/>
          </p:cNvSpPr>
          <p:nvPr>
            <p:ph type="body" sz="quarter" idx="3"/>
          </p:nvPr>
        </p:nvSpPr>
        <p:spPr>
          <a:xfrm>
            <a:off x="6172200" y="1479246"/>
            <a:ext cx="5410200" cy="506865"/>
          </a:xfrm>
        </p:spPr>
        <p:txBody>
          <a:bodyPr/>
          <a:lstStyle/>
          <a:p>
            <a:pPr algn="ctr"/>
            <a:r>
              <a:rPr lang="en-US" dirty="0"/>
              <a:t>Measures to Address</a:t>
            </a:r>
          </a:p>
        </p:txBody>
      </p:sp>
      <p:sp>
        <p:nvSpPr>
          <p:cNvPr id="6" name="Content Placeholder 5">
            <a:extLst>
              <a:ext uri="{FF2B5EF4-FFF2-40B4-BE49-F238E27FC236}">
                <a16:creationId xmlns:a16="http://schemas.microsoft.com/office/drawing/2014/main" id="{2269DF26-0697-4B64-83D8-14102869EE2E}"/>
              </a:ext>
            </a:extLst>
          </p:cNvPr>
          <p:cNvSpPr>
            <a:spLocks noGrp="1"/>
          </p:cNvSpPr>
          <p:nvPr>
            <p:ph sz="quarter" idx="4"/>
          </p:nvPr>
        </p:nvSpPr>
        <p:spPr>
          <a:xfrm>
            <a:off x="6172200" y="2188028"/>
            <a:ext cx="5410200" cy="3298371"/>
          </a:xfrm>
          <a:solidFill>
            <a:schemeClr val="tx2">
              <a:lumMod val="20000"/>
              <a:lumOff val="80000"/>
            </a:schemeClr>
          </a:solidFill>
        </p:spPr>
        <p:txBody>
          <a:bodyPr>
            <a:normAutofit/>
          </a:bodyPr>
          <a:lstStyle/>
          <a:p>
            <a:pPr algn="just"/>
            <a:r>
              <a:rPr lang="en-GB" dirty="0">
                <a:solidFill>
                  <a:schemeClr val="tx1"/>
                </a:solidFill>
              </a:rPr>
              <a:t>Kizazi Kipya implemented Parenting Program to address violence within family setting.</a:t>
            </a:r>
          </a:p>
          <a:p>
            <a:pPr marL="0" indent="0" algn="just">
              <a:buNone/>
            </a:pPr>
            <a:endParaRPr lang="en-GB" dirty="0">
              <a:solidFill>
                <a:schemeClr val="tx1"/>
              </a:solidFill>
            </a:endParaRPr>
          </a:p>
          <a:p>
            <a:pPr algn="just"/>
            <a:r>
              <a:rPr lang="en-GB" dirty="0">
                <a:solidFill>
                  <a:schemeClr val="tx1"/>
                </a:solidFill>
              </a:rPr>
              <a:t>Kizazi Kipya used the evidence-based Parenting for Lifelong program</a:t>
            </a:r>
          </a:p>
          <a:p>
            <a:endParaRPr lang="en-US" dirty="0"/>
          </a:p>
        </p:txBody>
      </p:sp>
      <p:sp>
        <p:nvSpPr>
          <p:cNvPr id="7" name="Slide Number Placeholder 6">
            <a:extLst>
              <a:ext uri="{FF2B5EF4-FFF2-40B4-BE49-F238E27FC236}">
                <a16:creationId xmlns:a16="http://schemas.microsoft.com/office/drawing/2014/main" id="{A700C9DA-29E0-4B22-8FAC-877007053E61}"/>
              </a:ext>
            </a:extLst>
          </p:cNvPr>
          <p:cNvSpPr>
            <a:spLocks noGrp="1"/>
          </p:cNvSpPr>
          <p:nvPr>
            <p:ph type="sldNum" sz="quarter" idx="12"/>
          </p:nvPr>
        </p:nvSpPr>
        <p:spPr/>
        <p:txBody>
          <a:bodyPr/>
          <a:lstStyle/>
          <a:p>
            <a:fld id="{72B7E687-7260-49FD-A6F1-B67292D36535}" type="slidenum">
              <a:rPr lang="en-US" smtClean="0"/>
              <a:t>3</a:t>
            </a:fld>
            <a:endParaRPr lang="en-US" dirty="0"/>
          </a:p>
        </p:txBody>
      </p:sp>
      <p:sp>
        <p:nvSpPr>
          <p:cNvPr id="8" name="TextBox 7">
            <a:extLst>
              <a:ext uri="{FF2B5EF4-FFF2-40B4-BE49-F238E27FC236}">
                <a16:creationId xmlns:a16="http://schemas.microsoft.com/office/drawing/2014/main" id="{DEDC89E7-2D2B-4100-BE8F-0910D7A6B1F5}"/>
              </a:ext>
            </a:extLst>
          </p:cNvPr>
          <p:cNvSpPr txBox="1"/>
          <p:nvPr/>
        </p:nvSpPr>
        <p:spPr>
          <a:xfrm>
            <a:off x="262524" y="6094745"/>
            <a:ext cx="11470104" cy="523220"/>
          </a:xfrm>
          <a:prstGeom prst="rect">
            <a:avLst/>
          </a:prstGeom>
          <a:noFill/>
        </p:spPr>
        <p:txBody>
          <a:bodyPr wrap="square" rtlCol="0">
            <a:spAutoFit/>
          </a:bodyPr>
          <a:lstStyle/>
          <a:p>
            <a:r>
              <a:rPr lang="en-US" sz="1400" i="1" dirty="0"/>
              <a:t>1. VIOLENCE_AGAINST_CHILDREN_IN_TANZANIA_REPORT.pdf [Internet]. [cited 2021 Feb 19]. Available from: https://www.unicef.org/media/files/VIOLENCE_AGAINST_CHILDREN_IN_TANZANIA_REPORT.pdf</a:t>
            </a:r>
          </a:p>
        </p:txBody>
      </p:sp>
    </p:spTree>
    <p:extLst>
      <p:ext uri="{BB962C8B-B14F-4D97-AF65-F5344CB8AC3E}">
        <p14:creationId xmlns:p14="http://schemas.microsoft.com/office/powerpoint/2010/main" val="1360250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1"/>
          <p:cNvSpPr/>
          <p:nvPr/>
        </p:nvSpPr>
        <p:spPr>
          <a:xfrm>
            <a:off x="5491929" y="3604971"/>
            <a:ext cx="1399" cy="10848"/>
          </a:xfrm>
          <a:custGeom>
            <a:avLst/>
            <a:gdLst/>
            <a:ahLst/>
            <a:cxnLst/>
            <a:rect l="l" t="t" r="r" b="b"/>
            <a:pathLst>
              <a:path w="37" h="287" extrusionOk="0">
                <a:moveTo>
                  <a:pt x="36" y="0"/>
                </a:moveTo>
                <a:cubicBezTo>
                  <a:pt x="24" y="84"/>
                  <a:pt x="24" y="155"/>
                  <a:pt x="1" y="274"/>
                </a:cubicBezTo>
                <a:cubicBezTo>
                  <a:pt x="12" y="274"/>
                  <a:pt x="12" y="274"/>
                  <a:pt x="12" y="286"/>
                </a:cubicBezTo>
                <a:cubicBezTo>
                  <a:pt x="24" y="191"/>
                  <a:pt x="36" y="96"/>
                  <a:pt x="36" y="0"/>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325" name="Google Shape;325;p21"/>
          <p:cNvSpPr/>
          <p:nvPr/>
        </p:nvSpPr>
        <p:spPr>
          <a:xfrm>
            <a:off x="5492383" y="3615330"/>
            <a:ext cx="37" cy="37"/>
          </a:xfrm>
          <a:custGeom>
            <a:avLst/>
            <a:gdLst/>
            <a:ahLst/>
            <a:cxnLst/>
            <a:rect l="l" t="t" r="r" b="b"/>
            <a:pathLst>
              <a:path w="1" h="1" extrusionOk="0">
                <a:moveTo>
                  <a:pt x="0" y="0"/>
                </a:moveTo>
                <a:lnTo>
                  <a:pt x="0" y="0"/>
                </a:lnTo>
                <a:close/>
              </a:path>
            </a:pathLst>
          </a:custGeom>
          <a:solidFill>
            <a:srgbClr val="5EB2FC"/>
          </a:solidFill>
          <a:ln>
            <a:noFill/>
          </a:ln>
        </p:spPr>
        <p:txBody>
          <a:bodyPr spcFirstLastPara="1" wrap="square" lIns="121900" tIns="121900" rIns="121900" bIns="121900" anchor="ctr" anchorCtr="0">
            <a:noAutofit/>
          </a:bodyPr>
          <a:lstStyle/>
          <a:p>
            <a:endParaRPr sz="2400"/>
          </a:p>
        </p:txBody>
      </p:sp>
      <p:grpSp>
        <p:nvGrpSpPr>
          <p:cNvPr id="326" name="Google Shape;326;p21"/>
          <p:cNvGrpSpPr/>
          <p:nvPr/>
        </p:nvGrpSpPr>
        <p:grpSpPr>
          <a:xfrm>
            <a:off x="6074362" y="4738961"/>
            <a:ext cx="1522828" cy="1402488"/>
            <a:chOff x="4555771" y="3554221"/>
            <a:chExt cx="1142121" cy="1051866"/>
          </a:xfrm>
        </p:grpSpPr>
        <p:sp>
          <p:nvSpPr>
            <p:cNvPr id="327" name="Google Shape;327;p21"/>
            <p:cNvSpPr/>
            <p:nvPr/>
          </p:nvSpPr>
          <p:spPr>
            <a:xfrm>
              <a:off x="4555771" y="3554221"/>
              <a:ext cx="1142121" cy="1051866"/>
            </a:xfrm>
            <a:custGeom>
              <a:avLst/>
              <a:gdLst/>
              <a:ahLst/>
              <a:cxnLst/>
              <a:rect l="l" t="t" r="r" b="b"/>
              <a:pathLst>
                <a:path w="37672" h="34695" extrusionOk="0">
                  <a:moveTo>
                    <a:pt x="10621" y="0"/>
                  </a:moveTo>
                  <a:cubicBezTo>
                    <a:pt x="10621" y="0"/>
                    <a:pt x="10621" y="12"/>
                    <a:pt x="10621" y="12"/>
                  </a:cubicBezTo>
                  <a:cubicBezTo>
                    <a:pt x="10704" y="60"/>
                    <a:pt x="10740" y="83"/>
                    <a:pt x="10823" y="131"/>
                  </a:cubicBezTo>
                  <a:cubicBezTo>
                    <a:pt x="10716" y="5167"/>
                    <a:pt x="11193" y="10156"/>
                    <a:pt x="11871" y="15145"/>
                  </a:cubicBezTo>
                  <a:cubicBezTo>
                    <a:pt x="8275" y="18121"/>
                    <a:pt x="4227" y="20574"/>
                    <a:pt x="1" y="22538"/>
                  </a:cubicBezTo>
                  <a:cubicBezTo>
                    <a:pt x="8573" y="28896"/>
                    <a:pt x="17646" y="32718"/>
                    <a:pt x="28123" y="34695"/>
                  </a:cubicBezTo>
                  <a:cubicBezTo>
                    <a:pt x="31826" y="30051"/>
                    <a:pt x="34934" y="25265"/>
                    <a:pt x="37672" y="19991"/>
                  </a:cubicBezTo>
                  <a:cubicBezTo>
                    <a:pt x="34755" y="15228"/>
                    <a:pt x="32159" y="10370"/>
                    <a:pt x="30207" y="5132"/>
                  </a:cubicBezTo>
                  <a:cubicBezTo>
                    <a:pt x="22956" y="4941"/>
                    <a:pt x="17015" y="3417"/>
                    <a:pt x="10621" y="0"/>
                  </a:cubicBezTo>
                  <a:close/>
                </a:path>
              </a:pathLst>
            </a:custGeom>
            <a:solidFill>
              <a:srgbClr val="FCBD24"/>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 name="Google Shape;328;p21"/>
            <p:cNvSpPr txBox="1"/>
            <p:nvPr/>
          </p:nvSpPr>
          <p:spPr>
            <a:xfrm>
              <a:off x="4880525" y="3884725"/>
              <a:ext cx="678900" cy="481200"/>
            </a:xfrm>
            <a:prstGeom prst="rect">
              <a:avLst/>
            </a:prstGeom>
            <a:noFill/>
            <a:ln>
              <a:noFill/>
            </a:ln>
          </p:spPr>
          <p:txBody>
            <a:bodyPr spcFirstLastPara="1" wrap="square" lIns="121900" tIns="121900" rIns="121900" bIns="121900" anchor="ctr" anchorCtr="0">
              <a:noAutofit/>
            </a:bodyPr>
            <a:lstStyle/>
            <a:p>
              <a:pPr algn="ctr"/>
              <a:r>
                <a:rPr lang="en" sz="4667" dirty="0">
                  <a:solidFill>
                    <a:srgbClr val="FFFFFF"/>
                  </a:solidFill>
                  <a:latin typeface="Fira Sans Extra Condensed Medium"/>
                  <a:ea typeface="Fira Sans Extra Condensed Medium"/>
                  <a:cs typeface="Fira Sans Extra Condensed Medium"/>
                  <a:sym typeface="Fira Sans Extra Condensed Medium"/>
                </a:rPr>
                <a:t>01</a:t>
              </a:r>
              <a:endParaRPr sz="4667"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29" name="Google Shape;329;p21"/>
          <p:cNvGrpSpPr/>
          <p:nvPr/>
        </p:nvGrpSpPr>
        <p:grpSpPr>
          <a:xfrm>
            <a:off x="5372661" y="4211440"/>
            <a:ext cx="1181615" cy="1438627"/>
            <a:chOff x="4029495" y="3158580"/>
            <a:chExt cx="886211" cy="1078970"/>
          </a:xfrm>
        </p:grpSpPr>
        <p:sp>
          <p:nvSpPr>
            <p:cNvPr id="330" name="Google Shape;330;p21"/>
            <p:cNvSpPr/>
            <p:nvPr/>
          </p:nvSpPr>
          <p:spPr>
            <a:xfrm>
              <a:off x="4029495" y="3158580"/>
              <a:ext cx="886211" cy="1078970"/>
            </a:xfrm>
            <a:custGeom>
              <a:avLst/>
              <a:gdLst/>
              <a:ahLst/>
              <a:cxnLst/>
              <a:rect l="l" t="t" r="r" b="b"/>
              <a:pathLst>
                <a:path w="29231" h="35589" extrusionOk="0">
                  <a:moveTo>
                    <a:pt x="14550" y="1"/>
                  </a:moveTo>
                  <a:cubicBezTo>
                    <a:pt x="13097" y="4251"/>
                    <a:pt x="12026" y="8645"/>
                    <a:pt x="11192" y="13050"/>
                  </a:cubicBezTo>
                  <a:cubicBezTo>
                    <a:pt x="8585" y="13600"/>
                    <a:pt x="5917" y="13880"/>
                    <a:pt x="3250" y="13880"/>
                  </a:cubicBezTo>
                  <a:cubicBezTo>
                    <a:pt x="2165" y="13880"/>
                    <a:pt x="1081" y="13833"/>
                    <a:pt x="0" y="13741"/>
                  </a:cubicBezTo>
                  <a:lnTo>
                    <a:pt x="0" y="13741"/>
                  </a:lnTo>
                  <a:cubicBezTo>
                    <a:pt x="4370" y="22325"/>
                    <a:pt x="9954" y="29397"/>
                    <a:pt x="17360" y="35588"/>
                  </a:cubicBezTo>
                  <a:cubicBezTo>
                    <a:pt x="21586" y="33624"/>
                    <a:pt x="25634" y="31171"/>
                    <a:pt x="29230" y="28195"/>
                  </a:cubicBezTo>
                  <a:cubicBezTo>
                    <a:pt x="28552" y="23206"/>
                    <a:pt x="28075" y="18217"/>
                    <a:pt x="28194" y="13181"/>
                  </a:cubicBezTo>
                  <a:cubicBezTo>
                    <a:pt x="22586" y="9573"/>
                    <a:pt x="18395" y="5466"/>
                    <a:pt x="14550" y="1"/>
                  </a:cubicBezTo>
                  <a:close/>
                </a:path>
              </a:pathLst>
            </a:custGeom>
            <a:solidFill>
              <a:srgbClr val="5EB2FC"/>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 name="Google Shape;331;p21"/>
            <p:cNvSpPr txBox="1"/>
            <p:nvPr/>
          </p:nvSpPr>
          <p:spPr>
            <a:xfrm>
              <a:off x="4201625" y="3505725"/>
              <a:ext cx="678900" cy="481200"/>
            </a:xfrm>
            <a:prstGeom prst="rect">
              <a:avLst/>
            </a:prstGeom>
            <a:noFill/>
            <a:ln>
              <a:noFill/>
            </a:ln>
          </p:spPr>
          <p:txBody>
            <a:bodyPr spcFirstLastPara="1" wrap="square" lIns="121900" tIns="121900" rIns="121900" bIns="121900" anchor="ctr" anchorCtr="0">
              <a:noAutofit/>
            </a:bodyPr>
            <a:lstStyle/>
            <a:p>
              <a:pPr algn="ctr"/>
              <a:r>
                <a:rPr lang="en" sz="4000" dirty="0">
                  <a:solidFill>
                    <a:srgbClr val="FFFFFF"/>
                  </a:solidFill>
                  <a:latin typeface="Fira Sans Extra Condensed Medium"/>
                  <a:ea typeface="Fira Sans Extra Condensed Medium"/>
                  <a:cs typeface="Fira Sans Extra Condensed Medium"/>
                  <a:sym typeface="Fira Sans Extra Condensed Medium"/>
                </a:rPr>
                <a:t>02</a:t>
              </a:r>
              <a:endParaRPr sz="40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32" name="Google Shape;332;p21"/>
          <p:cNvGrpSpPr/>
          <p:nvPr/>
        </p:nvGrpSpPr>
        <p:grpSpPr>
          <a:xfrm>
            <a:off x="5082267" y="3295089"/>
            <a:ext cx="905200" cy="1477432"/>
            <a:chOff x="3811700" y="2471317"/>
            <a:chExt cx="678900" cy="1108074"/>
          </a:xfrm>
        </p:grpSpPr>
        <p:sp>
          <p:nvSpPr>
            <p:cNvPr id="333" name="Google Shape;333;p21"/>
            <p:cNvSpPr/>
            <p:nvPr/>
          </p:nvSpPr>
          <p:spPr>
            <a:xfrm>
              <a:off x="3831675" y="2471317"/>
              <a:ext cx="638941" cy="1108074"/>
            </a:xfrm>
            <a:custGeom>
              <a:avLst/>
              <a:gdLst/>
              <a:ahLst/>
              <a:cxnLst/>
              <a:rect l="l" t="t" r="r" b="b"/>
              <a:pathLst>
                <a:path w="21075" h="36549" extrusionOk="0">
                  <a:moveTo>
                    <a:pt x="14252" y="0"/>
                  </a:moveTo>
                  <a:cubicBezTo>
                    <a:pt x="11883" y="2917"/>
                    <a:pt x="9776" y="5989"/>
                    <a:pt x="7716" y="9132"/>
                  </a:cubicBezTo>
                  <a:cubicBezTo>
                    <a:pt x="5287" y="7811"/>
                    <a:pt x="2787" y="5739"/>
                    <a:pt x="1048" y="3572"/>
                  </a:cubicBezTo>
                  <a:lnTo>
                    <a:pt x="1048" y="3572"/>
                  </a:lnTo>
                  <a:cubicBezTo>
                    <a:pt x="1" y="15145"/>
                    <a:pt x="1846" y="25742"/>
                    <a:pt x="6525" y="36410"/>
                  </a:cubicBezTo>
                  <a:cubicBezTo>
                    <a:pt x="7606" y="36502"/>
                    <a:pt x="8690" y="36549"/>
                    <a:pt x="9775" y="36549"/>
                  </a:cubicBezTo>
                  <a:cubicBezTo>
                    <a:pt x="12442" y="36549"/>
                    <a:pt x="15110" y="36269"/>
                    <a:pt x="17717" y="35719"/>
                  </a:cubicBezTo>
                  <a:cubicBezTo>
                    <a:pt x="18527" y="31397"/>
                    <a:pt x="19575" y="27099"/>
                    <a:pt x="20991" y="22920"/>
                  </a:cubicBezTo>
                  <a:cubicBezTo>
                    <a:pt x="21027" y="22836"/>
                    <a:pt x="21051" y="22753"/>
                    <a:pt x="21075" y="22670"/>
                  </a:cubicBezTo>
                  <a:cubicBezTo>
                    <a:pt x="16848" y="15478"/>
                    <a:pt x="14705" y="8335"/>
                    <a:pt x="14252" y="0"/>
                  </a:cubicBezTo>
                  <a:close/>
                </a:path>
              </a:pathLst>
            </a:custGeom>
            <a:solidFill>
              <a:srgbClr val="69E781"/>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 name="Google Shape;334;p21"/>
            <p:cNvSpPr txBox="1"/>
            <p:nvPr/>
          </p:nvSpPr>
          <p:spPr>
            <a:xfrm>
              <a:off x="3811700" y="2823588"/>
              <a:ext cx="678900" cy="481200"/>
            </a:xfrm>
            <a:prstGeom prst="rect">
              <a:avLst/>
            </a:prstGeom>
            <a:noFill/>
            <a:ln>
              <a:noFill/>
            </a:ln>
          </p:spPr>
          <p:txBody>
            <a:bodyPr spcFirstLastPara="1" wrap="square" lIns="121900" tIns="121900" rIns="121900" bIns="121900" anchor="ctr" anchorCtr="0">
              <a:noAutofit/>
            </a:bodyPr>
            <a:lstStyle/>
            <a:p>
              <a:pPr algn="ctr"/>
              <a:r>
                <a:rPr lang="en" sz="3333" dirty="0">
                  <a:solidFill>
                    <a:srgbClr val="FFFFFF"/>
                  </a:solidFill>
                  <a:latin typeface="Fira Sans Extra Condensed Medium"/>
                  <a:ea typeface="Fira Sans Extra Condensed Medium"/>
                  <a:cs typeface="Fira Sans Extra Condensed Medium"/>
                  <a:sym typeface="Fira Sans Extra Condensed Medium"/>
                </a:rPr>
                <a:t>03</a:t>
              </a:r>
              <a:endParaRPr sz="3333"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35" name="Google Shape;335;p21"/>
          <p:cNvGrpSpPr/>
          <p:nvPr/>
        </p:nvGrpSpPr>
        <p:grpSpPr>
          <a:xfrm>
            <a:off x="5028667" y="1923900"/>
            <a:ext cx="1137181" cy="1740387"/>
            <a:chOff x="3771500" y="1442925"/>
            <a:chExt cx="852886" cy="1305290"/>
          </a:xfrm>
        </p:grpSpPr>
        <p:sp>
          <p:nvSpPr>
            <p:cNvPr id="336" name="Google Shape;336;p21"/>
            <p:cNvSpPr/>
            <p:nvPr/>
          </p:nvSpPr>
          <p:spPr>
            <a:xfrm>
              <a:off x="3863447" y="1442925"/>
              <a:ext cx="760939" cy="1305290"/>
            </a:xfrm>
            <a:custGeom>
              <a:avLst/>
              <a:gdLst/>
              <a:ahLst/>
              <a:cxnLst/>
              <a:rect l="l" t="t" r="r" b="b"/>
              <a:pathLst>
                <a:path w="25099" h="43054" extrusionOk="0">
                  <a:moveTo>
                    <a:pt x="21801" y="1"/>
                  </a:moveTo>
                  <a:cubicBezTo>
                    <a:pt x="9645" y="9871"/>
                    <a:pt x="2370" y="21991"/>
                    <a:pt x="0" y="37481"/>
                  </a:cubicBezTo>
                  <a:cubicBezTo>
                    <a:pt x="1727" y="39648"/>
                    <a:pt x="4227" y="41732"/>
                    <a:pt x="6668" y="43053"/>
                  </a:cubicBezTo>
                  <a:cubicBezTo>
                    <a:pt x="8728" y="39910"/>
                    <a:pt x="10835" y="36838"/>
                    <a:pt x="13204" y="33921"/>
                  </a:cubicBezTo>
                  <a:cubicBezTo>
                    <a:pt x="13490" y="22134"/>
                    <a:pt x="17550" y="12562"/>
                    <a:pt x="25099" y="3572"/>
                  </a:cubicBezTo>
                  <a:cubicBezTo>
                    <a:pt x="23777" y="2144"/>
                    <a:pt x="23122" y="1429"/>
                    <a:pt x="21801" y="1"/>
                  </a:cubicBezTo>
                  <a:close/>
                </a:path>
              </a:pathLst>
            </a:custGeom>
            <a:solidFill>
              <a:srgbClr val="4949E7"/>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 name="Google Shape;337;p21"/>
            <p:cNvSpPr txBox="1"/>
            <p:nvPr/>
          </p:nvSpPr>
          <p:spPr>
            <a:xfrm>
              <a:off x="3771500" y="2010225"/>
              <a:ext cx="678900" cy="481200"/>
            </a:xfrm>
            <a:prstGeom prst="rect">
              <a:avLst/>
            </a:prstGeom>
            <a:noFill/>
            <a:ln>
              <a:noFill/>
            </a:ln>
          </p:spPr>
          <p:txBody>
            <a:bodyPr spcFirstLastPara="1" wrap="square" lIns="121900" tIns="121900" rIns="121900" bIns="121900" anchor="ctr" anchorCtr="0">
              <a:noAutofit/>
            </a:bodyPr>
            <a:lstStyle/>
            <a:p>
              <a:pPr algn="ctr"/>
              <a:r>
                <a:rPr lang="en" sz="2667" dirty="0">
                  <a:solidFill>
                    <a:srgbClr val="FFFFFF"/>
                  </a:solidFill>
                  <a:latin typeface="Fira Sans Extra Condensed Medium"/>
                  <a:ea typeface="Fira Sans Extra Condensed Medium"/>
                  <a:cs typeface="Fira Sans Extra Condensed Medium"/>
                  <a:sym typeface="Fira Sans Extra Condensed Medium"/>
                </a:rPr>
                <a:t>04</a:t>
              </a:r>
              <a:endParaRPr sz="2667"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38" name="Google Shape;338;p21"/>
          <p:cNvGrpSpPr/>
          <p:nvPr/>
        </p:nvGrpSpPr>
        <p:grpSpPr>
          <a:xfrm>
            <a:off x="7546902" y="898905"/>
            <a:ext cx="4274986" cy="1472196"/>
            <a:chOff x="5195001" y="675528"/>
            <a:chExt cx="3206239" cy="1024491"/>
          </a:xfrm>
        </p:grpSpPr>
        <p:sp>
          <p:nvSpPr>
            <p:cNvPr id="339" name="Google Shape;339;p21"/>
            <p:cNvSpPr txBox="1"/>
            <p:nvPr/>
          </p:nvSpPr>
          <p:spPr>
            <a:xfrm>
              <a:off x="5195001" y="912696"/>
              <a:ext cx="3206239" cy="787323"/>
            </a:xfrm>
            <a:prstGeom prst="rect">
              <a:avLst/>
            </a:prstGeom>
            <a:noFill/>
            <a:ln>
              <a:noFill/>
            </a:ln>
          </p:spPr>
          <p:txBody>
            <a:bodyPr spcFirstLastPara="1" wrap="square" lIns="121900" tIns="121900" rIns="121900" bIns="121900" anchor="t" anchorCtr="0">
              <a:noAutofit/>
            </a:bodyPr>
            <a:lstStyle/>
            <a:p>
              <a:pPr marL="285750" indent="-285750" algn="just">
                <a:buFont typeface="Arial" panose="020B0604020202020204" pitchFamily="34" charset="0"/>
                <a:buChar char="•"/>
              </a:pPr>
              <a:r>
                <a:rPr lang="en-US" sz="1600" b="1" dirty="0">
                  <a:solidFill>
                    <a:srgbClr val="434343"/>
                  </a:solidFill>
                  <a:ea typeface="Roboto"/>
                  <a:cs typeface="Roboto"/>
                  <a:sym typeface="Roboto"/>
                </a:rPr>
                <a:t>Community Context</a:t>
              </a:r>
              <a:r>
                <a:rPr lang="en-US" sz="1600" dirty="0">
                  <a:solidFill>
                    <a:srgbClr val="434343"/>
                  </a:solidFill>
                  <a:ea typeface="Roboto"/>
                  <a:cs typeface="Roboto"/>
                  <a:sym typeface="Roboto"/>
                </a:rPr>
                <a:t>: 2018-2021- was scaled up to 17 councils</a:t>
              </a:r>
            </a:p>
            <a:p>
              <a:pPr marL="285750" indent="-285750" algn="just">
                <a:buFont typeface="Arial" panose="020B0604020202020204" pitchFamily="34" charset="0"/>
                <a:buChar char="•"/>
              </a:pPr>
              <a:r>
                <a:rPr lang="en-US" sz="1600" b="1" dirty="0">
                  <a:ea typeface="Roboto"/>
                  <a:cs typeface="Roboto"/>
                  <a:sym typeface="Roboto"/>
                </a:rPr>
                <a:t>Mining Context</a:t>
              </a:r>
              <a:r>
                <a:rPr lang="en-US" sz="1600" dirty="0">
                  <a:ea typeface="Roboto"/>
                  <a:cs typeface="Roboto"/>
                  <a:sym typeface="Roboto"/>
                </a:rPr>
                <a:t>: In 2019, adapted to 3 additional CIM councils.</a:t>
              </a:r>
              <a:endParaRPr sz="1600" dirty="0">
                <a:ea typeface="Roboto"/>
                <a:cs typeface="Roboto"/>
                <a:sym typeface="Roboto"/>
              </a:endParaRPr>
            </a:p>
          </p:txBody>
        </p:sp>
        <p:sp>
          <p:nvSpPr>
            <p:cNvPr id="340" name="Google Shape;340;p21"/>
            <p:cNvSpPr/>
            <p:nvPr/>
          </p:nvSpPr>
          <p:spPr>
            <a:xfrm>
              <a:off x="5557471" y="675528"/>
              <a:ext cx="1887318" cy="314892"/>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algn="ctr">
                <a:buClr>
                  <a:srgbClr val="000000"/>
                </a:buClr>
                <a:buSzPts val="1100"/>
              </a:pPr>
              <a:r>
                <a:rPr lang="en-US" dirty="0">
                  <a:solidFill>
                    <a:srgbClr val="FFFFFF"/>
                  </a:solidFill>
                </a:rPr>
                <a:t>Scaling Up</a:t>
              </a:r>
              <a:endParaRPr dirty="0">
                <a:solidFill>
                  <a:srgbClr val="FFFFFF"/>
                </a:solidFill>
              </a:endParaRPr>
            </a:p>
          </p:txBody>
        </p:sp>
      </p:grpSp>
      <p:grpSp>
        <p:nvGrpSpPr>
          <p:cNvPr id="341" name="Google Shape;341;p21"/>
          <p:cNvGrpSpPr/>
          <p:nvPr/>
        </p:nvGrpSpPr>
        <p:grpSpPr>
          <a:xfrm>
            <a:off x="7546902" y="2504641"/>
            <a:ext cx="4442410" cy="768061"/>
            <a:chOff x="5232718" y="1641060"/>
            <a:chExt cx="2845610" cy="983135"/>
          </a:xfrm>
        </p:grpSpPr>
        <p:sp>
          <p:nvSpPr>
            <p:cNvPr id="342" name="Google Shape;342;p21"/>
            <p:cNvSpPr txBox="1"/>
            <p:nvPr/>
          </p:nvSpPr>
          <p:spPr>
            <a:xfrm>
              <a:off x="5232718" y="2091395"/>
              <a:ext cx="2845610" cy="532800"/>
            </a:xfrm>
            <a:prstGeom prst="rect">
              <a:avLst/>
            </a:prstGeom>
            <a:noFill/>
            <a:ln>
              <a:noFill/>
            </a:ln>
          </p:spPr>
          <p:txBody>
            <a:bodyPr spcFirstLastPara="1" wrap="square" lIns="121900" tIns="121900" rIns="121900" bIns="121900" anchor="t" anchorCtr="0">
              <a:noAutofit/>
            </a:bodyPr>
            <a:lstStyle/>
            <a:p>
              <a:pPr marL="285750" indent="-285750" algn="just">
                <a:buFont typeface="Arial" panose="020B0604020202020204" pitchFamily="34" charset="0"/>
                <a:buChar char="•"/>
              </a:pPr>
              <a:r>
                <a:rPr lang="en-US" sz="1600" b="1" dirty="0">
                  <a:solidFill>
                    <a:srgbClr val="434343"/>
                  </a:solidFill>
                  <a:ea typeface="Roboto"/>
                  <a:cs typeface="Roboto"/>
                  <a:sym typeface="Roboto"/>
                </a:rPr>
                <a:t>Community Context</a:t>
              </a:r>
              <a:r>
                <a:rPr lang="en-US" sz="1600" dirty="0">
                  <a:solidFill>
                    <a:srgbClr val="434343"/>
                  </a:solidFill>
                  <a:ea typeface="Roboto"/>
                  <a:cs typeface="Roboto"/>
                  <a:sym typeface="Roboto"/>
                </a:rPr>
                <a:t>: In 2017, the program was piloted in 5 councils.</a:t>
              </a:r>
            </a:p>
            <a:p>
              <a:pPr marL="285750" indent="-285750" algn="just">
                <a:buFont typeface="Arial" panose="020B0604020202020204" pitchFamily="34" charset="0"/>
                <a:buChar char="•"/>
              </a:pPr>
              <a:r>
                <a:rPr lang="en-US" sz="1600" dirty="0">
                  <a:solidFill>
                    <a:srgbClr val="434343"/>
                  </a:solidFill>
                  <a:ea typeface="Roboto"/>
                  <a:cs typeface="Roboto"/>
                  <a:sym typeface="Roboto"/>
                </a:rPr>
                <a:t>Findings were shared with government and program was endorsed for scale up.</a:t>
              </a:r>
            </a:p>
            <a:p>
              <a:endParaRPr sz="1600" dirty="0">
                <a:solidFill>
                  <a:srgbClr val="434343"/>
                </a:solidFill>
                <a:ea typeface="Roboto"/>
                <a:cs typeface="Roboto"/>
                <a:sym typeface="Roboto"/>
              </a:endParaRPr>
            </a:p>
          </p:txBody>
        </p:sp>
        <p:sp>
          <p:nvSpPr>
            <p:cNvPr id="343" name="Google Shape;343;p21"/>
            <p:cNvSpPr/>
            <p:nvPr/>
          </p:nvSpPr>
          <p:spPr>
            <a:xfrm>
              <a:off x="5573833" y="1641060"/>
              <a:ext cx="1616285" cy="532799"/>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algn="ctr"/>
              <a:r>
                <a:rPr lang="en-US" dirty="0">
                  <a:solidFill>
                    <a:srgbClr val="FFFFFF"/>
                  </a:solidFill>
                </a:rPr>
                <a:t>Pilot</a:t>
              </a:r>
              <a:endParaRPr dirty="0">
                <a:solidFill>
                  <a:srgbClr val="FFFFFF"/>
                </a:solidFill>
              </a:endParaRPr>
            </a:p>
          </p:txBody>
        </p:sp>
      </p:grpSp>
      <p:grpSp>
        <p:nvGrpSpPr>
          <p:cNvPr id="344" name="Google Shape;344;p21"/>
          <p:cNvGrpSpPr/>
          <p:nvPr/>
        </p:nvGrpSpPr>
        <p:grpSpPr>
          <a:xfrm>
            <a:off x="7614087" y="4049719"/>
            <a:ext cx="3950538" cy="1149721"/>
            <a:chOff x="5249893" y="2794780"/>
            <a:chExt cx="2962903" cy="864638"/>
          </a:xfrm>
        </p:grpSpPr>
        <p:sp>
          <p:nvSpPr>
            <p:cNvPr id="345" name="Google Shape;345;p21"/>
            <p:cNvSpPr txBox="1"/>
            <p:nvPr/>
          </p:nvSpPr>
          <p:spPr>
            <a:xfrm>
              <a:off x="5249893" y="3126618"/>
              <a:ext cx="2962903" cy="532800"/>
            </a:xfrm>
            <a:prstGeom prst="rect">
              <a:avLst/>
            </a:prstGeom>
            <a:noFill/>
            <a:ln>
              <a:noFill/>
            </a:ln>
          </p:spPr>
          <p:txBody>
            <a:bodyPr spcFirstLastPara="1" wrap="square" lIns="121900" tIns="121900" rIns="121900" bIns="121900" anchor="t" anchorCtr="0">
              <a:noAutofit/>
            </a:bodyPr>
            <a:lstStyle/>
            <a:p>
              <a:pPr marL="285750" indent="-285750" algn="just">
                <a:buFont typeface="Arial" panose="020B0604020202020204" pitchFamily="34" charset="0"/>
                <a:buChar char="•"/>
              </a:pPr>
              <a:r>
                <a:rPr lang="en-US" sz="1600" dirty="0">
                  <a:solidFill>
                    <a:srgbClr val="434343"/>
                  </a:solidFill>
                  <a:ea typeface="Roboto"/>
                  <a:cs typeface="Roboto"/>
                  <a:sym typeface="Roboto"/>
                </a:rPr>
                <a:t>In 2017, Program was adapted to Tanzania local context and translated into Kiswahili.</a:t>
              </a:r>
              <a:endParaRPr sz="1600" dirty="0">
                <a:solidFill>
                  <a:srgbClr val="434343"/>
                </a:solidFill>
                <a:ea typeface="Roboto"/>
                <a:cs typeface="Roboto"/>
                <a:sym typeface="Roboto"/>
              </a:endParaRPr>
            </a:p>
          </p:txBody>
        </p:sp>
        <p:sp>
          <p:nvSpPr>
            <p:cNvPr id="346" name="Google Shape;346;p21"/>
            <p:cNvSpPr/>
            <p:nvPr/>
          </p:nvSpPr>
          <p:spPr>
            <a:xfrm>
              <a:off x="5604025" y="2794780"/>
              <a:ext cx="1887318" cy="331837"/>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algn="ctr"/>
              <a:r>
                <a:rPr lang="en-US" dirty="0">
                  <a:solidFill>
                    <a:srgbClr val="FFFFFF"/>
                  </a:solidFill>
                </a:rPr>
                <a:t>Adaptation Process</a:t>
              </a:r>
              <a:endParaRPr dirty="0">
                <a:solidFill>
                  <a:srgbClr val="FFFFFF"/>
                </a:solidFill>
              </a:endParaRPr>
            </a:p>
          </p:txBody>
        </p:sp>
      </p:grpSp>
      <p:grpSp>
        <p:nvGrpSpPr>
          <p:cNvPr id="347" name="Google Shape;347;p21"/>
          <p:cNvGrpSpPr/>
          <p:nvPr/>
        </p:nvGrpSpPr>
        <p:grpSpPr>
          <a:xfrm>
            <a:off x="7941863" y="5447304"/>
            <a:ext cx="3622762" cy="1255867"/>
            <a:chOff x="5500850" y="3581147"/>
            <a:chExt cx="2328600" cy="704640"/>
          </a:xfrm>
        </p:grpSpPr>
        <p:sp>
          <p:nvSpPr>
            <p:cNvPr id="348" name="Google Shape;348;p21"/>
            <p:cNvSpPr txBox="1"/>
            <p:nvPr/>
          </p:nvSpPr>
          <p:spPr>
            <a:xfrm>
              <a:off x="5500850" y="3752987"/>
              <a:ext cx="2328600" cy="532800"/>
            </a:xfrm>
            <a:prstGeom prst="rect">
              <a:avLst/>
            </a:prstGeom>
            <a:noFill/>
            <a:ln>
              <a:noFill/>
            </a:ln>
          </p:spPr>
          <p:txBody>
            <a:bodyPr spcFirstLastPara="1" wrap="square" lIns="121900" tIns="121900" rIns="121900" bIns="121900" anchor="t" anchorCtr="0">
              <a:noAutofit/>
            </a:bodyPr>
            <a:lstStyle/>
            <a:p>
              <a:endParaRPr sz="1600" dirty="0">
                <a:solidFill>
                  <a:srgbClr val="434343"/>
                </a:solidFill>
                <a:latin typeface="Roboto"/>
                <a:ea typeface="Roboto"/>
                <a:cs typeface="Roboto"/>
                <a:sym typeface="Roboto"/>
              </a:endParaRPr>
            </a:p>
          </p:txBody>
        </p:sp>
        <p:sp>
          <p:nvSpPr>
            <p:cNvPr id="349" name="Google Shape;349;p21"/>
            <p:cNvSpPr/>
            <p:nvPr/>
          </p:nvSpPr>
          <p:spPr>
            <a:xfrm>
              <a:off x="5567099" y="3581147"/>
              <a:ext cx="1929369" cy="260618"/>
            </a:xfrm>
            <a:prstGeom prst="roundRect">
              <a:avLst>
                <a:gd name="adj" fmla="val 50000"/>
              </a:avLst>
            </a:prstGeom>
            <a:solidFill>
              <a:schemeClr val="accent5"/>
            </a:solidFill>
            <a:ln>
              <a:noFill/>
            </a:ln>
          </p:spPr>
          <p:txBody>
            <a:bodyPr spcFirstLastPara="1" wrap="square" lIns="121900" tIns="121900" rIns="121900" bIns="121900" anchor="ctr" anchorCtr="0">
              <a:noAutofit/>
            </a:bodyPr>
            <a:lstStyle/>
            <a:p>
              <a:pPr algn="ctr"/>
              <a:r>
                <a:rPr lang="en-US" dirty="0">
                  <a:solidFill>
                    <a:srgbClr val="FFFFFF"/>
                  </a:solidFill>
                </a:rPr>
                <a:t>Introduction</a:t>
              </a:r>
              <a:endParaRPr dirty="0">
                <a:solidFill>
                  <a:srgbClr val="FFFFFF"/>
                </a:solidFill>
              </a:endParaRPr>
            </a:p>
          </p:txBody>
        </p:sp>
      </p:grpSp>
      <p:sp>
        <p:nvSpPr>
          <p:cNvPr id="350" name="Google Shape;350;p21"/>
          <p:cNvSpPr txBox="1"/>
          <p:nvPr/>
        </p:nvSpPr>
        <p:spPr>
          <a:xfrm>
            <a:off x="446313" y="684817"/>
            <a:ext cx="4413595" cy="1488752"/>
          </a:xfrm>
          <a:prstGeom prst="rect">
            <a:avLst/>
          </a:prstGeom>
          <a:noFill/>
          <a:ln>
            <a:noFill/>
          </a:ln>
        </p:spPr>
        <p:txBody>
          <a:bodyPr spcFirstLastPara="1" wrap="square" lIns="121900" tIns="121900" rIns="121900" bIns="121900" anchor="ctr" anchorCtr="0">
            <a:noAutofit/>
          </a:bodyPr>
          <a:lstStyle/>
          <a:p>
            <a:r>
              <a:rPr lang="en-GB" sz="2400" b="1" dirty="0">
                <a:solidFill>
                  <a:srgbClr val="434343"/>
                </a:solidFill>
                <a:latin typeface="+mj-lt"/>
                <a:ea typeface="Fira Sans Extra Condensed Medium"/>
                <a:cs typeface="Fira Sans Extra Condensed Medium"/>
                <a:sym typeface="Fira Sans Extra Condensed Medium"/>
              </a:rPr>
              <a:t>Parenting for Lifelong Health (</a:t>
            </a:r>
            <a:r>
              <a:rPr lang="en-GB" sz="2400" b="1" i="1" dirty="0" err="1">
                <a:solidFill>
                  <a:srgbClr val="434343"/>
                </a:solidFill>
                <a:latin typeface="+mj-lt"/>
                <a:ea typeface="Fira Sans Extra Condensed Medium"/>
                <a:cs typeface="Fira Sans Extra Condensed Medium"/>
                <a:sym typeface="Fira Sans Extra Condensed Medium"/>
              </a:rPr>
              <a:t>Furaha</a:t>
            </a:r>
            <a:r>
              <a:rPr lang="en-GB" sz="2400" b="1" dirty="0">
                <a:solidFill>
                  <a:srgbClr val="434343"/>
                </a:solidFill>
                <a:latin typeface="+mj-lt"/>
                <a:ea typeface="Fira Sans Extra Condensed Medium"/>
                <a:cs typeface="Fira Sans Extra Condensed Medium"/>
                <a:sym typeface="Fira Sans Extra Condensed Medium"/>
              </a:rPr>
              <a:t>) Program in Tanzania</a:t>
            </a:r>
            <a:endParaRPr sz="2400" b="1" dirty="0">
              <a:solidFill>
                <a:srgbClr val="434343"/>
              </a:solidFill>
              <a:latin typeface="+mj-lt"/>
              <a:ea typeface="Fira Sans Extra Condensed Medium"/>
              <a:cs typeface="Fira Sans Extra Condensed Medium"/>
              <a:sym typeface="Fira Sans Extra Condensed Medium"/>
            </a:endParaRPr>
          </a:p>
        </p:txBody>
      </p:sp>
      <p:sp>
        <p:nvSpPr>
          <p:cNvPr id="351" name="Google Shape;351;p21"/>
          <p:cNvSpPr txBox="1"/>
          <p:nvPr/>
        </p:nvSpPr>
        <p:spPr>
          <a:xfrm>
            <a:off x="202688" y="1960100"/>
            <a:ext cx="4807542" cy="4743072"/>
          </a:xfrm>
          <a:prstGeom prst="rect">
            <a:avLst/>
          </a:prstGeom>
          <a:noFill/>
          <a:ln>
            <a:noFill/>
          </a:ln>
        </p:spPr>
        <p:txBody>
          <a:bodyPr spcFirstLastPara="1" wrap="square" lIns="121900" tIns="121900" rIns="121900" bIns="121900" anchor="t" anchorCtr="0">
            <a:noAutofit/>
          </a:bodyPr>
          <a:lstStyle/>
          <a:p>
            <a:pPr algn="just"/>
            <a:endParaRPr lang="en-GB" sz="1600" dirty="0"/>
          </a:p>
          <a:p>
            <a:pPr marL="285750" indent="-285750" algn="just">
              <a:buFont typeface="Arial" panose="020B0604020202020204" pitchFamily="34" charset="0"/>
              <a:buChar char="•"/>
            </a:pPr>
            <a:r>
              <a:rPr lang="en-GB" sz="2000" dirty="0"/>
              <a:t>It is an evidence-based violence prevention and parenting intervention program for caregivers and adolescents adapted to fit Tanzania context.</a:t>
            </a:r>
          </a:p>
          <a:p>
            <a:pPr algn="just"/>
            <a:endParaRPr lang="en-GB" sz="1600" dirty="0"/>
          </a:p>
          <a:p>
            <a:pPr algn="just"/>
            <a:endParaRPr lang="en-GB" sz="1600" dirty="0"/>
          </a:p>
          <a:p>
            <a:pPr algn="just"/>
            <a:r>
              <a:rPr lang="en-GB" sz="1600" b="1" dirty="0"/>
              <a:t>AIM:</a:t>
            </a:r>
          </a:p>
          <a:p>
            <a:pPr algn="just"/>
            <a:endParaRPr lang="en-GB" sz="1600" dirty="0"/>
          </a:p>
          <a:p>
            <a:pPr marL="285750" indent="-285750" algn="just">
              <a:buFont typeface="Arial" panose="020B0604020202020204" pitchFamily="34" charset="0"/>
              <a:buChar char="•"/>
            </a:pPr>
            <a:r>
              <a:rPr lang="en-US" sz="2000" dirty="0">
                <a:latin typeface="Georgia" panose="02040502050405020303" pitchFamily="18" charset="0"/>
                <a:ea typeface="Calibri" panose="020F0502020204030204" pitchFamily="34" charset="0"/>
                <a:cs typeface="Arial" panose="020B0604020202020204" pitchFamily="34" charset="0"/>
              </a:rPr>
              <a:t>A</a:t>
            </a:r>
            <a:r>
              <a:rPr lang="en-US" sz="2000" dirty="0">
                <a:effectLst/>
                <a:latin typeface="Georgia" panose="02040502050405020303" pitchFamily="18" charset="0"/>
                <a:ea typeface="Calibri" panose="020F0502020204030204" pitchFamily="34" charset="0"/>
                <a:cs typeface="Arial" panose="020B0604020202020204" pitchFamily="34" charset="0"/>
              </a:rPr>
              <a:t>t </a:t>
            </a:r>
            <a:r>
              <a:rPr lang="en-GB" sz="2000" dirty="0">
                <a:effectLst/>
                <a:latin typeface="Georgia" panose="02040502050405020303" pitchFamily="18" charset="0"/>
                <a:ea typeface="Calibri" panose="020F0502020204030204" pitchFamily="34" charset="0"/>
                <a:cs typeface="Arial" panose="020B0604020202020204" pitchFamily="34" charset="0"/>
              </a:rPr>
              <a:t>reducing the risk of violence against adolescents by improving positive parenting and communication between caregive</a:t>
            </a:r>
            <a:r>
              <a:rPr lang="en-GB" sz="2000" dirty="0">
                <a:ea typeface="Calibri" panose="020F0502020204030204" pitchFamily="34" charset="0"/>
                <a:cs typeface="Arial" panose="020B0604020202020204" pitchFamily="34" charset="0"/>
              </a:rPr>
              <a:t>r and adolescent.</a:t>
            </a:r>
          </a:p>
          <a:p>
            <a:pPr marL="285750" indent="-285750" algn="just">
              <a:buFont typeface="Arial" panose="020B0604020202020204" pitchFamily="34" charset="0"/>
              <a:buChar char="•"/>
            </a:pPr>
            <a:endParaRPr lang="en-US" sz="1600" dirty="0">
              <a:effectLst/>
              <a:latin typeface="Georgia" panose="02040502050405020303" pitchFamily="18" charset="0"/>
              <a:ea typeface="Calibri" panose="020F0502020204030204" pitchFamily="34" charset="0"/>
              <a:cs typeface="Arial" panose="020B0604020202020204" pitchFamily="34" charset="0"/>
            </a:endParaRPr>
          </a:p>
        </p:txBody>
      </p:sp>
      <p:grpSp>
        <p:nvGrpSpPr>
          <p:cNvPr id="352" name="Google Shape;352;p21"/>
          <p:cNvGrpSpPr/>
          <p:nvPr/>
        </p:nvGrpSpPr>
        <p:grpSpPr>
          <a:xfrm>
            <a:off x="5450834" y="684817"/>
            <a:ext cx="1599572" cy="1802696"/>
            <a:chOff x="5066658" y="536650"/>
            <a:chExt cx="1461954" cy="1647602"/>
          </a:xfrm>
        </p:grpSpPr>
        <p:sp>
          <p:nvSpPr>
            <p:cNvPr id="353" name="Google Shape;353;p21"/>
            <p:cNvSpPr/>
            <p:nvPr/>
          </p:nvSpPr>
          <p:spPr>
            <a:xfrm>
              <a:off x="5302962" y="634546"/>
              <a:ext cx="1195605" cy="1389348"/>
            </a:xfrm>
            <a:custGeom>
              <a:avLst/>
              <a:gdLst/>
              <a:ahLst/>
              <a:cxnLst/>
              <a:rect l="l" t="t" r="r" b="b"/>
              <a:pathLst>
                <a:path w="42173" h="49007" extrusionOk="0">
                  <a:moveTo>
                    <a:pt x="27587" y="0"/>
                  </a:moveTo>
                  <a:lnTo>
                    <a:pt x="27587" y="0"/>
                  </a:lnTo>
                  <a:cubicBezTo>
                    <a:pt x="23646" y="1774"/>
                    <a:pt x="19276" y="4477"/>
                    <a:pt x="15073" y="8573"/>
                  </a:cubicBezTo>
                  <a:cubicBezTo>
                    <a:pt x="14359" y="9251"/>
                    <a:pt x="13669" y="9978"/>
                    <a:pt x="12978" y="10752"/>
                  </a:cubicBezTo>
                  <a:cubicBezTo>
                    <a:pt x="10847" y="13109"/>
                    <a:pt x="9073" y="15490"/>
                    <a:pt x="7584" y="17824"/>
                  </a:cubicBezTo>
                  <a:cubicBezTo>
                    <a:pt x="5739" y="20717"/>
                    <a:pt x="4346" y="23539"/>
                    <a:pt x="3286" y="26158"/>
                  </a:cubicBezTo>
                  <a:cubicBezTo>
                    <a:pt x="24" y="34219"/>
                    <a:pt x="0" y="40291"/>
                    <a:pt x="0" y="40291"/>
                  </a:cubicBezTo>
                  <a:lnTo>
                    <a:pt x="11811" y="49006"/>
                  </a:lnTo>
                  <a:cubicBezTo>
                    <a:pt x="11811" y="49006"/>
                    <a:pt x="18252" y="46982"/>
                    <a:pt x="25468" y="40755"/>
                  </a:cubicBezTo>
                  <a:cubicBezTo>
                    <a:pt x="27646" y="38886"/>
                    <a:pt x="29885" y="36624"/>
                    <a:pt x="32040" y="33921"/>
                  </a:cubicBezTo>
                  <a:cubicBezTo>
                    <a:pt x="33492" y="32123"/>
                    <a:pt x="34897" y="30111"/>
                    <a:pt x="36219" y="27897"/>
                  </a:cubicBezTo>
                  <a:cubicBezTo>
                    <a:pt x="37076" y="26444"/>
                    <a:pt x="37826" y="25003"/>
                    <a:pt x="38481" y="23587"/>
                  </a:cubicBezTo>
                  <a:cubicBezTo>
                    <a:pt x="40612" y="18979"/>
                    <a:pt x="41696" y="14597"/>
                    <a:pt x="42172" y="10764"/>
                  </a:cubicBezTo>
                  <a:lnTo>
                    <a:pt x="42172" y="10764"/>
                  </a:lnTo>
                  <a:cubicBezTo>
                    <a:pt x="42130" y="10790"/>
                    <a:pt x="41506" y="11133"/>
                    <a:pt x="40310" y="11133"/>
                  </a:cubicBezTo>
                  <a:cubicBezTo>
                    <a:pt x="38810" y="11133"/>
                    <a:pt x="36409" y="10594"/>
                    <a:pt x="33123" y="8216"/>
                  </a:cubicBezTo>
                  <a:cubicBezTo>
                    <a:pt x="33052" y="8168"/>
                    <a:pt x="32980" y="8120"/>
                    <a:pt x="32909" y="8061"/>
                  </a:cubicBezTo>
                  <a:cubicBezTo>
                    <a:pt x="29551" y="5584"/>
                    <a:pt x="28278" y="3417"/>
                    <a:pt x="27801" y="1941"/>
                  </a:cubicBezTo>
                  <a:cubicBezTo>
                    <a:pt x="27432" y="762"/>
                    <a:pt x="27575" y="48"/>
                    <a:pt x="2758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54" name="Google Shape;354;p21"/>
            <p:cNvSpPr/>
            <p:nvPr/>
          </p:nvSpPr>
          <p:spPr>
            <a:xfrm>
              <a:off x="5456538" y="2010410"/>
              <a:ext cx="134719" cy="173842"/>
            </a:xfrm>
            <a:custGeom>
              <a:avLst/>
              <a:gdLst/>
              <a:ahLst/>
              <a:cxnLst/>
              <a:rect l="l" t="t" r="r" b="b"/>
              <a:pathLst>
                <a:path w="4752" h="6132" extrusionOk="0">
                  <a:moveTo>
                    <a:pt x="3084" y="0"/>
                  </a:moveTo>
                  <a:lnTo>
                    <a:pt x="1" y="4751"/>
                  </a:lnTo>
                  <a:lnTo>
                    <a:pt x="1870" y="6132"/>
                  </a:lnTo>
                  <a:lnTo>
                    <a:pt x="4751" y="1226"/>
                  </a:lnTo>
                  <a:lnTo>
                    <a:pt x="3084" y="0"/>
                  </a:lnTo>
                  <a:close/>
                </a:path>
              </a:pathLst>
            </a:custGeom>
            <a:solidFill>
              <a:srgbClr val="EB7D16"/>
            </a:solidFill>
            <a:ln>
              <a:noFill/>
            </a:ln>
          </p:spPr>
          <p:txBody>
            <a:bodyPr spcFirstLastPara="1" wrap="square" lIns="121900" tIns="121900" rIns="121900" bIns="121900" anchor="ctr" anchorCtr="0">
              <a:noAutofit/>
            </a:bodyPr>
            <a:lstStyle/>
            <a:p>
              <a:endParaRPr sz="2400"/>
            </a:p>
          </p:txBody>
        </p:sp>
        <p:sp>
          <p:nvSpPr>
            <p:cNvPr id="355" name="Google Shape;355;p21"/>
            <p:cNvSpPr/>
            <p:nvPr/>
          </p:nvSpPr>
          <p:spPr>
            <a:xfrm>
              <a:off x="5348522" y="1936471"/>
              <a:ext cx="148554" cy="173530"/>
            </a:xfrm>
            <a:custGeom>
              <a:avLst/>
              <a:gdLst/>
              <a:ahLst/>
              <a:cxnLst/>
              <a:rect l="l" t="t" r="r" b="b"/>
              <a:pathLst>
                <a:path w="5240" h="6121" extrusionOk="0">
                  <a:moveTo>
                    <a:pt x="3358" y="1"/>
                  </a:moveTo>
                  <a:lnTo>
                    <a:pt x="1" y="4549"/>
                  </a:lnTo>
                  <a:lnTo>
                    <a:pt x="2120" y="6120"/>
                  </a:lnTo>
                  <a:lnTo>
                    <a:pt x="5239" y="1382"/>
                  </a:lnTo>
                  <a:lnTo>
                    <a:pt x="3358" y="1"/>
                  </a:lnTo>
                  <a:close/>
                </a:path>
              </a:pathLst>
            </a:custGeom>
            <a:solidFill>
              <a:srgbClr val="EB7D16"/>
            </a:solidFill>
            <a:ln>
              <a:noFill/>
            </a:ln>
          </p:spPr>
          <p:txBody>
            <a:bodyPr spcFirstLastPara="1" wrap="square" lIns="121900" tIns="121900" rIns="121900" bIns="121900" anchor="ctr" anchorCtr="0">
              <a:noAutofit/>
            </a:bodyPr>
            <a:lstStyle/>
            <a:p>
              <a:endParaRPr sz="2400"/>
            </a:p>
          </p:txBody>
        </p:sp>
        <p:sp>
          <p:nvSpPr>
            <p:cNvPr id="356" name="Google Shape;356;p21"/>
            <p:cNvSpPr/>
            <p:nvPr/>
          </p:nvSpPr>
          <p:spPr>
            <a:xfrm>
              <a:off x="5240845" y="1862560"/>
              <a:ext cx="149886" cy="158675"/>
            </a:xfrm>
            <a:custGeom>
              <a:avLst/>
              <a:gdLst/>
              <a:ahLst/>
              <a:cxnLst/>
              <a:rect l="l" t="t" r="r" b="b"/>
              <a:pathLst>
                <a:path w="5287" h="5597" extrusionOk="0">
                  <a:moveTo>
                    <a:pt x="3632" y="0"/>
                  </a:moveTo>
                  <a:lnTo>
                    <a:pt x="0" y="4358"/>
                  </a:lnTo>
                  <a:lnTo>
                    <a:pt x="1679" y="5596"/>
                  </a:lnTo>
                  <a:lnTo>
                    <a:pt x="5287" y="1226"/>
                  </a:lnTo>
                  <a:lnTo>
                    <a:pt x="3632" y="0"/>
                  </a:lnTo>
                  <a:close/>
                </a:path>
              </a:pathLst>
            </a:custGeom>
            <a:solidFill>
              <a:srgbClr val="EB7D16"/>
            </a:solidFill>
            <a:ln>
              <a:noFill/>
            </a:ln>
          </p:spPr>
          <p:txBody>
            <a:bodyPr spcFirstLastPara="1" wrap="square" lIns="121900" tIns="121900" rIns="121900" bIns="121900" anchor="ctr" anchorCtr="0">
              <a:noAutofit/>
            </a:bodyPr>
            <a:lstStyle/>
            <a:p>
              <a:endParaRPr sz="2400"/>
            </a:p>
          </p:txBody>
        </p:sp>
        <p:sp>
          <p:nvSpPr>
            <p:cNvPr id="357" name="Google Shape;357;p21"/>
            <p:cNvSpPr/>
            <p:nvPr/>
          </p:nvSpPr>
          <p:spPr>
            <a:xfrm>
              <a:off x="5408597" y="1975623"/>
              <a:ext cx="135400" cy="169476"/>
            </a:xfrm>
            <a:custGeom>
              <a:avLst/>
              <a:gdLst/>
              <a:ahLst/>
              <a:cxnLst/>
              <a:rect l="l" t="t" r="r" b="b"/>
              <a:pathLst>
                <a:path w="4776" h="5978" extrusionOk="0">
                  <a:moveTo>
                    <a:pt x="3120" y="1"/>
                  </a:moveTo>
                  <a:lnTo>
                    <a:pt x="1" y="4739"/>
                  </a:lnTo>
                  <a:lnTo>
                    <a:pt x="1692" y="5978"/>
                  </a:lnTo>
                  <a:lnTo>
                    <a:pt x="4775" y="1227"/>
                  </a:lnTo>
                  <a:lnTo>
                    <a:pt x="3120"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58" name="Google Shape;358;p21"/>
            <p:cNvSpPr/>
            <p:nvPr/>
          </p:nvSpPr>
          <p:spPr>
            <a:xfrm>
              <a:off x="5288446" y="1897318"/>
              <a:ext cx="155301" cy="168115"/>
            </a:xfrm>
            <a:custGeom>
              <a:avLst/>
              <a:gdLst/>
              <a:ahLst/>
              <a:cxnLst/>
              <a:rect l="l" t="t" r="r" b="b"/>
              <a:pathLst>
                <a:path w="5478" h="5930" extrusionOk="0">
                  <a:moveTo>
                    <a:pt x="3608" y="0"/>
                  </a:moveTo>
                  <a:lnTo>
                    <a:pt x="0" y="4370"/>
                  </a:lnTo>
                  <a:lnTo>
                    <a:pt x="2120" y="5930"/>
                  </a:lnTo>
                  <a:lnTo>
                    <a:pt x="5477" y="1382"/>
                  </a:lnTo>
                  <a:lnTo>
                    <a:pt x="3608"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59" name="Google Shape;359;p21"/>
            <p:cNvSpPr/>
            <p:nvPr/>
          </p:nvSpPr>
          <p:spPr>
            <a:xfrm>
              <a:off x="5187517" y="1827434"/>
              <a:ext cx="156294" cy="158675"/>
            </a:xfrm>
            <a:custGeom>
              <a:avLst/>
              <a:gdLst/>
              <a:ahLst/>
              <a:cxnLst/>
              <a:rect l="l" t="t" r="r" b="b"/>
              <a:pathLst>
                <a:path w="5513" h="5597" extrusionOk="0">
                  <a:moveTo>
                    <a:pt x="3834" y="1"/>
                  </a:moveTo>
                  <a:lnTo>
                    <a:pt x="0" y="4204"/>
                  </a:lnTo>
                  <a:lnTo>
                    <a:pt x="1881" y="5597"/>
                  </a:lnTo>
                  <a:lnTo>
                    <a:pt x="5513" y="1239"/>
                  </a:lnTo>
                  <a:lnTo>
                    <a:pt x="3834"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60" name="Google Shape;360;p21"/>
            <p:cNvSpPr/>
            <p:nvPr/>
          </p:nvSpPr>
          <p:spPr>
            <a:xfrm>
              <a:off x="5775513" y="877143"/>
              <a:ext cx="566433" cy="499952"/>
            </a:xfrm>
            <a:custGeom>
              <a:avLst/>
              <a:gdLst/>
              <a:ahLst/>
              <a:cxnLst/>
              <a:rect l="l" t="t" r="r" b="b"/>
              <a:pathLst>
                <a:path w="19980" h="17635" extrusionOk="0">
                  <a:moveTo>
                    <a:pt x="10004" y="2067"/>
                  </a:moveTo>
                  <a:cubicBezTo>
                    <a:pt x="11395" y="2067"/>
                    <a:pt x="12798" y="2496"/>
                    <a:pt x="14003" y="3385"/>
                  </a:cubicBezTo>
                  <a:cubicBezTo>
                    <a:pt x="14134" y="3480"/>
                    <a:pt x="14253" y="3576"/>
                    <a:pt x="14372" y="3671"/>
                  </a:cubicBezTo>
                  <a:cubicBezTo>
                    <a:pt x="15193" y="4385"/>
                    <a:pt x="15824" y="5255"/>
                    <a:pt x="16217" y="6207"/>
                  </a:cubicBezTo>
                  <a:cubicBezTo>
                    <a:pt x="17110" y="8326"/>
                    <a:pt x="16884" y="10839"/>
                    <a:pt x="15420" y="12827"/>
                  </a:cubicBezTo>
                  <a:cubicBezTo>
                    <a:pt x="14102" y="14619"/>
                    <a:pt x="12064" y="15568"/>
                    <a:pt x="9998" y="15568"/>
                  </a:cubicBezTo>
                  <a:cubicBezTo>
                    <a:pt x="9059" y="15568"/>
                    <a:pt x="8114" y="15372"/>
                    <a:pt x="7228" y="14970"/>
                  </a:cubicBezTo>
                  <a:cubicBezTo>
                    <a:pt x="6799" y="14779"/>
                    <a:pt x="6383" y="14541"/>
                    <a:pt x="5990" y="14244"/>
                  </a:cubicBezTo>
                  <a:cubicBezTo>
                    <a:pt x="4406" y="13077"/>
                    <a:pt x="3478" y="11351"/>
                    <a:pt x="3287" y="9541"/>
                  </a:cubicBezTo>
                  <a:cubicBezTo>
                    <a:pt x="3108" y="7922"/>
                    <a:pt x="3513" y="6231"/>
                    <a:pt x="4561" y="4814"/>
                  </a:cubicBezTo>
                  <a:cubicBezTo>
                    <a:pt x="5886" y="3019"/>
                    <a:pt x="7932" y="2067"/>
                    <a:pt x="10004" y="2067"/>
                  </a:cubicBezTo>
                  <a:close/>
                  <a:moveTo>
                    <a:pt x="10000" y="0"/>
                  </a:moveTo>
                  <a:cubicBezTo>
                    <a:pt x="7295" y="0"/>
                    <a:pt x="4624" y="1238"/>
                    <a:pt x="2894" y="3588"/>
                  </a:cubicBezTo>
                  <a:cubicBezTo>
                    <a:pt x="1" y="7505"/>
                    <a:pt x="834" y="13017"/>
                    <a:pt x="4752" y="15911"/>
                  </a:cubicBezTo>
                  <a:cubicBezTo>
                    <a:pt x="6331" y="17074"/>
                    <a:pt x="8168" y="17635"/>
                    <a:pt x="9986" y="17635"/>
                  </a:cubicBezTo>
                  <a:cubicBezTo>
                    <a:pt x="12691" y="17635"/>
                    <a:pt x="15357" y="16395"/>
                    <a:pt x="17086" y="14053"/>
                  </a:cubicBezTo>
                  <a:cubicBezTo>
                    <a:pt x="19980" y="10136"/>
                    <a:pt x="19146" y="4612"/>
                    <a:pt x="15229" y="1718"/>
                  </a:cubicBezTo>
                  <a:cubicBezTo>
                    <a:pt x="13654" y="560"/>
                    <a:pt x="11819" y="0"/>
                    <a:pt x="10000"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361" name="Google Shape;361;p21"/>
            <p:cNvGrpSpPr/>
            <p:nvPr/>
          </p:nvGrpSpPr>
          <p:grpSpPr>
            <a:xfrm>
              <a:off x="5732307" y="1303227"/>
              <a:ext cx="784814" cy="788527"/>
              <a:chOff x="5732307" y="1303227"/>
              <a:chExt cx="784814" cy="788527"/>
            </a:xfrm>
          </p:grpSpPr>
          <p:sp>
            <p:nvSpPr>
              <p:cNvPr id="362" name="Google Shape;362;p21"/>
              <p:cNvSpPr/>
              <p:nvPr/>
            </p:nvSpPr>
            <p:spPr>
              <a:xfrm>
                <a:off x="5775201" y="1303227"/>
                <a:ext cx="741920" cy="788527"/>
              </a:xfrm>
              <a:custGeom>
                <a:avLst/>
                <a:gdLst/>
                <a:ahLst/>
                <a:cxnLst/>
                <a:rect l="l" t="t" r="r" b="b"/>
                <a:pathLst>
                  <a:path w="26170" h="27814" extrusionOk="0">
                    <a:moveTo>
                      <a:pt x="21824" y="1"/>
                    </a:moveTo>
                    <a:cubicBezTo>
                      <a:pt x="21169" y="1417"/>
                      <a:pt x="20419" y="2858"/>
                      <a:pt x="19562" y="4311"/>
                    </a:cubicBezTo>
                    <a:cubicBezTo>
                      <a:pt x="18240" y="6525"/>
                      <a:pt x="16835" y="8537"/>
                      <a:pt x="15383" y="10335"/>
                    </a:cubicBezTo>
                    <a:lnTo>
                      <a:pt x="15478" y="10407"/>
                    </a:lnTo>
                    <a:cubicBezTo>
                      <a:pt x="15478" y="10407"/>
                      <a:pt x="15169" y="24123"/>
                      <a:pt x="0" y="27516"/>
                    </a:cubicBezTo>
                    <a:cubicBezTo>
                      <a:pt x="313" y="27688"/>
                      <a:pt x="1017" y="27814"/>
                      <a:pt x="2006" y="27814"/>
                    </a:cubicBezTo>
                    <a:cubicBezTo>
                      <a:pt x="5797" y="27814"/>
                      <a:pt x="13780" y="25969"/>
                      <a:pt x="20003" y="17848"/>
                    </a:cubicBezTo>
                    <a:cubicBezTo>
                      <a:pt x="26170" y="9787"/>
                      <a:pt x="23324" y="2668"/>
                      <a:pt x="2182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 name="Google Shape;363;p21"/>
              <p:cNvSpPr/>
              <p:nvPr/>
            </p:nvSpPr>
            <p:spPr>
              <a:xfrm>
                <a:off x="5732307" y="1596233"/>
                <a:ext cx="481723" cy="487081"/>
              </a:xfrm>
              <a:custGeom>
                <a:avLst/>
                <a:gdLst/>
                <a:ahLst/>
                <a:cxnLst/>
                <a:rect l="l" t="t" r="r" b="b"/>
                <a:pathLst>
                  <a:path w="16992" h="17181" extrusionOk="0">
                    <a:moveTo>
                      <a:pt x="16896" y="0"/>
                    </a:moveTo>
                    <a:cubicBezTo>
                      <a:pt x="14741" y="2703"/>
                      <a:pt x="12502" y="4965"/>
                      <a:pt x="10324" y="6834"/>
                    </a:cubicBezTo>
                    <a:cubicBezTo>
                      <a:pt x="11514" y="14776"/>
                      <a:pt x="1" y="16359"/>
                      <a:pt x="1513" y="17181"/>
                    </a:cubicBezTo>
                    <a:cubicBezTo>
                      <a:pt x="16682" y="13788"/>
                      <a:pt x="16991" y="72"/>
                      <a:pt x="16991" y="72"/>
                    </a:cubicBezTo>
                    <a:lnTo>
                      <a:pt x="1689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364" name="Google Shape;364;p21"/>
            <p:cNvSpPr/>
            <p:nvPr/>
          </p:nvSpPr>
          <p:spPr>
            <a:xfrm>
              <a:off x="5276284" y="1776799"/>
              <a:ext cx="360527" cy="282564"/>
            </a:xfrm>
            <a:custGeom>
              <a:avLst/>
              <a:gdLst/>
              <a:ahLst/>
              <a:cxnLst/>
              <a:rect l="l" t="t" r="r" b="b"/>
              <a:pathLst>
                <a:path w="12717" h="9967" extrusionOk="0">
                  <a:moveTo>
                    <a:pt x="941" y="1"/>
                  </a:moveTo>
                  <a:lnTo>
                    <a:pt x="1" y="1275"/>
                  </a:lnTo>
                  <a:lnTo>
                    <a:pt x="703" y="1787"/>
                  </a:lnTo>
                  <a:lnTo>
                    <a:pt x="2382" y="3025"/>
                  </a:lnTo>
                  <a:lnTo>
                    <a:pt x="4037" y="4251"/>
                  </a:lnTo>
                  <a:lnTo>
                    <a:pt x="5906" y="5633"/>
                  </a:lnTo>
                  <a:lnTo>
                    <a:pt x="7787" y="7014"/>
                  </a:lnTo>
                  <a:lnTo>
                    <a:pt x="9442" y="8240"/>
                  </a:lnTo>
                  <a:lnTo>
                    <a:pt x="11109" y="9466"/>
                  </a:lnTo>
                  <a:lnTo>
                    <a:pt x="11776" y="9966"/>
                  </a:lnTo>
                  <a:lnTo>
                    <a:pt x="12716" y="8693"/>
                  </a:lnTo>
                  <a:lnTo>
                    <a:pt x="941"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65" name="Google Shape;365;p21"/>
            <p:cNvSpPr/>
            <p:nvPr/>
          </p:nvSpPr>
          <p:spPr>
            <a:xfrm>
              <a:off x="5522369" y="1375324"/>
              <a:ext cx="378416" cy="424088"/>
            </a:xfrm>
            <a:custGeom>
              <a:avLst/>
              <a:gdLst/>
              <a:ahLst/>
              <a:cxnLst/>
              <a:rect l="l" t="t" r="r" b="b"/>
              <a:pathLst>
                <a:path w="13348" h="14959" extrusionOk="0">
                  <a:moveTo>
                    <a:pt x="10176" y="1"/>
                  </a:moveTo>
                  <a:cubicBezTo>
                    <a:pt x="9316" y="1"/>
                    <a:pt x="8466" y="396"/>
                    <a:pt x="7918" y="1137"/>
                  </a:cubicBezTo>
                  <a:cubicBezTo>
                    <a:pt x="7001" y="2387"/>
                    <a:pt x="0" y="13983"/>
                    <a:pt x="1250" y="14900"/>
                  </a:cubicBezTo>
                  <a:cubicBezTo>
                    <a:pt x="1304" y="14940"/>
                    <a:pt x="1372" y="14959"/>
                    <a:pt x="1454" y="14959"/>
                  </a:cubicBezTo>
                  <a:cubicBezTo>
                    <a:pt x="3254" y="14959"/>
                    <a:pt x="11553" y="5655"/>
                    <a:pt x="12430" y="4470"/>
                  </a:cubicBezTo>
                  <a:cubicBezTo>
                    <a:pt x="13347" y="3220"/>
                    <a:pt x="13085" y="1470"/>
                    <a:pt x="11835" y="553"/>
                  </a:cubicBezTo>
                  <a:cubicBezTo>
                    <a:pt x="11337" y="180"/>
                    <a:pt x="10754" y="1"/>
                    <a:pt x="1017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nvGrpSpPr>
            <p:cNvPr id="366" name="Google Shape;366;p21"/>
            <p:cNvGrpSpPr/>
            <p:nvPr/>
          </p:nvGrpSpPr>
          <p:grpSpPr>
            <a:xfrm>
              <a:off x="6080681" y="536650"/>
              <a:ext cx="447930" cy="413570"/>
              <a:chOff x="6080681" y="536650"/>
              <a:chExt cx="447930" cy="413570"/>
            </a:xfrm>
          </p:grpSpPr>
          <p:sp>
            <p:nvSpPr>
              <p:cNvPr id="367" name="Google Shape;367;p21"/>
              <p:cNvSpPr/>
              <p:nvPr/>
            </p:nvSpPr>
            <p:spPr>
              <a:xfrm>
                <a:off x="6091143" y="536650"/>
                <a:ext cx="437469" cy="413570"/>
              </a:xfrm>
              <a:custGeom>
                <a:avLst/>
                <a:gdLst/>
                <a:ahLst/>
                <a:cxnLst/>
                <a:rect l="l" t="t" r="r" b="b"/>
                <a:pathLst>
                  <a:path w="15431" h="14588" extrusionOk="0">
                    <a:moveTo>
                      <a:pt x="13609" y="0"/>
                    </a:moveTo>
                    <a:cubicBezTo>
                      <a:pt x="13609" y="0"/>
                      <a:pt x="11488" y="6683"/>
                      <a:pt x="5183" y="6683"/>
                    </a:cubicBezTo>
                    <a:cubicBezTo>
                      <a:pt x="3697" y="6683"/>
                      <a:pt x="1978" y="6312"/>
                      <a:pt x="0" y="5394"/>
                    </a:cubicBezTo>
                    <a:lnTo>
                      <a:pt x="0" y="5394"/>
                    </a:lnTo>
                    <a:cubicBezTo>
                      <a:pt x="477" y="6870"/>
                      <a:pt x="1750" y="9037"/>
                      <a:pt x="5108" y="11514"/>
                    </a:cubicBezTo>
                    <a:cubicBezTo>
                      <a:pt x="8500" y="14025"/>
                      <a:pt x="10971" y="14588"/>
                      <a:pt x="12504" y="14588"/>
                    </a:cubicBezTo>
                    <a:cubicBezTo>
                      <a:pt x="13704" y="14588"/>
                      <a:pt x="14329" y="14243"/>
                      <a:pt x="14371" y="14217"/>
                    </a:cubicBezTo>
                    <a:cubicBezTo>
                      <a:pt x="15431" y="5811"/>
                      <a:pt x="13609" y="0"/>
                      <a:pt x="1360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 name="Google Shape;368;p21"/>
              <p:cNvSpPr/>
              <p:nvPr/>
            </p:nvSpPr>
            <p:spPr>
              <a:xfrm>
                <a:off x="6080681" y="536650"/>
                <a:ext cx="396305" cy="189463"/>
              </a:xfrm>
              <a:custGeom>
                <a:avLst/>
                <a:gdLst/>
                <a:ahLst/>
                <a:cxnLst/>
                <a:rect l="l" t="t" r="r" b="b"/>
                <a:pathLst>
                  <a:path w="13979" h="6683" extrusionOk="0">
                    <a:moveTo>
                      <a:pt x="13971" y="0"/>
                    </a:moveTo>
                    <a:cubicBezTo>
                      <a:pt x="13733" y="0"/>
                      <a:pt x="7727" y="35"/>
                      <a:pt x="155" y="3453"/>
                    </a:cubicBezTo>
                    <a:cubicBezTo>
                      <a:pt x="143" y="3501"/>
                      <a:pt x="0" y="4215"/>
                      <a:pt x="369" y="5394"/>
                    </a:cubicBezTo>
                    <a:cubicBezTo>
                      <a:pt x="2347" y="6312"/>
                      <a:pt x="4066" y="6683"/>
                      <a:pt x="5552" y="6683"/>
                    </a:cubicBezTo>
                    <a:cubicBezTo>
                      <a:pt x="11857" y="6683"/>
                      <a:pt x="13978" y="0"/>
                      <a:pt x="13978" y="0"/>
                    </a:cubicBezTo>
                    <a:cubicBezTo>
                      <a:pt x="13978" y="0"/>
                      <a:pt x="13976" y="0"/>
                      <a:pt x="1397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369" name="Google Shape;369;p21"/>
            <p:cNvGrpSpPr/>
            <p:nvPr/>
          </p:nvGrpSpPr>
          <p:grpSpPr>
            <a:xfrm>
              <a:off x="5066658" y="871105"/>
              <a:ext cx="663645" cy="833583"/>
              <a:chOff x="5066658" y="871105"/>
              <a:chExt cx="663645" cy="833583"/>
            </a:xfrm>
          </p:grpSpPr>
          <p:sp>
            <p:nvSpPr>
              <p:cNvPr id="370" name="Google Shape;370;p21"/>
              <p:cNvSpPr/>
              <p:nvPr/>
            </p:nvSpPr>
            <p:spPr>
              <a:xfrm>
                <a:off x="5149017" y="1139842"/>
                <a:ext cx="368975" cy="564845"/>
              </a:xfrm>
              <a:custGeom>
                <a:avLst/>
                <a:gdLst/>
                <a:ahLst/>
                <a:cxnLst/>
                <a:rect l="l" t="t" r="r" b="b"/>
                <a:pathLst>
                  <a:path w="13015" h="19924" extrusionOk="0">
                    <a:moveTo>
                      <a:pt x="13014" y="1"/>
                    </a:moveTo>
                    <a:lnTo>
                      <a:pt x="13014" y="1"/>
                    </a:lnTo>
                    <a:cubicBezTo>
                      <a:pt x="13014" y="1"/>
                      <a:pt x="1" y="4335"/>
                      <a:pt x="1239" y="19837"/>
                    </a:cubicBezTo>
                    <a:cubicBezTo>
                      <a:pt x="1300" y="19896"/>
                      <a:pt x="1353" y="19924"/>
                      <a:pt x="1400" y="19924"/>
                    </a:cubicBezTo>
                    <a:cubicBezTo>
                      <a:pt x="2313" y="19924"/>
                      <a:pt x="948" y="9332"/>
                      <a:pt x="8716" y="8335"/>
                    </a:cubicBezTo>
                    <a:cubicBezTo>
                      <a:pt x="9776" y="5716"/>
                      <a:pt x="11169" y="2894"/>
                      <a:pt x="1301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 name="Google Shape;371;p21"/>
              <p:cNvSpPr/>
              <p:nvPr/>
            </p:nvSpPr>
            <p:spPr>
              <a:xfrm>
                <a:off x="5066658" y="871105"/>
                <a:ext cx="663645" cy="831109"/>
              </a:xfrm>
              <a:custGeom>
                <a:avLst/>
                <a:gdLst/>
                <a:ahLst/>
                <a:cxnLst/>
                <a:rect l="l" t="t" r="r" b="b"/>
                <a:pathLst>
                  <a:path w="23409" h="29316" extrusionOk="0">
                    <a:moveTo>
                      <a:pt x="20731" y="1"/>
                    </a:moveTo>
                    <a:cubicBezTo>
                      <a:pt x="17052" y="1"/>
                      <a:pt x="11787" y="1284"/>
                      <a:pt x="7478" y="7349"/>
                    </a:cubicBezTo>
                    <a:cubicBezTo>
                      <a:pt x="1" y="17862"/>
                      <a:pt x="2894" y="28113"/>
                      <a:pt x="4144" y="29316"/>
                    </a:cubicBezTo>
                    <a:cubicBezTo>
                      <a:pt x="2906" y="13814"/>
                      <a:pt x="15919" y="9480"/>
                      <a:pt x="15919" y="9480"/>
                    </a:cubicBezTo>
                    <a:cubicBezTo>
                      <a:pt x="17408" y="7146"/>
                      <a:pt x="19182" y="4765"/>
                      <a:pt x="21313" y="2408"/>
                    </a:cubicBezTo>
                    <a:cubicBezTo>
                      <a:pt x="22004" y="1634"/>
                      <a:pt x="22694" y="907"/>
                      <a:pt x="23408" y="229"/>
                    </a:cubicBezTo>
                    <a:cubicBezTo>
                      <a:pt x="22680" y="103"/>
                      <a:pt x="21769" y="1"/>
                      <a:pt x="2073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sp>
        <p:nvSpPr>
          <p:cNvPr id="51" name="TextBox 50">
            <a:extLst>
              <a:ext uri="{FF2B5EF4-FFF2-40B4-BE49-F238E27FC236}">
                <a16:creationId xmlns:a16="http://schemas.microsoft.com/office/drawing/2014/main" id="{C374C31D-3032-4B7A-9DEB-C441B8E010F0}"/>
              </a:ext>
            </a:extLst>
          </p:cNvPr>
          <p:cNvSpPr txBox="1"/>
          <p:nvPr/>
        </p:nvSpPr>
        <p:spPr>
          <a:xfrm>
            <a:off x="7710730" y="5872175"/>
            <a:ext cx="4278579" cy="830997"/>
          </a:xfrm>
          <a:prstGeom prst="rect">
            <a:avLst/>
          </a:prstGeom>
          <a:noFill/>
        </p:spPr>
        <p:txBody>
          <a:bodyPr wrap="square">
            <a:spAutoFit/>
          </a:bodyPr>
          <a:lstStyle/>
          <a:p>
            <a:pPr marL="285750" indent="-285750" algn="just">
              <a:buFont typeface="Arial" panose="020B0604020202020204" pitchFamily="34" charset="0"/>
              <a:buChar char="•"/>
            </a:pPr>
            <a:r>
              <a:rPr lang="en-US" sz="1600" dirty="0">
                <a:solidFill>
                  <a:srgbClr val="434343"/>
                </a:solidFill>
                <a:ea typeface="Roboto"/>
              </a:rPr>
              <a:t>In 2017, Introduced to the Director for Children Development and National Parenting Task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C51C-758A-4F4A-A1FD-6D2209D3408A}"/>
              </a:ext>
            </a:extLst>
          </p:cNvPr>
          <p:cNvSpPr>
            <a:spLocks noGrp="1"/>
          </p:cNvSpPr>
          <p:nvPr>
            <p:ph type="title"/>
          </p:nvPr>
        </p:nvSpPr>
        <p:spPr>
          <a:xfrm>
            <a:off x="6240376" y="788593"/>
            <a:ext cx="5598694" cy="961230"/>
          </a:xfrm>
        </p:spPr>
        <p:txBody>
          <a:bodyPr>
            <a:normAutofit/>
          </a:bodyPr>
          <a:lstStyle/>
          <a:p>
            <a:r>
              <a:rPr lang="en-US" dirty="0"/>
              <a:t>Program Results</a:t>
            </a:r>
          </a:p>
        </p:txBody>
      </p:sp>
      <p:sp>
        <p:nvSpPr>
          <p:cNvPr id="4" name="Slide Number Placeholder 3">
            <a:extLst>
              <a:ext uri="{FF2B5EF4-FFF2-40B4-BE49-F238E27FC236}">
                <a16:creationId xmlns:a16="http://schemas.microsoft.com/office/drawing/2014/main" id="{FDD804C2-E1BD-4FC3-9EB7-B278440BEEFA}"/>
              </a:ext>
            </a:extLst>
          </p:cNvPr>
          <p:cNvSpPr>
            <a:spLocks noGrp="1"/>
          </p:cNvSpPr>
          <p:nvPr>
            <p:ph type="sldNum" sz="quarter" idx="12"/>
          </p:nvPr>
        </p:nvSpPr>
        <p:spPr/>
        <p:txBody>
          <a:bodyPr/>
          <a:lstStyle/>
          <a:p>
            <a:fld id="{72B7E687-7260-49FD-A6F1-B67292D36535}" type="slidenum">
              <a:rPr lang="en-US" smtClean="0"/>
              <a:t>5</a:t>
            </a:fld>
            <a:endParaRPr lang="en-US" dirty="0"/>
          </a:p>
        </p:txBody>
      </p:sp>
      <p:sp>
        <p:nvSpPr>
          <p:cNvPr id="6" name="Title 1">
            <a:extLst>
              <a:ext uri="{FF2B5EF4-FFF2-40B4-BE49-F238E27FC236}">
                <a16:creationId xmlns:a16="http://schemas.microsoft.com/office/drawing/2014/main" id="{B320E4E8-68BA-472C-ABE5-CAFCF1BE954E}"/>
              </a:ext>
            </a:extLst>
          </p:cNvPr>
          <p:cNvSpPr txBox="1">
            <a:spLocks/>
          </p:cNvSpPr>
          <p:nvPr/>
        </p:nvSpPr>
        <p:spPr>
          <a:xfrm>
            <a:off x="352930" y="872644"/>
            <a:ext cx="5743070" cy="101342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a:solidFill>
                  <a:srgbClr val="74005F"/>
                </a:solidFill>
                <a:latin typeface="Arial" panose="020B0604020202020204" pitchFamily="34" charset="0"/>
                <a:ea typeface="+mj-ea"/>
                <a:cs typeface="Arial" panose="020B0604020202020204" pitchFamily="34" charset="0"/>
              </a:defRPr>
            </a:lvl1pPr>
          </a:lstStyle>
          <a:p>
            <a:r>
              <a:rPr lang="en-US" dirty="0"/>
              <a:t>Coverage and sub-partners involved</a:t>
            </a:r>
          </a:p>
        </p:txBody>
      </p:sp>
      <p:sp>
        <p:nvSpPr>
          <p:cNvPr id="8" name="TextBox 7">
            <a:extLst>
              <a:ext uri="{FF2B5EF4-FFF2-40B4-BE49-F238E27FC236}">
                <a16:creationId xmlns:a16="http://schemas.microsoft.com/office/drawing/2014/main" id="{614B8318-79B1-42A8-8998-A3DEEFE8D9B0}"/>
              </a:ext>
            </a:extLst>
          </p:cNvPr>
          <p:cNvSpPr txBox="1"/>
          <p:nvPr/>
        </p:nvSpPr>
        <p:spPr>
          <a:xfrm>
            <a:off x="497306" y="2060861"/>
            <a:ext cx="4973054" cy="3046988"/>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sz="2400" dirty="0"/>
              <a:t>Furaha has been implemented in 20 SNUs (</a:t>
            </a:r>
            <a:r>
              <a:rPr lang="en-US" sz="2400" i="1" dirty="0"/>
              <a:t>2</a:t>
            </a:r>
            <a:r>
              <a:rPr lang="en-US" sz="2400" dirty="0"/>
              <a:t>)</a:t>
            </a:r>
          </a:p>
          <a:p>
            <a:pPr marL="285750" indent="-285750">
              <a:buFont typeface="Arial" panose="020B0604020202020204" pitchFamily="34" charset="0"/>
              <a:buChar char="•"/>
            </a:pPr>
            <a:r>
              <a:rPr lang="en-US" sz="2400" dirty="0"/>
              <a:t>Through a partnership with 11 local implementing partners (2 FBOs and 9 CSOs)</a:t>
            </a:r>
          </a:p>
          <a:p>
            <a:pPr marL="285750" indent="-285750">
              <a:buFont typeface="Arial" panose="020B0604020202020204" pitchFamily="34" charset="0"/>
              <a:buChar char="•"/>
            </a:pPr>
            <a:r>
              <a:rPr lang="en-US" sz="2400" dirty="0"/>
              <a:t>Involving over 401 primary  schools</a:t>
            </a:r>
          </a:p>
          <a:p>
            <a:pPr marL="285750" indent="-285750">
              <a:buFont typeface="Arial" panose="020B0604020202020204" pitchFamily="34" charset="0"/>
              <a:buChar char="•"/>
            </a:pPr>
            <a:endParaRPr lang="en-US" sz="2400" dirty="0"/>
          </a:p>
        </p:txBody>
      </p:sp>
      <p:sp>
        <p:nvSpPr>
          <p:cNvPr id="14" name="TextBox 13">
            <a:extLst>
              <a:ext uri="{FF2B5EF4-FFF2-40B4-BE49-F238E27FC236}">
                <a16:creationId xmlns:a16="http://schemas.microsoft.com/office/drawing/2014/main" id="{4BF1F5BC-1C3B-4A9F-A094-E64AAAD1EBFF}"/>
              </a:ext>
            </a:extLst>
          </p:cNvPr>
          <p:cNvSpPr txBox="1"/>
          <p:nvPr/>
        </p:nvSpPr>
        <p:spPr>
          <a:xfrm>
            <a:off x="497306" y="5985356"/>
            <a:ext cx="10363199" cy="738664"/>
          </a:xfrm>
          <a:prstGeom prst="rect">
            <a:avLst/>
          </a:prstGeom>
          <a:noFill/>
        </p:spPr>
        <p:txBody>
          <a:bodyPr wrap="square" rtlCol="0">
            <a:spAutoFit/>
          </a:bodyPr>
          <a:lstStyle/>
          <a:p>
            <a:r>
              <a:rPr lang="en-US" sz="1400" i="1" dirty="0">
                <a:solidFill>
                  <a:srgbClr val="000000"/>
                </a:solidFill>
                <a:latin typeface="Georgia" panose="02040502050405020303" pitchFamily="18" charset="0"/>
              </a:rPr>
              <a:t>2. Temeke MC, Morogoro MC, </a:t>
            </a:r>
            <a:r>
              <a:rPr lang="en-US" sz="1400" i="1" dirty="0" err="1">
                <a:solidFill>
                  <a:srgbClr val="000000"/>
                </a:solidFill>
                <a:latin typeface="Georgia" panose="02040502050405020303" pitchFamily="18" charset="0"/>
              </a:rPr>
              <a:t>Mvomero</a:t>
            </a:r>
            <a:r>
              <a:rPr lang="en-US" sz="1400" i="1" dirty="0">
                <a:solidFill>
                  <a:srgbClr val="000000"/>
                </a:solidFill>
                <a:latin typeface="Georgia" panose="02040502050405020303" pitchFamily="18" charset="0"/>
              </a:rPr>
              <a:t> DC and </a:t>
            </a:r>
            <a:r>
              <a:rPr lang="en-US" sz="1400" i="1" dirty="0" err="1">
                <a:solidFill>
                  <a:srgbClr val="000000"/>
                </a:solidFill>
                <a:latin typeface="Georgia" panose="02040502050405020303" pitchFamily="18" charset="0"/>
              </a:rPr>
              <a:t>Kilosa</a:t>
            </a:r>
            <a:r>
              <a:rPr lang="en-US" sz="1400" i="1" dirty="0">
                <a:solidFill>
                  <a:srgbClr val="000000"/>
                </a:solidFill>
                <a:latin typeface="Georgia" panose="02040502050405020303" pitchFamily="18" charset="0"/>
              </a:rPr>
              <a:t> DC, Iringa MC and Iringa DC, Bukombe DC</a:t>
            </a:r>
            <a:endParaRPr lang="en-US" sz="1400" i="1" dirty="0">
              <a:latin typeface="Arial" panose="020B0604020202020204" pitchFamily="34" charset="0"/>
            </a:endParaRPr>
          </a:p>
          <a:p>
            <a:r>
              <a:rPr lang="en-US" sz="1400" i="1" dirty="0">
                <a:solidFill>
                  <a:srgbClr val="000000"/>
                </a:solidFill>
                <a:latin typeface="Georgia" panose="02040502050405020303" pitchFamily="18" charset="0"/>
              </a:rPr>
              <a:t>Songwe DC and Chunya DC, Kyela DC and </a:t>
            </a:r>
            <a:r>
              <a:rPr lang="en-US" sz="1400" i="1" dirty="0" err="1">
                <a:solidFill>
                  <a:srgbClr val="000000"/>
                </a:solidFill>
                <a:latin typeface="Georgia" panose="02040502050405020303" pitchFamily="18" charset="0"/>
              </a:rPr>
              <a:t>Rungwe</a:t>
            </a:r>
            <a:r>
              <a:rPr lang="en-US" sz="1400" i="1" dirty="0">
                <a:solidFill>
                  <a:srgbClr val="000000"/>
                </a:solidFill>
                <a:latin typeface="Georgia" panose="02040502050405020303" pitchFamily="18" charset="0"/>
              </a:rPr>
              <a:t> DC, Mbeya CC, Kahama TC, Ushetu DC and Msalala DC, Shinyanga DC and Shinyanga MC, Muleba DC</a:t>
            </a:r>
            <a:endParaRPr lang="en-US" sz="1400" i="1" dirty="0">
              <a:latin typeface="Arial" panose="020B0604020202020204" pitchFamily="34" charset="0"/>
            </a:endParaRPr>
          </a:p>
        </p:txBody>
      </p:sp>
      <p:graphicFrame>
        <p:nvGraphicFramePr>
          <p:cNvPr id="3" name="Table 2">
            <a:extLst>
              <a:ext uri="{FF2B5EF4-FFF2-40B4-BE49-F238E27FC236}">
                <a16:creationId xmlns:a16="http://schemas.microsoft.com/office/drawing/2014/main" id="{2310A7A5-63AC-4254-9396-39BBEE2CC357}"/>
              </a:ext>
            </a:extLst>
          </p:cNvPr>
          <p:cNvGraphicFramePr>
            <a:graphicFrameLocks noGrp="1"/>
          </p:cNvGraphicFramePr>
          <p:nvPr>
            <p:extLst>
              <p:ext uri="{D42A27DB-BD31-4B8C-83A1-F6EECF244321}">
                <p14:modId xmlns:p14="http://schemas.microsoft.com/office/powerpoint/2010/main" val="785541357"/>
              </p:ext>
            </p:extLst>
          </p:nvPr>
        </p:nvGraphicFramePr>
        <p:xfrm>
          <a:off x="5814350" y="2035255"/>
          <a:ext cx="6153873" cy="3306852"/>
        </p:xfrm>
        <a:graphic>
          <a:graphicData uri="http://schemas.openxmlformats.org/drawingml/2006/table">
            <a:tbl>
              <a:tblPr firstRow="1" firstCol="1" bandRow="1">
                <a:tableStyleId>{5C22544A-7EE6-4342-B048-85BDC9FD1C3A}</a:tableStyleId>
              </a:tblPr>
              <a:tblGrid>
                <a:gridCol w="1029161">
                  <a:extLst>
                    <a:ext uri="{9D8B030D-6E8A-4147-A177-3AD203B41FA5}">
                      <a16:colId xmlns:a16="http://schemas.microsoft.com/office/drawing/2014/main" val="2992888313"/>
                    </a:ext>
                  </a:extLst>
                </a:gridCol>
                <a:gridCol w="1453796">
                  <a:extLst>
                    <a:ext uri="{9D8B030D-6E8A-4147-A177-3AD203B41FA5}">
                      <a16:colId xmlns:a16="http://schemas.microsoft.com/office/drawing/2014/main" val="3441058329"/>
                    </a:ext>
                  </a:extLst>
                </a:gridCol>
                <a:gridCol w="1957863">
                  <a:extLst>
                    <a:ext uri="{9D8B030D-6E8A-4147-A177-3AD203B41FA5}">
                      <a16:colId xmlns:a16="http://schemas.microsoft.com/office/drawing/2014/main" val="2001782979"/>
                    </a:ext>
                  </a:extLst>
                </a:gridCol>
                <a:gridCol w="1713053">
                  <a:extLst>
                    <a:ext uri="{9D8B030D-6E8A-4147-A177-3AD203B41FA5}">
                      <a16:colId xmlns:a16="http://schemas.microsoft.com/office/drawing/2014/main" val="2864590887"/>
                    </a:ext>
                  </a:extLst>
                </a:gridCol>
              </a:tblGrid>
              <a:tr h="1136208">
                <a:tc>
                  <a:txBody>
                    <a:bodyPr/>
                    <a:lstStyle/>
                    <a:p>
                      <a:pPr marL="0" marR="0">
                        <a:spcBef>
                          <a:spcPts val="0"/>
                        </a:spcBef>
                        <a:spcAft>
                          <a:spcPts val="0"/>
                        </a:spcAft>
                      </a:pPr>
                      <a:r>
                        <a:rPr lang="en-US" sz="1400" dirty="0">
                          <a:effectLst/>
                        </a:rPr>
                        <a:t>Fiscal Year </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rPr>
                        <a:t>Targets</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rPr>
                        <a:t># of AGYW and their caregivers  reached with </a:t>
                      </a:r>
                      <a:r>
                        <a:rPr lang="en-US" sz="1400" dirty="0" err="1">
                          <a:effectLst/>
                        </a:rPr>
                        <a:t>Furaha</a:t>
                      </a:r>
                      <a:r>
                        <a:rPr lang="en-US" sz="1400" dirty="0">
                          <a:effectLst/>
                        </a:rPr>
                        <a:t> </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rPr>
                        <a:t>% of AGYW and their caregivers reached with </a:t>
                      </a:r>
                      <a:r>
                        <a:rPr lang="en-US" sz="1400" dirty="0" err="1">
                          <a:effectLst/>
                        </a:rPr>
                        <a:t>Furaha</a:t>
                      </a:r>
                      <a:r>
                        <a:rPr lang="en-US" sz="1400" dirty="0">
                          <a:effectLst/>
                        </a:rPr>
                        <a:t> </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38334988"/>
                  </a:ext>
                </a:extLst>
              </a:tr>
              <a:tr h="501890">
                <a:tc>
                  <a:txBody>
                    <a:bodyPr/>
                    <a:lstStyle/>
                    <a:p>
                      <a:pPr marL="0" marR="0">
                        <a:spcBef>
                          <a:spcPts val="0"/>
                        </a:spcBef>
                        <a:spcAft>
                          <a:spcPts val="0"/>
                        </a:spcAft>
                      </a:pPr>
                      <a:r>
                        <a:rPr lang="en-US" sz="1600" dirty="0">
                          <a:effectLst/>
                        </a:rPr>
                        <a:t>FY17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600" dirty="0">
                          <a:effectLst/>
                        </a:rPr>
                        <a:t>             540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600" dirty="0">
                          <a:effectLst/>
                        </a:rPr>
                        <a:t>                              522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dirty="0">
                          <a:effectLst/>
                        </a:rPr>
                        <a:t>97%</a:t>
                      </a:r>
                      <a:endParaRPr lang="en-US" sz="16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633652592"/>
                  </a:ext>
                </a:extLst>
              </a:tr>
              <a:tr h="583432">
                <a:tc>
                  <a:txBody>
                    <a:bodyPr/>
                    <a:lstStyle/>
                    <a:p>
                      <a:pPr marL="0" marR="0">
                        <a:spcBef>
                          <a:spcPts val="0"/>
                        </a:spcBef>
                        <a:spcAft>
                          <a:spcPts val="0"/>
                        </a:spcAft>
                      </a:pPr>
                      <a:r>
                        <a:rPr lang="en-US" sz="1600">
                          <a:effectLst/>
                        </a:rPr>
                        <a:t>FY18</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600" dirty="0">
                          <a:effectLst/>
                        </a:rPr>
                        <a:t>          4,000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600" dirty="0">
                          <a:effectLst/>
                        </a:rPr>
                        <a:t>                          3,311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rPr>
                        <a:t>83%</a:t>
                      </a:r>
                      <a:endParaRPr lang="en-US" sz="16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817370847"/>
                  </a:ext>
                </a:extLst>
              </a:tr>
              <a:tr h="501890">
                <a:tc>
                  <a:txBody>
                    <a:bodyPr/>
                    <a:lstStyle/>
                    <a:p>
                      <a:pPr marL="0" marR="0">
                        <a:spcBef>
                          <a:spcPts val="0"/>
                        </a:spcBef>
                        <a:spcAft>
                          <a:spcPts val="0"/>
                        </a:spcAft>
                      </a:pPr>
                      <a:r>
                        <a:rPr lang="en-US" sz="1600">
                          <a:effectLst/>
                        </a:rPr>
                        <a:t>FY19</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rPr>
                        <a:t>        15,752 </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600" dirty="0">
                          <a:effectLst/>
                        </a:rPr>
                        <a:t>                          3,748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dirty="0">
                          <a:effectLst/>
                        </a:rPr>
                        <a:t>25%</a:t>
                      </a:r>
                      <a:endParaRPr lang="en-US" sz="16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588373067"/>
                  </a:ext>
                </a:extLst>
              </a:tr>
              <a:tr h="583432">
                <a:tc>
                  <a:txBody>
                    <a:bodyPr/>
                    <a:lstStyle/>
                    <a:p>
                      <a:pPr marL="0" marR="0">
                        <a:spcBef>
                          <a:spcPts val="0"/>
                        </a:spcBef>
                        <a:spcAft>
                          <a:spcPts val="0"/>
                        </a:spcAft>
                      </a:pPr>
                      <a:r>
                        <a:rPr lang="en-US" sz="1600">
                          <a:effectLst/>
                        </a:rPr>
                        <a:t>FY20</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600" dirty="0">
                          <a:effectLst/>
                        </a:rPr>
                        <a:t>        40,000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600" dirty="0">
                          <a:effectLst/>
                        </a:rPr>
                        <a:t>                        28,713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dirty="0">
                          <a:effectLst/>
                        </a:rPr>
                        <a:t>72%</a:t>
                      </a:r>
                      <a:endParaRPr lang="en-US" sz="16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026467464"/>
                  </a:ext>
                </a:extLst>
              </a:tr>
            </a:tbl>
          </a:graphicData>
        </a:graphic>
      </p:graphicFrame>
    </p:spTree>
    <p:extLst>
      <p:ext uri="{BB962C8B-B14F-4D97-AF65-F5344CB8AC3E}">
        <p14:creationId xmlns:p14="http://schemas.microsoft.com/office/powerpoint/2010/main" val="1544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CA6F-4619-474B-A9C8-63AB00AF4CCB}"/>
              </a:ext>
            </a:extLst>
          </p:cNvPr>
          <p:cNvSpPr>
            <a:spLocks noGrp="1"/>
          </p:cNvSpPr>
          <p:nvPr>
            <p:ph type="title"/>
          </p:nvPr>
        </p:nvSpPr>
        <p:spPr>
          <a:xfrm>
            <a:off x="609600" y="365129"/>
            <a:ext cx="10972800" cy="828639"/>
          </a:xfrm>
        </p:spPr>
        <p:txBody>
          <a:bodyPr/>
          <a:lstStyle/>
          <a:p>
            <a:r>
              <a:rPr lang="en-US" dirty="0"/>
              <a:t>Outcomes of Furaha Program</a:t>
            </a:r>
          </a:p>
        </p:txBody>
      </p:sp>
      <p:sp>
        <p:nvSpPr>
          <p:cNvPr id="3" name="Text Placeholder 2">
            <a:extLst>
              <a:ext uri="{FF2B5EF4-FFF2-40B4-BE49-F238E27FC236}">
                <a16:creationId xmlns:a16="http://schemas.microsoft.com/office/drawing/2014/main" id="{112832DC-142B-4BEB-804B-E6DF28194C4B}"/>
              </a:ext>
            </a:extLst>
          </p:cNvPr>
          <p:cNvSpPr>
            <a:spLocks noGrp="1"/>
          </p:cNvSpPr>
          <p:nvPr>
            <p:ph type="body" idx="1"/>
          </p:nvPr>
        </p:nvSpPr>
        <p:spPr>
          <a:xfrm>
            <a:off x="410901" y="1114792"/>
            <a:ext cx="5364866" cy="262595"/>
          </a:xfrm>
        </p:spPr>
        <p:txBody>
          <a:bodyPr>
            <a:normAutofit fontScale="77500" lnSpcReduction="20000"/>
          </a:bodyPr>
          <a:lstStyle/>
          <a:p>
            <a:pPr algn="ctr"/>
            <a:r>
              <a:rPr lang="en-US" sz="1900" dirty="0" err="1"/>
              <a:t>Furaha</a:t>
            </a:r>
            <a:r>
              <a:rPr lang="en-US" sz="1600" dirty="0"/>
              <a:t> </a:t>
            </a:r>
            <a:r>
              <a:rPr lang="en-US" sz="1900" dirty="0"/>
              <a:t>Results</a:t>
            </a:r>
            <a:r>
              <a:rPr lang="en-US" sz="1600" dirty="0"/>
              <a:t> </a:t>
            </a:r>
            <a:r>
              <a:rPr lang="en-US" sz="1900" dirty="0"/>
              <a:t>Reported by Adolescent Girls (%)</a:t>
            </a:r>
            <a:endParaRPr lang="en-US" sz="1600" dirty="0"/>
          </a:p>
        </p:txBody>
      </p:sp>
      <p:sp>
        <p:nvSpPr>
          <p:cNvPr id="5" name="Text Placeholder 4">
            <a:extLst>
              <a:ext uri="{FF2B5EF4-FFF2-40B4-BE49-F238E27FC236}">
                <a16:creationId xmlns:a16="http://schemas.microsoft.com/office/drawing/2014/main" id="{0EF11955-6E0A-4606-B187-2F446A830429}"/>
              </a:ext>
            </a:extLst>
          </p:cNvPr>
          <p:cNvSpPr>
            <a:spLocks noGrp="1"/>
          </p:cNvSpPr>
          <p:nvPr>
            <p:ph type="body" sz="quarter" idx="3"/>
          </p:nvPr>
        </p:nvSpPr>
        <p:spPr>
          <a:xfrm>
            <a:off x="6149976" y="870618"/>
            <a:ext cx="5257798" cy="546715"/>
          </a:xfrm>
        </p:spPr>
        <p:txBody>
          <a:bodyPr>
            <a:normAutofit fontScale="77500" lnSpcReduction="20000"/>
          </a:bodyPr>
          <a:lstStyle/>
          <a:p>
            <a:endParaRPr lang="en-US" sz="1800" dirty="0"/>
          </a:p>
          <a:p>
            <a:pPr algn="ctr"/>
            <a:r>
              <a:rPr lang="en-US" sz="1900" dirty="0" err="1"/>
              <a:t>Furaha</a:t>
            </a:r>
            <a:r>
              <a:rPr lang="en-US" sz="1900" dirty="0"/>
              <a:t> Results Reported by Caregivers (%)</a:t>
            </a:r>
          </a:p>
        </p:txBody>
      </p:sp>
      <p:sp>
        <p:nvSpPr>
          <p:cNvPr id="7" name="Slide Number Placeholder 6">
            <a:extLst>
              <a:ext uri="{FF2B5EF4-FFF2-40B4-BE49-F238E27FC236}">
                <a16:creationId xmlns:a16="http://schemas.microsoft.com/office/drawing/2014/main" id="{E5ABCAB3-0BE6-4722-A973-9CC8EB0E8160}"/>
              </a:ext>
            </a:extLst>
          </p:cNvPr>
          <p:cNvSpPr>
            <a:spLocks noGrp="1"/>
          </p:cNvSpPr>
          <p:nvPr>
            <p:ph type="sldNum" sz="quarter" idx="12"/>
          </p:nvPr>
        </p:nvSpPr>
        <p:spPr/>
        <p:txBody>
          <a:bodyPr/>
          <a:lstStyle/>
          <a:p>
            <a:fld id="{72B7E687-7260-49FD-A6F1-B67292D36535}" type="slidenum">
              <a:rPr lang="en-US" smtClean="0"/>
              <a:t>6</a:t>
            </a:fld>
            <a:endParaRPr lang="en-US" dirty="0"/>
          </a:p>
        </p:txBody>
      </p:sp>
      <p:graphicFrame>
        <p:nvGraphicFramePr>
          <p:cNvPr id="8" name="Content Placeholder 4">
            <a:extLst>
              <a:ext uri="{FF2B5EF4-FFF2-40B4-BE49-F238E27FC236}">
                <a16:creationId xmlns:a16="http://schemas.microsoft.com/office/drawing/2014/main" id="{CA84D67D-BAEC-4514-8899-6EA8399C320B}"/>
              </a:ext>
            </a:extLst>
          </p:cNvPr>
          <p:cNvGraphicFramePr>
            <a:graphicFrameLocks noGrp="1"/>
          </p:cNvGraphicFramePr>
          <p:nvPr>
            <p:ph sz="half" idx="2"/>
            <p:extLst>
              <p:ext uri="{D42A27DB-BD31-4B8C-83A1-F6EECF244321}">
                <p14:modId xmlns:p14="http://schemas.microsoft.com/office/powerpoint/2010/main" val="4070362817"/>
              </p:ext>
            </p:extLst>
          </p:nvPr>
        </p:nvGraphicFramePr>
        <p:xfrm>
          <a:off x="212203" y="1551008"/>
          <a:ext cx="5937774" cy="5170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a:extLst>
              <a:ext uri="{FF2B5EF4-FFF2-40B4-BE49-F238E27FC236}">
                <a16:creationId xmlns:a16="http://schemas.microsoft.com/office/drawing/2014/main" id="{0C79D424-A558-4C7B-BE99-42BF341CF85C}"/>
              </a:ext>
            </a:extLst>
          </p:cNvPr>
          <p:cNvGraphicFramePr>
            <a:graphicFrameLocks noGrp="1"/>
          </p:cNvGraphicFramePr>
          <p:nvPr>
            <p:ph sz="quarter" idx="4"/>
            <p:extLst>
              <p:ext uri="{D42A27DB-BD31-4B8C-83A1-F6EECF244321}">
                <p14:modId xmlns:p14="http://schemas.microsoft.com/office/powerpoint/2010/main" val="3342769894"/>
              </p:ext>
            </p:extLst>
          </p:nvPr>
        </p:nvGraphicFramePr>
        <p:xfrm>
          <a:off x="6250330" y="1551008"/>
          <a:ext cx="5729468" cy="51704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785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B1035-9BB7-480C-9450-0E00BD942F3F}"/>
              </a:ext>
            </a:extLst>
          </p:cNvPr>
          <p:cNvSpPr>
            <a:spLocks noGrp="1"/>
          </p:cNvSpPr>
          <p:nvPr>
            <p:ph type="title"/>
          </p:nvPr>
        </p:nvSpPr>
        <p:spPr>
          <a:xfrm>
            <a:off x="589560" y="856180"/>
            <a:ext cx="4560584" cy="1128068"/>
          </a:xfrm>
        </p:spPr>
        <p:txBody>
          <a:bodyPr anchor="ctr">
            <a:normAutofit/>
          </a:bodyPr>
          <a:lstStyle/>
          <a:p>
            <a:r>
              <a:rPr lang="en-US" sz="3700"/>
              <a:t>Success Story: Happier Again!!!</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CF29F7-7623-4196-AB52-7BAFF29EC8C9}"/>
              </a:ext>
            </a:extLst>
          </p:cNvPr>
          <p:cNvSpPr>
            <a:spLocks noGrp="1"/>
          </p:cNvSpPr>
          <p:nvPr>
            <p:ph idx="1"/>
          </p:nvPr>
        </p:nvSpPr>
        <p:spPr>
          <a:xfrm>
            <a:off x="590719" y="2330505"/>
            <a:ext cx="4559425" cy="3979585"/>
          </a:xfrm>
        </p:spPr>
        <p:txBody>
          <a:bodyPr anchor="ctr">
            <a:normAutofit lnSpcReduction="10000"/>
          </a:bodyPr>
          <a:lstStyle/>
          <a:p>
            <a:r>
              <a:rPr lang="en-US" i="1" dirty="0"/>
              <a:t>I thank FURAHA program to return happiness in our family (</a:t>
            </a:r>
            <a:r>
              <a:rPr lang="en-US" b="1" dirty="0" err="1"/>
              <a:t>Anitha</a:t>
            </a:r>
            <a:r>
              <a:rPr lang="en-US" i="1" dirty="0"/>
              <a:t>)</a:t>
            </a:r>
          </a:p>
          <a:p>
            <a:r>
              <a:rPr lang="en-US" i="1" dirty="0"/>
              <a:t>We are happy now at home, everything that touches my children’s I must find enough time and speak with them  and I allow everyone to  have a say on matter hence we reach the agreements by deciding together. </a:t>
            </a:r>
            <a:r>
              <a:rPr lang="en-US" b="1" dirty="0"/>
              <a:t>(</a:t>
            </a:r>
            <a:r>
              <a:rPr lang="en-US" b="1" dirty="0" err="1"/>
              <a:t>Anitha’s</a:t>
            </a:r>
            <a:r>
              <a:rPr lang="en-US" b="1" dirty="0"/>
              <a:t> Stepmother)</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FC509B-C4B5-4D7F-B999-C4FC56D7CC19}"/>
              </a:ext>
            </a:extLst>
          </p:cNvPr>
          <p:cNvPicPr/>
          <p:nvPr/>
        </p:nvPicPr>
        <p:blipFill rotWithShape="1">
          <a:blip r:embed="rId2" cstate="print">
            <a:extLst>
              <a:ext uri="{28A0092B-C50C-407E-A947-70E740481C1C}">
                <a14:useLocalDpi xmlns:a14="http://schemas.microsoft.com/office/drawing/2010/main" val="0"/>
              </a:ext>
            </a:extLst>
          </a:blip>
          <a:srcRect l="17695" r="1585" b="1"/>
          <a:stretch/>
        </p:blipFill>
        <p:spPr>
          <a:xfrm>
            <a:off x="5977788" y="799352"/>
            <a:ext cx="5425410" cy="5259296"/>
          </a:xfrm>
          <a:prstGeom prst="rect">
            <a:avLst/>
          </a:prstGeom>
        </p:spPr>
      </p:pic>
      <p:sp>
        <p:nvSpPr>
          <p:cNvPr id="4" name="Slide Number Placeholder 3">
            <a:extLst>
              <a:ext uri="{FF2B5EF4-FFF2-40B4-BE49-F238E27FC236}">
                <a16:creationId xmlns:a16="http://schemas.microsoft.com/office/drawing/2014/main" id="{223D2C72-6B3C-42E4-963D-8B9372817DBC}"/>
              </a:ext>
            </a:extLst>
          </p:cNvPr>
          <p:cNvSpPr>
            <a:spLocks noGrp="1"/>
          </p:cNvSpPr>
          <p:nvPr>
            <p:ph type="sldNum" sz="quarter" idx="12"/>
          </p:nvPr>
        </p:nvSpPr>
        <p:spPr>
          <a:xfrm>
            <a:off x="9385070" y="6492240"/>
            <a:ext cx="1055716" cy="365125"/>
          </a:xfrm>
        </p:spPr>
        <p:txBody>
          <a:bodyPr>
            <a:normAutofit/>
          </a:bodyPr>
          <a:lstStyle/>
          <a:p>
            <a:pPr>
              <a:spcAft>
                <a:spcPts val="600"/>
              </a:spcAft>
            </a:pPr>
            <a:fld id="{72B7E687-7260-49FD-A6F1-B67292D36535}" type="slidenum">
              <a:rPr lang="en-US" smtClean="0"/>
              <a:pPr>
                <a:spcAft>
                  <a:spcPts val="600"/>
                </a:spcAft>
              </a:pPr>
              <a:t>7</a:t>
            </a:fld>
            <a:endParaRPr lang="en-US"/>
          </a:p>
        </p:txBody>
      </p:sp>
    </p:spTree>
    <p:extLst>
      <p:ext uri="{BB962C8B-B14F-4D97-AF65-F5344CB8AC3E}">
        <p14:creationId xmlns:p14="http://schemas.microsoft.com/office/powerpoint/2010/main" val="291607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B436-8506-44E6-B38E-80B0558F2DD4}"/>
              </a:ext>
            </a:extLst>
          </p:cNvPr>
          <p:cNvSpPr>
            <a:spLocks noGrp="1"/>
          </p:cNvSpPr>
          <p:nvPr>
            <p:ph type="title"/>
          </p:nvPr>
        </p:nvSpPr>
        <p:spPr/>
        <p:txBody>
          <a:bodyPr>
            <a:normAutofit fontScale="90000"/>
          </a:bodyPr>
          <a:lstStyle/>
          <a:p>
            <a:r>
              <a:rPr lang="en-GB" dirty="0"/>
              <a:t>Approach taken in relation to COVID-19 Situation in Tanzania.</a:t>
            </a:r>
            <a:endParaRPr lang="en-US" dirty="0"/>
          </a:p>
        </p:txBody>
      </p:sp>
      <p:sp>
        <p:nvSpPr>
          <p:cNvPr id="3" name="Content Placeholder 2">
            <a:extLst>
              <a:ext uri="{FF2B5EF4-FFF2-40B4-BE49-F238E27FC236}">
                <a16:creationId xmlns:a16="http://schemas.microsoft.com/office/drawing/2014/main" id="{F53F1AE5-0108-4F5D-A030-AD6322565938}"/>
              </a:ext>
            </a:extLst>
          </p:cNvPr>
          <p:cNvSpPr>
            <a:spLocks noGrp="1"/>
          </p:cNvSpPr>
          <p:nvPr>
            <p:ph sz="half" idx="1"/>
          </p:nvPr>
        </p:nvSpPr>
        <p:spPr>
          <a:xfrm>
            <a:off x="609600" y="1825625"/>
            <a:ext cx="5410200" cy="4667772"/>
          </a:xfrm>
          <a:solidFill>
            <a:schemeClr val="bg2"/>
          </a:solidFill>
        </p:spPr>
        <p:txBody>
          <a:bodyPr>
            <a:normAutofit lnSpcReduction="10000"/>
          </a:bodyPr>
          <a:lstStyle/>
          <a:p>
            <a:pPr algn="just"/>
            <a:endParaRPr lang="en-US" dirty="0"/>
          </a:p>
          <a:p>
            <a:pPr algn="just"/>
            <a:r>
              <a:rPr lang="en-US" dirty="0"/>
              <a:t>During COVID-19 lockdown, Furaha Program was implemented only through school platform.</a:t>
            </a:r>
          </a:p>
          <a:p>
            <a:pPr marL="0" indent="0" algn="just">
              <a:buNone/>
            </a:pPr>
            <a:endParaRPr lang="en-US" dirty="0"/>
          </a:p>
          <a:p>
            <a:pPr algn="just"/>
            <a:r>
              <a:rPr lang="en-US" dirty="0"/>
              <a:t>Since Tanzania schools were open in June 2020, classes were progressing as usual therefore Furaha sessions resumed as normal.</a:t>
            </a:r>
          </a:p>
        </p:txBody>
      </p:sp>
      <p:sp>
        <p:nvSpPr>
          <p:cNvPr id="4" name="Content Placeholder 3">
            <a:extLst>
              <a:ext uri="{FF2B5EF4-FFF2-40B4-BE49-F238E27FC236}">
                <a16:creationId xmlns:a16="http://schemas.microsoft.com/office/drawing/2014/main" id="{8D5FB098-034D-4E1F-BF6A-D5808D364FA2}"/>
              </a:ext>
            </a:extLst>
          </p:cNvPr>
          <p:cNvSpPr>
            <a:spLocks noGrp="1"/>
          </p:cNvSpPr>
          <p:nvPr>
            <p:ph sz="half" idx="2"/>
          </p:nvPr>
        </p:nvSpPr>
        <p:spPr>
          <a:xfrm>
            <a:off x="6172200" y="1825625"/>
            <a:ext cx="5541380" cy="4667772"/>
          </a:xfrm>
          <a:solidFill>
            <a:schemeClr val="bg2"/>
          </a:solidFill>
        </p:spPr>
        <p:txBody>
          <a:bodyPr>
            <a:normAutofit lnSpcReduction="10000"/>
          </a:bodyPr>
          <a:lstStyle/>
          <a:p>
            <a:pPr marL="0" indent="0" algn="ctr">
              <a:buNone/>
            </a:pPr>
            <a:r>
              <a:rPr lang="en-US" b="1" dirty="0"/>
              <a:t>Precautions Taken:</a:t>
            </a:r>
          </a:p>
          <a:p>
            <a:pPr algn="just"/>
            <a:r>
              <a:rPr lang="en-US" dirty="0"/>
              <a:t>Sessions were done in open spaces i.e. school playgrounds.</a:t>
            </a:r>
          </a:p>
          <a:p>
            <a:pPr algn="just"/>
            <a:r>
              <a:rPr lang="en-US" dirty="0"/>
              <a:t>Project supported schools with buckets for water and soap.</a:t>
            </a:r>
          </a:p>
          <a:p>
            <a:pPr algn="just"/>
            <a:r>
              <a:rPr lang="en-GB" dirty="0"/>
              <a:t>Families were advised to wear mask (such as handmade masks).</a:t>
            </a:r>
            <a:endParaRPr lang="en-US" dirty="0"/>
          </a:p>
          <a:p>
            <a:pPr algn="just"/>
            <a:r>
              <a:rPr lang="en-US" dirty="0"/>
              <a:t>All beneficiaries were reached with WASH and COVID-19 Prevention Education.</a:t>
            </a:r>
          </a:p>
          <a:p>
            <a:pPr algn="just"/>
            <a:r>
              <a:rPr lang="en-US" dirty="0"/>
              <a:t>All families were provided with leaflets which guide on </a:t>
            </a:r>
            <a:r>
              <a:rPr lang="en-US" b="1" i="1" dirty="0"/>
              <a:t>“</a:t>
            </a:r>
            <a:r>
              <a:rPr lang="en-GB" b="1" i="1" dirty="0"/>
              <a:t>Steps to wash your hands”</a:t>
            </a:r>
            <a:endParaRPr lang="en-US" b="1" i="1" dirty="0"/>
          </a:p>
          <a:p>
            <a:pPr marL="0" indent="0" algn="ctr">
              <a:buNone/>
            </a:pPr>
            <a:endParaRPr lang="en-US" dirty="0"/>
          </a:p>
        </p:txBody>
      </p:sp>
      <p:sp>
        <p:nvSpPr>
          <p:cNvPr id="5" name="Slide Number Placeholder 4">
            <a:extLst>
              <a:ext uri="{FF2B5EF4-FFF2-40B4-BE49-F238E27FC236}">
                <a16:creationId xmlns:a16="http://schemas.microsoft.com/office/drawing/2014/main" id="{7FBFCF44-C802-4F63-816A-1500BE3BFCAC}"/>
              </a:ext>
            </a:extLst>
          </p:cNvPr>
          <p:cNvSpPr>
            <a:spLocks noGrp="1"/>
          </p:cNvSpPr>
          <p:nvPr>
            <p:ph type="sldNum" sz="quarter" idx="12"/>
          </p:nvPr>
        </p:nvSpPr>
        <p:spPr/>
        <p:txBody>
          <a:bodyPr/>
          <a:lstStyle/>
          <a:p>
            <a:fld id="{72B7E687-7260-49FD-A6F1-B67292D36535}" type="slidenum">
              <a:rPr lang="en-US" smtClean="0"/>
              <a:t>8</a:t>
            </a:fld>
            <a:endParaRPr lang="en-US" dirty="0"/>
          </a:p>
        </p:txBody>
      </p:sp>
    </p:spTree>
    <p:extLst>
      <p:ext uri="{BB962C8B-B14F-4D97-AF65-F5344CB8AC3E}">
        <p14:creationId xmlns:p14="http://schemas.microsoft.com/office/powerpoint/2010/main" val="1981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411D-A0B0-49FE-A3DA-E327601967C9}"/>
              </a:ext>
            </a:extLst>
          </p:cNvPr>
          <p:cNvSpPr>
            <a:spLocks noGrp="1"/>
          </p:cNvSpPr>
          <p:nvPr>
            <p:ph type="title"/>
          </p:nvPr>
        </p:nvSpPr>
        <p:spPr/>
        <p:txBody>
          <a:bodyPr/>
          <a:lstStyle/>
          <a:p>
            <a:r>
              <a:rPr lang="en-GB" dirty="0"/>
              <a:t>Approach taken in relation to COVID-19 Situation in Tanzania</a:t>
            </a:r>
            <a:endParaRPr lang="en-US" dirty="0"/>
          </a:p>
        </p:txBody>
      </p:sp>
      <p:sp>
        <p:nvSpPr>
          <p:cNvPr id="3" name="Text Placeholder 2">
            <a:extLst>
              <a:ext uri="{FF2B5EF4-FFF2-40B4-BE49-F238E27FC236}">
                <a16:creationId xmlns:a16="http://schemas.microsoft.com/office/drawing/2014/main" id="{DB98B35A-DC5A-4158-9187-138CF293B0F4}"/>
              </a:ext>
            </a:extLst>
          </p:cNvPr>
          <p:cNvSpPr>
            <a:spLocks noGrp="1"/>
          </p:cNvSpPr>
          <p:nvPr>
            <p:ph type="body" idx="1"/>
          </p:nvPr>
        </p:nvSpPr>
        <p:spPr/>
        <p:txBody>
          <a:bodyPr/>
          <a:lstStyle/>
          <a:p>
            <a:r>
              <a:rPr lang="en-GB" dirty="0"/>
              <a:t>COVID_19 Prevention and WASH Guide</a:t>
            </a:r>
            <a:endParaRPr lang="en-US" dirty="0"/>
          </a:p>
        </p:txBody>
      </p:sp>
      <p:sp>
        <p:nvSpPr>
          <p:cNvPr id="5" name="Text Placeholder 4">
            <a:extLst>
              <a:ext uri="{FF2B5EF4-FFF2-40B4-BE49-F238E27FC236}">
                <a16:creationId xmlns:a16="http://schemas.microsoft.com/office/drawing/2014/main" id="{3D9D758A-701C-496D-B46B-0CCA3E0423A0}"/>
              </a:ext>
            </a:extLst>
          </p:cNvPr>
          <p:cNvSpPr>
            <a:spLocks noGrp="1"/>
          </p:cNvSpPr>
          <p:nvPr>
            <p:ph type="body" sz="quarter" idx="3"/>
          </p:nvPr>
        </p:nvSpPr>
        <p:spPr>
          <a:xfrm>
            <a:off x="6172200" y="1681163"/>
            <a:ext cx="5410200" cy="564326"/>
          </a:xfrm>
        </p:spPr>
        <p:txBody>
          <a:bodyPr/>
          <a:lstStyle/>
          <a:p>
            <a:r>
              <a:rPr lang="en-GB" dirty="0"/>
              <a:t>Steps to wash your hands</a:t>
            </a:r>
            <a:endParaRPr lang="en-US" dirty="0"/>
          </a:p>
        </p:txBody>
      </p:sp>
      <p:sp>
        <p:nvSpPr>
          <p:cNvPr id="7" name="Slide Number Placeholder 6">
            <a:extLst>
              <a:ext uri="{FF2B5EF4-FFF2-40B4-BE49-F238E27FC236}">
                <a16:creationId xmlns:a16="http://schemas.microsoft.com/office/drawing/2014/main" id="{9D920EF1-36A2-4F97-9FEA-0237A17C36C1}"/>
              </a:ext>
            </a:extLst>
          </p:cNvPr>
          <p:cNvSpPr>
            <a:spLocks noGrp="1"/>
          </p:cNvSpPr>
          <p:nvPr>
            <p:ph type="sldNum" sz="quarter" idx="12"/>
          </p:nvPr>
        </p:nvSpPr>
        <p:spPr/>
        <p:txBody>
          <a:bodyPr/>
          <a:lstStyle/>
          <a:p>
            <a:fld id="{72B7E687-7260-49FD-A6F1-B67292D36535}" type="slidenum">
              <a:rPr lang="en-US" smtClean="0"/>
              <a:t>9</a:t>
            </a:fld>
            <a:endParaRPr lang="en-US" dirty="0"/>
          </a:p>
        </p:txBody>
      </p:sp>
      <p:pic>
        <p:nvPicPr>
          <p:cNvPr id="8" name="Content Placeholder 7">
            <a:extLst>
              <a:ext uri="{FF2B5EF4-FFF2-40B4-BE49-F238E27FC236}">
                <a16:creationId xmlns:a16="http://schemas.microsoft.com/office/drawing/2014/main" id="{048A98B9-E13C-4DD6-9551-E4A249492645}"/>
              </a:ext>
            </a:extLst>
          </p:cNvPr>
          <p:cNvPicPr>
            <a:picLocks noGrp="1"/>
          </p:cNvPicPr>
          <p:nvPr>
            <p:ph sz="half" idx="2"/>
          </p:nvPr>
        </p:nvPicPr>
        <p:blipFill rotWithShape="1">
          <a:blip r:embed="rId3"/>
          <a:srcRect l="33974" t="19563" r="34295" b="5413"/>
          <a:stretch/>
        </p:blipFill>
        <p:spPr bwMode="auto">
          <a:xfrm>
            <a:off x="995423" y="2505075"/>
            <a:ext cx="4166886" cy="4116388"/>
          </a:xfrm>
          <a:prstGeom prst="rect">
            <a:avLst/>
          </a:prstGeom>
          <a:ln>
            <a:noFill/>
          </a:ln>
          <a:extLst>
            <a:ext uri="{53640926-AAD7-44D8-BBD7-CCE9431645EC}">
              <a14:shadowObscured xmlns:a14="http://schemas.microsoft.com/office/drawing/2010/main"/>
            </a:ext>
          </a:extLst>
        </p:spPr>
      </p:pic>
      <p:pic>
        <p:nvPicPr>
          <p:cNvPr id="9" name="Content Placeholder 8">
            <a:extLst>
              <a:ext uri="{FF2B5EF4-FFF2-40B4-BE49-F238E27FC236}">
                <a16:creationId xmlns:a16="http://schemas.microsoft.com/office/drawing/2014/main" id="{0D783234-5D80-4B70-A2D5-A8491F4595CB}"/>
              </a:ext>
            </a:extLst>
          </p:cNvPr>
          <p:cNvPicPr>
            <a:picLocks noGrp="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176389" y="2505075"/>
            <a:ext cx="5259397" cy="4116388"/>
          </a:xfrm>
          <a:prstGeom prst="rect">
            <a:avLst/>
          </a:prstGeom>
          <a:noFill/>
          <a:ln>
            <a:noFill/>
          </a:ln>
        </p:spPr>
      </p:pic>
    </p:spTree>
    <p:extLst>
      <p:ext uri="{BB962C8B-B14F-4D97-AF65-F5344CB8AC3E}">
        <p14:creationId xmlns:p14="http://schemas.microsoft.com/office/powerpoint/2010/main" val="4113059618"/>
      </p:ext>
    </p:extLst>
  </p:cSld>
  <p:clrMapOvr>
    <a:masterClrMapping/>
  </p:clrMapOvr>
</p:sld>
</file>

<file path=ppt/theme/theme1.xml><?xml version="1.0" encoding="utf-8"?>
<a:theme xmlns:a="http://schemas.openxmlformats.org/drawingml/2006/main" name="1_Office Theme">
  <a:themeElements>
    <a:clrScheme name="Pact PPT">
      <a:dk1>
        <a:sysClr val="windowText" lastClr="000000"/>
      </a:dk1>
      <a:lt1>
        <a:sysClr val="window" lastClr="FFFFFF"/>
      </a:lt1>
      <a:dk2>
        <a:srgbClr val="726963"/>
      </a:dk2>
      <a:lt2>
        <a:srgbClr val="DBD7D3"/>
      </a:lt2>
      <a:accent1>
        <a:srgbClr val="74005F"/>
      </a:accent1>
      <a:accent2>
        <a:srgbClr val="88AC2E"/>
      </a:accent2>
      <a:accent3>
        <a:srgbClr val="E8B909"/>
      </a:accent3>
      <a:accent4>
        <a:srgbClr val="E0861A"/>
      </a:accent4>
      <a:accent5>
        <a:srgbClr val="0092C8"/>
      </a:accent5>
      <a:accent6>
        <a:srgbClr val="5A2A00"/>
      </a:accent6>
      <a:hlink>
        <a:srgbClr val="005E81"/>
      </a:hlink>
      <a:folHlink>
        <a:srgbClr val="ADBDD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act PPT">
      <a:dk1>
        <a:sysClr val="windowText" lastClr="000000"/>
      </a:dk1>
      <a:lt1>
        <a:sysClr val="window" lastClr="FFFFFF"/>
      </a:lt1>
      <a:dk2>
        <a:srgbClr val="726963"/>
      </a:dk2>
      <a:lt2>
        <a:srgbClr val="DBD7D3"/>
      </a:lt2>
      <a:accent1>
        <a:srgbClr val="74005F"/>
      </a:accent1>
      <a:accent2>
        <a:srgbClr val="88AC2E"/>
      </a:accent2>
      <a:accent3>
        <a:srgbClr val="E8B909"/>
      </a:accent3>
      <a:accent4>
        <a:srgbClr val="E0861A"/>
      </a:accent4>
      <a:accent5>
        <a:srgbClr val="0092C8"/>
      </a:accent5>
      <a:accent6>
        <a:srgbClr val="5A2A00"/>
      </a:accent6>
      <a:hlink>
        <a:srgbClr val="005E81"/>
      </a:hlink>
      <a:folHlink>
        <a:srgbClr val="ADBDD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1171</TotalTime>
  <Words>1294</Words>
  <Application>Microsoft Office PowerPoint</Application>
  <PresentationFormat>Widescreen</PresentationFormat>
  <Paragraphs>130</Paragraphs>
  <Slides>10</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Fira Sans Extra Condensed Medium</vt:lpstr>
      <vt:lpstr>Georgia</vt:lpstr>
      <vt:lpstr>Roboto</vt:lpstr>
      <vt:lpstr>Wingdings</vt:lpstr>
      <vt:lpstr>1_Office Theme</vt:lpstr>
      <vt:lpstr>1_Office Theme</vt:lpstr>
      <vt:lpstr>PowerPoint Presentation</vt:lpstr>
      <vt:lpstr>Presentation Outline: </vt:lpstr>
      <vt:lpstr>Background</vt:lpstr>
      <vt:lpstr>PowerPoint Presentation</vt:lpstr>
      <vt:lpstr>Program Results</vt:lpstr>
      <vt:lpstr>Outcomes of Furaha Program</vt:lpstr>
      <vt:lpstr>Success Story: Happier Again!!!</vt:lpstr>
      <vt:lpstr>Approach taken in relation to COVID-19 Situation in Tanzania.</vt:lpstr>
      <vt:lpstr>Approach taken in relation to COVID-19 Situation in Tanzania</vt:lpstr>
      <vt:lpstr> Asante sana!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Asheri Barankena</dc:creator>
  <cp:lastModifiedBy>Asheri Barankena</cp:lastModifiedBy>
  <cp:revision>32</cp:revision>
  <dcterms:created xsi:type="dcterms:W3CDTF">2021-02-19T10:12:26Z</dcterms:created>
  <dcterms:modified xsi:type="dcterms:W3CDTF">2021-02-23T16:36:19Z</dcterms:modified>
</cp:coreProperties>
</file>