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0"/>
  </p:notesMasterIdLst>
  <p:handoutMasterIdLst>
    <p:handoutMasterId r:id="rId11"/>
  </p:handoutMasterIdLst>
  <p:sldIdLst>
    <p:sldId id="256" r:id="rId2"/>
    <p:sldId id="392" r:id="rId3"/>
    <p:sldId id="319" r:id="rId4"/>
    <p:sldId id="313" r:id="rId5"/>
    <p:sldId id="303" r:id="rId6"/>
    <p:sldId id="358" r:id="rId7"/>
    <p:sldId id="391" r:id="rId8"/>
    <p:sldId id="30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58"/>
    <p:restoredTop sz="83920"/>
  </p:normalViewPr>
  <p:slideViewPr>
    <p:cSldViewPr snapToGrid="0" snapToObjects="1">
      <p:cViewPr varScale="1">
        <p:scale>
          <a:sx n="89" d="100"/>
          <a:sy n="89" d="100"/>
        </p:scale>
        <p:origin x="12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4C54F1E-1CF1-2549-9B7E-5BAE620AFC79}" type="datetimeFigureOut">
              <a:rPr lang="en-US"/>
              <a:pPr>
                <a:defRPr/>
              </a:pPr>
              <a:t>8/22/22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8F3515-3F12-9D4B-B3A1-A40E5FFB7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396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D8C3C0D-C0CC-1443-92AD-D2EBB1CCFDCB}" type="datetimeFigureOut">
              <a:rPr lang="en-US"/>
              <a:pPr>
                <a:defRPr/>
              </a:pPr>
              <a:t>8/22/22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31808C1-C25A-F847-97D5-B3976BD9D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333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1808C1-C25A-F847-97D5-B3976BD9D85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6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ZA" dirty="0">
                <a:latin typeface="Arial" charset="0"/>
              </a:rPr>
              <a:t>There is a growing consensus that if we are not assessing and providing care and treatment in all FOUR domains, this is not quality, comprehensive care.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1808C1-C25A-F847-97D5-B3976BD9D85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90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ZA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1808C1-C25A-F847-97D5-B3976BD9D85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76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ZA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1808C1-C25A-F847-97D5-B3976BD9D85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02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ZA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1808C1-C25A-F847-97D5-B3976BD9D85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25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ZA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1808C1-C25A-F847-97D5-B3976BD9D85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2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ZA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1808C1-C25A-F847-97D5-B3976BD9D85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07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ZA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1808C1-C25A-F847-97D5-B3976BD9D85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00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D33A9-C674-D847-AE2A-72C88828D6D7}" type="datetime4">
              <a:rPr lang="en-ZA" smtClean="0"/>
              <a:t>22 August 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211457E-EC7B-4545-A38F-B1ECDD484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5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4898D-42D3-2A48-B178-7171174A4EC3}" type="datetime4">
              <a:rPr lang="en-ZA" smtClean="0"/>
              <a:t>22 August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C54F9-31DA-0B45-8228-6EB72ADBC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3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481BD-3D9A-9C4D-A857-CEADDB6CE781}" type="datetime4">
              <a:rPr lang="en-ZA" smtClean="0"/>
              <a:t>22 August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C27E0-811D-4B42-8807-948B70F07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1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3F705-3006-8940-8214-4575D27B313A}" type="datetime4">
              <a:rPr lang="en-ZA" smtClean="0"/>
              <a:t>22 August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6AFDE-A924-9042-B0F6-F5C1FBC5A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6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1C0AE-D066-DE4E-8A01-C7D082330486}" type="datetime4">
              <a:rPr lang="en-ZA" smtClean="0"/>
              <a:t>22 August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4729-98C1-E04A-8A19-66DC81DCC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87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B47E3-8CD9-D045-BD57-9C156641941A}" type="datetime4">
              <a:rPr lang="en-ZA" smtClean="0"/>
              <a:t>22 August 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F56FF-003A-1647-A366-F87CEE808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1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F8C7C-6423-AB4B-99CE-224132D8963E}" type="datetime4">
              <a:rPr lang="en-ZA" smtClean="0"/>
              <a:t>22 August 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CC497-D83D-184F-BF4C-1E74FCDA7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5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84699-BA21-A44F-A8C0-B95DB84520F1}" type="datetime4">
              <a:rPr lang="en-ZA" smtClean="0"/>
              <a:t>22 August 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F21F6-03F5-6E46-A417-3367C78B5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2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62A1F-2158-3046-993F-0CADD8CD1698}" type="datetime4">
              <a:rPr lang="en-ZA" smtClean="0"/>
              <a:t>22 August 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F2AB7-A4D0-2044-9A03-240EFA05B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4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1A0FF-52D9-8949-88E9-D3C143EE9CEF}" type="datetime4">
              <a:rPr lang="en-ZA" smtClean="0"/>
              <a:t>22 August 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9FF8A-4B3C-5545-85A0-4B77784EB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3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D2BEF-E193-8746-BE66-E9A84A006137}" type="datetime4">
              <a:rPr lang="en-ZA" smtClean="0"/>
              <a:t>22 August 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4CF8DC-B8D1-994A-B79C-A966A34E1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3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7476D0A-F759-F945-9D9E-98040DD11A3C}" type="datetime4">
              <a:rPr lang="en-ZA" smtClean="0"/>
              <a:t>22 August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b="1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07A314B-8294-5942-B8D4-5C5E31902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6" r:id="rId9"/>
    <p:sldLayoutId id="2147483933" r:id="rId10"/>
    <p:sldLayoutId id="2147483934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9/jpm.2014.942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77/1542305020985071" TargetMode="External"/><Relationship Id="rId3" Type="http://schemas.openxmlformats.org/officeDocument/2006/relationships/image" Target="../media/image2.jpg"/><Relationship Id="rId7" Type="http://schemas.openxmlformats.org/officeDocument/2006/relationships/hyperlink" Target="https://doi.org/10.1093/geront/42.suppl_3.2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93/pubmed/fdaa232" TargetMode="External"/><Relationship Id="rId5" Type="http://schemas.openxmlformats.org/officeDocument/2006/relationships/hyperlink" Target="https://doi.org/10.1089/jpm.2014.9427" TargetMode="External"/><Relationship Id="rId4" Type="http://schemas.openxmlformats.org/officeDocument/2006/relationships/hyperlink" Target="https://doi.org/10.4103/2224-3151.115826" TargetMode="External"/><Relationship Id="rId9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ichardbauerbcc@email.gwu.edu" TargetMode="External"/><Relationship Id="rId5" Type="http://schemas.openxmlformats.org/officeDocument/2006/relationships/hyperlink" Target="http://www.gnsah.org/" TargetMode="External"/><Relationship Id="rId4" Type="http://schemas.openxmlformats.org/officeDocument/2006/relationships/hyperlink" Target="https://smhs.gwu.edu/gwish/interprofessional-spiritual-care-education-curriculum-ispec" TargetMode="External"/><Relationship Id="rId9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228600"/>
            <a:ext cx="7988970" cy="167761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C00000"/>
                </a:solidFill>
                <a:latin typeface="Arial"/>
                <a:ea typeface="+mj-ea"/>
                <a:cs typeface="Arial"/>
              </a:rPr>
              <a:t>Spiritual Health as one of the WHO’s Four Components of Health</a:t>
            </a:r>
            <a:endParaRPr lang="en-US" sz="3200" b="1" dirty="0">
              <a:latin typeface="Arial"/>
              <a:ea typeface="+mj-ea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271" y="4213144"/>
            <a:ext cx="8482262" cy="1275281"/>
          </a:xfrm>
        </p:spPr>
        <p:txBody>
          <a:bodyPr rtlCol="0">
            <a:noAutofit/>
          </a:bodyPr>
          <a:lstStyle/>
          <a:p>
            <a:pPr fontAlgn="auto">
              <a:buFont typeface="Arial" pitchFamily="34" charset="0"/>
              <a:buNone/>
              <a:defRPr/>
            </a:pPr>
            <a:r>
              <a:rPr lang="en-US" sz="1900" dirty="0">
                <a:ea typeface="+mn-ea"/>
                <a:cs typeface="+mn-cs"/>
              </a:rPr>
              <a:t>Faith and Community Initiative Webinar</a:t>
            </a:r>
          </a:p>
          <a:p>
            <a:pPr fontAlgn="auto">
              <a:buFont typeface="Arial" pitchFamily="34" charset="0"/>
              <a:buNone/>
              <a:defRPr/>
            </a:pPr>
            <a:r>
              <a:rPr lang="en-US" sz="1900" dirty="0">
                <a:ea typeface="+mn-ea"/>
                <a:cs typeface="+mn-cs"/>
              </a:rPr>
              <a:t>24 August 2022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B2D323B-26A5-7C49-9CB6-06000579A5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65473"/>
            <a:ext cx="2288306" cy="5035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817C43-CF2B-842B-4B84-1401B4860CDA}"/>
              </a:ext>
            </a:extLst>
          </p:cNvPr>
          <p:cNvSpPr txBox="1"/>
          <p:nvPr/>
        </p:nvSpPr>
        <p:spPr>
          <a:xfrm>
            <a:off x="513271" y="2262626"/>
            <a:ext cx="54032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Rev. Richard W. Bauer, MM, BCC, MSW</a:t>
            </a:r>
          </a:p>
          <a:p>
            <a:r>
              <a:rPr lang="en-US" sz="2200" b="1" dirty="0"/>
              <a:t>George Washington University</a:t>
            </a:r>
          </a:p>
          <a:p>
            <a:r>
              <a:rPr lang="en-US" sz="2200" b="1" dirty="0"/>
              <a:t>Institute for Spirituality and Health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2C4896-8AFF-9B98-92B3-C7721167A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457" y="5578887"/>
            <a:ext cx="1382343" cy="1194739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4A487B13-7F5F-844D-5BE4-66C5EACD96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197" y="5488425"/>
            <a:ext cx="1186023" cy="12008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4A44E6-AB59-CD81-C5AA-393E1E4566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818" y="1383316"/>
            <a:ext cx="2594985" cy="25949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8296F71-D843-8840-951D-A3A0DC86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924" y="15283"/>
            <a:ext cx="8104778" cy="598815"/>
          </a:xfrm>
        </p:spPr>
        <p:txBody>
          <a:bodyPr>
            <a:noAutofit/>
          </a:bodyPr>
          <a:lstStyle/>
          <a:p>
            <a:br>
              <a:rPr lang="en-US" sz="2500" dirty="0"/>
            </a:br>
            <a:br>
              <a:rPr lang="en-US" sz="2500" dirty="0"/>
            </a:br>
            <a:r>
              <a:rPr lang="en-US" sz="2000" dirty="0"/>
              <a:t>Spiritual health: one of the four components</a:t>
            </a:r>
          </a:p>
        </p:txBody>
      </p:sp>
      <p:pic>
        <p:nvPicPr>
          <p:cNvPr id="9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589F6401-746A-0D82-4045-0A1793C184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98" y="614097"/>
            <a:ext cx="7152122" cy="622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217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A8956D0-4019-274A-BF64-8FCF9BAD6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15975"/>
            <a:ext cx="8229600" cy="516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An international consensus definition for spirituality:</a:t>
            </a:r>
          </a:p>
          <a:p>
            <a:r>
              <a:rPr lang="en-US" sz="2800" b="0" dirty="0"/>
              <a:t>“Spirituality is a dynamic and intrinsic aspect of humanity through which persons seek ultimate </a:t>
            </a:r>
            <a:r>
              <a:rPr lang="en-US" sz="2800" dirty="0"/>
              <a:t>meaning</a:t>
            </a:r>
            <a:r>
              <a:rPr lang="en-US" sz="2800" b="0" dirty="0"/>
              <a:t>, </a:t>
            </a:r>
            <a:r>
              <a:rPr lang="en-US" sz="2800" dirty="0"/>
              <a:t>purpose</a:t>
            </a:r>
            <a:r>
              <a:rPr lang="en-US" sz="2800" b="0" dirty="0"/>
              <a:t> and </a:t>
            </a:r>
            <a:r>
              <a:rPr lang="en-US" sz="2800" dirty="0"/>
              <a:t>transcendence</a:t>
            </a:r>
            <a:r>
              <a:rPr lang="en-US" sz="2800" b="0" dirty="0"/>
              <a:t> and experience </a:t>
            </a:r>
            <a:r>
              <a:rPr lang="en-US" sz="2800" dirty="0"/>
              <a:t>relationship</a:t>
            </a:r>
            <a:r>
              <a:rPr lang="en-US" sz="2800" b="0" dirty="0"/>
              <a:t> to self, family, others, community, society, nature and the significant or sacred. Spirituality is expressed through beliefs, values, traditions and practices.”</a:t>
            </a:r>
            <a:endParaRPr lang="en-US" sz="3000" b="0" dirty="0"/>
          </a:p>
          <a:p>
            <a:endParaRPr lang="en-US" sz="1000" b="0" dirty="0"/>
          </a:p>
          <a:p>
            <a:r>
              <a:rPr lang="en-US" sz="1400" b="0" dirty="0"/>
              <a:t>Puchalski, C. M., Vitillo, R., Hull, S. K., &amp; </a:t>
            </a:r>
            <a:r>
              <a:rPr lang="en-US" sz="1400" b="0" dirty="0" err="1"/>
              <a:t>Reller</a:t>
            </a:r>
            <a:r>
              <a:rPr lang="en-US" sz="1400" b="0" dirty="0"/>
              <a:t>, N. (2014). Improving the Spiritual Dimension of Whole Person Care: Reaching National and International Consensus. Journal of Palliative Medicine, 17(6), 642–656</a:t>
            </a:r>
            <a:r>
              <a:rPr lang="en-US" sz="1400" b="0" dirty="0">
                <a:solidFill>
                  <a:srgbClr val="0070C0"/>
                </a:solidFill>
              </a:rPr>
              <a:t>. </a:t>
            </a:r>
            <a:r>
              <a:rPr lang="en-US" sz="1400" b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https://doi.org/10.1089/jpm.2014.9427</a:t>
            </a:r>
            <a:r>
              <a:rPr lang="en-US" sz="1400" b="0" dirty="0">
                <a:solidFill>
                  <a:srgbClr val="0070C0"/>
                </a:solidFill>
              </a:rPr>
              <a:t> </a:t>
            </a:r>
            <a:endParaRPr lang="en-US" sz="1400" b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F32BED-A341-1C48-A242-A63DF32F81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3" y="6310189"/>
            <a:ext cx="2288306" cy="50352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F5A6E68-3AA5-A54C-8CC2-6E9F5ADBE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24" y="216568"/>
            <a:ext cx="8104778" cy="598815"/>
          </a:xfrm>
        </p:spPr>
        <p:txBody>
          <a:bodyPr>
            <a:noAutofit/>
          </a:bodyPr>
          <a:lstStyle/>
          <a:p>
            <a:br>
              <a:rPr lang="en-US" sz="2500" dirty="0"/>
            </a:br>
            <a:br>
              <a:rPr lang="en-US" sz="2500" dirty="0"/>
            </a:br>
            <a:r>
              <a:rPr lang="en-US" sz="2000" dirty="0"/>
              <a:t>Spiritual health: one of the four components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C544786-BFFF-8496-12CE-BF7CA26878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300" y="5730866"/>
            <a:ext cx="1206500" cy="10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1119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89158CF-FE5F-D642-B86F-21F2FE1F412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32378" y="868564"/>
            <a:ext cx="8354422" cy="504963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>
                <a:solidFill>
                  <a:srgbClr val="000000"/>
                </a:solidFill>
              </a:rPr>
              <a:t>Importance of Spirituality</a:t>
            </a:r>
          </a:p>
          <a:p>
            <a:pPr marL="342900" indent="-342900" algn="l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</a:rPr>
              <a:t>Addressing spiritual issues can have a </a:t>
            </a:r>
            <a:r>
              <a:rPr lang="en-US" sz="2400" dirty="0">
                <a:solidFill>
                  <a:srgbClr val="000000"/>
                </a:solidFill>
              </a:rPr>
              <a:t>positive impact </a:t>
            </a:r>
            <a:r>
              <a:rPr lang="en-US" sz="2400" b="0" dirty="0">
                <a:solidFill>
                  <a:srgbClr val="000000"/>
                </a:solidFill>
              </a:rPr>
              <a:t>on the patient’s emotional, social and physical well-being.</a:t>
            </a:r>
          </a:p>
          <a:p>
            <a:pPr marL="342900" indent="-342900" algn="l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</a:rPr>
              <a:t>Understanding a patient’s </a:t>
            </a:r>
            <a:r>
              <a:rPr lang="en-US" sz="2400" dirty="0">
                <a:solidFill>
                  <a:srgbClr val="000000"/>
                </a:solidFill>
              </a:rPr>
              <a:t>spirituality</a:t>
            </a:r>
            <a:r>
              <a:rPr lang="en-US" sz="2400" b="0" dirty="0">
                <a:solidFill>
                  <a:srgbClr val="000000"/>
                </a:solidFill>
              </a:rPr>
              <a:t> is crucial to understanding them and </a:t>
            </a:r>
            <a:r>
              <a:rPr lang="en-US" sz="2400" dirty="0">
                <a:solidFill>
                  <a:srgbClr val="000000"/>
                </a:solidFill>
              </a:rPr>
              <a:t>how they deal with illness and health</a:t>
            </a:r>
            <a:r>
              <a:rPr lang="en-US" sz="2400" b="0" dirty="0">
                <a:solidFill>
                  <a:srgbClr val="000000"/>
                </a:solidFill>
              </a:rPr>
              <a:t>, death and bereavement. We know this is </a:t>
            </a:r>
            <a:r>
              <a:rPr lang="en-US" sz="2400" b="0" u="sng" dirty="0">
                <a:solidFill>
                  <a:srgbClr val="000000"/>
                </a:solidFill>
              </a:rPr>
              <a:t>more</a:t>
            </a:r>
            <a:r>
              <a:rPr lang="en-US" sz="2400" b="0" dirty="0">
                <a:solidFill>
                  <a:srgbClr val="000000"/>
                </a:solidFill>
              </a:rPr>
              <a:t> than rituals and praying with patients.</a:t>
            </a:r>
          </a:p>
          <a:p>
            <a:pPr marL="342900" indent="-342900" algn="l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</a:rPr>
              <a:t>Addressing spiritual issues, both the </a:t>
            </a:r>
            <a:r>
              <a:rPr lang="en-US" sz="2400" dirty="0">
                <a:solidFill>
                  <a:srgbClr val="000000"/>
                </a:solidFill>
              </a:rPr>
              <a:t>generalist and the specialist</a:t>
            </a:r>
            <a:r>
              <a:rPr lang="en-US" sz="2400" b="0" dirty="0">
                <a:solidFill>
                  <a:srgbClr val="000000"/>
                </a:solidFill>
              </a:rPr>
              <a:t> helps empower patients and facilitates communication and quality treatment planning that meets the individual’s needs and well-being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E813A8-D6C1-7D43-B229-25E7A94F83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3" y="6310189"/>
            <a:ext cx="2288306" cy="50352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B55EAD4-4C29-CC43-B12A-118531C92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24" y="216568"/>
            <a:ext cx="8104778" cy="598815"/>
          </a:xfrm>
        </p:spPr>
        <p:txBody>
          <a:bodyPr>
            <a:noAutofit/>
          </a:bodyPr>
          <a:lstStyle/>
          <a:p>
            <a:br>
              <a:rPr lang="en-US" sz="2500" dirty="0"/>
            </a:br>
            <a:br>
              <a:rPr lang="en-US" sz="2500" dirty="0"/>
            </a:br>
            <a:r>
              <a:rPr lang="en-US" sz="2000" dirty="0"/>
              <a:t>Spiritual health: one of the four components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BC2512-48DB-78E9-02F6-0E27CCC3D115}"/>
              </a:ext>
            </a:extLst>
          </p:cNvPr>
          <p:cNvSpPr txBox="1"/>
          <p:nvPr/>
        </p:nvSpPr>
        <p:spPr>
          <a:xfrm>
            <a:off x="3091009" y="6395211"/>
            <a:ext cx="30812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Copyright © George Washington University, ISPEC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2EF278-4E76-0387-617A-113217226A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457" y="5578887"/>
            <a:ext cx="1382343" cy="119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3600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F639A4F-A30D-E244-98BE-B61DF9A67C7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815975"/>
            <a:ext cx="8229600" cy="429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Witness to Suffering:  A Spiritual Practice of Love and Compassion</a:t>
            </a:r>
            <a:endParaRPr lang="en-US" dirty="0"/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b="0" dirty="0"/>
              <a:t>Calling us to form deeply meaningful </a:t>
            </a:r>
            <a:r>
              <a:rPr lang="en-US" sz="2400" dirty="0"/>
              <a:t>relationships with our patients</a:t>
            </a:r>
            <a:r>
              <a:rPr lang="en-US" sz="2400" b="0" dirty="0"/>
              <a:t> and their families and loved ones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b="0" dirty="0"/>
              <a:t>We become </a:t>
            </a:r>
            <a:r>
              <a:rPr lang="en-US" sz="2400" dirty="0"/>
              <a:t>witnesses to suffering, to joy</a:t>
            </a:r>
            <a:r>
              <a:rPr lang="en-US" sz="2400" b="0" dirty="0"/>
              <a:t>, to disappointments, to hopes and aspirations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b="0" dirty="0"/>
              <a:t>There is a </a:t>
            </a:r>
            <a:r>
              <a:rPr lang="en-US" sz="2400" dirty="0"/>
              <a:t>transformation</a:t>
            </a:r>
            <a:r>
              <a:rPr lang="en-US" sz="2400" b="0" dirty="0"/>
              <a:t> that can occur between the health care professionals and patient/family if we are open to </a:t>
            </a:r>
            <a:r>
              <a:rPr lang="en-US" sz="2400" b="0" i="1" dirty="0"/>
              <a:t>relationship</a:t>
            </a:r>
            <a:r>
              <a:rPr lang="en-US" sz="2400" b="0" dirty="0"/>
              <a:t>—to the </a:t>
            </a:r>
            <a:r>
              <a:rPr lang="en-US" sz="2400" dirty="0"/>
              <a:t>sacred and compassionate in that professional relationship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767121-B35A-B843-A96B-A5AF0565E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3" y="6310189"/>
            <a:ext cx="2288306" cy="50352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09E1F74-43A0-7443-8ACD-1B58F9EB7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24" y="216568"/>
            <a:ext cx="8104778" cy="598815"/>
          </a:xfrm>
        </p:spPr>
        <p:txBody>
          <a:bodyPr>
            <a:noAutofit/>
          </a:bodyPr>
          <a:lstStyle/>
          <a:p>
            <a:br>
              <a:rPr lang="en-US" sz="2500" dirty="0"/>
            </a:br>
            <a:br>
              <a:rPr lang="en-US" sz="2500" dirty="0"/>
            </a:br>
            <a:r>
              <a:rPr lang="en-US" sz="2000" dirty="0"/>
              <a:t>Spiritual Health: one of the four components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821077-57E7-9BDC-8B76-A2221681A911}"/>
              </a:ext>
            </a:extLst>
          </p:cNvPr>
          <p:cNvSpPr txBox="1"/>
          <p:nvPr/>
        </p:nvSpPr>
        <p:spPr>
          <a:xfrm>
            <a:off x="3252577" y="6388401"/>
            <a:ext cx="30812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Copyright © George Washington University, ISPEC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FED19F-E837-DC14-6751-D6D8633063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457" y="5578887"/>
            <a:ext cx="1382343" cy="119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5299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619841-7763-D041-B8C8-EE0A7968D465}"/>
              </a:ext>
            </a:extLst>
          </p:cNvPr>
          <p:cNvSpPr txBox="1">
            <a:spLocks/>
          </p:cNvSpPr>
          <p:nvPr/>
        </p:nvSpPr>
        <p:spPr>
          <a:xfrm>
            <a:off x="349624" y="783400"/>
            <a:ext cx="8166441" cy="5146781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300" b="1" dirty="0">
                <a:solidFill>
                  <a:srgbClr val="000000"/>
                </a:solidFill>
              </a:rPr>
              <a:t>Reflections and Questions:</a:t>
            </a:r>
          </a:p>
          <a:p>
            <a:pPr algn="l"/>
            <a:endParaRPr lang="en-US" sz="2300" dirty="0">
              <a:solidFill>
                <a:srgbClr val="000000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2300" dirty="0">
                <a:solidFill>
                  <a:srgbClr val="000000"/>
                </a:solidFill>
              </a:rPr>
              <a:t>How can we better integrate and advocate for treatment in </a:t>
            </a:r>
            <a:r>
              <a:rPr lang="en-US" sz="2300" u="sng" dirty="0">
                <a:solidFill>
                  <a:srgbClr val="000000"/>
                </a:solidFill>
              </a:rPr>
              <a:t>all four domains</a:t>
            </a:r>
            <a:r>
              <a:rPr lang="en-US" sz="2300" dirty="0">
                <a:solidFill>
                  <a:srgbClr val="000000"/>
                </a:solidFill>
              </a:rPr>
              <a:t>?</a:t>
            </a:r>
          </a:p>
          <a:p>
            <a:pPr marL="342900" indent="-342900" algn="l">
              <a:buFont typeface="+mj-lt"/>
              <a:buAutoNum type="arabicPeriod"/>
            </a:pPr>
            <a:endParaRPr lang="en-US" sz="2300" dirty="0">
              <a:solidFill>
                <a:srgbClr val="000000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2300" dirty="0">
                <a:solidFill>
                  <a:srgbClr val="000000"/>
                </a:solidFill>
              </a:rPr>
              <a:t>What are the challenges you experience in the holistic provision of care and support?</a:t>
            </a:r>
          </a:p>
          <a:p>
            <a:pPr marL="342900" indent="-342900" algn="l">
              <a:buFont typeface="+mj-lt"/>
              <a:buAutoNum type="arabicPeriod"/>
            </a:pPr>
            <a:endParaRPr lang="en-US" sz="2300" dirty="0">
              <a:solidFill>
                <a:srgbClr val="000000"/>
              </a:solidFill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2300" dirty="0">
                <a:solidFill>
                  <a:srgbClr val="000000"/>
                </a:solidFill>
              </a:rPr>
              <a:t>How can we better integrate a </a:t>
            </a:r>
            <a:r>
              <a:rPr lang="en-US" sz="2300" b="1" dirty="0">
                <a:solidFill>
                  <a:srgbClr val="000000"/>
                </a:solidFill>
              </a:rPr>
              <a:t>Generalist- </a:t>
            </a:r>
            <a:r>
              <a:rPr lang="en-US" sz="2300" dirty="0">
                <a:solidFill>
                  <a:srgbClr val="000000"/>
                </a:solidFill>
              </a:rPr>
              <a:t>(everyone on the multidisciplinary team has a basic understanding and competence in each of the domains) -</a:t>
            </a:r>
            <a:r>
              <a:rPr lang="en-US" sz="2300" b="1" dirty="0">
                <a:solidFill>
                  <a:srgbClr val="000000"/>
                </a:solidFill>
              </a:rPr>
              <a:t>Specialist</a:t>
            </a:r>
            <a:r>
              <a:rPr lang="en-US" sz="2300" dirty="0">
                <a:solidFill>
                  <a:srgbClr val="000000"/>
                </a:solidFill>
              </a:rPr>
              <a:t> (one member of the MDT has advanced training and education in each specific domain of care) model of care?</a:t>
            </a:r>
          </a:p>
          <a:p>
            <a:pPr algn="l"/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CFC53FB-68C9-F247-A824-43A8CBCE2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24" y="216568"/>
            <a:ext cx="8104778" cy="598815"/>
          </a:xfrm>
        </p:spPr>
        <p:txBody>
          <a:bodyPr>
            <a:noAutofit/>
          </a:bodyPr>
          <a:lstStyle/>
          <a:p>
            <a:br>
              <a:rPr lang="en-US" sz="2500" dirty="0"/>
            </a:br>
            <a:br>
              <a:rPr lang="en-US" sz="2500" dirty="0"/>
            </a:br>
            <a:r>
              <a:rPr lang="en-US" sz="2000" dirty="0"/>
              <a:t>Spiritual health: one of the four components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197D8D-B793-1D49-97B7-DFF3BC711D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3" y="6310189"/>
            <a:ext cx="2288306" cy="50352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9029BC1-7020-241F-12F9-2C2E97134D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457" y="5578887"/>
            <a:ext cx="1382343" cy="119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5105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>
            <a:extLst>
              <a:ext uri="{FF2B5EF4-FFF2-40B4-BE49-F238E27FC236}">
                <a16:creationId xmlns:a16="http://schemas.microsoft.com/office/drawing/2014/main" id="{0F64A40B-ED33-D145-91CD-1E7D0E7AA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6A9854-9E52-3C45-9F0A-88AA0233F5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3" y="6310189"/>
            <a:ext cx="2288306" cy="50352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2675CA46-5166-7444-A91F-ED1669E8F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24" y="216568"/>
            <a:ext cx="8104778" cy="598815"/>
          </a:xfrm>
        </p:spPr>
        <p:txBody>
          <a:bodyPr>
            <a:noAutofit/>
          </a:bodyPr>
          <a:lstStyle/>
          <a:p>
            <a:br>
              <a:rPr lang="en-US" sz="2500" dirty="0"/>
            </a:br>
            <a:br>
              <a:rPr lang="en-US" sz="2500" dirty="0"/>
            </a:br>
            <a:r>
              <a:rPr lang="en-US" sz="2000" dirty="0"/>
              <a:t>Spiritual health: one of the four components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E6BCBB-FACD-FD7F-8F87-79F41CAF0A41}"/>
              </a:ext>
            </a:extLst>
          </p:cNvPr>
          <p:cNvSpPr txBox="1"/>
          <p:nvPr/>
        </p:nvSpPr>
        <p:spPr>
          <a:xfrm>
            <a:off x="401706" y="834058"/>
            <a:ext cx="84023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Resources:</a:t>
            </a:r>
          </a:p>
          <a:p>
            <a:endParaRPr lang="en-US" sz="1400" b="1" dirty="0"/>
          </a:p>
          <a:p>
            <a:r>
              <a:rPr lang="en-US" sz="1400" dirty="0"/>
              <a:t>Dhar, N., Chaturvedi, S., &amp; Nandan, D. (2013). Spiritual health, the fourth dimension: A public health perspective. WHO South-East Asia Journal of Public Health, 2(1), 3. </a:t>
            </a:r>
            <a:r>
              <a:rPr lang="en-US" sz="14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https://doi.org/10.4103/2224-3151.115826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</a:p>
          <a:p>
            <a:endParaRPr lang="en-US" sz="1400" dirty="0"/>
          </a:p>
          <a:p>
            <a:r>
              <a:rPr lang="en-US" sz="1400" dirty="0"/>
              <a:t>Engel GL. The need for a new medical model: a challenge for biomedicine. Science. 1977 Apr 8;196(4286):129-36. </a:t>
            </a:r>
          </a:p>
          <a:p>
            <a:endParaRPr lang="en-US" sz="1400" dirty="0"/>
          </a:p>
          <a:p>
            <a:r>
              <a:rPr lang="en-US" sz="1400" dirty="0"/>
              <a:t>Puchalski, C. M., Vitillo, R., Hull, S. K., &amp; </a:t>
            </a:r>
            <a:r>
              <a:rPr lang="en-US" sz="1400" dirty="0" err="1"/>
              <a:t>Reller</a:t>
            </a:r>
            <a:r>
              <a:rPr lang="en-US" sz="1400" dirty="0"/>
              <a:t>, N. (2014). Improving the Spiritual Dimension of Whole Person Care: Reaching National and International Consensus. Journal of Palliative Medicine, 17(6), 642–656.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https://doi.org/10.1089/jpm.2014.9427</a:t>
            </a:r>
            <a:r>
              <a:rPr lang="en-US" sz="1400" dirty="0">
                <a:solidFill>
                  <a:srgbClr val="0070C0"/>
                </a:solidFill>
              </a:rPr>
              <a:t>  </a:t>
            </a:r>
          </a:p>
          <a:p>
            <a:endParaRPr lang="en-US" sz="1400" dirty="0">
              <a:solidFill>
                <a:srgbClr val="0070C0"/>
              </a:solidFill>
            </a:endParaRPr>
          </a:p>
          <a:p>
            <a:r>
              <a:rPr lang="en-US" sz="1400" dirty="0"/>
              <a:t>Sarmiento, P. J. D. (2021). Wounded healers: A call for spiritual care towards healthcare professionals in time of COVID-19 pandemic. Journal of Public Health, 43(2), e273–e274. </a:t>
            </a:r>
            <a:r>
              <a:rPr lang="en-US" sz="1400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https://doi.org/10.1093/pubmed/fdaa232</a:t>
            </a:r>
            <a:r>
              <a:rPr lang="en-US" sz="1400" dirty="0">
                <a:solidFill>
                  <a:srgbClr val="0070C0"/>
                </a:solidFill>
              </a:rPr>
              <a:t>  </a:t>
            </a:r>
          </a:p>
          <a:p>
            <a:endParaRPr lang="en-US" sz="1400" dirty="0">
              <a:solidFill>
                <a:srgbClr val="0070C0"/>
              </a:solidFill>
            </a:endParaRPr>
          </a:p>
          <a:p>
            <a:r>
              <a:rPr lang="en-US" sz="1400" dirty="0" err="1"/>
              <a:t>Sulmasy</a:t>
            </a:r>
            <a:r>
              <a:rPr lang="en-US" sz="1400" dirty="0"/>
              <a:t>, D. P. (2002).  A Biopsychosocial-Spiritual Model for the Care of Patients at the End of Life. The Gerontologist, 42(suppl_3), 24–33. </a:t>
            </a:r>
            <a:r>
              <a:rPr lang="en-US" sz="1400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https://doi.org/10.1093/geront/42.suppl_3.24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</a:p>
          <a:p>
            <a:endParaRPr lang="en-US" sz="1400" dirty="0"/>
          </a:p>
          <a:p>
            <a:r>
              <a:rPr lang="en-US" sz="1400" dirty="0"/>
              <a:t>Tan, H., Holmes, C., Flynn, E., &amp; Karimi, L. (2021). Essential Not Optional: Spiritual Care in Australia during a Pandemic. Journal of Pastoral Care &amp; Counseling: Advancing Theory and Professional Practice through Scholarly and Reflective Publications, 75(1_suppl), 41–45. </a:t>
            </a:r>
            <a:r>
              <a:rPr lang="en-US" sz="1400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https://doi.org/10.1177/1542305020985071</a:t>
            </a:r>
            <a:r>
              <a:rPr lang="en-US" sz="1400" dirty="0">
                <a:solidFill>
                  <a:srgbClr val="0070C0"/>
                </a:solidFill>
              </a:rPr>
              <a:t>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31835D-4DD9-2AB4-DEA5-2F8341F83D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020" y="5694404"/>
            <a:ext cx="1168970" cy="1010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795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667849B-601F-5142-B066-08986E4033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3" y="6310189"/>
            <a:ext cx="2288306" cy="503527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44D7421D-634C-9346-9A9D-3E814CA41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24" y="216568"/>
            <a:ext cx="8104778" cy="598815"/>
          </a:xfrm>
        </p:spPr>
        <p:txBody>
          <a:bodyPr>
            <a:noAutofit/>
          </a:bodyPr>
          <a:lstStyle/>
          <a:p>
            <a:br>
              <a:rPr lang="en-US" sz="2500" dirty="0"/>
            </a:br>
            <a:br>
              <a:rPr lang="en-US" sz="2500" dirty="0"/>
            </a:br>
            <a:r>
              <a:rPr lang="en-US" sz="2000" dirty="0"/>
              <a:t>Spiritual health: one of the four components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6C98F7A-7CFE-CDF2-03BA-2F693E11620E}"/>
              </a:ext>
            </a:extLst>
          </p:cNvPr>
          <p:cNvSpPr txBox="1">
            <a:spLocks/>
          </p:cNvSpPr>
          <p:nvPr/>
        </p:nvSpPr>
        <p:spPr>
          <a:xfrm>
            <a:off x="319314" y="819126"/>
            <a:ext cx="8479912" cy="511105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rgbClr val="000000"/>
                </a:solidFill>
              </a:rPr>
              <a:t>Thank you!  ¡Gracias!  Merci!  Asante Sana! </a:t>
            </a:r>
          </a:p>
          <a:p>
            <a:pPr algn="l"/>
            <a:endParaRPr lang="en-US" sz="2000" dirty="0">
              <a:solidFill>
                <a:srgbClr val="000000"/>
              </a:solidFill>
            </a:endParaRPr>
          </a:p>
          <a:p>
            <a:pPr algn="l"/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Some slides courtesy of the Interprofessional Spiritual Care Education Curriculum (ISPEC) ©</a:t>
            </a:r>
          </a:p>
          <a:p>
            <a:pPr algn="l"/>
            <a:r>
              <a:rPr lang="en-US" sz="2000" i="1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https://smhs.gwu.edu/gwish/interprofessional-spiritual-care-education-curriculum-ispec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</a:p>
          <a:p>
            <a:pPr algn="l"/>
            <a:endParaRPr lang="en-US" sz="2000" dirty="0">
              <a:solidFill>
                <a:srgbClr val="000000"/>
              </a:solidFill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Join (free) the Global Network for Spirituality and Health</a:t>
            </a:r>
          </a:p>
          <a:p>
            <a:pPr algn="l"/>
            <a:r>
              <a:rPr lang="en-US" sz="20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www.gnsah.org</a:t>
            </a:r>
            <a:r>
              <a:rPr lang="en-US" sz="2000" dirty="0">
                <a:solidFill>
                  <a:srgbClr val="0070C0"/>
                </a:solidFill>
              </a:rPr>
              <a:t>  </a:t>
            </a:r>
          </a:p>
          <a:p>
            <a:pPr algn="l"/>
            <a:endParaRPr lang="en-US" sz="2000" dirty="0">
              <a:solidFill>
                <a:srgbClr val="000000"/>
              </a:solidFill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Rev. Richard W. Bauer, MM, BCC, MSW</a:t>
            </a:r>
          </a:p>
          <a:p>
            <a:pPr algn="l"/>
            <a:r>
              <a:rPr lang="en-US" sz="2000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richardbauerbcc@email.gwu.edu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      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Twitter:  </a:t>
            </a:r>
            <a:r>
              <a:rPr lang="en-US" sz="2000" dirty="0">
                <a:solidFill>
                  <a:srgbClr val="0070C0"/>
                </a:solidFill>
                <a:latin typeface="Arial" charset="0"/>
              </a:rPr>
              <a:t>@</a:t>
            </a:r>
            <a:r>
              <a:rPr lang="en-US" sz="2000" dirty="0" err="1">
                <a:solidFill>
                  <a:srgbClr val="0070C0"/>
                </a:solidFill>
                <a:latin typeface="Arial" charset="0"/>
              </a:rPr>
              <a:t>nvrflycoach</a:t>
            </a:r>
            <a:r>
              <a:rPr lang="en-US" sz="2000" dirty="0">
                <a:solidFill>
                  <a:srgbClr val="0070C0"/>
                </a:solidFill>
                <a:latin typeface="Arial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CEDB46-510F-A35E-537B-4EA3463DE9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883" y="5618977"/>
            <a:ext cx="1382343" cy="11947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5542315-6540-2C1C-2D37-502657CF84D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74" y="5072017"/>
            <a:ext cx="546960" cy="546960"/>
          </a:xfrm>
          <a:prstGeom prst="rect">
            <a:avLst/>
          </a:prstGeom>
        </p:spPr>
      </p:pic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3BA7CAB7-D519-3923-F0D1-C354B37DEA8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197" y="5488425"/>
            <a:ext cx="1186023" cy="120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287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 Training">
  <a:themeElements>
    <a:clrScheme name="Custom 1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 Training.pot</Template>
  <TotalTime>5536</TotalTime>
  <Words>888</Words>
  <Application>Microsoft Macintosh PowerPoint</Application>
  <PresentationFormat>On-screen Show (4:3)</PresentationFormat>
  <Paragraphs>67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SW Training</vt:lpstr>
      <vt:lpstr>Spiritual Health as one of the WHO’s Four Components of Health</vt:lpstr>
      <vt:lpstr>  Spiritual health: one of the four components</vt:lpstr>
      <vt:lpstr>  Spiritual health: one of the four components</vt:lpstr>
      <vt:lpstr>  Spiritual health: one of the four components</vt:lpstr>
      <vt:lpstr>  Spiritual Health: one of the four components</vt:lpstr>
      <vt:lpstr>  Spiritual health: one of the four components</vt:lpstr>
      <vt:lpstr>  Spiritual health: one of the four components</vt:lpstr>
      <vt:lpstr>  Spiritual health: one of the four components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Palliative Care Training for Social Workers </dc:title>
  <dc:subject>Spiritual Issues in Palliative Care</dc:subject>
  <dc:creator/>
  <cp:keywords/>
  <dc:description/>
  <cp:lastModifiedBy>Richard Bauer</cp:lastModifiedBy>
  <cp:revision>447</cp:revision>
  <cp:lastPrinted>2021-07-09T13:57:12Z</cp:lastPrinted>
  <dcterms:created xsi:type="dcterms:W3CDTF">2013-02-15T10:41:41Z</dcterms:created>
  <dcterms:modified xsi:type="dcterms:W3CDTF">2022-08-22T18:13:55Z</dcterms:modified>
  <cp:category/>
</cp:coreProperties>
</file>