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34" r:id="rId4"/>
  </p:sldMasterIdLst>
  <p:notesMasterIdLst>
    <p:notesMasterId r:id="rId17"/>
  </p:notesMasterIdLst>
  <p:sldIdLst>
    <p:sldId id="492" r:id="rId5"/>
    <p:sldId id="493" r:id="rId6"/>
    <p:sldId id="2452" r:id="rId7"/>
    <p:sldId id="500" r:id="rId8"/>
    <p:sldId id="1767" r:id="rId9"/>
    <p:sldId id="1785" r:id="rId10"/>
    <p:sldId id="1775" r:id="rId11"/>
    <p:sldId id="2451" r:id="rId12"/>
    <p:sldId id="2448" r:id="rId13"/>
    <p:sldId id="2450" r:id="rId14"/>
    <p:sldId id="2449" r:id="rId15"/>
    <p:sldId id="17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7F0B551-492B-DC42-8FF3-EFAE171BB86C}">
          <p14:sldIdLst>
            <p14:sldId id="492"/>
            <p14:sldId id="493"/>
            <p14:sldId id="2452"/>
            <p14:sldId id="500"/>
            <p14:sldId id="1767"/>
            <p14:sldId id="1785"/>
            <p14:sldId id="1775"/>
            <p14:sldId id="2451"/>
            <p14:sldId id="2448"/>
            <p14:sldId id="2450"/>
            <p14:sldId id="2449"/>
            <p14:sldId id="176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inaitwe, Ivan" initials="AI" lastIdx="2" clrIdx="0">
    <p:extLst>
      <p:ext uri="{19B8F6BF-5375-455C-9EA6-DF929625EA0E}">
        <p15:presenceInfo xmlns:p15="http://schemas.microsoft.com/office/powerpoint/2012/main" userId="S::ivan.arinaitwe@crs.org::7f9b8736-0588-4aa8-bc1f-34a64c86ed79" providerId="AD"/>
      </p:ext>
    </p:extLst>
  </p:cmAuthor>
  <p:cmAuthor id="2" name="Alwano, Mary Grace" initials="AMG" lastIdx="2" clrIdx="1">
    <p:extLst>
      <p:ext uri="{19B8F6BF-5375-455C-9EA6-DF929625EA0E}">
        <p15:presenceInfo xmlns:p15="http://schemas.microsoft.com/office/powerpoint/2012/main" userId="S::mary.alwano@crs.org::8b2af6b5-949a-402b-9768-3605fb948fe6" providerId="AD"/>
      </p:ext>
    </p:extLst>
  </p:cmAuthor>
  <p:cmAuthor id="3" name="Mabirizi, David" initials="MD" lastIdx="2" clrIdx="2">
    <p:extLst>
      <p:ext uri="{19B8F6BF-5375-455C-9EA6-DF929625EA0E}">
        <p15:presenceInfo xmlns:p15="http://schemas.microsoft.com/office/powerpoint/2012/main" userId="S::david.mabirizi@crs.org::11078639-fa65-49cc-9198-f60b10ac550e" providerId="AD"/>
      </p:ext>
    </p:extLst>
  </p:cmAuthor>
  <p:cmAuthor id="4" name="Thorsen, Viva (CDC/DDPHSIS/CGH/DGHT)" initials="TV(" lastIdx="11" clrIdx="3">
    <p:extLst>
      <p:ext uri="{19B8F6BF-5375-455C-9EA6-DF929625EA0E}">
        <p15:presenceInfo xmlns:p15="http://schemas.microsoft.com/office/powerpoint/2012/main" userId="S::vcc5@cdc.gov::77c1d568-dd3f-433d-b902-1dd46ec140af" providerId="AD"/>
      </p:ext>
    </p:extLst>
  </p:cmAuthor>
  <p:cmAuthor id="5" name="Jessica" initials="J" lastIdx="10" clrIdx="4">
    <p:extLst>
      <p:ext uri="{19B8F6BF-5375-455C-9EA6-DF929625EA0E}">
        <p15:presenceInfo xmlns:p15="http://schemas.microsoft.com/office/powerpoint/2012/main" userId="S::lst3@cdc.gov::b5c23870-6837-4860-b64b-1c515b368384" providerId="AD"/>
      </p:ext>
    </p:extLst>
  </p:cmAuthor>
  <p:cmAuthor id="6" name="Andrea Uehling" initials="AU" lastIdx="1" clrIdx="5">
    <p:extLst>
      <p:ext uri="{19B8F6BF-5375-455C-9EA6-DF929625EA0E}">
        <p15:presenceInfo xmlns:p15="http://schemas.microsoft.com/office/powerpoint/2012/main" userId="S-1-5-21-1630766965-14560760-1228025406-21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7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88"/>
    <p:restoredTop sz="75439" autoAdjust="0"/>
  </p:normalViewPr>
  <p:slideViewPr>
    <p:cSldViewPr snapToGrid="0" snapToObjects="1">
      <p:cViewPr varScale="1">
        <p:scale>
          <a:sx n="67" d="100"/>
          <a:sy n="67" d="100"/>
        </p:scale>
        <p:origin x="96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96"/>
    </p:cViewPr>
  </p:sorterViewPr>
  <p:notesViewPr>
    <p:cSldViewPr snapToGrid="0" snapToObjects="1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CP\Progress%20Reports\ACP_ART\2020\4_Oct-Dec\Summaries\Summary%20tables_charts_Oct-De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24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HIV care Cascade Oct-Dec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24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Summ_VL!$G$49</c:f>
              <c:strCache>
                <c:ptCount val="1"/>
                <c:pt idx="0">
                  <c:v> % Know HIV+ status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Summ_VL!$H$48:$K$48</c:f>
              <c:strCache>
                <c:ptCount val="4"/>
                <c:pt idx="0">
                  <c:v> Children (0-9) </c:v>
                </c:pt>
                <c:pt idx="1">
                  <c:v> Adolescents (10-19) </c:v>
                </c:pt>
                <c:pt idx="2">
                  <c:v> Adults 20+ </c:v>
                </c:pt>
                <c:pt idx="3">
                  <c:v> Overall </c:v>
                </c:pt>
              </c:strCache>
            </c:strRef>
          </c:cat>
          <c:val>
            <c:numRef>
              <c:f>Summ_VL!$H$49:$K$49</c:f>
              <c:numCache>
                <c:formatCode>0%</c:formatCode>
                <c:ptCount val="4"/>
                <c:pt idx="0">
                  <c:v>0.67673577880859392</c:v>
                </c:pt>
                <c:pt idx="1">
                  <c:v>0.5740520932346429</c:v>
                </c:pt>
                <c:pt idx="2">
                  <c:v>0.93387295255369096</c:v>
                </c:pt>
                <c:pt idx="3">
                  <c:v>0.89915139126459687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6A-41A0-A869-4B05FE8ED7E5}"/>
            </c:ext>
          </c:extLst>
        </c:ser>
        <c:ser>
          <c:idx val="1"/>
          <c:order val="1"/>
          <c:tx>
            <c:strRef>
              <c:f>Summ_VL!$G$50</c:f>
              <c:strCache>
                <c:ptCount val="1"/>
                <c:pt idx="0">
                  <c:v> % on ART 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Summ_VL!$H$48:$K$48</c:f>
              <c:strCache>
                <c:ptCount val="4"/>
                <c:pt idx="0">
                  <c:v> Children (0-9) </c:v>
                </c:pt>
                <c:pt idx="1">
                  <c:v> Adolescents (10-19) </c:v>
                </c:pt>
                <c:pt idx="2">
                  <c:v> Adults 20+ </c:v>
                </c:pt>
                <c:pt idx="3">
                  <c:v> Overall </c:v>
                </c:pt>
              </c:strCache>
            </c:strRef>
          </c:cat>
          <c:val>
            <c:numRef>
              <c:f>Summ_VL!$H$50:$K$50</c:f>
              <c:numCache>
                <c:formatCode>0%</c:formatCode>
                <c:ptCount val="4"/>
                <c:pt idx="0">
                  <c:v>0.9739626679348472</c:v>
                </c:pt>
                <c:pt idx="1">
                  <c:v>0.9739626679348472</c:v>
                </c:pt>
                <c:pt idx="2">
                  <c:v>0.9739626679348472</c:v>
                </c:pt>
                <c:pt idx="3">
                  <c:v>0.9739626679348472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6A-41A0-A869-4B05FE8ED7E5}"/>
            </c:ext>
          </c:extLst>
        </c:ser>
        <c:ser>
          <c:idx val="2"/>
          <c:order val="2"/>
          <c:tx>
            <c:strRef>
              <c:f>Summ_VL!$G$51</c:f>
              <c:strCache>
                <c:ptCount val="1"/>
                <c:pt idx="0">
                  <c:v> % Virally suppressed 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Summ_VL!$H$48:$K$48</c:f>
              <c:strCache>
                <c:ptCount val="4"/>
                <c:pt idx="0">
                  <c:v> Children (0-9) </c:v>
                </c:pt>
                <c:pt idx="1">
                  <c:v> Adolescents (10-19) </c:v>
                </c:pt>
                <c:pt idx="2">
                  <c:v> Adults 20+ </c:v>
                </c:pt>
                <c:pt idx="3">
                  <c:v> Overall </c:v>
                </c:pt>
              </c:strCache>
            </c:strRef>
          </c:cat>
          <c:val>
            <c:numRef>
              <c:f>Summ_VL!$H$51:$K$51</c:f>
              <c:numCache>
                <c:formatCode>0%</c:formatCode>
                <c:ptCount val="4"/>
                <c:pt idx="0">
                  <c:v>0.55330571278520169</c:v>
                </c:pt>
                <c:pt idx="1">
                  <c:v>0.6118104947732792</c:v>
                </c:pt>
                <c:pt idx="2">
                  <c:v>0.84848569063337176</c:v>
                </c:pt>
                <c:pt idx="3">
                  <c:v>0.82984184781759374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6A-41A0-A869-4B05FE8ED7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9"/>
        <c:axId val="189742600"/>
        <c:axId val="189742208"/>
      </c:barChart>
      <c:catAx>
        <c:axId val="189742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742208"/>
        <c:crosses val="autoZero"/>
        <c:auto val="1"/>
        <c:lblAlgn val="ctr"/>
        <c:lblOffset val="100"/>
        <c:noMultiLvlLbl val="0"/>
      </c:catAx>
      <c:valAx>
        <c:axId val="18974220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742600"/>
        <c:crosses val="autoZero"/>
        <c:crossBetween val="between"/>
      </c:valAx>
      <c:spPr>
        <a:solidFill>
          <a:srgbClr val="FFFFFF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 sz="9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224351946269618E-2"/>
          <c:y val="9.9974894527635152E-2"/>
          <c:w val="0.91716462673309262"/>
          <c:h val="0.741331547163161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FBO!$A$5</c:f>
              <c:strCache>
                <c:ptCount val="1"/>
                <c:pt idx="0">
                  <c:v>No. of General OPD attendance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20947993983602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BC9-4EB0-B8D9-2A9EEE7B481C}"/>
                </c:ext>
              </c:extLst>
            </c:dLbl>
            <c:dLbl>
              <c:idx val="1"/>
              <c:layout>
                <c:manualLayout>
                  <c:x val="0"/>
                  <c:y val="0.1218229369188026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BC9-4EB0-B8D9-2A9EEE7B481C}"/>
                </c:ext>
              </c:extLst>
            </c:dLbl>
            <c:dLbl>
              <c:idx val="2"/>
              <c:layout>
                <c:manualLayout>
                  <c:x val="-4.7603041992986148E-17"/>
                  <c:y val="0.1260947171318405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BC9-4EB0-B8D9-2A9EEE7B481C}"/>
                </c:ext>
              </c:extLst>
            </c:dLbl>
            <c:dLbl>
              <c:idx val="3"/>
              <c:layout>
                <c:manualLayout>
                  <c:x val="2.596559558584875E-3"/>
                  <c:y val="0.1389615250024365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BC9-4EB0-B8D9-2A9EEE7B481C}"/>
                </c:ext>
              </c:extLst>
            </c:dLbl>
            <c:dLbl>
              <c:idx val="4"/>
              <c:layout>
                <c:manualLayout>
                  <c:x val="-1.2982797792925327E-3"/>
                  <c:y val="0.1106545476871253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BC9-4EB0-B8D9-2A9EEE7B481C}"/>
                </c:ext>
              </c:extLst>
            </c:dLbl>
            <c:dLbl>
              <c:idx val="5"/>
              <c:layout>
                <c:manualLayout>
                  <c:x val="0"/>
                  <c:y val="0.1235213555577214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BC9-4EB0-B8D9-2A9EEE7B481C}"/>
                </c:ext>
              </c:extLst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FBO!$B$3:$G$4</c:f>
              <c:multiLvlStrCache>
                <c:ptCount val="6"/>
                <c:lvl>
                  <c:pt idx="0">
                    <c:v>OCT-DEC 2020</c:v>
                  </c:pt>
                  <c:pt idx="1">
                    <c:v>JAN-MARCH 2021</c:v>
                  </c:pt>
                  <c:pt idx="2">
                    <c:v>APRIL-JUNE 2021</c:v>
                  </c:pt>
                  <c:pt idx="3">
                    <c:v>OCT-DEC 2020</c:v>
                  </c:pt>
                  <c:pt idx="4">
                    <c:v>JAN-MARCH 2021</c:v>
                  </c:pt>
                  <c:pt idx="5">
                    <c:v>APRIL-JUNE 2021</c:v>
                  </c:pt>
                </c:lvl>
                <c:lvl>
                  <c:pt idx="0">
                    <c:v>0-9Yrs</c:v>
                  </c:pt>
                  <c:pt idx="3">
                    <c:v>10-19Yrs</c:v>
                  </c:pt>
                </c:lvl>
              </c:multiLvlStrCache>
            </c:multiLvlStrRef>
          </c:cat>
          <c:val>
            <c:numRef>
              <c:f>FBO!$B$5:$G$5</c:f>
              <c:numCache>
                <c:formatCode>General</c:formatCode>
                <c:ptCount val="6"/>
                <c:pt idx="0">
                  <c:v>3610</c:v>
                </c:pt>
                <c:pt idx="1">
                  <c:v>3811</c:v>
                </c:pt>
                <c:pt idx="2">
                  <c:v>4155</c:v>
                </c:pt>
                <c:pt idx="3">
                  <c:v>1979</c:v>
                </c:pt>
                <c:pt idx="4">
                  <c:v>2121</c:v>
                </c:pt>
                <c:pt idx="5">
                  <c:v>2430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C9-4EB0-B8D9-2A9EEE7B481C}"/>
            </c:ext>
          </c:extLst>
        </c:ser>
        <c:ser>
          <c:idx val="1"/>
          <c:order val="1"/>
          <c:tx>
            <c:strRef>
              <c:f>FBO!$A$6</c:f>
              <c:strCache>
                <c:ptCount val="1"/>
                <c:pt idx="0">
                  <c:v>Number screened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9.5206083985972296E-17"/>
                  <c:y val="8.49209319459334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BC9-4EB0-B8D9-2A9EEE7B481C}"/>
                </c:ext>
              </c:extLst>
            </c:dLbl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000000"/>
                </a:solidFill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FBO!$B$3:$G$4</c:f>
              <c:multiLvlStrCache>
                <c:ptCount val="6"/>
                <c:lvl>
                  <c:pt idx="0">
                    <c:v>OCT-DEC 2020</c:v>
                  </c:pt>
                  <c:pt idx="1">
                    <c:v>JAN-MARCH 2021</c:v>
                  </c:pt>
                  <c:pt idx="2">
                    <c:v>APRIL-JUNE 2021</c:v>
                  </c:pt>
                  <c:pt idx="3">
                    <c:v>OCT-DEC 2020</c:v>
                  </c:pt>
                  <c:pt idx="4">
                    <c:v>JAN-MARCH 2021</c:v>
                  </c:pt>
                  <c:pt idx="5">
                    <c:v>APRIL-JUNE 2021</c:v>
                  </c:pt>
                </c:lvl>
                <c:lvl>
                  <c:pt idx="0">
                    <c:v>0-9Yrs</c:v>
                  </c:pt>
                  <c:pt idx="3">
                    <c:v>10-19Yrs</c:v>
                  </c:pt>
                </c:lvl>
              </c:multiLvlStrCache>
            </c:multiLvlStrRef>
          </c:cat>
          <c:val>
            <c:numRef>
              <c:f>FBO!$B$6:$G$6</c:f>
              <c:numCache>
                <c:formatCode>General</c:formatCode>
                <c:ptCount val="6"/>
                <c:pt idx="0">
                  <c:v>828</c:v>
                </c:pt>
                <c:pt idx="1">
                  <c:v>1138</c:v>
                </c:pt>
                <c:pt idx="2">
                  <c:v>2037</c:v>
                </c:pt>
                <c:pt idx="3">
                  <c:v>477</c:v>
                </c:pt>
                <c:pt idx="4">
                  <c:v>765</c:v>
                </c:pt>
                <c:pt idx="5">
                  <c:v>1161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C9-4EB0-B8D9-2A9EEE7B481C}"/>
            </c:ext>
          </c:extLst>
        </c:ser>
        <c:ser>
          <c:idx val="2"/>
          <c:order val="2"/>
          <c:tx>
            <c:strRef>
              <c:f>FBO!$A$7</c:f>
              <c:strCache>
                <c:ptCount val="1"/>
                <c:pt idx="0">
                  <c:v>No. Identified as eligible for testing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982797792924375E-3"/>
                  <c:y val="-2.42680154053178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BC9-4EB0-B8D9-2A9EEE7B481C}"/>
                </c:ext>
              </c:extLst>
            </c:dLbl>
            <c:dLbl>
              <c:idx val="1"/>
              <c:layout>
                <c:manualLayout>
                  <c:x val="-1.2686331746177134E-3"/>
                  <c:y val="-1.79928781168642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BC9-4EB0-B8D9-2A9EEE7B481C}"/>
                </c:ext>
              </c:extLst>
            </c:dLbl>
            <c:dLbl>
              <c:idx val="2"/>
              <c:layout>
                <c:manualLayout>
                  <c:x val="0"/>
                  <c:y val="-1.6345121658417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BC9-4EB0-B8D9-2A9EEE7B481C}"/>
                </c:ext>
              </c:extLst>
            </c:dLbl>
            <c:dLbl>
              <c:idx val="3"/>
              <c:layout>
                <c:manualLayout>
                  <c:x val="1.2686340205526889E-3"/>
                  <c:y val="1.53672237622982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BC9-4EB0-B8D9-2A9EEE7B481C}"/>
                </c:ext>
              </c:extLst>
            </c:dLbl>
            <c:dLbl>
              <c:idx val="4"/>
              <c:layout>
                <c:manualLayout>
                  <c:x val="-1.2982797792924375E-3"/>
                  <c:y val="-5.81701291888307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BC9-4EB0-B8D9-2A9EEE7B481C}"/>
                </c:ext>
              </c:extLst>
            </c:dLbl>
            <c:spPr>
              <a:solidFill>
                <a:schemeClr val="bg1">
                  <a:lumMod val="95000"/>
                </a:schemeClr>
              </a:solidFill>
              <a:ln>
                <a:solidFill>
                  <a:srgbClr val="000000"/>
                </a:solidFill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FBO!$B$3:$G$4</c:f>
              <c:multiLvlStrCache>
                <c:ptCount val="6"/>
                <c:lvl>
                  <c:pt idx="0">
                    <c:v>OCT-DEC 2020</c:v>
                  </c:pt>
                  <c:pt idx="1">
                    <c:v>JAN-MARCH 2021</c:v>
                  </c:pt>
                  <c:pt idx="2">
                    <c:v>APRIL-JUNE 2021</c:v>
                  </c:pt>
                  <c:pt idx="3">
                    <c:v>OCT-DEC 2020</c:v>
                  </c:pt>
                  <c:pt idx="4">
                    <c:v>JAN-MARCH 2021</c:v>
                  </c:pt>
                  <c:pt idx="5">
                    <c:v>APRIL-JUNE 2021</c:v>
                  </c:pt>
                </c:lvl>
                <c:lvl>
                  <c:pt idx="0">
                    <c:v>0-9Yrs</c:v>
                  </c:pt>
                  <c:pt idx="3">
                    <c:v>10-19Yrs</c:v>
                  </c:pt>
                </c:lvl>
              </c:multiLvlStrCache>
            </c:multiLvlStrRef>
          </c:cat>
          <c:val>
            <c:numRef>
              <c:f>FBO!$B$7:$G$7</c:f>
              <c:numCache>
                <c:formatCode>General</c:formatCode>
                <c:ptCount val="6"/>
                <c:pt idx="0">
                  <c:v>87</c:v>
                </c:pt>
                <c:pt idx="1">
                  <c:v>148</c:v>
                </c:pt>
                <c:pt idx="2">
                  <c:v>78</c:v>
                </c:pt>
                <c:pt idx="3">
                  <c:v>250</c:v>
                </c:pt>
                <c:pt idx="4">
                  <c:v>199</c:v>
                </c:pt>
                <c:pt idx="5">
                  <c:v>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C9-4EB0-B8D9-2A9EEE7B481C}"/>
            </c:ext>
          </c:extLst>
        </c:ser>
        <c:ser>
          <c:idx val="3"/>
          <c:order val="3"/>
          <c:tx>
            <c:strRef>
              <c:f>FBO!$A$8</c:f>
              <c:strCache>
                <c:ptCount val="1"/>
                <c:pt idx="0">
                  <c:v>Number tested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3801520996493074E-17"/>
                  <c:y val="-2.1302773415108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BC9-4EB0-B8D9-2A9EEE7B481C}"/>
                </c:ext>
              </c:extLst>
            </c:dLbl>
            <c:dLbl>
              <c:idx val="1"/>
              <c:layout>
                <c:manualLayout>
                  <c:x val="1.8578727357176034E-3"/>
                  <c:y val="-2.59439858075619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C9-4EB0-B8D9-2A9EEE7B481C}"/>
                </c:ext>
              </c:extLst>
            </c:dLbl>
            <c:dLbl>
              <c:idx val="2"/>
              <c:layout>
                <c:manualLayout>
                  <c:x val="0"/>
                  <c:y val="-1.6336299976926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BC9-4EB0-B8D9-2A9EEE7B481C}"/>
                </c:ext>
              </c:extLst>
            </c:dLbl>
            <c:dLbl>
              <c:idx val="3"/>
              <c:layout>
                <c:manualLayout>
                  <c:x val="1.2982797792924375E-3"/>
                  <c:y val="2.7820672765861872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BC9-4EB0-B8D9-2A9EEE7B481C}"/>
                </c:ext>
              </c:extLst>
            </c:dLbl>
            <c:dLbl>
              <c:idx val="4"/>
              <c:layout>
                <c:manualLayout>
                  <c:x val="9.0879584550470627E-3"/>
                  <c:y val="-9.87319811500260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BC9-4EB0-B8D9-2A9EEE7B481C}"/>
                </c:ext>
              </c:extLst>
            </c:dLbl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0000"/>
                </a:solidFill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FBO!$B$3:$G$4</c:f>
              <c:multiLvlStrCache>
                <c:ptCount val="6"/>
                <c:lvl>
                  <c:pt idx="0">
                    <c:v>OCT-DEC 2020</c:v>
                  </c:pt>
                  <c:pt idx="1">
                    <c:v>JAN-MARCH 2021</c:v>
                  </c:pt>
                  <c:pt idx="2">
                    <c:v>APRIL-JUNE 2021</c:v>
                  </c:pt>
                  <c:pt idx="3">
                    <c:v>OCT-DEC 2020</c:v>
                  </c:pt>
                  <c:pt idx="4">
                    <c:v>JAN-MARCH 2021</c:v>
                  </c:pt>
                  <c:pt idx="5">
                    <c:v>APRIL-JUNE 2021</c:v>
                  </c:pt>
                </c:lvl>
                <c:lvl>
                  <c:pt idx="0">
                    <c:v>0-9Yrs</c:v>
                  </c:pt>
                  <c:pt idx="3">
                    <c:v>10-19Yrs</c:v>
                  </c:pt>
                </c:lvl>
              </c:multiLvlStrCache>
            </c:multiLvlStrRef>
          </c:cat>
          <c:val>
            <c:numRef>
              <c:f>FBO!$B$8:$G$8</c:f>
              <c:numCache>
                <c:formatCode>General</c:formatCode>
                <c:ptCount val="6"/>
                <c:pt idx="0">
                  <c:v>105</c:v>
                </c:pt>
                <c:pt idx="1">
                  <c:v>172</c:v>
                </c:pt>
                <c:pt idx="2">
                  <c:v>87</c:v>
                </c:pt>
                <c:pt idx="3">
                  <c:v>236</c:v>
                </c:pt>
                <c:pt idx="4">
                  <c:v>190</c:v>
                </c:pt>
                <c:pt idx="5">
                  <c:v>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C9-4EB0-B8D9-2A9EEE7B48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3961440"/>
        <c:axId val="663961768"/>
      </c:barChart>
      <c:lineChart>
        <c:grouping val="standard"/>
        <c:varyColors val="0"/>
        <c:ser>
          <c:idx val="4"/>
          <c:order val="4"/>
          <c:tx>
            <c:strRef>
              <c:f>FBO!$A$9</c:f>
              <c:strCache>
                <c:ptCount val="1"/>
                <c:pt idx="0">
                  <c:v>% Identified positive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3"/>
            <c:marker>
              <c:symbol val="circle"/>
              <c:size val="5"/>
              <c:spPr>
                <a:solidFill>
                  <a:schemeClr val="accent5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alpha val="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6BC9-4EB0-B8D9-2A9EEE7B481C}"/>
              </c:ext>
            </c:extLst>
          </c:dPt>
          <c:dLbls>
            <c:dLbl>
              <c:idx val="0"/>
              <c:layout>
                <c:manualLayout>
                  <c:x val="-5.1219456316266183E-2"/>
                  <c:y val="-0.1569238586066122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b="1"/>
                      <a:t>Yield:</a:t>
                    </a:r>
                    <a:fld id="{A6C94AF8-A239-4094-8994-87E0829A7D80}" type="VALUE">
                      <a:rPr lang="en-US" sz="1100" b="1"/>
                      <a:pPr>
                        <a:defRPr sz="1100" b="1"/>
                      </a:pPr>
                      <a:t>[VALUE]</a:t>
                    </a:fld>
                    <a:r>
                      <a:rPr lang="en-US" sz="1100" b="1"/>
                      <a:t> NNT:21</a:t>
                    </a:r>
                  </a:p>
                </c:rich>
              </c:tx>
              <c:spPr>
                <a:noFill/>
                <a:ln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570376731146196E-2"/>
                      <c:h val="8.908592778499016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BC9-4EB0-B8D9-2A9EEE7B481C}"/>
                </c:ext>
              </c:extLst>
            </c:dLbl>
            <c:dLbl>
              <c:idx val="1"/>
              <c:layout>
                <c:manualLayout>
                  <c:x val="-4.7660515171728167E-2"/>
                  <c:y val="-9.735604321545378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b="1"/>
                      <a:t>Yield:</a:t>
                    </a:r>
                    <a:fld id="{CAD6DF71-2F35-4A86-8386-F1F8F77014D8}" type="VALUE">
                      <a:rPr lang="en-US" sz="1100" b="1"/>
                      <a:pPr>
                        <a:defRPr sz="1100" b="1"/>
                      </a:pPr>
                      <a:t>[VALUE]</a:t>
                    </a:fld>
                    <a:r>
                      <a:rPr lang="en-US" sz="1100" b="1"/>
                      <a:t> NNT:7</a:t>
                    </a:r>
                  </a:p>
                </c:rich>
              </c:tx>
              <c:spPr>
                <a:noFill/>
                <a:ln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928545044270756E-2"/>
                      <c:h val="9.317349426616347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6BC9-4EB0-B8D9-2A9EEE7B481C}"/>
                </c:ext>
              </c:extLst>
            </c:dLbl>
            <c:dLbl>
              <c:idx val="2"/>
              <c:layout>
                <c:manualLayout>
                  <c:x val="-4.8533736106745176E-2"/>
                  <c:y val="-8.658287774364414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b="1" dirty="0"/>
                      <a:t>Yield:</a:t>
                    </a:r>
                    <a:fld id="{DCF84974-55C4-476D-8568-B694AEC7DDAD}" type="VALUE">
                      <a:rPr lang="en-US" sz="1100" b="1"/>
                      <a:pPr>
                        <a:defRPr sz="1100" b="1"/>
                      </a:pPr>
                      <a:t>[VALUE]</a:t>
                    </a:fld>
                    <a:r>
                      <a:rPr lang="en-US" sz="1100" b="1" dirty="0"/>
                      <a:t> NNT:7</a:t>
                    </a:r>
                  </a:p>
                </c:rich>
              </c:tx>
              <c:spPr>
                <a:noFill/>
                <a:ln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644290515705972E-2"/>
                      <c:h val="7.946547803414526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BC9-4EB0-B8D9-2A9EEE7B481C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b="1"/>
                      <a:t>Yield:</a:t>
                    </a:r>
                    <a:fld id="{EC0F6F01-8D7B-4DA8-9B5A-727EDB279831}" type="VALUE">
                      <a:rPr lang="en-US" sz="1100" b="1"/>
                      <a:pPr>
                        <a:defRPr sz="1100" b="1"/>
                      </a:pPr>
                      <a:t>[VALUE]</a:t>
                    </a:fld>
                    <a:endParaRPr lang="en-US" sz="1100" b="1"/>
                  </a:p>
                  <a:p>
                    <a:pPr>
                      <a:defRPr sz="1100" b="1"/>
                    </a:pPr>
                    <a:r>
                      <a:rPr lang="en-US" sz="1100" b="1"/>
                      <a:t>NNT:24</a:t>
                    </a:r>
                  </a:p>
                </c:rich>
              </c:tx>
              <c:spPr>
                <a:noFill/>
                <a:ln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BC9-4EB0-B8D9-2A9EEE7B481C}"/>
                </c:ext>
              </c:extLst>
            </c:dLbl>
            <c:dLbl>
              <c:idx val="4"/>
              <c:layout>
                <c:manualLayout>
                  <c:x val="-3.6154740637946062E-2"/>
                  <c:y val="-0.1234990665992054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b="1"/>
                      <a:t>Yield:5%</a:t>
                    </a:r>
                  </a:p>
                  <a:p>
                    <a:pPr>
                      <a:defRPr sz="1100" b="1"/>
                    </a:pPr>
                    <a:r>
                      <a:rPr lang="en-US" sz="1100" b="1"/>
                      <a:t>NNT:21</a:t>
                    </a:r>
                  </a:p>
                </c:rich>
              </c:tx>
              <c:spPr>
                <a:noFill/>
                <a:ln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6BC9-4EB0-B8D9-2A9EEE7B481C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b="1"/>
                      <a:t>Yield:10%</a:t>
                    </a:r>
                  </a:p>
                  <a:p>
                    <a:pPr>
                      <a:defRPr sz="1100" b="1"/>
                    </a:pPr>
                    <a:r>
                      <a:rPr lang="en-US" sz="1100" b="1"/>
                      <a:t>NNT:10</a:t>
                    </a:r>
                  </a:p>
                </c:rich>
              </c:tx>
              <c:spPr>
                <a:noFill/>
                <a:ln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6BC9-4EB0-B8D9-2A9EEE7B48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FBO!$B$3:$G$4</c:f>
              <c:multiLvlStrCache>
                <c:ptCount val="6"/>
                <c:lvl>
                  <c:pt idx="0">
                    <c:v>OCT-DEC 2020</c:v>
                  </c:pt>
                  <c:pt idx="1">
                    <c:v>JAN-MARCH 2021</c:v>
                  </c:pt>
                  <c:pt idx="2">
                    <c:v>APRIL-JUNE 2021</c:v>
                  </c:pt>
                  <c:pt idx="3">
                    <c:v>OCT-DEC 2020</c:v>
                  </c:pt>
                  <c:pt idx="4">
                    <c:v>JAN-MARCH 2021</c:v>
                  </c:pt>
                  <c:pt idx="5">
                    <c:v>APRIL-JUNE 2021</c:v>
                  </c:pt>
                </c:lvl>
                <c:lvl>
                  <c:pt idx="0">
                    <c:v>0-9Yrs</c:v>
                  </c:pt>
                  <c:pt idx="3">
                    <c:v>10-19Yrs</c:v>
                  </c:pt>
                </c:lvl>
              </c:multiLvlStrCache>
            </c:multiLvlStrRef>
          </c:cat>
          <c:val>
            <c:numRef>
              <c:f>FBO!$B$9:$G$9</c:f>
              <c:numCache>
                <c:formatCode>0%</c:formatCode>
                <c:ptCount val="6"/>
                <c:pt idx="0">
                  <c:v>4.7619047619047616E-2</c:v>
                </c:pt>
                <c:pt idx="1">
                  <c:v>0.13372093023255813</c:v>
                </c:pt>
                <c:pt idx="2">
                  <c:v>0.14942528735632185</c:v>
                </c:pt>
                <c:pt idx="3">
                  <c:v>4.2372881355932202E-2</c:v>
                </c:pt>
                <c:pt idx="4">
                  <c:v>4.736842105263158E-2</c:v>
                </c:pt>
                <c:pt idx="5">
                  <c:v>0.10497237569060773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6BC9-4EB0-B8D9-2A9EEE7B48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1663296"/>
        <c:axId val="651662640"/>
      </c:lineChart>
      <c:catAx>
        <c:axId val="66396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3961768"/>
        <c:crosses val="autoZero"/>
        <c:auto val="1"/>
        <c:lblAlgn val="ctr"/>
        <c:lblOffset val="100"/>
        <c:noMultiLvlLbl val="0"/>
      </c:catAx>
      <c:valAx>
        <c:axId val="663961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3961440"/>
        <c:crosses val="autoZero"/>
        <c:crossBetween val="between"/>
      </c:valAx>
      <c:valAx>
        <c:axId val="651662640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1663296"/>
        <c:crosses val="max"/>
        <c:crossBetween val="between"/>
      </c:valAx>
      <c:catAx>
        <c:axId val="6516632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516626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4419014317044125"/>
          <c:w val="0.9871722801933106"/>
          <c:h val="5.58098568295588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97D3AE-906E-4EC9-B00F-DC6C0C11B98A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068443A-0CF7-40B2-9960-6953E0A30542}">
      <dgm:prSet phldrT="[Text]" custT="1"/>
      <dgm:spPr/>
      <dgm:t>
        <a:bodyPr/>
        <a:lstStyle/>
        <a:p>
          <a:r>
            <a:rPr lang="en-US" sz="1600" b="1" dirty="0">
              <a:latin typeface="Times New Roman" panose="02020603050405020304" pitchFamily="18" charset="0"/>
              <a:ea typeface="STZhongsong" panose="020B0503020204020204" pitchFamily="2" charset="-122"/>
              <a:cs typeface="Times New Roman" panose="02020603050405020304" pitchFamily="18" charset="0"/>
            </a:rPr>
            <a:t>Risk screening tool was developed and validated                - </a:t>
          </a:r>
          <a:r>
            <a:rPr lang="en-US" sz="1400" b="0" i="1" dirty="0">
              <a:latin typeface="Times New Roman" panose="02020603050405020304" pitchFamily="18" charset="0"/>
              <a:ea typeface="STZhongsong" panose="020B0503020204020204" pitchFamily="2" charset="-122"/>
              <a:cs typeface="Times New Roman" panose="02020603050405020304" pitchFamily="18" charset="0"/>
            </a:rPr>
            <a:t>by MOH, CDC, EGPAF</a:t>
          </a:r>
        </a:p>
      </dgm:t>
    </dgm:pt>
    <dgm:pt modelId="{AEC3D99D-1F46-4BD6-8D6D-592F863F1FB7}" type="parTrans" cxnId="{BF43346C-E959-41BF-BBB4-F5927952D873}">
      <dgm:prSet/>
      <dgm:spPr/>
      <dgm:t>
        <a:bodyPr/>
        <a:lstStyle/>
        <a:p>
          <a:endParaRPr lang="en-US">
            <a:latin typeface="Times New Roman" panose="02020603050405020304" pitchFamily="18" charset="0"/>
            <a:ea typeface="STZhongsong" panose="020B0503020204020204" pitchFamily="2" charset="-122"/>
            <a:cs typeface="Times New Roman" panose="02020603050405020304" pitchFamily="18" charset="0"/>
          </a:endParaRPr>
        </a:p>
      </dgm:t>
    </dgm:pt>
    <dgm:pt modelId="{56C4D7C7-03F1-4CB9-A479-BEF245D2786D}" type="sibTrans" cxnId="{BF43346C-E959-41BF-BBB4-F5927952D873}">
      <dgm:prSet/>
      <dgm:spPr/>
      <dgm:t>
        <a:bodyPr/>
        <a:lstStyle/>
        <a:p>
          <a:endParaRPr lang="en-US">
            <a:latin typeface="Times New Roman" panose="02020603050405020304" pitchFamily="18" charset="0"/>
            <a:ea typeface="STZhongsong" panose="020B0503020204020204" pitchFamily="2" charset="-122"/>
            <a:cs typeface="Times New Roman" panose="02020603050405020304" pitchFamily="18" charset="0"/>
          </a:endParaRPr>
        </a:p>
      </dgm:t>
    </dgm:pt>
    <dgm:pt modelId="{A9423A83-8957-47A2-B897-2F2E20500911}">
      <dgm:prSet phldrT="[Text]" custT="1"/>
      <dgm:spPr/>
      <dgm:t>
        <a:bodyPr/>
        <a:lstStyle/>
        <a:p>
          <a:r>
            <a:rPr lang="en-US" sz="1400" b="1" i="1" dirty="0">
              <a:latin typeface="Times New Roman" panose="02020603050405020304" pitchFamily="18" charset="0"/>
              <a:ea typeface="STZhongsong" panose="020B0503020204020204" pitchFamily="2" charset="-122"/>
              <a:cs typeface="Times New Roman" panose="02020603050405020304" pitchFamily="18" charset="0"/>
            </a:rPr>
            <a:t>-MOH revised HIV care guidelines, included validated screening tool</a:t>
          </a:r>
        </a:p>
        <a:p>
          <a:r>
            <a:rPr lang="en-US" sz="1400" b="1" i="1" dirty="0">
              <a:latin typeface="Times New Roman" panose="02020603050405020304" pitchFamily="18" charset="0"/>
              <a:ea typeface="STZhongsong" panose="020B0503020204020204" pitchFamily="2" charset="-122"/>
              <a:cs typeface="Times New Roman" panose="02020603050405020304" pitchFamily="18" charset="0"/>
            </a:rPr>
            <a:t>-</a:t>
          </a:r>
          <a:r>
            <a:rPr lang="en-US" sz="1400" b="1" dirty="0">
              <a:latin typeface="Times New Roman" panose="02020603050405020304" pitchFamily="18" charset="0"/>
              <a:ea typeface="STZhongsong" panose="020B0503020204020204" pitchFamily="2" charset="-122"/>
              <a:cs typeface="Times New Roman" panose="02020603050405020304" pitchFamily="18" charset="0"/>
            </a:rPr>
            <a:t>Initial roll out in 5 HF to learn lessons</a:t>
          </a:r>
        </a:p>
        <a:p>
          <a:r>
            <a:rPr lang="en-US" sz="1400" b="1" dirty="0">
              <a:latin typeface="Times New Roman" panose="02020603050405020304" pitchFamily="18" charset="0"/>
              <a:ea typeface="STZhongsong" panose="020B0503020204020204" pitchFamily="2" charset="-122"/>
              <a:cs typeface="Times New Roman" panose="02020603050405020304" pitchFamily="18" charset="0"/>
            </a:rPr>
            <a:t>-</a:t>
          </a:r>
          <a:r>
            <a:rPr lang="en-US" sz="1400" b="0" dirty="0">
              <a:latin typeface="Times New Roman" panose="02020603050405020304" pitchFamily="18" charset="0"/>
              <a:ea typeface="STZhongsong" panose="020B0503020204020204" pitchFamily="2" charset="-122"/>
              <a:cs typeface="Times New Roman" panose="02020603050405020304" pitchFamily="18" charset="0"/>
            </a:rPr>
            <a:t>  </a:t>
          </a:r>
          <a:r>
            <a:rPr lang="en-US" sz="1400" b="0" i="1" dirty="0">
              <a:latin typeface="Times New Roman" panose="02020603050405020304" pitchFamily="18" charset="0"/>
              <a:ea typeface="STZhongsong" panose="020B0503020204020204" pitchFamily="2" charset="-122"/>
              <a:cs typeface="Times New Roman" panose="02020603050405020304" pitchFamily="18" charset="0"/>
            </a:rPr>
            <a:t>Conducted by FASTER</a:t>
          </a:r>
          <a:endParaRPr lang="en-US" sz="1400" b="1" i="1" dirty="0">
            <a:latin typeface="Times New Roman" panose="02020603050405020304" pitchFamily="18" charset="0"/>
            <a:ea typeface="STZhongsong" panose="020B0503020204020204" pitchFamily="2" charset="-122"/>
            <a:cs typeface="Times New Roman" panose="02020603050405020304" pitchFamily="18" charset="0"/>
          </a:endParaRPr>
        </a:p>
      </dgm:t>
    </dgm:pt>
    <dgm:pt modelId="{9DC71E1E-28BF-45FF-91D7-C7AEBC5F4330}" type="parTrans" cxnId="{918F1CC9-CEB0-4ACE-8326-330FF969A035}">
      <dgm:prSet/>
      <dgm:spPr/>
      <dgm:t>
        <a:bodyPr/>
        <a:lstStyle/>
        <a:p>
          <a:endParaRPr lang="en-US">
            <a:latin typeface="Times New Roman" panose="02020603050405020304" pitchFamily="18" charset="0"/>
            <a:ea typeface="STZhongsong" panose="020B0503020204020204" pitchFamily="2" charset="-122"/>
            <a:cs typeface="Times New Roman" panose="02020603050405020304" pitchFamily="18" charset="0"/>
          </a:endParaRPr>
        </a:p>
      </dgm:t>
    </dgm:pt>
    <dgm:pt modelId="{D5D76225-6618-436D-9D0D-5A45F930515B}" type="sibTrans" cxnId="{918F1CC9-CEB0-4ACE-8326-330FF969A035}">
      <dgm:prSet/>
      <dgm:spPr/>
      <dgm:t>
        <a:bodyPr/>
        <a:lstStyle/>
        <a:p>
          <a:endParaRPr lang="en-US">
            <a:latin typeface="Times New Roman" panose="02020603050405020304" pitchFamily="18" charset="0"/>
            <a:ea typeface="STZhongsong" panose="020B0503020204020204" pitchFamily="2" charset="-122"/>
            <a:cs typeface="Times New Roman" panose="02020603050405020304" pitchFamily="18" charset="0"/>
          </a:endParaRPr>
        </a:p>
      </dgm:t>
    </dgm:pt>
    <dgm:pt modelId="{0FB9A076-4B2A-41B3-9EAB-87724DAD5EAB}">
      <dgm:prSet phldrT="[Text]" custT="1"/>
      <dgm:spPr/>
      <dgm:t>
        <a:bodyPr/>
        <a:lstStyle/>
        <a:p>
          <a:r>
            <a:rPr lang="en-US" sz="1400" b="1" dirty="0">
              <a:latin typeface="Times New Roman" panose="02020603050405020304" pitchFamily="18" charset="0"/>
              <a:ea typeface="STZhongsong" panose="020B0503020204020204" pitchFamily="2" charset="-122"/>
              <a:cs typeface="Times New Roman" panose="02020603050405020304" pitchFamily="18" charset="0"/>
            </a:rPr>
            <a:t>National roll out</a:t>
          </a:r>
        </a:p>
        <a:p>
          <a:r>
            <a:rPr lang="en-US" sz="1400" b="0" dirty="0">
              <a:latin typeface="Times New Roman" panose="02020603050405020304" pitchFamily="18" charset="0"/>
              <a:ea typeface="STZhongsong" panose="020B0503020204020204" pitchFamily="2" charset="-122"/>
              <a:cs typeface="Times New Roman" panose="02020603050405020304" pitchFamily="18" charset="0"/>
            </a:rPr>
            <a:t>- </a:t>
          </a:r>
          <a:r>
            <a:rPr lang="en-US" sz="1400" b="0" i="1" dirty="0">
              <a:latin typeface="Times New Roman" panose="02020603050405020304" pitchFamily="18" charset="0"/>
              <a:ea typeface="STZhongsong" panose="020B0503020204020204" pitchFamily="2" charset="-122"/>
              <a:cs typeface="Times New Roman" panose="02020603050405020304" pitchFamily="18" charset="0"/>
            </a:rPr>
            <a:t>Integrated with the roll out of 2020 HIV care &amp; treatment guidelines</a:t>
          </a:r>
        </a:p>
        <a:p>
          <a:r>
            <a:rPr lang="en-US" sz="1400" b="0" i="1" dirty="0">
              <a:latin typeface="Times New Roman" panose="02020603050405020304" pitchFamily="18" charset="0"/>
              <a:ea typeface="STZhongsong" panose="020B0503020204020204" pitchFamily="2" charset="-122"/>
              <a:cs typeface="Times New Roman" panose="02020603050405020304" pitchFamily="18" charset="0"/>
            </a:rPr>
            <a:t>-Conducted by IPs in collaboration with MOH (TOTs and HF based trainings)</a:t>
          </a:r>
        </a:p>
        <a:p>
          <a:r>
            <a:rPr lang="en-US" sz="1400" b="0" i="1" dirty="0">
              <a:latin typeface="Times New Roman" panose="02020603050405020304" pitchFamily="18" charset="0"/>
              <a:ea typeface="STZhongsong" panose="020B0503020204020204" pitchFamily="2" charset="-122"/>
              <a:cs typeface="Times New Roman" panose="02020603050405020304" pitchFamily="18" charset="0"/>
            </a:rPr>
            <a:t>-</a:t>
          </a:r>
        </a:p>
      </dgm:t>
    </dgm:pt>
    <dgm:pt modelId="{D3C5BA20-C1BF-4785-96FA-74B082669A58}" type="parTrans" cxnId="{DCCDD363-0D98-4BD1-956D-C1FD10F0F417}">
      <dgm:prSet/>
      <dgm:spPr/>
      <dgm:t>
        <a:bodyPr/>
        <a:lstStyle/>
        <a:p>
          <a:endParaRPr lang="en-US">
            <a:latin typeface="Times New Roman" panose="02020603050405020304" pitchFamily="18" charset="0"/>
            <a:ea typeface="STZhongsong" panose="020B0503020204020204" pitchFamily="2" charset="-122"/>
            <a:cs typeface="Times New Roman" panose="02020603050405020304" pitchFamily="18" charset="0"/>
          </a:endParaRPr>
        </a:p>
      </dgm:t>
    </dgm:pt>
    <dgm:pt modelId="{19821DD8-BA22-44E9-8726-C40600242541}" type="sibTrans" cxnId="{DCCDD363-0D98-4BD1-956D-C1FD10F0F417}">
      <dgm:prSet/>
      <dgm:spPr/>
      <dgm:t>
        <a:bodyPr/>
        <a:lstStyle/>
        <a:p>
          <a:endParaRPr lang="en-US">
            <a:latin typeface="Times New Roman" panose="02020603050405020304" pitchFamily="18" charset="0"/>
            <a:ea typeface="STZhongsong" panose="020B0503020204020204" pitchFamily="2" charset="-122"/>
            <a:cs typeface="Times New Roman" panose="02020603050405020304" pitchFamily="18" charset="0"/>
          </a:endParaRPr>
        </a:p>
      </dgm:t>
    </dgm:pt>
    <dgm:pt modelId="{0EA85B49-BFC0-4C45-BED2-94D08B114FD4}">
      <dgm:prSet/>
      <dgm:spPr/>
      <dgm:t>
        <a:bodyPr/>
        <a:lstStyle/>
        <a:p>
          <a:endParaRPr lang="en-US">
            <a:latin typeface="Times New Roman" panose="02020603050405020304" pitchFamily="18" charset="0"/>
            <a:ea typeface="STZhongsong" panose="020B0503020204020204" pitchFamily="2" charset="-122"/>
            <a:cs typeface="Times New Roman" panose="02020603050405020304" pitchFamily="18" charset="0"/>
          </a:endParaRPr>
        </a:p>
      </dgm:t>
    </dgm:pt>
    <dgm:pt modelId="{292ABBD5-EB5B-460C-9D15-82F0CFB28E6A}" type="parTrans" cxnId="{DC62EE55-45A5-4417-BB09-A88100324123}">
      <dgm:prSet/>
      <dgm:spPr/>
      <dgm:t>
        <a:bodyPr/>
        <a:lstStyle/>
        <a:p>
          <a:endParaRPr lang="en-US">
            <a:latin typeface="Times New Roman" panose="02020603050405020304" pitchFamily="18" charset="0"/>
            <a:ea typeface="STZhongsong" panose="020B0503020204020204" pitchFamily="2" charset="-122"/>
            <a:cs typeface="Times New Roman" panose="02020603050405020304" pitchFamily="18" charset="0"/>
          </a:endParaRPr>
        </a:p>
      </dgm:t>
    </dgm:pt>
    <dgm:pt modelId="{206867D2-F7A8-4D1C-85A9-181E15EBA962}" type="sibTrans" cxnId="{DC62EE55-45A5-4417-BB09-A88100324123}">
      <dgm:prSet/>
      <dgm:spPr/>
      <dgm:t>
        <a:bodyPr/>
        <a:lstStyle/>
        <a:p>
          <a:endParaRPr lang="en-US">
            <a:latin typeface="Times New Roman" panose="02020603050405020304" pitchFamily="18" charset="0"/>
            <a:ea typeface="STZhongsong" panose="020B0503020204020204" pitchFamily="2" charset="-122"/>
            <a:cs typeface="Times New Roman" panose="02020603050405020304" pitchFamily="18" charset="0"/>
          </a:endParaRPr>
        </a:p>
      </dgm:t>
    </dgm:pt>
    <dgm:pt modelId="{05FC7FF4-437A-47D2-B3C6-FB2B286C8265}">
      <dgm:prSet/>
      <dgm:spPr/>
      <dgm:t>
        <a:bodyPr/>
        <a:lstStyle/>
        <a:p>
          <a:endParaRPr lang="en-US">
            <a:latin typeface="Times New Roman" panose="02020603050405020304" pitchFamily="18" charset="0"/>
            <a:ea typeface="STZhongsong" panose="020B0503020204020204" pitchFamily="2" charset="-122"/>
            <a:cs typeface="Times New Roman" panose="02020603050405020304" pitchFamily="18" charset="0"/>
          </a:endParaRPr>
        </a:p>
      </dgm:t>
    </dgm:pt>
    <dgm:pt modelId="{B7E22272-19CB-46C7-9416-A5E97A92F780}" type="parTrans" cxnId="{04A36CD3-7C57-4649-B468-A6214692837E}">
      <dgm:prSet/>
      <dgm:spPr/>
      <dgm:t>
        <a:bodyPr/>
        <a:lstStyle/>
        <a:p>
          <a:endParaRPr lang="en-US">
            <a:latin typeface="Times New Roman" panose="02020603050405020304" pitchFamily="18" charset="0"/>
            <a:ea typeface="STZhongsong" panose="020B0503020204020204" pitchFamily="2" charset="-122"/>
            <a:cs typeface="Times New Roman" panose="02020603050405020304" pitchFamily="18" charset="0"/>
          </a:endParaRPr>
        </a:p>
      </dgm:t>
    </dgm:pt>
    <dgm:pt modelId="{A9451EF6-6720-48B2-958A-45609F65EC78}" type="sibTrans" cxnId="{04A36CD3-7C57-4649-B468-A6214692837E}">
      <dgm:prSet/>
      <dgm:spPr/>
      <dgm:t>
        <a:bodyPr/>
        <a:lstStyle/>
        <a:p>
          <a:endParaRPr lang="en-US">
            <a:latin typeface="Times New Roman" panose="02020603050405020304" pitchFamily="18" charset="0"/>
            <a:ea typeface="STZhongsong" panose="020B0503020204020204" pitchFamily="2" charset="-122"/>
            <a:cs typeface="Times New Roman" panose="02020603050405020304" pitchFamily="18" charset="0"/>
          </a:endParaRPr>
        </a:p>
      </dgm:t>
    </dgm:pt>
    <dgm:pt modelId="{F93F03D6-3544-40F4-8D28-36E9A87534BB}" type="pres">
      <dgm:prSet presAssocID="{6297D3AE-906E-4EC9-B00F-DC6C0C11B98A}" presName="rootnode" presStyleCnt="0">
        <dgm:presLayoutVars>
          <dgm:chMax/>
          <dgm:chPref/>
          <dgm:dir/>
          <dgm:animLvl val="lvl"/>
        </dgm:presLayoutVars>
      </dgm:prSet>
      <dgm:spPr/>
    </dgm:pt>
    <dgm:pt modelId="{C97099FA-4BCF-42D3-BE1D-F1723B13432A}" type="pres">
      <dgm:prSet presAssocID="{F068443A-0CF7-40B2-9960-6953E0A30542}" presName="composite" presStyleCnt="0"/>
      <dgm:spPr/>
    </dgm:pt>
    <dgm:pt modelId="{1585083E-4D84-44D6-986B-6C40AA323E5A}" type="pres">
      <dgm:prSet presAssocID="{F068443A-0CF7-40B2-9960-6953E0A30542}" presName="LShape" presStyleLbl="alignNode1" presStyleIdx="0" presStyleCnt="9" custLinFactNeighborX="-162" custLinFactNeighborY="8437"/>
      <dgm:spPr/>
    </dgm:pt>
    <dgm:pt modelId="{F46007FD-6644-49F6-BD2B-1BD5E1B54BC4}" type="pres">
      <dgm:prSet presAssocID="{F068443A-0CF7-40B2-9960-6953E0A30542}" presName="ParentText" presStyleLbl="revTx" presStyleIdx="0" presStyleCnt="5" custScaleY="82032">
        <dgm:presLayoutVars>
          <dgm:chMax val="0"/>
          <dgm:chPref val="0"/>
          <dgm:bulletEnabled val="1"/>
        </dgm:presLayoutVars>
      </dgm:prSet>
      <dgm:spPr/>
    </dgm:pt>
    <dgm:pt modelId="{698C43C8-C9E8-4530-9175-A6DEA0B9BA26}" type="pres">
      <dgm:prSet presAssocID="{F068443A-0CF7-40B2-9960-6953E0A30542}" presName="Triangle" presStyleLbl="alignNode1" presStyleIdx="1" presStyleCnt="9" custAng="18985913" custLinFactNeighborX="15003" custLinFactNeighborY="38790"/>
      <dgm:spPr>
        <a:solidFill>
          <a:schemeClr val="accent2"/>
        </a:solidFill>
      </dgm:spPr>
    </dgm:pt>
    <dgm:pt modelId="{368CC291-E87B-48C3-B0BD-DE6DAA30951E}" type="pres">
      <dgm:prSet presAssocID="{56C4D7C7-03F1-4CB9-A479-BEF245D2786D}" presName="sibTrans" presStyleCnt="0"/>
      <dgm:spPr/>
    </dgm:pt>
    <dgm:pt modelId="{CA8881E0-7BD8-49FB-8955-EF2DC2EE0D47}" type="pres">
      <dgm:prSet presAssocID="{56C4D7C7-03F1-4CB9-A479-BEF245D2786D}" presName="space" presStyleCnt="0"/>
      <dgm:spPr/>
    </dgm:pt>
    <dgm:pt modelId="{2C1301CA-203E-43B0-9C2F-99CA36B23BA0}" type="pres">
      <dgm:prSet presAssocID="{A9423A83-8957-47A2-B897-2F2E20500911}" presName="composite" presStyleCnt="0"/>
      <dgm:spPr/>
    </dgm:pt>
    <dgm:pt modelId="{B7CDD593-66B7-4B9D-B846-F30F6F6E7093}" type="pres">
      <dgm:prSet presAssocID="{A9423A83-8957-47A2-B897-2F2E20500911}" presName="LShape" presStyleLbl="alignNode1" presStyleIdx="2" presStyleCnt="9"/>
      <dgm:spPr/>
    </dgm:pt>
    <dgm:pt modelId="{6C2683ED-E86C-4E14-9AAB-88CD37CA3E71}" type="pres">
      <dgm:prSet presAssocID="{A9423A83-8957-47A2-B897-2F2E20500911}" presName="ParentText" presStyleLbl="revTx" presStyleIdx="1" presStyleCnt="5" custScaleX="93988" custScaleY="123547" custLinFactNeighborX="2274" custLinFactNeighborY="11961">
        <dgm:presLayoutVars>
          <dgm:chMax val="0"/>
          <dgm:chPref val="0"/>
          <dgm:bulletEnabled val="1"/>
        </dgm:presLayoutVars>
      </dgm:prSet>
      <dgm:spPr/>
    </dgm:pt>
    <dgm:pt modelId="{854C6FF4-4505-494F-9A5D-C641CF797B76}" type="pres">
      <dgm:prSet presAssocID="{A9423A83-8957-47A2-B897-2F2E20500911}" presName="Triangle" presStyleLbl="alignNode1" presStyleIdx="3" presStyleCnt="9" custAng="18962459"/>
      <dgm:spPr>
        <a:solidFill>
          <a:schemeClr val="accent4"/>
        </a:solidFill>
      </dgm:spPr>
    </dgm:pt>
    <dgm:pt modelId="{64BB981F-988A-4B1E-8DDF-FBFAC9C8F69F}" type="pres">
      <dgm:prSet presAssocID="{D5D76225-6618-436D-9D0D-5A45F930515B}" presName="sibTrans" presStyleCnt="0"/>
      <dgm:spPr/>
    </dgm:pt>
    <dgm:pt modelId="{A572C27D-27A4-47C6-A96B-8550A7766ACA}" type="pres">
      <dgm:prSet presAssocID="{D5D76225-6618-436D-9D0D-5A45F930515B}" presName="space" presStyleCnt="0"/>
      <dgm:spPr/>
    </dgm:pt>
    <dgm:pt modelId="{F18318F4-3903-47B1-8B01-26E1EAC1E512}" type="pres">
      <dgm:prSet presAssocID="{0FB9A076-4B2A-41B3-9EAB-87724DAD5EAB}" presName="composite" presStyleCnt="0"/>
      <dgm:spPr/>
    </dgm:pt>
    <dgm:pt modelId="{8EF589E5-E8EF-4348-86E1-0CBC97351DC0}" type="pres">
      <dgm:prSet presAssocID="{0FB9A076-4B2A-41B3-9EAB-87724DAD5EAB}" presName="LShape" presStyleLbl="alignNode1" presStyleIdx="4" presStyleCnt="9" custLinFactNeighborX="-3506" custLinFactNeighborY="-137"/>
      <dgm:spPr/>
    </dgm:pt>
    <dgm:pt modelId="{5671EA93-60F5-454E-B508-67D8BE1AFD68}" type="pres">
      <dgm:prSet presAssocID="{0FB9A076-4B2A-41B3-9EAB-87724DAD5EAB}" presName="ParentText" presStyleLbl="revTx" presStyleIdx="2" presStyleCnt="5" custScaleY="133589" custLinFactNeighborX="-1089" custLinFactNeighborY="23159">
        <dgm:presLayoutVars>
          <dgm:chMax val="0"/>
          <dgm:chPref val="0"/>
          <dgm:bulletEnabled val="1"/>
        </dgm:presLayoutVars>
      </dgm:prSet>
      <dgm:spPr/>
    </dgm:pt>
    <dgm:pt modelId="{D38EC84B-D69E-4F43-A75C-98AA2550683C}" type="pres">
      <dgm:prSet presAssocID="{0FB9A076-4B2A-41B3-9EAB-87724DAD5EAB}" presName="Triangle" presStyleLbl="alignNode1" presStyleIdx="5" presStyleCnt="9" custAng="19059945" custLinFactNeighborX="4788" custLinFactNeighborY="8798"/>
      <dgm:spPr>
        <a:solidFill>
          <a:schemeClr val="accent6"/>
        </a:solidFill>
      </dgm:spPr>
    </dgm:pt>
    <dgm:pt modelId="{DE7C9D33-333F-453E-9510-D49867C76B4E}" type="pres">
      <dgm:prSet presAssocID="{19821DD8-BA22-44E9-8726-C40600242541}" presName="sibTrans" presStyleCnt="0"/>
      <dgm:spPr/>
    </dgm:pt>
    <dgm:pt modelId="{98FC0E08-7F52-4969-A921-E969FE8DD6DC}" type="pres">
      <dgm:prSet presAssocID="{19821DD8-BA22-44E9-8726-C40600242541}" presName="space" presStyleCnt="0"/>
      <dgm:spPr/>
    </dgm:pt>
    <dgm:pt modelId="{DC8E5F15-A34E-49A5-997A-DEC123C94DFE}" type="pres">
      <dgm:prSet presAssocID="{0EA85B49-BFC0-4C45-BED2-94D08B114FD4}" presName="composite" presStyleCnt="0"/>
      <dgm:spPr/>
    </dgm:pt>
    <dgm:pt modelId="{9D46910B-6D66-4A02-9112-FE6E1E3C22BD}" type="pres">
      <dgm:prSet presAssocID="{0EA85B49-BFC0-4C45-BED2-94D08B114FD4}" presName="LShape" presStyleLbl="alignNode1" presStyleIdx="6" presStyleCnt="9"/>
      <dgm:spPr/>
    </dgm:pt>
    <dgm:pt modelId="{277DC651-1827-4BA8-9C86-DC4093177F91}" type="pres">
      <dgm:prSet presAssocID="{0EA85B49-BFC0-4C45-BED2-94D08B114FD4}" presName="ParentText" presStyleLbl="revTx" presStyleIdx="3" presStyleCnt="5" custLinFactNeighborX="120" custLinFactNeighborY="571">
        <dgm:presLayoutVars>
          <dgm:chMax val="0"/>
          <dgm:chPref val="0"/>
          <dgm:bulletEnabled val="1"/>
        </dgm:presLayoutVars>
      </dgm:prSet>
      <dgm:spPr/>
    </dgm:pt>
    <dgm:pt modelId="{B8D46545-C313-4B5F-B6B5-40EEF54CB55D}" type="pres">
      <dgm:prSet presAssocID="{0EA85B49-BFC0-4C45-BED2-94D08B114FD4}" presName="Triangle" presStyleLbl="alignNode1" presStyleIdx="7" presStyleCnt="9" custAng="18736142" custLinFactNeighborX="2208" custLinFactNeighborY="7025"/>
      <dgm:spPr>
        <a:solidFill>
          <a:schemeClr val="accent3"/>
        </a:solidFill>
      </dgm:spPr>
    </dgm:pt>
    <dgm:pt modelId="{426C23E1-4700-4612-B807-088546BDCC14}" type="pres">
      <dgm:prSet presAssocID="{206867D2-F7A8-4D1C-85A9-181E15EBA962}" presName="sibTrans" presStyleCnt="0"/>
      <dgm:spPr/>
    </dgm:pt>
    <dgm:pt modelId="{373D2EE9-0D60-4E46-A939-E6AADEB9A19F}" type="pres">
      <dgm:prSet presAssocID="{206867D2-F7A8-4D1C-85A9-181E15EBA962}" presName="space" presStyleCnt="0"/>
      <dgm:spPr/>
    </dgm:pt>
    <dgm:pt modelId="{155886EF-716D-4A80-9F8B-2BC9BCB4B4CF}" type="pres">
      <dgm:prSet presAssocID="{05FC7FF4-437A-47D2-B3C6-FB2B286C8265}" presName="composite" presStyleCnt="0"/>
      <dgm:spPr/>
    </dgm:pt>
    <dgm:pt modelId="{AE5A20C5-BEFD-4D1E-A6F1-C32C6767CE2D}" type="pres">
      <dgm:prSet presAssocID="{05FC7FF4-437A-47D2-B3C6-FB2B286C8265}" presName="LShape" presStyleLbl="alignNode1" presStyleIdx="8" presStyleCnt="9" custScaleX="104775" custScaleY="106558"/>
      <dgm:spPr/>
    </dgm:pt>
    <dgm:pt modelId="{2DFB7A4C-5B31-4550-96C6-2F976720416B}" type="pres">
      <dgm:prSet presAssocID="{05FC7FF4-437A-47D2-B3C6-FB2B286C8265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9D77E41F-F162-43DD-BC3A-E6E2DDA3A796}" type="presOf" srcId="{05FC7FF4-437A-47D2-B3C6-FB2B286C8265}" destId="{2DFB7A4C-5B31-4550-96C6-2F976720416B}" srcOrd="0" destOrd="0" presId="urn:microsoft.com/office/officeart/2009/3/layout/StepUpProcess"/>
    <dgm:cxn modelId="{3DF7423A-1DF9-498C-9C00-A6AE42E1EE6D}" type="presOf" srcId="{A9423A83-8957-47A2-B897-2F2E20500911}" destId="{6C2683ED-E86C-4E14-9AAB-88CD37CA3E71}" srcOrd="0" destOrd="0" presId="urn:microsoft.com/office/officeart/2009/3/layout/StepUpProcess"/>
    <dgm:cxn modelId="{70BC0160-9B96-4AC4-80B8-19DAE33F1AF6}" type="presOf" srcId="{0FB9A076-4B2A-41B3-9EAB-87724DAD5EAB}" destId="{5671EA93-60F5-454E-B508-67D8BE1AFD68}" srcOrd="0" destOrd="0" presId="urn:microsoft.com/office/officeart/2009/3/layout/StepUpProcess"/>
    <dgm:cxn modelId="{DCCDD363-0D98-4BD1-956D-C1FD10F0F417}" srcId="{6297D3AE-906E-4EC9-B00F-DC6C0C11B98A}" destId="{0FB9A076-4B2A-41B3-9EAB-87724DAD5EAB}" srcOrd="2" destOrd="0" parTransId="{D3C5BA20-C1BF-4785-96FA-74B082669A58}" sibTransId="{19821DD8-BA22-44E9-8726-C40600242541}"/>
    <dgm:cxn modelId="{03635D66-2A73-42F1-BCB2-2FA02E66784E}" type="presOf" srcId="{6297D3AE-906E-4EC9-B00F-DC6C0C11B98A}" destId="{F93F03D6-3544-40F4-8D28-36E9A87534BB}" srcOrd="0" destOrd="0" presId="urn:microsoft.com/office/officeart/2009/3/layout/StepUpProcess"/>
    <dgm:cxn modelId="{BF43346C-E959-41BF-BBB4-F5927952D873}" srcId="{6297D3AE-906E-4EC9-B00F-DC6C0C11B98A}" destId="{F068443A-0CF7-40B2-9960-6953E0A30542}" srcOrd="0" destOrd="0" parTransId="{AEC3D99D-1F46-4BD6-8D6D-592F863F1FB7}" sibTransId="{56C4D7C7-03F1-4CB9-A479-BEF245D2786D}"/>
    <dgm:cxn modelId="{38CD3B6C-26A3-4C79-B820-F61FFB995CED}" type="presOf" srcId="{0EA85B49-BFC0-4C45-BED2-94D08B114FD4}" destId="{277DC651-1827-4BA8-9C86-DC4093177F91}" srcOrd="0" destOrd="0" presId="urn:microsoft.com/office/officeart/2009/3/layout/StepUpProcess"/>
    <dgm:cxn modelId="{DC62EE55-45A5-4417-BB09-A88100324123}" srcId="{6297D3AE-906E-4EC9-B00F-DC6C0C11B98A}" destId="{0EA85B49-BFC0-4C45-BED2-94D08B114FD4}" srcOrd="3" destOrd="0" parTransId="{292ABBD5-EB5B-460C-9D15-82F0CFB28E6A}" sibTransId="{206867D2-F7A8-4D1C-85A9-181E15EBA962}"/>
    <dgm:cxn modelId="{918F1CC9-CEB0-4ACE-8326-330FF969A035}" srcId="{6297D3AE-906E-4EC9-B00F-DC6C0C11B98A}" destId="{A9423A83-8957-47A2-B897-2F2E20500911}" srcOrd="1" destOrd="0" parTransId="{9DC71E1E-28BF-45FF-91D7-C7AEBC5F4330}" sibTransId="{D5D76225-6618-436D-9D0D-5A45F930515B}"/>
    <dgm:cxn modelId="{A8121CCE-EB2D-438F-9BA6-7728DABFFF67}" type="presOf" srcId="{F068443A-0CF7-40B2-9960-6953E0A30542}" destId="{F46007FD-6644-49F6-BD2B-1BD5E1B54BC4}" srcOrd="0" destOrd="0" presId="urn:microsoft.com/office/officeart/2009/3/layout/StepUpProcess"/>
    <dgm:cxn modelId="{04A36CD3-7C57-4649-B468-A6214692837E}" srcId="{6297D3AE-906E-4EC9-B00F-DC6C0C11B98A}" destId="{05FC7FF4-437A-47D2-B3C6-FB2B286C8265}" srcOrd="4" destOrd="0" parTransId="{B7E22272-19CB-46C7-9416-A5E97A92F780}" sibTransId="{A9451EF6-6720-48B2-958A-45609F65EC78}"/>
    <dgm:cxn modelId="{0603F060-1C0D-42A1-AC56-351A7BA4B1C1}" type="presParOf" srcId="{F93F03D6-3544-40F4-8D28-36E9A87534BB}" destId="{C97099FA-4BCF-42D3-BE1D-F1723B13432A}" srcOrd="0" destOrd="0" presId="urn:microsoft.com/office/officeart/2009/3/layout/StepUpProcess"/>
    <dgm:cxn modelId="{96A93CF3-90DC-4E20-9300-711CE9021CE5}" type="presParOf" srcId="{C97099FA-4BCF-42D3-BE1D-F1723B13432A}" destId="{1585083E-4D84-44D6-986B-6C40AA323E5A}" srcOrd="0" destOrd="0" presId="urn:microsoft.com/office/officeart/2009/3/layout/StepUpProcess"/>
    <dgm:cxn modelId="{30D6E20D-024D-4FCE-8531-25734336FEED}" type="presParOf" srcId="{C97099FA-4BCF-42D3-BE1D-F1723B13432A}" destId="{F46007FD-6644-49F6-BD2B-1BD5E1B54BC4}" srcOrd="1" destOrd="0" presId="urn:microsoft.com/office/officeart/2009/3/layout/StepUpProcess"/>
    <dgm:cxn modelId="{DF7AD153-79CB-439F-80DC-3308AF82A3DA}" type="presParOf" srcId="{C97099FA-4BCF-42D3-BE1D-F1723B13432A}" destId="{698C43C8-C9E8-4530-9175-A6DEA0B9BA26}" srcOrd="2" destOrd="0" presId="urn:microsoft.com/office/officeart/2009/3/layout/StepUpProcess"/>
    <dgm:cxn modelId="{BE0A10D2-6A97-49D4-B4BC-1A4E9CC1A342}" type="presParOf" srcId="{F93F03D6-3544-40F4-8D28-36E9A87534BB}" destId="{368CC291-E87B-48C3-B0BD-DE6DAA30951E}" srcOrd="1" destOrd="0" presId="urn:microsoft.com/office/officeart/2009/3/layout/StepUpProcess"/>
    <dgm:cxn modelId="{167E65F1-EA83-412D-B7CC-A8C7D03F0FEB}" type="presParOf" srcId="{368CC291-E87B-48C3-B0BD-DE6DAA30951E}" destId="{CA8881E0-7BD8-49FB-8955-EF2DC2EE0D47}" srcOrd="0" destOrd="0" presId="urn:microsoft.com/office/officeart/2009/3/layout/StepUpProcess"/>
    <dgm:cxn modelId="{6A418A4E-2621-4E3F-AB71-AE6CDFE50D2E}" type="presParOf" srcId="{F93F03D6-3544-40F4-8D28-36E9A87534BB}" destId="{2C1301CA-203E-43B0-9C2F-99CA36B23BA0}" srcOrd="2" destOrd="0" presId="urn:microsoft.com/office/officeart/2009/3/layout/StepUpProcess"/>
    <dgm:cxn modelId="{BE1F4005-4D43-418A-89CA-5A1C19CD3FFF}" type="presParOf" srcId="{2C1301CA-203E-43B0-9C2F-99CA36B23BA0}" destId="{B7CDD593-66B7-4B9D-B846-F30F6F6E7093}" srcOrd="0" destOrd="0" presId="urn:microsoft.com/office/officeart/2009/3/layout/StepUpProcess"/>
    <dgm:cxn modelId="{34F09A4B-5912-4143-8469-49AC27E166D6}" type="presParOf" srcId="{2C1301CA-203E-43B0-9C2F-99CA36B23BA0}" destId="{6C2683ED-E86C-4E14-9AAB-88CD37CA3E71}" srcOrd="1" destOrd="0" presId="urn:microsoft.com/office/officeart/2009/3/layout/StepUpProcess"/>
    <dgm:cxn modelId="{0B4B1A46-03E3-4733-83A4-70E44F8FB545}" type="presParOf" srcId="{2C1301CA-203E-43B0-9C2F-99CA36B23BA0}" destId="{854C6FF4-4505-494F-9A5D-C641CF797B76}" srcOrd="2" destOrd="0" presId="urn:microsoft.com/office/officeart/2009/3/layout/StepUpProcess"/>
    <dgm:cxn modelId="{D6691327-D7E8-4222-AC88-25ACFEFCA697}" type="presParOf" srcId="{F93F03D6-3544-40F4-8D28-36E9A87534BB}" destId="{64BB981F-988A-4B1E-8DDF-FBFAC9C8F69F}" srcOrd="3" destOrd="0" presId="urn:microsoft.com/office/officeart/2009/3/layout/StepUpProcess"/>
    <dgm:cxn modelId="{EF9D7F25-C5A1-465C-AAE6-50A6F2882772}" type="presParOf" srcId="{64BB981F-988A-4B1E-8DDF-FBFAC9C8F69F}" destId="{A572C27D-27A4-47C6-A96B-8550A7766ACA}" srcOrd="0" destOrd="0" presId="urn:microsoft.com/office/officeart/2009/3/layout/StepUpProcess"/>
    <dgm:cxn modelId="{22631F65-5790-48D5-B26D-EA5CCEC7855C}" type="presParOf" srcId="{F93F03D6-3544-40F4-8D28-36E9A87534BB}" destId="{F18318F4-3903-47B1-8B01-26E1EAC1E512}" srcOrd="4" destOrd="0" presId="urn:microsoft.com/office/officeart/2009/3/layout/StepUpProcess"/>
    <dgm:cxn modelId="{1C8FD665-5D8D-472F-A013-ED0909CA2ACE}" type="presParOf" srcId="{F18318F4-3903-47B1-8B01-26E1EAC1E512}" destId="{8EF589E5-E8EF-4348-86E1-0CBC97351DC0}" srcOrd="0" destOrd="0" presId="urn:microsoft.com/office/officeart/2009/3/layout/StepUpProcess"/>
    <dgm:cxn modelId="{3B8E7999-9C12-4F61-A967-2A83CFB3BCEE}" type="presParOf" srcId="{F18318F4-3903-47B1-8B01-26E1EAC1E512}" destId="{5671EA93-60F5-454E-B508-67D8BE1AFD68}" srcOrd="1" destOrd="0" presId="urn:microsoft.com/office/officeart/2009/3/layout/StepUpProcess"/>
    <dgm:cxn modelId="{8486559F-05D2-4408-B03F-09071BD61BDC}" type="presParOf" srcId="{F18318F4-3903-47B1-8B01-26E1EAC1E512}" destId="{D38EC84B-D69E-4F43-A75C-98AA2550683C}" srcOrd="2" destOrd="0" presId="urn:microsoft.com/office/officeart/2009/3/layout/StepUpProcess"/>
    <dgm:cxn modelId="{5C416A3A-A35B-411B-B07C-97308A6E79C3}" type="presParOf" srcId="{F93F03D6-3544-40F4-8D28-36E9A87534BB}" destId="{DE7C9D33-333F-453E-9510-D49867C76B4E}" srcOrd="5" destOrd="0" presId="urn:microsoft.com/office/officeart/2009/3/layout/StepUpProcess"/>
    <dgm:cxn modelId="{406E8FB4-BE22-452F-A826-62114DDACDEC}" type="presParOf" srcId="{DE7C9D33-333F-453E-9510-D49867C76B4E}" destId="{98FC0E08-7F52-4969-A921-E969FE8DD6DC}" srcOrd="0" destOrd="0" presId="urn:microsoft.com/office/officeart/2009/3/layout/StepUpProcess"/>
    <dgm:cxn modelId="{5D8C2CB0-D737-40D0-AF3A-2A9A700CBF52}" type="presParOf" srcId="{F93F03D6-3544-40F4-8D28-36E9A87534BB}" destId="{DC8E5F15-A34E-49A5-997A-DEC123C94DFE}" srcOrd="6" destOrd="0" presId="urn:microsoft.com/office/officeart/2009/3/layout/StepUpProcess"/>
    <dgm:cxn modelId="{08513A5A-7A72-42D7-A081-E59A2954D2E2}" type="presParOf" srcId="{DC8E5F15-A34E-49A5-997A-DEC123C94DFE}" destId="{9D46910B-6D66-4A02-9112-FE6E1E3C22BD}" srcOrd="0" destOrd="0" presId="urn:microsoft.com/office/officeart/2009/3/layout/StepUpProcess"/>
    <dgm:cxn modelId="{B10A6411-C9D0-4556-9AF6-40A69C0DE395}" type="presParOf" srcId="{DC8E5F15-A34E-49A5-997A-DEC123C94DFE}" destId="{277DC651-1827-4BA8-9C86-DC4093177F91}" srcOrd="1" destOrd="0" presId="urn:microsoft.com/office/officeart/2009/3/layout/StepUpProcess"/>
    <dgm:cxn modelId="{D67FFDB1-CD3F-44BF-B3F0-B2FFECA46C42}" type="presParOf" srcId="{DC8E5F15-A34E-49A5-997A-DEC123C94DFE}" destId="{B8D46545-C313-4B5F-B6B5-40EEF54CB55D}" srcOrd="2" destOrd="0" presId="urn:microsoft.com/office/officeart/2009/3/layout/StepUpProcess"/>
    <dgm:cxn modelId="{E21618E3-5FFC-4301-9FA2-F480B2DF1EBA}" type="presParOf" srcId="{F93F03D6-3544-40F4-8D28-36E9A87534BB}" destId="{426C23E1-4700-4612-B807-088546BDCC14}" srcOrd="7" destOrd="0" presId="urn:microsoft.com/office/officeart/2009/3/layout/StepUpProcess"/>
    <dgm:cxn modelId="{E7093648-6812-4593-A8BB-796B9BE03083}" type="presParOf" srcId="{426C23E1-4700-4612-B807-088546BDCC14}" destId="{373D2EE9-0D60-4E46-A939-E6AADEB9A19F}" srcOrd="0" destOrd="0" presId="urn:microsoft.com/office/officeart/2009/3/layout/StepUpProcess"/>
    <dgm:cxn modelId="{FC971E73-647A-4FD8-8F75-087405157850}" type="presParOf" srcId="{F93F03D6-3544-40F4-8D28-36E9A87534BB}" destId="{155886EF-716D-4A80-9F8B-2BC9BCB4B4CF}" srcOrd="8" destOrd="0" presId="urn:microsoft.com/office/officeart/2009/3/layout/StepUpProcess"/>
    <dgm:cxn modelId="{6670DEBA-3320-484D-B937-38C88B280CCF}" type="presParOf" srcId="{155886EF-716D-4A80-9F8B-2BC9BCB4B4CF}" destId="{AE5A20C5-BEFD-4D1E-A6F1-C32C6767CE2D}" srcOrd="0" destOrd="0" presId="urn:microsoft.com/office/officeart/2009/3/layout/StepUpProcess"/>
    <dgm:cxn modelId="{C985D1C9-28AA-4C25-8F06-78CBAC80CF79}" type="presParOf" srcId="{155886EF-716D-4A80-9F8B-2BC9BCB4B4CF}" destId="{2DFB7A4C-5B31-4550-96C6-2F976720416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5083E-4D84-44D6-986B-6C40AA323E5A}">
      <dsp:nvSpPr>
        <dsp:cNvPr id="0" name=""/>
        <dsp:cNvSpPr/>
      </dsp:nvSpPr>
      <dsp:spPr>
        <a:xfrm rot="5400000">
          <a:off x="391401" y="2745449"/>
          <a:ext cx="1182373" cy="196744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007FD-6644-49F6-BD2B-1BD5E1B54BC4}">
      <dsp:nvSpPr>
        <dsp:cNvPr id="0" name=""/>
        <dsp:cNvSpPr/>
      </dsp:nvSpPr>
      <dsp:spPr>
        <a:xfrm>
          <a:off x="197221" y="3373410"/>
          <a:ext cx="1776218" cy="1277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Times New Roman" panose="02020603050405020304" pitchFamily="18" charset="0"/>
              <a:ea typeface="STZhongsong" panose="020B0503020204020204" pitchFamily="2" charset="-122"/>
              <a:cs typeface="Times New Roman" panose="02020603050405020304" pitchFamily="18" charset="0"/>
            </a:rPr>
            <a:t>Risk screening tool was developed and validated                - </a:t>
          </a:r>
          <a:r>
            <a:rPr lang="en-US" sz="1400" b="0" i="1" kern="1200" dirty="0">
              <a:latin typeface="Times New Roman" panose="02020603050405020304" pitchFamily="18" charset="0"/>
              <a:ea typeface="STZhongsong" panose="020B0503020204020204" pitchFamily="2" charset="-122"/>
              <a:cs typeface="Times New Roman" panose="02020603050405020304" pitchFamily="18" charset="0"/>
            </a:rPr>
            <a:t>by MOH, CDC, EGPAF</a:t>
          </a:r>
        </a:p>
      </dsp:txBody>
      <dsp:txXfrm>
        <a:off x="197221" y="3373410"/>
        <a:ext cx="1776218" cy="1277205"/>
      </dsp:txXfrm>
    </dsp:sp>
    <dsp:sp modelId="{698C43C8-C9E8-4530-9175-A6DEA0B9BA26}">
      <dsp:nvSpPr>
        <dsp:cNvPr id="0" name=""/>
        <dsp:cNvSpPr/>
      </dsp:nvSpPr>
      <dsp:spPr>
        <a:xfrm rot="18985913">
          <a:off x="1688584" y="2630845"/>
          <a:ext cx="335135" cy="335135"/>
        </a:xfrm>
        <a:prstGeom prst="triangle">
          <a:avLst>
            <a:gd name="adj" fmla="val 100000"/>
          </a:avLst>
        </a:prstGeom>
        <a:solidFill>
          <a:schemeClr val="accent2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CDD593-66B7-4B9D-B846-F30F6F6E7093}">
      <dsp:nvSpPr>
        <dsp:cNvPr id="0" name=""/>
        <dsp:cNvSpPr/>
      </dsp:nvSpPr>
      <dsp:spPr>
        <a:xfrm rot="5400000">
          <a:off x="2569027" y="1924316"/>
          <a:ext cx="1182373" cy="196744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2683ED-E86C-4E14-9AAB-88CD37CA3E71}">
      <dsp:nvSpPr>
        <dsp:cNvPr id="0" name=""/>
        <dsp:cNvSpPr/>
      </dsp:nvSpPr>
      <dsp:spPr>
        <a:xfrm>
          <a:off x="2465444" y="2515077"/>
          <a:ext cx="1669432" cy="19235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1" kern="1200" dirty="0">
              <a:latin typeface="Times New Roman" panose="02020603050405020304" pitchFamily="18" charset="0"/>
              <a:ea typeface="STZhongsong" panose="020B0503020204020204" pitchFamily="2" charset="-122"/>
              <a:cs typeface="Times New Roman" panose="02020603050405020304" pitchFamily="18" charset="0"/>
            </a:rPr>
            <a:t>-MOH revised HIV care guidelines, included validated screening tool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1" kern="1200" dirty="0">
              <a:latin typeface="Times New Roman" panose="02020603050405020304" pitchFamily="18" charset="0"/>
              <a:ea typeface="STZhongsong" panose="020B0503020204020204" pitchFamily="2" charset="-122"/>
              <a:cs typeface="Times New Roman" panose="02020603050405020304" pitchFamily="18" charset="0"/>
            </a:rPr>
            <a:t>-</a:t>
          </a:r>
          <a:r>
            <a:rPr lang="en-US" sz="1400" b="1" kern="1200" dirty="0">
              <a:latin typeface="Times New Roman" panose="02020603050405020304" pitchFamily="18" charset="0"/>
              <a:ea typeface="STZhongsong" panose="020B0503020204020204" pitchFamily="2" charset="-122"/>
              <a:cs typeface="Times New Roman" panose="02020603050405020304" pitchFamily="18" charset="0"/>
            </a:rPr>
            <a:t>Initial roll out in 5 HF to learn lessons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Times New Roman" panose="02020603050405020304" pitchFamily="18" charset="0"/>
              <a:ea typeface="STZhongsong" panose="020B0503020204020204" pitchFamily="2" charset="-122"/>
              <a:cs typeface="Times New Roman" panose="02020603050405020304" pitchFamily="18" charset="0"/>
            </a:rPr>
            <a:t>-</a:t>
          </a:r>
          <a:r>
            <a:rPr lang="en-US" sz="1400" b="0" kern="1200" dirty="0">
              <a:latin typeface="Times New Roman" panose="02020603050405020304" pitchFamily="18" charset="0"/>
              <a:ea typeface="STZhongsong" panose="020B0503020204020204" pitchFamily="2" charset="-122"/>
              <a:cs typeface="Times New Roman" panose="02020603050405020304" pitchFamily="18" charset="0"/>
            </a:rPr>
            <a:t>  </a:t>
          </a:r>
          <a:r>
            <a:rPr lang="en-US" sz="1400" b="0" i="1" kern="1200" dirty="0">
              <a:latin typeface="Times New Roman" panose="02020603050405020304" pitchFamily="18" charset="0"/>
              <a:ea typeface="STZhongsong" panose="020B0503020204020204" pitchFamily="2" charset="-122"/>
              <a:cs typeface="Times New Roman" panose="02020603050405020304" pitchFamily="18" charset="0"/>
            </a:rPr>
            <a:t>Conducted by FASTER</a:t>
          </a:r>
          <a:endParaRPr lang="en-US" sz="1400" b="1" i="1" kern="1200" dirty="0">
            <a:latin typeface="Times New Roman" panose="02020603050405020304" pitchFamily="18" charset="0"/>
            <a:ea typeface="STZhongsong" panose="020B0503020204020204" pitchFamily="2" charset="-122"/>
            <a:cs typeface="Times New Roman" panose="02020603050405020304" pitchFamily="18" charset="0"/>
          </a:endParaRPr>
        </a:p>
      </dsp:txBody>
      <dsp:txXfrm>
        <a:off x="2465444" y="2515077"/>
        <a:ext cx="1669432" cy="1923576"/>
      </dsp:txXfrm>
    </dsp:sp>
    <dsp:sp modelId="{854C6FF4-4505-494F-9A5D-C641CF797B76}">
      <dsp:nvSpPr>
        <dsp:cNvPr id="0" name=""/>
        <dsp:cNvSpPr/>
      </dsp:nvSpPr>
      <dsp:spPr>
        <a:xfrm rot="18962459">
          <a:off x="3812742" y="1779471"/>
          <a:ext cx="335135" cy="335135"/>
        </a:xfrm>
        <a:prstGeom prst="triangle">
          <a:avLst>
            <a:gd name="adj" fmla="val 100000"/>
          </a:avLst>
        </a:prstGeom>
        <a:solidFill>
          <a:schemeClr val="accent4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F589E5-E8EF-4348-86E1-0CBC97351DC0}">
      <dsp:nvSpPr>
        <dsp:cNvPr id="0" name=""/>
        <dsp:cNvSpPr/>
      </dsp:nvSpPr>
      <dsp:spPr>
        <a:xfrm rot="5400000">
          <a:off x="4674487" y="1123146"/>
          <a:ext cx="1182373" cy="1967442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71EA93-60F5-454E-B508-67D8BE1AFD68}">
      <dsp:nvSpPr>
        <dsp:cNvPr id="0" name=""/>
        <dsp:cNvSpPr/>
      </dsp:nvSpPr>
      <dsp:spPr>
        <a:xfrm>
          <a:off x="4526755" y="1811700"/>
          <a:ext cx="1776218" cy="2079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Times New Roman" panose="02020603050405020304" pitchFamily="18" charset="0"/>
              <a:ea typeface="STZhongsong" panose="020B0503020204020204" pitchFamily="2" charset="-122"/>
              <a:cs typeface="Times New Roman" panose="02020603050405020304" pitchFamily="18" charset="0"/>
            </a:rPr>
            <a:t>National roll out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Times New Roman" panose="02020603050405020304" pitchFamily="18" charset="0"/>
              <a:ea typeface="STZhongsong" panose="020B0503020204020204" pitchFamily="2" charset="-122"/>
              <a:cs typeface="Times New Roman" panose="02020603050405020304" pitchFamily="18" charset="0"/>
            </a:rPr>
            <a:t>- </a:t>
          </a:r>
          <a:r>
            <a:rPr lang="en-US" sz="1400" b="0" i="1" kern="1200" dirty="0">
              <a:latin typeface="Times New Roman" panose="02020603050405020304" pitchFamily="18" charset="0"/>
              <a:ea typeface="STZhongsong" panose="020B0503020204020204" pitchFamily="2" charset="-122"/>
              <a:cs typeface="Times New Roman" panose="02020603050405020304" pitchFamily="18" charset="0"/>
            </a:rPr>
            <a:t>Integrated with the roll out of 2020 HIV care &amp; treatment guidelines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dirty="0">
              <a:latin typeface="Times New Roman" panose="02020603050405020304" pitchFamily="18" charset="0"/>
              <a:ea typeface="STZhongsong" panose="020B0503020204020204" pitchFamily="2" charset="-122"/>
              <a:cs typeface="Times New Roman" panose="02020603050405020304" pitchFamily="18" charset="0"/>
            </a:rPr>
            <a:t>-Conducted by IPs in collaboration with MOH (TOTs and HF based trainings)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dirty="0">
              <a:latin typeface="Times New Roman" panose="02020603050405020304" pitchFamily="18" charset="0"/>
              <a:ea typeface="STZhongsong" panose="020B0503020204020204" pitchFamily="2" charset="-122"/>
              <a:cs typeface="Times New Roman" panose="02020603050405020304" pitchFamily="18" charset="0"/>
            </a:rPr>
            <a:t>-</a:t>
          </a:r>
        </a:p>
      </dsp:txBody>
      <dsp:txXfrm>
        <a:off x="4526755" y="1811700"/>
        <a:ext cx="1776218" cy="2079926"/>
      </dsp:txXfrm>
    </dsp:sp>
    <dsp:sp modelId="{D38EC84B-D69E-4F43-A75C-98AA2550683C}">
      <dsp:nvSpPr>
        <dsp:cNvPr id="0" name=""/>
        <dsp:cNvSpPr/>
      </dsp:nvSpPr>
      <dsp:spPr>
        <a:xfrm rot="19059945">
          <a:off x="6003227" y="1009405"/>
          <a:ext cx="335135" cy="335135"/>
        </a:xfrm>
        <a:prstGeom prst="triangle">
          <a:avLst>
            <a:gd name="adj" fmla="val 100000"/>
          </a:avLst>
        </a:prstGeom>
        <a:solidFill>
          <a:schemeClr val="accent6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46910B-6D66-4A02-9112-FE6E1E3C22BD}">
      <dsp:nvSpPr>
        <dsp:cNvPr id="0" name=""/>
        <dsp:cNvSpPr/>
      </dsp:nvSpPr>
      <dsp:spPr>
        <a:xfrm rot="5400000">
          <a:off x="6917903" y="586699"/>
          <a:ext cx="1182373" cy="1967442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DC651-1827-4BA8-9C86-DC4093177F91}">
      <dsp:nvSpPr>
        <dsp:cNvPr id="0" name=""/>
        <dsp:cNvSpPr/>
      </dsp:nvSpPr>
      <dsp:spPr>
        <a:xfrm>
          <a:off x="6722667" y="1183430"/>
          <a:ext cx="1776218" cy="1556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>
            <a:latin typeface="Times New Roman" panose="02020603050405020304" pitchFamily="18" charset="0"/>
            <a:ea typeface="STZhongsong" panose="020B0503020204020204" pitchFamily="2" charset="-122"/>
            <a:cs typeface="Times New Roman" panose="02020603050405020304" pitchFamily="18" charset="0"/>
          </a:endParaRPr>
        </a:p>
      </dsp:txBody>
      <dsp:txXfrm>
        <a:off x="6722667" y="1183430"/>
        <a:ext cx="1776218" cy="1556959"/>
      </dsp:txXfrm>
    </dsp:sp>
    <dsp:sp modelId="{B8D46545-C313-4B5F-B6B5-40EEF54CB55D}">
      <dsp:nvSpPr>
        <dsp:cNvPr id="0" name=""/>
        <dsp:cNvSpPr/>
      </dsp:nvSpPr>
      <dsp:spPr>
        <a:xfrm rot="18736142">
          <a:off x="8169019" y="465397"/>
          <a:ext cx="335135" cy="335135"/>
        </a:xfrm>
        <a:prstGeom prst="triangle">
          <a:avLst>
            <a:gd name="adj" fmla="val 100000"/>
          </a:avLst>
        </a:prstGeom>
        <a:solidFill>
          <a:schemeClr val="accent3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5A20C5-BEFD-4D1E-A6F1-C32C6767CE2D}">
      <dsp:nvSpPr>
        <dsp:cNvPr id="0" name=""/>
        <dsp:cNvSpPr/>
      </dsp:nvSpPr>
      <dsp:spPr>
        <a:xfrm rot="5400000">
          <a:off x="9100544" y="1659"/>
          <a:ext cx="1259913" cy="206138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B7A4C-5B31-4550-96C6-2F976720416B}">
      <dsp:nvSpPr>
        <dsp:cNvPr id="0" name=""/>
        <dsp:cNvSpPr/>
      </dsp:nvSpPr>
      <dsp:spPr>
        <a:xfrm>
          <a:off x="8941947" y="636473"/>
          <a:ext cx="1776218" cy="1556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>
            <a:latin typeface="Times New Roman" panose="02020603050405020304" pitchFamily="18" charset="0"/>
            <a:ea typeface="STZhongsong" panose="020B0503020204020204" pitchFamily="2" charset="-122"/>
            <a:cs typeface="Times New Roman" panose="02020603050405020304" pitchFamily="18" charset="0"/>
          </a:endParaRPr>
        </a:p>
      </dsp:txBody>
      <dsp:txXfrm>
        <a:off x="8941947" y="636473"/>
        <a:ext cx="1776218" cy="1556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</cdr:y>
    </cdr:from>
    <cdr:to>
      <cdr:x>0.5</cdr:x>
      <cdr:y>0.89578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E6F3FD11-B619-4055-AC45-FC1B1E0567CE}"/>
            </a:ext>
          </a:extLst>
        </cdr:cNvPr>
        <cdr:cNvCxnSpPr/>
      </cdr:nvCxnSpPr>
      <cdr:spPr>
        <a:xfrm xmlns:a="http://schemas.openxmlformats.org/drawingml/2006/main">
          <a:off x="4891087" y="0"/>
          <a:ext cx="0" cy="442083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F44C2-2B48-2440-B91F-9AA6981E740C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77AE1-64B2-544E-9109-A75612B0A1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93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497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67339"/>
            <a:ext cx="9144000" cy="17864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500" b="1">
                <a:latin typeface="Times" pitchFamily="2" charset="0"/>
              </a:defRPr>
            </a:lvl1pPr>
          </a:lstStyle>
          <a:p>
            <a:r>
              <a:rPr lang="en-US" dirty="0"/>
              <a:t>Insert </a:t>
            </a:r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945834"/>
            <a:ext cx="9144000" cy="11032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</a:t>
            </a:r>
            <a:r>
              <a:rPr lang="en-US" dirty="0" err="1"/>
              <a:t>Powerpoint</a:t>
            </a:r>
            <a:r>
              <a:rPr lang="en-US" dirty="0"/>
              <a:t> Subtitle</a:t>
            </a:r>
          </a:p>
        </p:txBody>
      </p:sp>
      <p:pic>
        <p:nvPicPr>
          <p:cNvPr id="5" name="Picture 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AFA4023-8D86-4044-BD66-79ABEEA8A8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89402" y="5725038"/>
            <a:ext cx="4613196" cy="870858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94FDDE14-7E77-8946-82C7-F7FB1B0A9BE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78260" y="857250"/>
            <a:ext cx="2511142" cy="100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91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4671"/>
            <a:ext cx="10515600" cy="46922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DB9AC2D-6418-264F-9387-DC4FF03C15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103105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 b="1" i="0" baseline="0">
                <a:solidFill>
                  <a:srgbClr val="0076BE"/>
                </a:solidFill>
                <a:latin typeface="Times" pitchFamily="2" charset="0"/>
              </a:defRPr>
            </a:lvl1pPr>
          </a:lstStyle>
          <a:p>
            <a:r>
              <a:rPr lang="en-US" dirty="0"/>
              <a:t>Insert slide header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14BA4D-5E79-6741-B9BD-3ECE543BB6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3799" y="6238948"/>
            <a:ext cx="3754664" cy="33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54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92728" y="988219"/>
            <a:ext cx="5244487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 b="1" i="0" baseline="0">
                <a:latin typeface="Times" pitchFamily="2" charset="0"/>
              </a:defRPr>
            </a:lvl1pPr>
          </a:lstStyle>
          <a:p>
            <a:r>
              <a:rPr lang="en-US" dirty="0"/>
              <a:t>Insert 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2728" y="3867944"/>
            <a:ext cx="5244487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Section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60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9435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318261"/>
            <a:ext cx="5157787" cy="3901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9435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18262"/>
            <a:ext cx="5183188" cy="39015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C4A2681-304B-C040-8A92-778EE1314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103105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 b="1" i="0" baseline="0">
                <a:solidFill>
                  <a:srgbClr val="0076BE"/>
                </a:solidFill>
                <a:latin typeface="Times" pitchFamily="2" charset="0"/>
              </a:defRPr>
            </a:lvl1pPr>
          </a:lstStyle>
          <a:p>
            <a:r>
              <a:rPr lang="en-US" dirty="0"/>
              <a:t>Insert slide header</a:t>
            </a:r>
          </a:p>
        </p:txBody>
      </p:sp>
    </p:spTree>
    <p:extLst>
      <p:ext uri="{BB962C8B-B14F-4D97-AF65-F5344CB8AC3E}">
        <p14:creationId xmlns:p14="http://schemas.microsoft.com/office/powerpoint/2010/main" val="155199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_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301A61-FFE4-A248-95E6-8A44756678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4" name="SmartArt Placeholder 13">
            <a:extLst>
              <a:ext uri="{FF2B5EF4-FFF2-40B4-BE49-F238E27FC236}">
                <a16:creationId xmlns:a16="http://schemas.microsoft.com/office/drawing/2014/main" id="{2F205BA3-5321-A340-B4CD-F0A6052BF0CE}"/>
              </a:ext>
            </a:extLst>
          </p:cNvPr>
          <p:cNvSpPr>
            <a:spLocks noGrp="1"/>
          </p:cNvSpPr>
          <p:nvPr>
            <p:ph type="dgm" sz="quarter" idx="11" hasCustomPrompt="1"/>
          </p:nvPr>
        </p:nvSpPr>
        <p:spPr>
          <a:xfrm>
            <a:off x="0" y="5470168"/>
            <a:ext cx="5588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548640" tIns="137160" anchor="ctr"/>
          <a:lstStyle>
            <a:lvl1pPr marL="0" indent="0">
              <a:buNone/>
              <a:defRPr sz="3000" b="1" i="0">
                <a:solidFill>
                  <a:schemeClr val="bg1"/>
                </a:solidFill>
                <a:latin typeface="Times" pitchFamily="2" charset="0"/>
              </a:defRPr>
            </a:lvl1pPr>
          </a:lstStyle>
          <a:p>
            <a:r>
              <a:rPr lang="en-US" dirty="0"/>
              <a:t>Photo Headline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22CBD45-9E3B-2945-9D95-A20EEC28DA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1026" y="6532563"/>
            <a:ext cx="5417547" cy="17932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 typeface="Arial" panose="020B0604020202020204" pitchFamily="34" charset="0"/>
              <a:buNone/>
              <a:defRPr sz="1100"/>
            </a:lvl1pPr>
          </a:lstStyle>
          <a:p>
            <a:pPr lvl="0"/>
            <a:r>
              <a:rPr lang="en-US" dirty="0"/>
              <a:t>[Photo credit]</a:t>
            </a:r>
          </a:p>
        </p:txBody>
      </p:sp>
    </p:spTree>
    <p:extLst>
      <p:ext uri="{BB962C8B-B14F-4D97-AF65-F5344CB8AC3E}">
        <p14:creationId xmlns:p14="http://schemas.microsoft.com/office/powerpoint/2010/main" val="164259469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_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6DEBF15-9FBB-FE40-A95B-31A3A7E35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376" y="4052608"/>
            <a:ext cx="3493247" cy="179955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07E2DB1-8B81-3246-A19B-AAEBC04D66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10437"/>
            <a:ext cx="9144000" cy="35771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 b="1">
                <a:latin typeface="Times" pitchFamily="2" charset="0"/>
              </a:defRPr>
            </a:lvl1pPr>
          </a:lstStyle>
          <a:p>
            <a:r>
              <a:rPr lang="en-US" dirty="0"/>
              <a:t>Insert Final Thoughts</a:t>
            </a:r>
          </a:p>
        </p:txBody>
      </p:sp>
      <p:pic>
        <p:nvPicPr>
          <p:cNvPr id="6" name="Picture 5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5438372A-E183-904D-9C0A-73BCBD1CEEF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89402" y="5581345"/>
            <a:ext cx="4613196" cy="8708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7F3A0D-8F87-AF42-8409-177B500EFE5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89402" y="4813590"/>
            <a:ext cx="4613196" cy="4141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048ED5-494D-C948-B124-6D20FB8FCF97}"/>
              </a:ext>
            </a:extLst>
          </p:cNvPr>
          <p:cNvSpPr txBox="1"/>
          <p:nvPr userDrawn="1"/>
        </p:nvSpPr>
        <p:spPr>
          <a:xfrm>
            <a:off x="4022033" y="6633083"/>
            <a:ext cx="41479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kern="1200" dirty="0">
                <a:solidFill>
                  <a:schemeClr val="bg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© 2020 Catholic Relief Services. All Rights Reserved.        20OS-260568</a:t>
            </a:r>
          </a:p>
        </p:txBody>
      </p:sp>
    </p:spTree>
    <p:extLst>
      <p:ext uri="{BB962C8B-B14F-4D97-AF65-F5344CB8AC3E}">
        <p14:creationId xmlns:p14="http://schemas.microsoft.com/office/powerpoint/2010/main" val="1687777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_F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4C8940-0863-FF47-8828-ACD9421404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10437"/>
            <a:ext cx="9144000" cy="35771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 b="1">
                <a:latin typeface="Times" pitchFamily="2" charset="0"/>
              </a:defRPr>
            </a:lvl1pPr>
          </a:lstStyle>
          <a:p>
            <a:r>
              <a:rPr lang="en-US" dirty="0"/>
              <a:t>Insert Final Thoughts</a:t>
            </a:r>
          </a:p>
        </p:txBody>
      </p:sp>
      <p:pic>
        <p:nvPicPr>
          <p:cNvPr id="5" name="Picture 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7C954328-6DB2-B446-8081-F91D61FF8A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89402" y="5581345"/>
            <a:ext cx="4613196" cy="8708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2E11C6-5CBC-0740-A2A3-DFDF013EF5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89402" y="4813590"/>
            <a:ext cx="4613196" cy="4141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13953B-7B1E-C549-A3E3-FC878BBD91BB}"/>
              </a:ext>
            </a:extLst>
          </p:cNvPr>
          <p:cNvSpPr txBox="1"/>
          <p:nvPr userDrawn="1"/>
        </p:nvSpPr>
        <p:spPr>
          <a:xfrm>
            <a:off x="4022033" y="6633083"/>
            <a:ext cx="41479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kern="1200" dirty="0">
                <a:solidFill>
                  <a:schemeClr val="bg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© 2020 Catholic Relief Services. All Rights Reserved.        20OS-260568</a:t>
            </a:r>
          </a:p>
        </p:txBody>
      </p:sp>
    </p:spTree>
    <p:extLst>
      <p:ext uri="{BB962C8B-B14F-4D97-AF65-F5344CB8AC3E}">
        <p14:creationId xmlns:p14="http://schemas.microsoft.com/office/powerpoint/2010/main" val="3726493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_S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351021E-E75A-3747-95BA-42FB80DDEB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10437"/>
            <a:ext cx="9144000" cy="35771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 b="1">
                <a:latin typeface="Times" pitchFamily="2" charset="0"/>
              </a:defRPr>
            </a:lvl1pPr>
          </a:lstStyle>
          <a:p>
            <a:r>
              <a:rPr lang="en-US" dirty="0"/>
              <a:t>Insert Final Thoughts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3AA944-DF29-EB4F-BE8F-D59C4DA003F7}"/>
              </a:ext>
            </a:extLst>
          </p:cNvPr>
          <p:cNvSpPr txBox="1"/>
          <p:nvPr userDrawn="1"/>
        </p:nvSpPr>
        <p:spPr>
          <a:xfrm>
            <a:off x="4022033" y="6633083"/>
            <a:ext cx="41479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kern="1200" dirty="0">
                <a:solidFill>
                  <a:schemeClr val="bg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© 2020 Catholic Relief Services. All Rights Reserved.        20OS-260568</a:t>
            </a:r>
          </a:p>
        </p:txBody>
      </p:sp>
      <p:pic>
        <p:nvPicPr>
          <p:cNvPr id="5" name="Picture 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F5EFAB13-8E22-F64B-8ABD-FC9241A605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89402" y="5581345"/>
            <a:ext cx="4613196" cy="8708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9AE74F-506C-2146-BC8D-482FCA807D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89402" y="4813590"/>
            <a:ext cx="4613196" cy="41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28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6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15C68A1B-2C6C-5549-8A8C-8FE7450F7563}"/>
              </a:ext>
            </a:extLst>
          </p:cNvPr>
          <p:cNvSpPr txBox="1">
            <a:spLocks/>
          </p:cNvSpPr>
          <p:nvPr userDrawn="1"/>
        </p:nvSpPr>
        <p:spPr>
          <a:xfrm>
            <a:off x="11369548" y="6290433"/>
            <a:ext cx="79395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 </a:t>
            </a:r>
            <a:r>
              <a:rPr lang="en-US" sz="1500" b="0" i="1" dirty="0">
                <a:solidFill>
                  <a:schemeClr val="accent2"/>
                </a:solidFill>
              </a:rPr>
              <a:t>/</a:t>
            </a:r>
            <a:r>
              <a:rPr lang="en-US" dirty="0">
                <a:solidFill>
                  <a:schemeClr val="tx1"/>
                </a:solidFill>
              </a:rPr>
              <a:t> </a:t>
            </a:r>
            <a:fld id="{67670A0D-E481-4943-8BB9-3DE314317743}" type="slidenum">
              <a:rPr lang="en-US" sz="1200" smtClean="0">
                <a:solidFill>
                  <a:schemeClr val="tx1"/>
                </a:solidFill>
              </a:rPr>
              <a:pPr algn="l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53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2200275"/>
            <a:ext cx="9667874" cy="165348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Improving HIV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esting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ield among Children and Adolescents using Validated HIV Risk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creening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ool in Uganda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48124"/>
            <a:ext cx="9144000" cy="1000953"/>
          </a:xfrm>
        </p:spPr>
        <p:txBody>
          <a:bodyPr>
            <a:normAutofit/>
          </a:bodyPr>
          <a:lstStyle/>
          <a:p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kumimoji="0" lang="en-US" sz="24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October  2021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Dr. Damalie Bajunga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323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32B5EF-0513-426F-A210-6A818A716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025"/>
            <a:ext cx="10725150" cy="523875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AF5BA1-0B31-4439-88BE-B0E30780E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5725"/>
            <a:ext cx="10515600" cy="90487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HIV risk screening for children and adolescents in FASTER supported FBO health facilities (Mukono Region)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CBB6C2A-1CD1-4F29-9569-90EF4D89DB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1443044"/>
              </p:ext>
            </p:extLst>
          </p:nvPr>
        </p:nvGraphicFramePr>
        <p:xfrm>
          <a:off x="1257299" y="1876425"/>
          <a:ext cx="9782175" cy="4543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6E8521F-ED61-49C2-80D3-D9F39745C9E7}"/>
              </a:ext>
            </a:extLst>
          </p:cNvPr>
          <p:cNvSpPr/>
          <p:nvPr/>
        </p:nvSpPr>
        <p:spPr>
          <a:xfrm>
            <a:off x="925510" y="1343025"/>
            <a:ext cx="3951289" cy="406659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/>
              <a:t>All CALHIV identified linked to care</a:t>
            </a:r>
          </a:p>
        </p:txBody>
      </p:sp>
    </p:spTree>
    <p:extLst>
      <p:ext uri="{BB962C8B-B14F-4D97-AF65-F5344CB8AC3E}">
        <p14:creationId xmlns:p14="http://schemas.microsoft.com/office/powerpoint/2010/main" val="2226148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C682FD-F2D7-4CC7-8583-FE5455FFA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94350"/>
            <a:ext cx="5157787" cy="423902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0D148-3AD8-4049-BDC6-5B294BFC9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16421"/>
            <a:ext cx="5157787" cy="367870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kern="1200" dirty="0">
                <a:solidFill>
                  <a:srgbClr val="201F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 all children were screened.</a:t>
            </a:r>
          </a:p>
          <a:p>
            <a:pPr>
              <a:lnSpc>
                <a:spcPct val="100000"/>
              </a:lnSpc>
            </a:pPr>
            <a:r>
              <a:rPr lang="en-US" kern="1200" dirty="0">
                <a:solidFill>
                  <a:srgbClr val="201F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Human resource constraints 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201F1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kern="1200" dirty="0">
                <a:solidFill>
                  <a:srgbClr val="201F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ack space where HIV screening could be done in privacy to ensure confidentiality.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2121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ositivity did not increase across all FASTER supported facilities</a:t>
            </a:r>
            <a:endParaRPr lang="en-US" kern="1200" dirty="0">
              <a:solidFill>
                <a:srgbClr val="201F1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0F199D-C6B1-4739-90EE-B8BDF1961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94350"/>
            <a:ext cx="5183188" cy="423902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Corrective actions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F218F0-61D2-48BF-8210-A4E952C5E6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2676" y="2016421"/>
            <a:ext cx="5183188" cy="3468756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education talks and support supervision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Assigning staff to oversee screening and documentation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Improvising space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Assigning staff to screen/ over see screening and documentation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2773E67-CCD6-440F-A0EC-5E93BD037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97751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and Corrective actions</a:t>
            </a:r>
          </a:p>
        </p:txBody>
      </p:sp>
    </p:spTree>
    <p:extLst>
      <p:ext uri="{BB962C8B-B14F-4D97-AF65-F5344CB8AC3E}">
        <p14:creationId xmlns:p14="http://schemas.microsoft.com/office/powerpoint/2010/main" val="2396588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199" y="907842"/>
            <a:ext cx="10887075" cy="532150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screening increased HIV testing for children in outpatient settings, improves testing yield ,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and facilitates immediate linkage to care and treatment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tool can be integrated into routine patient care and administered by all cadres</a:t>
            </a:r>
            <a:endParaRPr lang="en-US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</a:pPr>
            <a:r>
              <a:rPr lang="en-US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Assigning specific staff to over see HIV screening, documentation enhances routine use of the tool.</a:t>
            </a:r>
          </a:p>
          <a:p>
            <a:pPr lvl="0" algn="just">
              <a:lnSpc>
                <a:spcPct val="100000"/>
              </a:lnSpc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Training HCWs to ask the question on maternal HIV status later during the course of administering the tool improves mothers/caregivers’ response to HIV screening.</a:t>
            </a:r>
          </a:p>
          <a:p>
            <a:pPr marL="0" lvl="0" indent="0" algn="just">
              <a:lnSpc>
                <a:spcPct val="100000"/>
              </a:lnSpc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en-US" sz="24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199" y="193676"/>
            <a:ext cx="10515600" cy="714166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Lessons Learned </a:t>
            </a:r>
          </a:p>
        </p:txBody>
      </p:sp>
    </p:spTree>
    <p:extLst>
      <p:ext uri="{BB962C8B-B14F-4D97-AF65-F5344CB8AC3E}">
        <p14:creationId xmlns:p14="http://schemas.microsoft.com/office/powerpoint/2010/main" val="1594845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0EECE3-F55E-447B-BCB2-A6B0BE29F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3500"/>
            <a:ext cx="10515600" cy="46196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Rationale of HIV Risk Screening </a:t>
            </a:r>
          </a:p>
          <a:p>
            <a:pPr>
              <a:lnSpc>
                <a:spcPct val="100000"/>
              </a:lnSpc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Overview CALHIV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HIV Risk Screening Tool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Operationalization of Tool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Lessons learnt </a:t>
            </a:r>
          </a:p>
          <a:p>
            <a:endParaRPr lang="en-US" sz="3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619319-C0D7-41A7-B1E4-BD0545851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01674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r>
              <a:rPr lang="en-US" sz="3200" dirty="0"/>
              <a:t> Outline</a:t>
            </a:r>
            <a:endParaRPr lang="en-UG" sz="3200" dirty="0"/>
          </a:p>
        </p:txBody>
      </p:sp>
    </p:spTree>
    <p:extLst>
      <p:ext uri="{BB962C8B-B14F-4D97-AF65-F5344CB8AC3E}">
        <p14:creationId xmlns:p14="http://schemas.microsoft.com/office/powerpoint/2010/main" val="1085934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997451-7DD1-41A2-BA30-95785DE8D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Risk screening increases;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HIV testing for children and adolescents in Outpatient settings and community settings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Improves HIV testing yield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Facilitates immediate linkage to care and treatment.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0C1F96-BE8B-4E12-B1B7-AAD1F031C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Rationale of HIV Risk Screening</a:t>
            </a:r>
          </a:p>
        </p:txBody>
      </p:sp>
    </p:spTree>
    <p:extLst>
      <p:ext uri="{BB962C8B-B14F-4D97-AF65-F5344CB8AC3E}">
        <p14:creationId xmlns:p14="http://schemas.microsoft.com/office/powerpoint/2010/main" val="1297877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B8B0FB-10C6-4A7E-88BC-581FE884D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6" y="1085850"/>
            <a:ext cx="11438283" cy="495538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HIV prevalence among children &lt; 15years in Uganda: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0.5%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Children 0 -9years living with HIV: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43,854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Children 10 –19years living with HIV: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87,659 </a:t>
            </a:r>
          </a:p>
          <a:p>
            <a:pPr>
              <a:lnSpc>
                <a:spcPct val="150000"/>
              </a:lnSpc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Estimated children and adolescents in Uganda unidentified: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28,997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509412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None/>
              <a:tabLst/>
              <a:defRPr/>
            </a:pP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(Data source: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COP21</a:t>
            </a: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B6DB66-617B-4575-9FE5-72A5E2233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501649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Overview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Pediatric and Adolescent HIV Care in Uganda</a:t>
            </a:r>
            <a:endParaRPr lang="en-U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990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8939AA-9210-424C-962B-B3938CD3C7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8191" y="981075"/>
            <a:ext cx="4679034" cy="56197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68% of children and 57% of adolescents know their status compared to 93% of adults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Linkage to treatment among children and adolescents is as high as among the adults (97%)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Viral load suppression among children and adolescents is 55% and 61%, respectively, compared to &gt;80% for adults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gaps in 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CALHIV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are pulling down national efforts towards epidemic control. </a:t>
            </a:r>
          </a:p>
          <a:p>
            <a:pPr marL="0" indent="0">
              <a:buNone/>
            </a:pP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(Source: MoH quarterly HIV Care and Treatment Report Oct-Dec 2020)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D9ADE5-854A-4077-BDD8-866387178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133" y="365127"/>
            <a:ext cx="11076255" cy="425288"/>
          </a:xfrm>
        </p:spPr>
        <p:txBody>
          <a:bodyPr>
            <a:noAutofit/>
          </a:bodyPr>
          <a:lstStyle/>
          <a:p>
            <a:pPr algn="ctr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6B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Ped &amp;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6B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Adol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6B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HIV care  Vs Adult HIV care in Uganda – the 95, 95, 95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0BD4095-13EB-4A46-A171-EAA9B6D9997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50367873"/>
              </p:ext>
            </p:extLst>
          </p:nvPr>
        </p:nvGraphicFramePr>
        <p:xfrm>
          <a:off x="279133" y="981075"/>
          <a:ext cx="6958575" cy="561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FD03890C-AF36-42A8-9779-5FCE5128873E}"/>
              </a:ext>
            </a:extLst>
          </p:cNvPr>
          <p:cNvSpPr/>
          <p:nvPr/>
        </p:nvSpPr>
        <p:spPr>
          <a:xfrm>
            <a:off x="1319753" y="2856322"/>
            <a:ext cx="565608" cy="4619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ED21DFA-1E7B-4383-8351-EC6CB2E5EA64}"/>
              </a:ext>
            </a:extLst>
          </p:cNvPr>
          <p:cNvSpPr/>
          <p:nvPr/>
        </p:nvSpPr>
        <p:spPr>
          <a:xfrm>
            <a:off x="2757869" y="3198043"/>
            <a:ext cx="565608" cy="4619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03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4BD303-7471-433F-B948-4F32AEA67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291863"/>
            <a:ext cx="5157787" cy="529322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Rationale for the HIV Screening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CD975-F21F-44BE-AF97-709A26F9DC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71015"/>
            <a:ext cx="5157787" cy="4821276"/>
          </a:xfrm>
        </p:spPr>
        <p:txBody>
          <a:bodyPr/>
          <a:lstStyle/>
          <a:p>
            <a:pPr marL="0" indent="0" defTabSz="509412">
              <a:lnSpc>
                <a:spcPct val="110000"/>
              </a:lnSpc>
              <a:buSzPct val="80000"/>
              <a:buNone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HIV screening tool was developed to;</a:t>
            </a:r>
          </a:p>
          <a:p>
            <a:pPr lvl="1" defTabSz="509412">
              <a:lnSpc>
                <a:spcPct val="150000"/>
              </a:lnSpc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testing efficiency by reducing the number of children needed to test to find one HIV positive child (NNT)</a:t>
            </a:r>
          </a:p>
          <a:p>
            <a:pPr lvl="1" defTabSz="509412">
              <a:lnSpc>
                <a:spcPct val="150000"/>
              </a:lnSpc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HIV testing yield at OPD and community setting</a:t>
            </a:r>
          </a:p>
          <a:p>
            <a:pPr lvl="1" defTabSz="509412">
              <a:lnSpc>
                <a:spcPct val="150000"/>
              </a:lnSpc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children most at risk for HIV and refer them for HIV testing </a:t>
            </a:r>
          </a:p>
          <a:p>
            <a:pPr lvl="1" defTabSz="509412">
              <a:lnSpc>
                <a:spcPct val="150000"/>
              </a:lnSpc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Optimize HIV testing resources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0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4B7BFD-9D69-4CA4-AE60-3009D95C0B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17657" y="1301388"/>
            <a:ext cx="5183188" cy="529322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HIV Risk Screening Tool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A327150-0432-4864-B2E5-4D2A8E9AD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200"/>
            <a:ext cx="10914062" cy="1010259"/>
          </a:xfrm>
        </p:spPr>
        <p:txBody>
          <a:bodyPr>
            <a:noAutofit/>
          </a:bodyPr>
          <a:lstStyle/>
          <a:p>
            <a:pPr algn="ctr"/>
            <a:br>
              <a:rPr lang="en-US" sz="3200" dirty="0"/>
            </a:br>
            <a:br>
              <a:rPr lang="en-US" sz="3200" dirty="0"/>
            </a:b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Validated Pediatric &amp; Adolescent HIV Risk Screening Tool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A00A31C-07F1-470D-BE2B-A89DA898CAE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72200" y="1871015"/>
            <a:ext cx="5859380" cy="48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85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4535BBF-4E37-42FF-BB5F-F369A4770F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101529"/>
              </p:ext>
            </p:extLst>
          </p:nvPr>
        </p:nvGraphicFramePr>
        <p:xfrm>
          <a:off x="838200" y="1123950"/>
          <a:ext cx="10763250" cy="5053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4DC24F8-2D56-42AC-8354-11A93F3E0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5882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Developing and operationalizing  the HIV Risk Screening Tool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519842-2940-4CAE-85C0-19552B96564E}"/>
              </a:ext>
            </a:extLst>
          </p:cNvPr>
          <p:cNvSpPr/>
          <p:nvPr/>
        </p:nvSpPr>
        <p:spPr>
          <a:xfrm>
            <a:off x="839788" y="3872146"/>
            <a:ext cx="1619250" cy="409105"/>
          </a:xfrm>
          <a:prstGeom prst="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 2016 - March</a:t>
            </a:r>
            <a:r>
              <a:rPr lang="en-US" sz="1400" b="1" dirty="0">
                <a:solidFill>
                  <a:schemeClr val="tx1"/>
                </a:solidFill>
              </a:rPr>
              <a:t> 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4D8ADC-DEF8-405B-BA57-5C7B21C0DD48}"/>
              </a:ext>
            </a:extLst>
          </p:cNvPr>
          <p:cNvSpPr/>
          <p:nvPr/>
        </p:nvSpPr>
        <p:spPr>
          <a:xfrm>
            <a:off x="3057525" y="3037136"/>
            <a:ext cx="1581748" cy="355402"/>
          </a:xfrm>
          <a:prstGeom prst="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3531F5-8F80-434E-9956-9667B20D9F98}"/>
              </a:ext>
            </a:extLst>
          </p:cNvPr>
          <p:cNvSpPr/>
          <p:nvPr/>
        </p:nvSpPr>
        <p:spPr>
          <a:xfrm>
            <a:off x="5133976" y="2351987"/>
            <a:ext cx="1638300" cy="307777"/>
          </a:xfrm>
          <a:prstGeom prst="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September</a:t>
            </a:r>
            <a:r>
              <a:rPr lang="en-US" sz="1400" b="1" dirty="0">
                <a:solidFill>
                  <a:schemeClr val="tx1"/>
                </a:solidFill>
              </a:rPr>
              <a:t> 2020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D1F0BE-FCB5-4E15-8271-318AA9C32A19}"/>
              </a:ext>
            </a:extLst>
          </p:cNvPr>
          <p:cNvSpPr/>
          <p:nvPr/>
        </p:nvSpPr>
        <p:spPr>
          <a:xfrm>
            <a:off x="7353300" y="1728885"/>
            <a:ext cx="1666875" cy="307777"/>
          </a:xfrm>
          <a:prstGeom prst="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November</a:t>
            </a:r>
            <a:r>
              <a:rPr lang="en-US" sz="1400" b="1" dirty="0">
                <a:solidFill>
                  <a:schemeClr val="tx1"/>
                </a:solidFill>
              </a:rPr>
              <a:t> 2020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2160AA-2B81-4F0C-A5F0-92948CF64B82}"/>
              </a:ext>
            </a:extLst>
          </p:cNvPr>
          <p:cNvSpPr/>
          <p:nvPr/>
        </p:nvSpPr>
        <p:spPr>
          <a:xfrm>
            <a:off x="9458324" y="1233991"/>
            <a:ext cx="1781175" cy="323849"/>
          </a:xfrm>
          <a:prstGeom prst="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Jan 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en-US" sz="1400" b="1" dirty="0">
                <a:solidFill>
                  <a:schemeClr val="tx1"/>
                </a:solidFill>
              </a:rPr>
              <a:t>–June 2021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8CFF58-9DC4-4B70-9877-DD2D95A098CB}"/>
              </a:ext>
            </a:extLst>
          </p:cNvPr>
          <p:cNvSpPr/>
          <p:nvPr/>
        </p:nvSpPr>
        <p:spPr>
          <a:xfrm>
            <a:off x="7633240" y="2464067"/>
            <a:ext cx="1581748" cy="150154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FASTER HFs</a:t>
            </a:r>
          </a:p>
          <a:p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SS/Mentorship</a:t>
            </a:r>
          </a:p>
          <a:p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Conducted by FASTER in collaboration with MOH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26591E-F038-47F2-92F8-FF209B7B1AEC}"/>
              </a:ext>
            </a:extLst>
          </p:cNvPr>
          <p:cNvSpPr/>
          <p:nvPr/>
        </p:nvSpPr>
        <p:spPr>
          <a:xfrm>
            <a:off x="9864783" y="1937252"/>
            <a:ext cx="1638300" cy="177041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FASTER HFs</a:t>
            </a:r>
          </a:p>
          <a:p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Capacity building M&amp;E</a:t>
            </a:r>
          </a:p>
          <a:p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Conducted by  QI coaches in collaboration with IPs and FASTER</a:t>
            </a:r>
            <a:endParaRPr lang="en-US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964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8B022F-3A19-4ACB-BC2A-EE75BE348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FASTER supported 86 health facilities with the highest unmet need  in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CALHIV care from 5 regions.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of the FASTER supported health facilities are Private not for profit health facilities ( PNFP) owned by FBOs and 73 GOU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FASTER supported regions and facilities are;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Mubende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Region 18 HF (3 FBO)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Mukono Region     18HF (8 FBO)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Region       35 HF (4 FBO)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East Central Region 10 HF (0 FBO)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North-Acholi Region 5 HF (0 FBO)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F69A0C-45DC-43AB-B3C9-418B3C9A6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FASTER supported Health Facilities</a:t>
            </a:r>
          </a:p>
        </p:txBody>
      </p:sp>
    </p:spTree>
    <p:extLst>
      <p:ext uri="{BB962C8B-B14F-4D97-AF65-F5344CB8AC3E}">
        <p14:creationId xmlns:p14="http://schemas.microsoft.com/office/powerpoint/2010/main" val="4208335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578859-840C-47DF-B915-A8715A95C0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2322" y="1470991"/>
            <a:ext cx="5668890" cy="442291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Simplicity of the tool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Orientation, support supervision/mentorship of health care workers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Teamwork and peer supervision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Availability of copies of the tool at entry points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Availability of HIV test kits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Integrating HIV screening in routine care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2E766D1-9BA8-4B3E-9512-46E85D24E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243086"/>
            <a:ext cx="10515600" cy="1058939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 that enabled the health workers use the HIV Risk Screening Tool</a:t>
            </a:r>
          </a:p>
        </p:txBody>
      </p:sp>
      <p:pic>
        <p:nvPicPr>
          <p:cNvPr id="7" name="9264cac3-c3ca-4be2-bc31-d518d9c1c9fe" descr="Image">
            <a:extLst>
              <a:ext uri="{FF2B5EF4-FFF2-40B4-BE49-F238E27FC236}">
                <a16:creationId xmlns:a16="http://schemas.microsoft.com/office/drawing/2014/main" id="{ADC143BF-68DD-404D-927D-CEA7660AD1A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" y="1490042"/>
            <a:ext cx="5157787" cy="44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0DC702E-471D-4E1B-A962-9378DFFDAFBC}"/>
              </a:ext>
            </a:extLst>
          </p:cNvPr>
          <p:cNvSpPr/>
          <p:nvPr/>
        </p:nvSpPr>
        <p:spPr>
          <a:xfrm>
            <a:off x="715617" y="5963478"/>
            <a:ext cx="5278782" cy="53671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FASTER/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MoH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team orienting Health Care Workers at Rubaga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Hospital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on the HIV screening tool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B477434-D1E1-4ACD-B10F-35622B0AD3CB}"/>
              </a:ext>
            </a:extLst>
          </p:cNvPr>
          <p:cNvSpPr/>
          <p:nvPr/>
        </p:nvSpPr>
        <p:spPr>
          <a:xfrm>
            <a:off x="6318599" y="5963478"/>
            <a:ext cx="5036789" cy="53671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support supervision/mentorship reports</a:t>
            </a:r>
          </a:p>
        </p:txBody>
      </p:sp>
    </p:spTree>
    <p:extLst>
      <p:ext uri="{BB962C8B-B14F-4D97-AF65-F5344CB8AC3E}">
        <p14:creationId xmlns:p14="http://schemas.microsoft.com/office/powerpoint/2010/main" val="2530965010"/>
      </p:ext>
    </p:extLst>
  </p:cSld>
  <p:clrMapOvr>
    <a:masterClrMapping/>
  </p:clrMapOvr>
</p:sld>
</file>

<file path=ppt/theme/theme1.xml><?xml version="1.0" encoding="utf-8"?>
<a:theme xmlns:a="http://schemas.openxmlformats.org/drawingml/2006/main" name="CRS_2020_Microsoft">
  <a:themeElements>
    <a:clrScheme name="Custom 1">
      <a:dk1>
        <a:srgbClr val="000000"/>
      </a:dk1>
      <a:lt1>
        <a:srgbClr val="0076BE"/>
      </a:lt1>
      <a:dk2>
        <a:srgbClr val="00A2C7"/>
      </a:dk2>
      <a:lt2>
        <a:srgbClr val="BFB8AF"/>
      </a:lt2>
      <a:accent1>
        <a:srgbClr val="7999AC"/>
      </a:accent1>
      <a:accent2>
        <a:srgbClr val="9053A1"/>
      </a:accent2>
      <a:accent3>
        <a:srgbClr val="79A02C"/>
      </a:accent3>
      <a:accent4>
        <a:srgbClr val="EF6E0B"/>
      </a:accent4>
      <a:accent5>
        <a:srgbClr val="0099A9"/>
      </a:accent5>
      <a:accent6>
        <a:srgbClr val="00468B"/>
      </a:accent6>
      <a:hlink>
        <a:srgbClr val="00A2C7"/>
      </a:hlink>
      <a:folHlink>
        <a:srgbClr val="9053A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S_2020_Microsoft" id="{8AD903B1-0873-9443-9A9B-35DA84F277A7}" vid="{F2B1F12F-FD2E-EF43-8EFF-88FC48E675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CAA96C1999094786B973238AF77649" ma:contentTypeVersion="11" ma:contentTypeDescription="Create a new document." ma:contentTypeScope="" ma:versionID="c47ad4b9bebe7e337151f3d1b3f5a043">
  <xsd:schema xmlns:xsd="http://www.w3.org/2001/XMLSchema" xmlns:xs="http://www.w3.org/2001/XMLSchema" xmlns:p="http://schemas.microsoft.com/office/2006/metadata/properties" xmlns:ns2="dded2064-7d0e-4d5d-977e-7586f710ec2f" xmlns:ns3="48a493e2-215d-46ac-991e-d3a1f5ba593b" targetNamespace="http://schemas.microsoft.com/office/2006/metadata/properties" ma:root="true" ma:fieldsID="e09b95385c5172ca9519daa9912216af" ns2:_="" ns3:_="">
    <xsd:import namespace="dded2064-7d0e-4d5d-977e-7586f710ec2f"/>
    <xsd:import namespace="48a493e2-215d-46ac-991e-d3a1f5ba59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d2064-7d0e-4d5d-977e-7586f710ec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a493e2-215d-46ac-991e-d3a1f5ba593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8A33EE-F859-4516-AE45-9BB484985809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48a493e2-215d-46ac-991e-d3a1f5ba593b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dded2064-7d0e-4d5d-977e-7586f710ec2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8F0F65D-C840-4BEC-BAE3-48BDEFE5FD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ed2064-7d0e-4d5d-977e-7586f710ec2f"/>
    <ds:schemaRef ds:uri="48a493e2-215d-46ac-991e-d3a1f5ba59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878CB9D-9159-4106-AEA1-653A3F65CB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CRS_TEMPLATE_Presentation</Template>
  <TotalTime>12050</TotalTime>
  <Words>833</Words>
  <Application>Microsoft Office PowerPoint</Application>
  <PresentationFormat>Widescreen</PresentationFormat>
  <Paragraphs>106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Times</vt:lpstr>
      <vt:lpstr>Times New Roman</vt:lpstr>
      <vt:lpstr>CRS_2020_Microsoft</vt:lpstr>
      <vt:lpstr>Improving HIV Testing Yield among Children and Adolescents using Validated HIV Risk Screening Tool in Uganda </vt:lpstr>
      <vt:lpstr>Presentation Outline</vt:lpstr>
      <vt:lpstr>Rationale of HIV Risk Screening</vt:lpstr>
      <vt:lpstr>Overview on Pediatric and Adolescent HIV Care in Uganda</vt:lpstr>
      <vt:lpstr>Ped &amp; Adol HIV care  Vs Adult HIV care in Uganda – the 95, 95, 95</vt:lpstr>
      <vt:lpstr>      The Validated Pediatric &amp; Adolescent HIV Risk Screening Tool</vt:lpstr>
      <vt:lpstr>Developing and operationalizing  the HIV Risk Screening Tool</vt:lpstr>
      <vt:lpstr>FASTER supported Health Facilities</vt:lpstr>
      <vt:lpstr>     Factors that enabled the health workers use the HIV Risk Screening Tool</vt:lpstr>
      <vt:lpstr>HIV risk screening for children and adolescents in FASTER supported FBO health facilities (Mukono Region)</vt:lpstr>
      <vt:lpstr>Challenges and Corrective actions</vt:lpstr>
      <vt:lpstr>Lessons Learned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Clark, Adele</dc:creator>
  <cp:lastModifiedBy>Damalie Nabweteme</cp:lastModifiedBy>
  <cp:revision>219</cp:revision>
  <dcterms:created xsi:type="dcterms:W3CDTF">2020-05-15T14:38:24Z</dcterms:created>
  <dcterms:modified xsi:type="dcterms:W3CDTF">2021-10-20T07:58:26Z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0x01010065CAA96C1999094786B973238AF77649</vt:lpwstr>
  </property>
  <property fmtid="{D5CDD505-2E9C-101B-9397-08002B2CF9AE}" pid="3" name="MSIP_Label_7b94a7b8-f06c-4dfe-bdcc-9b548fd58c31_Enabled">
    <vt:lpwstr>true</vt:lpwstr>
  </property>
  <property fmtid="{D5CDD505-2E9C-101B-9397-08002B2CF9AE}" pid="4" name="MSIP_Label_7b94a7b8-f06c-4dfe-bdcc-9b548fd58c31_SetDate">
    <vt:lpwstr>2021-10-14T12:20:35Z</vt:lpwstr>
  </property>
  <property fmtid="{D5CDD505-2E9C-101B-9397-08002B2CF9AE}" pid="5" name="MSIP_Label_7b94a7b8-f06c-4dfe-bdcc-9b548fd58c31_Method">
    <vt:lpwstr>Privileged</vt:lpwstr>
  </property>
  <property fmtid="{D5CDD505-2E9C-101B-9397-08002B2CF9AE}" pid="6" name="MSIP_Label_7b94a7b8-f06c-4dfe-bdcc-9b548fd58c31_Name">
    <vt:lpwstr>7b94a7b8-f06c-4dfe-bdcc-9b548fd58c31</vt:lpwstr>
  </property>
  <property fmtid="{D5CDD505-2E9C-101B-9397-08002B2CF9AE}" pid="7" name="MSIP_Label_7b94a7b8-f06c-4dfe-bdcc-9b548fd58c31_SiteId">
    <vt:lpwstr>9ce70869-60db-44fd-abe8-d2767077fc8f</vt:lpwstr>
  </property>
  <property fmtid="{D5CDD505-2E9C-101B-9397-08002B2CF9AE}" pid="8" name="MSIP_Label_7b94a7b8-f06c-4dfe-bdcc-9b548fd58c31_ActionId">
    <vt:lpwstr>9e81fd07-1a61-433d-b51e-49a7a3f524d0</vt:lpwstr>
  </property>
  <property fmtid="{D5CDD505-2E9C-101B-9397-08002B2CF9AE}" pid="9" name="MSIP_Label_7b94a7b8-f06c-4dfe-bdcc-9b548fd58c31_ContentBits">
    <vt:lpwstr>0</vt:lpwstr>
  </property>
</Properties>
</file>