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43" r:id="rId4"/>
  </p:sldMasterIdLst>
  <p:notesMasterIdLst>
    <p:notesMasterId r:id="rId9"/>
  </p:notesMasterIdLst>
  <p:sldIdLst>
    <p:sldId id="349" r:id="rId5"/>
    <p:sldId id="350" r:id="rId6"/>
    <p:sldId id="351" r:id="rId7"/>
    <p:sldId id="326" r:id="rId8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abrielle Bielen" initials="GB" lastIdx="3" clrIdx="0">
    <p:extLst>
      <p:ext uri="{19B8F6BF-5375-455C-9EA6-DF929625EA0E}">
        <p15:presenceInfo xmlns:p15="http://schemas.microsoft.com/office/powerpoint/2012/main" userId="S-1-5-21-1630766965-14560760-1228025406-7724" providerId="AD"/>
      </p:ext>
    </p:extLst>
  </p:cmAuthor>
  <p:cmAuthor id="2" name="Katie Wallner" initials="KW" lastIdx="4" clrIdx="1">
    <p:extLst>
      <p:ext uri="{19B8F6BF-5375-455C-9EA6-DF929625EA0E}">
        <p15:presenceInfo xmlns:p15="http://schemas.microsoft.com/office/powerpoint/2012/main" userId="S-1-5-21-1630766965-14560760-1228025406-15260" providerId="AD"/>
      </p:ext>
    </p:extLst>
  </p:cmAuthor>
  <p:cmAuthor id="3" name="Julie Karfakis" initials="JK" lastIdx="2" clrIdx="2">
    <p:extLst>
      <p:ext uri="{19B8F6BF-5375-455C-9EA6-DF929625EA0E}">
        <p15:presenceInfo xmlns:p15="http://schemas.microsoft.com/office/powerpoint/2012/main" userId="S-1-5-21-1630766965-14560760-1228025406-16437" providerId="AD"/>
      </p:ext>
    </p:extLst>
  </p:cmAuthor>
  <p:cmAuthor id="4" name="Julie Karfakis" initials="JK [2]" lastIdx="1" clrIdx="3">
    <p:extLst>
      <p:ext uri="{19B8F6BF-5375-455C-9EA6-DF929625EA0E}">
        <p15:presenceInfo xmlns:p15="http://schemas.microsoft.com/office/powerpoint/2012/main" userId="S::jkarfakis@pedaids.org::6680d10a-a68c-4161-ae2b-65f5428a22f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551C"/>
    <a:srgbClr val="FFCC00"/>
    <a:srgbClr val="FFC641"/>
    <a:srgbClr val="E96A25"/>
    <a:srgbClr val="E6E6E6"/>
    <a:srgbClr val="2896D0"/>
    <a:srgbClr val="C02034"/>
    <a:srgbClr val="F79646"/>
    <a:srgbClr val="0E74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704CCD9-32C8-419E-A35D-530E5A0FFEF2}" v="197" dt="2021-07-15T15:24:28.27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a Uehling" userId="S::auehling@pedaids.org::0c8b016d-0992-4a5f-bef4-3fc9974dc8e6" providerId="AD" clId="Web-{C704CCD9-32C8-419E-A35D-530E5A0FFEF2}"/>
    <pc:docChg chg="addSld modSld">
      <pc:chgData name="Andrea Uehling" userId="S::auehling@pedaids.org::0c8b016d-0992-4a5f-bef4-3fc9974dc8e6" providerId="AD" clId="Web-{C704CCD9-32C8-419E-A35D-530E5A0FFEF2}" dt="2021-07-15T15:24:27.083" v="124" actId="20577"/>
      <pc:docMkLst>
        <pc:docMk/>
      </pc:docMkLst>
      <pc:sldChg chg="modSp modNotes">
        <pc:chgData name="Andrea Uehling" userId="S::auehling@pedaids.org::0c8b016d-0992-4a5f-bef4-3fc9974dc8e6" providerId="AD" clId="Web-{C704CCD9-32C8-419E-A35D-530E5A0FFEF2}" dt="2021-07-15T15:24:16.817" v="122"/>
        <pc:sldMkLst>
          <pc:docMk/>
          <pc:sldMk cId="1517830943" sldId="350"/>
        </pc:sldMkLst>
        <pc:spChg chg="mod">
          <ac:chgData name="Andrea Uehling" userId="S::auehling@pedaids.org::0c8b016d-0992-4a5f-bef4-3fc9974dc8e6" providerId="AD" clId="Web-{C704CCD9-32C8-419E-A35D-530E5A0FFEF2}" dt="2021-07-15T15:22:48.658" v="102" actId="20577"/>
          <ac:spMkLst>
            <pc:docMk/>
            <pc:sldMk cId="1517830943" sldId="350"/>
            <ac:spMk id="8" creationId="{00000000-0000-0000-0000-000000000000}"/>
          </ac:spMkLst>
        </pc:spChg>
      </pc:sldChg>
      <pc:sldChg chg="modSp add replId modNotes">
        <pc:chgData name="Andrea Uehling" userId="S::auehling@pedaids.org::0c8b016d-0992-4a5f-bef4-3fc9974dc8e6" providerId="AD" clId="Web-{C704CCD9-32C8-419E-A35D-530E5A0FFEF2}" dt="2021-07-15T15:24:27.083" v="124" actId="20577"/>
        <pc:sldMkLst>
          <pc:docMk/>
          <pc:sldMk cId="3217552851" sldId="351"/>
        </pc:sldMkLst>
        <pc:spChg chg="mod">
          <ac:chgData name="Andrea Uehling" userId="S::auehling@pedaids.org::0c8b016d-0992-4a5f-bef4-3fc9974dc8e6" providerId="AD" clId="Web-{C704CCD9-32C8-419E-A35D-530E5A0FFEF2}" dt="2021-07-15T15:24:27.083" v="124" actId="20577"/>
          <ac:spMkLst>
            <pc:docMk/>
            <pc:sldMk cId="3217552851" sldId="351"/>
            <ac:spMk id="5" creationId="{00000000-0000-0000-0000-000000000000}"/>
          </ac:spMkLst>
        </pc:spChg>
        <pc:spChg chg="mod">
          <ac:chgData name="Andrea Uehling" userId="S::auehling@pedaids.org::0c8b016d-0992-4a5f-bef4-3fc9974dc8e6" providerId="AD" clId="Web-{C704CCD9-32C8-419E-A35D-530E5A0FFEF2}" dt="2021-07-15T15:24:02.613" v="120" actId="20577"/>
          <ac:spMkLst>
            <pc:docMk/>
            <pc:sldMk cId="3217552851" sldId="351"/>
            <ac:spMk id="8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3407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3407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24DB8E1E-DAAA-407F-99A3-CC3017EDCA6B}" type="datetimeFigureOut">
              <a:rPr lang="en-US" smtClean="0"/>
              <a:t>7/27/2021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27163" y="1154113"/>
            <a:ext cx="4156075" cy="31162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44861"/>
            <a:ext cx="5608320" cy="3636705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772669"/>
            <a:ext cx="3037840" cy="463406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772669"/>
            <a:ext cx="3037840" cy="463406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6D8BA8A3-8581-43B7-B009-732B252FD0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766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BA8A3-8581-43B7-B009-732B252FD00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7116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>
              <a:cs typeface="Calibri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BA8A3-8581-43B7-B009-732B252FD00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6638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>
              <a:cs typeface="Calibri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BA8A3-8581-43B7-B009-732B252FD00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380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Green Logo 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88EAA83-A135-D942-8915-C3013B76B7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0F1F669-FDFB-7F4C-B5D3-A4EFE0637D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4C767F-35D6-2548-BB29-C4FAE28781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4325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Cover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C50E1AC-9871-0A48-B5F5-66D565DC40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620555E-93A7-5E4E-9423-C70303DDD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377" y="390983"/>
            <a:ext cx="3541568" cy="6076033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7978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A704F95-1F74-1E40-B0B1-1A46FC6EB5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119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6423D-1421-A544-B958-39583BCE5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12630B6-BABA-DB40-B944-89C3A041EC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4178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Green Logo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921A9E5-FB68-B040-938F-2349F377BD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839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- Moms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7375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reen Logo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921A9E5-FB68-B040-938F-2349F377BD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620555E-93A7-5E4E-9423-C70303DDD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C7F28D-ECE1-E14E-8FE9-FADC706F0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43302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ight Blue Logo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23D8A0F-0950-974A-B258-091BD133CA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620555E-93A7-5E4E-9423-C70303DDD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C7F28D-ECE1-E14E-8FE9-FADC706F0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97993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range Logo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297A43A-CC9D-0F4C-B251-DB7863A9DB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620555E-93A7-5E4E-9423-C70303DDD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C7F28D-ECE1-E14E-8FE9-FADC706F0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16766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right Blue Logo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1E0EC3A-0105-2445-B987-1BDF12CEED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620555E-93A7-5E4E-9423-C70303DDD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C7F28D-ECE1-E14E-8FE9-FADC706F0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79554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vy Logo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B6913DB-4764-034B-85E8-29B63E8EC3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620555E-93A7-5E4E-9423-C70303DDD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C7F28D-ECE1-E14E-8FE9-FADC706F0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99554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ed Logo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21A2186-0A7C-E643-AD57-18E1776245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620555E-93A7-5E4E-9423-C70303DDD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C7F28D-ECE1-E14E-8FE9-FADC706F0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03841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op Logo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36ED656-D5AF-D74E-8D5B-95BC26B052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620555E-93A7-5E4E-9423-C70303DDD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67911"/>
            <a:ext cx="7886700" cy="62966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C7F28D-ECE1-E14E-8FE9-FADC706F0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708890"/>
            <a:ext cx="7886700" cy="374215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68054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orizontal Cover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8DA5716-ACE5-144B-BF51-88354A9013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1209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620555E-93A7-5E4E-9423-C70303DDD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027561"/>
            <a:ext cx="7886700" cy="1325563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21812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8109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741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600294"/>
            <a:ext cx="9144000" cy="3879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4000" b="1" dirty="0">
                <a:solidFill>
                  <a:srgbClr val="DF55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Enhancing HIV prevention in faith communities: what is PrEP, why it is important and how to better promote it in faith settings</a:t>
            </a:r>
          </a:p>
          <a:p>
            <a:pPr algn="ctr">
              <a:lnSpc>
                <a:spcPct val="90000"/>
              </a:lnSpc>
            </a:pPr>
            <a:endParaRPr lang="en-US" sz="3200" dirty="0">
              <a:solidFill>
                <a:srgbClr val="DF551C"/>
              </a:solidFill>
              <a:latin typeface="Cambria" panose="02040503050406030204" pitchFamily="18" charset="0"/>
              <a:ea typeface="Cambria" panose="02040503050406030204" pitchFamily="18" charset="0"/>
              <a:cs typeface="Museo Slab 100"/>
            </a:endParaRPr>
          </a:p>
          <a:p>
            <a:pPr algn="ctr">
              <a:lnSpc>
                <a:spcPct val="120000"/>
              </a:lnSpc>
            </a:pPr>
            <a:r>
              <a:rPr lang="en-US" sz="3200" dirty="0">
                <a:solidFill>
                  <a:srgbClr val="DF551C"/>
                </a:solidFill>
                <a:latin typeface="Cambria" panose="02040503050406030204" pitchFamily="18" charset="0"/>
                <a:ea typeface="Cambria" panose="02040503050406030204" pitchFamily="18" charset="0"/>
                <a:cs typeface="Museo Slab 100"/>
              </a:rPr>
              <a:t>New Foundations of Hope Webinar Series</a:t>
            </a:r>
          </a:p>
          <a:p>
            <a:pPr algn="ctr">
              <a:lnSpc>
                <a:spcPct val="120000"/>
              </a:lnSpc>
            </a:pPr>
            <a:r>
              <a:rPr lang="en-US" sz="3200" i="1" dirty="0">
                <a:solidFill>
                  <a:srgbClr val="DF551C"/>
                </a:solidFill>
                <a:latin typeface="Cambria" panose="02040503050406030204" pitchFamily="18" charset="0"/>
                <a:ea typeface="Cambria" panose="02040503050406030204" pitchFamily="18" charset="0"/>
                <a:cs typeface="Museo Slab 100"/>
              </a:rPr>
              <a:t>July 28, 2021</a:t>
            </a:r>
            <a:endParaRPr lang="en-US" sz="3200" i="1" dirty="0">
              <a:solidFill>
                <a:srgbClr val="DF551C"/>
              </a:solidFill>
              <a:latin typeface="Cambria" panose="02040503050406030204" pitchFamily="18" charset="0"/>
              <a:ea typeface="Cambria" panose="02040503050406030204" pitchFamily="18" charset="0"/>
              <a:cs typeface="Museo Slab 900"/>
            </a:endParaRPr>
          </a:p>
        </p:txBody>
      </p:sp>
    </p:spTree>
    <p:extLst>
      <p:ext uri="{BB962C8B-B14F-4D97-AF65-F5344CB8AC3E}">
        <p14:creationId xmlns:p14="http://schemas.microsoft.com/office/powerpoint/2010/main" val="733726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3163" y="174002"/>
            <a:ext cx="878541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>
                <a:solidFill>
                  <a:srgbClr val="E96A25"/>
                </a:solidFill>
                <a:latin typeface="Cambria" panose="02040503050406030204" pitchFamily="18" charset="0"/>
                <a:ea typeface="Cambria" panose="02040503050406030204" pitchFamily="18" charset="0"/>
                <a:cs typeface="Museo Slab 300"/>
              </a:rPr>
              <a:t>Part 3: Focused Discussion 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268941" y="789555"/>
            <a:ext cx="8690426" cy="0"/>
          </a:xfrm>
          <a:prstGeom prst="line">
            <a:avLst/>
          </a:prstGeom>
          <a:ln w="6350">
            <a:solidFill>
              <a:srgbClr val="E96A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-71820" y="981740"/>
            <a:ext cx="9155377" cy="535531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dirty="0">
                <a:latin typeface="Cambria"/>
                <a:ea typeface="Cambria"/>
              </a:rPr>
              <a:t>What are some challenges you have identified in transitioning PrEP from a key population intervention to a general population intervention?</a:t>
            </a:r>
            <a:endParaRPr lang="en-US" sz="2000" dirty="0"/>
          </a:p>
          <a:p>
            <a:pPr lvl="1"/>
            <a:endParaRPr lang="en-US" sz="3600" dirty="0">
              <a:latin typeface="Cambria"/>
              <a:ea typeface="Cambria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dirty="0">
                <a:latin typeface="Cambria"/>
                <a:ea typeface="Cambria"/>
              </a:rPr>
              <a:t>How can these challenges be addressed?</a:t>
            </a:r>
          </a:p>
          <a:p>
            <a:pPr lvl="1"/>
            <a:endParaRPr lang="en-US" sz="3600" dirty="0">
              <a:latin typeface="Cambria"/>
              <a:ea typeface="Cambria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dirty="0">
                <a:latin typeface="Cambria"/>
                <a:ea typeface="Cambria"/>
              </a:rPr>
              <a:t>What further information or resources do you need to address these challenges?  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/>
              <a:ea typeface="Cambria" panose="02040503050406030204" pitchFamily="18" charset="0"/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517830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3163" y="174002"/>
            <a:ext cx="8785412" cy="63094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500" dirty="0">
                <a:solidFill>
                  <a:srgbClr val="E96A25"/>
                </a:solidFill>
                <a:latin typeface="Cambria"/>
                <a:ea typeface="Cambria"/>
                <a:cs typeface="Museo Slab 300"/>
              </a:rPr>
              <a:t>Part 3: Focused Discussion cont.  </a:t>
            </a:r>
            <a:endParaRPr lang="en-US" sz="3500" dirty="0">
              <a:solidFill>
                <a:srgbClr val="E96A25"/>
              </a:solidFill>
              <a:latin typeface="Cambria" panose="02040503050406030204" pitchFamily="18" charset="0"/>
              <a:ea typeface="Cambria" panose="02040503050406030204" pitchFamily="18" charset="0"/>
              <a:cs typeface="Museo Slab 30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68941" y="789555"/>
            <a:ext cx="8690426" cy="0"/>
          </a:xfrm>
          <a:prstGeom prst="line">
            <a:avLst/>
          </a:prstGeom>
          <a:ln w="6350">
            <a:solidFill>
              <a:srgbClr val="E96A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39074" y="804944"/>
            <a:ext cx="8691762" cy="507831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/>
              <a:buChar char="•"/>
            </a:pPr>
            <a:r>
              <a:rPr lang="en-US" sz="3600" dirty="0">
                <a:latin typeface="Cambria"/>
                <a:ea typeface="+mn-lt"/>
                <a:cs typeface="+mn-lt"/>
              </a:rPr>
              <a:t>What additional questions do you have on how to better promote PrEP in faith settings?</a:t>
            </a:r>
          </a:p>
          <a:p>
            <a:endParaRPr lang="en-US" sz="3600" dirty="0">
              <a:latin typeface="Cambria"/>
              <a:ea typeface="+mn-lt"/>
              <a:cs typeface="+mn-lt"/>
            </a:endParaRPr>
          </a:p>
          <a:p>
            <a:pPr marL="457200" indent="-457200">
              <a:buFont typeface="Arial"/>
              <a:buChar char="•"/>
            </a:pPr>
            <a:r>
              <a:rPr lang="en-US" sz="3600" dirty="0">
                <a:latin typeface="Cambria"/>
                <a:ea typeface="+mn-lt"/>
                <a:cs typeface="+mn-lt"/>
              </a:rPr>
              <a:t>Based on these presentations and in your experience, what are the best ways to promote PrEP within the communities we serve?</a:t>
            </a:r>
            <a:r>
              <a:rPr lang="en-US" sz="3600" dirty="0">
                <a:latin typeface="Calibri"/>
                <a:ea typeface="+mn-lt"/>
                <a:cs typeface="+mn-lt"/>
              </a:rPr>
              <a:t> </a:t>
            </a:r>
            <a:endParaRPr lang="en-US" sz="2000" dirty="0">
              <a:latin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/>
              <a:ea typeface="Cambria" panose="02040503050406030204" pitchFamily="18" charset="0"/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217552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2433" y="1865929"/>
            <a:ext cx="79870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5400">
              <a:latin typeface="Museo Slab 300" panose="02000000000000000000" pitchFamily="50" charset="0"/>
              <a:cs typeface="Vijaya" panose="020B0604020202020204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91327" y="5467685"/>
            <a:ext cx="8361346" cy="856564"/>
          </a:xfrm>
        </p:spPr>
        <p:txBody>
          <a:bodyPr/>
          <a:lstStyle/>
          <a:p>
            <a:r>
              <a:rPr lang="en-US" sz="4500">
                <a:latin typeface="Cambria" panose="02040503050406030204" pitchFamily="18" charset="0"/>
                <a:ea typeface="Cambria" panose="02040503050406030204" pitchFamily="18" charset="0"/>
              </a:rPr>
              <a:t>Thank you for your participation!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78446"/>
            <a:ext cx="9144000" cy="6088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930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2020_StandardDimensionsPPT (1)">
  <a:themeElements>
    <a:clrScheme name="EGPAF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B03139"/>
      </a:accent1>
      <a:accent2>
        <a:srgbClr val="EA6E38"/>
      </a:accent2>
      <a:accent3>
        <a:srgbClr val="F6C75B"/>
      </a:accent3>
      <a:accent4>
        <a:srgbClr val="548C7E"/>
      </a:accent4>
      <a:accent5>
        <a:srgbClr val="3A3E3F"/>
      </a:accent5>
      <a:accent6>
        <a:srgbClr val="7FACB4"/>
      </a:accent6>
      <a:hlink>
        <a:srgbClr val="519DD1"/>
      </a:hlink>
      <a:folHlink>
        <a:srgbClr val="24468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300DF0BED4BAA4199FC8A9EF30BF530" ma:contentTypeVersion="13" ma:contentTypeDescription="Create a new document." ma:contentTypeScope="" ma:versionID="fc5a1ae2de6cf90d7937979b138a8432">
  <xsd:schema xmlns:xsd="http://www.w3.org/2001/XMLSchema" xmlns:xs="http://www.w3.org/2001/XMLSchema" xmlns:p="http://schemas.microsoft.com/office/2006/metadata/properties" xmlns:ns2="27ad499d-f011-4667-968f-b3847f4cf46c" xmlns:ns3="3a7329e2-5f52-4529-a60b-40e7a735f0c5" targetNamespace="http://schemas.microsoft.com/office/2006/metadata/properties" ma:root="true" ma:fieldsID="57eda4156a16e0ebb55bea54b71b3876" ns2:_="" ns3:_="">
    <xsd:import namespace="27ad499d-f011-4667-968f-b3847f4cf46c"/>
    <xsd:import namespace="3a7329e2-5f52-4529-a60b-40e7a735f0c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ad499d-f011-4667-968f-b3847f4cf46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7329e2-5f52-4529-a60b-40e7a735f0c5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81D7B92-6DFC-48C8-A60F-33648EAF5E62}">
  <ds:schemaRefs>
    <ds:schemaRef ds:uri="27ad499d-f011-4667-968f-b3847f4cf46c"/>
    <ds:schemaRef ds:uri="3a7329e2-5f52-4529-a60b-40e7a735f0c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89AAA1FF-FB10-49EE-99BD-3D03F9C58BC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45EEE39-D175-40A2-B5B5-90380EA04E8C}">
  <ds:schemaRefs>
    <ds:schemaRef ds:uri="27ad499d-f011-4667-968f-b3847f4cf46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2020_StandardDimensionsPPT (1)</Template>
  <TotalTime>0</TotalTime>
  <Words>145</Words>
  <Application>Microsoft Office PowerPoint</Application>
  <PresentationFormat>On-screen Show (4:3)</PresentationFormat>
  <Paragraphs>19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Arial</vt:lpstr>
      <vt:lpstr>Calibri</vt:lpstr>
      <vt:lpstr>Cambria</vt:lpstr>
      <vt:lpstr>Museo Slab 100</vt:lpstr>
      <vt:lpstr>Museo Slab 300</vt:lpstr>
      <vt:lpstr>Museo Slab 900</vt:lpstr>
      <vt:lpstr>Vijaya</vt:lpstr>
      <vt:lpstr>2020_StandardDimensionsPPT (1)</vt:lpstr>
      <vt:lpstr>PowerPoint Presentation</vt:lpstr>
      <vt:lpstr>PowerPoint Presentation</vt:lpstr>
      <vt:lpstr>PowerPoint Presentation</vt:lpstr>
      <vt:lpstr>Thank you for your participation!</vt:lpstr>
    </vt:vector>
  </TitlesOfParts>
  <Company>EGPAF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Janet Kim</dc:creator>
  <cp:lastModifiedBy>Laura Reynolds</cp:lastModifiedBy>
  <cp:revision>4</cp:revision>
  <cp:lastPrinted>2017-01-13T13:03:28Z</cp:lastPrinted>
  <dcterms:created xsi:type="dcterms:W3CDTF">2015-01-14T14:21:41Z</dcterms:created>
  <dcterms:modified xsi:type="dcterms:W3CDTF">2021-07-27T19:21:02Z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0x0101002300DF0BED4BAA4199FC8A9EF30BF530</vt:lpwstr>
  </property>
</Properties>
</file>