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97" r:id="rId2"/>
    <p:sldId id="318" r:id="rId3"/>
    <p:sldId id="302" r:id="rId4"/>
    <p:sldId id="323" r:id="rId5"/>
    <p:sldId id="321" r:id="rId6"/>
    <p:sldId id="328" r:id="rId7"/>
    <p:sldId id="324" r:id="rId8"/>
    <p:sldId id="325" r:id="rId9"/>
    <p:sldId id="307" r:id="rId10"/>
    <p:sldId id="326" r:id="rId11"/>
    <p:sldId id="327" r:id="rId12"/>
    <p:sldId id="305" r:id="rId13"/>
    <p:sldId id="30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8AF9FDB-99A0-41B7-9E83-7FD71A641C9D}">
          <p14:sldIdLst>
            <p14:sldId id="297"/>
            <p14:sldId id="318"/>
            <p14:sldId id="302"/>
            <p14:sldId id="323"/>
            <p14:sldId id="321"/>
            <p14:sldId id="328"/>
            <p14:sldId id="324"/>
            <p14:sldId id="325"/>
            <p14:sldId id="307"/>
            <p14:sldId id="326"/>
            <p14:sldId id="327"/>
            <p14:sldId id="305"/>
            <p14:sldId id="30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 Catherine Njigua" initials="DCN" lastIdx="10" clrIdx="0">
    <p:extLst>
      <p:ext uri="{19B8F6BF-5375-455C-9EA6-DF929625EA0E}">
        <p15:presenceInfo xmlns:p15="http://schemas.microsoft.com/office/powerpoint/2012/main" userId="S-1-5-21-3704206516-752776407-3738609411-1163" providerId="AD"/>
      </p:ext>
    </p:extLst>
  </p:cmAuthor>
  <p:cmAuthor id="2" name="Janice Micheni" initials="JM" lastIdx="3" clrIdx="1">
    <p:extLst>
      <p:ext uri="{19B8F6BF-5375-455C-9EA6-DF929625EA0E}">
        <p15:presenceInfo xmlns:p15="http://schemas.microsoft.com/office/powerpoint/2012/main" userId="45340f53b689497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68" d="100"/>
          <a:sy n="68" d="100"/>
        </p:scale>
        <p:origin x="424"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 Uehling" userId="0c8b016d-0992-4a5f-bef4-3fc9974dc8e6" providerId="ADAL" clId="{6EF04D59-66E5-4F63-8647-3BC05909CE01}"/>
    <pc:docChg chg="modSld">
      <pc:chgData name="Andrea Uehling" userId="0c8b016d-0992-4a5f-bef4-3fc9974dc8e6" providerId="ADAL" clId="{6EF04D59-66E5-4F63-8647-3BC05909CE01}" dt="2022-05-17T14:12:22.668" v="81" actId="20577"/>
      <pc:docMkLst>
        <pc:docMk/>
      </pc:docMkLst>
      <pc:sldChg chg="modSp">
        <pc:chgData name="Andrea Uehling" userId="0c8b016d-0992-4a5f-bef4-3fc9974dc8e6" providerId="ADAL" clId="{6EF04D59-66E5-4F63-8647-3BC05909CE01}" dt="2022-05-17T14:10:32.123" v="60" actId="20577"/>
        <pc:sldMkLst>
          <pc:docMk/>
          <pc:sldMk cId="4072906967" sldId="302"/>
        </pc:sldMkLst>
        <pc:spChg chg="mod">
          <ac:chgData name="Andrea Uehling" userId="0c8b016d-0992-4a5f-bef4-3fc9974dc8e6" providerId="ADAL" clId="{6EF04D59-66E5-4F63-8647-3BC05909CE01}" dt="2022-05-17T14:10:17.914" v="46" actId="20577"/>
          <ac:spMkLst>
            <pc:docMk/>
            <pc:sldMk cId="4072906967" sldId="302"/>
            <ac:spMk id="2" creationId="{B6C93AD5-0A45-4568-B5DD-674903D17BA4}"/>
          </ac:spMkLst>
        </pc:spChg>
        <pc:spChg chg="mod">
          <ac:chgData name="Andrea Uehling" userId="0c8b016d-0992-4a5f-bef4-3fc9974dc8e6" providerId="ADAL" clId="{6EF04D59-66E5-4F63-8647-3BC05909CE01}" dt="2022-05-17T14:10:32.123" v="60" actId="20577"/>
          <ac:spMkLst>
            <pc:docMk/>
            <pc:sldMk cId="4072906967" sldId="302"/>
            <ac:spMk id="3" creationId="{67969065-2B4A-43FA-83E9-7F4C8EF8AAD5}"/>
          </ac:spMkLst>
        </pc:spChg>
      </pc:sldChg>
      <pc:sldChg chg="modSp">
        <pc:chgData name="Andrea Uehling" userId="0c8b016d-0992-4a5f-bef4-3fc9974dc8e6" providerId="ADAL" clId="{6EF04D59-66E5-4F63-8647-3BC05909CE01}" dt="2022-05-17T14:08:50.863" v="21" actId="20577"/>
        <pc:sldMkLst>
          <pc:docMk/>
          <pc:sldMk cId="3525485897" sldId="318"/>
        </pc:sldMkLst>
        <pc:spChg chg="mod">
          <ac:chgData name="Andrea Uehling" userId="0c8b016d-0992-4a5f-bef4-3fc9974dc8e6" providerId="ADAL" clId="{6EF04D59-66E5-4F63-8647-3BC05909CE01}" dt="2022-05-17T14:08:50.863" v="21" actId="20577"/>
          <ac:spMkLst>
            <pc:docMk/>
            <pc:sldMk cId="3525485897" sldId="318"/>
            <ac:spMk id="5" creationId="{6196F20D-F5BB-4444-A957-4B2C4CC37D3D}"/>
          </ac:spMkLst>
        </pc:spChg>
        <pc:spChg chg="mod">
          <ac:chgData name="Andrea Uehling" userId="0c8b016d-0992-4a5f-bef4-3fc9974dc8e6" providerId="ADAL" clId="{6EF04D59-66E5-4F63-8647-3BC05909CE01}" dt="2022-05-17T14:08:28.421" v="7" actId="20577"/>
          <ac:spMkLst>
            <pc:docMk/>
            <pc:sldMk cId="3525485897" sldId="318"/>
            <ac:spMk id="998" creationId="{00000000-0000-0000-0000-000000000000}"/>
          </ac:spMkLst>
        </pc:spChg>
      </pc:sldChg>
      <pc:sldChg chg="modSp">
        <pc:chgData name="Andrea Uehling" userId="0c8b016d-0992-4a5f-bef4-3fc9974dc8e6" providerId="ADAL" clId="{6EF04D59-66E5-4F63-8647-3BC05909CE01}" dt="2022-05-17T14:11:35.305" v="69" actId="20577"/>
        <pc:sldMkLst>
          <pc:docMk/>
          <pc:sldMk cId="3388534246" sldId="321"/>
        </pc:sldMkLst>
        <pc:spChg chg="mod">
          <ac:chgData name="Andrea Uehling" userId="0c8b016d-0992-4a5f-bef4-3fc9974dc8e6" providerId="ADAL" clId="{6EF04D59-66E5-4F63-8647-3BC05909CE01}" dt="2022-05-17T14:11:35.305" v="69" actId="20577"/>
          <ac:spMkLst>
            <pc:docMk/>
            <pc:sldMk cId="3388534246" sldId="321"/>
            <ac:spMk id="16" creationId="{F57F54AF-B841-4421-B4DA-41117E18D6E2}"/>
          </ac:spMkLst>
        </pc:spChg>
      </pc:sldChg>
      <pc:sldChg chg="modSp">
        <pc:chgData name="Andrea Uehling" userId="0c8b016d-0992-4a5f-bef4-3fc9974dc8e6" providerId="ADAL" clId="{6EF04D59-66E5-4F63-8647-3BC05909CE01}" dt="2022-05-17T14:12:22.668" v="81" actId="20577"/>
        <pc:sldMkLst>
          <pc:docMk/>
          <pc:sldMk cId="2806560407" sldId="324"/>
        </pc:sldMkLst>
        <pc:spChg chg="mod">
          <ac:chgData name="Andrea Uehling" userId="0c8b016d-0992-4a5f-bef4-3fc9974dc8e6" providerId="ADAL" clId="{6EF04D59-66E5-4F63-8647-3BC05909CE01}" dt="2022-05-17T14:12:22.668" v="81" actId="20577"/>
          <ac:spMkLst>
            <pc:docMk/>
            <pc:sldMk cId="2806560407" sldId="324"/>
            <ac:spMk id="15" creationId="{90760109-4139-44BC-ACDE-6226F85C40CC}"/>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2.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r>
              <a:rPr lang="en-GB"/>
              <a:t>Sensitization of Inter-Faith Leaders N=2500</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0138921961980678E-2"/>
          <c:y val="0.17719136238218153"/>
          <c:w val="0.87421272313104581"/>
          <c:h val="0.5904092839889632"/>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Sheet1!$C$5:$C$8</c:f>
              <c:strCache>
                <c:ptCount val="4"/>
                <c:pt idx="0">
                  <c:v>Coverage</c:v>
                </c:pt>
                <c:pt idx="1">
                  <c:v>Virtual</c:v>
                </c:pt>
                <c:pt idx="2">
                  <c:v>In-Person</c:v>
                </c:pt>
                <c:pt idx="3">
                  <c:v>Total Reached</c:v>
                </c:pt>
              </c:strCache>
            </c:strRef>
          </c:cat>
          <c:val>
            <c:numRef>
              <c:f>Sheet1!$D$5:$D$8</c:f>
              <c:numCache>
                <c:formatCode>General</c:formatCode>
                <c:ptCount val="4"/>
                <c:pt idx="0">
                  <c:v>47</c:v>
                </c:pt>
                <c:pt idx="1">
                  <c:v>2954</c:v>
                </c:pt>
                <c:pt idx="2">
                  <c:v>250</c:v>
                </c:pt>
                <c:pt idx="3">
                  <c:v>3204</c:v>
                </c:pt>
              </c:numCache>
            </c:numRef>
          </c:val>
          <c:extLst>
            <c:ext xmlns:c16="http://schemas.microsoft.com/office/drawing/2014/chart" uri="{C3380CC4-5D6E-409C-BE32-E72D297353CC}">
              <c16:uniqueId val="{00000000-0C78-471F-BFAA-5F8D5CFF3D7D}"/>
            </c:ext>
          </c:extLst>
        </c:ser>
        <c:dLbls>
          <c:dLblPos val="outEnd"/>
          <c:showLegendKey val="0"/>
          <c:showVal val="1"/>
          <c:showCatName val="0"/>
          <c:showSerName val="0"/>
          <c:showPercent val="0"/>
          <c:showBubbleSize val="0"/>
        </c:dLbls>
        <c:gapWidth val="219"/>
        <c:overlap val="-27"/>
        <c:axId val="1086742448"/>
        <c:axId val="1086225136"/>
      </c:barChart>
      <c:catAx>
        <c:axId val="108674244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086225136"/>
        <c:crosses val="autoZero"/>
        <c:auto val="1"/>
        <c:lblAlgn val="ctr"/>
        <c:lblOffset val="100"/>
        <c:noMultiLvlLbl val="0"/>
      </c:catAx>
      <c:valAx>
        <c:axId val="1086225136"/>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086742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r>
              <a:rPr lang="en-GB"/>
              <a:t>Vaccination Status Trained Religious Leaders</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2464252639302502E-2"/>
          <c:y val="0.21858881485821388"/>
          <c:w val="0.89485807788488914"/>
          <c:h val="0.65902353474737774"/>
        </c:manualLayout>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Sheet1!$B$20:$F$20</c:f>
              <c:strCache>
                <c:ptCount val="4"/>
                <c:pt idx="0">
                  <c:v>Total Sensitized</c:v>
                </c:pt>
                <c:pt idx="1">
                  <c:v>Pre -Sensitization</c:v>
                </c:pt>
                <c:pt idx="2">
                  <c:v>Post- Sensitization</c:v>
                </c:pt>
                <c:pt idx="3">
                  <c:v>Total received 2/3 dose</c:v>
                </c:pt>
              </c:strCache>
              <c:extLst/>
            </c:strRef>
          </c:cat>
          <c:val>
            <c:numRef>
              <c:f>Sheet1!$B$21:$F$21</c:f>
              <c:numCache>
                <c:formatCode>General</c:formatCode>
                <c:ptCount val="5"/>
                <c:pt idx="0">
                  <c:v>3204</c:v>
                </c:pt>
                <c:pt idx="1">
                  <c:v>35</c:v>
                </c:pt>
                <c:pt idx="2">
                  <c:v>3169</c:v>
                </c:pt>
                <c:pt idx="3">
                  <c:v>3204</c:v>
                </c:pt>
              </c:numCache>
            </c:numRef>
          </c:val>
          <c:extLst>
            <c:ext xmlns:c16="http://schemas.microsoft.com/office/drawing/2014/chart" uri="{C3380CC4-5D6E-409C-BE32-E72D297353CC}">
              <c16:uniqueId val="{00000000-CBB1-4720-B39A-2C899BE96924}"/>
            </c:ext>
          </c:extLst>
        </c:ser>
        <c:dLbls>
          <c:dLblPos val="outEnd"/>
          <c:showLegendKey val="0"/>
          <c:showVal val="1"/>
          <c:showCatName val="0"/>
          <c:showSerName val="0"/>
          <c:showPercent val="0"/>
          <c:showBubbleSize val="0"/>
        </c:dLbls>
        <c:gapWidth val="219"/>
        <c:axId val="1042053424"/>
        <c:axId val="1042056336"/>
      </c:barChart>
      <c:catAx>
        <c:axId val="1042053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042056336"/>
        <c:crosses val="autoZero"/>
        <c:auto val="1"/>
        <c:lblAlgn val="ctr"/>
        <c:lblOffset val="100"/>
        <c:noMultiLvlLbl val="0"/>
      </c:catAx>
      <c:valAx>
        <c:axId val="1042056336"/>
        <c:scaling>
          <c:orientation val="minMax"/>
        </c:scaling>
        <c:delete val="1"/>
        <c:axPos val="l"/>
        <c:numFmt formatCode="General" sourceLinked="1"/>
        <c:majorTickMark val="none"/>
        <c:minorTickMark val="none"/>
        <c:tickLblPos val="nextTo"/>
        <c:crossAx val="1042053424"/>
        <c:crosses val="autoZero"/>
        <c:crossBetween val="between"/>
      </c:valAx>
      <c:spPr>
        <a:noFill/>
        <a:ln>
          <a:noFill/>
        </a:ln>
        <a:effectLst/>
      </c:spPr>
    </c:plotArea>
    <c:plotVisOnly val="1"/>
    <c:dispBlanksAs val="gap"/>
    <c:showDLblsOverMax val="0"/>
  </c:chart>
  <c:spPr>
    <a:noFill/>
    <a:ln>
      <a:noFill/>
    </a:ln>
    <a:effectLst/>
  </c:spPr>
  <c:txPr>
    <a:bodyPr/>
    <a:lstStyle/>
    <a:p>
      <a:pPr>
        <a:defRPr sz="1400" b="1"/>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a:t>Social media platforms utilized (N=258)</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569249820470096"/>
          <c:y val="0.20763081042757017"/>
          <c:w val="0.86787978794020404"/>
          <c:h val="0.64570666516632036"/>
        </c:manualLayout>
      </c:layout>
      <c:barChart>
        <c:barDir val="col"/>
        <c:grouping val="clustered"/>
        <c:varyColors val="0"/>
        <c:ser>
          <c:idx val="0"/>
          <c:order val="0"/>
          <c:spPr>
            <a:solidFill>
              <a:schemeClr val="accent1"/>
            </a:solidFill>
            <a:ln>
              <a:noFill/>
            </a:ln>
            <a:effectLst/>
          </c:spPr>
          <c:invertIfNegative val="0"/>
          <c:dPt>
            <c:idx val="3"/>
            <c:invertIfNegative val="0"/>
            <c:bubble3D val="0"/>
            <c:spPr>
              <a:solidFill>
                <a:schemeClr val="accent5"/>
              </a:solidFill>
              <a:ln>
                <a:noFill/>
              </a:ln>
              <a:effectLst/>
            </c:spPr>
            <c:extLst>
              <c:ext xmlns:c16="http://schemas.microsoft.com/office/drawing/2014/chart" uri="{C3380CC4-5D6E-409C-BE32-E72D297353CC}">
                <c16:uniqueId val="{00000001-8A39-431C-B25B-8079C4158116}"/>
              </c:ext>
            </c:extLst>
          </c:dPt>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Sheet2!$B$2:$B$8</c:f>
              <c:strCache>
                <c:ptCount val="7"/>
                <c:pt idx="0">
                  <c:v>WhatsApp</c:v>
                </c:pt>
                <c:pt idx="1">
                  <c:v>Normal SMS</c:v>
                </c:pt>
                <c:pt idx="2">
                  <c:v>Facebook</c:v>
                </c:pt>
                <c:pt idx="3">
                  <c:v>Radio</c:v>
                </c:pt>
                <c:pt idx="4">
                  <c:v>Instagram</c:v>
                </c:pt>
                <c:pt idx="5">
                  <c:v>Youtube</c:v>
                </c:pt>
                <c:pt idx="6">
                  <c:v>Twitter</c:v>
                </c:pt>
              </c:strCache>
            </c:strRef>
          </c:cat>
          <c:val>
            <c:numRef>
              <c:f>Sheet2!$C$2:$C$8</c:f>
              <c:numCache>
                <c:formatCode>0%</c:formatCode>
                <c:ptCount val="7"/>
                <c:pt idx="0">
                  <c:v>0.9107142857142857</c:v>
                </c:pt>
                <c:pt idx="1">
                  <c:v>0.5535714285714286</c:v>
                </c:pt>
                <c:pt idx="2">
                  <c:v>0.44642857142857145</c:v>
                </c:pt>
                <c:pt idx="3">
                  <c:v>0.25</c:v>
                </c:pt>
                <c:pt idx="4">
                  <c:v>0.125</c:v>
                </c:pt>
                <c:pt idx="5">
                  <c:v>0.125</c:v>
                </c:pt>
                <c:pt idx="6">
                  <c:v>8.9285714285714288E-2</c:v>
                </c:pt>
              </c:numCache>
            </c:numRef>
          </c:val>
          <c:extLst>
            <c:ext xmlns:c16="http://schemas.microsoft.com/office/drawing/2014/chart" uri="{C3380CC4-5D6E-409C-BE32-E72D297353CC}">
              <c16:uniqueId val="{00000002-8A39-431C-B25B-8079C4158116}"/>
            </c:ext>
          </c:extLst>
        </c:ser>
        <c:dLbls>
          <c:dLblPos val="outEnd"/>
          <c:showLegendKey val="0"/>
          <c:showVal val="1"/>
          <c:showCatName val="0"/>
          <c:showSerName val="0"/>
          <c:showPercent val="0"/>
          <c:showBubbleSize val="0"/>
        </c:dLbls>
        <c:gapWidth val="219"/>
        <c:overlap val="-27"/>
        <c:axId val="1709684623"/>
        <c:axId val="2056226735"/>
      </c:barChart>
      <c:catAx>
        <c:axId val="17096846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2056226735"/>
        <c:crosses val="autoZero"/>
        <c:auto val="1"/>
        <c:lblAlgn val="ctr"/>
        <c:lblOffset val="100"/>
        <c:noMultiLvlLbl val="0"/>
      </c:catAx>
      <c:valAx>
        <c:axId val="2056226735"/>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7096846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dirty="0"/>
              <a:t>Respondents by Region(N=258)</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Sheet2!$H$2:$H$8</c:f>
              <c:strCache>
                <c:ptCount val="7"/>
                <c:pt idx="0">
                  <c:v>Coast</c:v>
                </c:pt>
                <c:pt idx="1">
                  <c:v>Eastern</c:v>
                </c:pt>
                <c:pt idx="2">
                  <c:v>North Eastern</c:v>
                </c:pt>
                <c:pt idx="3">
                  <c:v>Riftvalley</c:v>
                </c:pt>
                <c:pt idx="4">
                  <c:v>Western</c:v>
                </c:pt>
                <c:pt idx="5">
                  <c:v>Nyanza</c:v>
                </c:pt>
                <c:pt idx="6">
                  <c:v>Central</c:v>
                </c:pt>
              </c:strCache>
            </c:strRef>
          </c:cat>
          <c:val>
            <c:numRef>
              <c:f>Sheet2!$I$2:$I$8</c:f>
              <c:numCache>
                <c:formatCode>0%</c:formatCode>
                <c:ptCount val="7"/>
                <c:pt idx="0">
                  <c:v>6.8181818181818177E-2</c:v>
                </c:pt>
                <c:pt idx="1">
                  <c:v>9.0909090909090912E-2</c:v>
                </c:pt>
                <c:pt idx="2">
                  <c:v>0.10227272727272728</c:v>
                </c:pt>
                <c:pt idx="3">
                  <c:v>0.13636363636363635</c:v>
                </c:pt>
                <c:pt idx="4">
                  <c:v>0.17045454545454544</c:v>
                </c:pt>
                <c:pt idx="5">
                  <c:v>0.19318181818181818</c:v>
                </c:pt>
                <c:pt idx="6">
                  <c:v>0.23863636363636365</c:v>
                </c:pt>
              </c:numCache>
            </c:numRef>
          </c:val>
          <c:extLst>
            <c:ext xmlns:c16="http://schemas.microsoft.com/office/drawing/2014/chart" uri="{C3380CC4-5D6E-409C-BE32-E72D297353CC}">
              <c16:uniqueId val="{00000000-F972-40C1-80EA-C0F29B0DDBE5}"/>
            </c:ext>
          </c:extLst>
        </c:ser>
        <c:dLbls>
          <c:dLblPos val="outEnd"/>
          <c:showLegendKey val="0"/>
          <c:showVal val="1"/>
          <c:showCatName val="0"/>
          <c:showSerName val="0"/>
          <c:showPercent val="0"/>
          <c:showBubbleSize val="0"/>
        </c:dLbls>
        <c:gapWidth val="182"/>
        <c:axId val="2053847503"/>
        <c:axId val="2053740159"/>
      </c:barChart>
      <c:catAx>
        <c:axId val="20538475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2053740159"/>
        <c:crosses val="autoZero"/>
        <c:auto val="1"/>
        <c:lblAlgn val="ctr"/>
        <c:lblOffset val="100"/>
        <c:noMultiLvlLbl val="0"/>
      </c:catAx>
      <c:valAx>
        <c:axId val="2053740159"/>
        <c:scaling>
          <c:orientation val="minMax"/>
          <c:max val="0.5"/>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20538475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r>
              <a:rPr lang="en-US"/>
              <a:t>Number of people reached through social media platforms</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673658531272803"/>
          <c:y val="0.19593425021442334"/>
          <c:w val="0.74504695228826323"/>
          <c:h val="0.52092172415381133"/>
        </c:manualLayout>
      </c:layout>
      <c:barChart>
        <c:barDir val="col"/>
        <c:grouping val="clustered"/>
        <c:varyColors val="0"/>
        <c:ser>
          <c:idx val="0"/>
          <c:order val="0"/>
          <c:spPr>
            <a:solidFill>
              <a:srgbClr val="00B0F0"/>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Sheet2!$P$29:$P$35</c:f>
              <c:strCache>
                <c:ptCount val="7"/>
                <c:pt idx="0">
                  <c:v>WhatsApp</c:v>
                </c:pt>
                <c:pt idx="1">
                  <c:v>Normal SMS</c:v>
                </c:pt>
                <c:pt idx="2">
                  <c:v>youtube</c:v>
                </c:pt>
                <c:pt idx="3">
                  <c:v>Radio</c:v>
                </c:pt>
                <c:pt idx="4">
                  <c:v>Facebook</c:v>
                </c:pt>
                <c:pt idx="5">
                  <c:v>Instagram</c:v>
                </c:pt>
                <c:pt idx="6">
                  <c:v>Twitter</c:v>
                </c:pt>
              </c:strCache>
            </c:strRef>
          </c:cat>
          <c:val>
            <c:numRef>
              <c:f>Sheet2!$Q$29:$Q$35</c:f>
              <c:numCache>
                <c:formatCode>General</c:formatCode>
                <c:ptCount val="7"/>
                <c:pt idx="0">
                  <c:v>5676303</c:v>
                </c:pt>
                <c:pt idx="1">
                  <c:v>5093524</c:v>
                </c:pt>
                <c:pt idx="2">
                  <c:v>515162</c:v>
                </c:pt>
                <c:pt idx="3">
                  <c:v>182442</c:v>
                </c:pt>
                <c:pt idx="4">
                  <c:v>89834</c:v>
                </c:pt>
                <c:pt idx="5">
                  <c:v>16195</c:v>
                </c:pt>
                <c:pt idx="6">
                  <c:v>1340</c:v>
                </c:pt>
              </c:numCache>
            </c:numRef>
          </c:val>
          <c:extLst>
            <c:ext xmlns:c16="http://schemas.microsoft.com/office/drawing/2014/chart" uri="{C3380CC4-5D6E-409C-BE32-E72D297353CC}">
              <c16:uniqueId val="{00000000-1277-496A-BD2C-97C6F6A058AF}"/>
            </c:ext>
          </c:extLst>
        </c:ser>
        <c:dLbls>
          <c:dLblPos val="outEnd"/>
          <c:showLegendKey val="0"/>
          <c:showVal val="1"/>
          <c:showCatName val="0"/>
          <c:showSerName val="0"/>
          <c:showPercent val="0"/>
          <c:showBubbleSize val="0"/>
        </c:dLbls>
        <c:gapWidth val="219"/>
        <c:overlap val="-27"/>
        <c:axId val="1991828847"/>
        <c:axId val="1666240543"/>
      </c:barChart>
      <c:catAx>
        <c:axId val="19918288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666240543"/>
        <c:crosses val="autoZero"/>
        <c:auto val="1"/>
        <c:lblAlgn val="ctr"/>
        <c:lblOffset val="100"/>
        <c:noMultiLvlLbl val="0"/>
      </c:catAx>
      <c:valAx>
        <c:axId val="1666240543"/>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9918288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7">
  <a:schemeClr val="accent4"/>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0.3463</cdr:x>
      <cdr:y>0.15426</cdr:y>
    </cdr:from>
    <cdr:to>
      <cdr:x>0.49601</cdr:x>
      <cdr:y>0.80593</cdr:y>
    </cdr:to>
    <cdr:sp macro="" textlink="">
      <cdr:nvSpPr>
        <cdr:cNvPr id="3" name="Oval 2">
          <a:extLst xmlns:a="http://schemas.openxmlformats.org/drawingml/2006/main">
            <a:ext uri="{FF2B5EF4-FFF2-40B4-BE49-F238E27FC236}">
              <a16:creationId xmlns:a16="http://schemas.microsoft.com/office/drawing/2014/main" id="{F1ED34D7-BB23-4DC0-9FFF-C0E70B0A7E69}"/>
            </a:ext>
          </a:extLst>
        </cdr:cNvPr>
        <cdr:cNvSpPr/>
      </cdr:nvSpPr>
      <cdr:spPr>
        <a:xfrm xmlns:a="http://schemas.openxmlformats.org/drawingml/2006/main">
          <a:off x="1903580" y="572191"/>
          <a:ext cx="822960" cy="2417286"/>
        </a:xfrm>
        <a:prstGeom xmlns:a="http://schemas.openxmlformats.org/drawingml/2006/main" prst="ellipse">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KE"/>
        </a:p>
      </cdr:txBody>
    </cdr:sp>
  </cdr:relSizeAnchor>
</c:userShapes>
</file>

<file path=ppt/drawings/drawing2.xml><?xml version="1.0" encoding="utf-8"?>
<c:userShapes xmlns:c="http://schemas.openxmlformats.org/drawingml/2006/chart">
  <cdr:relSizeAnchor xmlns:cdr="http://schemas.openxmlformats.org/drawingml/2006/chartDrawing">
    <cdr:from>
      <cdr:x>0.50879</cdr:x>
      <cdr:y>0.55941</cdr:y>
    </cdr:from>
    <cdr:to>
      <cdr:x>0.58952</cdr:x>
      <cdr:y>0.97329</cdr:y>
    </cdr:to>
    <cdr:sp macro="" textlink="">
      <cdr:nvSpPr>
        <cdr:cNvPr id="2" name="Oval 1">
          <a:extLst xmlns:a="http://schemas.openxmlformats.org/drawingml/2006/main">
            <a:ext uri="{FF2B5EF4-FFF2-40B4-BE49-F238E27FC236}">
              <a16:creationId xmlns:a16="http://schemas.microsoft.com/office/drawing/2014/main" id="{6599A4C9-9750-4FD9-98DD-CF07723F03AB}"/>
            </a:ext>
          </a:extLst>
        </cdr:cNvPr>
        <cdr:cNvSpPr/>
      </cdr:nvSpPr>
      <cdr:spPr>
        <a:xfrm xmlns:a="http://schemas.openxmlformats.org/drawingml/2006/main">
          <a:off x="2753362" y="1372112"/>
          <a:ext cx="436880" cy="1015133"/>
        </a:xfrm>
        <a:prstGeom xmlns:a="http://schemas.openxmlformats.org/drawingml/2006/main" prst="ellipse">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KE"/>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BF9290-6027-4A33-B4F7-46D3CEC92E73}" type="datetimeFigureOut">
              <a:rPr lang="en-US" smtClean="0"/>
              <a:t>5/17/2022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96BA7F-5E47-4835-9B9A-DE8F06C4FA06}" type="slidenum">
              <a:rPr lang="en-US" smtClean="0"/>
              <a:t>‹#›</a:t>
            </a:fld>
            <a:endParaRPr lang="en-US"/>
          </a:p>
        </p:txBody>
      </p:sp>
    </p:spTree>
    <p:extLst>
      <p:ext uri="{BB962C8B-B14F-4D97-AF65-F5344CB8AC3E}">
        <p14:creationId xmlns:p14="http://schemas.microsoft.com/office/powerpoint/2010/main" val="3231155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6" name="Google Shape;93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27736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gc64856476d_3_4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In this slide, we share the key gaps that are based on site performance against the 33 questions as previously presented. Key gaps are in the informed consent, confidentiality, IPV risk assessment  and adverse events.as detailed. </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rgbClr val="000000"/>
              </a:buClr>
              <a:buSzPts val="1400"/>
              <a:buFont typeface="Arial"/>
              <a:buNone/>
            </a:pPr>
            <a:r>
              <a:rPr lang="en-US"/>
              <a:t>In informed consent thematic area, the key gap was on availability of </a:t>
            </a:r>
            <a:r>
              <a:rPr lang="en-US" sz="1200" b="0" i="0" u="none" strike="noStrike" cap="none">
                <a:solidFill>
                  <a:srgbClr val="000000"/>
                </a:solidFill>
                <a:latin typeface="Calibri"/>
                <a:ea typeface="Calibri"/>
                <a:cs typeface="Calibri"/>
                <a:sym typeface="Calibri"/>
              </a:rPr>
              <a:t>Communication materials creating awareness on patient rights and reporting violations</a:t>
            </a:r>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a:t>The second is confidentiality with key gaps noted in </a:t>
            </a:r>
            <a:r>
              <a:rPr lang="en-US" sz="1800" b="0" i="0" u="none" strike="noStrike" cap="none">
                <a:solidFill>
                  <a:srgbClr val="000000"/>
                </a:solidFill>
                <a:latin typeface="Calibri"/>
                <a:ea typeface="Calibri"/>
                <a:cs typeface="Calibri"/>
                <a:sym typeface="Calibri"/>
              </a:rPr>
              <a:t>signing of confidentiality agreement by providers; confidentiality protection on data shared with other organizations; and SOPs for provision of provider referral as an ICT approach.</a:t>
            </a:r>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800" b="0" i="0" u="none" strike="noStrike" cap="none">
                <a:solidFill>
                  <a:srgbClr val="000000"/>
                </a:solidFill>
                <a:latin typeface="Calibri"/>
                <a:ea typeface="Calibri"/>
                <a:cs typeface="Calibri"/>
                <a:sym typeface="Calibri"/>
              </a:rPr>
              <a:t>The third thematic area is IPV risk assessment with key gaps including SOPs on ensuring client safety for clients who screen positive for IPV; lack of list of supportive services for IPV services;  and HCPs training on adverse events monitoring, reporting and response.</a:t>
            </a:r>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800" b="0" i="0" u="none" strike="noStrike" cap="none">
                <a:solidFill>
                  <a:srgbClr val="000000"/>
                </a:solidFill>
                <a:latin typeface="Calibri"/>
                <a:ea typeface="Calibri"/>
                <a:cs typeface="Calibri"/>
                <a:sym typeface="Calibri"/>
              </a:rPr>
              <a:t>Lastly, is adverse events including tracking system for all reported adverse events; anonymous  reporting of adverse events by clients; as well as SOPs for identifying, investigating and responding to adverse events.</a:t>
            </a:r>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995" name="Google Shape;995;gc64856476d_3_4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20317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gc64856476d_3_4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In this slide, we share the key gaps that are based on site performance against the 33 questions as previously presented. Key gaps are in the informed consent, confidentiality, IPV risk assessment  and adverse events.as detailed. </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rgbClr val="000000"/>
              </a:buClr>
              <a:buSzPts val="1400"/>
              <a:buFont typeface="Arial"/>
              <a:buNone/>
            </a:pPr>
            <a:r>
              <a:rPr lang="en-US"/>
              <a:t>In informed consent thematic area, the key gap was on availability of </a:t>
            </a:r>
            <a:r>
              <a:rPr lang="en-US" sz="1200" b="0" i="0" u="none" strike="noStrike" cap="none">
                <a:solidFill>
                  <a:srgbClr val="000000"/>
                </a:solidFill>
                <a:latin typeface="Calibri"/>
                <a:ea typeface="Calibri"/>
                <a:cs typeface="Calibri"/>
                <a:sym typeface="Calibri"/>
              </a:rPr>
              <a:t>Communication materials creating awareness on patient rights and reporting violations</a:t>
            </a:r>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a:t>The second is confidentiality with key gaps noted in </a:t>
            </a:r>
            <a:r>
              <a:rPr lang="en-US" sz="1800" b="0" i="0" u="none" strike="noStrike" cap="none">
                <a:solidFill>
                  <a:srgbClr val="000000"/>
                </a:solidFill>
                <a:latin typeface="Calibri"/>
                <a:ea typeface="Calibri"/>
                <a:cs typeface="Calibri"/>
                <a:sym typeface="Calibri"/>
              </a:rPr>
              <a:t>signing of confidentiality agreement by providers; confidentiality protection on data shared with other organizations; and SOPs for provision of provider referral as an ICT approach.</a:t>
            </a:r>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800" b="0" i="0" u="none" strike="noStrike" cap="none">
                <a:solidFill>
                  <a:srgbClr val="000000"/>
                </a:solidFill>
                <a:latin typeface="Calibri"/>
                <a:ea typeface="Calibri"/>
                <a:cs typeface="Calibri"/>
                <a:sym typeface="Calibri"/>
              </a:rPr>
              <a:t>The third thematic area is IPV risk assessment with key gaps including SOPs on ensuring client safety for clients who screen positive for IPV; lack of list of supportive services for IPV services;  and HCPs training on adverse events monitoring, reporting and response.</a:t>
            </a:r>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800" b="0" i="0" u="none" strike="noStrike" cap="none">
                <a:solidFill>
                  <a:srgbClr val="000000"/>
                </a:solidFill>
                <a:latin typeface="Calibri"/>
                <a:ea typeface="Calibri"/>
                <a:cs typeface="Calibri"/>
                <a:sym typeface="Calibri"/>
              </a:rPr>
              <a:t>Lastly, is adverse events including tracking system for all reported adverse events; anonymous  reporting of adverse events by clients; as well as SOPs for identifying, investigating and responding to adverse events.</a:t>
            </a:r>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995" name="Google Shape;995;gc64856476d_3_4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81068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gc64856476d_3_4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In this slide, we share the key gaps that are based on site performance against the 33 questions as previously presented. Key gaps are in the informed consent, confidentiality, IPV risk assessment  and adverse events.as detailed. </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rgbClr val="000000"/>
              </a:buClr>
              <a:buSzPts val="1400"/>
              <a:buFont typeface="Arial"/>
              <a:buNone/>
            </a:pPr>
            <a:r>
              <a:rPr lang="en-US"/>
              <a:t>In informed consent thematic area, the key gap was on availability of </a:t>
            </a:r>
            <a:r>
              <a:rPr lang="en-US" sz="1200" b="0" i="0" u="none" strike="noStrike" cap="none">
                <a:solidFill>
                  <a:srgbClr val="000000"/>
                </a:solidFill>
                <a:latin typeface="Calibri"/>
                <a:ea typeface="Calibri"/>
                <a:cs typeface="Calibri"/>
                <a:sym typeface="Calibri"/>
              </a:rPr>
              <a:t>Communication materials creating awareness on patient rights and reporting violations</a:t>
            </a:r>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a:t>The second is confidentiality with key gaps noted in </a:t>
            </a:r>
            <a:r>
              <a:rPr lang="en-US" sz="1800" b="0" i="0" u="none" strike="noStrike" cap="none">
                <a:solidFill>
                  <a:srgbClr val="000000"/>
                </a:solidFill>
                <a:latin typeface="Calibri"/>
                <a:ea typeface="Calibri"/>
                <a:cs typeface="Calibri"/>
                <a:sym typeface="Calibri"/>
              </a:rPr>
              <a:t>signing of confidentiality agreement by providers; confidentiality protection on data shared with other organizations; and SOPs for provision of provider referral as an ICT approach.</a:t>
            </a:r>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800" b="0" i="0" u="none" strike="noStrike" cap="none">
                <a:solidFill>
                  <a:srgbClr val="000000"/>
                </a:solidFill>
                <a:latin typeface="Calibri"/>
                <a:ea typeface="Calibri"/>
                <a:cs typeface="Calibri"/>
                <a:sym typeface="Calibri"/>
              </a:rPr>
              <a:t>The third thematic area is IPV risk assessment with key gaps including SOPs on ensuring client safety for clients who screen positive for IPV; lack of list of supportive services for IPV services;  and HCPs training on adverse events monitoring, reporting and response.</a:t>
            </a:r>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800" b="0" i="0" u="none" strike="noStrike" cap="none">
                <a:solidFill>
                  <a:srgbClr val="000000"/>
                </a:solidFill>
                <a:latin typeface="Calibri"/>
                <a:ea typeface="Calibri"/>
                <a:cs typeface="Calibri"/>
                <a:sym typeface="Calibri"/>
              </a:rPr>
              <a:t>Lastly, is adverse events including tracking system for all reported adverse events; anonymous  reporting of adverse events by clients; as well as SOPs for identifying, investigating and responding to adverse events.</a:t>
            </a:r>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995" name="Google Shape;995;gc64856476d_3_4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02256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2"/>
        <p:cNvGrpSpPr/>
        <p:nvPr/>
      </p:nvGrpSpPr>
      <p:grpSpPr>
        <a:xfrm>
          <a:off x="0" y="0"/>
          <a:ext cx="0" cy="0"/>
          <a:chOff x="0" y="0"/>
          <a:chExt cx="0" cy="0"/>
        </a:xfrm>
      </p:grpSpPr>
      <p:sp>
        <p:nvSpPr>
          <p:cNvPr id="1123" name="Google Shape;1123;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4" name="Google Shape;112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19458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gc64856476d_3_4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In this slide, we share the key gaps that are based on site performance against the 33 questions as previously presented. Key gaps are in the informed consent, confidentiality, IPV risk assessment  and adverse events.as detailed. </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rgbClr val="000000"/>
              </a:buClr>
              <a:buSzPts val="1400"/>
              <a:buFont typeface="Arial"/>
              <a:buNone/>
            </a:pPr>
            <a:r>
              <a:rPr lang="en-US"/>
              <a:t>In informed consent thematic area, the key gap was on availability of </a:t>
            </a:r>
            <a:r>
              <a:rPr lang="en-US" sz="1200" b="0" i="0" u="none" strike="noStrike" cap="none">
                <a:solidFill>
                  <a:srgbClr val="000000"/>
                </a:solidFill>
                <a:latin typeface="Calibri"/>
                <a:ea typeface="Calibri"/>
                <a:cs typeface="Calibri"/>
                <a:sym typeface="Calibri"/>
              </a:rPr>
              <a:t>Communication materials creating awareness on patient rights and reporting violations</a:t>
            </a:r>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a:t>The second is confidentiality with key gaps noted in </a:t>
            </a:r>
            <a:r>
              <a:rPr lang="en-US" sz="1800" b="0" i="0" u="none" strike="noStrike" cap="none">
                <a:solidFill>
                  <a:srgbClr val="000000"/>
                </a:solidFill>
                <a:latin typeface="Calibri"/>
                <a:ea typeface="Calibri"/>
                <a:cs typeface="Calibri"/>
                <a:sym typeface="Calibri"/>
              </a:rPr>
              <a:t>signing of confidentiality agreement by providers; confidentiality protection on data shared with other organizations; and SOPs for provision of provider referral as an ICT approach.</a:t>
            </a:r>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800" b="0" i="0" u="none" strike="noStrike" cap="none">
                <a:solidFill>
                  <a:srgbClr val="000000"/>
                </a:solidFill>
                <a:latin typeface="Calibri"/>
                <a:ea typeface="Calibri"/>
                <a:cs typeface="Calibri"/>
                <a:sym typeface="Calibri"/>
              </a:rPr>
              <a:t>The third thematic area is IPV risk assessment with key gaps including SOPs on ensuring client safety for clients who screen positive for IPV; lack of list of supportive services for IPV services;  and HCPs training on adverse events monitoring, reporting and response.</a:t>
            </a:r>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800" b="0" i="0" u="none" strike="noStrike" cap="none">
                <a:solidFill>
                  <a:srgbClr val="000000"/>
                </a:solidFill>
                <a:latin typeface="Calibri"/>
                <a:ea typeface="Calibri"/>
                <a:cs typeface="Calibri"/>
                <a:sym typeface="Calibri"/>
              </a:rPr>
              <a:t>Lastly, is adverse events including tracking system for all reported adverse events; anonymous  reporting of adverse events by clients; as well as SOPs for identifying, investigating and responding to adverse events.</a:t>
            </a:r>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995" name="Google Shape;995;gc64856476d_3_4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32787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gc64856476d_3_4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In this slide, we share the key gaps that are based on site performance against the 33 questions as previously presented. Key gaps are in the informed consent, confidentiality, IPV risk assessment  and adverse events.as detailed. </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rgbClr val="000000"/>
              </a:buClr>
              <a:buSzPts val="1400"/>
              <a:buFont typeface="Arial"/>
              <a:buNone/>
            </a:pPr>
            <a:r>
              <a:rPr lang="en-US"/>
              <a:t>In informed consent thematic area, the key gap was on availability of </a:t>
            </a:r>
            <a:r>
              <a:rPr lang="en-US" sz="1200" b="0" i="0" u="none" strike="noStrike" cap="none">
                <a:solidFill>
                  <a:srgbClr val="000000"/>
                </a:solidFill>
                <a:latin typeface="Calibri"/>
                <a:ea typeface="Calibri"/>
                <a:cs typeface="Calibri"/>
                <a:sym typeface="Calibri"/>
              </a:rPr>
              <a:t>Communication materials creating awareness on patient rights and reporting violations</a:t>
            </a:r>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a:t>The second is confidentiality with key gaps noted in </a:t>
            </a:r>
            <a:r>
              <a:rPr lang="en-US" sz="1800" b="0" i="0" u="none" strike="noStrike" cap="none">
                <a:solidFill>
                  <a:srgbClr val="000000"/>
                </a:solidFill>
                <a:latin typeface="Calibri"/>
                <a:ea typeface="Calibri"/>
                <a:cs typeface="Calibri"/>
                <a:sym typeface="Calibri"/>
              </a:rPr>
              <a:t>signing of confidentiality agreement by providers; confidentiality protection on data shared with other organizations; and SOPs for provision of provider referral as an ICT approach.</a:t>
            </a:r>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800" b="0" i="0" u="none" strike="noStrike" cap="none">
                <a:solidFill>
                  <a:srgbClr val="000000"/>
                </a:solidFill>
                <a:latin typeface="Calibri"/>
                <a:ea typeface="Calibri"/>
                <a:cs typeface="Calibri"/>
                <a:sym typeface="Calibri"/>
              </a:rPr>
              <a:t>The third thematic area is IPV risk assessment with key gaps including SOPs on ensuring client safety for clients who screen positive for IPV; lack of list of supportive services for IPV services;  and HCPs training on adverse events monitoring, reporting and response.</a:t>
            </a:r>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800" b="0" i="0" u="none" strike="noStrike" cap="none">
                <a:solidFill>
                  <a:srgbClr val="000000"/>
                </a:solidFill>
                <a:latin typeface="Calibri"/>
                <a:ea typeface="Calibri"/>
                <a:cs typeface="Calibri"/>
                <a:sym typeface="Calibri"/>
              </a:rPr>
              <a:t>Lastly, is adverse events including tracking system for all reported adverse events; anonymous  reporting of adverse events by clients; as well as SOPs for identifying, investigating and responding to adverse events.</a:t>
            </a:r>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995" name="Google Shape;995;gc64856476d_3_4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94625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gc64856476d_3_4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In this slide, we share the key gaps that are based on site performance against the 33 questions as previously presented. Key gaps are in the informed consent, confidentiality, IPV risk assessment  and adverse events.as detailed. </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rgbClr val="000000"/>
              </a:buClr>
              <a:buSzPts val="1400"/>
              <a:buFont typeface="Arial"/>
              <a:buNone/>
            </a:pPr>
            <a:r>
              <a:rPr lang="en-US"/>
              <a:t>In informed consent thematic area, the key gap was on availability of </a:t>
            </a:r>
            <a:r>
              <a:rPr lang="en-US" sz="1200" b="0" i="0" u="none" strike="noStrike" cap="none">
                <a:solidFill>
                  <a:srgbClr val="000000"/>
                </a:solidFill>
                <a:latin typeface="Calibri"/>
                <a:ea typeface="Calibri"/>
                <a:cs typeface="Calibri"/>
                <a:sym typeface="Calibri"/>
              </a:rPr>
              <a:t>Communication materials creating awareness on patient rights and reporting violations</a:t>
            </a:r>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a:t>The second is confidentiality with key gaps noted in </a:t>
            </a:r>
            <a:r>
              <a:rPr lang="en-US" sz="1800" b="0" i="0" u="none" strike="noStrike" cap="none">
                <a:solidFill>
                  <a:srgbClr val="000000"/>
                </a:solidFill>
                <a:latin typeface="Calibri"/>
                <a:ea typeface="Calibri"/>
                <a:cs typeface="Calibri"/>
                <a:sym typeface="Calibri"/>
              </a:rPr>
              <a:t>signing of confidentiality agreement by providers; confidentiality protection on data shared with other organizations; and SOPs for provision of provider referral as an ICT approach.</a:t>
            </a:r>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800" b="0" i="0" u="none" strike="noStrike" cap="none">
                <a:solidFill>
                  <a:srgbClr val="000000"/>
                </a:solidFill>
                <a:latin typeface="Calibri"/>
                <a:ea typeface="Calibri"/>
                <a:cs typeface="Calibri"/>
                <a:sym typeface="Calibri"/>
              </a:rPr>
              <a:t>The third thematic area is IPV risk assessment with key gaps including SOPs on ensuring client safety for clients who screen positive for IPV; lack of list of supportive services for IPV services;  and HCPs training on adverse events monitoring, reporting and response.</a:t>
            </a:r>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800" b="0" i="0" u="none" strike="noStrike" cap="none">
                <a:solidFill>
                  <a:srgbClr val="000000"/>
                </a:solidFill>
                <a:latin typeface="Calibri"/>
                <a:ea typeface="Calibri"/>
                <a:cs typeface="Calibri"/>
                <a:sym typeface="Calibri"/>
              </a:rPr>
              <a:t>Lastly, is adverse events including tracking system for all reported adverse events; anonymous  reporting of adverse events by clients; as well as SOPs for identifying, investigating and responding to adverse events.</a:t>
            </a:r>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995" name="Google Shape;995;gc64856476d_3_4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06565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gc64856476d_3_4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In this slide, we share the key gaps that are based on site performance against the 33 questions as previously presented. Key gaps are in the informed consent, confidentiality, IPV risk assessment  and adverse events.as detailed. </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rgbClr val="000000"/>
              </a:buClr>
              <a:buSzPts val="1400"/>
              <a:buFont typeface="Arial"/>
              <a:buNone/>
            </a:pPr>
            <a:r>
              <a:rPr lang="en-US"/>
              <a:t>In informed consent thematic area, the key gap was on availability of </a:t>
            </a:r>
            <a:r>
              <a:rPr lang="en-US" sz="1200" b="0" i="0" u="none" strike="noStrike" cap="none">
                <a:solidFill>
                  <a:srgbClr val="000000"/>
                </a:solidFill>
                <a:latin typeface="Calibri"/>
                <a:ea typeface="Calibri"/>
                <a:cs typeface="Calibri"/>
                <a:sym typeface="Calibri"/>
              </a:rPr>
              <a:t>Communication materials creating awareness on patient rights and reporting violations</a:t>
            </a:r>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a:t>The second is confidentiality with key gaps noted in </a:t>
            </a:r>
            <a:r>
              <a:rPr lang="en-US" sz="1800" b="0" i="0" u="none" strike="noStrike" cap="none">
                <a:solidFill>
                  <a:srgbClr val="000000"/>
                </a:solidFill>
                <a:latin typeface="Calibri"/>
                <a:ea typeface="Calibri"/>
                <a:cs typeface="Calibri"/>
                <a:sym typeface="Calibri"/>
              </a:rPr>
              <a:t>signing of confidentiality agreement by providers; confidentiality protection on data shared with other organizations; and SOPs for provision of provider referral as an ICT approach.</a:t>
            </a:r>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800" b="0" i="0" u="none" strike="noStrike" cap="none">
                <a:solidFill>
                  <a:srgbClr val="000000"/>
                </a:solidFill>
                <a:latin typeface="Calibri"/>
                <a:ea typeface="Calibri"/>
                <a:cs typeface="Calibri"/>
                <a:sym typeface="Calibri"/>
              </a:rPr>
              <a:t>The third thematic area is IPV risk assessment with key gaps including SOPs on ensuring client safety for clients who screen positive for IPV; lack of list of supportive services for IPV services;  and HCPs training on adverse events monitoring, reporting and response.</a:t>
            </a:r>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800" b="0" i="0" u="none" strike="noStrike" cap="none">
                <a:solidFill>
                  <a:srgbClr val="000000"/>
                </a:solidFill>
                <a:latin typeface="Calibri"/>
                <a:ea typeface="Calibri"/>
                <a:cs typeface="Calibri"/>
                <a:sym typeface="Calibri"/>
              </a:rPr>
              <a:t>Lastly, is adverse events including tracking system for all reported adverse events; anonymous  reporting of adverse events by clients; as well as SOPs for identifying, investigating and responding to adverse events.</a:t>
            </a:r>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995" name="Google Shape;995;gc64856476d_3_4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30721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gc64856476d_3_4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In this slide, we share the key gaps that are based on site performance against the 33 questions as previously presented. Key gaps are in the informed consent, confidentiality, IPV risk assessment  and adverse events.as detailed. </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rgbClr val="000000"/>
              </a:buClr>
              <a:buSzPts val="1400"/>
              <a:buFont typeface="Arial"/>
              <a:buNone/>
            </a:pPr>
            <a:r>
              <a:rPr lang="en-US"/>
              <a:t>In informed consent thematic area, the key gap was on availability of </a:t>
            </a:r>
            <a:r>
              <a:rPr lang="en-US" sz="1200" b="0" i="0" u="none" strike="noStrike" cap="none">
                <a:solidFill>
                  <a:srgbClr val="000000"/>
                </a:solidFill>
                <a:latin typeface="Calibri"/>
                <a:ea typeface="Calibri"/>
                <a:cs typeface="Calibri"/>
                <a:sym typeface="Calibri"/>
              </a:rPr>
              <a:t>Communication materials creating awareness on patient rights and reporting violations</a:t>
            </a:r>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a:t>The second is confidentiality with key gaps noted in </a:t>
            </a:r>
            <a:r>
              <a:rPr lang="en-US" sz="1800" b="0" i="0" u="none" strike="noStrike" cap="none">
                <a:solidFill>
                  <a:srgbClr val="000000"/>
                </a:solidFill>
                <a:latin typeface="Calibri"/>
                <a:ea typeface="Calibri"/>
                <a:cs typeface="Calibri"/>
                <a:sym typeface="Calibri"/>
              </a:rPr>
              <a:t>signing of confidentiality agreement by providers; confidentiality protection on data shared with other organizations; and SOPs for provision of provider referral as an ICT approach.</a:t>
            </a:r>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800" b="0" i="0" u="none" strike="noStrike" cap="none">
                <a:solidFill>
                  <a:srgbClr val="000000"/>
                </a:solidFill>
                <a:latin typeface="Calibri"/>
                <a:ea typeface="Calibri"/>
                <a:cs typeface="Calibri"/>
                <a:sym typeface="Calibri"/>
              </a:rPr>
              <a:t>The third thematic area is IPV risk assessment with key gaps including SOPs on ensuring client safety for clients who screen positive for IPV; lack of list of supportive services for IPV services;  and HCPs training on adverse events monitoring, reporting and response.</a:t>
            </a:r>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800" b="0" i="0" u="none" strike="noStrike" cap="none">
                <a:solidFill>
                  <a:srgbClr val="000000"/>
                </a:solidFill>
                <a:latin typeface="Calibri"/>
                <a:ea typeface="Calibri"/>
                <a:cs typeface="Calibri"/>
                <a:sym typeface="Calibri"/>
              </a:rPr>
              <a:t>Lastly, is adverse events including tracking system for all reported adverse events; anonymous  reporting of adverse events by clients; as well as SOPs for identifying, investigating and responding to adverse events.</a:t>
            </a:r>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995" name="Google Shape;995;gc64856476d_3_4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30240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gc64856476d_3_4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In this slide, we share the key gaps that are based on site performance against the 33 questions as previously presented. Key gaps are in the informed consent, confidentiality, IPV risk assessment  and adverse events.as detailed. </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rgbClr val="000000"/>
              </a:buClr>
              <a:buSzPts val="1400"/>
              <a:buFont typeface="Arial"/>
              <a:buNone/>
            </a:pPr>
            <a:r>
              <a:rPr lang="en-US"/>
              <a:t>In informed consent thematic area, the key gap was on availability of </a:t>
            </a:r>
            <a:r>
              <a:rPr lang="en-US" sz="1200" b="0" i="0" u="none" strike="noStrike" cap="none">
                <a:solidFill>
                  <a:srgbClr val="000000"/>
                </a:solidFill>
                <a:latin typeface="Calibri"/>
                <a:ea typeface="Calibri"/>
                <a:cs typeface="Calibri"/>
                <a:sym typeface="Calibri"/>
              </a:rPr>
              <a:t>Communication materials creating awareness on patient rights and reporting violations</a:t>
            </a:r>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a:t>The second is confidentiality with key gaps noted in </a:t>
            </a:r>
            <a:r>
              <a:rPr lang="en-US" sz="1800" b="0" i="0" u="none" strike="noStrike" cap="none">
                <a:solidFill>
                  <a:srgbClr val="000000"/>
                </a:solidFill>
                <a:latin typeface="Calibri"/>
                <a:ea typeface="Calibri"/>
                <a:cs typeface="Calibri"/>
                <a:sym typeface="Calibri"/>
              </a:rPr>
              <a:t>signing of confidentiality agreement by providers; confidentiality protection on data shared with other organizations; and SOPs for provision of provider referral as an ICT approach.</a:t>
            </a:r>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800" b="0" i="0" u="none" strike="noStrike" cap="none">
                <a:solidFill>
                  <a:srgbClr val="000000"/>
                </a:solidFill>
                <a:latin typeface="Calibri"/>
                <a:ea typeface="Calibri"/>
                <a:cs typeface="Calibri"/>
                <a:sym typeface="Calibri"/>
              </a:rPr>
              <a:t>The third thematic area is IPV risk assessment with key gaps including SOPs on ensuring client safety for clients who screen positive for IPV; lack of list of supportive services for IPV services;  and HCPs training on adverse events monitoring, reporting and response.</a:t>
            </a:r>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800" b="0" i="0" u="none" strike="noStrike" cap="none">
                <a:solidFill>
                  <a:srgbClr val="000000"/>
                </a:solidFill>
                <a:latin typeface="Calibri"/>
                <a:ea typeface="Calibri"/>
                <a:cs typeface="Calibri"/>
                <a:sym typeface="Calibri"/>
              </a:rPr>
              <a:t>Lastly, is adverse events including tracking system for all reported adverse events; anonymous  reporting of adverse events by clients; as well as SOPs for identifying, investigating and responding to adverse events.</a:t>
            </a:r>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995" name="Google Shape;995;gc64856476d_3_4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82973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gc64856476d_3_4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In this slide, we share the key gaps that are based on site performance against the 33 questions as previously presented. Key gaps are in the informed consent, confidentiality, IPV risk assessment  and adverse events.as detailed. </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rgbClr val="000000"/>
              </a:buClr>
              <a:buSzPts val="1400"/>
              <a:buFont typeface="Arial"/>
              <a:buNone/>
            </a:pPr>
            <a:r>
              <a:rPr lang="en-US"/>
              <a:t>In informed consent thematic area, the key gap was on availability of </a:t>
            </a:r>
            <a:r>
              <a:rPr lang="en-US" sz="1200" b="0" i="0" u="none" strike="noStrike" cap="none">
                <a:solidFill>
                  <a:srgbClr val="000000"/>
                </a:solidFill>
                <a:latin typeface="Calibri"/>
                <a:ea typeface="Calibri"/>
                <a:cs typeface="Calibri"/>
                <a:sym typeface="Calibri"/>
              </a:rPr>
              <a:t>Communication materials creating awareness on patient rights and reporting violations</a:t>
            </a:r>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a:t>The second is confidentiality with key gaps noted in </a:t>
            </a:r>
            <a:r>
              <a:rPr lang="en-US" sz="1800" b="0" i="0" u="none" strike="noStrike" cap="none">
                <a:solidFill>
                  <a:srgbClr val="000000"/>
                </a:solidFill>
                <a:latin typeface="Calibri"/>
                <a:ea typeface="Calibri"/>
                <a:cs typeface="Calibri"/>
                <a:sym typeface="Calibri"/>
              </a:rPr>
              <a:t>signing of confidentiality agreement by providers; confidentiality protection on data shared with other organizations; and SOPs for provision of provider referral as an ICT approach.</a:t>
            </a:r>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800" b="0" i="0" u="none" strike="noStrike" cap="none">
                <a:solidFill>
                  <a:srgbClr val="000000"/>
                </a:solidFill>
                <a:latin typeface="Calibri"/>
                <a:ea typeface="Calibri"/>
                <a:cs typeface="Calibri"/>
                <a:sym typeface="Calibri"/>
              </a:rPr>
              <a:t>The third thematic area is IPV risk assessment with key gaps including SOPs on ensuring client safety for clients who screen positive for IPV; lack of list of supportive services for IPV services;  and HCPs training on adverse events monitoring, reporting and response.</a:t>
            </a:r>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800" b="0" i="0" u="none" strike="noStrike" cap="none">
                <a:solidFill>
                  <a:srgbClr val="000000"/>
                </a:solidFill>
                <a:latin typeface="Calibri"/>
                <a:ea typeface="Calibri"/>
                <a:cs typeface="Calibri"/>
                <a:sym typeface="Calibri"/>
              </a:rPr>
              <a:t>Lastly, is adverse events including tracking system for all reported adverse events; anonymous  reporting of adverse events by clients; as well as SOPs for identifying, investigating and responding to adverse events.</a:t>
            </a:r>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995" name="Google Shape;995;gc64856476d_3_4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68050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gc64856476d_3_4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In this slide, we share the key gaps that are based on site performance against the 33 questions as previously presented. Key gaps are in the informed consent, confidentiality, IPV risk assessment  and adverse events.as detailed. </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rgbClr val="000000"/>
              </a:buClr>
              <a:buSzPts val="1400"/>
              <a:buFont typeface="Arial"/>
              <a:buNone/>
            </a:pPr>
            <a:r>
              <a:rPr lang="en-US"/>
              <a:t>In informed consent thematic area, the key gap was on availability of </a:t>
            </a:r>
            <a:r>
              <a:rPr lang="en-US" sz="1200" b="0" i="0" u="none" strike="noStrike" cap="none">
                <a:solidFill>
                  <a:srgbClr val="000000"/>
                </a:solidFill>
                <a:latin typeface="Calibri"/>
                <a:ea typeface="Calibri"/>
                <a:cs typeface="Calibri"/>
                <a:sym typeface="Calibri"/>
              </a:rPr>
              <a:t>Communication materials creating awareness on patient rights and reporting violations</a:t>
            </a:r>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a:t>The second is confidentiality with key gaps noted in </a:t>
            </a:r>
            <a:r>
              <a:rPr lang="en-US" sz="1800" b="0" i="0" u="none" strike="noStrike" cap="none">
                <a:solidFill>
                  <a:srgbClr val="000000"/>
                </a:solidFill>
                <a:latin typeface="Calibri"/>
                <a:ea typeface="Calibri"/>
                <a:cs typeface="Calibri"/>
                <a:sym typeface="Calibri"/>
              </a:rPr>
              <a:t>signing of confidentiality agreement by providers; confidentiality protection on data shared with other organizations; and SOPs for provision of provider referral as an ICT approach.</a:t>
            </a:r>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800" b="0" i="0" u="none" strike="noStrike" cap="none">
                <a:solidFill>
                  <a:srgbClr val="000000"/>
                </a:solidFill>
                <a:latin typeface="Calibri"/>
                <a:ea typeface="Calibri"/>
                <a:cs typeface="Calibri"/>
                <a:sym typeface="Calibri"/>
              </a:rPr>
              <a:t>The third thematic area is IPV risk assessment with key gaps including SOPs on ensuring client safety for clients who screen positive for IPV; lack of list of supportive services for IPV services;  and HCPs training on adverse events monitoring, reporting and response.</a:t>
            </a:r>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800" b="0" i="0" u="none" strike="noStrike" cap="none">
                <a:solidFill>
                  <a:srgbClr val="000000"/>
                </a:solidFill>
                <a:latin typeface="Calibri"/>
                <a:ea typeface="Calibri"/>
                <a:cs typeface="Calibri"/>
                <a:sym typeface="Calibri"/>
              </a:rPr>
              <a:t>Lastly, is adverse events including tracking system for all reported adverse events; anonymous  reporting of adverse events by clients; as well as SOPs for identifying, investigating and responding to adverse events.</a:t>
            </a:r>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995" name="Google Shape;995;gc64856476d_3_4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64134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gi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BA444-64EF-495E-A779-57A4494171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785C4F-CB5B-4107-AEA7-6220E52D54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A03CB2-B113-4D02-B569-6EF6E66DB757}"/>
              </a:ext>
            </a:extLst>
          </p:cNvPr>
          <p:cNvSpPr>
            <a:spLocks noGrp="1"/>
          </p:cNvSpPr>
          <p:nvPr>
            <p:ph type="dt" sz="half" idx="10"/>
          </p:nvPr>
        </p:nvSpPr>
        <p:spPr/>
        <p:txBody>
          <a:bodyPr/>
          <a:lstStyle/>
          <a:p>
            <a:fld id="{D2C8934D-60F8-4AD7-9453-54D327D8E813}" type="datetimeFigureOut">
              <a:rPr lang="en-US" smtClean="0"/>
              <a:t>5/17/2022</a:t>
            </a:fld>
            <a:endParaRPr lang="en-US"/>
          </a:p>
        </p:txBody>
      </p:sp>
      <p:sp>
        <p:nvSpPr>
          <p:cNvPr id="5" name="Footer Placeholder 4">
            <a:extLst>
              <a:ext uri="{FF2B5EF4-FFF2-40B4-BE49-F238E27FC236}">
                <a16:creationId xmlns:a16="http://schemas.microsoft.com/office/drawing/2014/main" id="{EEB21529-0A59-49BF-9B4D-8E75FD0BA3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40F8A4-C93B-48E8-B19C-E7CA13BF03AE}"/>
              </a:ext>
            </a:extLst>
          </p:cNvPr>
          <p:cNvSpPr>
            <a:spLocks noGrp="1"/>
          </p:cNvSpPr>
          <p:nvPr>
            <p:ph type="sldNum" sz="quarter" idx="12"/>
          </p:nvPr>
        </p:nvSpPr>
        <p:spPr/>
        <p:txBody>
          <a:bodyPr/>
          <a:lstStyle/>
          <a:p>
            <a:fld id="{D2F32A28-D18D-4DF0-9929-295E2C363A49}" type="slidenum">
              <a:rPr lang="en-US" smtClean="0"/>
              <a:t>‹#›</a:t>
            </a:fld>
            <a:endParaRPr lang="en-US"/>
          </a:p>
        </p:txBody>
      </p:sp>
    </p:spTree>
    <p:extLst>
      <p:ext uri="{BB962C8B-B14F-4D97-AF65-F5344CB8AC3E}">
        <p14:creationId xmlns:p14="http://schemas.microsoft.com/office/powerpoint/2010/main" val="3341313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9BD7C-192B-4D8C-8479-70510DA28A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CF6D57-61E8-4024-812E-CF6161A174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F55170-7CEF-4582-9FA0-B321C3A649C0}"/>
              </a:ext>
            </a:extLst>
          </p:cNvPr>
          <p:cNvSpPr>
            <a:spLocks noGrp="1"/>
          </p:cNvSpPr>
          <p:nvPr>
            <p:ph type="dt" sz="half" idx="10"/>
          </p:nvPr>
        </p:nvSpPr>
        <p:spPr/>
        <p:txBody>
          <a:bodyPr/>
          <a:lstStyle/>
          <a:p>
            <a:fld id="{D2C8934D-60F8-4AD7-9453-54D327D8E813}" type="datetimeFigureOut">
              <a:rPr lang="en-US" smtClean="0"/>
              <a:t>5/17/2022</a:t>
            </a:fld>
            <a:endParaRPr lang="en-US"/>
          </a:p>
        </p:txBody>
      </p:sp>
      <p:sp>
        <p:nvSpPr>
          <p:cNvPr id="5" name="Footer Placeholder 4">
            <a:extLst>
              <a:ext uri="{FF2B5EF4-FFF2-40B4-BE49-F238E27FC236}">
                <a16:creationId xmlns:a16="http://schemas.microsoft.com/office/drawing/2014/main" id="{9F5C5DF1-8DE6-4935-A1EE-EAC14C1216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C58048-FDC9-4F83-9D47-F4C959197026}"/>
              </a:ext>
            </a:extLst>
          </p:cNvPr>
          <p:cNvSpPr>
            <a:spLocks noGrp="1"/>
          </p:cNvSpPr>
          <p:nvPr>
            <p:ph type="sldNum" sz="quarter" idx="12"/>
          </p:nvPr>
        </p:nvSpPr>
        <p:spPr/>
        <p:txBody>
          <a:bodyPr/>
          <a:lstStyle/>
          <a:p>
            <a:fld id="{D2F32A28-D18D-4DF0-9929-295E2C363A49}" type="slidenum">
              <a:rPr lang="en-US" smtClean="0"/>
              <a:t>‹#›</a:t>
            </a:fld>
            <a:endParaRPr lang="en-US"/>
          </a:p>
        </p:txBody>
      </p:sp>
    </p:spTree>
    <p:extLst>
      <p:ext uri="{BB962C8B-B14F-4D97-AF65-F5344CB8AC3E}">
        <p14:creationId xmlns:p14="http://schemas.microsoft.com/office/powerpoint/2010/main" val="2571661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270DEE-CE37-49CA-B2B1-B0D08DDF2E9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B47FE7-890C-4395-B6C9-21E14ED92C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C558FE-7690-44AA-B582-BF31BAEA9F96}"/>
              </a:ext>
            </a:extLst>
          </p:cNvPr>
          <p:cNvSpPr>
            <a:spLocks noGrp="1"/>
          </p:cNvSpPr>
          <p:nvPr>
            <p:ph type="dt" sz="half" idx="10"/>
          </p:nvPr>
        </p:nvSpPr>
        <p:spPr/>
        <p:txBody>
          <a:bodyPr/>
          <a:lstStyle/>
          <a:p>
            <a:fld id="{D2C8934D-60F8-4AD7-9453-54D327D8E813}" type="datetimeFigureOut">
              <a:rPr lang="en-US" smtClean="0"/>
              <a:t>5/17/2022</a:t>
            </a:fld>
            <a:endParaRPr lang="en-US"/>
          </a:p>
        </p:txBody>
      </p:sp>
      <p:sp>
        <p:nvSpPr>
          <p:cNvPr id="5" name="Footer Placeholder 4">
            <a:extLst>
              <a:ext uri="{FF2B5EF4-FFF2-40B4-BE49-F238E27FC236}">
                <a16:creationId xmlns:a16="http://schemas.microsoft.com/office/drawing/2014/main" id="{24CA2340-0405-4C5B-B64C-47A6C322CA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DABD71-A8A5-4347-90EB-AE5A4AB82180}"/>
              </a:ext>
            </a:extLst>
          </p:cNvPr>
          <p:cNvSpPr>
            <a:spLocks noGrp="1"/>
          </p:cNvSpPr>
          <p:nvPr>
            <p:ph type="sldNum" sz="quarter" idx="12"/>
          </p:nvPr>
        </p:nvSpPr>
        <p:spPr/>
        <p:txBody>
          <a:bodyPr/>
          <a:lstStyle/>
          <a:p>
            <a:fld id="{D2F32A28-D18D-4DF0-9929-295E2C363A49}" type="slidenum">
              <a:rPr lang="en-US" smtClean="0"/>
              <a:t>‹#›</a:t>
            </a:fld>
            <a:endParaRPr lang="en-US"/>
          </a:p>
        </p:txBody>
      </p:sp>
    </p:spTree>
    <p:extLst>
      <p:ext uri="{BB962C8B-B14F-4D97-AF65-F5344CB8AC3E}">
        <p14:creationId xmlns:p14="http://schemas.microsoft.com/office/powerpoint/2010/main" val="3706237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Dark Blue Header">
  <p:cSld name="Content Dark Blue Header">
    <p:spTree>
      <p:nvGrpSpPr>
        <p:cNvPr id="1" name="Shape 757"/>
        <p:cNvGrpSpPr/>
        <p:nvPr/>
      </p:nvGrpSpPr>
      <p:grpSpPr>
        <a:xfrm>
          <a:off x="0" y="0"/>
          <a:ext cx="0" cy="0"/>
          <a:chOff x="0" y="0"/>
          <a:chExt cx="0" cy="0"/>
        </a:xfrm>
      </p:grpSpPr>
      <p:sp>
        <p:nvSpPr>
          <p:cNvPr id="758" name="Google Shape;758;gc64856476d_3_212"/>
          <p:cNvSpPr/>
          <p:nvPr/>
        </p:nvSpPr>
        <p:spPr>
          <a:xfrm>
            <a:off x="0" y="-1"/>
            <a:ext cx="12192000" cy="822800"/>
          </a:xfrm>
          <a:prstGeom prst="rect">
            <a:avLst/>
          </a:prstGeom>
          <a:solidFill>
            <a:srgbClr val="0C507C"/>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400" b="0" i="0" u="none" strike="noStrike" cap="none">
              <a:solidFill>
                <a:schemeClr val="lt1"/>
              </a:solidFill>
              <a:latin typeface="Arial"/>
              <a:ea typeface="Arial"/>
              <a:cs typeface="Arial"/>
              <a:sym typeface="Arial"/>
            </a:endParaRPr>
          </a:p>
        </p:txBody>
      </p:sp>
      <p:sp>
        <p:nvSpPr>
          <p:cNvPr id="759" name="Google Shape;759;gc64856476d_3_212"/>
          <p:cNvSpPr txBox="1">
            <a:spLocks noGrp="1"/>
          </p:cNvSpPr>
          <p:nvPr>
            <p:ph type="body" idx="1"/>
          </p:nvPr>
        </p:nvSpPr>
        <p:spPr>
          <a:xfrm>
            <a:off x="230020" y="203817"/>
            <a:ext cx="11690800" cy="757708"/>
          </a:xfrm>
          <a:prstGeom prst="rect">
            <a:avLst/>
          </a:prstGeom>
          <a:noFill/>
          <a:ln>
            <a:noFill/>
          </a:ln>
        </p:spPr>
        <p:txBody>
          <a:bodyPr spcFirstLastPara="1" wrap="square" lIns="0" tIns="0" rIns="0" bIns="0" anchor="t" anchorCtr="0">
            <a:spAutoFit/>
          </a:bodyPr>
          <a:lstStyle>
            <a:lvl1pPr marL="609585" marR="0" lvl="0" indent="-304792" algn="l" rtl="0">
              <a:lnSpc>
                <a:spcPct val="90000"/>
              </a:lnSpc>
              <a:spcBef>
                <a:spcPts val="1333"/>
              </a:spcBef>
              <a:spcAft>
                <a:spcPts val="0"/>
              </a:spcAft>
              <a:buClr>
                <a:schemeClr val="lt1"/>
              </a:buClr>
              <a:buSzPts val="3200"/>
              <a:buFont typeface="Arial"/>
              <a:buNone/>
              <a:defRPr sz="4267" b="0" i="0" u="none" strike="noStrike" cap="none">
                <a:solidFill>
                  <a:schemeClr val="lt1"/>
                </a:solidFill>
                <a:latin typeface="Arial"/>
                <a:ea typeface="Arial"/>
                <a:cs typeface="Arial"/>
                <a:sym typeface="Arial"/>
              </a:defRPr>
            </a:lvl1pPr>
            <a:lvl2pPr marL="1219170" marR="0" lvl="1" indent="-507987" algn="l" rtl="0">
              <a:lnSpc>
                <a:spcPct val="90000"/>
              </a:lnSpc>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2pPr>
            <a:lvl3pPr marL="1828754" marR="0" lvl="2" indent="-474121" algn="l" rtl="0">
              <a:lnSpc>
                <a:spcPct val="90000"/>
              </a:lnSpc>
              <a:spcBef>
                <a:spcPts val="667"/>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3pPr>
            <a:lvl4pPr marL="2438339" marR="0" lvl="3"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4pPr>
            <a:lvl5pPr marL="3047924" marR="0" lvl="4"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5pPr>
            <a:lvl6pPr marL="3657509" marR="0" lvl="5"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6pPr>
            <a:lvl7pPr marL="4267093" marR="0" lvl="6"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7pPr>
            <a:lvl8pPr marL="4876678" marR="0" lvl="7"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8pPr>
            <a:lvl9pPr marL="5486263" marR="0" lvl="8"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9pPr>
          </a:lstStyle>
          <a:p>
            <a:endParaRPr/>
          </a:p>
        </p:txBody>
      </p:sp>
      <p:pic>
        <p:nvPicPr>
          <p:cNvPr id="760" name="Google Shape;760;gc64856476d_3_212"/>
          <p:cNvPicPr preferRelativeResize="0"/>
          <p:nvPr/>
        </p:nvPicPr>
        <p:blipFill rotWithShape="1">
          <a:blip r:embed="rId2">
            <a:alphaModFix/>
          </a:blip>
          <a:srcRect/>
          <a:stretch/>
        </p:blipFill>
        <p:spPr>
          <a:xfrm>
            <a:off x="210968" y="6290311"/>
            <a:ext cx="1465720" cy="531323"/>
          </a:xfrm>
          <a:prstGeom prst="rect">
            <a:avLst/>
          </a:prstGeom>
          <a:noFill/>
          <a:ln>
            <a:noFill/>
          </a:ln>
        </p:spPr>
      </p:pic>
      <p:sp>
        <p:nvSpPr>
          <p:cNvPr id="761" name="Google Shape;761;gc64856476d_3_212"/>
          <p:cNvSpPr txBox="1">
            <a:spLocks noGrp="1"/>
          </p:cNvSpPr>
          <p:nvPr>
            <p:ph type="body" idx="2"/>
          </p:nvPr>
        </p:nvSpPr>
        <p:spPr>
          <a:xfrm>
            <a:off x="228600" y="6020371"/>
            <a:ext cx="7732800" cy="154800"/>
          </a:xfrm>
          <a:prstGeom prst="rect">
            <a:avLst/>
          </a:prstGeom>
          <a:noFill/>
          <a:ln>
            <a:noFill/>
          </a:ln>
        </p:spPr>
        <p:txBody>
          <a:bodyPr spcFirstLastPara="1" wrap="square" lIns="0" tIns="0" rIns="0" bIns="0" anchor="t" anchorCtr="0">
            <a:normAutofit/>
          </a:bodyPr>
          <a:lstStyle>
            <a:lvl1pPr marL="609585" marR="0" lvl="0" indent="-304792" algn="l" rtl="0">
              <a:lnSpc>
                <a:spcPct val="90000"/>
              </a:lnSpc>
              <a:spcBef>
                <a:spcPts val="1333"/>
              </a:spcBef>
              <a:spcAft>
                <a:spcPts val="0"/>
              </a:spcAft>
              <a:buClr>
                <a:srgbClr val="050606"/>
              </a:buClr>
              <a:buSzPts val="800"/>
              <a:buFont typeface="Arial"/>
              <a:buNone/>
              <a:defRPr sz="1067" b="0" i="0" u="none" strike="noStrike" cap="none">
                <a:solidFill>
                  <a:srgbClr val="050606"/>
                </a:solidFill>
                <a:latin typeface="Arial"/>
                <a:ea typeface="Arial"/>
                <a:cs typeface="Arial"/>
                <a:sym typeface="Arial"/>
              </a:defRPr>
            </a:lvl1pPr>
            <a:lvl2pPr marL="1219170" marR="0" lvl="1" indent="-507987" algn="l" rtl="0">
              <a:lnSpc>
                <a:spcPct val="90000"/>
              </a:lnSpc>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2pPr>
            <a:lvl3pPr marL="1828754" marR="0" lvl="2" indent="-474121" algn="l" rtl="0">
              <a:lnSpc>
                <a:spcPct val="90000"/>
              </a:lnSpc>
              <a:spcBef>
                <a:spcPts val="667"/>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3pPr>
            <a:lvl4pPr marL="2438339" marR="0" lvl="3"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4pPr>
            <a:lvl5pPr marL="3047924" marR="0" lvl="4"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5pPr>
            <a:lvl6pPr marL="3657509" marR="0" lvl="5"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6pPr>
            <a:lvl7pPr marL="4267093" marR="0" lvl="6"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7pPr>
            <a:lvl8pPr marL="4876678" marR="0" lvl="7"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8pPr>
            <a:lvl9pPr marL="5486263" marR="0" lvl="8"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762" name="Google Shape;762;gc64856476d_3_212"/>
          <p:cNvSpPr txBox="1"/>
          <p:nvPr/>
        </p:nvSpPr>
        <p:spPr>
          <a:xfrm>
            <a:off x="11529564" y="6488207"/>
            <a:ext cx="588400" cy="365200"/>
          </a:xfrm>
          <a:prstGeom prst="rect">
            <a:avLst/>
          </a:prstGeom>
          <a:noFill/>
          <a:ln>
            <a:noFill/>
          </a:ln>
        </p:spPr>
        <p:txBody>
          <a:bodyPr spcFirstLastPara="1" wrap="square" lIns="121900" tIns="60933" rIns="121900" bIns="60933"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1200" b="0" i="0" u="none" strike="noStrike" cap="none">
                <a:solidFill>
                  <a:srgbClr val="050606"/>
                </a:solidFill>
                <a:latin typeface="Arial"/>
                <a:ea typeface="Arial"/>
                <a:cs typeface="Arial"/>
                <a:sym typeface="Arial"/>
              </a:rPr>
              <a:pPr marL="0" marR="0" lvl="0" indent="0" algn="r" rtl="0">
                <a:lnSpc>
                  <a:spcPct val="100000"/>
                </a:lnSpc>
                <a:spcBef>
                  <a:spcPts val="0"/>
                </a:spcBef>
                <a:spcAft>
                  <a:spcPts val="0"/>
                </a:spcAft>
                <a:buClr>
                  <a:srgbClr val="000000"/>
                </a:buClr>
                <a:buSzPts val="900"/>
                <a:buFont typeface="Arial"/>
                <a:buNone/>
              </a:pPr>
              <a:t>‹#›</a:t>
            </a:fld>
            <a:endParaRPr sz="1200" b="0" i="0" u="none" strike="noStrike" cap="none">
              <a:solidFill>
                <a:srgbClr val="050606"/>
              </a:solidFill>
              <a:latin typeface="Arial"/>
              <a:ea typeface="Arial"/>
              <a:cs typeface="Arial"/>
              <a:sym typeface="Arial"/>
            </a:endParaRPr>
          </a:p>
        </p:txBody>
      </p:sp>
      <p:sp>
        <p:nvSpPr>
          <p:cNvPr id="763" name="Google Shape;763;gc64856476d_3_212"/>
          <p:cNvSpPr txBox="1">
            <a:spLocks noGrp="1"/>
          </p:cNvSpPr>
          <p:nvPr>
            <p:ph type="body" idx="3"/>
          </p:nvPr>
        </p:nvSpPr>
        <p:spPr>
          <a:xfrm>
            <a:off x="267535" y="958048"/>
            <a:ext cx="11614000" cy="609911"/>
          </a:xfrm>
          <a:prstGeom prst="rect">
            <a:avLst/>
          </a:prstGeom>
          <a:noFill/>
          <a:ln>
            <a:noFill/>
          </a:ln>
        </p:spPr>
        <p:txBody>
          <a:bodyPr spcFirstLastPara="1" wrap="square" lIns="0" tIns="0" rIns="0" bIns="0" anchor="t" anchorCtr="0">
            <a:spAutoFit/>
          </a:bodyPr>
          <a:lstStyle>
            <a:lvl1pPr marL="609585" marR="0" lvl="0" indent="-304792" algn="l" rtl="0">
              <a:lnSpc>
                <a:spcPct val="90000"/>
              </a:lnSpc>
              <a:spcBef>
                <a:spcPts val="1333"/>
              </a:spcBef>
              <a:spcAft>
                <a:spcPts val="0"/>
              </a:spcAft>
              <a:buClr>
                <a:srgbClr val="050606"/>
              </a:buClr>
              <a:buSzPts val="2400"/>
              <a:buFont typeface="Arial"/>
              <a:buNone/>
              <a:defRPr sz="3200" b="0" i="0" u="none" strike="noStrike" cap="none">
                <a:solidFill>
                  <a:srgbClr val="050606"/>
                </a:solidFill>
                <a:latin typeface="Arial"/>
                <a:ea typeface="Arial"/>
                <a:cs typeface="Arial"/>
                <a:sym typeface="Arial"/>
              </a:defRPr>
            </a:lvl1pPr>
            <a:lvl2pPr marL="1219170" marR="0" lvl="1" indent="-507987" algn="l" rtl="0">
              <a:lnSpc>
                <a:spcPct val="90000"/>
              </a:lnSpc>
              <a:spcBef>
                <a:spcPts val="667"/>
              </a:spcBef>
              <a:spcAft>
                <a:spcPts val="0"/>
              </a:spcAft>
              <a:buClr>
                <a:srgbClr val="050606"/>
              </a:buClr>
              <a:buSzPts val="2400"/>
              <a:buFont typeface="Arial"/>
              <a:buChar char="•"/>
              <a:defRPr sz="3200" b="0" i="0" u="none" strike="noStrike" cap="none">
                <a:solidFill>
                  <a:srgbClr val="050606"/>
                </a:solidFill>
                <a:latin typeface="Arial"/>
                <a:ea typeface="Arial"/>
                <a:cs typeface="Arial"/>
                <a:sym typeface="Arial"/>
              </a:defRPr>
            </a:lvl2pPr>
            <a:lvl3pPr marL="1828754" marR="0" lvl="2" indent="-507987" algn="l" rtl="0">
              <a:lnSpc>
                <a:spcPct val="90000"/>
              </a:lnSpc>
              <a:spcBef>
                <a:spcPts val="667"/>
              </a:spcBef>
              <a:spcAft>
                <a:spcPts val="0"/>
              </a:spcAft>
              <a:buClr>
                <a:srgbClr val="050606"/>
              </a:buClr>
              <a:buSzPts val="2400"/>
              <a:buFont typeface="Quattrocento Sans"/>
              <a:buChar char="–"/>
              <a:defRPr sz="3200" b="0" i="0" u="none" strike="noStrike" cap="none">
                <a:solidFill>
                  <a:srgbClr val="050606"/>
                </a:solidFill>
                <a:latin typeface="Arial"/>
                <a:ea typeface="Arial"/>
                <a:cs typeface="Arial"/>
                <a:sym typeface="Arial"/>
              </a:defRPr>
            </a:lvl3pPr>
            <a:lvl4pPr marL="2438339" marR="0" lvl="3" indent="-507987" algn="l" rtl="0">
              <a:lnSpc>
                <a:spcPct val="90000"/>
              </a:lnSpc>
              <a:spcBef>
                <a:spcPts val="667"/>
              </a:spcBef>
              <a:spcAft>
                <a:spcPts val="0"/>
              </a:spcAft>
              <a:buClr>
                <a:srgbClr val="050606"/>
              </a:buClr>
              <a:buSzPts val="2400"/>
              <a:buFont typeface="Noto Sans Symbols"/>
              <a:buChar char="▪"/>
              <a:defRPr sz="3200" b="0" i="0" u="none" strike="noStrike" cap="none">
                <a:solidFill>
                  <a:srgbClr val="050606"/>
                </a:solidFill>
                <a:latin typeface="Arial"/>
                <a:ea typeface="Arial"/>
                <a:cs typeface="Arial"/>
                <a:sym typeface="Arial"/>
              </a:defRPr>
            </a:lvl4pPr>
            <a:lvl5pPr marL="3047924" marR="0" lvl="4" indent="-507987" algn="l" rtl="0">
              <a:lnSpc>
                <a:spcPct val="90000"/>
              </a:lnSpc>
              <a:spcBef>
                <a:spcPts val="667"/>
              </a:spcBef>
              <a:spcAft>
                <a:spcPts val="0"/>
              </a:spcAft>
              <a:buClr>
                <a:srgbClr val="050606"/>
              </a:buClr>
              <a:buSzPts val="2400"/>
              <a:buFont typeface="Century Gothic"/>
              <a:buChar char="○"/>
              <a:defRPr sz="3200" b="0" i="0" u="none" strike="noStrike" cap="none">
                <a:solidFill>
                  <a:srgbClr val="050606"/>
                </a:solidFill>
                <a:latin typeface="Arial"/>
                <a:ea typeface="Arial"/>
                <a:cs typeface="Arial"/>
                <a:sym typeface="Arial"/>
              </a:defRPr>
            </a:lvl5pPr>
            <a:lvl6pPr marL="3657509" marR="0" lvl="5" indent="-507987" algn="l" rtl="0">
              <a:lnSpc>
                <a:spcPct val="90000"/>
              </a:lnSpc>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6pPr>
            <a:lvl7pPr marL="4267093" marR="0" lvl="6"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7pPr>
            <a:lvl8pPr marL="4876678" marR="0" lvl="7"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8pPr>
            <a:lvl9pPr marL="5486263" marR="0" lvl="8"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9pPr>
          </a:lstStyle>
          <a:p>
            <a:endParaRPr/>
          </a:p>
        </p:txBody>
      </p:sp>
      <p:pic>
        <p:nvPicPr>
          <p:cNvPr id="764" name="Google Shape;764;gc64856476d_3_212"/>
          <p:cNvPicPr preferRelativeResize="0"/>
          <p:nvPr/>
        </p:nvPicPr>
        <p:blipFill rotWithShape="1">
          <a:blip r:embed="rId3">
            <a:alphaModFix/>
          </a:blip>
          <a:srcRect/>
          <a:stretch/>
        </p:blipFill>
        <p:spPr>
          <a:xfrm>
            <a:off x="2374372" y="6314832"/>
            <a:ext cx="5998408" cy="366715"/>
          </a:xfrm>
          <a:prstGeom prst="rect">
            <a:avLst/>
          </a:prstGeom>
          <a:noFill/>
          <a:ln>
            <a:noFill/>
          </a:ln>
        </p:spPr>
      </p:pic>
    </p:spTree>
    <p:extLst>
      <p:ext uri="{BB962C8B-B14F-4D97-AF65-F5344CB8AC3E}">
        <p14:creationId xmlns:p14="http://schemas.microsoft.com/office/powerpoint/2010/main" val="673095841"/>
      </p:ext>
    </p:extLst>
  </p:cSld>
  <p:clrMapOvr>
    <a:masterClrMapping/>
  </p:clrMapOvr>
  <p:extLst>
    <p:ext uri="{DCECCB84-F9BA-43D5-87BE-67443E8EF086}">
      <p15:sldGuideLst xmlns:p15="http://schemas.microsoft.com/office/powerpoint/2012/main">
        <p15:guide id="1" orient="horz" pos="1602">
          <p15:clr>
            <a:srgbClr val="FBAE40"/>
          </p15:clr>
        </p15:guide>
        <p15:guide id="2" pos="2880">
          <p15:clr>
            <a:srgbClr val="FBAE40"/>
          </p15:clr>
        </p15:guide>
        <p15:guide id="3" pos="5664">
          <p15:clr>
            <a:srgbClr val="FBAE40"/>
          </p15:clr>
        </p15:guide>
        <p15:guide id="4" pos="96">
          <p15:clr>
            <a:srgbClr val="FBAE40"/>
          </p15:clr>
        </p15:guide>
        <p15:guide id="5" orient="horz" pos="108">
          <p15:clr>
            <a:srgbClr val="FBAE40"/>
          </p15:clr>
        </p15:guide>
        <p15:guide id="6" orient="horz" pos="316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losing Slide">
  <p:cSld name="Closing Slide">
    <p:spTree>
      <p:nvGrpSpPr>
        <p:cNvPr id="1" name="Shape 11"/>
        <p:cNvGrpSpPr/>
        <p:nvPr/>
      </p:nvGrpSpPr>
      <p:grpSpPr>
        <a:xfrm>
          <a:off x="0" y="0"/>
          <a:ext cx="0" cy="0"/>
          <a:chOff x="0" y="0"/>
          <a:chExt cx="0" cy="0"/>
        </a:xfrm>
      </p:grpSpPr>
      <p:sp>
        <p:nvSpPr>
          <p:cNvPr id="12" name="Google Shape;12;p47"/>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 name="Google Shape;13;p47"/>
          <p:cNvSpPr/>
          <p:nvPr/>
        </p:nvSpPr>
        <p:spPr>
          <a:xfrm>
            <a:off x="-50800" y="-19049"/>
            <a:ext cx="12242800" cy="6877200"/>
          </a:xfrm>
          <a:prstGeom prst="rect">
            <a:avLst/>
          </a:prstGeom>
          <a:blipFill rotWithShape="1">
            <a:blip r:embed="rId3">
              <a:alphaModFix amt="10000"/>
            </a:blip>
            <a:stretch>
              <a:fillRect l="-13894" t="-10938" r="-32567" b="-27606"/>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 name="Google Shape;14;p47"/>
          <p:cNvSpPr txBox="1">
            <a:spLocks noGrp="1"/>
          </p:cNvSpPr>
          <p:nvPr>
            <p:ph type="title"/>
          </p:nvPr>
        </p:nvSpPr>
        <p:spPr>
          <a:xfrm>
            <a:off x="559329" y="2594151"/>
            <a:ext cx="11073200" cy="1573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lt1"/>
              </a:buClr>
              <a:buSzPts val="4800"/>
              <a:buFont typeface="Arial"/>
              <a:buNone/>
              <a:defRPr sz="4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 name="Google Shape;15;p47"/>
          <p:cNvSpPr txBox="1">
            <a:spLocks noGrp="1"/>
          </p:cNvSpPr>
          <p:nvPr>
            <p:ph type="body" idx="1"/>
          </p:nvPr>
        </p:nvSpPr>
        <p:spPr>
          <a:xfrm>
            <a:off x="279400" y="4142254"/>
            <a:ext cx="11633200" cy="497532"/>
          </a:xfrm>
          <a:prstGeom prst="rect">
            <a:avLst/>
          </a:prstGeom>
          <a:noFill/>
          <a:ln>
            <a:noFill/>
          </a:ln>
        </p:spPr>
        <p:txBody>
          <a:bodyPr spcFirstLastPara="1" wrap="square" lIns="91425" tIns="45700" rIns="91425" bIns="45700" anchor="ctr" anchorCtr="0">
            <a:spAutoFit/>
          </a:bodyPr>
          <a:lstStyle>
            <a:lvl1pPr marL="457200" marR="0" lvl="0" indent="-228600" algn="ctr"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6" name="Google Shape;16;p47" descr="PEPFAR-Logo-Color-Tagline-Transparent-White.gif"/>
          <p:cNvPicPr preferRelativeResize="0"/>
          <p:nvPr/>
        </p:nvPicPr>
        <p:blipFill rotWithShape="1">
          <a:blip r:embed="rId4">
            <a:alphaModFix/>
          </a:blip>
          <a:srcRect/>
          <a:stretch/>
        </p:blipFill>
        <p:spPr>
          <a:xfrm>
            <a:off x="3971928" y="783964"/>
            <a:ext cx="3186113" cy="1153467"/>
          </a:xfrm>
          <a:prstGeom prst="rect">
            <a:avLst/>
          </a:prstGeom>
          <a:noFill/>
          <a:ln>
            <a:noFill/>
          </a:ln>
        </p:spPr>
      </p:pic>
      <p:pic>
        <p:nvPicPr>
          <p:cNvPr id="17" name="Google Shape;17;p47"/>
          <p:cNvPicPr preferRelativeResize="0"/>
          <p:nvPr/>
        </p:nvPicPr>
        <p:blipFill rotWithShape="1">
          <a:blip r:embed="rId5">
            <a:alphaModFix/>
          </a:blip>
          <a:srcRect/>
          <a:stretch/>
        </p:blipFill>
        <p:spPr>
          <a:xfrm>
            <a:off x="356085" y="5969740"/>
            <a:ext cx="8609875" cy="526368"/>
          </a:xfrm>
          <a:prstGeom prst="rect">
            <a:avLst/>
          </a:prstGeom>
          <a:noFill/>
          <a:ln>
            <a:noFill/>
          </a:ln>
        </p:spPr>
      </p:pic>
    </p:spTree>
    <p:extLst>
      <p:ext uri="{BB962C8B-B14F-4D97-AF65-F5344CB8AC3E}">
        <p14:creationId xmlns:p14="http://schemas.microsoft.com/office/powerpoint/2010/main" val="2579333284"/>
      </p:ext>
    </p:extLst>
  </p:cSld>
  <p:clrMapOvr>
    <a:masterClrMapping/>
  </p:clrMapOvr>
  <p:extLst>
    <p:ext uri="{DCECCB84-F9BA-43D5-87BE-67443E8EF086}">
      <p15:sldGuideLst xmlns:p15="http://schemas.microsoft.com/office/powerpoint/2012/main">
        <p15:guide id="1" orient="horz" pos="1602">
          <p15:clr>
            <a:srgbClr val="FBAE40"/>
          </p15:clr>
        </p15:guide>
        <p15:guide id="2" pos="2880">
          <p15:clr>
            <a:srgbClr val="FBAE40"/>
          </p15:clr>
        </p15:guide>
        <p15:guide id="3" pos="5616">
          <p15:clr>
            <a:srgbClr val="FBAE40"/>
          </p15:clr>
        </p15:guide>
        <p15:guide id="4" pos="96">
          <p15:clr>
            <a:srgbClr val="FBAE40"/>
          </p15:clr>
        </p15:guide>
        <p15:guide id="5" orient="horz" pos="108">
          <p15:clr>
            <a:srgbClr val="FBAE40"/>
          </p15:clr>
        </p15:guide>
        <p15:guide id="6" orient="horz" pos="313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Break Ribbon Informal Dark Red">
  <p:cSld name="Section Break Ribbon Informal Dark Red">
    <p:spTree>
      <p:nvGrpSpPr>
        <p:cNvPr id="1" name="Shape 200"/>
        <p:cNvGrpSpPr/>
        <p:nvPr/>
      </p:nvGrpSpPr>
      <p:grpSpPr>
        <a:xfrm>
          <a:off x="0" y="0"/>
          <a:ext cx="0" cy="0"/>
          <a:chOff x="0" y="0"/>
          <a:chExt cx="0" cy="0"/>
        </a:xfrm>
      </p:grpSpPr>
      <p:sp>
        <p:nvSpPr>
          <p:cNvPr id="201" name="Google Shape;201;p36"/>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Arial"/>
              <a:ea typeface="Arial"/>
              <a:cs typeface="Arial"/>
              <a:sym typeface="Arial"/>
            </a:endParaRPr>
          </a:p>
        </p:txBody>
      </p:sp>
      <p:pic>
        <p:nvPicPr>
          <p:cNvPr id="202" name="Google Shape;202;p36"/>
          <p:cNvPicPr preferRelativeResize="0"/>
          <p:nvPr/>
        </p:nvPicPr>
        <p:blipFill rotWithShape="1">
          <a:blip r:embed="rId3">
            <a:alphaModFix/>
          </a:blip>
          <a:srcRect l="22940" t="288" b="11354"/>
          <a:stretch/>
        </p:blipFill>
        <p:spPr>
          <a:xfrm>
            <a:off x="0" y="19051"/>
            <a:ext cx="6718691" cy="6819900"/>
          </a:xfrm>
          <a:prstGeom prst="rect">
            <a:avLst/>
          </a:prstGeom>
          <a:noFill/>
          <a:ln>
            <a:noFill/>
          </a:ln>
          <a:effectLst>
            <a:outerShdw blurRad="50800" dist="38100" dir="5400000" algn="t" rotWithShape="0">
              <a:srgbClr val="000000">
                <a:alpha val="40000"/>
              </a:srgbClr>
            </a:outerShdw>
          </a:effectLst>
        </p:spPr>
      </p:pic>
      <p:pic>
        <p:nvPicPr>
          <p:cNvPr id="203" name="Google Shape;203;p36"/>
          <p:cNvPicPr preferRelativeResize="0"/>
          <p:nvPr/>
        </p:nvPicPr>
        <p:blipFill rotWithShape="1">
          <a:blip r:embed="rId4">
            <a:alphaModFix/>
          </a:blip>
          <a:srcRect/>
          <a:stretch/>
        </p:blipFill>
        <p:spPr>
          <a:xfrm>
            <a:off x="268944" y="6417175"/>
            <a:ext cx="1161871" cy="308071"/>
          </a:xfrm>
          <a:prstGeom prst="rect">
            <a:avLst/>
          </a:prstGeom>
          <a:noFill/>
          <a:ln>
            <a:noFill/>
          </a:ln>
        </p:spPr>
      </p:pic>
      <p:sp>
        <p:nvSpPr>
          <p:cNvPr id="204" name="Google Shape;204;p36"/>
          <p:cNvSpPr txBox="1"/>
          <p:nvPr/>
        </p:nvSpPr>
        <p:spPr>
          <a:xfrm>
            <a:off x="11421984" y="6398557"/>
            <a:ext cx="588400" cy="365200"/>
          </a:xfrm>
          <a:prstGeom prst="rect">
            <a:avLst/>
          </a:prstGeom>
          <a:noFill/>
          <a:ln>
            <a:noFill/>
          </a:ln>
        </p:spPr>
        <p:txBody>
          <a:bodyPr spcFirstLastPara="1" wrap="square" lIns="121900" tIns="60933" rIns="121900" bIns="60933"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1200" b="0" i="0" u="none" strike="noStrike" cap="none">
                <a:solidFill>
                  <a:schemeClr val="lt1"/>
                </a:solidFill>
                <a:latin typeface="Arial"/>
                <a:ea typeface="Arial"/>
                <a:cs typeface="Arial"/>
                <a:sym typeface="Arial"/>
              </a:rPr>
              <a:pPr marL="0" marR="0" lvl="0" indent="0" algn="r" rtl="0">
                <a:lnSpc>
                  <a:spcPct val="100000"/>
                </a:lnSpc>
                <a:spcBef>
                  <a:spcPts val="0"/>
                </a:spcBef>
                <a:spcAft>
                  <a:spcPts val="0"/>
                </a:spcAft>
                <a:buClr>
                  <a:srgbClr val="000000"/>
                </a:buClr>
                <a:buSzPts val="900"/>
                <a:buFont typeface="Arial"/>
                <a:buNone/>
              </a:pPr>
              <a:t>‹#›</a:t>
            </a:fld>
            <a:endParaRPr sz="1200" b="0" i="0" u="none" strike="noStrike" cap="none">
              <a:solidFill>
                <a:schemeClr val="lt1"/>
              </a:solidFill>
              <a:latin typeface="Arial"/>
              <a:ea typeface="Arial"/>
              <a:cs typeface="Arial"/>
              <a:sym typeface="Arial"/>
            </a:endParaRPr>
          </a:p>
        </p:txBody>
      </p:sp>
      <p:sp>
        <p:nvSpPr>
          <p:cNvPr id="205" name="Google Shape;205;p36"/>
          <p:cNvSpPr txBox="1">
            <a:spLocks noGrp="1"/>
          </p:cNvSpPr>
          <p:nvPr>
            <p:ph type="body" idx="1"/>
          </p:nvPr>
        </p:nvSpPr>
        <p:spPr>
          <a:xfrm>
            <a:off x="5461000" y="3883181"/>
            <a:ext cx="6426000" cy="818800"/>
          </a:xfrm>
          <a:prstGeom prst="rect">
            <a:avLst/>
          </a:prstGeom>
          <a:noFill/>
          <a:ln>
            <a:noFill/>
          </a:ln>
        </p:spPr>
        <p:txBody>
          <a:bodyPr spcFirstLastPara="1" wrap="square" lIns="0" tIns="0" rIns="0" bIns="0" anchor="t" anchorCtr="0">
            <a:noAutofit/>
          </a:bodyPr>
          <a:lstStyle>
            <a:lvl1pPr marL="609585" marR="0" lvl="0" indent="-304792" algn="l" rtl="0">
              <a:lnSpc>
                <a:spcPct val="90000"/>
              </a:lnSpc>
              <a:spcBef>
                <a:spcPts val="1333"/>
              </a:spcBef>
              <a:spcAft>
                <a:spcPts val="0"/>
              </a:spcAft>
              <a:buClr>
                <a:schemeClr val="lt1"/>
              </a:buClr>
              <a:buSzPts val="4000"/>
              <a:buFont typeface="Arial"/>
              <a:buNone/>
              <a:defRPr sz="5333" b="0" i="0" u="none" strike="noStrike" cap="none">
                <a:solidFill>
                  <a:schemeClr val="lt1"/>
                </a:solidFill>
                <a:latin typeface="Arial"/>
                <a:ea typeface="Arial"/>
                <a:cs typeface="Arial"/>
                <a:sym typeface="Arial"/>
              </a:defRPr>
            </a:lvl1pPr>
            <a:lvl2pPr marL="1219170" marR="0" lvl="1" indent="-507987" algn="l" rtl="0">
              <a:lnSpc>
                <a:spcPct val="90000"/>
              </a:lnSpc>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2pPr>
            <a:lvl3pPr marL="1828754" marR="0" lvl="2" indent="-474121" algn="l" rtl="0">
              <a:lnSpc>
                <a:spcPct val="90000"/>
              </a:lnSpc>
              <a:spcBef>
                <a:spcPts val="667"/>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3pPr>
            <a:lvl4pPr marL="2438339" marR="0" lvl="3"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4pPr>
            <a:lvl5pPr marL="3047924" marR="0" lvl="4"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5pPr>
            <a:lvl6pPr marL="3657509" marR="0" lvl="5"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6pPr>
            <a:lvl7pPr marL="4267093" marR="0" lvl="6"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7pPr>
            <a:lvl8pPr marL="4876678" marR="0" lvl="7"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8pPr>
            <a:lvl9pPr marL="5486263" marR="0" lvl="8"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35562691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5616">
          <p15:clr>
            <a:srgbClr val="FBAE40"/>
          </p15:clr>
        </p15:guide>
        <p15:guide id="4" pos="108">
          <p15:clr>
            <a:srgbClr val="FBAE40"/>
          </p15:clr>
        </p15:guide>
        <p15:guide id="5" orient="horz" pos="108">
          <p15:clr>
            <a:srgbClr val="FBAE40"/>
          </p15:clr>
        </p15:guide>
        <p15:guide id="6" orient="horz" pos="313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D9536-4413-4183-9687-1B63C0FC27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5800F6-FEA8-4C57-9FD6-E42F2AEA75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F7C99E-16AA-4DC7-AB6E-04DD155C1E5A}"/>
              </a:ext>
            </a:extLst>
          </p:cNvPr>
          <p:cNvSpPr>
            <a:spLocks noGrp="1"/>
          </p:cNvSpPr>
          <p:nvPr>
            <p:ph type="dt" sz="half" idx="10"/>
          </p:nvPr>
        </p:nvSpPr>
        <p:spPr/>
        <p:txBody>
          <a:bodyPr/>
          <a:lstStyle/>
          <a:p>
            <a:fld id="{D2C8934D-60F8-4AD7-9453-54D327D8E813}" type="datetimeFigureOut">
              <a:rPr lang="en-US" smtClean="0"/>
              <a:t>5/17/2022</a:t>
            </a:fld>
            <a:endParaRPr lang="en-US"/>
          </a:p>
        </p:txBody>
      </p:sp>
      <p:sp>
        <p:nvSpPr>
          <p:cNvPr id="5" name="Footer Placeholder 4">
            <a:extLst>
              <a:ext uri="{FF2B5EF4-FFF2-40B4-BE49-F238E27FC236}">
                <a16:creationId xmlns:a16="http://schemas.microsoft.com/office/drawing/2014/main" id="{40276A66-10F4-41AE-ABEA-4466A7F91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6951EA-6225-4C94-9ADA-0CB5B271B2EA}"/>
              </a:ext>
            </a:extLst>
          </p:cNvPr>
          <p:cNvSpPr>
            <a:spLocks noGrp="1"/>
          </p:cNvSpPr>
          <p:nvPr>
            <p:ph type="sldNum" sz="quarter" idx="12"/>
          </p:nvPr>
        </p:nvSpPr>
        <p:spPr/>
        <p:txBody>
          <a:bodyPr/>
          <a:lstStyle/>
          <a:p>
            <a:fld id="{D2F32A28-D18D-4DF0-9929-295E2C363A49}" type="slidenum">
              <a:rPr lang="en-US" smtClean="0"/>
              <a:t>‹#›</a:t>
            </a:fld>
            <a:endParaRPr lang="en-US"/>
          </a:p>
        </p:txBody>
      </p:sp>
    </p:spTree>
    <p:extLst>
      <p:ext uri="{BB962C8B-B14F-4D97-AF65-F5344CB8AC3E}">
        <p14:creationId xmlns:p14="http://schemas.microsoft.com/office/powerpoint/2010/main" val="789739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45F0F-9C30-43D9-ACA8-E8F14293B2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045377B-CA7D-4C1E-8943-9F25CBB80A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814839-2BFA-48FF-A323-CF7A2308017A}"/>
              </a:ext>
            </a:extLst>
          </p:cNvPr>
          <p:cNvSpPr>
            <a:spLocks noGrp="1"/>
          </p:cNvSpPr>
          <p:nvPr>
            <p:ph type="dt" sz="half" idx="10"/>
          </p:nvPr>
        </p:nvSpPr>
        <p:spPr/>
        <p:txBody>
          <a:bodyPr/>
          <a:lstStyle/>
          <a:p>
            <a:fld id="{D2C8934D-60F8-4AD7-9453-54D327D8E813}" type="datetimeFigureOut">
              <a:rPr lang="en-US" smtClean="0"/>
              <a:t>5/17/2022</a:t>
            </a:fld>
            <a:endParaRPr lang="en-US"/>
          </a:p>
        </p:txBody>
      </p:sp>
      <p:sp>
        <p:nvSpPr>
          <p:cNvPr id="5" name="Footer Placeholder 4">
            <a:extLst>
              <a:ext uri="{FF2B5EF4-FFF2-40B4-BE49-F238E27FC236}">
                <a16:creationId xmlns:a16="http://schemas.microsoft.com/office/drawing/2014/main" id="{E6607730-8032-4C1A-8B40-0927B322C6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F96B52-3B8C-4A5C-AD7B-CBC5B85C83EA}"/>
              </a:ext>
            </a:extLst>
          </p:cNvPr>
          <p:cNvSpPr>
            <a:spLocks noGrp="1"/>
          </p:cNvSpPr>
          <p:nvPr>
            <p:ph type="sldNum" sz="quarter" idx="12"/>
          </p:nvPr>
        </p:nvSpPr>
        <p:spPr/>
        <p:txBody>
          <a:bodyPr/>
          <a:lstStyle/>
          <a:p>
            <a:fld id="{D2F32A28-D18D-4DF0-9929-295E2C363A49}" type="slidenum">
              <a:rPr lang="en-US" smtClean="0"/>
              <a:t>‹#›</a:t>
            </a:fld>
            <a:endParaRPr lang="en-US"/>
          </a:p>
        </p:txBody>
      </p:sp>
    </p:spTree>
    <p:extLst>
      <p:ext uri="{BB962C8B-B14F-4D97-AF65-F5344CB8AC3E}">
        <p14:creationId xmlns:p14="http://schemas.microsoft.com/office/powerpoint/2010/main" val="4073398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70E77-3919-43AB-94B9-996C662B36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C8716E-FA3C-48B5-BC85-CAB72EADA3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E5F96F-80A9-4007-98BF-EEFFB09FC2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DE7E00-5CDD-4216-9CFC-F27153E57067}"/>
              </a:ext>
            </a:extLst>
          </p:cNvPr>
          <p:cNvSpPr>
            <a:spLocks noGrp="1"/>
          </p:cNvSpPr>
          <p:nvPr>
            <p:ph type="dt" sz="half" idx="10"/>
          </p:nvPr>
        </p:nvSpPr>
        <p:spPr/>
        <p:txBody>
          <a:bodyPr/>
          <a:lstStyle/>
          <a:p>
            <a:fld id="{D2C8934D-60F8-4AD7-9453-54D327D8E813}" type="datetimeFigureOut">
              <a:rPr lang="en-US" smtClean="0"/>
              <a:t>5/17/2022</a:t>
            </a:fld>
            <a:endParaRPr lang="en-US"/>
          </a:p>
        </p:txBody>
      </p:sp>
      <p:sp>
        <p:nvSpPr>
          <p:cNvPr id="6" name="Footer Placeholder 5">
            <a:extLst>
              <a:ext uri="{FF2B5EF4-FFF2-40B4-BE49-F238E27FC236}">
                <a16:creationId xmlns:a16="http://schemas.microsoft.com/office/drawing/2014/main" id="{AA6C9E9A-A5A2-45E3-AA4D-783712CAF5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1E68E3-1992-4E4F-9A16-D670B7BD65B4}"/>
              </a:ext>
            </a:extLst>
          </p:cNvPr>
          <p:cNvSpPr>
            <a:spLocks noGrp="1"/>
          </p:cNvSpPr>
          <p:nvPr>
            <p:ph type="sldNum" sz="quarter" idx="12"/>
          </p:nvPr>
        </p:nvSpPr>
        <p:spPr/>
        <p:txBody>
          <a:bodyPr/>
          <a:lstStyle/>
          <a:p>
            <a:fld id="{D2F32A28-D18D-4DF0-9929-295E2C363A49}" type="slidenum">
              <a:rPr lang="en-US" smtClean="0"/>
              <a:t>‹#›</a:t>
            </a:fld>
            <a:endParaRPr lang="en-US"/>
          </a:p>
        </p:txBody>
      </p:sp>
    </p:spTree>
    <p:extLst>
      <p:ext uri="{BB962C8B-B14F-4D97-AF65-F5344CB8AC3E}">
        <p14:creationId xmlns:p14="http://schemas.microsoft.com/office/powerpoint/2010/main" val="147681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85FE2-8F8A-4CA4-A3B0-AECC32291C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1D95C0-B4EB-43E3-B5F1-D67F496D68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B29AB5-33F8-4AA7-9FD3-1F88FA37B9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DDC667-9CD7-4D0A-9E72-C7E353FD14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EAF13B-52E1-4367-B1E0-8C3ADB6200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FB47E9B-5D17-4141-83DE-0CD2236AC8F9}"/>
              </a:ext>
            </a:extLst>
          </p:cNvPr>
          <p:cNvSpPr>
            <a:spLocks noGrp="1"/>
          </p:cNvSpPr>
          <p:nvPr>
            <p:ph type="dt" sz="half" idx="10"/>
          </p:nvPr>
        </p:nvSpPr>
        <p:spPr/>
        <p:txBody>
          <a:bodyPr/>
          <a:lstStyle/>
          <a:p>
            <a:fld id="{D2C8934D-60F8-4AD7-9453-54D327D8E813}" type="datetimeFigureOut">
              <a:rPr lang="en-US" smtClean="0"/>
              <a:t>5/17/2022</a:t>
            </a:fld>
            <a:endParaRPr lang="en-US"/>
          </a:p>
        </p:txBody>
      </p:sp>
      <p:sp>
        <p:nvSpPr>
          <p:cNvPr id="8" name="Footer Placeholder 7">
            <a:extLst>
              <a:ext uri="{FF2B5EF4-FFF2-40B4-BE49-F238E27FC236}">
                <a16:creationId xmlns:a16="http://schemas.microsoft.com/office/drawing/2014/main" id="{6A81C050-7B0B-4048-83D0-DB1CD7B9BB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840918-1097-4D20-9A8D-BC02E9892CFF}"/>
              </a:ext>
            </a:extLst>
          </p:cNvPr>
          <p:cNvSpPr>
            <a:spLocks noGrp="1"/>
          </p:cNvSpPr>
          <p:nvPr>
            <p:ph type="sldNum" sz="quarter" idx="12"/>
          </p:nvPr>
        </p:nvSpPr>
        <p:spPr/>
        <p:txBody>
          <a:bodyPr/>
          <a:lstStyle/>
          <a:p>
            <a:fld id="{D2F32A28-D18D-4DF0-9929-295E2C363A49}" type="slidenum">
              <a:rPr lang="en-US" smtClean="0"/>
              <a:t>‹#›</a:t>
            </a:fld>
            <a:endParaRPr lang="en-US"/>
          </a:p>
        </p:txBody>
      </p:sp>
    </p:spTree>
    <p:extLst>
      <p:ext uri="{BB962C8B-B14F-4D97-AF65-F5344CB8AC3E}">
        <p14:creationId xmlns:p14="http://schemas.microsoft.com/office/powerpoint/2010/main" val="1855029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5D069-3F0C-43E4-AD32-95CE0CFCCC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9029DFF-E06F-4FBC-AD4C-4E549BE0034F}"/>
              </a:ext>
            </a:extLst>
          </p:cNvPr>
          <p:cNvSpPr>
            <a:spLocks noGrp="1"/>
          </p:cNvSpPr>
          <p:nvPr>
            <p:ph type="dt" sz="half" idx="10"/>
          </p:nvPr>
        </p:nvSpPr>
        <p:spPr/>
        <p:txBody>
          <a:bodyPr/>
          <a:lstStyle/>
          <a:p>
            <a:fld id="{D2C8934D-60F8-4AD7-9453-54D327D8E813}" type="datetimeFigureOut">
              <a:rPr lang="en-US" smtClean="0"/>
              <a:t>5/17/2022</a:t>
            </a:fld>
            <a:endParaRPr lang="en-US"/>
          </a:p>
        </p:txBody>
      </p:sp>
      <p:sp>
        <p:nvSpPr>
          <p:cNvPr id="4" name="Footer Placeholder 3">
            <a:extLst>
              <a:ext uri="{FF2B5EF4-FFF2-40B4-BE49-F238E27FC236}">
                <a16:creationId xmlns:a16="http://schemas.microsoft.com/office/drawing/2014/main" id="{9CB31A0C-E011-4640-8B42-EB25F964A1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96863B-752E-4447-BD99-3EACDB7C22F9}"/>
              </a:ext>
            </a:extLst>
          </p:cNvPr>
          <p:cNvSpPr>
            <a:spLocks noGrp="1"/>
          </p:cNvSpPr>
          <p:nvPr>
            <p:ph type="sldNum" sz="quarter" idx="12"/>
          </p:nvPr>
        </p:nvSpPr>
        <p:spPr/>
        <p:txBody>
          <a:bodyPr/>
          <a:lstStyle/>
          <a:p>
            <a:fld id="{D2F32A28-D18D-4DF0-9929-295E2C363A49}" type="slidenum">
              <a:rPr lang="en-US" smtClean="0"/>
              <a:t>‹#›</a:t>
            </a:fld>
            <a:endParaRPr lang="en-US"/>
          </a:p>
        </p:txBody>
      </p:sp>
    </p:spTree>
    <p:extLst>
      <p:ext uri="{BB962C8B-B14F-4D97-AF65-F5344CB8AC3E}">
        <p14:creationId xmlns:p14="http://schemas.microsoft.com/office/powerpoint/2010/main" val="3011440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D92A47-2C5B-4044-A669-6977FD116713}"/>
              </a:ext>
            </a:extLst>
          </p:cNvPr>
          <p:cNvSpPr>
            <a:spLocks noGrp="1"/>
          </p:cNvSpPr>
          <p:nvPr>
            <p:ph type="dt" sz="half" idx="10"/>
          </p:nvPr>
        </p:nvSpPr>
        <p:spPr/>
        <p:txBody>
          <a:bodyPr/>
          <a:lstStyle/>
          <a:p>
            <a:fld id="{D2C8934D-60F8-4AD7-9453-54D327D8E813}" type="datetimeFigureOut">
              <a:rPr lang="en-US" smtClean="0"/>
              <a:t>5/17/2022</a:t>
            </a:fld>
            <a:endParaRPr lang="en-US"/>
          </a:p>
        </p:txBody>
      </p:sp>
      <p:sp>
        <p:nvSpPr>
          <p:cNvPr id="3" name="Footer Placeholder 2">
            <a:extLst>
              <a:ext uri="{FF2B5EF4-FFF2-40B4-BE49-F238E27FC236}">
                <a16:creationId xmlns:a16="http://schemas.microsoft.com/office/drawing/2014/main" id="{8D7B0939-6FFA-4AD3-8F7A-61CA8CD0D97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245269-DBB8-409A-9719-5D2FECE16056}"/>
              </a:ext>
            </a:extLst>
          </p:cNvPr>
          <p:cNvSpPr>
            <a:spLocks noGrp="1"/>
          </p:cNvSpPr>
          <p:nvPr>
            <p:ph type="sldNum" sz="quarter" idx="12"/>
          </p:nvPr>
        </p:nvSpPr>
        <p:spPr/>
        <p:txBody>
          <a:bodyPr/>
          <a:lstStyle/>
          <a:p>
            <a:fld id="{D2F32A28-D18D-4DF0-9929-295E2C363A49}" type="slidenum">
              <a:rPr lang="en-US" smtClean="0"/>
              <a:t>‹#›</a:t>
            </a:fld>
            <a:endParaRPr lang="en-US"/>
          </a:p>
        </p:txBody>
      </p:sp>
    </p:spTree>
    <p:extLst>
      <p:ext uri="{BB962C8B-B14F-4D97-AF65-F5344CB8AC3E}">
        <p14:creationId xmlns:p14="http://schemas.microsoft.com/office/powerpoint/2010/main" val="1639452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4DF52-FF75-409F-974D-2BFE8C740A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B237DC-E34B-4C3F-81BA-4BE917EA3D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C18D1D-E536-442E-91B6-D578A974C0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F22A7B-3B01-4A4D-B0A4-960F7E880229}"/>
              </a:ext>
            </a:extLst>
          </p:cNvPr>
          <p:cNvSpPr>
            <a:spLocks noGrp="1"/>
          </p:cNvSpPr>
          <p:nvPr>
            <p:ph type="dt" sz="half" idx="10"/>
          </p:nvPr>
        </p:nvSpPr>
        <p:spPr/>
        <p:txBody>
          <a:bodyPr/>
          <a:lstStyle/>
          <a:p>
            <a:fld id="{D2C8934D-60F8-4AD7-9453-54D327D8E813}" type="datetimeFigureOut">
              <a:rPr lang="en-US" smtClean="0"/>
              <a:t>5/17/2022</a:t>
            </a:fld>
            <a:endParaRPr lang="en-US"/>
          </a:p>
        </p:txBody>
      </p:sp>
      <p:sp>
        <p:nvSpPr>
          <p:cNvPr id="6" name="Footer Placeholder 5">
            <a:extLst>
              <a:ext uri="{FF2B5EF4-FFF2-40B4-BE49-F238E27FC236}">
                <a16:creationId xmlns:a16="http://schemas.microsoft.com/office/drawing/2014/main" id="{B1BA1434-E46C-42C4-AB0E-F48BBCFA6A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E36BFD-4FF4-41C3-9F7F-8E109EBACB7E}"/>
              </a:ext>
            </a:extLst>
          </p:cNvPr>
          <p:cNvSpPr>
            <a:spLocks noGrp="1"/>
          </p:cNvSpPr>
          <p:nvPr>
            <p:ph type="sldNum" sz="quarter" idx="12"/>
          </p:nvPr>
        </p:nvSpPr>
        <p:spPr/>
        <p:txBody>
          <a:bodyPr/>
          <a:lstStyle/>
          <a:p>
            <a:fld id="{D2F32A28-D18D-4DF0-9929-295E2C363A49}" type="slidenum">
              <a:rPr lang="en-US" smtClean="0"/>
              <a:t>‹#›</a:t>
            </a:fld>
            <a:endParaRPr lang="en-US"/>
          </a:p>
        </p:txBody>
      </p:sp>
    </p:spTree>
    <p:extLst>
      <p:ext uri="{BB962C8B-B14F-4D97-AF65-F5344CB8AC3E}">
        <p14:creationId xmlns:p14="http://schemas.microsoft.com/office/powerpoint/2010/main" val="607590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D7601-D82D-4DA1-A9C3-E4FF61C191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08C1FC-E961-400D-AF59-EEA3F923D1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EE6C0E8-6536-4E9A-9C77-927E0668D5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C54C33-A787-4A28-A709-E9C806449792}"/>
              </a:ext>
            </a:extLst>
          </p:cNvPr>
          <p:cNvSpPr>
            <a:spLocks noGrp="1"/>
          </p:cNvSpPr>
          <p:nvPr>
            <p:ph type="dt" sz="half" idx="10"/>
          </p:nvPr>
        </p:nvSpPr>
        <p:spPr/>
        <p:txBody>
          <a:bodyPr/>
          <a:lstStyle/>
          <a:p>
            <a:fld id="{D2C8934D-60F8-4AD7-9453-54D327D8E813}" type="datetimeFigureOut">
              <a:rPr lang="en-US" smtClean="0"/>
              <a:t>5/17/2022</a:t>
            </a:fld>
            <a:endParaRPr lang="en-US"/>
          </a:p>
        </p:txBody>
      </p:sp>
      <p:sp>
        <p:nvSpPr>
          <p:cNvPr id="6" name="Footer Placeholder 5">
            <a:extLst>
              <a:ext uri="{FF2B5EF4-FFF2-40B4-BE49-F238E27FC236}">
                <a16:creationId xmlns:a16="http://schemas.microsoft.com/office/drawing/2014/main" id="{F6118A49-306F-4284-A880-EACE452EAE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CFF532-34A7-4649-96EA-AB2C9EBE4868}"/>
              </a:ext>
            </a:extLst>
          </p:cNvPr>
          <p:cNvSpPr>
            <a:spLocks noGrp="1"/>
          </p:cNvSpPr>
          <p:nvPr>
            <p:ph type="sldNum" sz="quarter" idx="12"/>
          </p:nvPr>
        </p:nvSpPr>
        <p:spPr/>
        <p:txBody>
          <a:bodyPr/>
          <a:lstStyle/>
          <a:p>
            <a:fld id="{D2F32A28-D18D-4DF0-9929-295E2C363A49}" type="slidenum">
              <a:rPr lang="en-US" smtClean="0"/>
              <a:t>‹#›</a:t>
            </a:fld>
            <a:endParaRPr lang="en-US"/>
          </a:p>
        </p:txBody>
      </p:sp>
    </p:spTree>
    <p:extLst>
      <p:ext uri="{BB962C8B-B14F-4D97-AF65-F5344CB8AC3E}">
        <p14:creationId xmlns:p14="http://schemas.microsoft.com/office/powerpoint/2010/main" val="321056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4DFBFE-1167-4117-8AA7-AE3BEC96D3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9737E2-1CFF-4D80-9CC1-F0CA343E7A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3230B5-533E-47A4-A197-1E85EC0E69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C8934D-60F8-4AD7-9453-54D327D8E813}" type="datetimeFigureOut">
              <a:rPr lang="en-US" smtClean="0"/>
              <a:t>5/17/2022</a:t>
            </a:fld>
            <a:endParaRPr lang="en-US"/>
          </a:p>
        </p:txBody>
      </p:sp>
      <p:sp>
        <p:nvSpPr>
          <p:cNvPr id="5" name="Footer Placeholder 4">
            <a:extLst>
              <a:ext uri="{FF2B5EF4-FFF2-40B4-BE49-F238E27FC236}">
                <a16:creationId xmlns:a16="http://schemas.microsoft.com/office/drawing/2014/main" id="{302973C2-4796-4BCA-B686-D01DF9045F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8DFFA2-4A42-4EE9-8AE0-A15332D5DF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F32A28-D18D-4DF0-9929-295E2C363A49}" type="slidenum">
              <a:rPr lang="en-US" smtClean="0"/>
              <a:t>‹#›</a:t>
            </a:fld>
            <a:endParaRPr lang="en-US"/>
          </a:p>
        </p:txBody>
      </p:sp>
    </p:spTree>
    <p:extLst>
      <p:ext uri="{BB962C8B-B14F-4D97-AF65-F5344CB8AC3E}">
        <p14:creationId xmlns:p14="http://schemas.microsoft.com/office/powerpoint/2010/main" val="337557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2.jpeg"/><Relationship Id="rId5" Type="http://schemas.openxmlformats.org/officeDocument/2006/relationships/image" Target="../media/image11.png"/><Relationship Id="rId10" Type="http://schemas.openxmlformats.org/officeDocument/2006/relationships/image" Target="../media/image8.jpeg"/><Relationship Id="rId4" Type="http://schemas.openxmlformats.org/officeDocument/2006/relationships/image" Target="../media/image10.jpeg"/><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sp>
        <p:nvSpPr>
          <p:cNvPr id="938" name="Google Shape;938;p3"/>
          <p:cNvSpPr txBox="1">
            <a:spLocks noGrp="1"/>
          </p:cNvSpPr>
          <p:nvPr>
            <p:ph type="title"/>
          </p:nvPr>
        </p:nvSpPr>
        <p:spPr>
          <a:xfrm>
            <a:off x="1692442" y="2210637"/>
            <a:ext cx="8698800" cy="1776082"/>
          </a:xfrm>
          <a:prstGeom prst="rect">
            <a:avLst/>
          </a:prstGeom>
          <a:noFill/>
          <a:ln>
            <a:noFill/>
          </a:ln>
        </p:spPr>
        <p:txBody>
          <a:bodyPr spcFirstLastPara="1" vert="horz" wrap="square" lIns="91425" tIns="45700" rIns="91425" bIns="45700" numCol="1" rtlCol="0" anchor="ctr" anchorCtr="0" compatLnSpc="1">
            <a:prstTxWarp prst="textNoShape">
              <a:avLst/>
            </a:prstTxWarp>
            <a:noAutofit/>
          </a:bodyPr>
          <a:lstStyle/>
          <a:p>
            <a:r>
              <a:rPr lang="en-GB" dirty="0">
                <a:latin typeface="Gill Sans"/>
                <a:ea typeface="Gill Sans"/>
                <a:cs typeface="Gill Sans"/>
                <a:sym typeface="Gill Sans"/>
              </a:rPr>
              <a:t>Reaching Communities with Sustained  COVID 19 messages Through Social Media Platforms</a:t>
            </a:r>
            <a:endParaRPr dirty="0">
              <a:latin typeface="Gill Sans"/>
              <a:ea typeface="Gill Sans"/>
              <a:cs typeface="Gill Sans"/>
              <a:sym typeface="Gill Sans"/>
            </a:endParaRPr>
          </a:p>
        </p:txBody>
      </p:sp>
      <p:sp>
        <p:nvSpPr>
          <p:cNvPr id="939" name="Google Shape;939;p3"/>
          <p:cNvSpPr txBox="1">
            <a:spLocks noGrp="1"/>
          </p:cNvSpPr>
          <p:nvPr>
            <p:ph type="body" idx="1"/>
          </p:nvPr>
        </p:nvSpPr>
        <p:spPr>
          <a:xfrm>
            <a:off x="1487156" y="4434046"/>
            <a:ext cx="9180814" cy="1477287"/>
          </a:xfrm>
          <a:prstGeom prst="rect">
            <a:avLst/>
          </a:prstGeom>
          <a:noFill/>
          <a:ln>
            <a:noFill/>
          </a:ln>
        </p:spPr>
        <p:txBody>
          <a:bodyPr spcFirstLastPara="1" vert="horz" wrap="square" lIns="91425" tIns="45700" rIns="91425" bIns="45700" numCol="1" rtlCol="0" anchor="ctr" anchorCtr="0" compatLnSpc="1">
            <a:prstTxWarp prst="textNoShape">
              <a:avLst/>
            </a:prstTxWarp>
            <a:spAutoFit/>
          </a:bodyPr>
          <a:lstStyle/>
          <a:p>
            <a:pPr marL="0" indent="0" algn="l">
              <a:spcBef>
                <a:spcPts val="0"/>
              </a:spcBef>
            </a:pPr>
            <a:r>
              <a:rPr lang="en-US" dirty="0"/>
              <a:t>Christian Health Association of Kenya</a:t>
            </a:r>
          </a:p>
          <a:p>
            <a:pPr marL="0" indent="0" algn="l">
              <a:spcBef>
                <a:spcPts val="0"/>
              </a:spcBef>
            </a:pPr>
            <a:endParaRPr lang="en-US" dirty="0"/>
          </a:p>
          <a:p>
            <a:pPr marL="0" indent="0" algn="l">
              <a:spcBef>
                <a:spcPts val="0"/>
              </a:spcBef>
            </a:pPr>
            <a:r>
              <a:rPr lang="en-US" dirty="0"/>
              <a:t>Bramwel Siku</a:t>
            </a:r>
          </a:p>
          <a:p>
            <a:pPr marL="0" indent="0" algn="l">
              <a:spcBef>
                <a:spcPts val="0"/>
              </a:spcBef>
            </a:pPr>
            <a:endParaRPr lang="en-US" dirty="0"/>
          </a:p>
          <a:p>
            <a:pPr marL="0" indent="0" algn="l">
              <a:spcBef>
                <a:spcPts val="0"/>
              </a:spcBef>
            </a:pPr>
            <a:r>
              <a:rPr lang="en-US" dirty="0"/>
              <a:t>Date: 18</a:t>
            </a:r>
            <a:r>
              <a:rPr lang="en-US" baseline="30000" dirty="0"/>
              <a:t>th</a:t>
            </a:r>
            <a:r>
              <a:rPr lang="en-US" dirty="0"/>
              <a:t> May 2022</a:t>
            </a:r>
            <a:endParaRPr dirty="0"/>
          </a:p>
        </p:txBody>
      </p:sp>
      <p:sp>
        <p:nvSpPr>
          <p:cNvPr id="940" name="Google Shape;940;p3"/>
          <p:cNvSpPr txBox="1"/>
          <p:nvPr/>
        </p:nvSpPr>
        <p:spPr>
          <a:xfrm>
            <a:off x="3447225" y="4113844"/>
            <a:ext cx="5529900" cy="400200"/>
          </a:xfrm>
          <a:prstGeom prst="rect">
            <a:avLst/>
          </a:prstGeom>
          <a:noFill/>
          <a:ln>
            <a:noFill/>
          </a:ln>
        </p:spPr>
        <p:txBody>
          <a:bodyPr spcFirstLastPara="1" wrap="square" lIns="91425" tIns="91425" rIns="91425" bIns="91425" anchor="t" anchorCtr="0">
            <a:spAutoFit/>
          </a:bodyPr>
          <a:lstStyle/>
          <a:p>
            <a:pPr>
              <a:buClr>
                <a:srgbClr val="000000"/>
              </a:buClr>
              <a:buSzPts val="1400"/>
            </a:pPr>
            <a:endParaRPr sz="1400">
              <a:solidFill>
                <a:schemeClr val="lt1"/>
              </a:solidFill>
              <a:latin typeface="Arial"/>
              <a:ea typeface="Arial"/>
              <a:cs typeface="Arial"/>
              <a:sym typeface="Arial"/>
            </a:endParaRPr>
          </a:p>
        </p:txBody>
      </p:sp>
    </p:spTree>
    <p:extLst>
      <p:ext uri="{BB962C8B-B14F-4D97-AF65-F5344CB8AC3E}">
        <p14:creationId xmlns:p14="http://schemas.microsoft.com/office/powerpoint/2010/main" val="2367075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sp>
        <p:nvSpPr>
          <p:cNvPr id="997" name="Google Shape;997;gc64856476d_3_424"/>
          <p:cNvSpPr txBox="1">
            <a:spLocks noGrp="1"/>
          </p:cNvSpPr>
          <p:nvPr>
            <p:ph type="body" idx="1"/>
          </p:nvPr>
        </p:nvSpPr>
        <p:spPr>
          <a:xfrm>
            <a:off x="0" y="83784"/>
            <a:ext cx="11920820" cy="738664"/>
          </a:xfrm>
          <a:prstGeom prst="rect">
            <a:avLst/>
          </a:prstGeom>
          <a:noFill/>
          <a:ln>
            <a:noFill/>
          </a:ln>
        </p:spPr>
        <p:txBody>
          <a:bodyPr spcFirstLastPara="1" vert="horz" wrap="square" lIns="0" tIns="0" rIns="0" bIns="0" rtlCol="0" anchor="t" anchorCtr="0">
            <a:spAutoFit/>
          </a:bodyPr>
          <a:lstStyle/>
          <a:p>
            <a:pPr marL="0" indent="0" algn="ctr">
              <a:lnSpc>
                <a:spcPct val="100000"/>
              </a:lnSpc>
              <a:spcBef>
                <a:spcPts val="0"/>
              </a:spcBef>
            </a:pPr>
            <a:r>
              <a:rPr lang="en-US" sz="4800" dirty="0">
                <a:latin typeface="Gill Sans"/>
                <a:ea typeface="Gill Sans"/>
                <a:cs typeface="Gill Sans"/>
                <a:sym typeface="Gill Sans"/>
              </a:rPr>
              <a:t>Pictorials</a:t>
            </a:r>
            <a:endParaRPr sz="4800" dirty="0">
              <a:latin typeface="Gill Sans"/>
              <a:ea typeface="Gill Sans"/>
              <a:cs typeface="Gill Sans"/>
              <a:sym typeface="Gill Sans"/>
            </a:endParaRPr>
          </a:p>
        </p:txBody>
      </p:sp>
      <p:sp>
        <p:nvSpPr>
          <p:cNvPr id="998" name="Google Shape;998;gc64856476d_3_424"/>
          <p:cNvSpPr/>
          <p:nvPr/>
        </p:nvSpPr>
        <p:spPr>
          <a:xfrm>
            <a:off x="230033" y="822600"/>
            <a:ext cx="11857600" cy="4818800"/>
          </a:xfrm>
          <a:prstGeom prst="rect">
            <a:avLst/>
          </a:prstGeom>
          <a:noFill/>
          <a:ln>
            <a:noFill/>
          </a:ln>
        </p:spPr>
        <p:txBody>
          <a:bodyPr spcFirstLastPara="1" wrap="square" lIns="121900" tIns="60933" rIns="121900" bIns="60933" anchor="t" anchorCtr="0">
            <a:noAutofit/>
          </a:bodyPr>
          <a:lstStyle/>
          <a:p>
            <a:pPr>
              <a:lnSpc>
                <a:spcPct val="90000"/>
              </a:lnSpc>
            </a:pPr>
            <a:endParaRPr lang="en-US" sz="2800" dirty="0">
              <a:solidFill>
                <a:srgbClr val="FF0000"/>
              </a:solidFill>
              <a:latin typeface="Gill Sans"/>
              <a:ea typeface="Gill Sans"/>
              <a:cs typeface="Gill Sans"/>
              <a:sym typeface="Gill Sans"/>
            </a:endParaRPr>
          </a:p>
          <a:p>
            <a:pPr>
              <a:lnSpc>
                <a:spcPct val="90000"/>
              </a:lnSpc>
            </a:pPr>
            <a:endParaRPr lang="en-US" sz="2800" dirty="0">
              <a:solidFill>
                <a:srgbClr val="FF0000"/>
              </a:solidFill>
              <a:latin typeface="Gill Sans"/>
              <a:ea typeface="Gill Sans"/>
              <a:cs typeface="Gill Sans"/>
              <a:sym typeface="Gill Sans"/>
            </a:endParaRPr>
          </a:p>
        </p:txBody>
      </p:sp>
      <p:pic>
        <p:nvPicPr>
          <p:cNvPr id="4" name="Picture 3">
            <a:extLst>
              <a:ext uri="{FF2B5EF4-FFF2-40B4-BE49-F238E27FC236}">
                <a16:creationId xmlns:a16="http://schemas.microsoft.com/office/drawing/2014/main" id="{53513D05-CD94-4D2E-932B-5690B62F91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02365"/>
            <a:ext cx="12191999" cy="5552661"/>
          </a:xfrm>
          <a:prstGeom prst="rect">
            <a:avLst/>
          </a:prstGeom>
        </p:spPr>
      </p:pic>
      <p:sp>
        <p:nvSpPr>
          <p:cNvPr id="2" name="TextBox 1">
            <a:extLst>
              <a:ext uri="{FF2B5EF4-FFF2-40B4-BE49-F238E27FC236}">
                <a16:creationId xmlns:a16="http://schemas.microsoft.com/office/drawing/2014/main" id="{87ECB216-F440-4EAC-BE99-C86519C40FA2}"/>
              </a:ext>
            </a:extLst>
          </p:cNvPr>
          <p:cNvSpPr txBox="1"/>
          <p:nvPr/>
        </p:nvSpPr>
        <p:spPr>
          <a:xfrm>
            <a:off x="848139" y="5751443"/>
            <a:ext cx="8348870" cy="400110"/>
          </a:xfrm>
          <a:prstGeom prst="rect">
            <a:avLst/>
          </a:prstGeom>
          <a:noFill/>
        </p:spPr>
        <p:txBody>
          <a:bodyPr wrap="square" rtlCol="0">
            <a:spAutoFit/>
          </a:bodyPr>
          <a:lstStyle/>
          <a:p>
            <a:r>
              <a:rPr lang="en-GB" sz="2000" b="1" dirty="0">
                <a:solidFill>
                  <a:schemeClr val="bg1"/>
                </a:solidFill>
              </a:rPr>
              <a:t>Inter-Faith Leaders After Covid 19 Sensitization from Mandera County</a:t>
            </a:r>
          </a:p>
        </p:txBody>
      </p:sp>
    </p:spTree>
    <p:extLst>
      <p:ext uri="{BB962C8B-B14F-4D97-AF65-F5344CB8AC3E}">
        <p14:creationId xmlns:p14="http://schemas.microsoft.com/office/powerpoint/2010/main" val="96462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sp>
        <p:nvSpPr>
          <p:cNvPr id="997" name="Google Shape;997;gc64856476d_3_424"/>
          <p:cNvSpPr txBox="1">
            <a:spLocks noGrp="1"/>
          </p:cNvSpPr>
          <p:nvPr>
            <p:ph type="body" idx="1"/>
          </p:nvPr>
        </p:nvSpPr>
        <p:spPr>
          <a:xfrm>
            <a:off x="230020" y="83784"/>
            <a:ext cx="11690800" cy="738664"/>
          </a:xfrm>
          <a:prstGeom prst="rect">
            <a:avLst/>
          </a:prstGeom>
          <a:noFill/>
          <a:ln>
            <a:noFill/>
          </a:ln>
        </p:spPr>
        <p:txBody>
          <a:bodyPr spcFirstLastPara="1" vert="horz" wrap="square" lIns="0" tIns="0" rIns="0" bIns="0" rtlCol="0" anchor="t" anchorCtr="0">
            <a:spAutoFit/>
          </a:bodyPr>
          <a:lstStyle/>
          <a:p>
            <a:pPr marL="0" indent="0" algn="ctr">
              <a:lnSpc>
                <a:spcPct val="100000"/>
              </a:lnSpc>
              <a:spcBef>
                <a:spcPts val="0"/>
              </a:spcBef>
            </a:pPr>
            <a:r>
              <a:rPr lang="en-US" sz="4800" dirty="0">
                <a:latin typeface="Gill Sans"/>
                <a:ea typeface="Gill Sans"/>
                <a:cs typeface="Gill Sans"/>
                <a:sym typeface="Gill Sans"/>
              </a:rPr>
              <a:t>Pictorials</a:t>
            </a:r>
            <a:endParaRPr sz="4800" dirty="0">
              <a:latin typeface="Gill Sans"/>
              <a:ea typeface="Gill Sans"/>
              <a:cs typeface="Gill Sans"/>
              <a:sym typeface="Gill Sans"/>
            </a:endParaRPr>
          </a:p>
        </p:txBody>
      </p:sp>
      <p:sp>
        <p:nvSpPr>
          <p:cNvPr id="998" name="Google Shape;998;gc64856476d_3_424"/>
          <p:cNvSpPr/>
          <p:nvPr/>
        </p:nvSpPr>
        <p:spPr>
          <a:xfrm>
            <a:off x="230033" y="822600"/>
            <a:ext cx="11857600" cy="4818800"/>
          </a:xfrm>
          <a:prstGeom prst="rect">
            <a:avLst/>
          </a:prstGeom>
          <a:noFill/>
          <a:ln>
            <a:noFill/>
          </a:ln>
        </p:spPr>
        <p:txBody>
          <a:bodyPr spcFirstLastPara="1" wrap="square" lIns="121900" tIns="60933" rIns="121900" bIns="60933" anchor="t" anchorCtr="0">
            <a:noAutofit/>
          </a:bodyPr>
          <a:lstStyle/>
          <a:p>
            <a:pPr>
              <a:lnSpc>
                <a:spcPct val="90000"/>
              </a:lnSpc>
            </a:pPr>
            <a:endParaRPr lang="en-US" sz="2800" dirty="0">
              <a:solidFill>
                <a:srgbClr val="FF0000"/>
              </a:solidFill>
              <a:latin typeface="Gill Sans"/>
              <a:ea typeface="Gill Sans"/>
              <a:cs typeface="Gill Sans"/>
              <a:sym typeface="Gill Sans"/>
            </a:endParaRPr>
          </a:p>
          <a:p>
            <a:pPr>
              <a:lnSpc>
                <a:spcPct val="90000"/>
              </a:lnSpc>
            </a:pPr>
            <a:endParaRPr lang="en-US" sz="2800" dirty="0">
              <a:solidFill>
                <a:srgbClr val="FF0000"/>
              </a:solidFill>
              <a:latin typeface="Gill Sans"/>
              <a:ea typeface="Gill Sans"/>
              <a:cs typeface="Gill Sans"/>
              <a:sym typeface="Gill Sans"/>
            </a:endParaRPr>
          </a:p>
        </p:txBody>
      </p:sp>
      <p:pic>
        <p:nvPicPr>
          <p:cNvPr id="3" name="Picture 2">
            <a:extLst>
              <a:ext uri="{FF2B5EF4-FFF2-40B4-BE49-F238E27FC236}">
                <a16:creationId xmlns:a16="http://schemas.microsoft.com/office/drawing/2014/main" id="{15466CAB-21FB-4A4B-A290-79A4A5DCDD2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822448"/>
            <a:ext cx="5935579" cy="5212952"/>
          </a:xfrm>
          <a:prstGeom prst="rect">
            <a:avLst/>
          </a:prstGeom>
        </p:spPr>
      </p:pic>
      <p:sp>
        <p:nvSpPr>
          <p:cNvPr id="2" name="TextBox 1">
            <a:extLst>
              <a:ext uri="{FF2B5EF4-FFF2-40B4-BE49-F238E27FC236}">
                <a16:creationId xmlns:a16="http://schemas.microsoft.com/office/drawing/2014/main" id="{CD855326-9CDA-4992-B2BE-386F7E198238}"/>
              </a:ext>
            </a:extLst>
          </p:cNvPr>
          <p:cNvSpPr txBox="1"/>
          <p:nvPr/>
        </p:nvSpPr>
        <p:spPr>
          <a:xfrm>
            <a:off x="125665" y="5234609"/>
            <a:ext cx="5049983" cy="400110"/>
          </a:xfrm>
          <a:prstGeom prst="rect">
            <a:avLst/>
          </a:prstGeom>
          <a:noFill/>
        </p:spPr>
        <p:txBody>
          <a:bodyPr wrap="square" rtlCol="0">
            <a:spAutoFit/>
          </a:bodyPr>
          <a:lstStyle/>
          <a:p>
            <a:r>
              <a:rPr lang="en-GB" sz="2000" b="1" dirty="0">
                <a:solidFill>
                  <a:schemeClr val="bg1"/>
                </a:solidFill>
              </a:rPr>
              <a:t>Labelling for seats in Kiambu County  </a:t>
            </a:r>
          </a:p>
        </p:txBody>
      </p:sp>
      <p:sp>
        <p:nvSpPr>
          <p:cNvPr id="5" name="TextBox 4">
            <a:extLst>
              <a:ext uri="{FF2B5EF4-FFF2-40B4-BE49-F238E27FC236}">
                <a16:creationId xmlns:a16="http://schemas.microsoft.com/office/drawing/2014/main" id="{61904452-AC8B-41A0-A424-1A7B156F3A56}"/>
              </a:ext>
            </a:extLst>
          </p:cNvPr>
          <p:cNvSpPr txBox="1"/>
          <p:nvPr/>
        </p:nvSpPr>
        <p:spPr>
          <a:xfrm>
            <a:off x="6387548" y="5420139"/>
            <a:ext cx="5044522" cy="400110"/>
          </a:xfrm>
          <a:prstGeom prst="rect">
            <a:avLst/>
          </a:prstGeom>
          <a:noFill/>
        </p:spPr>
        <p:txBody>
          <a:bodyPr wrap="none" rtlCol="0">
            <a:spAutoFit/>
          </a:bodyPr>
          <a:lstStyle/>
          <a:p>
            <a:r>
              <a:rPr lang="en-GB" sz="2000" b="1" dirty="0">
                <a:solidFill>
                  <a:schemeClr val="bg1"/>
                </a:solidFill>
              </a:rPr>
              <a:t>Covid 19 Sensitization session in Wajir County</a:t>
            </a:r>
          </a:p>
        </p:txBody>
      </p:sp>
      <p:pic>
        <p:nvPicPr>
          <p:cNvPr id="7" name="Picture 6">
            <a:extLst>
              <a:ext uri="{FF2B5EF4-FFF2-40B4-BE49-F238E27FC236}">
                <a16:creationId xmlns:a16="http://schemas.microsoft.com/office/drawing/2014/main" id="{CB6FA4BD-4717-475D-ACBE-725D6808C9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5578" y="822448"/>
            <a:ext cx="6256422" cy="5212952"/>
          </a:xfrm>
          <a:prstGeom prst="rect">
            <a:avLst/>
          </a:prstGeom>
        </p:spPr>
      </p:pic>
      <p:sp>
        <p:nvSpPr>
          <p:cNvPr id="8" name="TextBox 7">
            <a:extLst>
              <a:ext uri="{FF2B5EF4-FFF2-40B4-BE49-F238E27FC236}">
                <a16:creationId xmlns:a16="http://schemas.microsoft.com/office/drawing/2014/main" id="{2FD9006A-40BD-4494-97AF-54903E6647DD}"/>
              </a:ext>
            </a:extLst>
          </p:cNvPr>
          <p:cNvSpPr txBox="1"/>
          <p:nvPr/>
        </p:nvSpPr>
        <p:spPr>
          <a:xfrm>
            <a:off x="6039948" y="1895062"/>
            <a:ext cx="5044522" cy="707886"/>
          </a:xfrm>
          <a:prstGeom prst="rect">
            <a:avLst/>
          </a:prstGeom>
          <a:noFill/>
        </p:spPr>
        <p:txBody>
          <a:bodyPr wrap="square" rtlCol="0">
            <a:spAutoFit/>
          </a:bodyPr>
          <a:lstStyle/>
          <a:p>
            <a:r>
              <a:rPr lang="en-GB" sz="2000" b="1" dirty="0">
                <a:solidFill>
                  <a:schemeClr val="bg1"/>
                </a:solidFill>
              </a:rPr>
              <a:t>Spacing labels for social distance in a Mosque Marsabit County</a:t>
            </a:r>
          </a:p>
        </p:txBody>
      </p:sp>
    </p:spTree>
    <p:extLst>
      <p:ext uri="{BB962C8B-B14F-4D97-AF65-F5344CB8AC3E}">
        <p14:creationId xmlns:p14="http://schemas.microsoft.com/office/powerpoint/2010/main" val="635587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sp>
        <p:nvSpPr>
          <p:cNvPr id="997" name="Google Shape;997;gc64856476d_3_424"/>
          <p:cNvSpPr txBox="1">
            <a:spLocks noGrp="1"/>
          </p:cNvSpPr>
          <p:nvPr>
            <p:ph type="body" idx="1"/>
          </p:nvPr>
        </p:nvSpPr>
        <p:spPr>
          <a:xfrm>
            <a:off x="230020" y="83784"/>
            <a:ext cx="11690800" cy="738664"/>
          </a:xfrm>
          <a:prstGeom prst="rect">
            <a:avLst/>
          </a:prstGeom>
          <a:noFill/>
          <a:ln>
            <a:noFill/>
          </a:ln>
        </p:spPr>
        <p:txBody>
          <a:bodyPr spcFirstLastPara="1" vert="horz" wrap="square" lIns="0" tIns="0" rIns="0" bIns="0" rtlCol="0" anchor="t" anchorCtr="0">
            <a:spAutoFit/>
          </a:bodyPr>
          <a:lstStyle/>
          <a:p>
            <a:pPr marL="0" indent="0" algn="ctr">
              <a:lnSpc>
                <a:spcPct val="100000"/>
              </a:lnSpc>
              <a:spcBef>
                <a:spcPts val="0"/>
              </a:spcBef>
            </a:pPr>
            <a:r>
              <a:rPr lang="en-US" sz="4800" dirty="0">
                <a:latin typeface="Gill Sans"/>
                <a:ea typeface="Gill Sans"/>
                <a:cs typeface="Gill Sans"/>
                <a:sym typeface="Gill Sans"/>
              </a:rPr>
              <a:t>Acknowledgements</a:t>
            </a:r>
            <a:endParaRPr sz="4800" dirty="0">
              <a:latin typeface="Gill Sans"/>
              <a:ea typeface="Gill Sans"/>
              <a:cs typeface="Gill Sans"/>
              <a:sym typeface="Gill Sans"/>
            </a:endParaRPr>
          </a:p>
        </p:txBody>
      </p:sp>
      <p:sp>
        <p:nvSpPr>
          <p:cNvPr id="998" name="Google Shape;998;gc64856476d_3_424"/>
          <p:cNvSpPr/>
          <p:nvPr/>
        </p:nvSpPr>
        <p:spPr>
          <a:xfrm>
            <a:off x="230033" y="822600"/>
            <a:ext cx="11857600" cy="4818800"/>
          </a:xfrm>
          <a:prstGeom prst="rect">
            <a:avLst/>
          </a:prstGeom>
          <a:noFill/>
          <a:ln>
            <a:noFill/>
          </a:ln>
        </p:spPr>
        <p:txBody>
          <a:bodyPr spcFirstLastPara="1" wrap="square" lIns="121900" tIns="60933" rIns="121900" bIns="60933" anchor="t" anchorCtr="0">
            <a:noAutofit/>
          </a:bodyPr>
          <a:lstStyle/>
          <a:p>
            <a:pPr marL="1885950" lvl="3" indent="-514350">
              <a:lnSpc>
                <a:spcPct val="90000"/>
              </a:lnSpc>
              <a:buFont typeface="+mj-lt"/>
              <a:buAutoNum type="arabicPeriod"/>
            </a:pPr>
            <a:r>
              <a:rPr lang="en-US" sz="2800" dirty="0">
                <a:latin typeface="Gill Sans"/>
                <a:ea typeface="Gill Sans"/>
                <a:cs typeface="Gill Sans"/>
                <a:sym typeface="Gill Sans"/>
              </a:rPr>
              <a:t>Inter-Faith Leaders</a:t>
            </a:r>
          </a:p>
          <a:p>
            <a:pPr marL="1885950" lvl="3" indent="-514350">
              <a:lnSpc>
                <a:spcPct val="90000"/>
              </a:lnSpc>
              <a:buFont typeface="+mj-lt"/>
              <a:buAutoNum type="arabicPeriod"/>
            </a:pPr>
            <a:r>
              <a:rPr lang="en-US" sz="2800" dirty="0">
                <a:latin typeface="Gill Sans"/>
                <a:ea typeface="Gill Sans"/>
                <a:cs typeface="Gill Sans"/>
                <a:sym typeface="Gill Sans"/>
              </a:rPr>
              <a:t>Parent Bodies (SUPKEM, NCCK, EAK, SDA and COPTIC).</a:t>
            </a:r>
          </a:p>
          <a:p>
            <a:pPr marL="1885950" lvl="3" indent="-514350">
              <a:lnSpc>
                <a:spcPct val="90000"/>
              </a:lnSpc>
              <a:buFont typeface="+mj-lt"/>
              <a:buAutoNum type="arabicPeriod"/>
            </a:pPr>
            <a:r>
              <a:rPr lang="en-US" sz="2800" dirty="0">
                <a:latin typeface="Gill Sans"/>
                <a:ea typeface="Gill Sans"/>
                <a:cs typeface="Gill Sans"/>
                <a:sym typeface="Gill Sans"/>
              </a:rPr>
              <a:t>CHAK </a:t>
            </a:r>
          </a:p>
          <a:p>
            <a:pPr marL="1885950" lvl="3" indent="-514350">
              <a:lnSpc>
                <a:spcPct val="90000"/>
              </a:lnSpc>
              <a:buFont typeface="+mj-lt"/>
              <a:buAutoNum type="arabicPeriod"/>
            </a:pPr>
            <a:r>
              <a:rPr lang="en-US" sz="2800" dirty="0">
                <a:latin typeface="Gill Sans"/>
                <a:ea typeface="Gill Sans"/>
                <a:cs typeface="Gill Sans"/>
                <a:sym typeface="Gill Sans"/>
              </a:rPr>
              <a:t>CDC</a:t>
            </a:r>
          </a:p>
          <a:p>
            <a:pPr marL="1885950" lvl="3" indent="-514350">
              <a:lnSpc>
                <a:spcPct val="90000"/>
              </a:lnSpc>
              <a:buFont typeface="+mj-lt"/>
              <a:buAutoNum type="arabicPeriod"/>
            </a:pPr>
            <a:r>
              <a:rPr lang="en-US" sz="2800" dirty="0">
                <a:latin typeface="Gill Sans"/>
                <a:ea typeface="Gill Sans"/>
                <a:cs typeface="Gill Sans"/>
                <a:sym typeface="Gill Sans"/>
              </a:rPr>
              <a:t>PEPFAR</a:t>
            </a:r>
          </a:p>
        </p:txBody>
      </p:sp>
    </p:spTree>
    <p:extLst>
      <p:ext uri="{BB962C8B-B14F-4D97-AF65-F5344CB8AC3E}">
        <p14:creationId xmlns:p14="http://schemas.microsoft.com/office/powerpoint/2010/main" val="1592868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25"/>
        <p:cNvGrpSpPr/>
        <p:nvPr/>
      </p:nvGrpSpPr>
      <p:grpSpPr>
        <a:xfrm>
          <a:off x="0" y="0"/>
          <a:ext cx="0" cy="0"/>
          <a:chOff x="0" y="0"/>
          <a:chExt cx="0" cy="0"/>
        </a:xfrm>
      </p:grpSpPr>
      <p:sp>
        <p:nvSpPr>
          <p:cNvPr id="1126" name="Google Shape;1126;p26"/>
          <p:cNvSpPr txBox="1">
            <a:spLocks noGrp="1"/>
          </p:cNvSpPr>
          <p:nvPr>
            <p:ph type="body" idx="1"/>
          </p:nvPr>
        </p:nvSpPr>
        <p:spPr>
          <a:xfrm>
            <a:off x="5461000" y="4046144"/>
            <a:ext cx="6426000" cy="818800"/>
          </a:xfrm>
          <a:prstGeom prst="rect">
            <a:avLst/>
          </a:prstGeom>
          <a:noFill/>
          <a:ln>
            <a:noFill/>
          </a:ln>
        </p:spPr>
        <p:txBody>
          <a:bodyPr spcFirstLastPara="1" vert="horz" wrap="square" lIns="0" tIns="0" rIns="0" bIns="0" rtlCol="0" anchor="t" anchorCtr="0">
            <a:noAutofit/>
          </a:bodyPr>
          <a:lstStyle/>
          <a:p>
            <a:pPr marL="0" indent="0">
              <a:spcBef>
                <a:spcPts val="0"/>
              </a:spcBef>
              <a:buSzPts val="6000"/>
            </a:pPr>
            <a:r>
              <a:rPr lang="en-US" sz="8000"/>
              <a:t>Thank You!</a:t>
            </a:r>
            <a:endParaRPr/>
          </a:p>
        </p:txBody>
      </p:sp>
    </p:spTree>
    <p:extLst>
      <p:ext uri="{BB962C8B-B14F-4D97-AF65-F5344CB8AC3E}">
        <p14:creationId xmlns:p14="http://schemas.microsoft.com/office/powerpoint/2010/main" val="2334150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sp>
        <p:nvSpPr>
          <p:cNvPr id="997" name="Google Shape;997;gc64856476d_3_424"/>
          <p:cNvSpPr txBox="1">
            <a:spLocks noGrp="1"/>
          </p:cNvSpPr>
          <p:nvPr>
            <p:ph type="body" idx="1"/>
          </p:nvPr>
        </p:nvSpPr>
        <p:spPr>
          <a:xfrm>
            <a:off x="230020" y="83784"/>
            <a:ext cx="11690800" cy="738664"/>
          </a:xfrm>
          <a:prstGeom prst="rect">
            <a:avLst/>
          </a:prstGeom>
          <a:noFill/>
          <a:ln>
            <a:noFill/>
          </a:ln>
        </p:spPr>
        <p:txBody>
          <a:bodyPr spcFirstLastPara="1" vert="horz" wrap="square" lIns="0" tIns="0" rIns="0" bIns="0" rtlCol="0" anchor="t" anchorCtr="0">
            <a:spAutoFit/>
          </a:bodyPr>
          <a:lstStyle/>
          <a:p>
            <a:pPr marL="0" indent="0" algn="ctr">
              <a:lnSpc>
                <a:spcPct val="100000"/>
              </a:lnSpc>
              <a:spcBef>
                <a:spcPts val="0"/>
              </a:spcBef>
            </a:pPr>
            <a:r>
              <a:rPr lang="en-US" sz="4800" dirty="0">
                <a:latin typeface="Gill Sans"/>
                <a:ea typeface="Gill Sans"/>
                <a:cs typeface="Gill Sans"/>
                <a:sym typeface="Gill Sans"/>
              </a:rPr>
              <a:t>Introduction and Scope</a:t>
            </a:r>
            <a:endParaRPr sz="4800" dirty="0">
              <a:latin typeface="Gill Sans"/>
              <a:ea typeface="Gill Sans"/>
              <a:cs typeface="Gill Sans"/>
              <a:sym typeface="Gill Sans"/>
            </a:endParaRPr>
          </a:p>
        </p:txBody>
      </p:sp>
      <p:sp>
        <p:nvSpPr>
          <p:cNvPr id="998" name="Google Shape;998;gc64856476d_3_424"/>
          <p:cNvSpPr/>
          <p:nvPr/>
        </p:nvSpPr>
        <p:spPr>
          <a:xfrm>
            <a:off x="0" y="822448"/>
            <a:ext cx="5586153" cy="5427627"/>
          </a:xfrm>
          <a:prstGeom prst="rect">
            <a:avLst/>
          </a:prstGeom>
          <a:noFill/>
          <a:ln>
            <a:noFill/>
          </a:ln>
        </p:spPr>
        <p:txBody>
          <a:bodyPr spcFirstLastPara="1" wrap="square" lIns="121900" tIns="60933" rIns="121900" bIns="60933" anchor="t" anchorCtr="0">
            <a:noAutofit/>
          </a:bodyPr>
          <a:lstStyle/>
          <a:p>
            <a:pPr marL="342900" indent="-342900">
              <a:lnSpc>
                <a:spcPct val="150000"/>
              </a:lnSpc>
              <a:buFont typeface="Arial" panose="020B0604020202020204" pitchFamily="34" charset="0"/>
              <a:buChar char="•"/>
            </a:pPr>
            <a:r>
              <a:rPr lang="en-GB" dirty="0">
                <a:latin typeface="Gill Sans"/>
                <a:ea typeface="Gill Sans"/>
                <a:cs typeface="Gill Sans"/>
                <a:sym typeface="Gill Sans"/>
              </a:rPr>
              <a:t>Engaged Inter-Faith parent bodies (EAK, NCCK, SUPKEM, SDA and COPTIC Church) country-wide ( i.e. 47 counties) </a:t>
            </a:r>
          </a:p>
          <a:p>
            <a:pPr marL="342900" indent="-342900">
              <a:lnSpc>
                <a:spcPct val="150000"/>
              </a:lnSpc>
              <a:buFont typeface="Arial" panose="020B0604020202020204" pitchFamily="34" charset="0"/>
              <a:buChar char="•"/>
            </a:pPr>
            <a:r>
              <a:rPr lang="en-US" dirty="0">
                <a:latin typeface="Gill Sans"/>
                <a:ea typeface="Gill Sans"/>
                <a:cs typeface="Gill Sans"/>
                <a:sym typeface="Gill Sans"/>
              </a:rPr>
              <a:t>Why Religious leaders? </a:t>
            </a:r>
          </a:p>
          <a:p>
            <a:pPr marL="1714500" lvl="3" indent="-342900">
              <a:lnSpc>
                <a:spcPct val="150000"/>
              </a:lnSpc>
              <a:buFont typeface="Courier New" panose="02070309020205020404" pitchFamily="49" charset="0"/>
              <a:buChar char="o"/>
            </a:pPr>
            <a:r>
              <a:rPr lang="en-US" dirty="0">
                <a:latin typeface="Gill Sans"/>
                <a:ea typeface="Gill Sans"/>
                <a:cs typeface="Gill Sans"/>
                <a:sym typeface="Gill Sans"/>
              </a:rPr>
              <a:t>Influential/Trust</a:t>
            </a:r>
          </a:p>
          <a:p>
            <a:pPr marL="1714500" lvl="3" indent="-342900">
              <a:lnSpc>
                <a:spcPct val="150000"/>
              </a:lnSpc>
              <a:buFont typeface="Courier New" panose="02070309020205020404" pitchFamily="49" charset="0"/>
              <a:buChar char="o"/>
            </a:pPr>
            <a:r>
              <a:rPr lang="en-US" dirty="0">
                <a:latin typeface="Gill Sans"/>
                <a:ea typeface="Gill Sans"/>
                <a:cs typeface="Gill Sans"/>
                <a:sym typeface="Gill Sans"/>
              </a:rPr>
              <a:t>Critical masses</a:t>
            </a:r>
          </a:p>
          <a:p>
            <a:pPr marL="1714500" lvl="3" indent="-342900">
              <a:lnSpc>
                <a:spcPct val="150000"/>
              </a:lnSpc>
              <a:buFont typeface="Courier New" panose="02070309020205020404" pitchFamily="49" charset="0"/>
              <a:buChar char="o"/>
            </a:pPr>
            <a:r>
              <a:rPr lang="en-US" dirty="0">
                <a:latin typeface="Gill Sans"/>
                <a:ea typeface="Gill Sans"/>
                <a:cs typeface="Gill Sans"/>
                <a:sym typeface="Gill Sans"/>
              </a:rPr>
              <a:t>Rich coverage</a:t>
            </a:r>
          </a:p>
          <a:p>
            <a:pPr marL="1714500" lvl="3" indent="-342900">
              <a:lnSpc>
                <a:spcPct val="150000"/>
              </a:lnSpc>
              <a:buFont typeface="Courier New" panose="02070309020205020404" pitchFamily="49" charset="0"/>
              <a:buChar char="o"/>
            </a:pPr>
            <a:r>
              <a:rPr lang="en-US" dirty="0">
                <a:ea typeface="Gill Sans"/>
                <a:cs typeface="Gill Sans"/>
                <a:sym typeface="Gill Sans"/>
              </a:rPr>
              <a:t>Very reliable for messaging and advocacy</a:t>
            </a:r>
            <a:endParaRPr lang="en-US" dirty="0">
              <a:latin typeface="Gill Sans"/>
              <a:ea typeface="Gill Sans"/>
              <a:cs typeface="Gill Sans"/>
              <a:sym typeface="Gill Sans"/>
            </a:endParaRPr>
          </a:p>
          <a:p>
            <a:pPr marL="342900" indent="-342900">
              <a:lnSpc>
                <a:spcPct val="150000"/>
              </a:lnSpc>
              <a:buFont typeface="Arial" panose="020B0604020202020204" pitchFamily="34" charset="0"/>
              <a:buChar char="•"/>
            </a:pPr>
            <a:r>
              <a:rPr lang="en-GB" dirty="0"/>
              <a:t>Utilizing Curriculum focusing on 6 key thematic areas-</a:t>
            </a:r>
            <a:r>
              <a:rPr lang="en-GB" dirty="0">
                <a:latin typeface="Gill Sans"/>
                <a:sym typeface="Gill Sans"/>
              </a:rPr>
              <a:t>t</a:t>
            </a:r>
            <a:r>
              <a:rPr lang="en-GB" dirty="0">
                <a:latin typeface="Gill Sans"/>
                <a:ea typeface="Gill Sans"/>
                <a:cs typeface="Gill Sans"/>
                <a:sym typeface="Gill Sans"/>
              </a:rPr>
              <a:t>rained 3,204 Inter-Faith Leaders as advocates /ambassadors</a:t>
            </a:r>
          </a:p>
        </p:txBody>
      </p:sp>
      <p:sp>
        <p:nvSpPr>
          <p:cNvPr id="5" name="Google Shape;998;gc64856476d_3_424">
            <a:extLst>
              <a:ext uri="{FF2B5EF4-FFF2-40B4-BE49-F238E27FC236}">
                <a16:creationId xmlns:a16="http://schemas.microsoft.com/office/drawing/2014/main" id="{6196F20D-F5BB-4444-A957-4B2C4CC37D3D}"/>
              </a:ext>
            </a:extLst>
          </p:cNvPr>
          <p:cNvSpPr/>
          <p:nvPr/>
        </p:nvSpPr>
        <p:spPr>
          <a:xfrm>
            <a:off x="5717512" y="822448"/>
            <a:ext cx="6474487" cy="5580027"/>
          </a:xfrm>
          <a:prstGeom prst="rect">
            <a:avLst/>
          </a:prstGeom>
          <a:noFill/>
          <a:ln>
            <a:noFill/>
          </a:ln>
        </p:spPr>
        <p:txBody>
          <a:bodyPr spcFirstLastPara="1" wrap="square" lIns="121900" tIns="60933" rIns="121900" bIns="60933" anchor="t" anchorCtr="0">
            <a:noAutofit/>
          </a:bodyPr>
          <a:lstStyle/>
          <a:p>
            <a:pPr marL="342900" indent="-342900">
              <a:lnSpc>
                <a:spcPct val="150000"/>
              </a:lnSpc>
              <a:buFont typeface="Arial" panose="020B0604020202020204" pitchFamily="34" charset="0"/>
              <a:buChar char="•"/>
            </a:pPr>
            <a:r>
              <a:rPr lang="en-GB" dirty="0"/>
              <a:t>IEC material distribution to places of worship</a:t>
            </a:r>
            <a:endParaRPr lang="en-GB" dirty="0">
              <a:highlight>
                <a:srgbClr val="FFFF00"/>
              </a:highlight>
            </a:endParaRPr>
          </a:p>
          <a:p>
            <a:pPr marL="342900" indent="-342900">
              <a:lnSpc>
                <a:spcPct val="150000"/>
              </a:lnSpc>
              <a:buFont typeface="Arial" panose="020B0604020202020204" pitchFamily="34" charset="0"/>
              <a:buChar char="•"/>
            </a:pPr>
            <a:r>
              <a:rPr lang="en-GB" dirty="0">
                <a:latin typeface="Gill Sans"/>
                <a:ea typeface="Gill Sans"/>
                <a:cs typeface="Gill Sans"/>
                <a:sym typeface="Gill Sans"/>
              </a:rPr>
              <a:t>Church/Mosque platforms were used  to disseminate messages on COVID-19. </a:t>
            </a:r>
          </a:p>
          <a:p>
            <a:pPr marL="342900" indent="-342900">
              <a:lnSpc>
                <a:spcPct val="150000"/>
              </a:lnSpc>
              <a:buFont typeface="Arial" panose="020B0604020202020204" pitchFamily="34" charset="0"/>
              <a:buChar char="•"/>
            </a:pPr>
            <a:r>
              <a:rPr lang="en-US" dirty="0">
                <a:latin typeface="Gill Sans"/>
                <a:ea typeface="Gill Sans"/>
                <a:cs typeface="Gill Sans"/>
                <a:sym typeface="Gill Sans"/>
              </a:rPr>
              <a:t>Messaging was by Inter-Faith Leaders, their faith networks and leveraged on opportunities of gathering and social media platforms</a:t>
            </a:r>
          </a:p>
          <a:p>
            <a:pPr marL="1714500" lvl="3" indent="-342900">
              <a:lnSpc>
                <a:spcPct val="150000"/>
              </a:lnSpc>
              <a:buFont typeface="Courier New" panose="02070309020205020404" pitchFamily="49" charset="0"/>
              <a:buChar char="o"/>
            </a:pPr>
            <a:r>
              <a:rPr lang="en-US" dirty="0">
                <a:latin typeface="Gill Sans"/>
                <a:ea typeface="Gill Sans"/>
                <a:cs typeface="Gill Sans"/>
                <a:sym typeface="Gill Sans"/>
              </a:rPr>
              <a:t>Monitoring and documenting of best practice</a:t>
            </a:r>
          </a:p>
          <a:p>
            <a:pPr marL="1714500" lvl="3" indent="-342900">
              <a:lnSpc>
                <a:spcPct val="150000"/>
              </a:lnSpc>
              <a:buFont typeface="Courier New" panose="02070309020205020404" pitchFamily="49" charset="0"/>
              <a:buChar char="o"/>
            </a:pPr>
            <a:r>
              <a:rPr lang="en-US" dirty="0">
                <a:latin typeface="Gill Sans"/>
                <a:ea typeface="Gill Sans"/>
                <a:cs typeface="Gill Sans"/>
                <a:sym typeface="Gill Sans"/>
              </a:rPr>
              <a:t>Inter-Faith Council to continuously engage</a:t>
            </a:r>
          </a:p>
          <a:p>
            <a:pPr marL="285750" indent="-285750">
              <a:lnSpc>
                <a:spcPct val="150000"/>
              </a:lnSpc>
              <a:buFont typeface="Arial" panose="020B0604020202020204" pitchFamily="34" charset="0"/>
              <a:buChar char="•"/>
            </a:pPr>
            <a:r>
              <a:rPr lang="en-US" dirty="0">
                <a:latin typeface="Gill Sans"/>
                <a:ea typeface="Gill Sans"/>
                <a:cs typeface="Gill Sans"/>
                <a:sym typeface="Gill Sans"/>
              </a:rPr>
              <a:t>Utilized google form to track progress through periodic feedback</a:t>
            </a:r>
          </a:p>
          <a:p>
            <a:pPr marL="285750" indent="-285750">
              <a:lnSpc>
                <a:spcPct val="150000"/>
              </a:lnSpc>
              <a:buFont typeface="Arial" panose="020B0604020202020204" pitchFamily="34" charset="0"/>
              <a:buChar char="•"/>
            </a:pPr>
            <a:endParaRPr lang="en-US" dirty="0">
              <a:latin typeface="Gill Sans"/>
              <a:ea typeface="Gill Sans"/>
              <a:cs typeface="Gill Sans"/>
              <a:sym typeface="Gill Sans"/>
            </a:endParaRPr>
          </a:p>
        </p:txBody>
      </p:sp>
      <p:pic>
        <p:nvPicPr>
          <p:cNvPr id="6" name="Picture 2" descr="Best Social Media Platforms for Different Industries - Workspace Digital">
            <a:extLst>
              <a:ext uri="{FF2B5EF4-FFF2-40B4-BE49-F238E27FC236}">
                <a16:creationId xmlns:a16="http://schemas.microsoft.com/office/drawing/2014/main" id="{E37CAC72-8855-4642-8566-A5EEF99994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4118" y="5791358"/>
            <a:ext cx="1637881" cy="1066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485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sp>
        <p:nvSpPr>
          <p:cNvPr id="997" name="Google Shape;997;gc64856476d_3_424"/>
          <p:cNvSpPr txBox="1">
            <a:spLocks noGrp="1"/>
          </p:cNvSpPr>
          <p:nvPr>
            <p:ph type="body" idx="1"/>
          </p:nvPr>
        </p:nvSpPr>
        <p:spPr>
          <a:xfrm>
            <a:off x="230020" y="83784"/>
            <a:ext cx="11690800" cy="738664"/>
          </a:xfrm>
          <a:prstGeom prst="rect">
            <a:avLst/>
          </a:prstGeom>
          <a:noFill/>
          <a:ln>
            <a:noFill/>
          </a:ln>
        </p:spPr>
        <p:txBody>
          <a:bodyPr spcFirstLastPara="1" vert="horz" wrap="square" lIns="0" tIns="0" rIns="0" bIns="0" rtlCol="0" anchor="t" anchorCtr="0">
            <a:spAutoFit/>
          </a:bodyPr>
          <a:lstStyle/>
          <a:p>
            <a:pPr marL="0" indent="0" algn="ctr">
              <a:lnSpc>
                <a:spcPct val="100000"/>
              </a:lnSpc>
              <a:spcBef>
                <a:spcPts val="0"/>
              </a:spcBef>
            </a:pPr>
            <a:r>
              <a:rPr lang="en-US" sz="4800" dirty="0">
                <a:latin typeface="Gill Sans"/>
                <a:ea typeface="Gill Sans"/>
                <a:cs typeface="Gill Sans"/>
                <a:sym typeface="Gill Sans"/>
              </a:rPr>
              <a:t>Why Social Media Platforms?</a:t>
            </a:r>
            <a:endParaRPr sz="4800" dirty="0">
              <a:latin typeface="Gill Sans"/>
              <a:ea typeface="Gill Sans"/>
              <a:cs typeface="Gill Sans"/>
              <a:sym typeface="Gill Sans"/>
            </a:endParaRPr>
          </a:p>
        </p:txBody>
      </p:sp>
      <p:sp>
        <p:nvSpPr>
          <p:cNvPr id="2" name="TextBox 1">
            <a:extLst>
              <a:ext uri="{FF2B5EF4-FFF2-40B4-BE49-F238E27FC236}">
                <a16:creationId xmlns:a16="http://schemas.microsoft.com/office/drawing/2014/main" id="{B6C93AD5-0A45-4568-B5DD-674903D17BA4}"/>
              </a:ext>
            </a:extLst>
          </p:cNvPr>
          <p:cNvSpPr txBox="1"/>
          <p:nvPr/>
        </p:nvSpPr>
        <p:spPr>
          <a:xfrm>
            <a:off x="70338" y="1215851"/>
            <a:ext cx="6099350" cy="3600986"/>
          </a:xfrm>
          <a:prstGeom prst="rect">
            <a:avLst/>
          </a:prstGeom>
          <a:noFill/>
        </p:spPr>
        <p:txBody>
          <a:bodyPr wrap="square" rtlCol="0">
            <a:spAutoFit/>
          </a:bodyPr>
          <a:lstStyle/>
          <a:p>
            <a:pPr marL="514350" indent="-514350">
              <a:lnSpc>
                <a:spcPct val="150000"/>
              </a:lnSpc>
              <a:buFont typeface="Arial" panose="020B0604020202020204" pitchFamily="34" charset="0"/>
              <a:buChar char="•"/>
            </a:pPr>
            <a:r>
              <a:rPr lang="en-US" sz="2000" dirty="0">
                <a:ea typeface="Gill Sans"/>
                <a:cs typeface="Gill Sans"/>
                <a:sym typeface="Gill Sans"/>
              </a:rPr>
              <a:t>Simplest cheapest effective and efficient way of dissemination of COVID-19 messages. </a:t>
            </a:r>
          </a:p>
          <a:p>
            <a:pPr marL="514350" indent="-514350">
              <a:lnSpc>
                <a:spcPct val="150000"/>
              </a:lnSpc>
              <a:buFont typeface="Arial" panose="020B0604020202020204" pitchFamily="34" charset="0"/>
              <a:buChar char="•"/>
            </a:pPr>
            <a:r>
              <a:rPr lang="en-US" sz="2000" dirty="0">
                <a:ea typeface="Gill Sans"/>
                <a:cs typeface="Gill Sans"/>
                <a:sym typeface="Gill Sans"/>
              </a:rPr>
              <a:t>Biggest driver for behavior change in COVID-19 response</a:t>
            </a:r>
          </a:p>
          <a:p>
            <a:pPr marL="1428750" lvl="2" indent="-514350">
              <a:lnSpc>
                <a:spcPct val="150000"/>
              </a:lnSpc>
              <a:buFont typeface="Courier New" panose="02070309020205020404" pitchFamily="49" charset="0"/>
              <a:buChar char="o"/>
            </a:pPr>
            <a:r>
              <a:rPr lang="en-US" sz="2000" dirty="0">
                <a:ea typeface="Gill Sans"/>
                <a:cs typeface="Gill Sans"/>
                <a:sym typeface="Gill Sans"/>
              </a:rPr>
              <a:t>Myths and misconceptions - serious predicament to health service seeking </a:t>
            </a:r>
          </a:p>
          <a:p>
            <a:pPr marL="1428750" lvl="2" indent="-514350">
              <a:lnSpc>
                <a:spcPct val="150000"/>
              </a:lnSpc>
              <a:buFont typeface="Courier New" panose="02070309020205020404" pitchFamily="49" charset="0"/>
              <a:buChar char="o"/>
            </a:pPr>
            <a:r>
              <a:rPr lang="en-US" sz="2000" dirty="0">
                <a:ea typeface="Gill Sans"/>
                <a:cs typeface="Gill Sans"/>
                <a:sym typeface="Gill Sans"/>
              </a:rPr>
              <a:t>Bridge to knowledge gap – vernacular </a:t>
            </a:r>
          </a:p>
          <a:p>
            <a:endParaRPr lang="en-KE" dirty="0"/>
          </a:p>
        </p:txBody>
      </p:sp>
      <p:sp>
        <p:nvSpPr>
          <p:cNvPr id="3" name="TextBox 2">
            <a:extLst>
              <a:ext uri="{FF2B5EF4-FFF2-40B4-BE49-F238E27FC236}">
                <a16:creationId xmlns:a16="http://schemas.microsoft.com/office/drawing/2014/main" id="{67969065-2B4A-43FA-83E9-7F4C8EF8AAD5}"/>
              </a:ext>
            </a:extLst>
          </p:cNvPr>
          <p:cNvSpPr txBox="1"/>
          <p:nvPr/>
        </p:nvSpPr>
        <p:spPr>
          <a:xfrm>
            <a:off x="6260123" y="1215851"/>
            <a:ext cx="5660697" cy="267765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a:ea typeface="Gill Sans"/>
                <a:cs typeface="Gill Sans"/>
                <a:sym typeface="Gill Sans"/>
              </a:rPr>
              <a:t>The magnitude of COVID-19 &gt; illness (insecurity, tribal clashes, lack of access to basic needs, services and information)</a:t>
            </a:r>
          </a:p>
          <a:p>
            <a:pPr marL="285750" indent="-285750">
              <a:lnSpc>
                <a:spcPct val="150000"/>
              </a:lnSpc>
              <a:buFont typeface="Arial" panose="020B0604020202020204" pitchFamily="34" charset="0"/>
              <a:buChar char="•"/>
            </a:pPr>
            <a:r>
              <a:rPr lang="en-US" sz="2000" dirty="0">
                <a:ea typeface="Gill Sans"/>
                <a:cs typeface="Gill Sans"/>
                <a:sym typeface="Gill Sans"/>
              </a:rPr>
              <a:t>Infrastructural dimensions – remote Counties, poor road network </a:t>
            </a:r>
          </a:p>
          <a:p>
            <a:endParaRPr lang="en-KE" dirty="0"/>
          </a:p>
        </p:txBody>
      </p:sp>
    </p:spTree>
    <p:extLst>
      <p:ext uri="{BB962C8B-B14F-4D97-AF65-F5344CB8AC3E}">
        <p14:creationId xmlns:p14="http://schemas.microsoft.com/office/powerpoint/2010/main" val="4072906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sp>
        <p:nvSpPr>
          <p:cNvPr id="997" name="Google Shape;997;gc64856476d_3_424"/>
          <p:cNvSpPr txBox="1">
            <a:spLocks noGrp="1"/>
          </p:cNvSpPr>
          <p:nvPr>
            <p:ph type="body" idx="1"/>
          </p:nvPr>
        </p:nvSpPr>
        <p:spPr>
          <a:xfrm>
            <a:off x="230020" y="83784"/>
            <a:ext cx="11690800" cy="738664"/>
          </a:xfrm>
          <a:prstGeom prst="rect">
            <a:avLst/>
          </a:prstGeom>
          <a:noFill/>
          <a:ln>
            <a:noFill/>
          </a:ln>
        </p:spPr>
        <p:txBody>
          <a:bodyPr spcFirstLastPara="1" vert="horz" wrap="square" lIns="0" tIns="0" rIns="0" bIns="0" rtlCol="0" anchor="t" anchorCtr="0">
            <a:spAutoFit/>
          </a:bodyPr>
          <a:lstStyle/>
          <a:p>
            <a:pPr marL="0" indent="0" algn="ctr">
              <a:lnSpc>
                <a:spcPct val="100000"/>
              </a:lnSpc>
              <a:spcBef>
                <a:spcPts val="0"/>
              </a:spcBef>
            </a:pPr>
            <a:r>
              <a:rPr lang="en-US" sz="4800" dirty="0">
                <a:latin typeface="Gill Sans"/>
                <a:ea typeface="Gill Sans"/>
                <a:cs typeface="Gill Sans"/>
                <a:sym typeface="Gill Sans"/>
              </a:rPr>
              <a:t>Social Media Platforms Utilized</a:t>
            </a:r>
            <a:endParaRPr sz="4800" dirty="0">
              <a:latin typeface="Gill Sans"/>
              <a:ea typeface="Gill Sans"/>
              <a:cs typeface="Gill Sans"/>
              <a:sym typeface="Gill Sans"/>
            </a:endParaRPr>
          </a:p>
        </p:txBody>
      </p:sp>
      <p:sp>
        <p:nvSpPr>
          <p:cNvPr id="998" name="Google Shape;998;gc64856476d_3_424"/>
          <p:cNvSpPr/>
          <p:nvPr/>
        </p:nvSpPr>
        <p:spPr>
          <a:xfrm>
            <a:off x="0" y="822448"/>
            <a:ext cx="5586153" cy="5427627"/>
          </a:xfrm>
          <a:prstGeom prst="rect">
            <a:avLst/>
          </a:prstGeom>
          <a:noFill/>
          <a:ln>
            <a:noFill/>
          </a:ln>
        </p:spPr>
        <p:txBody>
          <a:bodyPr spcFirstLastPara="1" wrap="square" lIns="121900" tIns="60933" rIns="121900" bIns="60933" anchor="t" anchorCtr="0">
            <a:noAutofit/>
          </a:bodyPr>
          <a:lstStyle/>
          <a:p>
            <a:pPr>
              <a:lnSpc>
                <a:spcPct val="150000"/>
              </a:lnSpc>
            </a:pPr>
            <a:endParaRPr lang="en-US" dirty="0">
              <a:latin typeface="Gill Sans"/>
              <a:ea typeface="Gill Sans"/>
              <a:cs typeface="Gill Sans"/>
              <a:sym typeface="Gill Sans"/>
            </a:endParaRPr>
          </a:p>
        </p:txBody>
      </p:sp>
      <p:sp>
        <p:nvSpPr>
          <p:cNvPr id="5" name="Google Shape;998;gc64856476d_3_424">
            <a:extLst>
              <a:ext uri="{FF2B5EF4-FFF2-40B4-BE49-F238E27FC236}">
                <a16:creationId xmlns:a16="http://schemas.microsoft.com/office/drawing/2014/main" id="{6196F20D-F5BB-4444-A957-4B2C4CC37D3D}"/>
              </a:ext>
            </a:extLst>
          </p:cNvPr>
          <p:cNvSpPr/>
          <p:nvPr/>
        </p:nvSpPr>
        <p:spPr>
          <a:xfrm>
            <a:off x="271180" y="822448"/>
            <a:ext cx="11920819" cy="5580027"/>
          </a:xfrm>
          <a:prstGeom prst="rect">
            <a:avLst/>
          </a:prstGeom>
          <a:noFill/>
          <a:ln>
            <a:noFill/>
          </a:ln>
        </p:spPr>
        <p:txBody>
          <a:bodyPr spcFirstLastPara="1" wrap="square" lIns="121900" tIns="60933" rIns="121900" bIns="60933" anchor="t" anchorCtr="0">
            <a:noAutofit/>
          </a:bodyPr>
          <a:lstStyle/>
          <a:p>
            <a:pPr>
              <a:lnSpc>
                <a:spcPct val="150000"/>
              </a:lnSpc>
            </a:pPr>
            <a:endParaRPr lang="en-US" dirty="0">
              <a:latin typeface="Gill Sans"/>
              <a:ea typeface="Gill Sans"/>
              <a:cs typeface="Gill Sans"/>
              <a:sym typeface="Gill Sans"/>
            </a:endParaRPr>
          </a:p>
          <a:p>
            <a:pPr marL="285750" indent="-285750">
              <a:lnSpc>
                <a:spcPct val="150000"/>
              </a:lnSpc>
              <a:buFont typeface="Courier New" panose="02070309020205020404" pitchFamily="49" charset="0"/>
              <a:buChar char="o"/>
            </a:pPr>
            <a:endParaRPr lang="en-US" dirty="0">
              <a:latin typeface="Gill Sans"/>
              <a:ea typeface="Gill Sans"/>
              <a:cs typeface="Gill Sans"/>
              <a:sym typeface="Gill Sans"/>
            </a:endParaRPr>
          </a:p>
        </p:txBody>
      </p:sp>
      <p:pic>
        <p:nvPicPr>
          <p:cNvPr id="2050" name="Picture 2" descr="Map of Kenya showing 47 counties defined when the new constitution was adopted in 2013; provincial divisions and subsequent data masked much of FGM/C's heterogeneity; a much clearer national picture will be seen with county sub-divisions, especially helping to identify loci of FGM/C practice ">
            <a:extLst>
              <a:ext uri="{FF2B5EF4-FFF2-40B4-BE49-F238E27FC236}">
                <a16:creationId xmlns:a16="http://schemas.microsoft.com/office/drawing/2014/main" id="{CF007931-2025-49DF-98F6-2CD57E2DE7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1090" y="752110"/>
            <a:ext cx="5882126" cy="610589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whatsapp image">
            <a:extLst>
              <a:ext uri="{FF2B5EF4-FFF2-40B4-BE49-F238E27FC236}">
                <a16:creationId xmlns:a16="http://schemas.microsoft.com/office/drawing/2014/main" id="{6E5A5BD2-379D-4847-856F-34C6C312FA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822448"/>
            <a:ext cx="2853732" cy="173988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agent.teleshopkenya.com/wp-content/uploads/2019/04/sms.png">
            <a:extLst>
              <a:ext uri="{FF2B5EF4-FFF2-40B4-BE49-F238E27FC236}">
                <a16:creationId xmlns:a16="http://schemas.microsoft.com/office/drawing/2014/main" id="{EF1F018C-1A87-4EAE-BB25-8952932FC6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6709" y="934497"/>
            <a:ext cx="2699291" cy="162783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Youtube Logo Png Transparent PNG - 1024x576 - Free Download on NicePNG">
            <a:extLst>
              <a:ext uri="{FF2B5EF4-FFF2-40B4-BE49-F238E27FC236}">
                <a16:creationId xmlns:a16="http://schemas.microsoft.com/office/drawing/2014/main" id="{86C543CE-ACBE-4D6A-A916-B3554B7BB1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248107"/>
            <a:ext cx="2877638" cy="188395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acebook Icon Pictures | Download Free Images on Unsplash">
            <a:extLst>
              <a:ext uri="{FF2B5EF4-FFF2-40B4-BE49-F238E27FC236}">
                <a16:creationId xmlns:a16="http://schemas.microsoft.com/office/drawing/2014/main" id="{F6A3230E-7EC2-41DE-AEF8-DE140CCA0EA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562330"/>
            <a:ext cx="2853733" cy="164792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Twitter Images, Stock Photos &amp; Vectors | Shutterstock">
            <a:extLst>
              <a:ext uri="{FF2B5EF4-FFF2-40B4-BE49-F238E27FC236}">
                <a16:creationId xmlns:a16="http://schemas.microsoft.com/office/drawing/2014/main" id="{084D1FE9-BDEA-46D6-A2DE-FEFA1BB0B11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5839" t="6405" r="14388" b="17112"/>
          <a:stretch/>
        </p:blipFill>
        <p:spPr bwMode="auto">
          <a:xfrm>
            <a:off x="3396709" y="2833635"/>
            <a:ext cx="2611840" cy="151730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ow to unblock someone on Instagram - it's actually pretty easy!">
            <a:extLst>
              <a:ext uri="{FF2B5EF4-FFF2-40B4-BE49-F238E27FC236}">
                <a16:creationId xmlns:a16="http://schemas.microsoft.com/office/drawing/2014/main" id="{FEE61336-BF32-475A-98D1-74CBA866871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00034" y="4481564"/>
            <a:ext cx="2939992" cy="176851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Best Social Media Platforms for Different Industries - Workspace Digital">
            <a:extLst>
              <a:ext uri="{FF2B5EF4-FFF2-40B4-BE49-F238E27FC236}">
                <a16:creationId xmlns:a16="http://schemas.microsoft.com/office/drawing/2014/main" id="{EBDEE93A-2233-4D64-A2F6-5014F54CF5E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554118" y="5791358"/>
            <a:ext cx="1637881" cy="1066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746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sp>
        <p:nvSpPr>
          <p:cNvPr id="997" name="Google Shape;997;gc64856476d_3_424"/>
          <p:cNvSpPr txBox="1">
            <a:spLocks noGrp="1"/>
          </p:cNvSpPr>
          <p:nvPr>
            <p:ph type="body" idx="1"/>
          </p:nvPr>
        </p:nvSpPr>
        <p:spPr>
          <a:xfrm>
            <a:off x="230020" y="83784"/>
            <a:ext cx="11690800" cy="738664"/>
          </a:xfrm>
          <a:prstGeom prst="rect">
            <a:avLst/>
          </a:prstGeom>
          <a:noFill/>
          <a:ln>
            <a:noFill/>
          </a:ln>
        </p:spPr>
        <p:txBody>
          <a:bodyPr spcFirstLastPara="1" vert="horz" wrap="square" lIns="0" tIns="0" rIns="0" bIns="0" rtlCol="0" anchor="t" anchorCtr="0">
            <a:spAutoFit/>
          </a:bodyPr>
          <a:lstStyle/>
          <a:p>
            <a:pPr marL="0" indent="0" algn="ctr">
              <a:lnSpc>
                <a:spcPct val="100000"/>
              </a:lnSpc>
              <a:spcBef>
                <a:spcPts val="0"/>
              </a:spcBef>
            </a:pPr>
            <a:r>
              <a:rPr lang="en-US" sz="4800" dirty="0">
                <a:latin typeface="Gill Sans"/>
                <a:ea typeface="Gill Sans"/>
                <a:cs typeface="Gill Sans"/>
                <a:sym typeface="Gill Sans"/>
              </a:rPr>
              <a:t>Progress Update for Messages of Hope </a:t>
            </a:r>
            <a:endParaRPr sz="4800" dirty="0">
              <a:latin typeface="Gill Sans"/>
              <a:ea typeface="Gill Sans"/>
              <a:cs typeface="Gill Sans"/>
              <a:sym typeface="Gill Sans"/>
            </a:endParaRPr>
          </a:p>
        </p:txBody>
      </p:sp>
      <p:sp>
        <p:nvSpPr>
          <p:cNvPr id="998" name="Google Shape;998;gc64856476d_3_424"/>
          <p:cNvSpPr/>
          <p:nvPr/>
        </p:nvSpPr>
        <p:spPr>
          <a:xfrm>
            <a:off x="0" y="822448"/>
            <a:ext cx="5586153" cy="5427627"/>
          </a:xfrm>
          <a:prstGeom prst="rect">
            <a:avLst/>
          </a:prstGeom>
          <a:noFill/>
          <a:ln>
            <a:noFill/>
          </a:ln>
        </p:spPr>
        <p:txBody>
          <a:bodyPr spcFirstLastPara="1" wrap="square" lIns="121900" tIns="60933" rIns="121900" bIns="60933" anchor="t" anchorCtr="0">
            <a:noAutofit/>
          </a:bodyPr>
          <a:lstStyle/>
          <a:p>
            <a:pPr>
              <a:lnSpc>
                <a:spcPct val="150000"/>
              </a:lnSpc>
            </a:pPr>
            <a:endParaRPr lang="en-US" dirty="0">
              <a:latin typeface="Gill Sans"/>
              <a:ea typeface="Gill Sans"/>
              <a:cs typeface="Gill Sans"/>
              <a:sym typeface="Gill Sans"/>
            </a:endParaRPr>
          </a:p>
        </p:txBody>
      </p:sp>
      <p:sp>
        <p:nvSpPr>
          <p:cNvPr id="5" name="Google Shape;998;gc64856476d_3_424">
            <a:extLst>
              <a:ext uri="{FF2B5EF4-FFF2-40B4-BE49-F238E27FC236}">
                <a16:creationId xmlns:a16="http://schemas.microsoft.com/office/drawing/2014/main" id="{6196F20D-F5BB-4444-A957-4B2C4CC37D3D}"/>
              </a:ext>
            </a:extLst>
          </p:cNvPr>
          <p:cNvSpPr/>
          <p:nvPr/>
        </p:nvSpPr>
        <p:spPr>
          <a:xfrm>
            <a:off x="271180" y="822448"/>
            <a:ext cx="11920819" cy="5580027"/>
          </a:xfrm>
          <a:prstGeom prst="rect">
            <a:avLst/>
          </a:prstGeom>
          <a:noFill/>
          <a:ln>
            <a:noFill/>
          </a:ln>
        </p:spPr>
        <p:txBody>
          <a:bodyPr spcFirstLastPara="1" wrap="square" lIns="121900" tIns="60933" rIns="121900" bIns="60933" anchor="t" anchorCtr="0">
            <a:noAutofit/>
          </a:bodyPr>
          <a:lstStyle/>
          <a:p>
            <a:pPr>
              <a:lnSpc>
                <a:spcPct val="150000"/>
              </a:lnSpc>
            </a:pPr>
            <a:endParaRPr lang="en-US" dirty="0">
              <a:latin typeface="Gill Sans"/>
              <a:ea typeface="Gill Sans"/>
              <a:cs typeface="Gill Sans"/>
              <a:sym typeface="Gill Sans"/>
            </a:endParaRPr>
          </a:p>
          <a:p>
            <a:pPr marL="285750" indent="-285750">
              <a:lnSpc>
                <a:spcPct val="150000"/>
              </a:lnSpc>
              <a:buFont typeface="Courier New" panose="02070309020205020404" pitchFamily="49" charset="0"/>
              <a:buChar char="o"/>
            </a:pPr>
            <a:endParaRPr lang="en-US" dirty="0">
              <a:latin typeface="Gill Sans"/>
              <a:ea typeface="Gill Sans"/>
              <a:cs typeface="Gill Sans"/>
              <a:sym typeface="Gill Sans"/>
            </a:endParaRPr>
          </a:p>
        </p:txBody>
      </p:sp>
      <p:graphicFrame>
        <p:nvGraphicFramePr>
          <p:cNvPr id="14" name="Chart 13">
            <a:extLst>
              <a:ext uri="{FF2B5EF4-FFF2-40B4-BE49-F238E27FC236}">
                <a16:creationId xmlns:a16="http://schemas.microsoft.com/office/drawing/2014/main" id="{9175B85D-F9C3-4DF3-BADD-FD00F4726641}"/>
              </a:ext>
            </a:extLst>
          </p:cNvPr>
          <p:cNvGraphicFramePr>
            <a:graphicFrameLocks/>
          </p:cNvGraphicFramePr>
          <p:nvPr>
            <p:extLst>
              <p:ext uri="{D42A27DB-BD31-4B8C-83A1-F6EECF244321}">
                <p14:modId xmlns:p14="http://schemas.microsoft.com/office/powerpoint/2010/main" val="4046548736"/>
              </p:ext>
            </p:extLst>
          </p:nvPr>
        </p:nvGraphicFramePr>
        <p:xfrm>
          <a:off x="230020" y="822448"/>
          <a:ext cx="5496935" cy="37093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ontent Placeholder 6">
            <a:extLst>
              <a:ext uri="{FF2B5EF4-FFF2-40B4-BE49-F238E27FC236}">
                <a16:creationId xmlns:a16="http://schemas.microsoft.com/office/drawing/2014/main" id="{EC27D3BD-92FD-41C1-BAE2-329FEB6CE304}"/>
              </a:ext>
            </a:extLst>
          </p:cNvPr>
          <p:cNvGraphicFramePr>
            <a:graphicFrameLocks/>
          </p:cNvGraphicFramePr>
          <p:nvPr>
            <p:extLst>
              <p:ext uri="{D42A27DB-BD31-4B8C-83A1-F6EECF244321}">
                <p14:modId xmlns:p14="http://schemas.microsoft.com/office/powerpoint/2010/main" val="3899852185"/>
              </p:ext>
            </p:extLst>
          </p:nvPr>
        </p:nvGraphicFramePr>
        <p:xfrm>
          <a:off x="5726955" y="822448"/>
          <a:ext cx="5445351" cy="3317473"/>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a:extLst>
              <a:ext uri="{FF2B5EF4-FFF2-40B4-BE49-F238E27FC236}">
                <a16:creationId xmlns:a16="http://schemas.microsoft.com/office/drawing/2014/main" id="{F57F54AF-B841-4421-B4DA-41117E18D6E2}"/>
              </a:ext>
            </a:extLst>
          </p:cNvPr>
          <p:cNvSpPr txBox="1"/>
          <p:nvPr/>
        </p:nvSpPr>
        <p:spPr>
          <a:xfrm>
            <a:off x="32643" y="4139922"/>
            <a:ext cx="11920819" cy="1323439"/>
          </a:xfrm>
          <a:prstGeom prst="rect">
            <a:avLst/>
          </a:prstGeom>
          <a:noFill/>
        </p:spPr>
        <p:txBody>
          <a:bodyPr wrap="square" rtlCol="0">
            <a:spAutoFit/>
          </a:bodyPr>
          <a:lstStyle/>
          <a:p>
            <a:pPr marL="285750" indent="-285750">
              <a:buFont typeface="Arial" panose="020B0604020202020204" pitchFamily="34" charset="0"/>
              <a:buChar char="•"/>
            </a:pPr>
            <a:r>
              <a:rPr lang="en-GB" sz="2000" dirty="0"/>
              <a:t>Enhanced knowledge and skills </a:t>
            </a:r>
          </a:p>
          <a:p>
            <a:pPr marL="285750" indent="-285750">
              <a:buFont typeface="Arial" panose="020B0604020202020204" pitchFamily="34" charset="0"/>
              <a:buChar char="•"/>
            </a:pPr>
            <a:r>
              <a:rPr lang="en-GB" sz="2000" dirty="0"/>
              <a:t>Increased awareness at congregational level (</a:t>
            </a:r>
            <a:r>
              <a:rPr lang="en-GB" sz="2000" u="sng" dirty="0"/>
              <a:t>Est 11.6M people reached</a:t>
            </a:r>
            <a:r>
              <a:rPr lang="en-GB" sz="2000" dirty="0"/>
              <a:t>).</a:t>
            </a:r>
          </a:p>
          <a:p>
            <a:pPr marL="285750" indent="-285750">
              <a:buFont typeface="Arial" panose="020B0604020202020204" pitchFamily="34" charset="0"/>
              <a:buChar char="•"/>
            </a:pPr>
            <a:r>
              <a:rPr lang="en-GB" sz="2000" dirty="0"/>
              <a:t>Installation/improvement of sanitation and handwashing facilities at places of worship improved</a:t>
            </a:r>
          </a:p>
          <a:p>
            <a:pPr marL="285750" indent="-285750">
              <a:buFont typeface="Arial" panose="020B0604020202020204" pitchFamily="34" charset="0"/>
              <a:buChar char="•"/>
            </a:pPr>
            <a:r>
              <a:rPr lang="en-GB" sz="2000" dirty="0"/>
              <a:t>Myths and misconceptions demystified</a:t>
            </a:r>
          </a:p>
        </p:txBody>
      </p:sp>
      <p:pic>
        <p:nvPicPr>
          <p:cNvPr id="17" name="Picture 2" descr="Best Social Media Platforms for Different Industries - Workspace Digital">
            <a:extLst>
              <a:ext uri="{FF2B5EF4-FFF2-40B4-BE49-F238E27FC236}">
                <a16:creationId xmlns:a16="http://schemas.microsoft.com/office/drawing/2014/main" id="{4F0384A4-51CE-434F-BA4F-8DE7E33A90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54118" y="5791358"/>
            <a:ext cx="1637881" cy="1066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534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sp>
        <p:nvSpPr>
          <p:cNvPr id="997" name="Google Shape;997;gc64856476d_3_424"/>
          <p:cNvSpPr txBox="1">
            <a:spLocks noGrp="1"/>
          </p:cNvSpPr>
          <p:nvPr>
            <p:ph type="body" idx="1"/>
          </p:nvPr>
        </p:nvSpPr>
        <p:spPr>
          <a:xfrm>
            <a:off x="230020" y="83784"/>
            <a:ext cx="11690800" cy="738664"/>
          </a:xfrm>
          <a:prstGeom prst="rect">
            <a:avLst/>
          </a:prstGeom>
          <a:noFill/>
          <a:ln>
            <a:noFill/>
          </a:ln>
        </p:spPr>
        <p:txBody>
          <a:bodyPr spcFirstLastPara="1" vert="horz" wrap="square" lIns="0" tIns="0" rIns="0" bIns="0" rtlCol="0" anchor="t" anchorCtr="0">
            <a:spAutoFit/>
          </a:bodyPr>
          <a:lstStyle/>
          <a:p>
            <a:pPr marL="0" indent="0" algn="ctr">
              <a:lnSpc>
                <a:spcPct val="100000"/>
              </a:lnSpc>
              <a:spcBef>
                <a:spcPts val="0"/>
              </a:spcBef>
            </a:pPr>
            <a:r>
              <a:rPr lang="en-US" sz="4800" dirty="0">
                <a:latin typeface="Gill Sans"/>
                <a:ea typeface="Gill Sans"/>
                <a:cs typeface="Gill Sans"/>
                <a:sym typeface="Gill Sans"/>
              </a:rPr>
              <a:t>Progress Update on Messages of Hope </a:t>
            </a:r>
            <a:endParaRPr sz="4800" dirty="0">
              <a:latin typeface="Gill Sans"/>
              <a:ea typeface="Gill Sans"/>
              <a:cs typeface="Gill Sans"/>
              <a:sym typeface="Gill Sans"/>
            </a:endParaRPr>
          </a:p>
        </p:txBody>
      </p:sp>
      <p:sp>
        <p:nvSpPr>
          <p:cNvPr id="998" name="Google Shape;998;gc64856476d_3_424"/>
          <p:cNvSpPr/>
          <p:nvPr/>
        </p:nvSpPr>
        <p:spPr>
          <a:xfrm>
            <a:off x="0" y="822448"/>
            <a:ext cx="5586153" cy="5427627"/>
          </a:xfrm>
          <a:prstGeom prst="rect">
            <a:avLst/>
          </a:prstGeom>
          <a:noFill/>
          <a:ln>
            <a:noFill/>
          </a:ln>
        </p:spPr>
        <p:txBody>
          <a:bodyPr spcFirstLastPara="1" wrap="square" lIns="121900" tIns="60933" rIns="121900" bIns="60933" anchor="t" anchorCtr="0">
            <a:noAutofit/>
          </a:bodyPr>
          <a:lstStyle/>
          <a:p>
            <a:pPr>
              <a:lnSpc>
                <a:spcPct val="150000"/>
              </a:lnSpc>
            </a:pPr>
            <a:endParaRPr lang="en-US" dirty="0">
              <a:latin typeface="Gill Sans"/>
              <a:ea typeface="Gill Sans"/>
              <a:cs typeface="Gill Sans"/>
              <a:sym typeface="Gill Sans"/>
            </a:endParaRPr>
          </a:p>
        </p:txBody>
      </p:sp>
      <p:sp>
        <p:nvSpPr>
          <p:cNvPr id="5" name="Google Shape;998;gc64856476d_3_424">
            <a:extLst>
              <a:ext uri="{FF2B5EF4-FFF2-40B4-BE49-F238E27FC236}">
                <a16:creationId xmlns:a16="http://schemas.microsoft.com/office/drawing/2014/main" id="{6196F20D-F5BB-4444-A957-4B2C4CC37D3D}"/>
              </a:ext>
            </a:extLst>
          </p:cNvPr>
          <p:cNvSpPr/>
          <p:nvPr/>
        </p:nvSpPr>
        <p:spPr>
          <a:xfrm>
            <a:off x="271180" y="822448"/>
            <a:ext cx="11920819" cy="5580027"/>
          </a:xfrm>
          <a:prstGeom prst="rect">
            <a:avLst/>
          </a:prstGeom>
          <a:noFill/>
          <a:ln>
            <a:noFill/>
          </a:ln>
        </p:spPr>
        <p:txBody>
          <a:bodyPr spcFirstLastPara="1" wrap="square" lIns="121900" tIns="60933" rIns="121900" bIns="60933" anchor="t" anchorCtr="0">
            <a:noAutofit/>
          </a:bodyPr>
          <a:lstStyle/>
          <a:p>
            <a:pPr>
              <a:lnSpc>
                <a:spcPct val="150000"/>
              </a:lnSpc>
            </a:pPr>
            <a:endParaRPr lang="en-US" dirty="0">
              <a:latin typeface="Gill Sans"/>
              <a:ea typeface="Gill Sans"/>
              <a:cs typeface="Gill Sans"/>
              <a:sym typeface="Gill Sans"/>
            </a:endParaRPr>
          </a:p>
          <a:p>
            <a:pPr marL="285750" indent="-285750">
              <a:lnSpc>
                <a:spcPct val="150000"/>
              </a:lnSpc>
              <a:buFont typeface="Courier New" panose="02070309020205020404" pitchFamily="49" charset="0"/>
              <a:buChar char="o"/>
            </a:pPr>
            <a:endParaRPr lang="en-US" dirty="0">
              <a:latin typeface="Gill Sans"/>
              <a:ea typeface="Gill Sans"/>
              <a:cs typeface="Gill Sans"/>
              <a:sym typeface="Gill Sans"/>
            </a:endParaRPr>
          </a:p>
        </p:txBody>
      </p:sp>
      <p:pic>
        <p:nvPicPr>
          <p:cNvPr id="17" name="Picture 2" descr="Best Social Media Platforms for Different Industries - Workspace Digital">
            <a:extLst>
              <a:ext uri="{FF2B5EF4-FFF2-40B4-BE49-F238E27FC236}">
                <a16:creationId xmlns:a16="http://schemas.microsoft.com/office/drawing/2014/main" id="{4F0384A4-51CE-434F-BA4F-8DE7E33A90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4118" y="5791358"/>
            <a:ext cx="1637881" cy="106664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Chart 8">
            <a:extLst>
              <a:ext uri="{FF2B5EF4-FFF2-40B4-BE49-F238E27FC236}">
                <a16:creationId xmlns:a16="http://schemas.microsoft.com/office/drawing/2014/main" id="{31484B83-C9C1-4185-BB2A-F1A6D9489D3C}"/>
              </a:ext>
            </a:extLst>
          </p:cNvPr>
          <p:cNvGraphicFramePr>
            <a:graphicFrameLocks/>
          </p:cNvGraphicFramePr>
          <p:nvPr>
            <p:extLst>
              <p:ext uri="{D42A27DB-BD31-4B8C-83A1-F6EECF244321}">
                <p14:modId xmlns:p14="http://schemas.microsoft.com/office/powerpoint/2010/main" val="3557521729"/>
              </p:ext>
            </p:extLst>
          </p:nvPr>
        </p:nvGraphicFramePr>
        <p:xfrm>
          <a:off x="-2" y="822448"/>
          <a:ext cx="5411587" cy="24527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79A4584C-82DD-43E8-AFFB-01B7CC22FE96}"/>
              </a:ext>
            </a:extLst>
          </p:cNvPr>
          <p:cNvGraphicFramePr>
            <a:graphicFrameLocks/>
          </p:cNvGraphicFramePr>
          <p:nvPr>
            <p:extLst>
              <p:ext uri="{D42A27DB-BD31-4B8C-83A1-F6EECF244321}">
                <p14:modId xmlns:p14="http://schemas.microsoft.com/office/powerpoint/2010/main" val="4105275434"/>
              </p:ext>
            </p:extLst>
          </p:nvPr>
        </p:nvGraphicFramePr>
        <p:xfrm>
          <a:off x="6605849" y="822447"/>
          <a:ext cx="5164973" cy="254420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a:extLst>
              <a:ext uri="{FF2B5EF4-FFF2-40B4-BE49-F238E27FC236}">
                <a16:creationId xmlns:a16="http://schemas.microsoft.com/office/drawing/2014/main" id="{DE8AAD6D-7152-4ED3-B989-6CB0B08E82F2}"/>
              </a:ext>
            </a:extLst>
          </p:cNvPr>
          <p:cNvGraphicFramePr>
            <a:graphicFrameLocks/>
          </p:cNvGraphicFramePr>
          <p:nvPr>
            <p:extLst>
              <p:ext uri="{D42A27DB-BD31-4B8C-83A1-F6EECF244321}">
                <p14:modId xmlns:p14="http://schemas.microsoft.com/office/powerpoint/2010/main" val="1351536358"/>
              </p:ext>
            </p:extLst>
          </p:nvPr>
        </p:nvGraphicFramePr>
        <p:xfrm>
          <a:off x="2360815" y="3582787"/>
          <a:ext cx="7474065" cy="319278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08656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sp>
        <p:nvSpPr>
          <p:cNvPr id="997" name="Google Shape;997;gc64856476d_3_424"/>
          <p:cNvSpPr txBox="1">
            <a:spLocks noGrp="1"/>
          </p:cNvSpPr>
          <p:nvPr>
            <p:ph type="body" idx="1"/>
          </p:nvPr>
        </p:nvSpPr>
        <p:spPr>
          <a:xfrm>
            <a:off x="0" y="0"/>
            <a:ext cx="12191999" cy="1477328"/>
          </a:xfrm>
          <a:prstGeom prst="rect">
            <a:avLst/>
          </a:prstGeom>
          <a:solidFill>
            <a:srgbClr val="002060"/>
          </a:solidFill>
          <a:ln>
            <a:noFill/>
          </a:ln>
        </p:spPr>
        <p:txBody>
          <a:bodyPr spcFirstLastPara="1" vert="horz" wrap="square" lIns="0" tIns="0" rIns="0" bIns="0" rtlCol="0" anchor="t" anchorCtr="0">
            <a:spAutoFit/>
          </a:bodyPr>
          <a:lstStyle/>
          <a:p>
            <a:pPr marL="0" indent="0" algn="ctr">
              <a:lnSpc>
                <a:spcPct val="100000"/>
              </a:lnSpc>
              <a:spcBef>
                <a:spcPts val="0"/>
              </a:spcBef>
            </a:pPr>
            <a:r>
              <a:rPr lang="en-US" sz="4800" dirty="0">
                <a:latin typeface="Gill Sans"/>
                <a:ea typeface="Gill Sans"/>
                <a:cs typeface="Gill Sans"/>
                <a:sym typeface="Gill Sans"/>
              </a:rPr>
              <a:t>Outcome of Social Media Metrics and Sustained Practice</a:t>
            </a:r>
            <a:endParaRPr sz="4800" dirty="0">
              <a:latin typeface="Gill Sans"/>
              <a:ea typeface="Gill Sans"/>
              <a:cs typeface="Gill Sans"/>
              <a:sym typeface="Gill Sans"/>
            </a:endParaRPr>
          </a:p>
        </p:txBody>
      </p:sp>
      <p:sp>
        <p:nvSpPr>
          <p:cNvPr id="998" name="Google Shape;998;gc64856476d_3_424"/>
          <p:cNvSpPr/>
          <p:nvPr/>
        </p:nvSpPr>
        <p:spPr>
          <a:xfrm>
            <a:off x="0" y="822448"/>
            <a:ext cx="5586153" cy="5427627"/>
          </a:xfrm>
          <a:prstGeom prst="rect">
            <a:avLst/>
          </a:prstGeom>
          <a:noFill/>
          <a:ln>
            <a:noFill/>
          </a:ln>
        </p:spPr>
        <p:txBody>
          <a:bodyPr spcFirstLastPara="1" wrap="square" lIns="121900" tIns="60933" rIns="121900" bIns="60933" anchor="t" anchorCtr="0">
            <a:noAutofit/>
          </a:bodyPr>
          <a:lstStyle/>
          <a:p>
            <a:pPr>
              <a:lnSpc>
                <a:spcPct val="150000"/>
              </a:lnSpc>
            </a:pPr>
            <a:endParaRPr lang="en-US" dirty="0">
              <a:latin typeface="Gill Sans"/>
              <a:ea typeface="Gill Sans"/>
              <a:cs typeface="Gill Sans"/>
              <a:sym typeface="Gill Sans"/>
            </a:endParaRPr>
          </a:p>
        </p:txBody>
      </p:sp>
      <p:sp>
        <p:nvSpPr>
          <p:cNvPr id="5" name="Google Shape;998;gc64856476d_3_424">
            <a:extLst>
              <a:ext uri="{FF2B5EF4-FFF2-40B4-BE49-F238E27FC236}">
                <a16:creationId xmlns:a16="http://schemas.microsoft.com/office/drawing/2014/main" id="{6196F20D-F5BB-4444-A957-4B2C4CC37D3D}"/>
              </a:ext>
            </a:extLst>
          </p:cNvPr>
          <p:cNvSpPr/>
          <p:nvPr/>
        </p:nvSpPr>
        <p:spPr>
          <a:xfrm>
            <a:off x="271180" y="822448"/>
            <a:ext cx="11920819" cy="5580027"/>
          </a:xfrm>
          <a:prstGeom prst="rect">
            <a:avLst/>
          </a:prstGeom>
          <a:noFill/>
          <a:ln>
            <a:noFill/>
          </a:ln>
        </p:spPr>
        <p:txBody>
          <a:bodyPr spcFirstLastPara="1" wrap="square" lIns="121900" tIns="60933" rIns="121900" bIns="60933" anchor="t" anchorCtr="0">
            <a:noAutofit/>
          </a:bodyPr>
          <a:lstStyle/>
          <a:p>
            <a:pPr>
              <a:lnSpc>
                <a:spcPct val="150000"/>
              </a:lnSpc>
            </a:pPr>
            <a:endParaRPr lang="en-US" dirty="0">
              <a:latin typeface="Gill Sans"/>
              <a:ea typeface="Gill Sans"/>
              <a:cs typeface="Gill Sans"/>
              <a:sym typeface="Gill Sans"/>
            </a:endParaRPr>
          </a:p>
          <a:p>
            <a:pPr marL="285750" indent="-285750">
              <a:lnSpc>
                <a:spcPct val="150000"/>
              </a:lnSpc>
              <a:buFont typeface="Courier New" panose="02070309020205020404" pitchFamily="49" charset="0"/>
              <a:buChar char="o"/>
            </a:pPr>
            <a:endParaRPr lang="en-US" dirty="0">
              <a:latin typeface="Gill Sans"/>
              <a:ea typeface="Gill Sans"/>
              <a:cs typeface="Gill Sans"/>
              <a:sym typeface="Gill Sans"/>
            </a:endParaRPr>
          </a:p>
        </p:txBody>
      </p:sp>
      <p:pic>
        <p:nvPicPr>
          <p:cNvPr id="6146" name="Picture 2" descr="Best Social Media Platforms for Different Industries - Workspace Digital">
            <a:extLst>
              <a:ext uri="{FF2B5EF4-FFF2-40B4-BE49-F238E27FC236}">
                <a16:creationId xmlns:a16="http://schemas.microsoft.com/office/drawing/2014/main" id="{EEEA2DB5-E097-4F30-9989-FA5D9BF07C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4118" y="5791358"/>
            <a:ext cx="1637881" cy="1066642"/>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A8CC75C2-49C0-4AD0-822B-25C5F43A9192}"/>
              </a:ext>
            </a:extLst>
          </p:cNvPr>
          <p:cNvGrpSpPr/>
          <p:nvPr/>
        </p:nvGrpSpPr>
        <p:grpSpPr>
          <a:xfrm>
            <a:off x="7063990" y="1561112"/>
            <a:ext cx="4897989" cy="4841362"/>
            <a:chOff x="3905411" y="670048"/>
            <a:chExt cx="3363069" cy="5468284"/>
          </a:xfrm>
        </p:grpSpPr>
        <p:sp>
          <p:nvSpPr>
            <p:cNvPr id="6" name="Arrow: Circular 5">
              <a:extLst>
                <a:ext uri="{FF2B5EF4-FFF2-40B4-BE49-F238E27FC236}">
                  <a16:creationId xmlns:a16="http://schemas.microsoft.com/office/drawing/2014/main" id="{CF373663-297F-48D7-955E-50540F5ABD5D}"/>
                </a:ext>
              </a:extLst>
            </p:cNvPr>
            <p:cNvSpPr/>
            <p:nvPr/>
          </p:nvSpPr>
          <p:spPr>
            <a:xfrm>
              <a:off x="4636449" y="670048"/>
              <a:ext cx="2632031" cy="2632432"/>
            </a:xfrm>
            <a:prstGeom prst="circularArrow">
              <a:avLst>
                <a:gd name="adj1" fmla="val 10980"/>
                <a:gd name="adj2" fmla="val 1142322"/>
                <a:gd name="adj3" fmla="val 4500000"/>
                <a:gd name="adj4" fmla="val 108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Freeform: Shape 6">
              <a:extLst>
                <a:ext uri="{FF2B5EF4-FFF2-40B4-BE49-F238E27FC236}">
                  <a16:creationId xmlns:a16="http://schemas.microsoft.com/office/drawing/2014/main" id="{BFFDDCA8-2DD5-44F5-93D2-33A30B42F853}"/>
                </a:ext>
              </a:extLst>
            </p:cNvPr>
            <p:cNvSpPr/>
            <p:nvPr/>
          </p:nvSpPr>
          <p:spPr>
            <a:xfrm>
              <a:off x="5218214" y="1446673"/>
              <a:ext cx="1462569" cy="1078635"/>
            </a:xfrm>
            <a:custGeom>
              <a:avLst/>
              <a:gdLst>
                <a:gd name="connsiteX0" fmla="*/ 0 w 1462569"/>
                <a:gd name="connsiteY0" fmla="*/ 0 h 1078635"/>
                <a:gd name="connsiteX1" fmla="*/ 1462569 w 1462569"/>
                <a:gd name="connsiteY1" fmla="*/ 0 h 1078635"/>
                <a:gd name="connsiteX2" fmla="*/ 1462569 w 1462569"/>
                <a:gd name="connsiteY2" fmla="*/ 1078635 h 1078635"/>
                <a:gd name="connsiteX3" fmla="*/ 0 w 1462569"/>
                <a:gd name="connsiteY3" fmla="*/ 1078635 h 1078635"/>
                <a:gd name="connsiteX4" fmla="*/ 0 w 1462569"/>
                <a:gd name="connsiteY4" fmla="*/ 0 h 10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2569" h="1078635">
                  <a:moveTo>
                    <a:pt x="0" y="0"/>
                  </a:moveTo>
                  <a:lnTo>
                    <a:pt x="1462569" y="0"/>
                  </a:lnTo>
                  <a:lnTo>
                    <a:pt x="1462569" y="1078635"/>
                  </a:lnTo>
                  <a:lnTo>
                    <a:pt x="0" y="10786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2000" b="1" kern="1200" dirty="0"/>
                <a:t>Use of Social Media Platforms maintained</a:t>
              </a:r>
              <a:endParaRPr lang="en-KE" sz="2000" b="1" kern="1200" dirty="0"/>
            </a:p>
          </p:txBody>
        </p:sp>
        <p:sp>
          <p:nvSpPr>
            <p:cNvPr id="8" name="Shape 7">
              <a:extLst>
                <a:ext uri="{FF2B5EF4-FFF2-40B4-BE49-F238E27FC236}">
                  <a16:creationId xmlns:a16="http://schemas.microsoft.com/office/drawing/2014/main" id="{060AAD18-875E-4621-852F-A52246E9C4C9}"/>
                </a:ext>
              </a:extLst>
            </p:cNvPr>
            <p:cNvSpPr/>
            <p:nvPr/>
          </p:nvSpPr>
          <p:spPr>
            <a:xfrm>
              <a:off x="3905411" y="2182575"/>
              <a:ext cx="2632031" cy="2632432"/>
            </a:xfrm>
            <a:prstGeom prst="leftCircularArrow">
              <a:avLst>
                <a:gd name="adj1" fmla="val 10980"/>
                <a:gd name="adj2" fmla="val 1142322"/>
                <a:gd name="adj3" fmla="val 6300000"/>
                <a:gd name="adj4" fmla="val 189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Freeform: Shape 8">
              <a:extLst>
                <a:ext uri="{FF2B5EF4-FFF2-40B4-BE49-F238E27FC236}">
                  <a16:creationId xmlns:a16="http://schemas.microsoft.com/office/drawing/2014/main" id="{9ADED4DA-18DA-4E3D-9BBC-5F9F6BD60292}"/>
                </a:ext>
              </a:extLst>
            </p:cNvPr>
            <p:cNvSpPr/>
            <p:nvPr/>
          </p:nvSpPr>
          <p:spPr>
            <a:xfrm>
              <a:off x="4317133" y="2963895"/>
              <a:ext cx="1932318" cy="1086743"/>
            </a:xfrm>
            <a:custGeom>
              <a:avLst/>
              <a:gdLst>
                <a:gd name="connsiteX0" fmla="*/ 0 w 2056050"/>
                <a:gd name="connsiteY0" fmla="*/ 0 h 1086743"/>
                <a:gd name="connsiteX1" fmla="*/ 2056050 w 2056050"/>
                <a:gd name="connsiteY1" fmla="*/ 0 h 1086743"/>
                <a:gd name="connsiteX2" fmla="*/ 2056050 w 2056050"/>
                <a:gd name="connsiteY2" fmla="*/ 1086743 h 1086743"/>
                <a:gd name="connsiteX3" fmla="*/ 0 w 2056050"/>
                <a:gd name="connsiteY3" fmla="*/ 1086743 h 1086743"/>
                <a:gd name="connsiteX4" fmla="*/ 0 w 2056050"/>
                <a:gd name="connsiteY4" fmla="*/ 0 h 1086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6050" h="1086743">
                  <a:moveTo>
                    <a:pt x="0" y="0"/>
                  </a:moveTo>
                  <a:lnTo>
                    <a:pt x="2056050" y="0"/>
                  </a:lnTo>
                  <a:lnTo>
                    <a:pt x="2056050" y="1086743"/>
                  </a:lnTo>
                  <a:lnTo>
                    <a:pt x="0" y="10867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b="1" kern="1200" dirty="0"/>
                <a:t>Shared Updates from Government </a:t>
              </a:r>
              <a:endParaRPr lang="en-KE" b="1" kern="1200" dirty="0"/>
            </a:p>
          </p:txBody>
        </p:sp>
        <p:sp>
          <p:nvSpPr>
            <p:cNvPr id="10" name="Block Arc 9">
              <a:extLst>
                <a:ext uri="{FF2B5EF4-FFF2-40B4-BE49-F238E27FC236}">
                  <a16:creationId xmlns:a16="http://schemas.microsoft.com/office/drawing/2014/main" id="{C25969D8-9BDE-4B35-9EFC-A1B618D7D3BB}"/>
                </a:ext>
              </a:extLst>
            </p:cNvPr>
            <p:cNvSpPr/>
            <p:nvPr/>
          </p:nvSpPr>
          <p:spPr>
            <a:xfrm>
              <a:off x="4823780" y="3876103"/>
              <a:ext cx="2261323" cy="2262229"/>
            </a:xfrm>
            <a:prstGeom prst="blockArc">
              <a:avLst>
                <a:gd name="adj1" fmla="val 13500000"/>
                <a:gd name="adj2" fmla="val 10800000"/>
                <a:gd name="adj3" fmla="val 1274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Freeform: Shape 10">
              <a:extLst>
                <a:ext uri="{FF2B5EF4-FFF2-40B4-BE49-F238E27FC236}">
                  <a16:creationId xmlns:a16="http://schemas.microsoft.com/office/drawing/2014/main" id="{A3120331-7685-4033-8A1F-ABE0872D67A2}"/>
                </a:ext>
              </a:extLst>
            </p:cNvPr>
            <p:cNvSpPr/>
            <p:nvPr/>
          </p:nvSpPr>
          <p:spPr>
            <a:xfrm>
              <a:off x="5221674" y="4665177"/>
              <a:ext cx="1462569" cy="731109"/>
            </a:xfrm>
            <a:custGeom>
              <a:avLst/>
              <a:gdLst>
                <a:gd name="connsiteX0" fmla="*/ 0 w 1462569"/>
                <a:gd name="connsiteY0" fmla="*/ 0 h 731109"/>
                <a:gd name="connsiteX1" fmla="*/ 1462569 w 1462569"/>
                <a:gd name="connsiteY1" fmla="*/ 0 h 731109"/>
                <a:gd name="connsiteX2" fmla="*/ 1462569 w 1462569"/>
                <a:gd name="connsiteY2" fmla="*/ 731109 h 731109"/>
                <a:gd name="connsiteX3" fmla="*/ 0 w 1462569"/>
                <a:gd name="connsiteY3" fmla="*/ 731109 h 731109"/>
                <a:gd name="connsiteX4" fmla="*/ 0 w 1462569"/>
                <a:gd name="connsiteY4" fmla="*/ 0 h 73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2569" h="731109">
                  <a:moveTo>
                    <a:pt x="0" y="0"/>
                  </a:moveTo>
                  <a:lnTo>
                    <a:pt x="1462569" y="0"/>
                  </a:lnTo>
                  <a:lnTo>
                    <a:pt x="1462569" y="731109"/>
                  </a:lnTo>
                  <a:lnTo>
                    <a:pt x="0" y="7311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b="1" kern="1200" dirty="0"/>
                <a:t>Continued Vaccine Uptake</a:t>
              </a:r>
              <a:endParaRPr lang="en-KE" b="1" kern="1200" dirty="0"/>
            </a:p>
          </p:txBody>
        </p:sp>
      </p:grpSp>
      <p:sp>
        <p:nvSpPr>
          <p:cNvPr id="15" name="TextBox 14">
            <a:extLst>
              <a:ext uri="{FF2B5EF4-FFF2-40B4-BE49-F238E27FC236}">
                <a16:creationId xmlns:a16="http://schemas.microsoft.com/office/drawing/2014/main" id="{90760109-4139-44BC-ACDE-6226F85C40CC}"/>
              </a:ext>
            </a:extLst>
          </p:cNvPr>
          <p:cNvSpPr txBox="1"/>
          <p:nvPr/>
        </p:nvSpPr>
        <p:spPr>
          <a:xfrm>
            <a:off x="271180" y="1561112"/>
            <a:ext cx="5824820" cy="4401205"/>
          </a:xfrm>
          <a:prstGeom prst="rect">
            <a:avLst/>
          </a:prstGeom>
          <a:noFill/>
        </p:spPr>
        <p:txBody>
          <a:bodyPr wrap="square" rtlCol="0">
            <a:spAutoFit/>
          </a:bodyPr>
          <a:lstStyle/>
          <a:p>
            <a:pPr marL="342900" indent="-342900">
              <a:buFont typeface="+mj-lt"/>
              <a:buAutoNum type="arabicPeriod"/>
            </a:pPr>
            <a:r>
              <a:rPr lang="en-US" sz="2800" dirty="0"/>
              <a:t>Acceptance and behavior change</a:t>
            </a:r>
          </a:p>
          <a:p>
            <a:pPr marL="342900" indent="-342900">
              <a:buFont typeface="+mj-lt"/>
              <a:buAutoNum type="arabicPeriod"/>
            </a:pPr>
            <a:r>
              <a:rPr lang="en-US" sz="2800" dirty="0"/>
              <a:t>Optimal knowledge dissemination</a:t>
            </a:r>
          </a:p>
          <a:p>
            <a:pPr marL="342900" indent="-342900">
              <a:buFont typeface="+mj-lt"/>
              <a:buAutoNum type="arabicPeriod"/>
            </a:pPr>
            <a:r>
              <a:rPr lang="en-US" sz="2800" dirty="0"/>
              <a:t>Remarkable reduction of airborne/waterborne/hygiene related diseases</a:t>
            </a:r>
          </a:p>
          <a:p>
            <a:pPr marL="342900" indent="-342900">
              <a:buFont typeface="+mj-lt"/>
              <a:buAutoNum type="arabicPeriod"/>
            </a:pPr>
            <a:r>
              <a:rPr lang="en-US" sz="2800" dirty="0">
                <a:latin typeface="Gill Sans"/>
                <a:ea typeface="Gill Sans"/>
                <a:cs typeface="Gill Sans"/>
                <a:sym typeface="Gill Sans"/>
              </a:rPr>
              <a:t>Role modelling by Inter-Faith Leaders in IPC</a:t>
            </a:r>
          </a:p>
          <a:p>
            <a:pPr marL="342900" indent="-342900">
              <a:buFont typeface="+mj-lt"/>
              <a:buAutoNum type="arabicPeriod"/>
            </a:pPr>
            <a:r>
              <a:rPr lang="en-US" sz="2800" dirty="0">
                <a:latin typeface="Gill Sans"/>
                <a:ea typeface="Gill Sans"/>
                <a:cs typeface="Gill Sans"/>
                <a:sym typeface="Gill Sans"/>
              </a:rPr>
              <a:t>Remarkable resource mobilization</a:t>
            </a:r>
          </a:p>
          <a:p>
            <a:endParaRPr lang="en-US" sz="2800" b="1" dirty="0"/>
          </a:p>
          <a:p>
            <a:endParaRPr lang="en-KE" sz="2800" b="1" dirty="0"/>
          </a:p>
        </p:txBody>
      </p:sp>
    </p:spTree>
    <p:extLst>
      <p:ext uri="{BB962C8B-B14F-4D97-AF65-F5344CB8AC3E}">
        <p14:creationId xmlns:p14="http://schemas.microsoft.com/office/powerpoint/2010/main" val="2806560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sp>
        <p:nvSpPr>
          <p:cNvPr id="997" name="Google Shape;997;gc64856476d_3_424"/>
          <p:cNvSpPr txBox="1">
            <a:spLocks noGrp="1"/>
          </p:cNvSpPr>
          <p:nvPr>
            <p:ph type="body" idx="1"/>
          </p:nvPr>
        </p:nvSpPr>
        <p:spPr>
          <a:xfrm>
            <a:off x="230020" y="83784"/>
            <a:ext cx="11690800" cy="738664"/>
          </a:xfrm>
          <a:prstGeom prst="rect">
            <a:avLst/>
          </a:prstGeom>
          <a:noFill/>
          <a:ln>
            <a:noFill/>
          </a:ln>
        </p:spPr>
        <p:txBody>
          <a:bodyPr spcFirstLastPara="1" vert="horz" wrap="square" lIns="0" tIns="0" rIns="0" bIns="0" rtlCol="0" anchor="t" anchorCtr="0">
            <a:spAutoFit/>
          </a:bodyPr>
          <a:lstStyle/>
          <a:p>
            <a:pPr marL="0" indent="0" algn="ctr">
              <a:lnSpc>
                <a:spcPct val="100000"/>
              </a:lnSpc>
              <a:spcBef>
                <a:spcPts val="0"/>
              </a:spcBef>
            </a:pPr>
            <a:r>
              <a:rPr lang="en-US" sz="4800" dirty="0">
                <a:latin typeface="Gill Sans"/>
                <a:ea typeface="Gill Sans"/>
                <a:cs typeface="Gill Sans"/>
                <a:sym typeface="Gill Sans"/>
              </a:rPr>
              <a:t>Pictorials</a:t>
            </a:r>
            <a:endParaRPr sz="4800" dirty="0">
              <a:latin typeface="Gill Sans"/>
              <a:ea typeface="Gill Sans"/>
              <a:cs typeface="Gill Sans"/>
              <a:sym typeface="Gill Sans"/>
            </a:endParaRPr>
          </a:p>
        </p:txBody>
      </p:sp>
      <p:sp>
        <p:nvSpPr>
          <p:cNvPr id="998" name="Google Shape;998;gc64856476d_3_424"/>
          <p:cNvSpPr/>
          <p:nvPr/>
        </p:nvSpPr>
        <p:spPr>
          <a:xfrm>
            <a:off x="0" y="822448"/>
            <a:ext cx="5586153" cy="5427627"/>
          </a:xfrm>
          <a:prstGeom prst="rect">
            <a:avLst/>
          </a:prstGeom>
          <a:noFill/>
          <a:ln>
            <a:noFill/>
          </a:ln>
        </p:spPr>
        <p:txBody>
          <a:bodyPr spcFirstLastPara="1" wrap="square" lIns="121900" tIns="60933" rIns="121900" bIns="60933" anchor="t" anchorCtr="0">
            <a:noAutofit/>
          </a:bodyPr>
          <a:lstStyle/>
          <a:p>
            <a:pPr>
              <a:lnSpc>
                <a:spcPct val="150000"/>
              </a:lnSpc>
            </a:pPr>
            <a:endParaRPr lang="en-US" dirty="0">
              <a:latin typeface="Gill Sans"/>
              <a:ea typeface="Gill Sans"/>
              <a:cs typeface="Gill Sans"/>
              <a:sym typeface="Gill Sans"/>
            </a:endParaRPr>
          </a:p>
        </p:txBody>
      </p:sp>
      <p:sp>
        <p:nvSpPr>
          <p:cNvPr id="5" name="Google Shape;998;gc64856476d_3_424">
            <a:extLst>
              <a:ext uri="{FF2B5EF4-FFF2-40B4-BE49-F238E27FC236}">
                <a16:creationId xmlns:a16="http://schemas.microsoft.com/office/drawing/2014/main" id="{6196F20D-F5BB-4444-A957-4B2C4CC37D3D}"/>
              </a:ext>
            </a:extLst>
          </p:cNvPr>
          <p:cNvSpPr/>
          <p:nvPr/>
        </p:nvSpPr>
        <p:spPr>
          <a:xfrm>
            <a:off x="271180" y="822448"/>
            <a:ext cx="11920819" cy="5580027"/>
          </a:xfrm>
          <a:prstGeom prst="rect">
            <a:avLst/>
          </a:prstGeom>
          <a:noFill/>
          <a:ln>
            <a:noFill/>
          </a:ln>
        </p:spPr>
        <p:txBody>
          <a:bodyPr spcFirstLastPara="1" wrap="square" lIns="121900" tIns="60933" rIns="121900" bIns="60933" anchor="t" anchorCtr="0">
            <a:noAutofit/>
          </a:bodyPr>
          <a:lstStyle/>
          <a:p>
            <a:pPr>
              <a:lnSpc>
                <a:spcPct val="150000"/>
              </a:lnSpc>
            </a:pPr>
            <a:endParaRPr lang="en-US" dirty="0">
              <a:latin typeface="Gill Sans"/>
              <a:ea typeface="Gill Sans"/>
              <a:cs typeface="Gill Sans"/>
              <a:sym typeface="Gill Sans"/>
            </a:endParaRPr>
          </a:p>
          <a:p>
            <a:pPr marL="285750" indent="-285750">
              <a:lnSpc>
                <a:spcPct val="150000"/>
              </a:lnSpc>
              <a:buFont typeface="Courier New" panose="02070309020205020404" pitchFamily="49" charset="0"/>
              <a:buChar char="o"/>
            </a:pPr>
            <a:endParaRPr lang="en-US" dirty="0">
              <a:latin typeface="Gill Sans"/>
              <a:ea typeface="Gill Sans"/>
              <a:cs typeface="Gill Sans"/>
              <a:sym typeface="Gill Sans"/>
            </a:endParaRPr>
          </a:p>
        </p:txBody>
      </p:sp>
      <p:pic>
        <p:nvPicPr>
          <p:cNvPr id="6" name="Picture 2" descr="KENYA: “Sensitize and Educate the People on the Real Threats of Covid,”  Interfaith Council to Religious leaders">
            <a:extLst>
              <a:ext uri="{FF2B5EF4-FFF2-40B4-BE49-F238E27FC236}">
                <a16:creationId xmlns:a16="http://schemas.microsoft.com/office/drawing/2014/main" id="{A413072B-1344-4C70-97E5-EDFC5386704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617"/>
          <a:stretch/>
        </p:blipFill>
        <p:spPr bwMode="auto">
          <a:xfrm>
            <a:off x="1" y="822448"/>
            <a:ext cx="4160018" cy="314623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86049CE-7CBE-439B-B5B1-F59D8589FAE0}"/>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527" t="2292" r="2692" b="4328"/>
          <a:stretch/>
        </p:blipFill>
        <p:spPr>
          <a:xfrm>
            <a:off x="8470760" y="822448"/>
            <a:ext cx="3721240" cy="3146652"/>
          </a:xfrm>
          <a:prstGeom prst="rect">
            <a:avLst/>
          </a:prstGeom>
        </p:spPr>
      </p:pic>
      <p:pic>
        <p:nvPicPr>
          <p:cNvPr id="8" name="Picture 7">
            <a:extLst>
              <a:ext uri="{FF2B5EF4-FFF2-40B4-BE49-F238E27FC236}">
                <a16:creationId xmlns:a16="http://schemas.microsoft.com/office/drawing/2014/main" id="{35315096-7E23-4E15-B10B-9F943A597CB9}"/>
              </a:ext>
            </a:extLst>
          </p:cNvPr>
          <p:cNvPicPr>
            <a:picLocks noChangeAspect="1"/>
          </p:cNvPicPr>
          <p:nvPr/>
        </p:nvPicPr>
        <p:blipFill>
          <a:blip r:embed="rId5"/>
          <a:stretch>
            <a:fillRect/>
          </a:stretch>
        </p:blipFill>
        <p:spPr>
          <a:xfrm>
            <a:off x="4160020" y="822867"/>
            <a:ext cx="4310740" cy="3146233"/>
          </a:xfrm>
          <a:prstGeom prst="rect">
            <a:avLst/>
          </a:prstGeom>
        </p:spPr>
      </p:pic>
    </p:spTree>
    <p:extLst>
      <p:ext uri="{BB962C8B-B14F-4D97-AF65-F5344CB8AC3E}">
        <p14:creationId xmlns:p14="http://schemas.microsoft.com/office/powerpoint/2010/main" val="4264572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sp>
        <p:nvSpPr>
          <p:cNvPr id="997" name="Google Shape;997;gc64856476d_3_424"/>
          <p:cNvSpPr txBox="1">
            <a:spLocks noGrp="1"/>
          </p:cNvSpPr>
          <p:nvPr>
            <p:ph type="body" idx="1"/>
          </p:nvPr>
        </p:nvSpPr>
        <p:spPr>
          <a:xfrm>
            <a:off x="230020" y="83784"/>
            <a:ext cx="11690800" cy="738664"/>
          </a:xfrm>
          <a:prstGeom prst="rect">
            <a:avLst/>
          </a:prstGeom>
          <a:noFill/>
          <a:ln>
            <a:noFill/>
          </a:ln>
        </p:spPr>
        <p:txBody>
          <a:bodyPr spcFirstLastPara="1" vert="horz" wrap="square" lIns="0" tIns="0" rIns="0" bIns="0" rtlCol="0" anchor="t" anchorCtr="0">
            <a:spAutoFit/>
          </a:bodyPr>
          <a:lstStyle/>
          <a:p>
            <a:pPr marL="0" indent="0" algn="ctr">
              <a:lnSpc>
                <a:spcPct val="100000"/>
              </a:lnSpc>
              <a:spcBef>
                <a:spcPts val="0"/>
              </a:spcBef>
            </a:pPr>
            <a:r>
              <a:rPr lang="en-US" sz="4800" dirty="0">
                <a:latin typeface="Gill Sans"/>
                <a:ea typeface="Gill Sans"/>
                <a:cs typeface="Gill Sans"/>
                <a:sym typeface="Gill Sans"/>
              </a:rPr>
              <a:t>Pictorials on Covid 19</a:t>
            </a:r>
            <a:endParaRPr sz="4800" dirty="0">
              <a:latin typeface="Gill Sans"/>
              <a:ea typeface="Gill Sans"/>
              <a:cs typeface="Gill Sans"/>
              <a:sym typeface="Gill Sans"/>
            </a:endParaRPr>
          </a:p>
        </p:txBody>
      </p:sp>
      <p:sp>
        <p:nvSpPr>
          <p:cNvPr id="998" name="Google Shape;998;gc64856476d_3_424"/>
          <p:cNvSpPr/>
          <p:nvPr/>
        </p:nvSpPr>
        <p:spPr>
          <a:xfrm>
            <a:off x="230033" y="822600"/>
            <a:ext cx="11857600" cy="4818800"/>
          </a:xfrm>
          <a:prstGeom prst="rect">
            <a:avLst/>
          </a:prstGeom>
          <a:noFill/>
          <a:ln>
            <a:noFill/>
          </a:ln>
        </p:spPr>
        <p:txBody>
          <a:bodyPr spcFirstLastPara="1" wrap="square" lIns="121900" tIns="60933" rIns="121900" bIns="60933" anchor="t" anchorCtr="0">
            <a:noAutofit/>
          </a:bodyPr>
          <a:lstStyle/>
          <a:p>
            <a:pPr>
              <a:lnSpc>
                <a:spcPct val="90000"/>
              </a:lnSpc>
            </a:pPr>
            <a:endParaRPr lang="en-US" sz="2800" dirty="0">
              <a:latin typeface="Gill Sans"/>
              <a:ea typeface="Gill Sans"/>
              <a:cs typeface="Gill Sans"/>
              <a:sym typeface="Gill Sans"/>
            </a:endParaRPr>
          </a:p>
        </p:txBody>
      </p:sp>
      <p:pic>
        <p:nvPicPr>
          <p:cNvPr id="4" name="Picture 3">
            <a:extLst>
              <a:ext uri="{FF2B5EF4-FFF2-40B4-BE49-F238E27FC236}">
                <a16:creationId xmlns:a16="http://schemas.microsoft.com/office/drawing/2014/main" id="{39896125-8C73-4450-9A48-2A935A76E277}"/>
              </a:ext>
            </a:extLst>
          </p:cNvPr>
          <p:cNvPicPr>
            <a:picLocks noChangeAspect="1"/>
          </p:cNvPicPr>
          <p:nvPr/>
        </p:nvPicPr>
        <p:blipFill>
          <a:blip r:embed="rId3"/>
          <a:stretch>
            <a:fillRect/>
          </a:stretch>
        </p:blipFill>
        <p:spPr>
          <a:xfrm>
            <a:off x="5088834" y="872196"/>
            <a:ext cx="5711687" cy="4769204"/>
          </a:xfrm>
          <a:prstGeom prst="rect">
            <a:avLst/>
          </a:prstGeom>
        </p:spPr>
      </p:pic>
      <p:pic>
        <p:nvPicPr>
          <p:cNvPr id="5" name="Picture 4">
            <a:extLst>
              <a:ext uri="{FF2B5EF4-FFF2-40B4-BE49-F238E27FC236}">
                <a16:creationId xmlns:a16="http://schemas.microsoft.com/office/drawing/2014/main" id="{D7273A6B-A2E9-4AA3-958D-57B100F8AB17}"/>
              </a:ext>
            </a:extLst>
          </p:cNvPr>
          <p:cNvPicPr>
            <a:picLocks noChangeAspect="1"/>
          </p:cNvPicPr>
          <p:nvPr/>
        </p:nvPicPr>
        <p:blipFill>
          <a:blip r:embed="rId4"/>
          <a:stretch>
            <a:fillRect/>
          </a:stretch>
        </p:blipFill>
        <p:spPr>
          <a:xfrm>
            <a:off x="0" y="872196"/>
            <a:ext cx="4916557" cy="4818800"/>
          </a:xfrm>
          <a:prstGeom prst="rect">
            <a:avLst/>
          </a:prstGeom>
        </p:spPr>
      </p:pic>
    </p:spTree>
    <p:extLst>
      <p:ext uri="{BB962C8B-B14F-4D97-AF65-F5344CB8AC3E}">
        <p14:creationId xmlns:p14="http://schemas.microsoft.com/office/powerpoint/2010/main" val="27049509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25204</TotalTime>
  <Words>2454</Words>
  <Application>Microsoft Office PowerPoint</Application>
  <PresentationFormat>Widescreen</PresentationFormat>
  <Paragraphs>173</Paragraphs>
  <Slides>13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Calibri</vt:lpstr>
      <vt:lpstr>Calibri Light</vt:lpstr>
      <vt:lpstr>Century Gothic</vt:lpstr>
      <vt:lpstr>Courier New</vt:lpstr>
      <vt:lpstr>Gill Sans</vt:lpstr>
      <vt:lpstr>Noto Sans Symbols</vt:lpstr>
      <vt:lpstr>Quattrocento Sans</vt:lpstr>
      <vt:lpstr>Office Theme</vt:lpstr>
      <vt:lpstr>Reaching Communities with Sustained  COVID 19 messages Through Social Media Platforms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activity/best practice being presented</dc:title>
  <dc:creator>Dr Catherine Njigua</dc:creator>
  <cp:lastModifiedBy>Andrea Uehling</cp:lastModifiedBy>
  <cp:revision>96</cp:revision>
  <dcterms:created xsi:type="dcterms:W3CDTF">2021-08-24T08:59:29Z</dcterms:created>
  <dcterms:modified xsi:type="dcterms:W3CDTF">2022-05-17T14:12:50Z</dcterms:modified>
</cp:coreProperties>
</file>