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8.jpg" ContentType="image/jpeg"/>
  <Override PartName="/ppt/media/image64.jpg" ContentType="image/jpeg"/>
  <Override PartName="/ppt/media/image67.jpg" ContentType="image/jpeg"/>
  <Override PartName="/ppt/media/image68.jpg" ContentType="image/jpeg"/>
  <Override PartName="/ppt/comments/modernComment_7FFFD0B9_BCAE135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50" r:id="rId5"/>
    <p:sldMasterId id="2147483769" r:id="rId6"/>
    <p:sldMasterId id="2147483781" r:id="rId7"/>
  </p:sldMasterIdLst>
  <p:notesMasterIdLst>
    <p:notesMasterId r:id="rId43"/>
  </p:notesMasterIdLst>
  <p:handoutMasterIdLst>
    <p:handoutMasterId r:id="rId44"/>
  </p:handoutMasterIdLst>
  <p:sldIdLst>
    <p:sldId id="287" r:id="rId8"/>
    <p:sldId id="324" r:id="rId9"/>
    <p:sldId id="325" r:id="rId10"/>
    <p:sldId id="256" r:id="rId11"/>
    <p:sldId id="276" r:id="rId12"/>
    <p:sldId id="267" r:id="rId13"/>
    <p:sldId id="273" r:id="rId14"/>
    <p:sldId id="277" r:id="rId15"/>
    <p:sldId id="272" r:id="rId16"/>
    <p:sldId id="326" r:id="rId17"/>
    <p:sldId id="284" r:id="rId18"/>
    <p:sldId id="282" r:id="rId19"/>
    <p:sldId id="283" r:id="rId20"/>
    <p:sldId id="290" r:id="rId21"/>
    <p:sldId id="285" r:id="rId22"/>
    <p:sldId id="257" r:id="rId23"/>
    <p:sldId id="293" r:id="rId24"/>
    <p:sldId id="294" r:id="rId25"/>
    <p:sldId id="327" r:id="rId26"/>
    <p:sldId id="281" r:id="rId27"/>
    <p:sldId id="2147375887" r:id="rId28"/>
    <p:sldId id="2147471533" r:id="rId29"/>
    <p:sldId id="2147471550" r:id="rId30"/>
    <p:sldId id="2147471538" r:id="rId31"/>
    <p:sldId id="2147471549" r:id="rId32"/>
    <p:sldId id="2147471539" r:id="rId33"/>
    <p:sldId id="2147471537" r:id="rId34"/>
    <p:sldId id="2147471544" r:id="rId35"/>
    <p:sldId id="2147471541" r:id="rId36"/>
    <p:sldId id="2147471543" r:id="rId37"/>
    <p:sldId id="2147471536" r:id="rId38"/>
    <p:sldId id="2147471546" r:id="rId39"/>
    <p:sldId id="2147471534" r:id="rId40"/>
    <p:sldId id="2147471545" r:id="rId41"/>
    <p:sldId id="2147471548"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Closing Slides" id="{20EB4EC5-D9FC-4EBD-90BF-191CC107680C}">
          <p14:sldIdLst>
            <p14:sldId id="287"/>
          </p14:sldIdLst>
        </p14:section>
        <p14:section name="Layouts" id="{EE7E0C0D-E16F-48EF-996E-E1DC255CFC31}">
          <p14:sldIdLst>
            <p14:sldId id="324"/>
            <p14:sldId id="325"/>
            <p14:sldId id="256"/>
            <p14:sldId id="276"/>
            <p14:sldId id="267"/>
            <p14:sldId id="273"/>
            <p14:sldId id="277"/>
            <p14:sldId id="272"/>
            <p14:sldId id="326"/>
            <p14:sldId id="284"/>
            <p14:sldId id="282"/>
            <p14:sldId id="283"/>
            <p14:sldId id="290"/>
            <p14:sldId id="285"/>
            <p14:sldId id="257"/>
            <p14:sldId id="293"/>
            <p14:sldId id="294"/>
            <p14:sldId id="327"/>
            <p14:sldId id="281"/>
            <p14:sldId id="2147375887"/>
            <p14:sldId id="2147471533"/>
            <p14:sldId id="2147471550"/>
            <p14:sldId id="2147471538"/>
            <p14:sldId id="2147471549"/>
            <p14:sldId id="2147471539"/>
            <p14:sldId id="2147471537"/>
            <p14:sldId id="2147471544"/>
            <p14:sldId id="2147471541"/>
            <p14:sldId id="2147471543"/>
            <p14:sldId id="2147471536"/>
            <p14:sldId id="2147471546"/>
            <p14:sldId id="2147471534"/>
            <p14:sldId id="2147471545"/>
            <p14:sldId id="214747154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E5530-41AC-3C60-8EDA-4D2FFCB3F889}" name="Taylor Hilliard" initials="TH" userId="2f216e717031af0d" providerId="Windows Live"/>
  <p188:author id="{A58A0C35-62C0-BDB7-0C78-E856AB03AD46}" name="Susan" initials="S" userId="S::susan.hillis@worldwithoutorphans.org::d95b0a31-7025-41fb-a5e6-a8b9f6929b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755"/>
    <a:srgbClr val="F47C20"/>
    <a:srgbClr val="494949"/>
    <a:srgbClr val="0C507C"/>
    <a:srgbClr val="941B1E"/>
    <a:srgbClr val="0C5280"/>
    <a:srgbClr val="002157"/>
    <a:srgbClr val="175895"/>
    <a:srgbClr val="B64C4B"/>
    <a:srgbClr val="002055"/>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37"/>
    <p:restoredTop sz="96646"/>
  </p:normalViewPr>
  <p:slideViewPr>
    <p:cSldViewPr snapToGrid="0">
      <p:cViewPr varScale="1">
        <p:scale>
          <a:sx n="118" d="100"/>
          <a:sy n="118" d="100"/>
        </p:scale>
        <p:origin x="456" y="208"/>
      </p:cViewPr>
      <p:guideLst/>
    </p:cSldViewPr>
  </p:slideViewPr>
  <p:notesTextViewPr>
    <p:cViewPr>
      <p:scale>
        <a:sx n="1" d="1"/>
        <a:sy n="1" d="1"/>
      </p:scale>
      <p:origin x="0" y="0"/>
    </p:cViewPr>
  </p:notesTextViewPr>
  <p:sorterViewPr>
    <p:cViewPr>
      <p:scale>
        <a:sx n="100" d="100"/>
        <a:sy n="100" d="100"/>
      </p:scale>
      <p:origin x="0" y="-19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7FFFD0B9_BCAE1350.xml><?xml version="1.0" encoding="utf-8"?>
<p188:cmLst xmlns:a="http://schemas.openxmlformats.org/drawingml/2006/main" xmlns:r="http://schemas.openxmlformats.org/officeDocument/2006/relationships" xmlns:p188="http://schemas.microsoft.com/office/powerpoint/2018/8/main">
  <p188:cm id="{CC534B16-4D94-4CAB-8A05-C05FED47B350}" authorId="{A58A0C35-62C0-BDB7-0C78-E856AB03AD46}" created="2023-05-23T21:19:57.710">
    <ac:deMkLst xmlns:ac="http://schemas.microsoft.com/office/drawing/2013/main/command">
      <pc:docMk xmlns:pc="http://schemas.microsoft.com/office/powerpoint/2013/main/command"/>
      <pc:sldMk xmlns:pc="http://schemas.microsoft.com/office/powerpoint/2013/main/command" cId="3165524816" sldId="2147471545"/>
      <ac:spMk id="4" creationId="{0596659D-C825-0BEF-C1D6-39E2F2607C89}"/>
    </ac:deMkLst>
    <p188:txBody>
      <a:bodyPr/>
      <a:lstStyle/>
      <a:p>
        <a:r>
          <a:rPr lang="ru-RU"/>
          <a:t>May you want to add 'if you are at risk?'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7BABC3-6A33-4FB2-8279-C10337D15543}" type="datetimeFigureOut">
              <a:rPr lang="en-US" smtClean="0"/>
              <a:t>5/24/23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3A1C19-419C-4FC1-9F02-D690BA0F3DBB}" type="slidenum">
              <a:rPr lang="en-US" smtClean="0"/>
              <a:t>‹#›</a:t>
            </a:fld>
            <a:endParaRPr lang="en-US" dirty="0"/>
          </a:p>
        </p:txBody>
      </p:sp>
    </p:spTree>
    <p:extLst>
      <p:ext uri="{BB962C8B-B14F-4D97-AF65-F5344CB8AC3E}">
        <p14:creationId xmlns:p14="http://schemas.microsoft.com/office/powerpoint/2010/main" val="355121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FDE03-B869-425E-88F9-5FFA391B1530}" type="datetimeFigureOut">
              <a:rPr lang="en-US" smtClean="0"/>
              <a:t>5/24/23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1AB78A-7831-4A62-AB22-77EAE70E2E54}" type="slidenum">
              <a:rPr lang="en-US" smtClean="0"/>
              <a:t>‹#›</a:t>
            </a:fld>
            <a:endParaRPr lang="en-US" dirty="0"/>
          </a:p>
        </p:txBody>
      </p:sp>
    </p:spTree>
    <p:extLst>
      <p:ext uri="{BB962C8B-B14F-4D97-AF65-F5344CB8AC3E}">
        <p14:creationId xmlns:p14="http://schemas.microsoft.com/office/powerpoint/2010/main" val="2501441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0673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Global consensus on the importance of tackling AIDS-related stigma and discrimination is highlighted by the Global AIDS Strategy 2021 – 2026 and by The Political Declaration on HIV &amp; AIDS – adopted by all UN member states in 2021. Both these docs affirm that confronting stigma and discrimination is a prerequisite for effective prevention and care, and reaffirms that discrimination on the grounds of one’s HIV status is a violation of human rights. </a:t>
            </a:r>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499BD-7926-5A4B-9D5C-C8447032971D}"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31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499BD-7926-5A4B-9D5C-C8447032971D}"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370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E0EAE9-3BBF-C070-C5B8-F0B8896BC25C}"/>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9484" t="22096" r="21699" b="2809"/>
          <a:stretch/>
        </p:blipFill>
        <p:spPr>
          <a:xfrm>
            <a:off x="-416257" y="-395787"/>
            <a:ext cx="13024513" cy="7915703"/>
          </a:xfrm>
          <a:prstGeom prst="rect">
            <a:avLst/>
          </a:prstGeom>
        </p:spPr>
      </p:pic>
      <p:sp>
        <p:nvSpPr>
          <p:cNvPr id="15" name="Rectangle 14"/>
          <p:cNvSpPr/>
          <p:nvPr userDrawn="1"/>
        </p:nvSpPr>
        <p:spPr>
          <a:xfrm>
            <a:off x="8365733" y="0"/>
            <a:ext cx="3826267" cy="6858000"/>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l="1974" t="-1882" r="-16678" b="-164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1"/>
          <p:cNvSpPr>
            <a:spLocks noGrp="1"/>
          </p:cNvSpPr>
          <p:nvPr>
            <p:ph type="body" sz="quarter" idx="10"/>
          </p:nvPr>
        </p:nvSpPr>
        <p:spPr>
          <a:xfrm>
            <a:off x="752618" y="4523416"/>
            <a:ext cx="10881360" cy="276999"/>
          </a:xfrm>
          <a:prstGeom prst="rect">
            <a:avLst/>
          </a:prstGeom>
        </p:spPr>
        <p:txBody>
          <a:bodyPr wrap="square" lIns="0" tIns="0" rIns="0" bIns="0" anchor="ctr" anchorCtr="0">
            <a:spAutoFit/>
          </a:bodyPr>
          <a:lstStyle>
            <a:lvl1pPr marL="0" indent="0" algn="l">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656362" y="2901776"/>
            <a:ext cx="10926756" cy="1573072"/>
          </a:xfrm>
          <a:prstGeom prst="rect">
            <a:avLst/>
          </a:prstGeom>
        </p:spPr>
        <p:txBody>
          <a:bodyPr lIns="0" tIns="0" rIns="0" bIns="0" anchor="ctr" anchorCtr="0">
            <a:normAutofit/>
          </a:bodyPr>
          <a:lstStyle>
            <a:lvl1pPr algn="l">
              <a:defRPr sz="4800" b="1">
                <a:solidFill>
                  <a:schemeClr val="bg1"/>
                </a:solidFill>
                <a:latin typeface="+mj-lt"/>
              </a:defRPr>
            </a:lvl1pPr>
          </a:lstStyle>
          <a:p>
            <a:r>
              <a:rPr lang="en-US"/>
              <a:t>Click to edit Master title style</a:t>
            </a:r>
          </a:p>
        </p:txBody>
      </p:sp>
      <p:sp>
        <p:nvSpPr>
          <p:cNvPr id="2" name="Text Placeholder 21">
            <a:extLst>
              <a:ext uri="{FF2B5EF4-FFF2-40B4-BE49-F238E27FC236}">
                <a16:creationId xmlns:a16="http://schemas.microsoft.com/office/drawing/2014/main" id="{22E19675-FC55-0CAA-E275-56E389B6CD52}"/>
              </a:ext>
            </a:extLst>
          </p:cNvPr>
          <p:cNvSpPr>
            <a:spLocks noGrp="1"/>
          </p:cNvSpPr>
          <p:nvPr>
            <p:ph type="body" sz="quarter" idx="11"/>
          </p:nvPr>
        </p:nvSpPr>
        <p:spPr>
          <a:xfrm>
            <a:off x="752617" y="5960061"/>
            <a:ext cx="10881360" cy="221599"/>
          </a:xfrm>
          <a:prstGeom prst="rect">
            <a:avLst/>
          </a:prstGeom>
        </p:spPr>
        <p:txBody>
          <a:bodyPr wrap="square" lIns="0" tIns="0" rIns="0" bIns="0" anchor="ctr" anchorCtr="0">
            <a:spAutoFit/>
          </a:bodyPr>
          <a:lstStyle>
            <a:lvl1pPr marL="0" indent="0" algn="l">
              <a:buNone/>
              <a:defRPr sz="1600">
                <a:solidFill>
                  <a:schemeClr val="bg1"/>
                </a:solidFill>
                <a:latin typeface="+mj-lt"/>
              </a:defRPr>
            </a:lvl1pPr>
          </a:lstStyle>
          <a:p>
            <a:pPr lvl="0"/>
            <a:r>
              <a:rPr lang="en-US"/>
              <a:t>Click to edit Master text styles</a:t>
            </a:r>
          </a:p>
        </p:txBody>
      </p:sp>
      <p:pic>
        <p:nvPicPr>
          <p:cNvPr id="6" name="Picture 5" descr="Text, logo&#10;&#10;Description automatically generated">
            <a:extLst>
              <a:ext uri="{FF2B5EF4-FFF2-40B4-BE49-F238E27FC236}">
                <a16:creationId xmlns:a16="http://schemas.microsoft.com/office/drawing/2014/main" id="{DF4C1AAD-DEB1-2A9C-22FD-54C06380F0C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163" y="635465"/>
            <a:ext cx="4572000" cy="1425573"/>
          </a:xfrm>
          <a:prstGeom prst="rect">
            <a:avLst/>
          </a:prstGeom>
        </p:spPr>
      </p:pic>
    </p:spTree>
    <p:extLst>
      <p:ext uri="{BB962C8B-B14F-4D97-AF65-F5344CB8AC3E}">
        <p14:creationId xmlns:p14="http://schemas.microsoft.com/office/powerpoint/2010/main" val="143413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Dark Blue_Asia Region">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197431"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descr="Diagram&#10;&#10;Description automatically generated">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3" y="5873907"/>
            <a:ext cx="931070" cy="931070"/>
          </a:xfrm>
          <a:prstGeom prst="rect">
            <a:avLst/>
          </a:prstGeom>
        </p:spPr>
      </p:pic>
    </p:spTree>
    <p:extLst>
      <p:ext uri="{BB962C8B-B14F-4D97-AF65-F5344CB8AC3E}">
        <p14:creationId xmlns:p14="http://schemas.microsoft.com/office/powerpoint/2010/main" val="353897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_No Logo">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275951"/>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07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_Dark Blue">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57BE4-1AA7-D7A9-E133-9A21158CE851}"/>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9" name="Title 16"/>
          <p:cNvSpPr>
            <a:spLocks noGrp="1"/>
          </p:cNvSpPr>
          <p:nvPr>
            <p:ph type="title"/>
          </p:nvPr>
        </p:nvSpPr>
        <p:spPr>
          <a:xfrm>
            <a:off x="304800" y="2863430"/>
            <a:ext cx="11582400"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3" name="Picture 2" descr="A picture containing calendar&#10;&#10;Description automatically generated">
            <a:extLst>
              <a:ext uri="{FF2B5EF4-FFF2-40B4-BE49-F238E27FC236}">
                <a16:creationId xmlns:a16="http://schemas.microsoft.com/office/drawing/2014/main" id="{23AB641D-A478-AE1F-929A-0B7CCACC4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9674" y="5231220"/>
            <a:ext cx="1572657" cy="1398181"/>
          </a:xfrm>
          <a:prstGeom prst="rect">
            <a:avLst/>
          </a:prstGeom>
        </p:spPr>
      </p:pic>
    </p:spTree>
    <p:extLst>
      <p:ext uri="{BB962C8B-B14F-4D97-AF65-F5344CB8AC3E}">
        <p14:creationId xmlns:p14="http://schemas.microsoft.com/office/powerpoint/2010/main" val="193463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Break_Blue">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57BE4-1AA7-D7A9-E133-9A21158CE851}"/>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9" name="Title 16"/>
          <p:cNvSpPr>
            <a:spLocks noGrp="1"/>
          </p:cNvSpPr>
          <p:nvPr>
            <p:ph type="title"/>
          </p:nvPr>
        </p:nvSpPr>
        <p:spPr>
          <a:xfrm>
            <a:off x="304800" y="2863430"/>
            <a:ext cx="11582400"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3" name="Picture 2" descr="A picture containing calendar&#10;&#10;Description automatically generated">
            <a:extLst>
              <a:ext uri="{FF2B5EF4-FFF2-40B4-BE49-F238E27FC236}">
                <a16:creationId xmlns:a16="http://schemas.microsoft.com/office/drawing/2014/main" id="{23AB641D-A478-AE1F-929A-0B7CCACC4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9674" y="5231220"/>
            <a:ext cx="1572657" cy="1398181"/>
          </a:xfrm>
          <a:prstGeom prst="rect">
            <a:avLst/>
          </a:prstGeom>
        </p:spPr>
      </p:pic>
    </p:spTree>
    <p:extLst>
      <p:ext uri="{BB962C8B-B14F-4D97-AF65-F5344CB8AC3E}">
        <p14:creationId xmlns:p14="http://schemas.microsoft.com/office/powerpoint/2010/main" val="422753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Break_Re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57BE4-1AA7-D7A9-E133-9A21158CE851}"/>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9" name="Title 16"/>
          <p:cNvSpPr>
            <a:spLocks noGrp="1"/>
          </p:cNvSpPr>
          <p:nvPr>
            <p:ph type="title"/>
          </p:nvPr>
        </p:nvSpPr>
        <p:spPr>
          <a:xfrm>
            <a:off x="304800" y="2863430"/>
            <a:ext cx="11582400"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3" name="Picture 2" descr="A picture containing calendar&#10;&#10;Description automatically generated">
            <a:extLst>
              <a:ext uri="{FF2B5EF4-FFF2-40B4-BE49-F238E27FC236}">
                <a16:creationId xmlns:a16="http://schemas.microsoft.com/office/drawing/2014/main" id="{23AB641D-A478-AE1F-929A-0B7CCACC4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9674" y="5231220"/>
            <a:ext cx="1572657" cy="1398181"/>
          </a:xfrm>
          <a:prstGeom prst="rect">
            <a:avLst/>
          </a:prstGeom>
        </p:spPr>
      </p:pic>
    </p:spTree>
    <p:extLst>
      <p:ext uri="{BB962C8B-B14F-4D97-AF65-F5344CB8AC3E}">
        <p14:creationId xmlns:p14="http://schemas.microsoft.com/office/powerpoint/2010/main" val="9947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Break_Dark Blue_FA">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57BE4-1AA7-D7A9-E133-9A21158CE851}"/>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9" name="Title 16"/>
          <p:cNvSpPr>
            <a:spLocks noGrp="1"/>
          </p:cNvSpPr>
          <p:nvPr>
            <p:ph type="title"/>
          </p:nvPr>
        </p:nvSpPr>
        <p:spPr>
          <a:xfrm>
            <a:off x="304800" y="2863430"/>
            <a:ext cx="11582400"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5" name="Picture 4" descr="A picture containing text&#10;&#10;Description automatically generated">
            <a:extLst>
              <a:ext uri="{FF2B5EF4-FFF2-40B4-BE49-F238E27FC236}">
                <a16:creationId xmlns:a16="http://schemas.microsoft.com/office/drawing/2014/main" id="{83695364-6112-CE8D-2DCE-ADB7153F4D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6087" y="5354541"/>
            <a:ext cx="2379831" cy="1274859"/>
          </a:xfrm>
          <a:prstGeom prst="rect">
            <a:avLst/>
          </a:prstGeom>
        </p:spPr>
      </p:pic>
    </p:spTree>
    <p:extLst>
      <p:ext uri="{BB962C8B-B14F-4D97-AF65-F5344CB8AC3E}">
        <p14:creationId xmlns:p14="http://schemas.microsoft.com/office/powerpoint/2010/main" val="38867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untry Logo_SB_Dark Blue">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57BE4-1AA7-D7A9-E133-9A21158CE851}"/>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9" name="Title 16"/>
          <p:cNvSpPr>
            <a:spLocks noGrp="1"/>
          </p:cNvSpPr>
          <p:nvPr>
            <p:ph type="title"/>
          </p:nvPr>
        </p:nvSpPr>
        <p:spPr>
          <a:xfrm>
            <a:off x="304800" y="2863430"/>
            <a:ext cx="11582400"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6" name="Picture 5">
            <a:extLst>
              <a:ext uri="{FF2B5EF4-FFF2-40B4-BE49-F238E27FC236}">
                <a16:creationId xmlns:a16="http://schemas.microsoft.com/office/drawing/2014/main" id="{9556F878-1C55-7CA4-BF77-47872241AE5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819903" y="5321805"/>
            <a:ext cx="2552197" cy="1307595"/>
          </a:xfrm>
          <a:prstGeom prst="rect">
            <a:avLst/>
          </a:prstGeom>
        </p:spPr>
      </p:pic>
    </p:spTree>
    <p:extLst>
      <p:ext uri="{BB962C8B-B14F-4D97-AF65-F5344CB8AC3E}">
        <p14:creationId xmlns:p14="http://schemas.microsoft.com/office/powerpoint/2010/main" val="156131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untry Logo_SB_Blue">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57BE4-1AA7-D7A9-E133-9A21158CE851}"/>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9" name="Title 16"/>
          <p:cNvSpPr>
            <a:spLocks noGrp="1"/>
          </p:cNvSpPr>
          <p:nvPr>
            <p:ph type="title"/>
          </p:nvPr>
        </p:nvSpPr>
        <p:spPr>
          <a:xfrm>
            <a:off x="304800" y="2863430"/>
            <a:ext cx="11582400"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6" name="Picture 5">
            <a:extLst>
              <a:ext uri="{FF2B5EF4-FFF2-40B4-BE49-F238E27FC236}">
                <a16:creationId xmlns:a16="http://schemas.microsoft.com/office/drawing/2014/main" id="{9556F878-1C55-7CA4-BF77-47872241AE5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819903" y="5321805"/>
            <a:ext cx="2552197" cy="1307595"/>
          </a:xfrm>
          <a:prstGeom prst="rect">
            <a:avLst/>
          </a:prstGeom>
        </p:spPr>
      </p:pic>
    </p:spTree>
    <p:extLst>
      <p:ext uri="{BB962C8B-B14F-4D97-AF65-F5344CB8AC3E}">
        <p14:creationId xmlns:p14="http://schemas.microsoft.com/office/powerpoint/2010/main" val="415055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untry Logo_SB_Re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57BE4-1AA7-D7A9-E133-9A21158CE851}"/>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9" name="Title 16"/>
          <p:cNvSpPr>
            <a:spLocks noGrp="1"/>
          </p:cNvSpPr>
          <p:nvPr>
            <p:ph type="title"/>
          </p:nvPr>
        </p:nvSpPr>
        <p:spPr>
          <a:xfrm>
            <a:off x="304800" y="2863430"/>
            <a:ext cx="11582400"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6" name="Picture 5">
            <a:extLst>
              <a:ext uri="{FF2B5EF4-FFF2-40B4-BE49-F238E27FC236}">
                <a16:creationId xmlns:a16="http://schemas.microsoft.com/office/drawing/2014/main" id="{9556F878-1C55-7CA4-BF77-47872241AE5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819903" y="5321805"/>
            <a:ext cx="2552197" cy="1307595"/>
          </a:xfrm>
          <a:prstGeom prst="rect">
            <a:avLst/>
          </a:prstGeom>
        </p:spPr>
      </p:pic>
    </p:spTree>
    <p:extLst>
      <p:ext uri="{BB962C8B-B14F-4D97-AF65-F5344CB8AC3E}">
        <p14:creationId xmlns:p14="http://schemas.microsoft.com/office/powerpoint/2010/main" val="187598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Dark Blue_West Africa">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94923" y="5873907"/>
            <a:ext cx="931070" cy="931070"/>
          </a:xfrm>
          <a:prstGeom prst="rect">
            <a:avLst/>
          </a:prstGeom>
        </p:spPr>
      </p:pic>
      <p:sp>
        <p:nvSpPr>
          <p:cNvPr id="2" name="Text Placeholder 3">
            <a:extLst>
              <a:ext uri="{FF2B5EF4-FFF2-40B4-BE49-F238E27FC236}">
                <a16:creationId xmlns:a16="http://schemas.microsoft.com/office/drawing/2014/main" id="{9E7F4EFF-538D-EEA2-7FBC-C2D1B48C5E8E}"/>
              </a:ext>
            </a:extLst>
          </p:cNvPr>
          <p:cNvSpPr>
            <a:spLocks noGrp="1"/>
          </p:cNvSpPr>
          <p:nvPr>
            <p:ph type="body" sz="quarter" idx="15"/>
          </p:nvPr>
        </p:nvSpPr>
        <p:spPr>
          <a:xfrm>
            <a:off x="1197431"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126440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Dark Blue_Western Hemisphere">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94923" y="5873907"/>
            <a:ext cx="931070" cy="931070"/>
          </a:xfrm>
          <a:prstGeom prst="rect">
            <a:avLst/>
          </a:prstGeom>
        </p:spPr>
      </p:pic>
      <p:sp>
        <p:nvSpPr>
          <p:cNvPr id="2" name="Text Placeholder 3">
            <a:extLst>
              <a:ext uri="{FF2B5EF4-FFF2-40B4-BE49-F238E27FC236}">
                <a16:creationId xmlns:a16="http://schemas.microsoft.com/office/drawing/2014/main" id="{72834C56-8793-9A2A-E289-29123D468E2B}"/>
              </a:ext>
            </a:extLst>
          </p:cNvPr>
          <p:cNvSpPr>
            <a:spLocks noGrp="1"/>
          </p:cNvSpPr>
          <p:nvPr>
            <p:ph type="body" sz="quarter" idx="15"/>
          </p:nvPr>
        </p:nvSpPr>
        <p:spPr>
          <a:xfrm>
            <a:off x="1197431"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191448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Dark Blue_Country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AB78DD-25DA-1BEA-214B-8FC242AB0FFC}"/>
              </a:ext>
            </a:extLst>
          </p:cNvPr>
          <p:cNvSpPr>
            <a:spLocks noGrp="1"/>
          </p:cNvSpPr>
          <p:nvPr>
            <p:ph type="body" sz="quarter" idx="15"/>
          </p:nvPr>
        </p:nvSpPr>
        <p:spPr>
          <a:xfrm>
            <a:off x="1521539"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5" name="Picture 4">
            <a:extLst>
              <a:ext uri="{FF2B5EF4-FFF2-40B4-BE49-F238E27FC236}">
                <a16:creationId xmlns:a16="http://schemas.microsoft.com/office/drawing/2014/main" id="{DBBDD0FF-9B1D-07EC-3981-E2184C5017E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31864" y="5874505"/>
            <a:ext cx="1221028" cy="834109"/>
          </a:xfrm>
          <a:prstGeom prst="rect">
            <a:avLst/>
          </a:prstGeom>
        </p:spPr>
      </p:pic>
    </p:spTree>
    <p:extLst>
      <p:ext uri="{BB962C8B-B14F-4D97-AF65-F5344CB8AC3E}">
        <p14:creationId xmlns:p14="http://schemas.microsoft.com/office/powerpoint/2010/main" val="398536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Blue Header">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2" name="Text Placeholder 3">
            <a:extLst>
              <a:ext uri="{FF2B5EF4-FFF2-40B4-BE49-F238E27FC236}">
                <a16:creationId xmlns:a16="http://schemas.microsoft.com/office/drawing/2014/main" id="{FA5C3E4E-8DDA-0044-5F77-2C8EDF4AD256}"/>
              </a:ext>
            </a:extLst>
          </p:cNvPr>
          <p:cNvSpPr>
            <a:spLocks noGrp="1"/>
          </p:cNvSpPr>
          <p:nvPr>
            <p:ph type="body" sz="quarter" idx="16"/>
          </p:nvPr>
        </p:nvSpPr>
        <p:spPr>
          <a:xfrm>
            <a:off x="286730" y="1183590"/>
            <a:ext cx="11702071" cy="4910034"/>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27E5D792-F118-152D-8977-F0E05835FA24}"/>
              </a:ext>
            </a:extLst>
          </p:cNvPr>
          <p:cNvSpPr>
            <a:spLocks noGrp="1"/>
          </p:cNvSpPr>
          <p:nvPr>
            <p:ph type="body" sz="quarter" idx="15"/>
          </p:nvPr>
        </p:nvSpPr>
        <p:spPr>
          <a:xfrm>
            <a:off x="2546332"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6" name="Picture 5">
            <a:extLst>
              <a:ext uri="{FF2B5EF4-FFF2-40B4-BE49-F238E27FC236}">
                <a16:creationId xmlns:a16="http://schemas.microsoft.com/office/drawing/2014/main" id="{3EACC75A-07BF-053A-D197-849C22BFC8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82604" y="6093624"/>
            <a:ext cx="2286000" cy="715280"/>
          </a:xfrm>
          <a:prstGeom prst="rect">
            <a:avLst/>
          </a:prstGeom>
        </p:spPr>
      </p:pic>
    </p:spTree>
    <p:extLst>
      <p:ext uri="{BB962C8B-B14F-4D97-AF65-F5344CB8AC3E}">
        <p14:creationId xmlns:p14="http://schemas.microsoft.com/office/powerpoint/2010/main" val="209307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Blue_FA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25243BBC-DE57-E145-BCC3-F52FA3DAA90B}"/>
              </a:ext>
            </a:extLst>
          </p:cNvPr>
          <p:cNvSpPr>
            <a:spLocks noGrp="1"/>
          </p:cNvSpPr>
          <p:nvPr>
            <p:ph type="body" sz="quarter" idx="15"/>
          </p:nvPr>
        </p:nvSpPr>
        <p:spPr>
          <a:xfrm>
            <a:off x="1540012"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10" name="Picture 9" descr="A picture containing text, sign&#10;&#10;Description automatically generated">
            <a:extLst>
              <a:ext uri="{FF2B5EF4-FFF2-40B4-BE49-F238E27FC236}">
                <a16:creationId xmlns:a16="http://schemas.microsoft.com/office/drawing/2014/main" id="{FF60BCE1-D132-E03D-FEDE-AAD151C0AC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64" y="5856033"/>
            <a:ext cx="1204691" cy="861817"/>
          </a:xfrm>
          <a:prstGeom prst="rect">
            <a:avLst/>
          </a:prstGeom>
        </p:spPr>
      </p:pic>
    </p:spTree>
    <p:extLst>
      <p:ext uri="{BB962C8B-B14F-4D97-AF65-F5344CB8AC3E}">
        <p14:creationId xmlns:p14="http://schemas.microsoft.com/office/powerpoint/2010/main" val="298125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Blue_Asia Region">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125993"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descr="Diagram&#10;&#10;Description automatically generated">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3" y="5873907"/>
            <a:ext cx="931070" cy="931070"/>
          </a:xfrm>
          <a:prstGeom prst="rect">
            <a:avLst/>
          </a:prstGeom>
        </p:spPr>
      </p:pic>
    </p:spTree>
    <p:extLst>
      <p:ext uri="{BB962C8B-B14F-4D97-AF65-F5344CB8AC3E}">
        <p14:creationId xmlns:p14="http://schemas.microsoft.com/office/powerpoint/2010/main" val="331952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Blue_West Africa">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94923" y="5873907"/>
            <a:ext cx="931070" cy="931070"/>
          </a:xfrm>
          <a:prstGeom prst="rect">
            <a:avLst/>
          </a:prstGeom>
        </p:spPr>
      </p:pic>
      <p:sp>
        <p:nvSpPr>
          <p:cNvPr id="2" name="Text Placeholder 3">
            <a:extLst>
              <a:ext uri="{FF2B5EF4-FFF2-40B4-BE49-F238E27FC236}">
                <a16:creationId xmlns:a16="http://schemas.microsoft.com/office/drawing/2014/main" id="{2E7D5E8F-CB2D-D0B0-3A76-6FE4121D373D}"/>
              </a:ext>
            </a:extLst>
          </p:cNvPr>
          <p:cNvSpPr>
            <a:spLocks noGrp="1"/>
          </p:cNvSpPr>
          <p:nvPr>
            <p:ph type="body" sz="quarter" idx="15"/>
          </p:nvPr>
        </p:nvSpPr>
        <p:spPr>
          <a:xfrm>
            <a:off x="1125993"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277674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Blue_Western Hemisphere">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81D005DD-2D0A-C314-F8EE-5E2166FEDE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94923" y="5873907"/>
            <a:ext cx="931070" cy="931070"/>
          </a:xfrm>
          <a:prstGeom prst="rect">
            <a:avLst/>
          </a:prstGeom>
        </p:spPr>
      </p:pic>
      <p:sp>
        <p:nvSpPr>
          <p:cNvPr id="5" name="Text Placeholder 3">
            <a:extLst>
              <a:ext uri="{FF2B5EF4-FFF2-40B4-BE49-F238E27FC236}">
                <a16:creationId xmlns:a16="http://schemas.microsoft.com/office/drawing/2014/main" id="{1976E035-97D3-1FFF-7F51-A2968A3B0437}"/>
              </a:ext>
            </a:extLst>
          </p:cNvPr>
          <p:cNvSpPr>
            <a:spLocks noGrp="1"/>
          </p:cNvSpPr>
          <p:nvPr>
            <p:ph type="body" sz="quarter" idx="15"/>
          </p:nvPr>
        </p:nvSpPr>
        <p:spPr>
          <a:xfrm>
            <a:off x="1125993"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28316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Blue_Country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280ED5F2-B6D6-FA71-A2B8-AFAE84857226}"/>
              </a:ext>
            </a:extLst>
          </p:cNvPr>
          <p:cNvSpPr>
            <a:spLocks noGrp="1"/>
          </p:cNvSpPr>
          <p:nvPr>
            <p:ph type="body" sz="quarter" idx="15"/>
          </p:nvPr>
        </p:nvSpPr>
        <p:spPr>
          <a:xfrm>
            <a:off x="1521539"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a:extLst>
              <a:ext uri="{FF2B5EF4-FFF2-40B4-BE49-F238E27FC236}">
                <a16:creationId xmlns:a16="http://schemas.microsoft.com/office/drawing/2014/main" id="{26C0AE00-C111-690A-BA41-11ED2656775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31864" y="5874505"/>
            <a:ext cx="1221028" cy="834109"/>
          </a:xfrm>
          <a:prstGeom prst="rect">
            <a:avLst/>
          </a:prstGeom>
        </p:spPr>
      </p:pic>
    </p:spTree>
    <p:extLst>
      <p:ext uri="{BB962C8B-B14F-4D97-AF65-F5344CB8AC3E}">
        <p14:creationId xmlns:p14="http://schemas.microsoft.com/office/powerpoint/2010/main" val="167382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Centered">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727DA-7E5E-975D-665E-7E663EFAEF1B}"/>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9484" t="22096" r="21699" b="2809"/>
          <a:stretch/>
        </p:blipFill>
        <p:spPr>
          <a:xfrm>
            <a:off x="-416257" y="-395787"/>
            <a:ext cx="13024513" cy="7915703"/>
          </a:xfrm>
          <a:prstGeom prst="rect">
            <a:avLst/>
          </a:prstGeom>
        </p:spPr>
      </p:pic>
      <p:sp>
        <p:nvSpPr>
          <p:cNvPr id="8" name="Text Placeholder 21"/>
          <p:cNvSpPr>
            <a:spLocks noGrp="1"/>
          </p:cNvSpPr>
          <p:nvPr>
            <p:ph type="body" sz="quarter" idx="10"/>
          </p:nvPr>
        </p:nvSpPr>
        <p:spPr>
          <a:xfrm>
            <a:off x="374424" y="4217938"/>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374423" y="2642464"/>
            <a:ext cx="11443155" cy="1573072"/>
          </a:xfrm>
          <a:prstGeom prst="rect">
            <a:avLst/>
          </a:prstGeom>
        </p:spPr>
        <p:txBody>
          <a:bodyPr anchor="ctr" anchorCtr="0">
            <a:normAutofit/>
          </a:bodyPr>
          <a:lstStyle>
            <a:lvl1pPr algn="ctr">
              <a:defRPr sz="4800" b="1">
                <a:solidFill>
                  <a:schemeClr val="bg1"/>
                </a:solidFill>
                <a:latin typeface="+mj-lt"/>
              </a:defRPr>
            </a:lvl1pPr>
          </a:lstStyle>
          <a:p>
            <a:r>
              <a:rPr lang="en-US"/>
              <a:t>Click to edit Master title style</a:t>
            </a:r>
          </a:p>
        </p:txBody>
      </p:sp>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3" y="6065567"/>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pic>
        <p:nvPicPr>
          <p:cNvPr id="5" name="Picture 4" descr="Text, logo&#10;&#10;Description automatically generated">
            <a:extLst>
              <a:ext uri="{FF2B5EF4-FFF2-40B4-BE49-F238E27FC236}">
                <a16:creationId xmlns:a16="http://schemas.microsoft.com/office/drawing/2014/main" id="{734F37F6-ECAF-1E91-E62B-AAD12E31596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810000" y="635465"/>
            <a:ext cx="4572000" cy="1425573"/>
          </a:xfrm>
          <a:prstGeom prst="rect">
            <a:avLst/>
          </a:prstGeom>
        </p:spPr>
      </p:pic>
    </p:spTree>
    <p:extLst>
      <p:ext uri="{BB962C8B-B14F-4D97-AF65-F5344CB8AC3E}">
        <p14:creationId xmlns:p14="http://schemas.microsoft.com/office/powerpoint/2010/main" val="86629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Red Header">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2" name="Text Placeholder 3">
            <a:extLst>
              <a:ext uri="{FF2B5EF4-FFF2-40B4-BE49-F238E27FC236}">
                <a16:creationId xmlns:a16="http://schemas.microsoft.com/office/drawing/2014/main" id="{16661403-F99C-E601-3BED-433F9BFA8C73}"/>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A97D4F64-33EF-6869-422C-E8D6BC596A39}"/>
              </a:ext>
            </a:extLst>
          </p:cNvPr>
          <p:cNvSpPr>
            <a:spLocks noGrp="1"/>
          </p:cNvSpPr>
          <p:nvPr>
            <p:ph type="body" sz="quarter" idx="15"/>
          </p:nvPr>
        </p:nvSpPr>
        <p:spPr>
          <a:xfrm>
            <a:off x="2546332"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6" name="Picture 5">
            <a:extLst>
              <a:ext uri="{FF2B5EF4-FFF2-40B4-BE49-F238E27FC236}">
                <a16:creationId xmlns:a16="http://schemas.microsoft.com/office/drawing/2014/main" id="{380E3391-621E-B76A-A77C-3D4D34C0E6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82604" y="6093624"/>
            <a:ext cx="2286000" cy="715280"/>
          </a:xfrm>
          <a:prstGeom prst="rect">
            <a:avLst/>
          </a:prstGeom>
        </p:spPr>
      </p:pic>
    </p:spTree>
    <p:extLst>
      <p:ext uri="{BB962C8B-B14F-4D97-AF65-F5344CB8AC3E}">
        <p14:creationId xmlns:p14="http://schemas.microsoft.com/office/powerpoint/2010/main" val="274789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Red_FA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6E0E88C3-0165-716D-D7C6-D9194D92F3D1}"/>
              </a:ext>
            </a:extLst>
          </p:cNvPr>
          <p:cNvSpPr>
            <a:spLocks noGrp="1"/>
          </p:cNvSpPr>
          <p:nvPr>
            <p:ph type="body" sz="quarter" idx="15"/>
          </p:nvPr>
        </p:nvSpPr>
        <p:spPr>
          <a:xfrm>
            <a:off x="1540012"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descr="A picture containing text, sign&#10;&#10;Description automatically generated">
            <a:extLst>
              <a:ext uri="{FF2B5EF4-FFF2-40B4-BE49-F238E27FC236}">
                <a16:creationId xmlns:a16="http://schemas.microsoft.com/office/drawing/2014/main" id="{9003C5F7-15E9-2A46-925E-1E9AE479AA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64" y="5856033"/>
            <a:ext cx="1204691" cy="861817"/>
          </a:xfrm>
          <a:prstGeom prst="rect">
            <a:avLst/>
          </a:prstGeom>
        </p:spPr>
      </p:pic>
    </p:spTree>
    <p:extLst>
      <p:ext uri="{BB962C8B-B14F-4D97-AF65-F5344CB8AC3E}">
        <p14:creationId xmlns:p14="http://schemas.microsoft.com/office/powerpoint/2010/main" val="274937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Red_Asia Region">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55372999-5B7C-6FA2-D00D-697914850455}"/>
              </a:ext>
            </a:extLst>
          </p:cNvPr>
          <p:cNvSpPr>
            <a:spLocks noGrp="1"/>
          </p:cNvSpPr>
          <p:nvPr>
            <p:ph type="body" sz="quarter" idx="15"/>
          </p:nvPr>
        </p:nvSpPr>
        <p:spPr>
          <a:xfrm>
            <a:off x="1125993"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4" name="Picture 3" descr="Diagram&#10;&#10;Description automatically generated">
            <a:extLst>
              <a:ext uri="{FF2B5EF4-FFF2-40B4-BE49-F238E27FC236}">
                <a16:creationId xmlns:a16="http://schemas.microsoft.com/office/drawing/2014/main" id="{8F62F4B4-9392-3E1C-4C1B-310E70E671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3" y="5873907"/>
            <a:ext cx="931070" cy="931070"/>
          </a:xfrm>
          <a:prstGeom prst="rect">
            <a:avLst/>
          </a:prstGeom>
        </p:spPr>
      </p:pic>
    </p:spTree>
    <p:extLst>
      <p:ext uri="{BB962C8B-B14F-4D97-AF65-F5344CB8AC3E}">
        <p14:creationId xmlns:p14="http://schemas.microsoft.com/office/powerpoint/2010/main" val="116653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_Red_West Africa">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0AB3715-51FF-A389-0BBB-F6478A9175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94923" y="5873907"/>
            <a:ext cx="931070" cy="931070"/>
          </a:xfrm>
          <a:prstGeom prst="rect">
            <a:avLst/>
          </a:prstGeom>
        </p:spPr>
      </p:pic>
      <p:sp>
        <p:nvSpPr>
          <p:cNvPr id="4" name="Text Placeholder 3">
            <a:extLst>
              <a:ext uri="{FF2B5EF4-FFF2-40B4-BE49-F238E27FC236}">
                <a16:creationId xmlns:a16="http://schemas.microsoft.com/office/drawing/2014/main" id="{284418C4-32B8-9026-FCD2-E0FB48FEAE33}"/>
              </a:ext>
            </a:extLst>
          </p:cNvPr>
          <p:cNvSpPr>
            <a:spLocks noGrp="1"/>
          </p:cNvSpPr>
          <p:nvPr>
            <p:ph type="body" sz="quarter" idx="15"/>
          </p:nvPr>
        </p:nvSpPr>
        <p:spPr>
          <a:xfrm>
            <a:off x="1125993"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393704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Red_Western Hemisphere">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C1195D7-F55A-E8F8-6D6F-A26C9226F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94923" y="5873907"/>
            <a:ext cx="931070" cy="931070"/>
          </a:xfrm>
          <a:prstGeom prst="rect">
            <a:avLst/>
          </a:prstGeom>
        </p:spPr>
      </p:pic>
      <p:sp>
        <p:nvSpPr>
          <p:cNvPr id="7" name="Text Placeholder 3">
            <a:extLst>
              <a:ext uri="{FF2B5EF4-FFF2-40B4-BE49-F238E27FC236}">
                <a16:creationId xmlns:a16="http://schemas.microsoft.com/office/drawing/2014/main" id="{9D013F02-4209-EE7E-F8CB-EDD4EEC2886D}"/>
              </a:ext>
            </a:extLst>
          </p:cNvPr>
          <p:cNvSpPr>
            <a:spLocks noGrp="1"/>
          </p:cNvSpPr>
          <p:nvPr>
            <p:ph type="body" sz="quarter" idx="15"/>
          </p:nvPr>
        </p:nvSpPr>
        <p:spPr>
          <a:xfrm>
            <a:off x="1125993"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93546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Red_Country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4182C8-B7EC-D273-D47E-F00A7198DC16}"/>
              </a:ext>
            </a:extLst>
          </p:cNvPr>
          <p:cNvSpPr>
            <a:spLocks noGrp="1"/>
          </p:cNvSpPr>
          <p:nvPr>
            <p:ph type="body" sz="quarter" idx="15"/>
          </p:nvPr>
        </p:nvSpPr>
        <p:spPr>
          <a:xfrm>
            <a:off x="1521539"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5" name="Picture 4">
            <a:extLst>
              <a:ext uri="{FF2B5EF4-FFF2-40B4-BE49-F238E27FC236}">
                <a16:creationId xmlns:a16="http://schemas.microsoft.com/office/drawing/2014/main" id="{B35D81C4-BF1D-8FC9-092B-B3C620E5DB32}"/>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31864" y="5874505"/>
            <a:ext cx="1221028" cy="834109"/>
          </a:xfrm>
          <a:prstGeom prst="rect">
            <a:avLst/>
          </a:prstGeom>
        </p:spPr>
      </p:pic>
    </p:spTree>
    <p:extLst>
      <p:ext uri="{BB962C8B-B14F-4D97-AF65-F5344CB8AC3E}">
        <p14:creationId xmlns:p14="http://schemas.microsoft.com/office/powerpoint/2010/main" val="226461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Blue Header Line">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cxnSp>
        <p:nvCxnSpPr>
          <p:cNvPr id="13" name="Straight Connector 12">
            <a:extLst>
              <a:ext uri="{FF2B5EF4-FFF2-40B4-BE49-F238E27FC236}">
                <a16:creationId xmlns:a16="http://schemas.microsoft.com/office/drawing/2014/main" id="{F243A5A1-B41C-C1B0-72E9-C07D3BF00340}"/>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15D0C38F-8FB5-4F7A-F5BA-4EDB3E8284DB}"/>
              </a:ext>
            </a:extLst>
          </p:cNvPr>
          <p:cNvSpPr>
            <a:spLocks noGrp="1"/>
          </p:cNvSpPr>
          <p:nvPr>
            <p:ph type="body" sz="quarter" idx="16"/>
          </p:nvPr>
        </p:nvSpPr>
        <p:spPr>
          <a:xfrm>
            <a:off x="286730" y="1183590"/>
            <a:ext cx="11702071" cy="491003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652CA68D-01B9-392A-7F9E-95DC02746416}"/>
              </a:ext>
            </a:extLst>
          </p:cNvPr>
          <p:cNvSpPr>
            <a:spLocks noGrp="1"/>
          </p:cNvSpPr>
          <p:nvPr>
            <p:ph type="body" sz="quarter" idx="15"/>
          </p:nvPr>
        </p:nvSpPr>
        <p:spPr>
          <a:xfrm>
            <a:off x="2546332"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6" name="Picture 5">
            <a:extLst>
              <a:ext uri="{FF2B5EF4-FFF2-40B4-BE49-F238E27FC236}">
                <a16:creationId xmlns:a16="http://schemas.microsoft.com/office/drawing/2014/main" id="{802C0667-6982-CCCC-A123-81F6F25D59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82604" y="6093624"/>
            <a:ext cx="2286000" cy="715280"/>
          </a:xfrm>
          <a:prstGeom prst="rect">
            <a:avLst/>
          </a:prstGeom>
        </p:spPr>
      </p:pic>
    </p:spTree>
    <p:extLst>
      <p:ext uri="{BB962C8B-B14F-4D97-AF65-F5344CB8AC3E}">
        <p14:creationId xmlns:p14="http://schemas.microsoft.com/office/powerpoint/2010/main" val="149685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Blue Header Line_FA">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2" name="Text Placeholder 9">
            <a:extLst>
              <a:ext uri="{FF2B5EF4-FFF2-40B4-BE49-F238E27FC236}">
                <a16:creationId xmlns:a16="http://schemas.microsoft.com/office/drawing/2014/main" id="{DA34AAC7-A1A2-6BA4-5927-27CEF33919C0}"/>
              </a:ext>
            </a:extLst>
          </p:cNvPr>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332ED05B-AC70-EDAE-CD00-A014758DC9DD}"/>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6421BDF0-9B2A-38CA-C222-10D83F022B38}"/>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318FCD8-F74C-8D34-2028-0F96163A8E7D}"/>
              </a:ext>
            </a:extLst>
          </p:cNvPr>
          <p:cNvSpPr>
            <a:spLocks noGrp="1"/>
          </p:cNvSpPr>
          <p:nvPr>
            <p:ph type="body" sz="quarter" idx="15"/>
          </p:nvPr>
        </p:nvSpPr>
        <p:spPr>
          <a:xfrm>
            <a:off x="1540012"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8" name="Picture 7" descr="A picture containing text, sign&#10;&#10;Description automatically generated">
            <a:extLst>
              <a:ext uri="{FF2B5EF4-FFF2-40B4-BE49-F238E27FC236}">
                <a16:creationId xmlns:a16="http://schemas.microsoft.com/office/drawing/2014/main" id="{D377C9D8-ADAC-DD1A-7552-A4DC9A88A4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64" y="5856033"/>
            <a:ext cx="1204691" cy="861817"/>
          </a:xfrm>
          <a:prstGeom prst="rect">
            <a:avLst/>
          </a:prstGeom>
        </p:spPr>
      </p:pic>
    </p:spTree>
    <p:extLst>
      <p:ext uri="{BB962C8B-B14F-4D97-AF65-F5344CB8AC3E}">
        <p14:creationId xmlns:p14="http://schemas.microsoft.com/office/powerpoint/2010/main" val="241205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Blue Line_Country Logo">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2" name="Text Placeholder 9">
            <a:extLst>
              <a:ext uri="{FF2B5EF4-FFF2-40B4-BE49-F238E27FC236}">
                <a16:creationId xmlns:a16="http://schemas.microsoft.com/office/drawing/2014/main" id="{F0D30102-3E0A-AF7A-3BD2-BDB99AC8DF39}"/>
              </a:ext>
            </a:extLst>
          </p:cNvPr>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4DE29D1B-6E51-5E2C-D9EC-3741B280FD43}"/>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CA38C82-AC22-CA5A-D791-52719D285CD7}"/>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2BCFB067-9AC7-FA77-CEFB-F32C68B28FE1}"/>
              </a:ext>
            </a:extLst>
          </p:cNvPr>
          <p:cNvSpPr>
            <a:spLocks noGrp="1"/>
          </p:cNvSpPr>
          <p:nvPr>
            <p:ph type="body" sz="quarter" idx="15"/>
          </p:nvPr>
        </p:nvSpPr>
        <p:spPr>
          <a:xfrm>
            <a:off x="1521539"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6" name="Picture 5">
            <a:extLst>
              <a:ext uri="{FF2B5EF4-FFF2-40B4-BE49-F238E27FC236}">
                <a16:creationId xmlns:a16="http://schemas.microsoft.com/office/drawing/2014/main" id="{9AC7DD64-A5D4-4446-777B-AA48CA1F459C}"/>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31864" y="5874505"/>
            <a:ext cx="1221028" cy="834109"/>
          </a:xfrm>
          <a:prstGeom prst="rect">
            <a:avLst/>
          </a:prstGeom>
        </p:spPr>
      </p:pic>
    </p:spTree>
    <p:extLst>
      <p:ext uri="{BB962C8B-B14F-4D97-AF65-F5344CB8AC3E}">
        <p14:creationId xmlns:p14="http://schemas.microsoft.com/office/powerpoint/2010/main" val="167398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Blue Line_West Africa">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2" name="Text Placeholder 9">
            <a:extLst>
              <a:ext uri="{FF2B5EF4-FFF2-40B4-BE49-F238E27FC236}">
                <a16:creationId xmlns:a16="http://schemas.microsoft.com/office/drawing/2014/main" id="{F0D30102-3E0A-AF7A-3BD2-BDB99AC8DF39}"/>
              </a:ext>
            </a:extLst>
          </p:cNvPr>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4DE29D1B-6E51-5E2C-D9EC-3741B280FD43}"/>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CA38C82-AC22-CA5A-D791-52719D285CD7}"/>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E129F07-2C0A-E452-E1F7-F35BEDEDD9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94923" y="5873907"/>
            <a:ext cx="931070" cy="931070"/>
          </a:xfrm>
          <a:prstGeom prst="rect">
            <a:avLst/>
          </a:prstGeom>
        </p:spPr>
      </p:pic>
      <p:sp>
        <p:nvSpPr>
          <p:cNvPr id="8" name="Text Placeholder 3">
            <a:extLst>
              <a:ext uri="{FF2B5EF4-FFF2-40B4-BE49-F238E27FC236}">
                <a16:creationId xmlns:a16="http://schemas.microsoft.com/office/drawing/2014/main" id="{E241E089-489C-6378-8C08-4D48B77A9916}"/>
              </a:ext>
            </a:extLst>
          </p:cNvPr>
          <p:cNvSpPr>
            <a:spLocks noGrp="1"/>
          </p:cNvSpPr>
          <p:nvPr>
            <p:ph type="body" sz="quarter" idx="15"/>
          </p:nvPr>
        </p:nvSpPr>
        <p:spPr>
          <a:xfrm>
            <a:off x="1125993"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104144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Centered_Stacked Logo">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365874B-E04E-4186-AD12-29C15A0E3957}"/>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9484" t="22096" r="21699" b="2809"/>
          <a:stretch/>
        </p:blipFill>
        <p:spPr>
          <a:xfrm>
            <a:off x="-416257" y="-395787"/>
            <a:ext cx="13024513" cy="7915703"/>
          </a:xfrm>
          <a:prstGeom prst="rect">
            <a:avLst/>
          </a:prstGeom>
        </p:spPr>
      </p:pic>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3"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sp>
        <p:nvSpPr>
          <p:cNvPr id="19" name="Text Placeholder 21">
            <a:extLst>
              <a:ext uri="{FF2B5EF4-FFF2-40B4-BE49-F238E27FC236}">
                <a16:creationId xmlns:a16="http://schemas.microsoft.com/office/drawing/2014/main" id="{EB43F174-9215-3816-F2EC-C49C356E1D4D}"/>
              </a:ext>
            </a:extLst>
          </p:cNvPr>
          <p:cNvSpPr>
            <a:spLocks noGrp="1"/>
          </p:cNvSpPr>
          <p:nvPr>
            <p:ph type="body" sz="quarter" idx="10"/>
          </p:nvPr>
        </p:nvSpPr>
        <p:spPr>
          <a:xfrm>
            <a:off x="374425" y="4304250"/>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20" name="Title 16">
            <a:extLst>
              <a:ext uri="{FF2B5EF4-FFF2-40B4-BE49-F238E27FC236}">
                <a16:creationId xmlns:a16="http://schemas.microsoft.com/office/drawing/2014/main" id="{08A9FE4D-9DD0-70E9-83CB-246A20AAB138}"/>
              </a:ext>
            </a:extLst>
          </p:cNvPr>
          <p:cNvSpPr>
            <a:spLocks noGrp="1"/>
          </p:cNvSpPr>
          <p:nvPr>
            <p:ph type="title"/>
          </p:nvPr>
        </p:nvSpPr>
        <p:spPr>
          <a:xfrm>
            <a:off x="374423" y="3170706"/>
            <a:ext cx="11443155" cy="1131142"/>
          </a:xfrm>
          <a:prstGeom prst="rect">
            <a:avLst/>
          </a:prstGeom>
        </p:spPr>
        <p:txBody>
          <a:bodyPr anchor="ctr" anchorCtr="0">
            <a:normAutofit/>
          </a:bodyPr>
          <a:lstStyle>
            <a:lvl1pPr algn="ctr">
              <a:defRPr sz="4800" b="1">
                <a:solidFill>
                  <a:schemeClr val="bg1"/>
                </a:solidFill>
                <a:latin typeface="+mj-lt"/>
              </a:defRPr>
            </a:lvl1pPr>
          </a:lstStyle>
          <a:p>
            <a:r>
              <a:rPr lang="en-US"/>
              <a:t>Click to edit Master title style</a:t>
            </a:r>
          </a:p>
        </p:txBody>
      </p:sp>
      <p:pic>
        <p:nvPicPr>
          <p:cNvPr id="4" name="Picture 3" descr="A picture containing calendar&#10;&#10;Description automatically generated">
            <a:extLst>
              <a:ext uri="{FF2B5EF4-FFF2-40B4-BE49-F238E27FC236}">
                <a16:creationId xmlns:a16="http://schemas.microsoft.com/office/drawing/2014/main" id="{F3AE6F39-B67E-0AEE-0293-0028F0F33D8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054637" y="355669"/>
            <a:ext cx="2082726" cy="2468880"/>
          </a:xfrm>
          <a:prstGeom prst="rect">
            <a:avLst/>
          </a:prstGeom>
        </p:spPr>
      </p:pic>
    </p:spTree>
    <p:extLst>
      <p:ext uri="{BB962C8B-B14F-4D97-AF65-F5344CB8AC3E}">
        <p14:creationId xmlns:p14="http://schemas.microsoft.com/office/powerpoint/2010/main" val="34092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Blue Line_Asia">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2" name="Text Placeholder 9">
            <a:extLst>
              <a:ext uri="{FF2B5EF4-FFF2-40B4-BE49-F238E27FC236}">
                <a16:creationId xmlns:a16="http://schemas.microsoft.com/office/drawing/2014/main" id="{F0D30102-3E0A-AF7A-3BD2-BDB99AC8DF39}"/>
              </a:ext>
            </a:extLst>
          </p:cNvPr>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4DE29D1B-6E51-5E2C-D9EC-3741B280FD43}"/>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CA38C82-AC22-CA5A-D791-52719D285CD7}"/>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55EA5982-B38F-5CCD-B753-162D13762EFE}"/>
              </a:ext>
            </a:extLst>
          </p:cNvPr>
          <p:cNvSpPr>
            <a:spLocks noGrp="1"/>
          </p:cNvSpPr>
          <p:nvPr>
            <p:ph type="body" sz="quarter" idx="15"/>
          </p:nvPr>
        </p:nvSpPr>
        <p:spPr>
          <a:xfrm>
            <a:off x="1125993"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8" name="Picture 7" descr="Diagram&#10;&#10;Description automatically generated">
            <a:extLst>
              <a:ext uri="{FF2B5EF4-FFF2-40B4-BE49-F238E27FC236}">
                <a16:creationId xmlns:a16="http://schemas.microsoft.com/office/drawing/2014/main" id="{2AB92D90-0A4D-2B3A-1AD0-9D43C4FFD6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3" y="5873907"/>
            <a:ext cx="931070" cy="931070"/>
          </a:xfrm>
          <a:prstGeom prst="rect">
            <a:avLst/>
          </a:prstGeom>
        </p:spPr>
      </p:pic>
    </p:spTree>
    <p:extLst>
      <p:ext uri="{BB962C8B-B14F-4D97-AF65-F5344CB8AC3E}">
        <p14:creationId xmlns:p14="http://schemas.microsoft.com/office/powerpoint/2010/main" val="14767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Blue Line_Western Hemisphere">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2" name="Text Placeholder 9">
            <a:extLst>
              <a:ext uri="{FF2B5EF4-FFF2-40B4-BE49-F238E27FC236}">
                <a16:creationId xmlns:a16="http://schemas.microsoft.com/office/drawing/2014/main" id="{F0D30102-3E0A-AF7A-3BD2-BDB99AC8DF39}"/>
              </a:ext>
            </a:extLst>
          </p:cNvPr>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4DE29D1B-6E51-5E2C-D9EC-3741B280FD43}"/>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CA38C82-AC22-CA5A-D791-52719D285CD7}"/>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37C27-AEBD-71EB-559D-75EEDCB2C1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94923" y="5873907"/>
            <a:ext cx="931070" cy="931070"/>
          </a:xfrm>
          <a:prstGeom prst="rect">
            <a:avLst/>
          </a:prstGeom>
        </p:spPr>
      </p:pic>
      <p:sp>
        <p:nvSpPr>
          <p:cNvPr id="8" name="Text Placeholder 3">
            <a:extLst>
              <a:ext uri="{FF2B5EF4-FFF2-40B4-BE49-F238E27FC236}">
                <a16:creationId xmlns:a16="http://schemas.microsoft.com/office/drawing/2014/main" id="{480A1541-2D4B-1A67-E0FA-776F6957B033}"/>
              </a:ext>
            </a:extLst>
          </p:cNvPr>
          <p:cNvSpPr>
            <a:spLocks noGrp="1"/>
          </p:cNvSpPr>
          <p:nvPr>
            <p:ph type="body" sz="quarter" idx="15"/>
          </p:nvPr>
        </p:nvSpPr>
        <p:spPr>
          <a:xfrm>
            <a:off x="1125993"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417956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_No Logo">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27595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35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_Dark Blue">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5D1CBB-52C6-0A57-AAC8-4A8F4C2AE145}"/>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1685" t="25851" r="23897" b="9089"/>
          <a:stretch/>
        </p:blipFill>
        <p:spPr>
          <a:xfrm>
            <a:off x="0" y="0"/>
            <a:ext cx="12192000" cy="6858000"/>
          </a:xfrm>
          <a:prstGeom prst="rect">
            <a:avLst/>
          </a:prstGeom>
        </p:spPr>
      </p:pic>
      <p:pic>
        <p:nvPicPr>
          <p:cNvPr id="8" name="Picture 7" descr="A picture containing calendar&#10;&#10;Description automatically generated">
            <a:extLst>
              <a:ext uri="{FF2B5EF4-FFF2-40B4-BE49-F238E27FC236}">
                <a16:creationId xmlns:a16="http://schemas.microsoft.com/office/drawing/2014/main" id="{E8CF6909-E333-7F79-3E28-A102D07995D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10200" y="5012732"/>
            <a:ext cx="1371600" cy="1625904"/>
          </a:xfrm>
          <a:prstGeom prst="rect">
            <a:avLst/>
          </a:prstGeom>
        </p:spPr>
      </p:pic>
      <p:sp>
        <p:nvSpPr>
          <p:cNvPr id="9" name="Title 16"/>
          <p:cNvSpPr>
            <a:spLocks noGrp="1"/>
          </p:cNvSpPr>
          <p:nvPr>
            <p:ph type="title"/>
          </p:nvPr>
        </p:nvSpPr>
        <p:spPr>
          <a:xfrm>
            <a:off x="304800" y="2863429"/>
            <a:ext cx="11582400" cy="1131142"/>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85543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_Blue">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2F66B2-B19A-004D-5D67-7BA5E487ACC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1685" t="25851" r="23897" b="9089"/>
          <a:stretch/>
        </p:blipFill>
        <p:spPr>
          <a:xfrm>
            <a:off x="0" y="0"/>
            <a:ext cx="12192000" cy="6858000"/>
          </a:xfrm>
          <a:prstGeom prst="rect">
            <a:avLst/>
          </a:prstGeom>
        </p:spPr>
      </p:pic>
      <p:pic>
        <p:nvPicPr>
          <p:cNvPr id="8" name="Picture 7" descr="A picture containing calendar&#10;&#10;Description automatically generated">
            <a:extLst>
              <a:ext uri="{FF2B5EF4-FFF2-40B4-BE49-F238E27FC236}">
                <a16:creationId xmlns:a16="http://schemas.microsoft.com/office/drawing/2014/main" id="{02ED0592-9CE3-0AA7-7D62-18FB1BB077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10200" y="5012732"/>
            <a:ext cx="1371600" cy="1625904"/>
          </a:xfrm>
          <a:prstGeom prst="rect">
            <a:avLst/>
          </a:prstGeom>
        </p:spPr>
      </p:pic>
      <p:sp>
        <p:nvSpPr>
          <p:cNvPr id="9" name="Title 16"/>
          <p:cNvSpPr>
            <a:spLocks noGrp="1"/>
          </p:cNvSpPr>
          <p:nvPr>
            <p:ph type="title"/>
          </p:nvPr>
        </p:nvSpPr>
        <p:spPr>
          <a:xfrm>
            <a:off x="304800" y="2863429"/>
            <a:ext cx="11582400" cy="1131142"/>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09141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_Re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2D5E1-D135-CBF0-5850-427D4468507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1685" t="25851" r="23897" b="9089"/>
          <a:stretch/>
        </p:blipFill>
        <p:spPr>
          <a:xfrm>
            <a:off x="0" y="0"/>
            <a:ext cx="12192000" cy="6858000"/>
          </a:xfrm>
          <a:prstGeom prst="rect">
            <a:avLst/>
          </a:prstGeom>
        </p:spPr>
      </p:pic>
      <p:sp>
        <p:nvSpPr>
          <p:cNvPr id="9" name="Title 16"/>
          <p:cNvSpPr>
            <a:spLocks noGrp="1"/>
          </p:cNvSpPr>
          <p:nvPr>
            <p:ph type="title"/>
          </p:nvPr>
        </p:nvSpPr>
        <p:spPr>
          <a:xfrm>
            <a:off x="304800" y="2863429"/>
            <a:ext cx="11582400" cy="1131142"/>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5" name="Picture 4" descr="A picture containing calendar&#10;&#10;Description automatically generated">
            <a:extLst>
              <a:ext uri="{FF2B5EF4-FFF2-40B4-BE49-F238E27FC236}">
                <a16:creationId xmlns:a16="http://schemas.microsoft.com/office/drawing/2014/main" id="{1906894D-A348-B7C2-8787-4E7D1FCB5E0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10200" y="5012732"/>
            <a:ext cx="1371600" cy="1625904"/>
          </a:xfrm>
          <a:prstGeom prst="rect">
            <a:avLst/>
          </a:prstGeom>
        </p:spPr>
      </p:pic>
    </p:spTree>
    <p:extLst>
      <p:ext uri="{BB962C8B-B14F-4D97-AF65-F5344CB8AC3E}">
        <p14:creationId xmlns:p14="http://schemas.microsoft.com/office/powerpoint/2010/main" val="19099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_Dark Blue_FA">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F793F-B5A7-11BD-3128-610303DFC1F6}"/>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1685" t="25851" r="23897" b="9089"/>
          <a:stretch/>
        </p:blipFill>
        <p:spPr>
          <a:xfrm>
            <a:off x="36095" y="0"/>
            <a:ext cx="12192000" cy="6858000"/>
          </a:xfrm>
          <a:prstGeom prst="rect">
            <a:avLst/>
          </a:prstGeom>
        </p:spPr>
      </p:pic>
      <p:sp>
        <p:nvSpPr>
          <p:cNvPr id="9" name="Title 16"/>
          <p:cNvSpPr>
            <a:spLocks noGrp="1"/>
          </p:cNvSpPr>
          <p:nvPr>
            <p:ph type="title"/>
          </p:nvPr>
        </p:nvSpPr>
        <p:spPr>
          <a:xfrm>
            <a:off x="304800" y="2863429"/>
            <a:ext cx="11582400" cy="1131142"/>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5" name="Picture 4" descr="A picture containing text&#10;&#10;Description automatically generated">
            <a:extLst>
              <a:ext uri="{FF2B5EF4-FFF2-40B4-BE49-F238E27FC236}">
                <a16:creationId xmlns:a16="http://schemas.microsoft.com/office/drawing/2014/main" id="{83695364-6112-CE8D-2DCE-ADB7153F4D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1600" y="5306417"/>
            <a:ext cx="1828800" cy="1308721"/>
          </a:xfrm>
          <a:prstGeom prst="rect">
            <a:avLst/>
          </a:prstGeom>
        </p:spPr>
      </p:pic>
    </p:spTree>
    <p:extLst>
      <p:ext uri="{BB962C8B-B14F-4D97-AF65-F5344CB8AC3E}">
        <p14:creationId xmlns:p14="http://schemas.microsoft.com/office/powerpoint/2010/main" val="347363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untry Logo_SB_Dark Blue">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687124-1C03-5C11-A217-4FE328AE30BB}"/>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1685" t="25851" r="23897" b="9089"/>
          <a:stretch/>
        </p:blipFill>
        <p:spPr>
          <a:xfrm>
            <a:off x="36095" y="0"/>
            <a:ext cx="12192000" cy="6858000"/>
          </a:xfrm>
          <a:prstGeom prst="rect">
            <a:avLst/>
          </a:prstGeom>
        </p:spPr>
      </p:pic>
      <p:sp>
        <p:nvSpPr>
          <p:cNvPr id="9" name="Title 16"/>
          <p:cNvSpPr>
            <a:spLocks noGrp="1"/>
          </p:cNvSpPr>
          <p:nvPr>
            <p:ph type="title"/>
          </p:nvPr>
        </p:nvSpPr>
        <p:spPr>
          <a:xfrm>
            <a:off x="304800" y="2863429"/>
            <a:ext cx="11582400" cy="1131142"/>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6" name="Picture 5">
            <a:extLst>
              <a:ext uri="{FF2B5EF4-FFF2-40B4-BE49-F238E27FC236}">
                <a16:creationId xmlns:a16="http://schemas.microsoft.com/office/drawing/2014/main" id="{9556F878-1C55-7CA4-BF77-47872241AE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p:blipFill>
        <p:spPr>
          <a:xfrm>
            <a:off x="5044440" y="5192343"/>
            <a:ext cx="2103120" cy="1437057"/>
          </a:xfrm>
          <a:prstGeom prst="rect">
            <a:avLst/>
          </a:prstGeom>
        </p:spPr>
      </p:pic>
    </p:spTree>
    <p:extLst>
      <p:ext uri="{BB962C8B-B14F-4D97-AF65-F5344CB8AC3E}">
        <p14:creationId xmlns:p14="http://schemas.microsoft.com/office/powerpoint/2010/main" val="360741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untry Logo_SB_Blue">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1FD306-02B3-C4CC-EDF5-1153B332F56C}"/>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1685" t="25851" r="23897" b="9089"/>
          <a:stretch/>
        </p:blipFill>
        <p:spPr>
          <a:xfrm>
            <a:off x="36095" y="0"/>
            <a:ext cx="12192000" cy="6858000"/>
          </a:xfrm>
          <a:prstGeom prst="rect">
            <a:avLst/>
          </a:prstGeom>
        </p:spPr>
      </p:pic>
      <p:pic>
        <p:nvPicPr>
          <p:cNvPr id="3" name="Picture 2">
            <a:extLst>
              <a:ext uri="{FF2B5EF4-FFF2-40B4-BE49-F238E27FC236}">
                <a16:creationId xmlns:a16="http://schemas.microsoft.com/office/drawing/2014/main" id="{04EE4B5A-6B00-ADB8-8FBA-FE0FA8EE92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p:blipFill>
        <p:spPr>
          <a:xfrm>
            <a:off x="5044440" y="5192343"/>
            <a:ext cx="2103120" cy="1437057"/>
          </a:xfrm>
          <a:prstGeom prst="rect">
            <a:avLst/>
          </a:prstGeom>
        </p:spPr>
      </p:pic>
      <p:sp>
        <p:nvSpPr>
          <p:cNvPr id="9" name="Title 16"/>
          <p:cNvSpPr>
            <a:spLocks noGrp="1"/>
          </p:cNvSpPr>
          <p:nvPr>
            <p:ph type="title"/>
          </p:nvPr>
        </p:nvSpPr>
        <p:spPr>
          <a:xfrm>
            <a:off x="304800" y="2863429"/>
            <a:ext cx="11582400" cy="1131142"/>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9801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untry Logo_SB_Re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BF25D8-B20E-976F-ED04-AA610DCDA747}"/>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1685" t="25851" r="23897" b="9089"/>
          <a:stretch/>
        </p:blipFill>
        <p:spPr>
          <a:xfrm>
            <a:off x="36095" y="0"/>
            <a:ext cx="12192000" cy="6858000"/>
          </a:xfrm>
          <a:prstGeom prst="rect">
            <a:avLst/>
          </a:prstGeom>
        </p:spPr>
      </p:pic>
      <p:pic>
        <p:nvPicPr>
          <p:cNvPr id="3" name="Picture 2">
            <a:extLst>
              <a:ext uri="{FF2B5EF4-FFF2-40B4-BE49-F238E27FC236}">
                <a16:creationId xmlns:a16="http://schemas.microsoft.com/office/drawing/2014/main" id="{E0D27F7F-B105-68B8-86D6-CFBBA7FEA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p:blipFill>
        <p:spPr>
          <a:xfrm>
            <a:off x="5044440" y="5192343"/>
            <a:ext cx="2103120" cy="1437057"/>
          </a:xfrm>
          <a:prstGeom prst="rect">
            <a:avLst/>
          </a:prstGeom>
        </p:spPr>
      </p:pic>
      <p:sp>
        <p:nvSpPr>
          <p:cNvPr id="9" name="Title 16"/>
          <p:cNvSpPr>
            <a:spLocks noGrp="1"/>
          </p:cNvSpPr>
          <p:nvPr>
            <p:ph type="title"/>
          </p:nvPr>
        </p:nvSpPr>
        <p:spPr>
          <a:xfrm>
            <a:off x="304800" y="2863429"/>
            <a:ext cx="11582400" cy="1131142"/>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34380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Centered_Foreign Audiences">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55E00A-81A6-262F-D739-554579920ED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9484" t="22096" r="21699" b="2809"/>
          <a:stretch/>
        </p:blipFill>
        <p:spPr>
          <a:xfrm>
            <a:off x="-416257" y="-395787"/>
            <a:ext cx="13024513" cy="7915703"/>
          </a:xfrm>
          <a:prstGeom prst="rect">
            <a:avLst/>
          </a:prstGeom>
        </p:spPr>
      </p:pic>
      <p:sp>
        <p:nvSpPr>
          <p:cNvPr id="8" name="Text Placeholder 21"/>
          <p:cNvSpPr>
            <a:spLocks noGrp="1"/>
          </p:cNvSpPr>
          <p:nvPr>
            <p:ph type="body" sz="quarter" idx="10"/>
          </p:nvPr>
        </p:nvSpPr>
        <p:spPr>
          <a:xfrm>
            <a:off x="374425" y="4211890"/>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374423" y="3078346"/>
            <a:ext cx="11443155" cy="1131142"/>
          </a:xfrm>
          <a:prstGeom prst="rect">
            <a:avLst/>
          </a:prstGeom>
        </p:spPr>
        <p:txBody>
          <a:bodyPr anchor="ctr" anchorCtr="0">
            <a:normAutofit/>
          </a:bodyPr>
          <a:lstStyle>
            <a:lvl1pPr algn="ctr">
              <a:defRPr sz="4800" b="1">
                <a:solidFill>
                  <a:schemeClr val="bg1"/>
                </a:solidFill>
                <a:latin typeface="+mj-lt"/>
              </a:defRPr>
            </a:lvl1pPr>
          </a:lstStyle>
          <a:p>
            <a:r>
              <a:rPr lang="en-US"/>
              <a:t>Click to edit Master title style</a:t>
            </a:r>
          </a:p>
        </p:txBody>
      </p:sp>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3"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9674B791-1B2F-1624-F6AC-05BDF269CAC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724400" y="555789"/>
            <a:ext cx="2743200" cy="1959350"/>
          </a:xfrm>
          <a:prstGeom prst="rect">
            <a:avLst/>
          </a:prstGeom>
        </p:spPr>
      </p:pic>
    </p:spTree>
    <p:extLst>
      <p:ext uri="{BB962C8B-B14F-4D97-AF65-F5344CB8AC3E}">
        <p14:creationId xmlns:p14="http://schemas.microsoft.com/office/powerpoint/2010/main" val="37901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Option 1">
  <p:cSld name="Title Slide Option 1">
    <p:bg>
      <p:bgPr>
        <a:gradFill>
          <a:gsLst>
            <a:gs pos="0">
              <a:srgbClr val="141D3F"/>
            </a:gs>
            <a:gs pos="97000">
              <a:schemeClr val="dk2"/>
            </a:gs>
            <a:gs pos="100000">
              <a:schemeClr val="dk2"/>
            </a:gs>
          </a:gsLst>
          <a:path path="circle">
            <a:fillToRect l="50000" t="50000" r="50000" b="50000"/>
          </a:path>
          <a:tileRect/>
        </a:gradFill>
        <a:effectLst/>
      </p:bgPr>
    </p:bg>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mt="5000"/>
          </a:blip>
          <a:srcRect l="9484" t="22096" r="21699" b="2809"/>
          <a:stretch/>
        </p:blipFill>
        <p:spPr>
          <a:xfrm>
            <a:off x="-416257" y="-395787"/>
            <a:ext cx="13024513" cy="7915703"/>
          </a:xfrm>
          <a:prstGeom prst="rect">
            <a:avLst/>
          </a:prstGeom>
          <a:noFill/>
          <a:ln>
            <a:noFill/>
          </a:ln>
        </p:spPr>
      </p:pic>
      <p:sp>
        <p:nvSpPr>
          <p:cNvPr id="13" name="Google Shape;13;p2"/>
          <p:cNvSpPr/>
          <p:nvPr/>
        </p:nvSpPr>
        <p:spPr>
          <a:xfrm>
            <a:off x="8365733" y="0"/>
            <a:ext cx="3826267" cy="6858000"/>
          </a:xfrm>
          <a:prstGeom prst="rect">
            <a:avLst/>
          </a:prstGeom>
          <a:blipFill rotWithShape="1">
            <a:blip r:embed="rId3">
              <a:alphaModFix amt="70000"/>
            </a:blip>
            <a:stretch>
              <a:fillRect l="1972" t="-1880" r="-16676" b="-16487"/>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2"/>
          <p:cNvSpPr txBox="1">
            <a:spLocks noGrp="1"/>
          </p:cNvSpPr>
          <p:nvPr>
            <p:ph type="body" idx="1"/>
          </p:nvPr>
        </p:nvSpPr>
        <p:spPr>
          <a:xfrm>
            <a:off x="752618" y="4523416"/>
            <a:ext cx="10881360" cy="276999"/>
          </a:xfrm>
          <a:prstGeom prst="rect">
            <a:avLst/>
          </a:prstGeom>
          <a:noFill/>
          <a:ln>
            <a:noFill/>
          </a:ln>
        </p:spPr>
        <p:txBody>
          <a:bodyPr spcFirstLastPara="1" wrap="square" lIns="0" tIns="0" rIns="0" bIns="0" anchor="ctr" anchorCtr="0">
            <a:sp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title"/>
          </p:nvPr>
        </p:nvSpPr>
        <p:spPr>
          <a:xfrm>
            <a:off x="656362" y="2901776"/>
            <a:ext cx="10926756" cy="1573072"/>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lt1"/>
              </a:buClr>
              <a:buSzPts val="4800"/>
              <a:buFont typeface="Calibri"/>
              <a:buNone/>
              <a:defRPr sz="4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
          <p:cNvSpPr txBox="1">
            <a:spLocks noGrp="1"/>
          </p:cNvSpPr>
          <p:nvPr>
            <p:ph type="body" idx="2"/>
          </p:nvPr>
        </p:nvSpPr>
        <p:spPr>
          <a:xfrm>
            <a:off x="752617" y="5960061"/>
            <a:ext cx="10881360" cy="221599"/>
          </a:xfrm>
          <a:prstGeom prst="rect">
            <a:avLst/>
          </a:prstGeom>
          <a:noFill/>
          <a:ln>
            <a:noFill/>
          </a:ln>
        </p:spPr>
        <p:txBody>
          <a:bodyPr spcFirstLastPara="1" wrap="square" lIns="0" tIns="0" rIns="0" bIns="0" anchor="ctr" anchorCtr="0">
            <a:sp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 name="Google Shape;17;p2" descr="Text, logo&#10;&#10;Description automatically generated"/>
          <p:cNvPicPr preferRelativeResize="0"/>
          <p:nvPr/>
        </p:nvPicPr>
        <p:blipFill rotWithShape="1">
          <a:blip r:embed="rId4">
            <a:alphaModFix/>
          </a:blip>
          <a:srcRect/>
          <a:stretch/>
        </p:blipFill>
        <p:spPr>
          <a:xfrm>
            <a:off x="381163" y="635465"/>
            <a:ext cx="4572000" cy="1425573"/>
          </a:xfrm>
          <a:prstGeom prst="rect">
            <a:avLst/>
          </a:prstGeom>
          <a:noFill/>
          <a:ln>
            <a:noFill/>
          </a:ln>
        </p:spPr>
      </p:pic>
    </p:spTree>
    <p:extLst>
      <p:ext uri="{BB962C8B-B14F-4D97-AF65-F5344CB8AC3E}">
        <p14:creationId xmlns:p14="http://schemas.microsoft.com/office/powerpoint/2010/main" val="2205985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92">
          <p15:clr>
            <a:srgbClr val="FBAE40"/>
          </p15:clr>
        </p15:guide>
        <p15:guide id="5" orient="horz" pos="144">
          <p15:clr>
            <a:srgbClr val="FBAE40"/>
          </p15:clr>
        </p15:guide>
        <p15:guide id="6" orient="horz" pos="417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Break_Dark Blue">
  <p:cSld name="Section Break_Dark Blue">
    <p:bg>
      <p:bgPr>
        <a:gradFill>
          <a:gsLst>
            <a:gs pos="0">
              <a:srgbClr val="141D3F"/>
            </a:gs>
            <a:gs pos="97000">
              <a:schemeClr val="dk2"/>
            </a:gs>
            <a:gs pos="100000">
              <a:schemeClr val="dk2"/>
            </a:gs>
          </a:gsLst>
          <a:path path="circle">
            <a:fillToRect l="50000" t="50000" r="50000" b="50000"/>
          </a:path>
          <a:tileRect/>
        </a:gradFill>
        <a:effectLst/>
      </p:bgPr>
    </p:bg>
    <p:spTree>
      <p:nvGrpSpPr>
        <p:cNvPr id="1" name="Shape 54"/>
        <p:cNvGrpSpPr/>
        <p:nvPr/>
      </p:nvGrpSpPr>
      <p:grpSpPr>
        <a:xfrm>
          <a:off x="0" y="0"/>
          <a:ext cx="0" cy="0"/>
          <a:chOff x="0" y="0"/>
          <a:chExt cx="0" cy="0"/>
        </a:xfrm>
      </p:grpSpPr>
      <p:pic>
        <p:nvPicPr>
          <p:cNvPr id="55" name="Google Shape;55;p9"/>
          <p:cNvPicPr preferRelativeResize="0"/>
          <p:nvPr/>
        </p:nvPicPr>
        <p:blipFill rotWithShape="1">
          <a:blip r:embed="rId2">
            <a:alphaModFix amt="5000"/>
          </a:blip>
          <a:srcRect l="11685" t="25851" r="23897" b="9089"/>
          <a:stretch/>
        </p:blipFill>
        <p:spPr>
          <a:xfrm>
            <a:off x="0" y="0"/>
            <a:ext cx="12192000" cy="6858000"/>
          </a:xfrm>
          <a:prstGeom prst="rect">
            <a:avLst/>
          </a:prstGeom>
          <a:noFill/>
          <a:ln>
            <a:noFill/>
          </a:ln>
        </p:spPr>
      </p:pic>
      <p:pic>
        <p:nvPicPr>
          <p:cNvPr id="56" name="Google Shape;56;p9" descr="A picture containing calendar&#10;&#10;Description automatically generated"/>
          <p:cNvPicPr preferRelativeResize="0"/>
          <p:nvPr/>
        </p:nvPicPr>
        <p:blipFill rotWithShape="1">
          <a:blip r:embed="rId3">
            <a:alphaModFix/>
          </a:blip>
          <a:srcRect/>
          <a:stretch/>
        </p:blipFill>
        <p:spPr>
          <a:xfrm>
            <a:off x="5410200" y="5012732"/>
            <a:ext cx="1371600" cy="1625904"/>
          </a:xfrm>
          <a:prstGeom prst="rect">
            <a:avLst/>
          </a:prstGeom>
          <a:noFill/>
          <a:ln>
            <a:noFill/>
          </a:ln>
        </p:spPr>
      </p:pic>
      <p:sp>
        <p:nvSpPr>
          <p:cNvPr id="57" name="Google Shape;57;p9"/>
          <p:cNvSpPr txBox="1">
            <a:spLocks noGrp="1"/>
          </p:cNvSpPr>
          <p:nvPr>
            <p:ph type="title"/>
          </p:nvPr>
        </p:nvSpPr>
        <p:spPr>
          <a:xfrm>
            <a:off x="304800" y="2863429"/>
            <a:ext cx="11582400" cy="113114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545302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92">
          <p15:clr>
            <a:srgbClr val="FBAE40"/>
          </p15:clr>
        </p15:guide>
        <p15:guide id="5" orient="horz" pos="144">
          <p15:clr>
            <a:srgbClr val="FBAE40"/>
          </p15:clr>
        </p15:guide>
        <p15:guide id="6" orient="horz" pos="417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_Blue Header Line">
  <p:cSld name="Content_Blue Header Line">
    <p:spTree>
      <p:nvGrpSpPr>
        <p:cNvPr id="1" name="Shape 79"/>
        <p:cNvGrpSpPr/>
        <p:nvPr/>
      </p:nvGrpSpPr>
      <p:grpSpPr>
        <a:xfrm>
          <a:off x="0" y="0"/>
          <a:ext cx="0" cy="0"/>
          <a:chOff x="0" y="0"/>
          <a:chExt cx="0" cy="0"/>
        </a:xfrm>
      </p:grpSpPr>
      <p:sp>
        <p:nvSpPr>
          <p:cNvPr id="80" name="Google Shape;80;p13"/>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2"/>
              </a:buClr>
              <a:buSzPts val="3200"/>
              <a:buFont typeface="Arial"/>
              <a:buNone/>
              <a:defRPr sz="3200" b="1">
                <a:solidFill>
                  <a:schemeClr val="lt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3"/>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cxnSp>
        <p:nvCxnSpPr>
          <p:cNvPr id="82" name="Google Shape;82;p13"/>
          <p:cNvCxnSpPr/>
          <p:nvPr/>
        </p:nvCxnSpPr>
        <p:spPr>
          <a:xfrm>
            <a:off x="0" y="1052129"/>
            <a:ext cx="12192000" cy="0"/>
          </a:xfrm>
          <a:prstGeom prst="straightConnector1">
            <a:avLst/>
          </a:prstGeom>
          <a:noFill/>
          <a:ln w="28575" cap="flat" cmpd="sng">
            <a:solidFill>
              <a:schemeClr val="dk2"/>
            </a:solidFill>
            <a:prstDash val="solid"/>
            <a:miter lim="800000"/>
            <a:headEnd type="none" w="sm" len="sm"/>
            <a:tailEnd type="none" w="sm" len="sm"/>
          </a:ln>
        </p:spPr>
      </p:cxnSp>
      <p:sp>
        <p:nvSpPr>
          <p:cNvPr id="83" name="Google Shape;83;p13"/>
          <p:cNvSpPr txBox="1">
            <a:spLocks noGrp="1"/>
          </p:cNvSpPr>
          <p:nvPr>
            <p:ph type="body" idx="2"/>
          </p:nvPr>
        </p:nvSpPr>
        <p:spPr>
          <a:xfrm>
            <a:off x="286730" y="1183590"/>
            <a:ext cx="11702071" cy="491003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body" idx="3"/>
          </p:nvPr>
        </p:nvSpPr>
        <p:spPr>
          <a:xfrm>
            <a:off x="2546332"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5" name="Google Shape;85;p13"/>
          <p:cNvPicPr preferRelativeResize="0"/>
          <p:nvPr/>
        </p:nvPicPr>
        <p:blipFill rotWithShape="1">
          <a:blip r:embed="rId2">
            <a:alphaModFix/>
          </a:blip>
          <a:srcRect/>
          <a:stretch/>
        </p:blipFill>
        <p:spPr>
          <a:xfrm>
            <a:off x="182604" y="6093624"/>
            <a:ext cx="2286000" cy="715280"/>
          </a:xfrm>
          <a:prstGeom prst="rect">
            <a:avLst/>
          </a:prstGeom>
          <a:noFill/>
          <a:ln>
            <a:noFill/>
          </a:ln>
        </p:spPr>
      </p:pic>
    </p:spTree>
    <p:extLst>
      <p:ext uri="{BB962C8B-B14F-4D97-AF65-F5344CB8AC3E}">
        <p14:creationId xmlns:p14="http://schemas.microsoft.com/office/powerpoint/2010/main" val="3022698168"/>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_Blue_FA Logo">
  <p:cSld name="Content_Blue_FA Logo">
    <p:spTree>
      <p:nvGrpSpPr>
        <p:cNvPr id="1" name="Shape 158"/>
        <p:cNvGrpSpPr/>
        <p:nvPr/>
      </p:nvGrpSpPr>
      <p:grpSpPr>
        <a:xfrm>
          <a:off x="0" y="0"/>
          <a:ext cx="0" cy="0"/>
          <a:chOff x="0" y="0"/>
          <a:chExt cx="0" cy="0"/>
        </a:xfrm>
      </p:grpSpPr>
      <p:sp>
        <p:nvSpPr>
          <p:cNvPr id="159" name="Google Shape;159;p26"/>
          <p:cNvSpPr/>
          <p:nvPr/>
        </p:nvSpPr>
        <p:spPr>
          <a:xfrm>
            <a:off x="0" y="0"/>
            <a:ext cx="12192000" cy="10972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0" name="Google Shape;160;p26"/>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161" name="Google Shape;161;p26"/>
          <p:cNvSpPr txBox="1">
            <a:spLocks noGrp="1"/>
          </p:cNvSpPr>
          <p:nvPr>
            <p:ph type="body" idx="1"/>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6"/>
          <p:cNvSpPr txBox="1">
            <a:spLocks noGrp="1"/>
          </p:cNvSpPr>
          <p:nvPr>
            <p:ph type="body" idx="2"/>
          </p:nvPr>
        </p:nvSpPr>
        <p:spPr>
          <a:xfrm>
            <a:off x="1540012"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3" name="Google Shape;163;p26" descr="A picture containing text, sign&#10;&#10;Description automatically generated"/>
          <p:cNvPicPr preferRelativeResize="0"/>
          <p:nvPr/>
        </p:nvPicPr>
        <p:blipFill rotWithShape="1">
          <a:blip r:embed="rId2">
            <a:alphaModFix/>
          </a:blip>
          <a:srcRect/>
          <a:stretch/>
        </p:blipFill>
        <p:spPr>
          <a:xfrm>
            <a:off x="231864" y="5856033"/>
            <a:ext cx="1204691" cy="861817"/>
          </a:xfrm>
          <a:prstGeom prst="rect">
            <a:avLst/>
          </a:prstGeom>
          <a:noFill/>
          <a:ln>
            <a:noFill/>
          </a:ln>
        </p:spPr>
      </p:pic>
      <p:sp>
        <p:nvSpPr>
          <p:cNvPr id="164" name="Google Shape;164;p26"/>
          <p:cNvSpPr txBox="1">
            <a:spLocks noGrp="1"/>
          </p:cNvSpPr>
          <p:nvPr>
            <p:ph type="body" idx="3"/>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1"/>
              </a:buClr>
              <a:buSzPts val="3200"/>
              <a:buFont typeface="Arial"/>
              <a:buNone/>
              <a:defRPr sz="3200" b="1">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21096960"/>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_Blue_Asia Region">
  <p:cSld name="Content_Blue_Asia Region">
    <p:spTree>
      <p:nvGrpSpPr>
        <p:cNvPr id="1" name="Shape 165"/>
        <p:cNvGrpSpPr/>
        <p:nvPr/>
      </p:nvGrpSpPr>
      <p:grpSpPr>
        <a:xfrm>
          <a:off x="0" y="0"/>
          <a:ext cx="0" cy="0"/>
          <a:chOff x="0" y="0"/>
          <a:chExt cx="0" cy="0"/>
        </a:xfrm>
      </p:grpSpPr>
      <p:sp>
        <p:nvSpPr>
          <p:cNvPr id="166" name="Google Shape;166;p27"/>
          <p:cNvSpPr/>
          <p:nvPr/>
        </p:nvSpPr>
        <p:spPr>
          <a:xfrm>
            <a:off x="0" y="0"/>
            <a:ext cx="12192000" cy="10972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7" name="Google Shape;167;p27"/>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168" name="Google Shape;168;p27"/>
          <p:cNvSpPr txBox="1">
            <a:spLocks noGrp="1"/>
          </p:cNvSpPr>
          <p:nvPr>
            <p:ph type="body" idx="1"/>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27"/>
          <p:cNvSpPr txBox="1">
            <a:spLocks noGrp="1"/>
          </p:cNvSpPr>
          <p:nvPr>
            <p:ph type="body" idx="2"/>
          </p:nvPr>
        </p:nvSpPr>
        <p:spPr>
          <a:xfrm>
            <a:off x="1125993"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0" name="Google Shape;170;p27" descr="Diagram&#10;&#10;Description automatically generated"/>
          <p:cNvPicPr preferRelativeResize="0"/>
          <p:nvPr/>
        </p:nvPicPr>
        <p:blipFill rotWithShape="1">
          <a:blip r:embed="rId2">
            <a:alphaModFix/>
          </a:blip>
          <a:srcRect/>
          <a:stretch/>
        </p:blipFill>
        <p:spPr>
          <a:xfrm>
            <a:off x="194923" y="5873907"/>
            <a:ext cx="931070" cy="931070"/>
          </a:xfrm>
          <a:prstGeom prst="rect">
            <a:avLst/>
          </a:prstGeom>
          <a:noFill/>
          <a:ln>
            <a:noFill/>
          </a:ln>
        </p:spPr>
      </p:pic>
      <p:sp>
        <p:nvSpPr>
          <p:cNvPr id="171" name="Google Shape;171;p27"/>
          <p:cNvSpPr txBox="1">
            <a:spLocks noGrp="1"/>
          </p:cNvSpPr>
          <p:nvPr>
            <p:ph type="body" idx="3"/>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1"/>
              </a:buClr>
              <a:buSzPts val="3200"/>
              <a:buFont typeface="Arial"/>
              <a:buNone/>
              <a:defRPr sz="3200" b="1">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36848288"/>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_Blue_West Africa">
  <p:cSld name="Content_Blue_West Africa">
    <p:spTree>
      <p:nvGrpSpPr>
        <p:cNvPr id="1" name="Shape 172"/>
        <p:cNvGrpSpPr/>
        <p:nvPr/>
      </p:nvGrpSpPr>
      <p:grpSpPr>
        <a:xfrm>
          <a:off x="0" y="0"/>
          <a:ext cx="0" cy="0"/>
          <a:chOff x="0" y="0"/>
          <a:chExt cx="0" cy="0"/>
        </a:xfrm>
      </p:grpSpPr>
      <p:sp>
        <p:nvSpPr>
          <p:cNvPr id="173" name="Google Shape;173;p28"/>
          <p:cNvSpPr/>
          <p:nvPr/>
        </p:nvSpPr>
        <p:spPr>
          <a:xfrm>
            <a:off x="0" y="0"/>
            <a:ext cx="12192000" cy="10972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4" name="Google Shape;174;p28"/>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175" name="Google Shape;175;p28"/>
          <p:cNvSpPr txBox="1">
            <a:spLocks noGrp="1"/>
          </p:cNvSpPr>
          <p:nvPr>
            <p:ph type="body" idx="1"/>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6" name="Google Shape;176;p28"/>
          <p:cNvPicPr preferRelativeResize="0"/>
          <p:nvPr/>
        </p:nvPicPr>
        <p:blipFill rotWithShape="1">
          <a:blip r:embed="rId2">
            <a:alphaModFix/>
          </a:blip>
          <a:srcRect/>
          <a:stretch/>
        </p:blipFill>
        <p:spPr>
          <a:xfrm>
            <a:off x="194923" y="5873907"/>
            <a:ext cx="931070" cy="931070"/>
          </a:xfrm>
          <a:prstGeom prst="rect">
            <a:avLst/>
          </a:prstGeom>
          <a:noFill/>
          <a:ln>
            <a:noFill/>
          </a:ln>
        </p:spPr>
      </p:pic>
      <p:sp>
        <p:nvSpPr>
          <p:cNvPr id="177" name="Google Shape;177;p28"/>
          <p:cNvSpPr txBox="1">
            <a:spLocks noGrp="1"/>
          </p:cNvSpPr>
          <p:nvPr>
            <p:ph type="body" idx="2"/>
          </p:nvPr>
        </p:nvSpPr>
        <p:spPr>
          <a:xfrm>
            <a:off x="1125993"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8"/>
          <p:cNvSpPr txBox="1">
            <a:spLocks noGrp="1"/>
          </p:cNvSpPr>
          <p:nvPr>
            <p:ph type="body" idx="3"/>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1"/>
              </a:buClr>
              <a:buSzPts val="3200"/>
              <a:buFont typeface="Arial"/>
              <a:buNone/>
              <a:defRPr sz="3200" b="1">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80382845"/>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_Blue_Western Hemisphere">
  <p:cSld name="Content_Blue_Western Hemisphere">
    <p:spTree>
      <p:nvGrpSpPr>
        <p:cNvPr id="1" name="Shape 179"/>
        <p:cNvGrpSpPr/>
        <p:nvPr/>
      </p:nvGrpSpPr>
      <p:grpSpPr>
        <a:xfrm>
          <a:off x="0" y="0"/>
          <a:ext cx="0" cy="0"/>
          <a:chOff x="0" y="0"/>
          <a:chExt cx="0" cy="0"/>
        </a:xfrm>
      </p:grpSpPr>
      <p:sp>
        <p:nvSpPr>
          <p:cNvPr id="180" name="Google Shape;180;p29"/>
          <p:cNvSpPr/>
          <p:nvPr/>
        </p:nvSpPr>
        <p:spPr>
          <a:xfrm>
            <a:off x="0" y="0"/>
            <a:ext cx="12192000" cy="10972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29"/>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182" name="Google Shape;182;p29"/>
          <p:cNvSpPr txBox="1">
            <a:spLocks noGrp="1"/>
          </p:cNvSpPr>
          <p:nvPr>
            <p:ph type="body" idx="1"/>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3" name="Google Shape;183;p29"/>
          <p:cNvPicPr preferRelativeResize="0"/>
          <p:nvPr/>
        </p:nvPicPr>
        <p:blipFill rotWithShape="1">
          <a:blip r:embed="rId2">
            <a:alphaModFix/>
          </a:blip>
          <a:srcRect/>
          <a:stretch/>
        </p:blipFill>
        <p:spPr>
          <a:xfrm>
            <a:off x="194923" y="5873907"/>
            <a:ext cx="931070" cy="931070"/>
          </a:xfrm>
          <a:prstGeom prst="rect">
            <a:avLst/>
          </a:prstGeom>
          <a:noFill/>
          <a:ln>
            <a:noFill/>
          </a:ln>
        </p:spPr>
      </p:pic>
      <p:sp>
        <p:nvSpPr>
          <p:cNvPr id="184" name="Google Shape;184;p29"/>
          <p:cNvSpPr txBox="1">
            <a:spLocks noGrp="1"/>
          </p:cNvSpPr>
          <p:nvPr>
            <p:ph type="body" idx="2"/>
          </p:nvPr>
        </p:nvSpPr>
        <p:spPr>
          <a:xfrm>
            <a:off x="1125993"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 name="Google Shape;185;p29"/>
          <p:cNvSpPr txBox="1">
            <a:spLocks noGrp="1"/>
          </p:cNvSpPr>
          <p:nvPr>
            <p:ph type="body" idx="3"/>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1"/>
              </a:buClr>
              <a:buSzPts val="3200"/>
              <a:buFont typeface="Arial"/>
              <a:buNone/>
              <a:defRPr sz="3200" b="1">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82526468"/>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_Red_FA Logo">
  <p:cSld name="Content_Red_FA Logo">
    <p:spTree>
      <p:nvGrpSpPr>
        <p:cNvPr id="1" name="Shape 186"/>
        <p:cNvGrpSpPr/>
        <p:nvPr/>
      </p:nvGrpSpPr>
      <p:grpSpPr>
        <a:xfrm>
          <a:off x="0" y="0"/>
          <a:ext cx="0" cy="0"/>
          <a:chOff x="0" y="0"/>
          <a:chExt cx="0" cy="0"/>
        </a:xfrm>
      </p:grpSpPr>
      <p:sp>
        <p:nvSpPr>
          <p:cNvPr id="187" name="Google Shape;187;p30"/>
          <p:cNvSpPr/>
          <p:nvPr/>
        </p:nvSpPr>
        <p:spPr>
          <a:xfrm>
            <a:off x="0" y="0"/>
            <a:ext cx="12192000" cy="109728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30"/>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1"/>
              </a:buClr>
              <a:buSzPts val="3200"/>
              <a:buFont typeface="Arial"/>
              <a:buNone/>
              <a:defRPr sz="3200" b="1">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30"/>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190" name="Google Shape;190;p30"/>
          <p:cNvSpPr txBox="1">
            <a:spLocks noGrp="1"/>
          </p:cNvSpPr>
          <p:nvPr>
            <p:ph type="body" idx="2"/>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30"/>
          <p:cNvSpPr txBox="1">
            <a:spLocks noGrp="1"/>
          </p:cNvSpPr>
          <p:nvPr>
            <p:ph type="body" idx="3"/>
          </p:nvPr>
        </p:nvSpPr>
        <p:spPr>
          <a:xfrm>
            <a:off x="1540012"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2" name="Google Shape;192;p30" descr="A picture containing text, sign&#10;&#10;Description automatically generated"/>
          <p:cNvPicPr preferRelativeResize="0"/>
          <p:nvPr/>
        </p:nvPicPr>
        <p:blipFill rotWithShape="1">
          <a:blip r:embed="rId2">
            <a:alphaModFix/>
          </a:blip>
          <a:srcRect/>
          <a:stretch/>
        </p:blipFill>
        <p:spPr>
          <a:xfrm>
            <a:off x="231864" y="5856033"/>
            <a:ext cx="1204691" cy="861817"/>
          </a:xfrm>
          <a:prstGeom prst="rect">
            <a:avLst/>
          </a:prstGeom>
          <a:noFill/>
          <a:ln>
            <a:noFill/>
          </a:ln>
        </p:spPr>
      </p:pic>
    </p:spTree>
    <p:extLst>
      <p:ext uri="{BB962C8B-B14F-4D97-AF65-F5344CB8AC3E}">
        <p14:creationId xmlns:p14="http://schemas.microsoft.com/office/powerpoint/2010/main" val="3848618015"/>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_Red_Asia Region">
  <p:cSld name="Content_Red_Asia Region">
    <p:spTree>
      <p:nvGrpSpPr>
        <p:cNvPr id="1" name="Shape 193"/>
        <p:cNvGrpSpPr/>
        <p:nvPr/>
      </p:nvGrpSpPr>
      <p:grpSpPr>
        <a:xfrm>
          <a:off x="0" y="0"/>
          <a:ext cx="0" cy="0"/>
          <a:chOff x="0" y="0"/>
          <a:chExt cx="0" cy="0"/>
        </a:xfrm>
      </p:grpSpPr>
      <p:sp>
        <p:nvSpPr>
          <p:cNvPr id="194" name="Google Shape;194;p31"/>
          <p:cNvSpPr/>
          <p:nvPr/>
        </p:nvSpPr>
        <p:spPr>
          <a:xfrm>
            <a:off x="0" y="0"/>
            <a:ext cx="12192000" cy="109728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31"/>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1"/>
              </a:buClr>
              <a:buSzPts val="3200"/>
              <a:buFont typeface="Arial"/>
              <a:buNone/>
              <a:defRPr sz="3200" b="1">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31"/>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197" name="Google Shape;197;p31"/>
          <p:cNvSpPr txBox="1">
            <a:spLocks noGrp="1"/>
          </p:cNvSpPr>
          <p:nvPr>
            <p:ph type="body" idx="2"/>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p31"/>
          <p:cNvSpPr txBox="1">
            <a:spLocks noGrp="1"/>
          </p:cNvSpPr>
          <p:nvPr>
            <p:ph type="body" idx="3"/>
          </p:nvPr>
        </p:nvSpPr>
        <p:spPr>
          <a:xfrm>
            <a:off x="1125993"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9" name="Google Shape;199;p31" descr="Diagram&#10;&#10;Description automatically generated"/>
          <p:cNvPicPr preferRelativeResize="0"/>
          <p:nvPr/>
        </p:nvPicPr>
        <p:blipFill rotWithShape="1">
          <a:blip r:embed="rId2">
            <a:alphaModFix/>
          </a:blip>
          <a:srcRect/>
          <a:stretch/>
        </p:blipFill>
        <p:spPr>
          <a:xfrm>
            <a:off x="194923" y="5873907"/>
            <a:ext cx="931070" cy="931070"/>
          </a:xfrm>
          <a:prstGeom prst="rect">
            <a:avLst/>
          </a:prstGeom>
          <a:noFill/>
          <a:ln>
            <a:noFill/>
          </a:ln>
        </p:spPr>
      </p:pic>
    </p:spTree>
    <p:extLst>
      <p:ext uri="{BB962C8B-B14F-4D97-AF65-F5344CB8AC3E}">
        <p14:creationId xmlns:p14="http://schemas.microsoft.com/office/powerpoint/2010/main" val="2125742182"/>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ontent_Red_West Africa">
  <p:cSld name="1_Content_Red_West Africa">
    <p:spTree>
      <p:nvGrpSpPr>
        <p:cNvPr id="1" name="Shape 200"/>
        <p:cNvGrpSpPr/>
        <p:nvPr/>
      </p:nvGrpSpPr>
      <p:grpSpPr>
        <a:xfrm>
          <a:off x="0" y="0"/>
          <a:ext cx="0" cy="0"/>
          <a:chOff x="0" y="0"/>
          <a:chExt cx="0" cy="0"/>
        </a:xfrm>
      </p:grpSpPr>
      <p:sp>
        <p:nvSpPr>
          <p:cNvPr id="201" name="Google Shape;201;p32"/>
          <p:cNvSpPr/>
          <p:nvPr/>
        </p:nvSpPr>
        <p:spPr>
          <a:xfrm>
            <a:off x="0" y="0"/>
            <a:ext cx="12192000" cy="109728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32"/>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1"/>
              </a:buClr>
              <a:buSzPts val="3200"/>
              <a:buFont typeface="Arial"/>
              <a:buNone/>
              <a:defRPr sz="3200" b="1">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32"/>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204" name="Google Shape;204;p32"/>
          <p:cNvSpPr txBox="1">
            <a:spLocks noGrp="1"/>
          </p:cNvSpPr>
          <p:nvPr>
            <p:ph type="body" idx="2"/>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05" name="Google Shape;205;p32"/>
          <p:cNvPicPr preferRelativeResize="0"/>
          <p:nvPr/>
        </p:nvPicPr>
        <p:blipFill rotWithShape="1">
          <a:blip r:embed="rId2">
            <a:alphaModFix/>
          </a:blip>
          <a:srcRect/>
          <a:stretch/>
        </p:blipFill>
        <p:spPr>
          <a:xfrm>
            <a:off x="194923" y="5873907"/>
            <a:ext cx="931070" cy="931070"/>
          </a:xfrm>
          <a:prstGeom prst="rect">
            <a:avLst/>
          </a:prstGeom>
          <a:noFill/>
          <a:ln>
            <a:noFill/>
          </a:ln>
        </p:spPr>
      </p:pic>
      <p:sp>
        <p:nvSpPr>
          <p:cNvPr id="206" name="Google Shape;206;p32"/>
          <p:cNvSpPr txBox="1">
            <a:spLocks noGrp="1"/>
          </p:cNvSpPr>
          <p:nvPr>
            <p:ph type="body" idx="3"/>
          </p:nvPr>
        </p:nvSpPr>
        <p:spPr>
          <a:xfrm>
            <a:off x="1125993"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19975260"/>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Centered_Asia Region Logo">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DF1E8-38B1-3BDE-C014-177C4895BE5F}"/>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9484" t="22096" r="21699" b="2809"/>
          <a:stretch/>
        </p:blipFill>
        <p:spPr>
          <a:xfrm>
            <a:off x="-416257" y="-395787"/>
            <a:ext cx="13024513" cy="7915703"/>
          </a:xfrm>
          <a:prstGeom prst="rect">
            <a:avLst/>
          </a:prstGeom>
        </p:spPr>
      </p:pic>
      <p:pic>
        <p:nvPicPr>
          <p:cNvPr id="7" name="Picture 6" descr="Diagram&#10;&#10;Description automatically generated">
            <a:extLst>
              <a:ext uri="{FF2B5EF4-FFF2-40B4-BE49-F238E27FC236}">
                <a16:creationId xmlns:a16="http://schemas.microsoft.com/office/drawing/2014/main" id="{0F1A76F4-A349-161D-DF37-F82E57966C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0084" y="586885"/>
            <a:ext cx="2331832" cy="2331832"/>
          </a:xfrm>
          <a:prstGeom prst="rect">
            <a:avLst/>
          </a:prstGeom>
        </p:spPr>
      </p:pic>
      <p:sp>
        <p:nvSpPr>
          <p:cNvPr id="3" name="Text Placeholder 21">
            <a:extLst>
              <a:ext uri="{FF2B5EF4-FFF2-40B4-BE49-F238E27FC236}">
                <a16:creationId xmlns:a16="http://schemas.microsoft.com/office/drawing/2014/main" id="{ACC39DD6-E5BF-F055-693D-17BFCBE674A9}"/>
              </a:ext>
            </a:extLst>
          </p:cNvPr>
          <p:cNvSpPr>
            <a:spLocks noGrp="1"/>
          </p:cNvSpPr>
          <p:nvPr>
            <p:ph type="body" sz="quarter" idx="10"/>
          </p:nvPr>
        </p:nvSpPr>
        <p:spPr>
          <a:xfrm>
            <a:off x="374425" y="4211890"/>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4" name="Title 16">
            <a:extLst>
              <a:ext uri="{FF2B5EF4-FFF2-40B4-BE49-F238E27FC236}">
                <a16:creationId xmlns:a16="http://schemas.microsoft.com/office/drawing/2014/main" id="{2CAF4C15-B086-BB57-F255-9D3486AD20A7}"/>
              </a:ext>
            </a:extLst>
          </p:cNvPr>
          <p:cNvSpPr>
            <a:spLocks noGrp="1"/>
          </p:cNvSpPr>
          <p:nvPr>
            <p:ph type="title"/>
          </p:nvPr>
        </p:nvSpPr>
        <p:spPr>
          <a:xfrm>
            <a:off x="374423" y="3078346"/>
            <a:ext cx="11443155" cy="1131142"/>
          </a:xfrm>
          <a:prstGeom prst="rect">
            <a:avLst/>
          </a:prstGeom>
        </p:spPr>
        <p:txBody>
          <a:bodyPr anchor="ctr" anchorCtr="0">
            <a:normAutofit/>
          </a:bodyPr>
          <a:lstStyle>
            <a:lvl1pPr algn="ctr">
              <a:defRPr sz="4800" b="1">
                <a:solidFill>
                  <a:schemeClr val="bg1"/>
                </a:solidFill>
                <a:latin typeface="+mj-lt"/>
              </a:defRPr>
            </a:lvl1pPr>
          </a:lstStyle>
          <a:p>
            <a:r>
              <a:rPr lang="en-US"/>
              <a:t>Click to edit Master title style</a:t>
            </a:r>
          </a:p>
        </p:txBody>
      </p:sp>
      <p:sp>
        <p:nvSpPr>
          <p:cNvPr id="5" name="Text Placeholder 21">
            <a:extLst>
              <a:ext uri="{FF2B5EF4-FFF2-40B4-BE49-F238E27FC236}">
                <a16:creationId xmlns:a16="http://schemas.microsoft.com/office/drawing/2014/main" id="{12C3F249-78FD-8D8D-10EF-F186640235A1}"/>
              </a:ext>
            </a:extLst>
          </p:cNvPr>
          <p:cNvSpPr>
            <a:spLocks noGrp="1"/>
          </p:cNvSpPr>
          <p:nvPr>
            <p:ph type="body" sz="quarter" idx="11"/>
          </p:nvPr>
        </p:nvSpPr>
        <p:spPr>
          <a:xfrm>
            <a:off x="462683"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4867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_Red_Western Hemisphere">
  <p:cSld name="Content_Red_Western Hemisphere">
    <p:spTree>
      <p:nvGrpSpPr>
        <p:cNvPr id="1" name="Shape 207"/>
        <p:cNvGrpSpPr/>
        <p:nvPr/>
      </p:nvGrpSpPr>
      <p:grpSpPr>
        <a:xfrm>
          <a:off x="0" y="0"/>
          <a:ext cx="0" cy="0"/>
          <a:chOff x="0" y="0"/>
          <a:chExt cx="0" cy="0"/>
        </a:xfrm>
      </p:grpSpPr>
      <p:sp>
        <p:nvSpPr>
          <p:cNvPr id="208" name="Google Shape;208;p33"/>
          <p:cNvSpPr/>
          <p:nvPr/>
        </p:nvSpPr>
        <p:spPr>
          <a:xfrm>
            <a:off x="0" y="0"/>
            <a:ext cx="12192000" cy="109728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9" name="Google Shape;209;p33"/>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1"/>
              </a:buClr>
              <a:buSzPts val="3200"/>
              <a:buFont typeface="Arial"/>
              <a:buNone/>
              <a:defRPr sz="3200" b="1">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33"/>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211" name="Google Shape;211;p33"/>
          <p:cNvSpPr txBox="1">
            <a:spLocks noGrp="1"/>
          </p:cNvSpPr>
          <p:nvPr>
            <p:ph type="body" idx="2"/>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2" name="Google Shape;212;p33"/>
          <p:cNvPicPr preferRelativeResize="0"/>
          <p:nvPr/>
        </p:nvPicPr>
        <p:blipFill rotWithShape="1">
          <a:blip r:embed="rId2">
            <a:alphaModFix/>
          </a:blip>
          <a:srcRect/>
          <a:stretch/>
        </p:blipFill>
        <p:spPr>
          <a:xfrm>
            <a:off x="194923" y="5873907"/>
            <a:ext cx="931070" cy="931070"/>
          </a:xfrm>
          <a:prstGeom prst="rect">
            <a:avLst/>
          </a:prstGeom>
          <a:noFill/>
          <a:ln>
            <a:noFill/>
          </a:ln>
        </p:spPr>
      </p:pic>
      <p:sp>
        <p:nvSpPr>
          <p:cNvPr id="213" name="Google Shape;213;p33"/>
          <p:cNvSpPr txBox="1">
            <a:spLocks noGrp="1"/>
          </p:cNvSpPr>
          <p:nvPr>
            <p:ph type="body" idx="3"/>
          </p:nvPr>
        </p:nvSpPr>
        <p:spPr>
          <a:xfrm>
            <a:off x="1125993"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11607930"/>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_Blue Header Line_FA">
  <p:cSld name="Content_Blue Header Line_FA">
    <p:spTree>
      <p:nvGrpSpPr>
        <p:cNvPr id="1" name="Shape 214"/>
        <p:cNvGrpSpPr/>
        <p:nvPr/>
      </p:nvGrpSpPr>
      <p:grpSpPr>
        <a:xfrm>
          <a:off x="0" y="0"/>
          <a:ext cx="0" cy="0"/>
          <a:chOff x="0" y="0"/>
          <a:chExt cx="0" cy="0"/>
        </a:xfrm>
      </p:grpSpPr>
      <p:sp>
        <p:nvSpPr>
          <p:cNvPr id="215" name="Google Shape;215;p34"/>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216" name="Google Shape;216;p34"/>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2"/>
              </a:buClr>
              <a:buSzPts val="3200"/>
              <a:buFont typeface="Arial"/>
              <a:buNone/>
              <a:defRPr sz="3200" b="1">
                <a:solidFill>
                  <a:schemeClr val="lt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17" name="Google Shape;217;p34"/>
          <p:cNvCxnSpPr/>
          <p:nvPr/>
        </p:nvCxnSpPr>
        <p:spPr>
          <a:xfrm>
            <a:off x="0" y="1052129"/>
            <a:ext cx="12192000" cy="0"/>
          </a:xfrm>
          <a:prstGeom prst="straightConnector1">
            <a:avLst/>
          </a:prstGeom>
          <a:noFill/>
          <a:ln w="28575" cap="flat" cmpd="sng">
            <a:solidFill>
              <a:schemeClr val="dk2"/>
            </a:solidFill>
            <a:prstDash val="solid"/>
            <a:miter lim="800000"/>
            <a:headEnd type="none" w="sm" len="sm"/>
            <a:tailEnd type="none" w="sm" len="sm"/>
          </a:ln>
        </p:spPr>
      </p:cxnSp>
      <p:sp>
        <p:nvSpPr>
          <p:cNvPr id="218" name="Google Shape;218;p34"/>
          <p:cNvSpPr txBox="1">
            <a:spLocks noGrp="1"/>
          </p:cNvSpPr>
          <p:nvPr>
            <p:ph type="body" idx="2"/>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9" name="Google Shape;219;p34"/>
          <p:cNvSpPr txBox="1">
            <a:spLocks noGrp="1"/>
          </p:cNvSpPr>
          <p:nvPr>
            <p:ph type="body" idx="3"/>
          </p:nvPr>
        </p:nvSpPr>
        <p:spPr>
          <a:xfrm>
            <a:off x="1540012"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0" name="Google Shape;220;p34" descr="A picture containing text, sign&#10;&#10;Description automatically generated"/>
          <p:cNvPicPr preferRelativeResize="0"/>
          <p:nvPr/>
        </p:nvPicPr>
        <p:blipFill rotWithShape="1">
          <a:blip r:embed="rId2">
            <a:alphaModFix/>
          </a:blip>
          <a:srcRect/>
          <a:stretch/>
        </p:blipFill>
        <p:spPr>
          <a:xfrm>
            <a:off x="231864" y="5856033"/>
            <a:ext cx="1204691" cy="861817"/>
          </a:xfrm>
          <a:prstGeom prst="rect">
            <a:avLst/>
          </a:prstGeom>
          <a:noFill/>
          <a:ln>
            <a:noFill/>
          </a:ln>
        </p:spPr>
      </p:pic>
    </p:spTree>
    <p:extLst>
      <p:ext uri="{BB962C8B-B14F-4D97-AF65-F5344CB8AC3E}">
        <p14:creationId xmlns:p14="http://schemas.microsoft.com/office/powerpoint/2010/main" val="2887872418"/>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_Blue Line_West Africa">
  <p:cSld name="Content_Blue Line_West Africa">
    <p:spTree>
      <p:nvGrpSpPr>
        <p:cNvPr id="1" name="Shape 221"/>
        <p:cNvGrpSpPr/>
        <p:nvPr/>
      </p:nvGrpSpPr>
      <p:grpSpPr>
        <a:xfrm>
          <a:off x="0" y="0"/>
          <a:ext cx="0" cy="0"/>
          <a:chOff x="0" y="0"/>
          <a:chExt cx="0" cy="0"/>
        </a:xfrm>
      </p:grpSpPr>
      <p:sp>
        <p:nvSpPr>
          <p:cNvPr id="222" name="Google Shape;222;p35"/>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223" name="Google Shape;223;p35"/>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2"/>
              </a:buClr>
              <a:buSzPts val="3200"/>
              <a:buFont typeface="Arial"/>
              <a:buNone/>
              <a:defRPr sz="3200" b="1">
                <a:solidFill>
                  <a:schemeClr val="lt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24" name="Google Shape;224;p35"/>
          <p:cNvCxnSpPr/>
          <p:nvPr/>
        </p:nvCxnSpPr>
        <p:spPr>
          <a:xfrm>
            <a:off x="0" y="1052129"/>
            <a:ext cx="12192000" cy="0"/>
          </a:xfrm>
          <a:prstGeom prst="straightConnector1">
            <a:avLst/>
          </a:prstGeom>
          <a:noFill/>
          <a:ln w="28575" cap="flat" cmpd="sng">
            <a:solidFill>
              <a:schemeClr val="dk2"/>
            </a:solidFill>
            <a:prstDash val="solid"/>
            <a:miter lim="800000"/>
            <a:headEnd type="none" w="sm" len="sm"/>
            <a:tailEnd type="none" w="sm" len="sm"/>
          </a:ln>
        </p:spPr>
      </p:cxnSp>
      <p:sp>
        <p:nvSpPr>
          <p:cNvPr id="225" name="Google Shape;225;p35"/>
          <p:cNvSpPr txBox="1">
            <a:spLocks noGrp="1"/>
          </p:cNvSpPr>
          <p:nvPr>
            <p:ph type="body" idx="2"/>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6" name="Google Shape;226;p35"/>
          <p:cNvPicPr preferRelativeResize="0"/>
          <p:nvPr/>
        </p:nvPicPr>
        <p:blipFill rotWithShape="1">
          <a:blip r:embed="rId2">
            <a:alphaModFix/>
          </a:blip>
          <a:srcRect/>
          <a:stretch/>
        </p:blipFill>
        <p:spPr>
          <a:xfrm>
            <a:off x="194923" y="5873907"/>
            <a:ext cx="931070" cy="931070"/>
          </a:xfrm>
          <a:prstGeom prst="rect">
            <a:avLst/>
          </a:prstGeom>
          <a:noFill/>
          <a:ln>
            <a:noFill/>
          </a:ln>
        </p:spPr>
      </p:pic>
      <p:sp>
        <p:nvSpPr>
          <p:cNvPr id="227" name="Google Shape;227;p35"/>
          <p:cNvSpPr txBox="1">
            <a:spLocks noGrp="1"/>
          </p:cNvSpPr>
          <p:nvPr>
            <p:ph type="body" idx="3"/>
          </p:nvPr>
        </p:nvSpPr>
        <p:spPr>
          <a:xfrm>
            <a:off x="1125993"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64812516"/>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_Blue Line_Asia">
  <p:cSld name="Content_Blue Line_Asia">
    <p:spTree>
      <p:nvGrpSpPr>
        <p:cNvPr id="1" name="Shape 228"/>
        <p:cNvGrpSpPr/>
        <p:nvPr/>
      </p:nvGrpSpPr>
      <p:grpSpPr>
        <a:xfrm>
          <a:off x="0" y="0"/>
          <a:ext cx="0" cy="0"/>
          <a:chOff x="0" y="0"/>
          <a:chExt cx="0" cy="0"/>
        </a:xfrm>
      </p:grpSpPr>
      <p:sp>
        <p:nvSpPr>
          <p:cNvPr id="229" name="Google Shape;229;p36"/>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230" name="Google Shape;230;p36"/>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2"/>
              </a:buClr>
              <a:buSzPts val="3200"/>
              <a:buFont typeface="Arial"/>
              <a:buNone/>
              <a:defRPr sz="3200" b="1">
                <a:solidFill>
                  <a:schemeClr val="lt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31" name="Google Shape;231;p36"/>
          <p:cNvCxnSpPr/>
          <p:nvPr/>
        </p:nvCxnSpPr>
        <p:spPr>
          <a:xfrm>
            <a:off x="0" y="1052129"/>
            <a:ext cx="12192000" cy="0"/>
          </a:xfrm>
          <a:prstGeom prst="straightConnector1">
            <a:avLst/>
          </a:prstGeom>
          <a:noFill/>
          <a:ln w="28575" cap="flat" cmpd="sng">
            <a:solidFill>
              <a:schemeClr val="dk2"/>
            </a:solidFill>
            <a:prstDash val="solid"/>
            <a:miter lim="800000"/>
            <a:headEnd type="none" w="sm" len="sm"/>
            <a:tailEnd type="none" w="sm" len="sm"/>
          </a:ln>
        </p:spPr>
      </p:cxnSp>
      <p:sp>
        <p:nvSpPr>
          <p:cNvPr id="232" name="Google Shape;232;p36"/>
          <p:cNvSpPr txBox="1">
            <a:spLocks noGrp="1"/>
          </p:cNvSpPr>
          <p:nvPr>
            <p:ph type="body" idx="2"/>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3" name="Google Shape;233;p36"/>
          <p:cNvSpPr txBox="1">
            <a:spLocks noGrp="1"/>
          </p:cNvSpPr>
          <p:nvPr>
            <p:ph type="body" idx="3"/>
          </p:nvPr>
        </p:nvSpPr>
        <p:spPr>
          <a:xfrm>
            <a:off x="1125993"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34" name="Google Shape;234;p36" descr="Diagram&#10;&#10;Description automatically generated"/>
          <p:cNvPicPr preferRelativeResize="0"/>
          <p:nvPr/>
        </p:nvPicPr>
        <p:blipFill rotWithShape="1">
          <a:blip r:embed="rId2">
            <a:alphaModFix/>
          </a:blip>
          <a:srcRect/>
          <a:stretch/>
        </p:blipFill>
        <p:spPr>
          <a:xfrm>
            <a:off x="194923" y="5873907"/>
            <a:ext cx="931070" cy="931070"/>
          </a:xfrm>
          <a:prstGeom prst="rect">
            <a:avLst/>
          </a:prstGeom>
          <a:noFill/>
          <a:ln>
            <a:noFill/>
          </a:ln>
        </p:spPr>
      </p:pic>
    </p:spTree>
    <p:extLst>
      <p:ext uri="{BB962C8B-B14F-4D97-AF65-F5344CB8AC3E}">
        <p14:creationId xmlns:p14="http://schemas.microsoft.com/office/powerpoint/2010/main" val="2668897367"/>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_Blue Line_Western Hemisphere">
  <p:cSld name="Content_Blue Line_Western Hemisphere">
    <p:spTree>
      <p:nvGrpSpPr>
        <p:cNvPr id="1" name="Shape 235"/>
        <p:cNvGrpSpPr/>
        <p:nvPr/>
      </p:nvGrpSpPr>
      <p:grpSpPr>
        <a:xfrm>
          <a:off x="0" y="0"/>
          <a:ext cx="0" cy="0"/>
          <a:chOff x="0" y="0"/>
          <a:chExt cx="0" cy="0"/>
        </a:xfrm>
      </p:grpSpPr>
      <p:sp>
        <p:nvSpPr>
          <p:cNvPr id="236" name="Google Shape;236;p37"/>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237" name="Google Shape;237;p37"/>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2"/>
              </a:buClr>
              <a:buSzPts val="3200"/>
              <a:buFont typeface="Arial"/>
              <a:buNone/>
              <a:defRPr sz="3200" b="1">
                <a:solidFill>
                  <a:schemeClr val="lt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38" name="Google Shape;238;p37"/>
          <p:cNvCxnSpPr/>
          <p:nvPr/>
        </p:nvCxnSpPr>
        <p:spPr>
          <a:xfrm>
            <a:off x="0" y="1052129"/>
            <a:ext cx="12192000" cy="0"/>
          </a:xfrm>
          <a:prstGeom prst="straightConnector1">
            <a:avLst/>
          </a:prstGeom>
          <a:noFill/>
          <a:ln w="28575" cap="flat" cmpd="sng">
            <a:solidFill>
              <a:schemeClr val="dk2"/>
            </a:solidFill>
            <a:prstDash val="solid"/>
            <a:miter lim="800000"/>
            <a:headEnd type="none" w="sm" len="sm"/>
            <a:tailEnd type="none" w="sm" len="sm"/>
          </a:ln>
        </p:spPr>
      </p:cxnSp>
      <p:sp>
        <p:nvSpPr>
          <p:cNvPr id="239" name="Google Shape;239;p37"/>
          <p:cNvSpPr txBox="1">
            <a:spLocks noGrp="1"/>
          </p:cNvSpPr>
          <p:nvPr>
            <p:ph type="body" idx="2"/>
          </p:nvPr>
        </p:nvSpPr>
        <p:spPr>
          <a:xfrm>
            <a:off x="286730" y="118359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40" name="Google Shape;240;p37"/>
          <p:cNvPicPr preferRelativeResize="0"/>
          <p:nvPr/>
        </p:nvPicPr>
        <p:blipFill rotWithShape="1">
          <a:blip r:embed="rId2">
            <a:alphaModFix/>
          </a:blip>
          <a:srcRect/>
          <a:stretch/>
        </p:blipFill>
        <p:spPr>
          <a:xfrm>
            <a:off x="194923" y="5873907"/>
            <a:ext cx="931070" cy="931070"/>
          </a:xfrm>
          <a:prstGeom prst="rect">
            <a:avLst/>
          </a:prstGeom>
          <a:noFill/>
          <a:ln>
            <a:noFill/>
          </a:ln>
        </p:spPr>
      </p:pic>
      <p:sp>
        <p:nvSpPr>
          <p:cNvPr id="241" name="Google Shape;241;p37"/>
          <p:cNvSpPr txBox="1">
            <a:spLocks noGrp="1"/>
          </p:cNvSpPr>
          <p:nvPr>
            <p:ph type="body" idx="3"/>
          </p:nvPr>
        </p:nvSpPr>
        <p:spPr>
          <a:xfrm>
            <a:off x="1125993" y="6553707"/>
            <a:ext cx="7732820" cy="154907"/>
          </a:xfrm>
          <a:prstGeom prst="rect">
            <a:avLst/>
          </a:prstGeom>
          <a:noFill/>
          <a:ln>
            <a:noFill/>
          </a:ln>
        </p:spPr>
        <p:txBody>
          <a:bodyPr spcFirstLastPara="1" wrap="square" lIns="0" tIns="0" rIns="0" bIns="0" anchor="b" anchorCtr="0">
            <a:normAutofit/>
          </a:bodyPr>
          <a:lstStyle>
            <a:lvl1pPr marL="457200" marR="0" lvl="0" indent="-228600" algn="l" rtl="0">
              <a:lnSpc>
                <a:spcPct val="90000"/>
              </a:lnSpc>
              <a:spcBef>
                <a:spcPts val="1000"/>
              </a:spcBef>
              <a:spcAft>
                <a:spcPts val="0"/>
              </a:spcAft>
              <a:buClr>
                <a:srgbClr val="494949"/>
              </a:buClr>
              <a:buSzPts val="800"/>
              <a:buFont typeface="Arial"/>
              <a:buNone/>
              <a:defRPr sz="800">
                <a:solidFill>
                  <a:srgbClr val="49494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7047017"/>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_No Logo">
  <p:cSld name="Blank_No Logo">
    <p:spTree>
      <p:nvGrpSpPr>
        <p:cNvPr id="1" name="Shape 242"/>
        <p:cNvGrpSpPr/>
        <p:nvPr/>
      </p:nvGrpSpPr>
      <p:grpSpPr>
        <a:xfrm>
          <a:off x="0" y="0"/>
          <a:ext cx="0" cy="0"/>
          <a:chOff x="0" y="0"/>
          <a:chExt cx="0" cy="0"/>
        </a:xfrm>
      </p:grpSpPr>
      <p:sp>
        <p:nvSpPr>
          <p:cNvPr id="243" name="Google Shape;243;p38"/>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lvl1pPr marL="457200" marR="0" lvl="0" indent="-228600" algn="l" rtl="0">
              <a:lnSpc>
                <a:spcPct val="90000"/>
              </a:lnSpc>
              <a:spcBef>
                <a:spcPts val="1000"/>
              </a:spcBef>
              <a:spcAft>
                <a:spcPts val="0"/>
              </a:spcAft>
              <a:buClr>
                <a:schemeClr val="lt2"/>
              </a:buClr>
              <a:buSzPts val="3200"/>
              <a:buFont typeface="Arial"/>
              <a:buNone/>
              <a:defRPr sz="3200" b="1">
                <a:solidFill>
                  <a:schemeClr val="lt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4" name="Google Shape;244;p38"/>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494949"/>
                </a:solidFill>
                <a:latin typeface="Calibri"/>
                <a:ea typeface="Calibri"/>
                <a:cs typeface="Calibri"/>
                <a:sym typeface="Calibri"/>
              </a:rPr>
              <a:t>‹#›</a:t>
            </a:fld>
            <a:endParaRPr sz="900" b="0" i="0" u="none" strike="noStrike" cap="none">
              <a:solidFill>
                <a:srgbClr val="494949"/>
              </a:solidFill>
              <a:latin typeface="Calibri"/>
              <a:ea typeface="Calibri"/>
              <a:cs typeface="Calibri"/>
              <a:sym typeface="Calibri"/>
            </a:endParaRPr>
          </a:p>
        </p:txBody>
      </p:sp>
      <p:sp>
        <p:nvSpPr>
          <p:cNvPr id="245" name="Google Shape;245;p38"/>
          <p:cNvSpPr txBox="1">
            <a:spLocks noGrp="1"/>
          </p:cNvSpPr>
          <p:nvPr>
            <p:ph type="body" idx="2"/>
          </p:nvPr>
        </p:nvSpPr>
        <p:spPr>
          <a:xfrm>
            <a:off x="286730" y="1275950"/>
            <a:ext cx="11702071" cy="467244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rgbClr val="494949"/>
              </a:buClr>
              <a:buSzPts val="1600"/>
              <a:buFont typeface="Arial"/>
              <a:buChar char="•"/>
              <a:defRPr sz="1600">
                <a:solidFill>
                  <a:srgbClr val="020C13"/>
                </a:solidFill>
                <a:latin typeface="Calibri"/>
                <a:ea typeface="Calibri"/>
                <a:cs typeface="Calibri"/>
                <a:sym typeface="Calibri"/>
              </a:defRPr>
            </a:lvl1pPr>
            <a:lvl2pPr marL="914400" marR="0" lvl="1"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2pPr>
            <a:lvl3pPr marL="1371600" marR="0" lvl="2" indent="-330200" algn="l" rtl="0">
              <a:lnSpc>
                <a:spcPct val="100000"/>
              </a:lnSpc>
              <a:spcBef>
                <a:spcPts val="600"/>
              </a:spcBef>
              <a:spcAft>
                <a:spcPts val="0"/>
              </a:spcAft>
              <a:buClr>
                <a:srgbClr val="494949"/>
              </a:buClr>
              <a:buSzPts val="1600"/>
              <a:buFont typeface="Arial"/>
              <a:buChar char="&gt;"/>
              <a:defRPr sz="1600" b="0" i="0" u="none" strike="noStrike" cap="none">
                <a:solidFill>
                  <a:srgbClr val="020C13"/>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494949"/>
              </a:buClr>
              <a:buSzPts val="1600"/>
              <a:buFont typeface="Noto Sans Symbols"/>
              <a:buChar char="▪"/>
              <a:defRPr sz="1600" b="0" i="0" u="none" strike="noStrike" cap="none">
                <a:solidFill>
                  <a:srgbClr val="020C13"/>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494949"/>
              </a:buClr>
              <a:buSzPts val="1600"/>
              <a:buFont typeface="Arial"/>
              <a:buChar char="»"/>
              <a:defRPr sz="1600" b="0" i="0" u="none" strike="noStrike" cap="none">
                <a:solidFill>
                  <a:srgbClr val="020C13"/>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9570796"/>
      </p:ext>
    </p:extLst>
  </p:cSld>
  <p:clrMapOvr>
    <a:masterClrMapping/>
  </p:clrMapOvr>
  <p:extLst>
    <p:ext uri="{DCECCB84-F9BA-43D5-87BE-67443E8EF086}">
      <p15:sldGuideLst xmlns:p15="http://schemas.microsoft.com/office/powerpoint/2012/main">
        <p15:guide id="1" pos="3840">
          <p15:clr>
            <a:srgbClr val="FBAE40"/>
          </p15:clr>
        </p15:guide>
        <p15:guide id="2" pos="7552">
          <p15:clr>
            <a:srgbClr val="FBAE40"/>
          </p15:clr>
        </p15:guide>
        <p15:guide id="3" pos="128">
          <p15:clr>
            <a:srgbClr val="FBAE40"/>
          </p15:clr>
        </p15:guide>
        <p15:guide id="4" orient="horz" pos="144">
          <p15:clr>
            <a:srgbClr val="FBAE40"/>
          </p15:clr>
        </p15:guide>
        <p15:guide id="5" orient="horz" pos="422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untry Logo_SB_Blue">
  <p:cSld name="Country Logo_SB_Blue">
    <p:bg>
      <p:bgPr>
        <a:gradFill>
          <a:gsLst>
            <a:gs pos="0">
              <a:srgbClr val="134E84"/>
            </a:gs>
            <a:gs pos="23000">
              <a:srgbClr val="134E84"/>
            </a:gs>
            <a:gs pos="69000">
              <a:srgbClr val="10426F"/>
            </a:gs>
            <a:gs pos="97000">
              <a:srgbClr val="0F3D68"/>
            </a:gs>
            <a:gs pos="100000">
              <a:srgbClr val="0F3D68"/>
            </a:gs>
          </a:gsLst>
          <a:path path="circle">
            <a:fillToRect l="50000" t="50000" r="50000" b="50000"/>
          </a:path>
          <a:tileRect/>
        </a:gradFill>
        <a:effectLst/>
      </p:bgPr>
    </p:bg>
    <p:spTree>
      <p:nvGrpSpPr>
        <p:cNvPr id="1" name="Shape 246"/>
        <p:cNvGrpSpPr/>
        <p:nvPr/>
      </p:nvGrpSpPr>
      <p:grpSpPr>
        <a:xfrm>
          <a:off x="0" y="0"/>
          <a:ext cx="0" cy="0"/>
          <a:chOff x="0" y="0"/>
          <a:chExt cx="0" cy="0"/>
        </a:xfrm>
      </p:grpSpPr>
      <p:pic>
        <p:nvPicPr>
          <p:cNvPr id="247" name="Google Shape;247;p39"/>
          <p:cNvPicPr preferRelativeResize="0"/>
          <p:nvPr/>
        </p:nvPicPr>
        <p:blipFill rotWithShape="1">
          <a:blip r:embed="rId2">
            <a:alphaModFix amt="5000"/>
          </a:blip>
          <a:srcRect l="11685" t="25851" r="23897" b="9089"/>
          <a:stretch/>
        </p:blipFill>
        <p:spPr>
          <a:xfrm>
            <a:off x="36095" y="0"/>
            <a:ext cx="12192000" cy="6858000"/>
          </a:xfrm>
          <a:prstGeom prst="rect">
            <a:avLst/>
          </a:prstGeom>
          <a:noFill/>
          <a:ln>
            <a:noFill/>
          </a:ln>
        </p:spPr>
      </p:pic>
      <p:pic>
        <p:nvPicPr>
          <p:cNvPr id="248" name="Google Shape;248;p39"/>
          <p:cNvPicPr preferRelativeResize="0"/>
          <p:nvPr/>
        </p:nvPicPr>
        <p:blipFill rotWithShape="1">
          <a:blip r:embed="rId3">
            <a:alphaModFix/>
          </a:blip>
          <a:srcRect/>
          <a:stretch/>
        </p:blipFill>
        <p:spPr>
          <a:xfrm>
            <a:off x="5044440" y="5192343"/>
            <a:ext cx="2103120" cy="1437057"/>
          </a:xfrm>
          <a:prstGeom prst="rect">
            <a:avLst/>
          </a:prstGeom>
          <a:noFill/>
          <a:ln>
            <a:noFill/>
          </a:ln>
        </p:spPr>
      </p:pic>
      <p:sp>
        <p:nvSpPr>
          <p:cNvPr id="249" name="Google Shape;249;p39"/>
          <p:cNvSpPr txBox="1">
            <a:spLocks noGrp="1"/>
          </p:cNvSpPr>
          <p:nvPr>
            <p:ph type="title"/>
          </p:nvPr>
        </p:nvSpPr>
        <p:spPr>
          <a:xfrm>
            <a:off x="304800" y="2863429"/>
            <a:ext cx="11582400" cy="113114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573350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92">
          <p15:clr>
            <a:srgbClr val="FBAE40"/>
          </p15:clr>
        </p15:guide>
        <p15:guide id="5" orient="horz" pos="144">
          <p15:clr>
            <a:srgbClr val="FBAE40"/>
          </p15:clr>
        </p15:guide>
        <p15:guide id="6" orient="horz" pos="417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untry Logo_SB_Red">
  <p:cSld name="Country Logo_SB_Red">
    <p:bg>
      <p:bgPr>
        <a:gradFill>
          <a:gsLst>
            <a:gs pos="0">
              <a:srgbClr val="84181B"/>
            </a:gs>
            <a:gs pos="23000">
              <a:srgbClr val="84181B"/>
            </a:gs>
            <a:gs pos="69000">
              <a:srgbClr val="6F1417"/>
            </a:gs>
            <a:gs pos="97000">
              <a:srgbClr val="681315"/>
            </a:gs>
            <a:gs pos="100000">
              <a:srgbClr val="681315"/>
            </a:gs>
          </a:gsLst>
          <a:path path="circle">
            <a:fillToRect l="50000" t="50000" r="50000" b="50000"/>
          </a:path>
          <a:tileRect/>
        </a:gradFill>
        <a:effectLst/>
      </p:bgPr>
    </p:bg>
    <p:spTree>
      <p:nvGrpSpPr>
        <p:cNvPr id="1" name="Shape 250"/>
        <p:cNvGrpSpPr/>
        <p:nvPr/>
      </p:nvGrpSpPr>
      <p:grpSpPr>
        <a:xfrm>
          <a:off x="0" y="0"/>
          <a:ext cx="0" cy="0"/>
          <a:chOff x="0" y="0"/>
          <a:chExt cx="0" cy="0"/>
        </a:xfrm>
      </p:grpSpPr>
      <p:pic>
        <p:nvPicPr>
          <p:cNvPr id="251" name="Google Shape;251;p40"/>
          <p:cNvPicPr preferRelativeResize="0"/>
          <p:nvPr/>
        </p:nvPicPr>
        <p:blipFill rotWithShape="1">
          <a:blip r:embed="rId2">
            <a:alphaModFix amt="5000"/>
          </a:blip>
          <a:srcRect l="11685" t="25851" r="23897" b="9089"/>
          <a:stretch/>
        </p:blipFill>
        <p:spPr>
          <a:xfrm>
            <a:off x="36095" y="0"/>
            <a:ext cx="12192000" cy="6858000"/>
          </a:xfrm>
          <a:prstGeom prst="rect">
            <a:avLst/>
          </a:prstGeom>
          <a:noFill/>
          <a:ln>
            <a:noFill/>
          </a:ln>
        </p:spPr>
      </p:pic>
      <p:pic>
        <p:nvPicPr>
          <p:cNvPr id="252" name="Google Shape;252;p40"/>
          <p:cNvPicPr preferRelativeResize="0"/>
          <p:nvPr/>
        </p:nvPicPr>
        <p:blipFill rotWithShape="1">
          <a:blip r:embed="rId3">
            <a:alphaModFix/>
          </a:blip>
          <a:srcRect/>
          <a:stretch/>
        </p:blipFill>
        <p:spPr>
          <a:xfrm>
            <a:off x="5044440" y="5192343"/>
            <a:ext cx="2103120" cy="1437057"/>
          </a:xfrm>
          <a:prstGeom prst="rect">
            <a:avLst/>
          </a:prstGeom>
          <a:noFill/>
          <a:ln>
            <a:noFill/>
          </a:ln>
        </p:spPr>
      </p:pic>
      <p:sp>
        <p:nvSpPr>
          <p:cNvPr id="253" name="Google Shape;253;p40"/>
          <p:cNvSpPr txBox="1">
            <a:spLocks noGrp="1"/>
          </p:cNvSpPr>
          <p:nvPr>
            <p:ph type="title"/>
          </p:nvPr>
        </p:nvSpPr>
        <p:spPr>
          <a:xfrm>
            <a:off x="304800" y="2863429"/>
            <a:ext cx="11582400" cy="113114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065174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92">
          <p15:clr>
            <a:srgbClr val="FBAE40"/>
          </p15:clr>
        </p15:guide>
        <p15:guide id="5" orient="horz" pos="144">
          <p15:clr>
            <a:srgbClr val="FBAE40"/>
          </p15:clr>
        </p15:guide>
        <p15:guide id="6" orient="horz" pos="417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9C8871E-493F-411E-9018-B2A3393E9608}"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705798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C8871E-493F-411E-9018-B2A3393E9608}"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397243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Centered_West Africa Region Logo">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1B04F-30DE-6151-B049-E33F9E5EF766}"/>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9484" t="22096" r="21699" b="2809"/>
          <a:stretch/>
        </p:blipFill>
        <p:spPr>
          <a:xfrm>
            <a:off x="-416257" y="-395787"/>
            <a:ext cx="13024513" cy="7915703"/>
          </a:xfrm>
          <a:prstGeom prst="rect">
            <a:avLst/>
          </a:prstGeom>
        </p:spPr>
      </p:pic>
      <p:pic>
        <p:nvPicPr>
          <p:cNvPr id="7" name="Picture 6">
            <a:extLst>
              <a:ext uri="{FF2B5EF4-FFF2-40B4-BE49-F238E27FC236}">
                <a16:creationId xmlns:a16="http://schemas.microsoft.com/office/drawing/2014/main" id="{0F1A76F4-A349-161D-DF37-F82E57966C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p:blipFill>
        <p:spPr>
          <a:xfrm>
            <a:off x="4930084" y="586885"/>
            <a:ext cx="2331832" cy="2331832"/>
          </a:xfrm>
          <a:prstGeom prst="rect">
            <a:avLst/>
          </a:prstGeom>
        </p:spPr>
      </p:pic>
      <p:sp>
        <p:nvSpPr>
          <p:cNvPr id="3" name="Text Placeholder 21">
            <a:extLst>
              <a:ext uri="{FF2B5EF4-FFF2-40B4-BE49-F238E27FC236}">
                <a16:creationId xmlns:a16="http://schemas.microsoft.com/office/drawing/2014/main" id="{0BB29BAD-7C6F-66E8-75AD-DA60D715AD0A}"/>
              </a:ext>
            </a:extLst>
          </p:cNvPr>
          <p:cNvSpPr>
            <a:spLocks noGrp="1"/>
          </p:cNvSpPr>
          <p:nvPr>
            <p:ph type="body" sz="quarter" idx="10"/>
          </p:nvPr>
        </p:nvSpPr>
        <p:spPr>
          <a:xfrm>
            <a:off x="374425" y="4211890"/>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4" name="Title 16">
            <a:extLst>
              <a:ext uri="{FF2B5EF4-FFF2-40B4-BE49-F238E27FC236}">
                <a16:creationId xmlns:a16="http://schemas.microsoft.com/office/drawing/2014/main" id="{11699821-93F9-DDD8-5DD0-AE6EF83CCDFC}"/>
              </a:ext>
            </a:extLst>
          </p:cNvPr>
          <p:cNvSpPr>
            <a:spLocks noGrp="1"/>
          </p:cNvSpPr>
          <p:nvPr>
            <p:ph type="title"/>
          </p:nvPr>
        </p:nvSpPr>
        <p:spPr>
          <a:xfrm>
            <a:off x="374423" y="3078346"/>
            <a:ext cx="11443155" cy="1131142"/>
          </a:xfrm>
          <a:prstGeom prst="rect">
            <a:avLst/>
          </a:prstGeom>
        </p:spPr>
        <p:txBody>
          <a:bodyPr anchor="ctr" anchorCtr="0">
            <a:normAutofit/>
          </a:bodyPr>
          <a:lstStyle>
            <a:lvl1pPr algn="ctr">
              <a:defRPr sz="4800" b="1">
                <a:solidFill>
                  <a:schemeClr val="bg1"/>
                </a:solidFill>
                <a:latin typeface="+mj-lt"/>
              </a:defRPr>
            </a:lvl1pPr>
          </a:lstStyle>
          <a:p>
            <a:r>
              <a:rPr lang="en-US"/>
              <a:t>Click to edit Master title style</a:t>
            </a:r>
          </a:p>
        </p:txBody>
      </p:sp>
      <p:sp>
        <p:nvSpPr>
          <p:cNvPr id="5" name="Text Placeholder 21">
            <a:extLst>
              <a:ext uri="{FF2B5EF4-FFF2-40B4-BE49-F238E27FC236}">
                <a16:creationId xmlns:a16="http://schemas.microsoft.com/office/drawing/2014/main" id="{61CC541E-CBAC-8E74-636D-42CED8A7CE7C}"/>
              </a:ext>
            </a:extLst>
          </p:cNvPr>
          <p:cNvSpPr>
            <a:spLocks noGrp="1"/>
          </p:cNvSpPr>
          <p:nvPr>
            <p:ph type="body" sz="quarter" idx="11"/>
          </p:nvPr>
        </p:nvSpPr>
        <p:spPr>
          <a:xfrm>
            <a:off x="462683"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67713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C8871E-493F-411E-9018-B2A3393E9608}"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31572673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9C8871E-493F-411E-9018-B2A3393E9608}" type="datetimeFigureOut">
              <a:rPr lang="en-GB" smtClean="0"/>
              <a:t>24/05/2023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1134289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9C8871E-493F-411E-9018-B2A3393E9608}" type="datetimeFigureOut">
              <a:rPr lang="en-GB" smtClean="0"/>
              <a:t>24/05/2023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7004001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9C8871E-493F-411E-9018-B2A3393E9608}" type="datetimeFigureOut">
              <a:rPr lang="en-GB" smtClean="0"/>
              <a:t>24/05/2023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33479400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8871E-493F-411E-9018-B2A3393E9608}" type="datetimeFigureOut">
              <a:rPr lang="en-GB" smtClean="0"/>
              <a:t>24/05/2023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26170033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C8871E-493F-411E-9018-B2A3393E9608}" type="datetimeFigureOut">
              <a:rPr lang="en-GB" smtClean="0"/>
              <a:t>24/05/2023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4202393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C8871E-493F-411E-9018-B2A3393E9608}" type="datetimeFigureOut">
              <a:rPr lang="en-GB" smtClean="0"/>
              <a:t>24/05/2023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3811189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C8871E-493F-411E-9018-B2A3393E9608}"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18167510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C8871E-493F-411E-9018-B2A3393E9608}"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74ABE9-F2DE-46C8-90D8-9BE870B64374}" type="slidenum">
              <a:rPr lang="en-GB" smtClean="0"/>
              <a:t>‹#›</a:t>
            </a:fld>
            <a:endParaRPr lang="en-GB"/>
          </a:p>
        </p:txBody>
      </p:sp>
    </p:spTree>
    <p:extLst>
      <p:ext uri="{BB962C8B-B14F-4D97-AF65-F5344CB8AC3E}">
        <p14:creationId xmlns:p14="http://schemas.microsoft.com/office/powerpoint/2010/main" val="2118308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Option 1">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7C2E68-1D3E-032C-83FE-069328949854}"/>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15" name="Rectangle 14"/>
          <p:cNvSpPr/>
          <p:nvPr userDrawn="1"/>
        </p:nvSpPr>
        <p:spPr>
          <a:xfrm>
            <a:off x="7747000" y="0"/>
            <a:ext cx="4445000" cy="6858000"/>
          </a:xfrm>
          <a:prstGeom prst="rect">
            <a:avLst/>
          </a:prstGeom>
          <a:blipFill>
            <a:blip r:embed="rId3" cstate="print">
              <a:alphaModFix amt="70000"/>
              <a:extLst>
                <a:ext uri="{28A0092B-C50C-407E-A947-70E740481C1C}">
                  <a14:useLocalDpi xmlns:a14="http://schemas.microsoft.com/office/drawing/2010/main" val="0"/>
                </a:ext>
              </a:extLst>
            </a:blip>
            <a:stretch>
              <a:fillRect l="-1" t="-3860" r="-16141" b="-188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21"/>
          <p:cNvSpPr>
            <a:spLocks noGrp="1"/>
          </p:cNvSpPr>
          <p:nvPr>
            <p:ph type="body" sz="quarter" idx="10"/>
          </p:nvPr>
        </p:nvSpPr>
        <p:spPr>
          <a:xfrm>
            <a:off x="462684" y="4217939"/>
            <a:ext cx="11266635" cy="369332"/>
          </a:xfrm>
          <a:prstGeom prst="rect">
            <a:avLst/>
          </a:prstGeom>
        </p:spPr>
        <p:txBody>
          <a:bodyPr anchor="ctr" anchorCtr="0">
            <a:spAutoFit/>
          </a:bodyPr>
          <a:lstStyle>
            <a:lvl1pPr marL="0" indent="0" algn="l">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444048" y="2642464"/>
            <a:ext cx="11443155" cy="1573072"/>
          </a:xfrm>
          <a:prstGeom prst="rect">
            <a:avLst/>
          </a:prstGeom>
        </p:spPr>
        <p:txBody>
          <a:bodyPr anchor="ctr" anchorCtr="0">
            <a:normAutofit/>
          </a:bodyPr>
          <a:lstStyle>
            <a:lvl1pPr algn="l">
              <a:defRPr sz="4400" b="1">
                <a:solidFill>
                  <a:schemeClr val="bg1"/>
                </a:solidFill>
                <a:latin typeface="+mj-lt"/>
              </a:defRPr>
            </a:lvl1pPr>
          </a:lstStyle>
          <a:p>
            <a:r>
              <a:rPr lang="en-US"/>
              <a:t>Click to edit Master title style</a:t>
            </a:r>
          </a:p>
        </p:txBody>
      </p:sp>
      <p:pic>
        <p:nvPicPr>
          <p:cNvPr id="6" name="Picture 5" descr="Text, logo&#10;&#10;Description automatically generated">
            <a:extLst>
              <a:ext uri="{FF2B5EF4-FFF2-40B4-BE49-F238E27FC236}">
                <a16:creationId xmlns:a16="http://schemas.microsoft.com/office/drawing/2014/main" id="{0C67A8A0-23B3-0AED-D35C-60F3AC3D37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4048" y="635468"/>
            <a:ext cx="5609229" cy="1311741"/>
          </a:xfrm>
          <a:prstGeom prst="rect">
            <a:avLst/>
          </a:prstGeom>
        </p:spPr>
      </p:pic>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4" y="6065567"/>
            <a:ext cx="11266635" cy="313932"/>
          </a:xfrm>
          <a:prstGeom prst="rect">
            <a:avLst/>
          </a:prstGeom>
        </p:spPr>
        <p:txBody>
          <a:bodyPr anchor="ctr" anchorCtr="0">
            <a:spAutoFit/>
          </a:bodyPr>
          <a:lstStyle>
            <a:lvl1pPr marL="0" indent="0" algn="l">
              <a:buNone/>
              <a:defRPr sz="16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27773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entered_Western Hemisphere">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16B386-B8C0-DE88-C3AB-46957BB0DBD0}"/>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9484" t="22096" r="21699" b="2809"/>
          <a:stretch/>
        </p:blipFill>
        <p:spPr>
          <a:xfrm>
            <a:off x="-416257" y="-395787"/>
            <a:ext cx="13024513" cy="7915703"/>
          </a:xfrm>
          <a:prstGeom prst="rect">
            <a:avLst/>
          </a:prstGeom>
        </p:spPr>
      </p:pic>
      <p:pic>
        <p:nvPicPr>
          <p:cNvPr id="7" name="Picture 6">
            <a:extLst>
              <a:ext uri="{FF2B5EF4-FFF2-40B4-BE49-F238E27FC236}">
                <a16:creationId xmlns:a16="http://schemas.microsoft.com/office/drawing/2014/main" id="{0F1A76F4-A349-161D-DF37-F82E57966C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p:blipFill>
        <p:spPr>
          <a:xfrm>
            <a:off x="4930084" y="586885"/>
            <a:ext cx="2331832" cy="2331832"/>
          </a:xfrm>
          <a:prstGeom prst="rect">
            <a:avLst/>
          </a:prstGeom>
        </p:spPr>
      </p:pic>
      <p:sp>
        <p:nvSpPr>
          <p:cNvPr id="10" name="Text Placeholder 21">
            <a:extLst>
              <a:ext uri="{FF2B5EF4-FFF2-40B4-BE49-F238E27FC236}">
                <a16:creationId xmlns:a16="http://schemas.microsoft.com/office/drawing/2014/main" id="{0D39E5F2-0564-530E-A5C3-51FF7845B589}"/>
              </a:ext>
            </a:extLst>
          </p:cNvPr>
          <p:cNvSpPr>
            <a:spLocks noGrp="1"/>
          </p:cNvSpPr>
          <p:nvPr>
            <p:ph type="body" sz="quarter" idx="10"/>
          </p:nvPr>
        </p:nvSpPr>
        <p:spPr>
          <a:xfrm>
            <a:off x="374425" y="4211890"/>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11" name="Title 16">
            <a:extLst>
              <a:ext uri="{FF2B5EF4-FFF2-40B4-BE49-F238E27FC236}">
                <a16:creationId xmlns:a16="http://schemas.microsoft.com/office/drawing/2014/main" id="{061FD1FB-C5E0-0F43-09F4-3828E07177B6}"/>
              </a:ext>
            </a:extLst>
          </p:cNvPr>
          <p:cNvSpPr>
            <a:spLocks noGrp="1"/>
          </p:cNvSpPr>
          <p:nvPr>
            <p:ph type="title"/>
          </p:nvPr>
        </p:nvSpPr>
        <p:spPr>
          <a:xfrm>
            <a:off x="374423" y="3078346"/>
            <a:ext cx="11443155" cy="1131142"/>
          </a:xfrm>
          <a:prstGeom prst="rect">
            <a:avLst/>
          </a:prstGeom>
        </p:spPr>
        <p:txBody>
          <a:bodyPr anchor="ctr" anchorCtr="0">
            <a:normAutofit/>
          </a:bodyPr>
          <a:lstStyle>
            <a:lvl1pPr algn="ctr">
              <a:defRPr sz="4800" b="1">
                <a:solidFill>
                  <a:schemeClr val="bg1"/>
                </a:solidFill>
                <a:latin typeface="+mj-lt"/>
              </a:defRPr>
            </a:lvl1pPr>
          </a:lstStyle>
          <a:p>
            <a:r>
              <a:rPr lang="en-US"/>
              <a:t>Click to edit Master title style</a:t>
            </a:r>
          </a:p>
        </p:txBody>
      </p:sp>
      <p:sp>
        <p:nvSpPr>
          <p:cNvPr id="12" name="Text Placeholder 21">
            <a:extLst>
              <a:ext uri="{FF2B5EF4-FFF2-40B4-BE49-F238E27FC236}">
                <a16:creationId xmlns:a16="http://schemas.microsoft.com/office/drawing/2014/main" id="{9193C90B-0AB7-BECA-56B0-DFF99AEDD556}"/>
              </a:ext>
            </a:extLst>
          </p:cNvPr>
          <p:cNvSpPr>
            <a:spLocks noGrp="1"/>
          </p:cNvSpPr>
          <p:nvPr>
            <p:ph type="body" sz="quarter" idx="11"/>
          </p:nvPr>
        </p:nvSpPr>
        <p:spPr>
          <a:xfrm>
            <a:off x="462683"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79546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488" userDrawn="1">
          <p15:clr>
            <a:srgbClr val="FBAE40"/>
          </p15:clr>
        </p15:guide>
        <p15:guide id="4" pos="192" userDrawn="1">
          <p15:clr>
            <a:srgbClr val="FBAE40"/>
          </p15:clr>
        </p15:guide>
        <p15:guide id="5" orient="horz" pos="144" userDrawn="1">
          <p15:clr>
            <a:srgbClr val="FBAE40"/>
          </p15:clr>
        </p15:guide>
        <p15:guide id="6" orient="horz" pos="4176"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_Centered">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7C2E68-1D3E-032C-83FE-069328949854}"/>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8" name="Text Placeholder 21"/>
          <p:cNvSpPr>
            <a:spLocks noGrp="1"/>
          </p:cNvSpPr>
          <p:nvPr>
            <p:ph type="body" sz="quarter" idx="10"/>
          </p:nvPr>
        </p:nvSpPr>
        <p:spPr>
          <a:xfrm>
            <a:off x="374426" y="4217939"/>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374424" y="2642464"/>
            <a:ext cx="11443155" cy="1573072"/>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pic>
        <p:nvPicPr>
          <p:cNvPr id="6" name="Picture 5" descr="Text, logo&#10;&#10;Description automatically generated">
            <a:extLst>
              <a:ext uri="{FF2B5EF4-FFF2-40B4-BE49-F238E27FC236}">
                <a16:creationId xmlns:a16="http://schemas.microsoft.com/office/drawing/2014/main" id="{0C67A8A0-23B3-0AED-D35C-60F3AC3D37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1387" y="635468"/>
            <a:ext cx="5609229" cy="1311741"/>
          </a:xfrm>
          <a:prstGeom prst="rect">
            <a:avLst/>
          </a:prstGeom>
        </p:spPr>
      </p:pic>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4" y="6065567"/>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8656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_Centered_Stacked Logo">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7C2E68-1D3E-032C-83FE-069328949854}"/>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8" name="Text Placeholder 21"/>
          <p:cNvSpPr>
            <a:spLocks noGrp="1"/>
          </p:cNvSpPr>
          <p:nvPr>
            <p:ph type="body" sz="quarter" idx="10"/>
          </p:nvPr>
        </p:nvSpPr>
        <p:spPr>
          <a:xfrm>
            <a:off x="374426" y="4340771"/>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374424" y="3207226"/>
            <a:ext cx="11443155"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4"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pic>
        <p:nvPicPr>
          <p:cNvPr id="3" name="Picture 2" descr="A picture containing calendar&#10;&#10;Description automatically generated">
            <a:extLst>
              <a:ext uri="{FF2B5EF4-FFF2-40B4-BE49-F238E27FC236}">
                <a16:creationId xmlns:a16="http://schemas.microsoft.com/office/drawing/2014/main" id="{23AB641D-A478-AE1F-929A-0B7CCACC4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4884" y="635467"/>
            <a:ext cx="2482235" cy="2206847"/>
          </a:xfrm>
          <a:prstGeom prst="rect">
            <a:avLst/>
          </a:prstGeom>
        </p:spPr>
      </p:pic>
    </p:spTree>
    <p:extLst>
      <p:ext uri="{BB962C8B-B14F-4D97-AF65-F5344CB8AC3E}">
        <p14:creationId xmlns:p14="http://schemas.microsoft.com/office/powerpoint/2010/main" val="326064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Centered_Foreign Audiences">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7C2E68-1D3E-032C-83FE-069328949854}"/>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8" name="Text Placeholder 21"/>
          <p:cNvSpPr>
            <a:spLocks noGrp="1"/>
          </p:cNvSpPr>
          <p:nvPr>
            <p:ph type="body" sz="quarter" idx="10"/>
          </p:nvPr>
        </p:nvSpPr>
        <p:spPr>
          <a:xfrm>
            <a:off x="374426" y="4007171"/>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374424" y="2873626"/>
            <a:ext cx="11443155"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4"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pic>
        <p:nvPicPr>
          <p:cNvPr id="2" name="Picture 1" descr="A picture containing text&#10;&#10;Description automatically generated">
            <a:extLst>
              <a:ext uri="{FF2B5EF4-FFF2-40B4-BE49-F238E27FC236}">
                <a16:creationId xmlns:a16="http://schemas.microsoft.com/office/drawing/2014/main" id="{BB03485A-B5E3-2CF6-E4C7-64FD794D92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7996" y="555793"/>
            <a:ext cx="3056008" cy="1637081"/>
          </a:xfrm>
          <a:prstGeom prst="rect">
            <a:avLst/>
          </a:prstGeom>
        </p:spPr>
      </p:pic>
    </p:spTree>
    <p:extLst>
      <p:ext uri="{BB962C8B-B14F-4D97-AF65-F5344CB8AC3E}">
        <p14:creationId xmlns:p14="http://schemas.microsoft.com/office/powerpoint/2010/main" val="35656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_Centered_Asia Region Logo">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7C2E68-1D3E-032C-83FE-069328949854}"/>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8" name="Text Placeholder 21"/>
          <p:cNvSpPr>
            <a:spLocks noGrp="1"/>
          </p:cNvSpPr>
          <p:nvPr>
            <p:ph type="body" sz="quarter" idx="10"/>
          </p:nvPr>
        </p:nvSpPr>
        <p:spPr>
          <a:xfrm>
            <a:off x="374426" y="4340771"/>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374424" y="3207226"/>
            <a:ext cx="11443155"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4"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pic>
        <p:nvPicPr>
          <p:cNvPr id="7" name="Picture 6" descr="Diagram&#10;&#10;Description automatically generated">
            <a:extLst>
              <a:ext uri="{FF2B5EF4-FFF2-40B4-BE49-F238E27FC236}">
                <a16:creationId xmlns:a16="http://schemas.microsoft.com/office/drawing/2014/main" id="{0F1A76F4-A349-161D-DF37-F82E57966C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1463" y="586885"/>
            <a:ext cx="3109077" cy="2331808"/>
          </a:xfrm>
          <a:prstGeom prst="rect">
            <a:avLst/>
          </a:prstGeom>
        </p:spPr>
      </p:pic>
    </p:spTree>
    <p:extLst>
      <p:ext uri="{BB962C8B-B14F-4D97-AF65-F5344CB8AC3E}">
        <p14:creationId xmlns:p14="http://schemas.microsoft.com/office/powerpoint/2010/main" val="341846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_Centered_West Africa Region Logo">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7C2E68-1D3E-032C-83FE-069328949854}"/>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8" name="Text Placeholder 21"/>
          <p:cNvSpPr>
            <a:spLocks noGrp="1"/>
          </p:cNvSpPr>
          <p:nvPr>
            <p:ph type="body" sz="quarter" idx="10"/>
          </p:nvPr>
        </p:nvSpPr>
        <p:spPr>
          <a:xfrm>
            <a:off x="374426" y="4340771"/>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374424" y="3207226"/>
            <a:ext cx="11443155"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4"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pic>
        <p:nvPicPr>
          <p:cNvPr id="7" name="Picture 6">
            <a:extLst>
              <a:ext uri="{FF2B5EF4-FFF2-40B4-BE49-F238E27FC236}">
                <a16:creationId xmlns:a16="http://schemas.microsoft.com/office/drawing/2014/main" id="{0F1A76F4-A349-161D-DF37-F82E57966C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41463" y="586885"/>
            <a:ext cx="3109077" cy="2331808"/>
          </a:xfrm>
          <a:prstGeom prst="rect">
            <a:avLst/>
          </a:prstGeom>
        </p:spPr>
      </p:pic>
    </p:spTree>
    <p:extLst>
      <p:ext uri="{BB962C8B-B14F-4D97-AF65-F5344CB8AC3E}">
        <p14:creationId xmlns:p14="http://schemas.microsoft.com/office/powerpoint/2010/main" val="158863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_Centered_Western Hemisphere">
    <p:bg>
      <p:bgPr>
        <a:gradFill flip="none" rotWithShape="1">
          <a:gsLst>
            <a:gs pos="0">
              <a:schemeClr val="accent1">
                <a:lumMod val="75000"/>
              </a:schemeClr>
            </a:gs>
            <a:gs pos="97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7C2E68-1D3E-032C-83FE-069328949854}"/>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3574" t="4277" r="18520" b="4277"/>
          <a:stretch/>
        </p:blipFill>
        <p:spPr>
          <a:xfrm>
            <a:off x="-1" y="0"/>
            <a:ext cx="12192001" cy="6858000"/>
          </a:xfrm>
          <a:prstGeom prst="rect">
            <a:avLst/>
          </a:prstGeom>
        </p:spPr>
      </p:pic>
      <p:sp>
        <p:nvSpPr>
          <p:cNvPr id="8" name="Text Placeholder 21"/>
          <p:cNvSpPr>
            <a:spLocks noGrp="1"/>
          </p:cNvSpPr>
          <p:nvPr>
            <p:ph type="body" sz="quarter" idx="10"/>
          </p:nvPr>
        </p:nvSpPr>
        <p:spPr>
          <a:xfrm>
            <a:off x="374426" y="4340771"/>
            <a:ext cx="11443153"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374424" y="3207226"/>
            <a:ext cx="11443155" cy="1131143"/>
          </a:xfrm>
          <a:prstGeom prst="rect">
            <a:avLst/>
          </a:prstGeom>
        </p:spPr>
        <p:txBody>
          <a:bodyPr anchor="ctr" anchorCtr="0">
            <a:normAutofit/>
          </a:bodyPr>
          <a:lstStyle>
            <a:lvl1pPr algn="ctr">
              <a:defRPr sz="4400" b="1">
                <a:solidFill>
                  <a:schemeClr val="bg1"/>
                </a:solidFill>
                <a:latin typeface="+mj-lt"/>
              </a:defRPr>
            </a:lvl1pPr>
          </a:lstStyle>
          <a:p>
            <a:r>
              <a:rPr lang="en-US"/>
              <a:t>Click to edit Master title style</a:t>
            </a:r>
          </a:p>
        </p:txBody>
      </p:sp>
      <p:sp>
        <p:nvSpPr>
          <p:cNvPr id="16" name="Text Placeholder 21">
            <a:extLst>
              <a:ext uri="{FF2B5EF4-FFF2-40B4-BE49-F238E27FC236}">
                <a16:creationId xmlns:a16="http://schemas.microsoft.com/office/drawing/2014/main" id="{C825E2FE-9228-C523-C20A-468B550A9D4A}"/>
              </a:ext>
            </a:extLst>
          </p:cNvPr>
          <p:cNvSpPr>
            <a:spLocks noGrp="1"/>
          </p:cNvSpPr>
          <p:nvPr>
            <p:ph type="body" sz="quarter" idx="11"/>
          </p:nvPr>
        </p:nvSpPr>
        <p:spPr>
          <a:xfrm>
            <a:off x="462684" y="6188399"/>
            <a:ext cx="11266635" cy="313932"/>
          </a:xfrm>
          <a:prstGeom prst="rect">
            <a:avLst/>
          </a:prstGeom>
        </p:spPr>
        <p:txBody>
          <a:bodyPr anchor="ctr" anchorCtr="0">
            <a:spAutoFit/>
          </a:bodyPr>
          <a:lstStyle>
            <a:lvl1pPr marL="0" indent="0" algn="ctr">
              <a:buNone/>
              <a:defRPr sz="1600">
                <a:solidFill>
                  <a:schemeClr val="bg1"/>
                </a:solidFill>
                <a:latin typeface="+mj-lt"/>
              </a:defRPr>
            </a:lvl1pPr>
          </a:lstStyle>
          <a:p>
            <a:pPr lvl="0"/>
            <a:r>
              <a:rPr lang="en-US"/>
              <a:t>Click to edit Master text styles</a:t>
            </a:r>
          </a:p>
        </p:txBody>
      </p:sp>
      <p:pic>
        <p:nvPicPr>
          <p:cNvPr id="7" name="Picture 6">
            <a:extLst>
              <a:ext uri="{FF2B5EF4-FFF2-40B4-BE49-F238E27FC236}">
                <a16:creationId xmlns:a16="http://schemas.microsoft.com/office/drawing/2014/main" id="{0F1A76F4-A349-161D-DF37-F82E57966C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41463" y="586885"/>
            <a:ext cx="3109077" cy="2331808"/>
          </a:xfrm>
          <a:prstGeom prst="rect">
            <a:avLst/>
          </a:prstGeom>
        </p:spPr>
      </p:pic>
    </p:spTree>
    <p:extLst>
      <p:ext uri="{BB962C8B-B14F-4D97-AF65-F5344CB8AC3E}">
        <p14:creationId xmlns:p14="http://schemas.microsoft.com/office/powerpoint/2010/main" val="144803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_Dark Blue Header">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3039383"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97DDFAF-C28B-36AB-F893-DA31002A67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2606" y="6193477"/>
            <a:ext cx="2621081" cy="614499"/>
          </a:xfrm>
          <a:prstGeom prst="rect">
            <a:avLst/>
          </a:prstGeom>
        </p:spPr>
      </p:pic>
    </p:spTree>
    <p:extLst>
      <p:ext uri="{BB962C8B-B14F-4D97-AF65-F5344CB8AC3E}">
        <p14:creationId xmlns:p14="http://schemas.microsoft.com/office/powerpoint/2010/main" val="23534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_Dark Blue_FA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188175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text, sign&#10;&#10;Description automatically generated">
            <a:extLst>
              <a:ext uri="{FF2B5EF4-FFF2-40B4-BE49-F238E27FC236}">
                <a16:creationId xmlns:a16="http://schemas.microsoft.com/office/drawing/2014/main" id="{D70BBC0B-1F23-50CE-2FEB-E816FA0813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64" y="5984221"/>
            <a:ext cx="1442997" cy="775496"/>
          </a:xfrm>
          <a:prstGeom prst="rect">
            <a:avLst/>
          </a:prstGeom>
        </p:spPr>
      </p:pic>
    </p:spTree>
    <p:extLst>
      <p:ext uri="{BB962C8B-B14F-4D97-AF65-F5344CB8AC3E}">
        <p14:creationId xmlns:p14="http://schemas.microsoft.com/office/powerpoint/2010/main" val="121159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_Dark Blue_Asia Region">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descr="Diagram&#10;&#10;Description automatically generated">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4" y="5873907"/>
            <a:ext cx="1242653" cy="931991"/>
          </a:xfrm>
          <a:prstGeom prst="rect">
            <a:avLst/>
          </a:prstGeom>
        </p:spPr>
      </p:pic>
    </p:spTree>
    <p:extLst>
      <p:ext uri="{BB962C8B-B14F-4D97-AF65-F5344CB8AC3E}">
        <p14:creationId xmlns:p14="http://schemas.microsoft.com/office/powerpoint/2010/main" val="47409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Dark Blue_West Africa">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924" y="5873907"/>
            <a:ext cx="1242653" cy="931991"/>
          </a:xfrm>
          <a:prstGeom prst="rect">
            <a:avLst/>
          </a:prstGeom>
        </p:spPr>
      </p:pic>
    </p:spTree>
    <p:extLst>
      <p:ext uri="{BB962C8B-B14F-4D97-AF65-F5344CB8AC3E}">
        <p14:creationId xmlns:p14="http://schemas.microsoft.com/office/powerpoint/2010/main" val="365530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Dark Blue Header">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2546332"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910034"/>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97DDFAF-C28B-36AB-F893-DA31002A67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82604" y="6093624"/>
            <a:ext cx="2286000" cy="715280"/>
          </a:xfrm>
          <a:prstGeom prst="rect">
            <a:avLst/>
          </a:prstGeom>
        </p:spPr>
      </p:pic>
    </p:spTree>
    <p:extLst>
      <p:ext uri="{BB962C8B-B14F-4D97-AF65-F5344CB8AC3E}">
        <p14:creationId xmlns:p14="http://schemas.microsoft.com/office/powerpoint/2010/main" val="232984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_Dark Blue_Western Hemisphere">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924" y="5873907"/>
            <a:ext cx="1242653" cy="931991"/>
          </a:xfrm>
          <a:prstGeom prst="rect">
            <a:avLst/>
          </a:prstGeom>
        </p:spPr>
      </p:pic>
    </p:spTree>
    <p:extLst>
      <p:ext uri="{BB962C8B-B14F-4D97-AF65-F5344CB8AC3E}">
        <p14:creationId xmlns:p14="http://schemas.microsoft.com/office/powerpoint/2010/main" val="267134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_Dark Blue_Country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970426"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22" name="Picture 21" descr="A picture containing text, sign&#10;&#10;Description automatically generated">
            <a:extLst>
              <a:ext uri="{FF2B5EF4-FFF2-40B4-BE49-F238E27FC236}">
                <a16:creationId xmlns:a16="http://schemas.microsoft.com/office/drawing/2014/main" id="{A6B349EB-B7D0-6D6D-DD51-A7770AAB6B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3" y="5897708"/>
            <a:ext cx="1682496" cy="862011"/>
          </a:xfrm>
          <a:prstGeom prst="rect">
            <a:avLst/>
          </a:prstGeom>
        </p:spPr>
      </p:pic>
    </p:spTree>
    <p:extLst>
      <p:ext uri="{BB962C8B-B14F-4D97-AF65-F5344CB8AC3E}">
        <p14:creationId xmlns:p14="http://schemas.microsoft.com/office/powerpoint/2010/main" val="313189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_Blue Header">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3039383"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pic>
        <p:nvPicPr>
          <p:cNvPr id="3" name="Picture 2">
            <a:extLst>
              <a:ext uri="{FF2B5EF4-FFF2-40B4-BE49-F238E27FC236}">
                <a16:creationId xmlns:a16="http://schemas.microsoft.com/office/drawing/2014/main" id="{D97DDFAF-C28B-36AB-F893-DA31002A67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2606" y="6193477"/>
            <a:ext cx="2621081" cy="614499"/>
          </a:xfrm>
          <a:prstGeom prst="rect">
            <a:avLst/>
          </a:prstGeom>
        </p:spPr>
      </p:pic>
      <p:sp>
        <p:nvSpPr>
          <p:cNvPr id="2" name="Text Placeholder 3">
            <a:extLst>
              <a:ext uri="{FF2B5EF4-FFF2-40B4-BE49-F238E27FC236}">
                <a16:creationId xmlns:a16="http://schemas.microsoft.com/office/drawing/2014/main" id="{FA5C3E4E-8DDA-0044-5F77-2C8EDF4AD256}"/>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72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_Blue_FA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188175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text, sign&#10;&#10;Description automatically generated">
            <a:extLst>
              <a:ext uri="{FF2B5EF4-FFF2-40B4-BE49-F238E27FC236}">
                <a16:creationId xmlns:a16="http://schemas.microsoft.com/office/drawing/2014/main" id="{D70BBC0B-1F23-50CE-2FEB-E816FA0813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64" y="5984221"/>
            <a:ext cx="1442997" cy="775496"/>
          </a:xfrm>
          <a:prstGeom prst="rect">
            <a:avLst/>
          </a:prstGeom>
        </p:spPr>
      </p:pic>
    </p:spTree>
    <p:extLst>
      <p:ext uri="{BB962C8B-B14F-4D97-AF65-F5344CB8AC3E}">
        <p14:creationId xmlns:p14="http://schemas.microsoft.com/office/powerpoint/2010/main" val="283487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_Blue_Asia Region">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descr="Diagram&#10;&#10;Description automatically generated">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4" y="5873907"/>
            <a:ext cx="1242653" cy="931991"/>
          </a:xfrm>
          <a:prstGeom prst="rect">
            <a:avLst/>
          </a:prstGeom>
        </p:spPr>
      </p:pic>
    </p:spTree>
    <p:extLst>
      <p:ext uri="{BB962C8B-B14F-4D97-AF65-F5344CB8AC3E}">
        <p14:creationId xmlns:p14="http://schemas.microsoft.com/office/powerpoint/2010/main" val="102002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_Blue_West Africa">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924" y="5873907"/>
            <a:ext cx="1242653" cy="931991"/>
          </a:xfrm>
          <a:prstGeom prst="rect">
            <a:avLst/>
          </a:prstGeom>
        </p:spPr>
      </p:pic>
    </p:spTree>
    <p:extLst>
      <p:ext uri="{BB962C8B-B14F-4D97-AF65-F5344CB8AC3E}">
        <p14:creationId xmlns:p14="http://schemas.microsoft.com/office/powerpoint/2010/main" val="189774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_Blue_Western Hemisphere">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924" y="5873907"/>
            <a:ext cx="1242653" cy="931991"/>
          </a:xfrm>
          <a:prstGeom prst="rect">
            <a:avLst/>
          </a:prstGeom>
        </p:spPr>
      </p:pic>
    </p:spTree>
    <p:extLst>
      <p:ext uri="{BB962C8B-B14F-4D97-AF65-F5344CB8AC3E}">
        <p14:creationId xmlns:p14="http://schemas.microsoft.com/office/powerpoint/2010/main" val="133869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_Blue_Country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970426"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22" name="Picture 21" descr="A picture containing text, sign&#10;&#10;Description automatically generated">
            <a:extLst>
              <a:ext uri="{FF2B5EF4-FFF2-40B4-BE49-F238E27FC236}">
                <a16:creationId xmlns:a16="http://schemas.microsoft.com/office/drawing/2014/main" id="{A6B349EB-B7D0-6D6D-DD51-A7770AAB6B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3" y="5897708"/>
            <a:ext cx="1682496" cy="862011"/>
          </a:xfrm>
          <a:prstGeom prst="rect">
            <a:avLst/>
          </a:prstGeom>
        </p:spPr>
      </p:pic>
    </p:spTree>
    <p:extLst>
      <p:ext uri="{BB962C8B-B14F-4D97-AF65-F5344CB8AC3E}">
        <p14:creationId xmlns:p14="http://schemas.microsoft.com/office/powerpoint/2010/main" val="363324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_Red Header">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3039383"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pic>
        <p:nvPicPr>
          <p:cNvPr id="3" name="Picture 2">
            <a:extLst>
              <a:ext uri="{FF2B5EF4-FFF2-40B4-BE49-F238E27FC236}">
                <a16:creationId xmlns:a16="http://schemas.microsoft.com/office/drawing/2014/main" id="{D97DDFAF-C28B-36AB-F893-DA31002A67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2606" y="6193477"/>
            <a:ext cx="2621081" cy="614499"/>
          </a:xfrm>
          <a:prstGeom prst="rect">
            <a:avLst/>
          </a:prstGeom>
        </p:spPr>
      </p:pic>
      <p:sp>
        <p:nvSpPr>
          <p:cNvPr id="2" name="Text Placeholder 3">
            <a:extLst>
              <a:ext uri="{FF2B5EF4-FFF2-40B4-BE49-F238E27FC236}">
                <a16:creationId xmlns:a16="http://schemas.microsoft.com/office/drawing/2014/main" id="{16661403-F99C-E601-3BED-433F9BFA8C73}"/>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17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_Red_FA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188175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text, sign&#10;&#10;Description automatically generated">
            <a:extLst>
              <a:ext uri="{FF2B5EF4-FFF2-40B4-BE49-F238E27FC236}">
                <a16:creationId xmlns:a16="http://schemas.microsoft.com/office/drawing/2014/main" id="{D70BBC0B-1F23-50CE-2FEB-E816FA0813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64" y="5984221"/>
            <a:ext cx="1442997" cy="775496"/>
          </a:xfrm>
          <a:prstGeom prst="rect">
            <a:avLst/>
          </a:prstGeom>
        </p:spPr>
      </p:pic>
    </p:spTree>
    <p:extLst>
      <p:ext uri="{BB962C8B-B14F-4D97-AF65-F5344CB8AC3E}">
        <p14:creationId xmlns:p14="http://schemas.microsoft.com/office/powerpoint/2010/main" val="88055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Dark Blue_FA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300908"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1540012" y="6553707"/>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dirty="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0"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8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3000" indent="-228600">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200" indent="-228600">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400" indent="-228600">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text, sign&#10;&#10;Description automatically generated">
            <a:extLst>
              <a:ext uri="{FF2B5EF4-FFF2-40B4-BE49-F238E27FC236}">
                <a16:creationId xmlns:a16="http://schemas.microsoft.com/office/drawing/2014/main" id="{D70BBC0B-1F23-50CE-2FEB-E816FA0813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64" y="5856033"/>
            <a:ext cx="1204691" cy="861817"/>
          </a:xfrm>
          <a:prstGeom prst="rect">
            <a:avLst/>
          </a:prstGeom>
        </p:spPr>
      </p:pic>
    </p:spTree>
    <p:extLst>
      <p:ext uri="{BB962C8B-B14F-4D97-AF65-F5344CB8AC3E}">
        <p14:creationId xmlns:p14="http://schemas.microsoft.com/office/powerpoint/2010/main" val="279071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7552" userDrawn="1">
          <p15:clr>
            <a:srgbClr val="FBAE40"/>
          </p15:clr>
        </p15:guide>
        <p15:guide id="4" pos="128" userDrawn="1">
          <p15:clr>
            <a:srgbClr val="FBAE40"/>
          </p15:clr>
        </p15:guide>
        <p15:guide id="5" orient="horz" pos="144" userDrawn="1">
          <p15:clr>
            <a:srgbClr val="FBAE40"/>
          </p15:clr>
        </p15:guide>
        <p15:guide id="6" orient="horz" pos="422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_Red_Asia Region">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descr="Diagram&#10;&#10;Description automatically generated">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4" y="5873907"/>
            <a:ext cx="1242653" cy="931991"/>
          </a:xfrm>
          <a:prstGeom prst="rect">
            <a:avLst/>
          </a:prstGeom>
        </p:spPr>
      </p:pic>
    </p:spTree>
    <p:extLst>
      <p:ext uri="{BB962C8B-B14F-4D97-AF65-F5344CB8AC3E}">
        <p14:creationId xmlns:p14="http://schemas.microsoft.com/office/powerpoint/2010/main" val="236897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ent_Red_West Africa">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924" y="5873907"/>
            <a:ext cx="1242653" cy="931991"/>
          </a:xfrm>
          <a:prstGeom prst="rect">
            <a:avLst/>
          </a:prstGeom>
        </p:spPr>
      </p:pic>
    </p:spTree>
    <p:extLst>
      <p:ext uri="{BB962C8B-B14F-4D97-AF65-F5344CB8AC3E}">
        <p14:creationId xmlns:p14="http://schemas.microsoft.com/office/powerpoint/2010/main" val="341060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_Red_Western Hemisphere">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3" name="Picture 2">
            <a:extLst>
              <a:ext uri="{FF2B5EF4-FFF2-40B4-BE49-F238E27FC236}">
                <a16:creationId xmlns:a16="http://schemas.microsoft.com/office/drawing/2014/main" id="{ACEC1964-8E43-398C-C845-FB5CF369CE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924" y="5873907"/>
            <a:ext cx="1242653" cy="931991"/>
          </a:xfrm>
          <a:prstGeom prst="rect">
            <a:avLst/>
          </a:prstGeom>
        </p:spPr>
      </p:pic>
    </p:spTree>
    <p:extLst>
      <p:ext uri="{BB962C8B-B14F-4D97-AF65-F5344CB8AC3E}">
        <p14:creationId xmlns:p14="http://schemas.microsoft.com/office/powerpoint/2010/main" val="146490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_Red_Country Logo">
    <p:spTree>
      <p:nvGrpSpPr>
        <p:cNvPr id="1" name=""/>
        <p:cNvGrpSpPr/>
        <p:nvPr/>
      </p:nvGrpSpPr>
      <p:grpSpPr>
        <a:xfrm>
          <a:off x="0" y="0"/>
          <a:ext cx="0" cy="0"/>
          <a:chOff x="0" y="0"/>
          <a:chExt cx="0" cy="0"/>
        </a:xfrm>
      </p:grpSpPr>
      <p:sp>
        <p:nvSpPr>
          <p:cNvPr id="8" name="Rectangle 7"/>
          <p:cNvSpPr/>
          <p:nvPr/>
        </p:nvSpPr>
        <p:spPr>
          <a:xfrm>
            <a:off x="0" y="0"/>
            <a:ext cx="12192000" cy="1097280"/>
          </a:xfrm>
          <a:prstGeom prst="rect">
            <a:avLst/>
          </a:prstGeom>
          <a:solidFill>
            <a:schemeClr val="accent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6" name="Text Placeholder 3">
            <a:extLst>
              <a:ext uri="{FF2B5EF4-FFF2-40B4-BE49-F238E27FC236}">
                <a16:creationId xmlns:a16="http://schemas.microsoft.com/office/drawing/2014/main" id="{3DBA7FEE-839D-D75C-58F2-DD90B2D1B81C}"/>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970426"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22" name="Picture 21" descr="A picture containing text, sign&#10;&#10;Description automatically generated">
            <a:extLst>
              <a:ext uri="{FF2B5EF4-FFF2-40B4-BE49-F238E27FC236}">
                <a16:creationId xmlns:a16="http://schemas.microsoft.com/office/drawing/2014/main" id="{A6B349EB-B7D0-6D6D-DD51-A7770AAB6B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3" y="5897708"/>
            <a:ext cx="1682496" cy="862011"/>
          </a:xfrm>
          <a:prstGeom prst="rect">
            <a:avLst/>
          </a:prstGeom>
        </p:spPr>
      </p:pic>
    </p:spTree>
    <p:extLst>
      <p:ext uri="{BB962C8B-B14F-4D97-AF65-F5344CB8AC3E}">
        <p14:creationId xmlns:p14="http://schemas.microsoft.com/office/powerpoint/2010/main" val="219214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_Blue Header Line">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3039383"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pic>
        <p:nvPicPr>
          <p:cNvPr id="3" name="Picture 2">
            <a:extLst>
              <a:ext uri="{FF2B5EF4-FFF2-40B4-BE49-F238E27FC236}">
                <a16:creationId xmlns:a16="http://schemas.microsoft.com/office/drawing/2014/main" id="{D97DDFAF-C28B-36AB-F893-DA31002A67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2606" y="6193477"/>
            <a:ext cx="2621081" cy="614499"/>
          </a:xfrm>
          <a:prstGeom prst="rect">
            <a:avLst/>
          </a:prstGeom>
        </p:spPr>
      </p:pic>
      <p:cxnSp>
        <p:nvCxnSpPr>
          <p:cNvPr id="13" name="Straight Connector 12">
            <a:extLst>
              <a:ext uri="{FF2B5EF4-FFF2-40B4-BE49-F238E27FC236}">
                <a16:creationId xmlns:a16="http://schemas.microsoft.com/office/drawing/2014/main" id="{F243A5A1-B41C-C1B0-72E9-C07D3BF00340}"/>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15D0C38F-8FB5-4F7A-F5BA-4EDB3E8284DB}"/>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61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_Blue Header Line_FA">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188175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pic>
        <p:nvPicPr>
          <p:cNvPr id="5" name="Picture 4" descr="A picture containing text, sign&#10;&#10;Description automatically generated">
            <a:extLst>
              <a:ext uri="{FF2B5EF4-FFF2-40B4-BE49-F238E27FC236}">
                <a16:creationId xmlns:a16="http://schemas.microsoft.com/office/drawing/2014/main" id="{D70BBC0B-1F23-50CE-2FEB-E816FA0813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64" y="5984221"/>
            <a:ext cx="1442997" cy="775496"/>
          </a:xfrm>
          <a:prstGeom prst="rect">
            <a:avLst/>
          </a:prstGeom>
        </p:spPr>
      </p:pic>
      <p:sp>
        <p:nvSpPr>
          <p:cNvPr id="2" name="Text Placeholder 9">
            <a:extLst>
              <a:ext uri="{FF2B5EF4-FFF2-40B4-BE49-F238E27FC236}">
                <a16:creationId xmlns:a16="http://schemas.microsoft.com/office/drawing/2014/main" id="{DA34AAC7-A1A2-6BA4-5927-27CEF33919C0}"/>
              </a:ext>
            </a:extLst>
          </p:cNvPr>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332ED05B-AC70-EDAE-CD00-A014758DC9DD}"/>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6421BDF0-9B2A-38CA-C222-10D83F022B38}"/>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32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_Blue Line_Country Logo">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19" name="Text Placeholder 3">
            <a:extLst>
              <a:ext uri="{FF2B5EF4-FFF2-40B4-BE49-F238E27FC236}">
                <a16:creationId xmlns:a16="http://schemas.microsoft.com/office/drawing/2014/main" id="{D5592D31-DC8C-9ABE-D464-EECFF011FB47}"/>
              </a:ext>
            </a:extLst>
          </p:cNvPr>
          <p:cNvSpPr>
            <a:spLocks noGrp="1"/>
          </p:cNvSpPr>
          <p:nvPr>
            <p:ph type="body" sz="quarter" idx="15"/>
          </p:nvPr>
        </p:nvSpPr>
        <p:spPr>
          <a:xfrm>
            <a:off x="1970426"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pic>
        <p:nvPicPr>
          <p:cNvPr id="22" name="Picture 21" descr="A picture containing text, sign&#10;&#10;Description automatically generated">
            <a:extLst>
              <a:ext uri="{FF2B5EF4-FFF2-40B4-BE49-F238E27FC236}">
                <a16:creationId xmlns:a16="http://schemas.microsoft.com/office/drawing/2014/main" id="{A6B349EB-B7D0-6D6D-DD51-A7770AAB6B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923" y="5897708"/>
            <a:ext cx="1682496" cy="862011"/>
          </a:xfrm>
          <a:prstGeom prst="rect">
            <a:avLst/>
          </a:prstGeom>
        </p:spPr>
      </p:pic>
      <p:sp>
        <p:nvSpPr>
          <p:cNvPr id="2" name="Text Placeholder 9">
            <a:extLst>
              <a:ext uri="{FF2B5EF4-FFF2-40B4-BE49-F238E27FC236}">
                <a16:creationId xmlns:a16="http://schemas.microsoft.com/office/drawing/2014/main" id="{F0D30102-3E0A-AF7A-3BD2-BDB99AC8DF39}"/>
              </a:ext>
            </a:extLst>
          </p:cNvPr>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4DE29D1B-6E51-5E2C-D9EC-3741B280FD43}"/>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CA38C82-AC22-CA5A-D791-52719D285CD7}"/>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965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_Blue Line_West Africa">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2" name="Text Placeholder 9">
            <a:extLst>
              <a:ext uri="{FF2B5EF4-FFF2-40B4-BE49-F238E27FC236}">
                <a16:creationId xmlns:a16="http://schemas.microsoft.com/office/drawing/2014/main" id="{F0D30102-3E0A-AF7A-3BD2-BDB99AC8DF39}"/>
              </a:ext>
            </a:extLst>
          </p:cNvPr>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4DE29D1B-6E51-5E2C-D9EC-3741B280FD43}"/>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CA38C82-AC22-CA5A-D791-52719D285CD7}"/>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09FE46AA-381E-59A9-310C-B9EE542D3DF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924" y="5873907"/>
            <a:ext cx="1242653" cy="931991"/>
          </a:xfrm>
          <a:prstGeom prst="rect">
            <a:avLst/>
          </a:prstGeom>
        </p:spPr>
      </p:pic>
      <p:sp>
        <p:nvSpPr>
          <p:cNvPr id="6" name="Text Placeholder 3">
            <a:extLst>
              <a:ext uri="{FF2B5EF4-FFF2-40B4-BE49-F238E27FC236}">
                <a16:creationId xmlns:a16="http://schemas.microsoft.com/office/drawing/2014/main" id="{255AA7FC-133F-7E94-4959-C6978FD245ED}"/>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47376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_Blue Line_Asia">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2" name="Text Placeholder 9">
            <a:extLst>
              <a:ext uri="{FF2B5EF4-FFF2-40B4-BE49-F238E27FC236}">
                <a16:creationId xmlns:a16="http://schemas.microsoft.com/office/drawing/2014/main" id="{F0D30102-3E0A-AF7A-3BD2-BDB99AC8DF39}"/>
              </a:ext>
            </a:extLst>
          </p:cNvPr>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4DE29D1B-6E51-5E2C-D9EC-3741B280FD43}"/>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CA38C82-AC22-CA5A-D791-52719D285CD7}"/>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09FE46AA-381E-59A9-310C-B9EE542D3DF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924" y="5873907"/>
            <a:ext cx="1242653" cy="931991"/>
          </a:xfrm>
          <a:prstGeom prst="rect">
            <a:avLst/>
          </a:prstGeom>
        </p:spPr>
      </p:pic>
      <p:sp>
        <p:nvSpPr>
          <p:cNvPr id="6" name="Text Placeholder 3">
            <a:extLst>
              <a:ext uri="{FF2B5EF4-FFF2-40B4-BE49-F238E27FC236}">
                <a16:creationId xmlns:a16="http://schemas.microsoft.com/office/drawing/2014/main" id="{255AA7FC-133F-7E94-4959-C6978FD245ED}"/>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347805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_Blue Line_Western Hemisphere">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1529566"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494949"/>
                </a:solidFill>
              </a:rPr>
              <a:pPr/>
              <a:t>‹#›</a:t>
            </a:fld>
            <a:endParaRPr lang="en-US" sz="900">
              <a:solidFill>
                <a:srgbClr val="494949"/>
              </a:solidFill>
            </a:endParaRPr>
          </a:p>
        </p:txBody>
      </p:sp>
      <p:sp>
        <p:nvSpPr>
          <p:cNvPr id="2" name="Text Placeholder 9">
            <a:extLst>
              <a:ext uri="{FF2B5EF4-FFF2-40B4-BE49-F238E27FC236}">
                <a16:creationId xmlns:a16="http://schemas.microsoft.com/office/drawing/2014/main" id="{F0D30102-3E0A-AF7A-3BD2-BDB99AC8DF39}"/>
              </a:ext>
            </a:extLst>
          </p:cNvPr>
          <p:cNvSpPr>
            <a:spLocks noGrp="1"/>
          </p:cNvSpPr>
          <p:nvPr>
            <p:ph type="body" sz="quarter" idx="13"/>
          </p:nvPr>
        </p:nvSpPr>
        <p:spPr>
          <a:xfrm>
            <a:off x="300909" y="160020"/>
            <a:ext cx="11687961" cy="777240"/>
          </a:xfrm>
          <a:prstGeom prst="rect">
            <a:avLst/>
          </a:prstGeom>
        </p:spPr>
        <p:txBody>
          <a:bodyPr lIns="0" tIns="0" rIns="0" bIns="0" anchor="ctr" anchorCtr="0">
            <a:normAutofit/>
          </a:bodyPr>
          <a:lstStyle>
            <a:lvl1pPr marL="0" indent="0">
              <a:buFontTx/>
              <a:buNone/>
              <a:defRPr sz="3200" b="1">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4DE29D1B-6E51-5E2C-D9EC-3741B280FD43}"/>
              </a:ext>
            </a:extLst>
          </p:cNvPr>
          <p:cNvCxnSpPr>
            <a:cxnSpLocks/>
          </p:cNvCxnSpPr>
          <p:nvPr userDrawn="1"/>
        </p:nvCxnSpPr>
        <p:spPr>
          <a:xfrm>
            <a:off x="0" y="1052129"/>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CA38C82-AC22-CA5A-D791-52719D285CD7}"/>
              </a:ext>
            </a:extLst>
          </p:cNvPr>
          <p:cNvSpPr>
            <a:spLocks noGrp="1"/>
          </p:cNvSpPr>
          <p:nvPr>
            <p:ph type="body" sz="quarter" idx="16"/>
          </p:nvPr>
        </p:nvSpPr>
        <p:spPr>
          <a:xfrm>
            <a:off x="286731" y="1183590"/>
            <a:ext cx="11702071" cy="4672443"/>
          </a:xfrm>
          <a:prstGeom prst="rect">
            <a:avLst/>
          </a:prstGeom>
        </p:spPr>
        <p:txBody>
          <a:bodyPr>
            <a:normAutofit/>
          </a:bodyPr>
          <a:lstStyle>
            <a:lvl1pPr>
              <a:lnSpc>
                <a:spcPct val="100000"/>
              </a:lnSpc>
              <a:spcBef>
                <a:spcPts val="600"/>
              </a:spcBef>
              <a:spcAft>
                <a:spcPts val="600"/>
              </a:spcAft>
              <a:buClr>
                <a:srgbClr val="494949"/>
              </a:buClr>
              <a:defRPr sz="1600">
                <a:solidFill>
                  <a:schemeClr val="bg2">
                    <a:lumMod val="25000"/>
                  </a:schemeClr>
                </a:solidFill>
              </a:defRPr>
            </a:lvl1pPr>
            <a:lvl2pPr marL="685783"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2pPr>
            <a:lvl3pPr marL="1142971" indent="-228594">
              <a:lnSpc>
                <a:spcPct val="100000"/>
              </a:lnSpc>
              <a:spcBef>
                <a:spcPts val="600"/>
              </a:spcBef>
              <a:spcAft>
                <a:spcPts val="600"/>
              </a:spcAft>
              <a:buClr>
                <a:srgbClr val="494949"/>
              </a:buClr>
              <a:buFont typeface="Arial" panose="020B0604020202020204" pitchFamily="34" charset="0"/>
              <a:buChar char="&gt;"/>
              <a:defRPr sz="1600">
                <a:solidFill>
                  <a:schemeClr val="bg2">
                    <a:lumMod val="25000"/>
                  </a:schemeClr>
                </a:solidFill>
              </a:defRPr>
            </a:lvl3pPr>
            <a:lvl4pPr marL="1600160" indent="-228594">
              <a:lnSpc>
                <a:spcPct val="100000"/>
              </a:lnSpc>
              <a:spcBef>
                <a:spcPts val="600"/>
              </a:spcBef>
              <a:spcAft>
                <a:spcPts val="600"/>
              </a:spcAft>
              <a:buClr>
                <a:srgbClr val="494949"/>
              </a:buClr>
              <a:buFont typeface="Wingdings" panose="05000000000000000000" pitchFamily="2" charset="2"/>
              <a:buChar char="§"/>
              <a:defRPr sz="1600">
                <a:solidFill>
                  <a:schemeClr val="bg2">
                    <a:lumMod val="25000"/>
                  </a:schemeClr>
                </a:solidFill>
              </a:defRPr>
            </a:lvl4pPr>
            <a:lvl5pPr marL="2057349" indent="-228594">
              <a:lnSpc>
                <a:spcPct val="100000"/>
              </a:lnSpc>
              <a:spcBef>
                <a:spcPts val="600"/>
              </a:spcBef>
              <a:spcAft>
                <a:spcPts val="600"/>
              </a:spcAft>
              <a:buClr>
                <a:srgbClr val="494949"/>
              </a:buClr>
              <a:buFont typeface="Arial" panose="020B0604020202020204" pitchFamily="34" charset="0"/>
              <a:buChar char="»"/>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09FE46AA-381E-59A9-310C-B9EE542D3DF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924" y="5873907"/>
            <a:ext cx="1242653" cy="931991"/>
          </a:xfrm>
          <a:prstGeom prst="rect">
            <a:avLst/>
          </a:prstGeom>
        </p:spPr>
      </p:pic>
      <p:sp>
        <p:nvSpPr>
          <p:cNvPr id="6" name="Text Placeholder 3">
            <a:extLst>
              <a:ext uri="{FF2B5EF4-FFF2-40B4-BE49-F238E27FC236}">
                <a16:creationId xmlns:a16="http://schemas.microsoft.com/office/drawing/2014/main" id="{255AA7FC-133F-7E94-4959-C6978FD245ED}"/>
              </a:ext>
            </a:extLst>
          </p:cNvPr>
          <p:cNvSpPr>
            <a:spLocks noGrp="1"/>
          </p:cNvSpPr>
          <p:nvPr>
            <p:ph type="body" sz="quarter" idx="15"/>
          </p:nvPr>
        </p:nvSpPr>
        <p:spPr>
          <a:xfrm>
            <a:off x="1437578" y="6553708"/>
            <a:ext cx="7732820" cy="154907"/>
          </a:xfrm>
          <a:prstGeom prst="rect">
            <a:avLst/>
          </a:prstGeom>
        </p:spPr>
        <p:txBody>
          <a:bodyPr lIns="0" tIns="0" rIns="0" bIns="0" anchor="b" anchorCtr="0">
            <a:normAutofit/>
          </a:bodyPr>
          <a:lstStyle>
            <a:lvl1pPr marL="0" indent="0">
              <a:buFontTx/>
              <a:buNone/>
              <a:defRPr sz="800">
                <a:solidFill>
                  <a:srgbClr val="494949"/>
                </a:solidFill>
                <a:latin typeface="+mj-lt"/>
              </a:defRPr>
            </a:lvl1pPr>
          </a:lstStyle>
          <a:p>
            <a:pPr lvl="0"/>
            <a:r>
              <a:rPr lang="en-US"/>
              <a:t>Click to edit Master text styles</a:t>
            </a:r>
          </a:p>
        </p:txBody>
      </p:sp>
    </p:spTree>
    <p:extLst>
      <p:ext uri="{BB962C8B-B14F-4D97-AF65-F5344CB8AC3E}">
        <p14:creationId xmlns:p14="http://schemas.microsoft.com/office/powerpoint/2010/main" val="344829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3.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theme" Target="../theme/theme4.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8" Type="http://schemas.openxmlformats.org/officeDocument/2006/relationships/slideLayout" Target="../slideLayouts/slideLayout76.xml"/><Relationship Id="rId3"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73307" y="6356354"/>
            <a:ext cx="2743200" cy="365125"/>
          </a:xfrm>
          <a:prstGeom prst="rect">
            <a:avLst/>
          </a:prstGeom>
        </p:spPr>
        <p:txBody>
          <a:bodyPr vert="horz" lIns="91440" tIns="45720" rIns="91440" bIns="45720" rtlCol="0" anchor="ctr"/>
          <a:lstStyle>
            <a:lvl1pPr algn="r">
              <a:defRPr sz="900">
                <a:solidFill>
                  <a:schemeClr val="bg2">
                    <a:lumMod val="25000"/>
                  </a:schemeClr>
                </a:solidFill>
                <a:latin typeface="+mj-lt"/>
              </a:defRPr>
            </a:lvl1p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3573141685"/>
      </p:ext>
    </p:extLst>
  </p:cSld>
  <p:clrMap bg1="lt1" tx1="dk1" bg2="lt2" tx2="dk2" accent1="accent1" accent2="accent2" accent3="accent3" accent4="accent4" accent5="accent5" accent6="accent6" hlink="hlink" folHlink="folHlink"/>
  <p:sldLayoutIdLst>
    <p:sldLayoutId id="2147483695" r:id="rId1"/>
    <p:sldLayoutId id="2147483713" r:id="rId2"/>
    <p:sldLayoutId id="2147483714" r:id="rId3"/>
    <p:sldLayoutId id="2147483727" r:id="rId4"/>
    <p:sldLayoutId id="2147483747" r:id="rId5"/>
    <p:sldLayoutId id="2147483748" r:id="rId6"/>
    <p:sldLayoutId id="2147483749" r:id="rId7"/>
    <p:sldLayoutId id="2147483711" r:id="rId8"/>
    <p:sldLayoutId id="2147483723" r:id="rId9"/>
    <p:sldLayoutId id="2147483735" r:id="rId10"/>
    <p:sldLayoutId id="2147483738" r:id="rId11"/>
    <p:sldLayoutId id="2147483746" r:id="rId12"/>
    <p:sldLayoutId id="2147483726" r:id="rId13"/>
    <p:sldLayoutId id="2147483715" r:id="rId14"/>
    <p:sldLayoutId id="2147483724" r:id="rId15"/>
    <p:sldLayoutId id="2147483737" r:id="rId16"/>
    <p:sldLayoutId id="2147483739" r:id="rId17"/>
    <p:sldLayoutId id="2147483745" r:id="rId18"/>
    <p:sldLayoutId id="2147483732" r:id="rId19"/>
    <p:sldLayoutId id="2147483716" r:id="rId20"/>
    <p:sldLayoutId id="2147483725" r:id="rId21"/>
    <p:sldLayoutId id="2147483736" r:id="rId22"/>
    <p:sldLayoutId id="2147483740" r:id="rId23"/>
    <p:sldLayoutId id="2147483744" r:id="rId24"/>
    <p:sldLayoutId id="2147483731" r:id="rId25"/>
    <p:sldLayoutId id="2147483717" r:id="rId26"/>
    <p:sldLayoutId id="2147483733" r:id="rId27"/>
    <p:sldLayoutId id="2147483734" r:id="rId28"/>
    <p:sldLayoutId id="2147483741" r:id="rId29"/>
    <p:sldLayoutId id="2147483742" r:id="rId30"/>
    <p:sldLayoutId id="2147483743" r:id="rId31"/>
    <p:sldLayoutId id="2147483719" r:id="rId32"/>
    <p:sldLayoutId id="2147483718" r:id="rId33"/>
    <p:sldLayoutId id="2147483721" r:id="rId34"/>
    <p:sldLayoutId id="2147483720" r:id="rId35"/>
    <p:sldLayoutId id="2147483722" r:id="rId36"/>
    <p:sldLayoutId id="2147483728" r:id="rId37"/>
    <p:sldLayoutId id="2147483729" r:id="rId38"/>
    <p:sldLayoutId id="2147483730"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9173307"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020C13"/>
                </a:solidFill>
                <a:latin typeface="Calibri"/>
                <a:ea typeface="Calibri"/>
                <a:cs typeface="Calibri"/>
                <a:sym typeface="Calibri"/>
              </a:defRPr>
            </a:lvl1pPr>
            <a:lvl2pPr marL="0" marR="0" lvl="1" indent="0" algn="r" rtl="0">
              <a:spcBef>
                <a:spcPts val="0"/>
              </a:spcBef>
              <a:buNone/>
              <a:defRPr sz="900" b="0" i="0" u="none" strike="noStrike" cap="none">
                <a:solidFill>
                  <a:srgbClr val="020C13"/>
                </a:solidFill>
                <a:latin typeface="Calibri"/>
                <a:ea typeface="Calibri"/>
                <a:cs typeface="Calibri"/>
                <a:sym typeface="Calibri"/>
              </a:defRPr>
            </a:lvl2pPr>
            <a:lvl3pPr marL="0" marR="0" lvl="2" indent="0" algn="r" rtl="0">
              <a:spcBef>
                <a:spcPts val="0"/>
              </a:spcBef>
              <a:buNone/>
              <a:defRPr sz="900" b="0" i="0" u="none" strike="noStrike" cap="none">
                <a:solidFill>
                  <a:srgbClr val="020C13"/>
                </a:solidFill>
                <a:latin typeface="Calibri"/>
                <a:ea typeface="Calibri"/>
                <a:cs typeface="Calibri"/>
                <a:sym typeface="Calibri"/>
              </a:defRPr>
            </a:lvl3pPr>
            <a:lvl4pPr marL="0" marR="0" lvl="3" indent="0" algn="r" rtl="0">
              <a:spcBef>
                <a:spcPts val="0"/>
              </a:spcBef>
              <a:buNone/>
              <a:defRPr sz="900" b="0" i="0" u="none" strike="noStrike" cap="none">
                <a:solidFill>
                  <a:srgbClr val="020C13"/>
                </a:solidFill>
                <a:latin typeface="Calibri"/>
                <a:ea typeface="Calibri"/>
                <a:cs typeface="Calibri"/>
                <a:sym typeface="Calibri"/>
              </a:defRPr>
            </a:lvl4pPr>
            <a:lvl5pPr marL="0" marR="0" lvl="4" indent="0" algn="r" rtl="0">
              <a:spcBef>
                <a:spcPts val="0"/>
              </a:spcBef>
              <a:buNone/>
              <a:defRPr sz="900" b="0" i="0" u="none" strike="noStrike" cap="none">
                <a:solidFill>
                  <a:srgbClr val="020C13"/>
                </a:solidFill>
                <a:latin typeface="Calibri"/>
                <a:ea typeface="Calibri"/>
                <a:cs typeface="Calibri"/>
                <a:sym typeface="Calibri"/>
              </a:defRPr>
            </a:lvl5pPr>
            <a:lvl6pPr marL="0" marR="0" lvl="5" indent="0" algn="r" rtl="0">
              <a:spcBef>
                <a:spcPts val="0"/>
              </a:spcBef>
              <a:buNone/>
              <a:defRPr sz="900" b="0" i="0" u="none" strike="noStrike" cap="none">
                <a:solidFill>
                  <a:srgbClr val="020C13"/>
                </a:solidFill>
                <a:latin typeface="Calibri"/>
                <a:ea typeface="Calibri"/>
                <a:cs typeface="Calibri"/>
                <a:sym typeface="Calibri"/>
              </a:defRPr>
            </a:lvl6pPr>
            <a:lvl7pPr marL="0" marR="0" lvl="6" indent="0" algn="r" rtl="0">
              <a:spcBef>
                <a:spcPts val="0"/>
              </a:spcBef>
              <a:buNone/>
              <a:defRPr sz="900" b="0" i="0" u="none" strike="noStrike" cap="none">
                <a:solidFill>
                  <a:srgbClr val="020C13"/>
                </a:solidFill>
                <a:latin typeface="Calibri"/>
                <a:ea typeface="Calibri"/>
                <a:cs typeface="Calibri"/>
                <a:sym typeface="Calibri"/>
              </a:defRPr>
            </a:lvl7pPr>
            <a:lvl8pPr marL="0" marR="0" lvl="7" indent="0" algn="r" rtl="0">
              <a:spcBef>
                <a:spcPts val="0"/>
              </a:spcBef>
              <a:buNone/>
              <a:defRPr sz="900" b="0" i="0" u="none" strike="noStrike" cap="none">
                <a:solidFill>
                  <a:srgbClr val="020C13"/>
                </a:solidFill>
                <a:latin typeface="Calibri"/>
                <a:ea typeface="Calibri"/>
                <a:cs typeface="Calibri"/>
                <a:sym typeface="Calibri"/>
              </a:defRPr>
            </a:lvl8pPr>
            <a:lvl9pPr marL="0" marR="0" lvl="8" indent="0" algn="r" rtl="0">
              <a:spcBef>
                <a:spcPts val="0"/>
              </a:spcBef>
              <a:buNone/>
              <a:defRPr sz="900" b="0" i="0" u="none" strike="noStrike" cap="none">
                <a:solidFill>
                  <a:srgbClr val="020C1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6664478"/>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8871E-493F-411E-9018-B2A3393E9608}" type="datetimeFigureOut">
              <a:rPr lang="en-GB" smtClean="0"/>
              <a:t>24/05/2023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4ABE9-F2DE-46C8-90D8-9BE870B64374}" type="slidenum">
              <a:rPr lang="en-GB" smtClean="0"/>
              <a:t>‹#›</a:t>
            </a:fld>
            <a:endParaRPr lang="en-GB"/>
          </a:p>
        </p:txBody>
      </p:sp>
    </p:spTree>
    <p:extLst>
      <p:ext uri="{BB962C8B-B14F-4D97-AF65-F5344CB8AC3E}">
        <p14:creationId xmlns:p14="http://schemas.microsoft.com/office/powerpoint/2010/main" val="18338617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73307" y="6356355"/>
            <a:ext cx="2743200" cy="365125"/>
          </a:xfrm>
          <a:prstGeom prst="rect">
            <a:avLst/>
          </a:prstGeom>
        </p:spPr>
        <p:txBody>
          <a:bodyPr vert="horz" lIns="91440" tIns="45720" rIns="91440" bIns="45720" rtlCol="0" anchor="ctr"/>
          <a:lstStyle>
            <a:lvl1pPr algn="r">
              <a:defRPr sz="900">
                <a:solidFill>
                  <a:schemeClr val="bg2">
                    <a:lumMod val="25000"/>
                  </a:schemeClr>
                </a:solidFill>
                <a:latin typeface="+mj-lt"/>
              </a:defRPr>
            </a:lvl1pPr>
          </a:lstStyle>
          <a:p>
            <a:fld id="{BF23628F-A5FA-4BCB-A370-58EE698AF935}" type="slidenum">
              <a:rPr lang="en-US" smtClean="0"/>
              <a:pPr/>
              <a:t>‹#›</a:t>
            </a:fld>
            <a:endParaRPr lang="en-US"/>
          </a:p>
        </p:txBody>
      </p:sp>
    </p:spTree>
    <p:extLst>
      <p:ext uri="{BB962C8B-B14F-4D97-AF65-F5344CB8AC3E}">
        <p14:creationId xmlns:p14="http://schemas.microsoft.com/office/powerpoint/2010/main" val="19791104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9.xml"/><Relationship Id="rId5" Type="http://schemas.openxmlformats.org/officeDocument/2006/relationships/image" Target="../media/image33.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9.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9.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9.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jhYyNcKWg6I" TargetMode="External"/><Relationship Id="rId7" Type="http://schemas.openxmlformats.org/officeDocument/2006/relationships/image" Target="../media/image51.jpeg"/><Relationship Id="rId2" Type="http://schemas.openxmlformats.org/officeDocument/2006/relationships/hyperlink" Target="http://www.whatisprep.org/" TargetMode="External"/><Relationship Id="rId1" Type="http://schemas.openxmlformats.org/officeDocument/2006/relationships/slideLayout" Target="../slideLayouts/slideLayout7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s://www.youtube.com/watch?v=GSZgTTpW3VM&amp;t=8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6.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hyperlink" Target="https://journals.lww.com/aidsonline/Fulltext/2013/01280/The_new_role_of_antiretrovirals_in_combination_HIV.15.aspx" TargetMode="External"/><Relationship Id="rId2" Type="http://schemas.openxmlformats.org/officeDocument/2006/relationships/image" Target="../media/image62.png"/><Relationship Id="rId1" Type="http://schemas.openxmlformats.org/officeDocument/2006/relationships/slideLayout" Target="../slideLayouts/slideLayout76.xml"/><Relationship Id="rId5" Type="http://schemas.openxmlformats.org/officeDocument/2006/relationships/image" Target="../media/image63.png"/><Relationship Id="rId4" Type="http://schemas.openxmlformats.org/officeDocument/2006/relationships/hyperlink" Target="https://pubmed.ncbi.nlm.nih.gov/35310517/"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76.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png"/><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microsoft.com/office/2018/10/relationships/comments" Target="../comments/modernComment_7FFFD0B9_BCAE1350.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hyperlink" Target="#_6.5.1.2_Key_Populations:"/><Relationship Id="rId2" Type="http://schemas.openxmlformats.org/officeDocument/2006/relationships/hyperlink" Target="https://www.state.gov/wp-content/uploads/2023/02/FY-2024-PEPFAR-Technical-Considerations-2.pdf" TargetMode="External"/><Relationship Id="rId1" Type="http://schemas.openxmlformats.org/officeDocument/2006/relationships/slideLayout" Target="../slideLayouts/slideLayout42.xml"/><Relationship Id="rId5" Type="http://schemas.openxmlformats.org/officeDocument/2006/relationships/hyperlink" Target="#_6.3.3_Case_Finding_1"/><Relationship Id="rId4" Type="http://schemas.openxmlformats.org/officeDocument/2006/relationships/hyperlink" Target="#_6.3.2_Case_Finding"/></Relationships>
</file>

<file path=ppt/slides/_rels/slide8.xml.rels><?xml version="1.0" encoding="UTF-8" standalone="yes"?>
<Relationships xmlns="http://schemas.openxmlformats.org/package/2006/relationships"><Relationship Id="rId3" Type="http://schemas.openxmlformats.org/officeDocument/2006/relationships/hyperlink" Target="#_6.2.4_Prevention_for"/><Relationship Id="rId2" Type="http://schemas.openxmlformats.org/officeDocument/2006/relationships/hyperlink" Target="https://www.state.gov/wp-content/uploads/2023/02/FY-2024-PEPFAR-Technical-Considerations-2.pdf" TargetMode="External"/><Relationship Id="rId1" Type="http://schemas.openxmlformats.org/officeDocument/2006/relationships/slideLayout" Target="../slideLayouts/slideLayout42.xml"/><Relationship Id="rId4" Type="http://schemas.openxmlformats.org/officeDocument/2006/relationships/hyperlink" Target="https://apps.who.int/iris/bitstream/handle/10665/346345/9789240035188-eng.pdf?sequence=1"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18979FE-8B70-3144-1D4C-7F9EE071839C}"/>
              </a:ext>
            </a:extLst>
          </p:cNvPr>
          <p:cNvSpPr>
            <a:spLocks noGrp="1"/>
          </p:cNvSpPr>
          <p:nvPr>
            <p:ph type="body" sz="quarter" idx="10"/>
          </p:nvPr>
        </p:nvSpPr>
        <p:spPr>
          <a:xfrm>
            <a:off x="752618" y="3822486"/>
            <a:ext cx="10881360" cy="997196"/>
          </a:xfrm>
        </p:spPr>
        <p:txBody>
          <a:bodyPr/>
          <a:lstStyle/>
          <a:p>
            <a:r>
              <a:rPr lang="en-US" sz="3600" b="0" i="1" dirty="0"/>
              <a:t>Strengthening Combination Prevention and Addressing Societal Enablers to End Stigma </a:t>
            </a:r>
            <a:endParaRPr lang="en-US" sz="3600" dirty="0"/>
          </a:p>
        </p:txBody>
      </p:sp>
      <p:sp>
        <p:nvSpPr>
          <p:cNvPr id="3" name="Title 2"/>
          <p:cNvSpPr>
            <a:spLocks noGrp="1"/>
          </p:cNvSpPr>
          <p:nvPr>
            <p:ph type="title"/>
          </p:nvPr>
        </p:nvSpPr>
        <p:spPr>
          <a:xfrm>
            <a:off x="707221" y="2465761"/>
            <a:ext cx="10926756" cy="1573072"/>
          </a:xfrm>
        </p:spPr>
        <p:txBody>
          <a:bodyPr>
            <a:normAutofit fontScale="90000"/>
          </a:bodyPr>
          <a:lstStyle/>
          <a:p>
            <a:r>
              <a:rPr lang="en-US" sz="6000" dirty="0"/>
              <a:t>HIV Prevention 2025 Roadmap Priorities</a:t>
            </a:r>
            <a:br>
              <a:rPr lang="en-US" sz="6000" dirty="0"/>
            </a:br>
            <a:r>
              <a:rPr lang="en-US" sz="6000" dirty="0"/>
              <a:t> </a:t>
            </a:r>
            <a:endParaRPr lang="en-US" b="0" i="1" dirty="0"/>
          </a:p>
        </p:txBody>
      </p:sp>
      <p:sp>
        <p:nvSpPr>
          <p:cNvPr id="15" name="Text Placeholder 14">
            <a:extLst>
              <a:ext uri="{FF2B5EF4-FFF2-40B4-BE49-F238E27FC236}">
                <a16:creationId xmlns:a16="http://schemas.microsoft.com/office/drawing/2014/main" id="{1AE2B618-3D9F-DD8B-6152-E61D1C94FFD6}"/>
              </a:ext>
            </a:extLst>
          </p:cNvPr>
          <p:cNvSpPr>
            <a:spLocks noGrp="1"/>
          </p:cNvSpPr>
          <p:nvPr>
            <p:ph type="body" sz="quarter" idx="11"/>
          </p:nvPr>
        </p:nvSpPr>
        <p:spPr/>
        <p:txBody>
          <a:bodyPr/>
          <a:lstStyle/>
          <a:p>
            <a:r>
              <a:rPr lang="en-US" dirty="0"/>
              <a:t>New Foundations of Hope Webinar, May 24, 2023</a:t>
            </a:r>
          </a:p>
        </p:txBody>
      </p:sp>
    </p:spTree>
    <p:extLst>
      <p:ext uri="{BB962C8B-B14F-4D97-AF65-F5344CB8AC3E}">
        <p14:creationId xmlns:p14="http://schemas.microsoft.com/office/powerpoint/2010/main" val="156789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4C8688-060A-B040-96D8-1011DF07717C}"/>
              </a:ext>
            </a:extLst>
          </p:cNvPr>
          <p:cNvSpPr txBox="1"/>
          <p:nvPr/>
        </p:nvSpPr>
        <p:spPr>
          <a:xfrm>
            <a:off x="1605643" y="990600"/>
            <a:ext cx="8980714" cy="33855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40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mn-cs"/>
              </a:rPr>
              <a:t>Combination Prevention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40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mn-cs"/>
              </a:rPr>
              <a:t>Ending Stigma </a:t>
            </a:r>
            <a:endParaRPr kumimoji="0" lang="en-US" sz="40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mn-cs"/>
              </a:rPr>
              <a:t>Overview based on the 2025 Targets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mn-cs"/>
              </a:rPr>
              <a:t>And Prevention Roadmap </a:t>
            </a:r>
            <a:r>
              <a:rPr kumimoji="0" lang="en-US" sz="1800" b="0"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Francesca Merico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PEPFAR </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New Foundations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Hope; PEPFAR – UNAIDS Faith Initiative</a:t>
            </a:r>
            <a:endParaRPr kumimoji="0" lang="en-CH"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pic>
        <p:nvPicPr>
          <p:cNvPr id="4" name="Picture 3" descr="Chart&#10;&#10;Description automatically generated">
            <a:extLst>
              <a:ext uri="{FF2B5EF4-FFF2-40B4-BE49-F238E27FC236}">
                <a16:creationId xmlns:a16="http://schemas.microsoft.com/office/drawing/2014/main" id="{A53E3D9C-0A3B-0E8B-8A16-2321ADEEE091}"/>
              </a:ext>
            </a:extLst>
          </p:cNvPr>
          <p:cNvPicPr>
            <a:picLocks noChangeAspect="1"/>
          </p:cNvPicPr>
          <p:nvPr/>
        </p:nvPicPr>
        <p:blipFill>
          <a:blip r:embed="rId2"/>
          <a:stretch>
            <a:fillRect/>
          </a:stretch>
        </p:blipFill>
        <p:spPr>
          <a:xfrm flipV="1">
            <a:off x="0" y="5822236"/>
            <a:ext cx="4059237" cy="1035764"/>
          </a:xfrm>
          <a:prstGeom prst="rect">
            <a:avLst/>
          </a:prstGeom>
        </p:spPr>
      </p:pic>
      <p:pic>
        <p:nvPicPr>
          <p:cNvPr id="5" name="Picture 4" descr="Chart&#10;&#10;Description automatically generated">
            <a:extLst>
              <a:ext uri="{FF2B5EF4-FFF2-40B4-BE49-F238E27FC236}">
                <a16:creationId xmlns:a16="http://schemas.microsoft.com/office/drawing/2014/main" id="{7E2FEE29-1AD3-854C-4AD4-F16E37D31209}"/>
              </a:ext>
            </a:extLst>
          </p:cNvPr>
          <p:cNvPicPr>
            <a:picLocks noChangeAspect="1"/>
          </p:cNvPicPr>
          <p:nvPr/>
        </p:nvPicPr>
        <p:blipFill>
          <a:blip r:embed="rId2"/>
          <a:stretch>
            <a:fillRect/>
          </a:stretch>
        </p:blipFill>
        <p:spPr>
          <a:xfrm flipV="1">
            <a:off x="4059237" y="5822236"/>
            <a:ext cx="4059237" cy="1035764"/>
          </a:xfrm>
          <a:prstGeom prst="rect">
            <a:avLst/>
          </a:prstGeom>
        </p:spPr>
      </p:pic>
      <p:pic>
        <p:nvPicPr>
          <p:cNvPr id="7" name="Picture 6" descr="Chart&#10;&#10;Description automatically generated">
            <a:extLst>
              <a:ext uri="{FF2B5EF4-FFF2-40B4-BE49-F238E27FC236}">
                <a16:creationId xmlns:a16="http://schemas.microsoft.com/office/drawing/2014/main" id="{1975B500-A43C-F8AC-C57F-91E547D0F470}"/>
              </a:ext>
            </a:extLst>
          </p:cNvPr>
          <p:cNvPicPr>
            <a:picLocks noChangeAspect="1"/>
          </p:cNvPicPr>
          <p:nvPr/>
        </p:nvPicPr>
        <p:blipFill>
          <a:blip r:embed="rId2"/>
          <a:stretch>
            <a:fillRect/>
          </a:stretch>
        </p:blipFill>
        <p:spPr>
          <a:xfrm flipV="1">
            <a:off x="8118474" y="5822236"/>
            <a:ext cx="4059237" cy="1035764"/>
          </a:xfrm>
          <a:prstGeom prst="rect">
            <a:avLst/>
          </a:prstGeom>
        </p:spPr>
      </p:pic>
    </p:spTree>
    <p:extLst>
      <p:ext uri="{BB962C8B-B14F-4D97-AF65-F5344CB8AC3E}">
        <p14:creationId xmlns:p14="http://schemas.microsoft.com/office/powerpoint/2010/main" val="1930464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8CF8C7-2948-F9F7-237F-F80270247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194" y="235963"/>
            <a:ext cx="3835400" cy="4902200"/>
          </a:xfrm>
          <a:prstGeom prst="rect">
            <a:avLst/>
          </a:prstGeom>
        </p:spPr>
      </p:pic>
      <p:sp>
        <p:nvSpPr>
          <p:cNvPr id="6" name="object 13">
            <a:extLst>
              <a:ext uri="{FF2B5EF4-FFF2-40B4-BE49-F238E27FC236}">
                <a16:creationId xmlns:a16="http://schemas.microsoft.com/office/drawing/2014/main" id="{96CBB49D-472C-8D33-EAB4-4202570732A4}"/>
              </a:ext>
            </a:extLst>
          </p:cNvPr>
          <p:cNvSpPr/>
          <p:nvPr/>
        </p:nvSpPr>
        <p:spPr>
          <a:xfrm>
            <a:off x="58" y="3003696"/>
            <a:ext cx="3714745" cy="1571326"/>
          </a:xfrm>
          <a:custGeom>
            <a:avLst/>
            <a:gdLst/>
            <a:ahLst/>
            <a:cxnLst/>
            <a:rect l="l" t="t" r="r" b="b"/>
            <a:pathLst>
              <a:path w="7560309" h="3004185">
                <a:moveTo>
                  <a:pt x="7559992" y="0"/>
                </a:moveTo>
                <a:lnTo>
                  <a:pt x="0" y="0"/>
                </a:lnTo>
                <a:lnTo>
                  <a:pt x="0" y="3003600"/>
                </a:lnTo>
                <a:lnTo>
                  <a:pt x="7559992" y="3003600"/>
                </a:lnTo>
                <a:lnTo>
                  <a:pt x="7559992" y="0"/>
                </a:lnTo>
                <a:close/>
              </a:path>
            </a:pathLst>
          </a:custGeom>
          <a:solidFill>
            <a:srgbClr val="E31837"/>
          </a:solidFill>
        </p:spPr>
        <p:txBody>
          <a:bodyPr wrap="square" lIns="0" tIns="0" rIns="0" bIns="0" rtlCol="0"/>
          <a:lstStyle/>
          <a:p>
            <a:pPr marL="0" marR="0" lvl="0" indent="0" algn="ctr" defTabSz="586405" rtl="0" eaLnBrk="1" fontAlgn="auto" latinLnBrk="0" hangingPunct="1">
              <a:lnSpc>
                <a:spcPct val="100000"/>
              </a:lnSpc>
              <a:spcBef>
                <a:spcPts val="0"/>
              </a:spcBef>
              <a:spcAft>
                <a:spcPts val="0"/>
              </a:spcAft>
              <a:buClrTx/>
              <a:buSzTx/>
              <a:buFontTx/>
              <a:buNone/>
              <a:tabLst/>
              <a:defRPr/>
            </a:pPr>
            <a:r>
              <a:rPr kumimoji="0" lang="fr-CH" sz="346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GLOBAL AIDS STRATEGY </a:t>
            </a:r>
          </a:p>
          <a:p>
            <a:pPr marL="0" marR="0" lvl="0" indent="0" algn="ctr" defTabSz="586405" rtl="0" eaLnBrk="1" fontAlgn="auto" latinLnBrk="0" hangingPunct="1">
              <a:lnSpc>
                <a:spcPct val="100000"/>
              </a:lnSpc>
              <a:spcBef>
                <a:spcPts val="0"/>
              </a:spcBef>
              <a:spcAft>
                <a:spcPts val="0"/>
              </a:spcAft>
              <a:buClrTx/>
              <a:buSzTx/>
              <a:buFontTx/>
              <a:buNone/>
              <a:tabLst/>
              <a:defRPr/>
            </a:pPr>
            <a:r>
              <a:rPr kumimoji="0" lang="fr-CH" sz="2822"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2021 - 2026</a:t>
            </a:r>
            <a:endParaRPr kumimoji="0" sz="2822"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object 4">
            <a:extLst>
              <a:ext uri="{FF2B5EF4-FFF2-40B4-BE49-F238E27FC236}">
                <a16:creationId xmlns:a16="http://schemas.microsoft.com/office/drawing/2014/main" id="{FC7697BA-41D1-5D4A-46D4-B2C97CBD7065}"/>
              </a:ext>
            </a:extLst>
          </p:cNvPr>
          <p:cNvPicPr/>
          <p:nvPr/>
        </p:nvPicPr>
        <p:blipFill>
          <a:blip r:embed="rId4" cstate="print"/>
          <a:stretch>
            <a:fillRect/>
          </a:stretch>
        </p:blipFill>
        <p:spPr>
          <a:xfrm>
            <a:off x="118" y="4575022"/>
            <a:ext cx="3714553" cy="2282978"/>
          </a:xfrm>
          <a:prstGeom prst="rect">
            <a:avLst/>
          </a:prstGeom>
        </p:spPr>
      </p:pic>
      <p:grpSp>
        <p:nvGrpSpPr>
          <p:cNvPr id="8" name="object 8">
            <a:extLst>
              <a:ext uri="{FF2B5EF4-FFF2-40B4-BE49-F238E27FC236}">
                <a16:creationId xmlns:a16="http://schemas.microsoft.com/office/drawing/2014/main" id="{0413AF51-DED3-97A8-4671-C1B2C81A9AEE}"/>
              </a:ext>
            </a:extLst>
          </p:cNvPr>
          <p:cNvGrpSpPr/>
          <p:nvPr/>
        </p:nvGrpSpPr>
        <p:grpSpPr>
          <a:xfrm>
            <a:off x="57" y="1"/>
            <a:ext cx="3714745" cy="3005510"/>
            <a:chOff x="0" y="9064561"/>
            <a:chExt cx="7560309" cy="1627505"/>
          </a:xfrm>
        </p:grpSpPr>
        <p:sp>
          <p:nvSpPr>
            <p:cNvPr id="9" name="object 9">
              <a:extLst>
                <a:ext uri="{FF2B5EF4-FFF2-40B4-BE49-F238E27FC236}">
                  <a16:creationId xmlns:a16="http://schemas.microsoft.com/office/drawing/2014/main" id="{B8954784-7EBE-6B2D-7BFE-C6B233EE6672}"/>
                </a:ext>
              </a:extLst>
            </p:cNvPr>
            <p:cNvSpPr/>
            <p:nvPr/>
          </p:nvSpPr>
          <p:spPr>
            <a:xfrm>
              <a:off x="5578322" y="9064561"/>
              <a:ext cx="519430" cy="1627505"/>
            </a:xfrm>
            <a:custGeom>
              <a:avLst/>
              <a:gdLst/>
              <a:ahLst/>
              <a:cxnLst/>
              <a:rect l="l" t="t" r="r" b="b"/>
              <a:pathLst>
                <a:path w="519429" h="1627504">
                  <a:moveTo>
                    <a:pt x="519328" y="0"/>
                  </a:moveTo>
                  <a:lnTo>
                    <a:pt x="0" y="0"/>
                  </a:lnTo>
                  <a:lnTo>
                    <a:pt x="0" y="1627441"/>
                  </a:lnTo>
                  <a:lnTo>
                    <a:pt x="519328" y="1627441"/>
                  </a:lnTo>
                  <a:lnTo>
                    <a:pt x="519328" y="0"/>
                  </a:lnTo>
                  <a:close/>
                </a:path>
              </a:pathLst>
            </a:custGeom>
            <a:solidFill>
              <a:srgbClr val="00B3F0"/>
            </a:solidFill>
          </p:spPr>
          <p:txBody>
            <a:bodyPr wrap="square" lIns="0" tIns="0" rIns="0" bIns="0" rtlCol="0"/>
            <a:lstStyle/>
            <a:p>
              <a:pPr marL="0" marR="0" lvl="0" indent="0" algn="l" defTabSz="586405" rtl="0" eaLnBrk="1" fontAlgn="auto" latinLnBrk="0" hangingPunct="1">
                <a:lnSpc>
                  <a:spcPct val="100000"/>
                </a:lnSpc>
                <a:spcBef>
                  <a:spcPts val="0"/>
                </a:spcBef>
                <a:spcAft>
                  <a:spcPts val="0"/>
                </a:spcAft>
                <a:buClrTx/>
                <a:buSzTx/>
                <a:buFontTx/>
                <a:buNone/>
                <a:tabLst/>
                <a:defRPr/>
              </a:pPr>
              <a:endParaRPr kumimoji="0" sz="1154"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object 10">
              <a:extLst>
                <a:ext uri="{FF2B5EF4-FFF2-40B4-BE49-F238E27FC236}">
                  <a16:creationId xmlns:a16="http://schemas.microsoft.com/office/drawing/2014/main" id="{E092F920-14FD-BC91-3BAB-C3BC328E12C5}"/>
                </a:ext>
              </a:extLst>
            </p:cNvPr>
            <p:cNvSpPr/>
            <p:nvPr/>
          </p:nvSpPr>
          <p:spPr>
            <a:xfrm>
              <a:off x="6097638" y="9878275"/>
              <a:ext cx="1462405" cy="814069"/>
            </a:xfrm>
            <a:custGeom>
              <a:avLst/>
              <a:gdLst/>
              <a:ahLst/>
              <a:cxnLst/>
              <a:rect l="l" t="t" r="r" b="b"/>
              <a:pathLst>
                <a:path w="1462404" h="814070">
                  <a:moveTo>
                    <a:pt x="1462354" y="0"/>
                  </a:moveTo>
                  <a:lnTo>
                    <a:pt x="0" y="0"/>
                  </a:lnTo>
                  <a:lnTo>
                    <a:pt x="0" y="813727"/>
                  </a:lnTo>
                  <a:lnTo>
                    <a:pt x="1462354" y="813727"/>
                  </a:lnTo>
                  <a:lnTo>
                    <a:pt x="1462354" y="0"/>
                  </a:lnTo>
                  <a:close/>
                </a:path>
              </a:pathLst>
            </a:custGeom>
            <a:solidFill>
              <a:srgbClr val="2655A6"/>
            </a:solidFill>
          </p:spPr>
          <p:txBody>
            <a:bodyPr wrap="square" lIns="0" tIns="0" rIns="0" bIns="0" rtlCol="0"/>
            <a:lstStyle/>
            <a:p>
              <a:pPr marL="0" marR="0" lvl="0" indent="0" algn="l" defTabSz="586405" rtl="0" eaLnBrk="1" fontAlgn="auto" latinLnBrk="0" hangingPunct="1">
                <a:lnSpc>
                  <a:spcPct val="100000"/>
                </a:lnSpc>
                <a:spcBef>
                  <a:spcPts val="0"/>
                </a:spcBef>
                <a:spcAft>
                  <a:spcPts val="0"/>
                </a:spcAft>
                <a:buClrTx/>
                <a:buSzTx/>
                <a:buFontTx/>
                <a:buNone/>
                <a:tabLst/>
                <a:defRPr/>
              </a:pPr>
              <a:endParaRPr kumimoji="0" sz="1154"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1" name="object 11">
              <a:extLst>
                <a:ext uri="{FF2B5EF4-FFF2-40B4-BE49-F238E27FC236}">
                  <a16:creationId xmlns:a16="http://schemas.microsoft.com/office/drawing/2014/main" id="{8BECE0F2-348D-CAFD-A958-8F54B7A74012}"/>
                </a:ext>
              </a:extLst>
            </p:cNvPr>
            <p:cNvSpPr/>
            <p:nvPr/>
          </p:nvSpPr>
          <p:spPr>
            <a:xfrm>
              <a:off x="0" y="9064561"/>
              <a:ext cx="5578475" cy="1627505"/>
            </a:xfrm>
            <a:custGeom>
              <a:avLst/>
              <a:gdLst/>
              <a:ahLst/>
              <a:cxnLst/>
              <a:rect l="l" t="t" r="r" b="b"/>
              <a:pathLst>
                <a:path w="5578475" h="1627504">
                  <a:moveTo>
                    <a:pt x="5578322" y="0"/>
                  </a:moveTo>
                  <a:lnTo>
                    <a:pt x="0" y="0"/>
                  </a:lnTo>
                  <a:lnTo>
                    <a:pt x="0" y="1627441"/>
                  </a:lnTo>
                  <a:lnTo>
                    <a:pt x="5578322" y="1627441"/>
                  </a:lnTo>
                  <a:lnTo>
                    <a:pt x="5578322" y="0"/>
                  </a:lnTo>
                  <a:close/>
                </a:path>
              </a:pathLst>
            </a:custGeom>
            <a:solidFill>
              <a:srgbClr val="E0D967"/>
            </a:solidFill>
          </p:spPr>
          <p:txBody>
            <a:bodyPr wrap="square" lIns="0" tIns="0" rIns="0" bIns="0" rtlCol="0"/>
            <a:lstStyle/>
            <a:p>
              <a:pPr marL="0" marR="0" lvl="0" indent="0" algn="l" defTabSz="586405" rtl="0" eaLnBrk="1" fontAlgn="auto" latinLnBrk="0" hangingPunct="1">
                <a:lnSpc>
                  <a:spcPct val="100000"/>
                </a:lnSpc>
                <a:spcBef>
                  <a:spcPts val="0"/>
                </a:spcBef>
                <a:spcAft>
                  <a:spcPts val="0"/>
                </a:spcAft>
                <a:buClrTx/>
                <a:buSzTx/>
                <a:buFontTx/>
                <a:buNone/>
                <a:tabLst/>
                <a:defRPr/>
              </a:pPr>
              <a:endParaRPr kumimoji="0" sz="1154"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12">
              <a:extLst>
                <a:ext uri="{FF2B5EF4-FFF2-40B4-BE49-F238E27FC236}">
                  <a16:creationId xmlns:a16="http://schemas.microsoft.com/office/drawing/2014/main" id="{CE652F4A-F4E4-31DB-DD82-0478FA7D25CD}"/>
                </a:ext>
              </a:extLst>
            </p:cNvPr>
            <p:cNvSpPr/>
            <p:nvPr/>
          </p:nvSpPr>
          <p:spPr>
            <a:xfrm>
              <a:off x="6097638" y="9064561"/>
              <a:ext cx="1462405" cy="814069"/>
            </a:xfrm>
            <a:custGeom>
              <a:avLst/>
              <a:gdLst/>
              <a:ahLst/>
              <a:cxnLst/>
              <a:rect l="l" t="t" r="r" b="b"/>
              <a:pathLst>
                <a:path w="1462404" h="814070">
                  <a:moveTo>
                    <a:pt x="1462354" y="0"/>
                  </a:moveTo>
                  <a:lnTo>
                    <a:pt x="0" y="0"/>
                  </a:lnTo>
                  <a:lnTo>
                    <a:pt x="0" y="813714"/>
                  </a:lnTo>
                  <a:lnTo>
                    <a:pt x="1462354" y="813714"/>
                  </a:lnTo>
                  <a:lnTo>
                    <a:pt x="1462354" y="0"/>
                  </a:lnTo>
                  <a:close/>
                </a:path>
              </a:pathLst>
            </a:custGeom>
            <a:solidFill>
              <a:srgbClr val="E01A85"/>
            </a:solidFill>
          </p:spPr>
          <p:txBody>
            <a:bodyPr wrap="square" lIns="0" tIns="0" rIns="0" bIns="0" rtlCol="0"/>
            <a:lstStyle/>
            <a:p>
              <a:pPr marL="0" marR="0" lvl="0" indent="0" algn="l" defTabSz="586405" rtl="0" eaLnBrk="1" fontAlgn="auto" latinLnBrk="0" hangingPunct="1">
                <a:lnSpc>
                  <a:spcPct val="100000"/>
                </a:lnSpc>
                <a:spcBef>
                  <a:spcPts val="0"/>
                </a:spcBef>
                <a:spcAft>
                  <a:spcPts val="0"/>
                </a:spcAft>
                <a:buClrTx/>
                <a:buSzTx/>
                <a:buFontTx/>
                <a:buNone/>
                <a:tabLst/>
                <a:defRPr/>
              </a:pPr>
              <a:endParaRPr kumimoji="0" sz="1154"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id="{B0AC75A5-1963-10DD-7112-BAF220AA8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4671" y="-8966"/>
            <a:ext cx="4295202" cy="4583988"/>
          </a:xfrm>
          <a:prstGeom prst="rect">
            <a:avLst/>
          </a:prstGeom>
        </p:spPr>
      </p:pic>
      <p:sp>
        <p:nvSpPr>
          <p:cNvPr id="14" name="TextBox 13">
            <a:extLst>
              <a:ext uri="{FF2B5EF4-FFF2-40B4-BE49-F238E27FC236}">
                <a16:creationId xmlns:a16="http://schemas.microsoft.com/office/drawing/2014/main" id="{BB228F47-F1D1-428D-28C5-EF645DCEC877}"/>
              </a:ext>
            </a:extLst>
          </p:cNvPr>
          <p:cNvSpPr txBox="1"/>
          <p:nvPr/>
        </p:nvSpPr>
        <p:spPr>
          <a:xfrm>
            <a:off x="3856747" y="5138163"/>
            <a:ext cx="8128847" cy="1513748"/>
          </a:xfrm>
          <a:prstGeom prst="rect">
            <a:avLst/>
          </a:prstGeom>
          <a:noFill/>
        </p:spPr>
        <p:txBody>
          <a:bodyPr wrap="square">
            <a:spAutoFit/>
          </a:bodyPr>
          <a:lstStyle/>
          <a:p>
            <a:pPr marL="0" marR="0" lvl="0" indent="0" algn="l" defTabSz="586405" rtl="0" eaLnBrk="1" fontAlgn="auto" latinLnBrk="0" hangingPunct="1">
              <a:lnSpc>
                <a:spcPct val="100000"/>
              </a:lnSpc>
              <a:spcBef>
                <a:spcPts val="0"/>
              </a:spcBef>
              <a:spcAft>
                <a:spcPts val="0"/>
              </a:spcAft>
              <a:buClrTx/>
              <a:buSzTx/>
              <a:buFontTx/>
              <a:buNone/>
              <a:tabLst/>
              <a:defRPr/>
            </a:pPr>
            <a:r>
              <a:rPr kumimoji="0" lang="en-GB" sz="2309"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Confronting stigma and discrimination is a prerequisite for effective prevention and care. </a:t>
            </a:r>
          </a:p>
          <a:p>
            <a:pPr marL="0" marR="0" lvl="0" indent="0" algn="l" defTabSz="586405" rtl="0" eaLnBrk="1" fontAlgn="auto" latinLnBrk="0" hangingPunct="1">
              <a:lnSpc>
                <a:spcPct val="100000"/>
              </a:lnSpc>
              <a:spcBef>
                <a:spcPts val="0"/>
              </a:spcBef>
              <a:spcAft>
                <a:spcPts val="0"/>
              </a:spcAft>
              <a:buClrTx/>
              <a:buSzTx/>
              <a:buFontTx/>
              <a:buNone/>
              <a:tabLst/>
              <a:defRPr/>
            </a:pPr>
            <a:r>
              <a:rPr kumimoji="0" lang="en-GB" sz="2309"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Discrimination on the grounds of one’s HIV status is a violation of human rights.</a:t>
            </a:r>
            <a:endParaRPr kumimoji="0" lang="en-GB" sz="2309" b="0" i="1"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660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66CBF6-B583-BE1B-E7B9-753C34737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41388" cy="6858000"/>
          </a:xfrm>
          <a:prstGeom prst="rect">
            <a:avLst/>
          </a:prstGeom>
        </p:spPr>
      </p:pic>
      <p:pic>
        <p:nvPicPr>
          <p:cNvPr id="7" name="Picture 6">
            <a:extLst>
              <a:ext uri="{FF2B5EF4-FFF2-40B4-BE49-F238E27FC236}">
                <a16:creationId xmlns:a16="http://schemas.microsoft.com/office/drawing/2014/main" id="{437AA49A-28F1-982A-302D-D6E25385E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760" y="4406900"/>
            <a:ext cx="3556000" cy="2451100"/>
          </a:xfrm>
          <a:prstGeom prst="rect">
            <a:avLst/>
          </a:prstGeom>
        </p:spPr>
      </p:pic>
      <p:pic>
        <p:nvPicPr>
          <p:cNvPr id="9" name="Picture 8">
            <a:extLst>
              <a:ext uri="{FF2B5EF4-FFF2-40B4-BE49-F238E27FC236}">
                <a16:creationId xmlns:a16="http://schemas.microsoft.com/office/drawing/2014/main" id="{8CD449DE-27EF-167D-9888-5D4C1CAF5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217" y="0"/>
            <a:ext cx="3327400" cy="1104900"/>
          </a:xfrm>
          <a:prstGeom prst="rect">
            <a:avLst/>
          </a:prstGeom>
        </p:spPr>
      </p:pic>
      <p:pic>
        <p:nvPicPr>
          <p:cNvPr id="2" name="Picture 1">
            <a:extLst>
              <a:ext uri="{FF2B5EF4-FFF2-40B4-BE49-F238E27FC236}">
                <a16:creationId xmlns:a16="http://schemas.microsoft.com/office/drawing/2014/main" id="{8963BE90-254D-ABE0-B5D6-034053F5C6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8342912" y="3054632"/>
            <a:ext cx="6858000" cy="840177"/>
          </a:xfrm>
          <a:prstGeom prst="rect">
            <a:avLst/>
          </a:prstGeom>
        </p:spPr>
      </p:pic>
    </p:spTree>
    <p:extLst>
      <p:ext uri="{BB962C8B-B14F-4D97-AF65-F5344CB8AC3E}">
        <p14:creationId xmlns:p14="http://schemas.microsoft.com/office/powerpoint/2010/main" val="2028426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E8A321-5AB4-AF82-50C7-C68052415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19100"/>
            <a:ext cx="11752891" cy="6191249"/>
          </a:xfrm>
          <a:prstGeom prst="rect">
            <a:avLst/>
          </a:prstGeom>
        </p:spPr>
      </p:pic>
    </p:spTree>
    <p:extLst>
      <p:ext uri="{BB962C8B-B14F-4D97-AF65-F5344CB8AC3E}">
        <p14:creationId xmlns:p14="http://schemas.microsoft.com/office/powerpoint/2010/main" val="4258033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363F8-8C7D-522B-548D-CB5DBC67B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0"/>
            <a:ext cx="11260383" cy="6858000"/>
          </a:xfrm>
          <a:prstGeom prst="rect">
            <a:avLst/>
          </a:prstGeom>
        </p:spPr>
      </p:pic>
      <p:pic>
        <p:nvPicPr>
          <p:cNvPr id="7" name="Picture 6">
            <a:extLst>
              <a:ext uri="{FF2B5EF4-FFF2-40B4-BE49-F238E27FC236}">
                <a16:creationId xmlns:a16="http://schemas.microsoft.com/office/drawing/2014/main" id="{83A46E35-8E5D-F00B-76CB-7BE33279A8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342912" y="3008912"/>
            <a:ext cx="6858000" cy="840177"/>
          </a:xfrm>
          <a:prstGeom prst="rect">
            <a:avLst/>
          </a:prstGeom>
        </p:spPr>
      </p:pic>
    </p:spTree>
    <p:extLst>
      <p:ext uri="{BB962C8B-B14F-4D97-AF65-F5344CB8AC3E}">
        <p14:creationId xmlns:p14="http://schemas.microsoft.com/office/powerpoint/2010/main" val="299557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4D6C84-2C8B-B086-9D07-6CB09C9F4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64"/>
            <a:ext cx="12173806" cy="6868264"/>
          </a:xfrm>
          <a:prstGeom prst="rect">
            <a:avLst/>
          </a:prstGeom>
        </p:spPr>
      </p:pic>
    </p:spTree>
    <p:extLst>
      <p:ext uri="{BB962C8B-B14F-4D97-AF65-F5344CB8AC3E}">
        <p14:creationId xmlns:p14="http://schemas.microsoft.com/office/powerpoint/2010/main" val="2991555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BF114-4214-9B87-F488-EBC2412E1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554" y="-1"/>
            <a:ext cx="9358892" cy="5777839"/>
          </a:xfrm>
          <a:prstGeom prst="rect">
            <a:avLst/>
          </a:prstGeom>
        </p:spPr>
      </p:pic>
      <p:pic>
        <p:nvPicPr>
          <p:cNvPr id="6" name="Picture 5">
            <a:extLst>
              <a:ext uri="{FF2B5EF4-FFF2-40B4-BE49-F238E27FC236}">
                <a16:creationId xmlns:a16="http://schemas.microsoft.com/office/drawing/2014/main" id="{FB91206A-EEAE-6438-0EC3-403126060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554" y="5324422"/>
            <a:ext cx="9358892" cy="1495247"/>
          </a:xfrm>
          <a:prstGeom prst="rect">
            <a:avLst/>
          </a:prstGeom>
        </p:spPr>
      </p:pic>
      <p:pic>
        <p:nvPicPr>
          <p:cNvPr id="7" name="Picture 6">
            <a:extLst>
              <a:ext uri="{FF2B5EF4-FFF2-40B4-BE49-F238E27FC236}">
                <a16:creationId xmlns:a16="http://schemas.microsoft.com/office/drawing/2014/main" id="{69D54860-8C3D-4E61-0E52-13158486F9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42911" y="2970580"/>
            <a:ext cx="6858000" cy="840177"/>
          </a:xfrm>
          <a:prstGeom prst="rect">
            <a:avLst/>
          </a:prstGeom>
        </p:spPr>
      </p:pic>
      <p:pic>
        <p:nvPicPr>
          <p:cNvPr id="8" name="Picture 7">
            <a:extLst>
              <a:ext uri="{FF2B5EF4-FFF2-40B4-BE49-F238E27FC236}">
                <a16:creationId xmlns:a16="http://schemas.microsoft.com/office/drawing/2014/main" id="{5B7BD135-929C-07A3-A9A2-79CC6DFE8D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08911" y="3008911"/>
            <a:ext cx="6858000" cy="840177"/>
          </a:xfrm>
          <a:prstGeom prst="rect">
            <a:avLst/>
          </a:prstGeom>
        </p:spPr>
      </p:pic>
    </p:spTree>
    <p:extLst>
      <p:ext uri="{BB962C8B-B14F-4D97-AF65-F5344CB8AC3E}">
        <p14:creationId xmlns:p14="http://schemas.microsoft.com/office/powerpoint/2010/main" val="20865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C60D35-B098-E7E1-89D7-B8D7BC31EB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342912" y="3054632"/>
            <a:ext cx="6858000" cy="840177"/>
          </a:xfrm>
          <a:prstGeom prst="rect">
            <a:avLst/>
          </a:prstGeom>
        </p:spPr>
      </p:pic>
      <p:pic>
        <p:nvPicPr>
          <p:cNvPr id="6" name="Picture 5">
            <a:extLst>
              <a:ext uri="{FF2B5EF4-FFF2-40B4-BE49-F238E27FC236}">
                <a16:creationId xmlns:a16="http://schemas.microsoft.com/office/drawing/2014/main" id="{09AF23E0-ECDC-2CBE-FC65-17277F248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405" y="0"/>
            <a:ext cx="9884654" cy="6903721"/>
          </a:xfrm>
          <a:prstGeom prst="rect">
            <a:avLst/>
          </a:prstGeom>
        </p:spPr>
      </p:pic>
    </p:spTree>
    <p:extLst>
      <p:ext uri="{BB962C8B-B14F-4D97-AF65-F5344CB8AC3E}">
        <p14:creationId xmlns:p14="http://schemas.microsoft.com/office/powerpoint/2010/main" val="3499615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54DB1-C49D-607C-56CA-62BA17F361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342912" y="3054632"/>
            <a:ext cx="6858000" cy="840177"/>
          </a:xfrm>
          <a:prstGeom prst="rect">
            <a:avLst/>
          </a:prstGeom>
        </p:spPr>
      </p:pic>
      <p:pic>
        <p:nvPicPr>
          <p:cNvPr id="6" name="Picture 5">
            <a:extLst>
              <a:ext uri="{FF2B5EF4-FFF2-40B4-BE49-F238E27FC236}">
                <a16:creationId xmlns:a16="http://schemas.microsoft.com/office/drawing/2014/main" id="{7A78EB49-7DE0-E877-8C48-65EF98028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11" y="45721"/>
            <a:ext cx="10609119" cy="6858000"/>
          </a:xfrm>
          <a:prstGeom prst="rect">
            <a:avLst/>
          </a:prstGeom>
        </p:spPr>
      </p:pic>
    </p:spTree>
    <p:extLst>
      <p:ext uri="{BB962C8B-B14F-4D97-AF65-F5344CB8AC3E}">
        <p14:creationId xmlns:p14="http://schemas.microsoft.com/office/powerpoint/2010/main" val="4076977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5083" t="17704" r="21250" b="7926"/>
          <a:stretch/>
        </p:blipFill>
        <p:spPr>
          <a:xfrm>
            <a:off x="57681" y="73573"/>
            <a:ext cx="12076637" cy="6858000"/>
          </a:xfrm>
          <a:prstGeom prst="rect">
            <a:avLst/>
          </a:prstGeom>
        </p:spPr>
      </p:pic>
    </p:spTree>
    <p:extLst>
      <p:ext uri="{BB962C8B-B14F-4D97-AF65-F5344CB8AC3E}">
        <p14:creationId xmlns:p14="http://schemas.microsoft.com/office/powerpoint/2010/main" val="2513717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53A427-7D71-A010-81E2-7E4412BBF073}"/>
              </a:ext>
            </a:extLst>
          </p:cNvPr>
          <p:cNvSpPr>
            <a:spLocks noGrp="1"/>
          </p:cNvSpPr>
          <p:nvPr>
            <p:ph type="body" sz="quarter" idx="13"/>
          </p:nvPr>
        </p:nvSpPr>
        <p:spPr/>
        <p:txBody>
          <a:bodyPr>
            <a:normAutofit fontScale="92500" lnSpcReduction="10000"/>
          </a:bodyPr>
          <a:lstStyle/>
          <a:p>
            <a:r>
              <a:rPr lang="en-US" dirty="0"/>
              <a:t>Estimated new HIV infections by region, 2010-2020, and projected new infections if 2025 targets are met</a:t>
            </a:r>
            <a:endParaRPr lang="ru-RU" dirty="0"/>
          </a:p>
        </p:txBody>
      </p:sp>
      <p:sp>
        <p:nvSpPr>
          <p:cNvPr id="3" name="Text Placeholder 2">
            <a:extLst>
              <a:ext uri="{FF2B5EF4-FFF2-40B4-BE49-F238E27FC236}">
                <a16:creationId xmlns:a16="http://schemas.microsoft.com/office/drawing/2014/main" id="{FF907A7F-7B40-8223-2692-489B5C72FB8A}"/>
              </a:ext>
            </a:extLst>
          </p:cNvPr>
          <p:cNvSpPr>
            <a:spLocks noGrp="1"/>
          </p:cNvSpPr>
          <p:nvPr>
            <p:ph type="body" sz="quarter" idx="15"/>
          </p:nvPr>
        </p:nvSpPr>
        <p:spPr/>
        <p:txBody>
          <a:bodyPr/>
          <a:lstStyle/>
          <a:p>
            <a:endParaRPr lang="ru-RU"/>
          </a:p>
        </p:txBody>
      </p:sp>
      <p:pic>
        <p:nvPicPr>
          <p:cNvPr id="6" name="Picture 5">
            <a:extLst>
              <a:ext uri="{FF2B5EF4-FFF2-40B4-BE49-F238E27FC236}">
                <a16:creationId xmlns:a16="http://schemas.microsoft.com/office/drawing/2014/main" id="{10F252EE-A98D-0801-A31C-64154DF9D66B}"/>
              </a:ext>
            </a:extLst>
          </p:cNvPr>
          <p:cNvPicPr>
            <a:picLocks noChangeAspect="1"/>
          </p:cNvPicPr>
          <p:nvPr/>
        </p:nvPicPr>
        <p:blipFill rotWithShape="1">
          <a:blip r:embed="rId2"/>
          <a:srcRect l="20885" t="36119" r="28484" b="17226"/>
          <a:stretch/>
        </p:blipFill>
        <p:spPr>
          <a:xfrm>
            <a:off x="1" y="1092168"/>
            <a:ext cx="12090434" cy="5113760"/>
          </a:xfrm>
          <a:prstGeom prst="rect">
            <a:avLst/>
          </a:prstGeom>
        </p:spPr>
      </p:pic>
    </p:spTree>
    <p:extLst>
      <p:ext uri="{BB962C8B-B14F-4D97-AF65-F5344CB8AC3E}">
        <p14:creationId xmlns:p14="http://schemas.microsoft.com/office/powerpoint/2010/main" val="186850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C1A4-0B07-7349-95A5-FA1FB58B16AA}"/>
              </a:ext>
            </a:extLst>
          </p:cNvPr>
          <p:cNvSpPr>
            <a:spLocks noGrp="1"/>
          </p:cNvSpPr>
          <p:nvPr>
            <p:ph type="title"/>
          </p:nvPr>
        </p:nvSpPr>
        <p:spPr/>
        <p:txBody>
          <a:bodyPr>
            <a:normAutofit fontScale="90000"/>
          </a:bodyPr>
          <a:lstStyle/>
          <a:p>
            <a:pPr algn="ctr"/>
            <a:r>
              <a:rPr lang="en-CH" b="1" dirty="0"/>
              <a:t>THANK YOU</a:t>
            </a:r>
            <a:br>
              <a:rPr lang="en-CH" b="1" dirty="0"/>
            </a:br>
            <a:r>
              <a:rPr lang="en-GB" b="1" dirty="0"/>
              <a:t>https://</a:t>
            </a:r>
            <a:r>
              <a:rPr lang="en-GB" b="1" dirty="0" err="1"/>
              <a:t>www.faithandcommunityinitiative.org</a:t>
            </a:r>
            <a:br>
              <a:rPr lang="en-CH" b="1" dirty="0"/>
            </a:br>
            <a:endParaRPr lang="en-CH" b="1" dirty="0"/>
          </a:p>
        </p:txBody>
      </p:sp>
      <p:pic>
        <p:nvPicPr>
          <p:cNvPr id="9" name="Picture 8">
            <a:extLst>
              <a:ext uri="{FF2B5EF4-FFF2-40B4-BE49-F238E27FC236}">
                <a16:creationId xmlns:a16="http://schemas.microsoft.com/office/drawing/2014/main" id="{663D78BE-C4A9-F741-9817-4900D5569A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29" y="1685768"/>
            <a:ext cx="3422279" cy="4889202"/>
          </a:xfrm>
          <a:prstGeom prst="rect">
            <a:avLst/>
          </a:prstGeom>
        </p:spPr>
      </p:pic>
      <p:pic>
        <p:nvPicPr>
          <p:cNvPr id="8" name="Picture 7">
            <a:extLst>
              <a:ext uri="{FF2B5EF4-FFF2-40B4-BE49-F238E27FC236}">
                <a16:creationId xmlns:a16="http://schemas.microsoft.com/office/drawing/2014/main" id="{82DB8C89-E291-8B41-81D5-BDE7D79E9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029" y="1685767"/>
            <a:ext cx="3559390" cy="4889203"/>
          </a:xfrm>
          <a:prstGeom prst="rect">
            <a:avLst/>
          </a:prstGeom>
        </p:spPr>
      </p:pic>
      <p:pic>
        <p:nvPicPr>
          <p:cNvPr id="6" name="Picture 5">
            <a:extLst>
              <a:ext uri="{FF2B5EF4-FFF2-40B4-BE49-F238E27FC236}">
                <a16:creationId xmlns:a16="http://schemas.microsoft.com/office/drawing/2014/main" id="{E008D937-F979-9741-9E67-430FC27F9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127" y="1685767"/>
            <a:ext cx="3324648" cy="4965404"/>
          </a:xfrm>
          <a:prstGeom prst="rect">
            <a:avLst/>
          </a:prstGeom>
        </p:spPr>
      </p:pic>
    </p:spTree>
    <p:extLst>
      <p:ext uri="{BB962C8B-B14F-4D97-AF65-F5344CB8AC3E}">
        <p14:creationId xmlns:p14="http://schemas.microsoft.com/office/powerpoint/2010/main" val="1536425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64909E-4DBB-71E1-C305-B2E98F0197D4}"/>
              </a:ext>
            </a:extLst>
          </p:cNvPr>
          <p:cNvSpPr>
            <a:spLocks noGrp="1"/>
          </p:cNvSpPr>
          <p:nvPr>
            <p:ph type="title"/>
          </p:nvPr>
        </p:nvSpPr>
        <p:spPr>
          <a:xfrm>
            <a:off x="304800" y="2061764"/>
            <a:ext cx="11582400" cy="1131143"/>
          </a:xfrm>
        </p:spPr>
        <p:txBody>
          <a:bodyPr>
            <a:normAutofit fontScale="90000"/>
          </a:bodyPr>
          <a:lstStyle/>
          <a:p>
            <a:r>
              <a:rPr lang="en-US" sz="4800" dirty="0"/>
              <a:t>The </a:t>
            </a:r>
            <a:r>
              <a:rPr lang="en-US" sz="4800" dirty="0" err="1"/>
              <a:t>PrEP</a:t>
            </a:r>
            <a:r>
              <a:rPr lang="en-US" sz="4800" dirty="0"/>
              <a:t> Basics – what it is and why it’s an important HIV prevention option</a:t>
            </a:r>
            <a:endParaRPr lang="en-US" dirty="0"/>
          </a:p>
        </p:txBody>
      </p:sp>
      <p:sp>
        <p:nvSpPr>
          <p:cNvPr id="3" name="Text Placeholder 4">
            <a:extLst>
              <a:ext uri="{FF2B5EF4-FFF2-40B4-BE49-F238E27FC236}">
                <a16:creationId xmlns:a16="http://schemas.microsoft.com/office/drawing/2014/main" id="{DB8CD2E4-F5C9-288D-4465-ADA10A77EBE0}"/>
              </a:ext>
            </a:extLst>
          </p:cNvPr>
          <p:cNvSpPr txBox="1">
            <a:spLocks/>
          </p:cNvSpPr>
          <p:nvPr/>
        </p:nvSpPr>
        <p:spPr>
          <a:xfrm>
            <a:off x="374424" y="3554730"/>
            <a:ext cx="11443153" cy="17030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33" b="0" i="0" u="none" strike="noStrike" kern="1200" cap="none" spc="0" normalizeH="0" baseline="0" noProof="0" dirty="0">
                <a:ln>
                  <a:noFill/>
                </a:ln>
                <a:solidFill>
                  <a:srgbClr val="FFFFFF"/>
                </a:solidFill>
                <a:effectLst/>
                <a:uLnTx/>
                <a:uFillTx/>
                <a:latin typeface="Arial"/>
                <a:ea typeface="+mn-ea"/>
                <a:cs typeface="+mn-cs"/>
                <a:sym typeface="Arial"/>
              </a:rPr>
              <a:t>Robyn Eakle, Senior Advisor on </a:t>
            </a:r>
            <a:r>
              <a:rPr kumimoji="0" lang="en-US" sz="2133" b="0" i="0" u="none" strike="noStrike" kern="1200" cap="none" spc="0" normalizeH="0" baseline="0" noProof="0" dirty="0" err="1">
                <a:ln>
                  <a:noFill/>
                </a:ln>
                <a:solidFill>
                  <a:srgbClr val="FFFFFF"/>
                </a:solidFill>
                <a:effectLst/>
                <a:uLnTx/>
                <a:uFillTx/>
                <a:latin typeface="Arial"/>
                <a:ea typeface="+mn-ea"/>
                <a:cs typeface="+mn-cs"/>
                <a:sym typeface="Arial"/>
              </a:rPr>
              <a:t>PrEP</a:t>
            </a:r>
            <a:r>
              <a:rPr kumimoji="0" lang="en-US" sz="2133" b="0" i="0" u="none" strike="noStrike" kern="1200" cap="none" spc="0" normalizeH="0" baseline="0" noProof="0" dirty="0">
                <a:ln>
                  <a:noFill/>
                </a:ln>
                <a:solidFill>
                  <a:srgbClr val="FFFFFF"/>
                </a:solidFill>
                <a:effectLst/>
                <a:uLnTx/>
                <a:uFillTx/>
                <a:latin typeface="Arial"/>
                <a:ea typeface="+mn-ea"/>
                <a:cs typeface="+mn-cs"/>
                <a:sym typeface="Arial"/>
              </a:rPr>
              <a:t> and Prevention </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33" b="0" i="0" u="none" strike="noStrike" kern="1200" cap="none" spc="0" normalizeH="0" baseline="0" noProof="0" dirty="0">
                <a:ln>
                  <a:noFill/>
                </a:ln>
                <a:solidFill>
                  <a:srgbClr val="FFFFFF"/>
                </a:solidFill>
                <a:effectLst/>
                <a:uLnTx/>
                <a:uFillTx/>
                <a:latin typeface="Arial"/>
                <a:ea typeface="+mn-ea"/>
                <a:cs typeface="+mn-cs"/>
                <a:sym typeface="Arial"/>
              </a:rPr>
              <a:t>S/GAC </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sym typeface="Arial"/>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33" b="0" i="0" u="none" strike="noStrike" kern="1200" cap="none" spc="0" normalizeH="0" baseline="0" noProof="0" dirty="0">
                <a:ln>
                  <a:noFill/>
                </a:ln>
                <a:solidFill>
                  <a:srgbClr val="FFFFFF"/>
                </a:solidFill>
                <a:effectLst/>
                <a:uLnTx/>
                <a:uFillTx/>
                <a:latin typeface="Arial"/>
                <a:ea typeface="+mn-ea"/>
                <a:cs typeface="+mn-cs"/>
                <a:sym typeface="Arial"/>
              </a:rPr>
              <a:t>May 2023</a:t>
            </a:r>
          </a:p>
        </p:txBody>
      </p:sp>
    </p:spTree>
    <p:extLst>
      <p:ext uri="{BB962C8B-B14F-4D97-AF65-F5344CB8AC3E}">
        <p14:creationId xmlns:p14="http://schemas.microsoft.com/office/powerpoint/2010/main" val="149158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F8AB43-1A63-1651-5090-58478D74B757}"/>
              </a:ext>
            </a:extLst>
          </p:cNvPr>
          <p:cNvSpPr>
            <a:spLocks noGrp="1"/>
          </p:cNvSpPr>
          <p:nvPr>
            <p:ph type="body" sz="quarter" idx="13"/>
          </p:nvPr>
        </p:nvSpPr>
        <p:spPr/>
        <p:txBody>
          <a:bodyPr>
            <a:normAutofit/>
          </a:bodyPr>
          <a:lstStyle/>
          <a:p>
            <a:pPr rtl="0">
              <a:spcBef>
                <a:spcPts val="0"/>
              </a:spcBef>
              <a:spcAft>
                <a:spcPts val="0"/>
              </a:spcAft>
            </a:pPr>
            <a:r>
              <a:rPr lang="en-US" b="0" dirty="0"/>
              <a:t>​ </a:t>
            </a:r>
            <a:r>
              <a:rPr lang="en-US" b="0" i="0" u="none" strike="noStrike" dirty="0">
                <a:effectLst/>
                <a:latin typeface="Calibri" panose="020F0502020204030204" pitchFamily="34" charset="0"/>
              </a:rPr>
              <a:t>What is pre-exposure prophylaxis (</a:t>
            </a:r>
            <a:r>
              <a:rPr lang="en-US" b="0" i="0" u="none" strike="noStrike" dirty="0" err="1">
                <a:effectLst/>
                <a:latin typeface="Calibri" panose="020F0502020204030204" pitchFamily="34" charset="0"/>
              </a:rPr>
              <a:t>PrEP</a:t>
            </a:r>
            <a:r>
              <a:rPr lang="en-US" b="0" i="0" u="none" strike="noStrike" dirty="0">
                <a:effectLst/>
                <a:latin typeface="Calibri" panose="020F0502020204030204" pitchFamily="34" charset="0"/>
              </a:rPr>
              <a:t>)? </a:t>
            </a:r>
            <a:endParaRPr lang="en-US" b="0" dirty="0"/>
          </a:p>
        </p:txBody>
      </p:sp>
      <p:sp>
        <p:nvSpPr>
          <p:cNvPr id="7" name="Text Placeholder 6">
            <a:extLst>
              <a:ext uri="{FF2B5EF4-FFF2-40B4-BE49-F238E27FC236}">
                <a16:creationId xmlns:a16="http://schemas.microsoft.com/office/drawing/2014/main" id="{DC804E6E-CCCE-8C04-E890-C9F3529D1B33}"/>
              </a:ext>
            </a:extLst>
          </p:cNvPr>
          <p:cNvSpPr>
            <a:spLocks noGrp="1"/>
          </p:cNvSpPr>
          <p:nvPr>
            <p:ph type="body" sz="quarter" idx="16"/>
          </p:nvPr>
        </p:nvSpPr>
        <p:spPr>
          <a:xfrm>
            <a:off x="286799" y="1645920"/>
            <a:ext cx="6799801" cy="4210114"/>
          </a:xfrm>
        </p:spPr>
        <p:txBody>
          <a:bodyPr lIns="91440" tIns="45720" rIns="91440" bIns="45720" anchor="t">
            <a:noAutofit/>
          </a:bodyPr>
          <a:lstStyle/>
          <a:p>
            <a:pPr marL="0" indent="0">
              <a:spcBef>
                <a:spcPts val="0"/>
              </a:spcBef>
              <a:spcAft>
                <a:spcPts val="0"/>
              </a:spcAft>
              <a:buNone/>
            </a:pPr>
            <a:r>
              <a:rPr lang="en-US" sz="2000" b="0" i="0" u="none" strike="noStrike" dirty="0" err="1">
                <a:solidFill>
                  <a:schemeClr val="tx1"/>
                </a:solidFill>
                <a:effectLst/>
                <a:latin typeface="Calibri"/>
                <a:cs typeface="Calibri"/>
              </a:rPr>
              <a:t>PrEP</a:t>
            </a:r>
            <a:r>
              <a:rPr lang="en-US" sz="2000" b="0" i="0" u="none" strike="noStrike" dirty="0">
                <a:solidFill>
                  <a:schemeClr val="tx1"/>
                </a:solidFill>
                <a:effectLst/>
                <a:latin typeface="Calibri"/>
                <a:cs typeface="Calibri"/>
              </a:rPr>
              <a:t> is </a:t>
            </a:r>
            <a:r>
              <a:rPr lang="en-US" sz="2000" dirty="0">
                <a:solidFill>
                  <a:schemeClr val="tx1"/>
                </a:solidFill>
                <a:latin typeface="Calibri"/>
                <a:cs typeface="Calibri"/>
              </a:rPr>
              <a:t>medication</a:t>
            </a:r>
            <a:r>
              <a:rPr lang="en-US" sz="2000" b="0" i="0" u="none" strike="noStrike" dirty="0">
                <a:solidFill>
                  <a:schemeClr val="tx1"/>
                </a:solidFill>
                <a:effectLst/>
                <a:latin typeface="Calibri"/>
                <a:cs typeface="Calibri"/>
              </a:rPr>
              <a:t> </a:t>
            </a:r>
            <a:r>
              <a:rPr lang="en-US" sz="2000" dirty="0">
                <a:solidFill>
                  <a:schemeClr val="tx1"/>
                </a:solidFill>
                <a:latin typeface="Calibri"/>
                <a:cs typeface="Calibri"/>
              </a:rPr>
              <a:t>that is taken to prevent</a:t>
            </a:r>
            <a:r>
              <a:rPr lang="en-US" sz="2000" b="0" i="0" u="none" strike="noStrike" dirty="0">
                <a:solidFill>
                  <a:schemeClr val="tx1"/>
                </a:solidFill>
                <a:effectLst/>
                <a:latin typeface="Calibri"/>
                <a:cs typeface="Calibri"/>
              </a:rPr>
              <a:t> HIV </a:t>
            </a:r>
            <a:r>
              <a:rPr lang="en-US" sz="2000" b="1" i="0" u="sng" dirty="0">
                <a:solidFill>
                  <a:schemeClr val="tx1"/>
                </a:solidFill>
                <a:effectLst/>
                <a:latin typeface="Calibri"/>
                <a:cs typeface="Calibri"/>
              </a:rPr>
              <a:t>before exposure</a:t>
            </a:r>
            <a:endParaRPr lang="en-US" sz="2000" b="0" dirty="0">
              <a:solidFill>
                <a:schemeClr val="tx1"/>
              </a:solidFill>
              <a:effectLst/>
              <a:latin typeface="Calibri"/>
              <a:cs typeface="Calibri"/>
            </a:endParaRPr>
          </a:p>
          <a:p>
            <a:pPr marL="0" indent="0" rtl="0">
              <a:spcBef>
                <a:spcPts val="0"/>
              </a:spcBef>
              <a:spcAft>
                <a:spcPts val="0"/>
              </a:spcAft>
              <a:buNone/>
            </a:pPr>
            <a:br>
              <a:rPr lang="en-US" sz="2000" b="0" dirty="0">
                <a:solidFill>
                  <a:schemeClr val="tx1"/>
                </a:solidFill>
                <a:effectLst/>
              </a:rPr>
            </a:br>
            <a:r>
              <a:rPr lang="en-US" sz="2000" b="0" i="0" u="none" strike="noStrike" dirty="0">
                <a:solidFill>
                  <a:schemeClr val="tx1"/>
                </a:solidFill>
                <a:effectLst/>
                <a:latin typeface="Calibri" panose="020F0502020204030204" pitchFamily="34" charset="0"/>
              </a:rPr>
              <a:t>PEP is taken </a:t>
            </a:r>
            <a:r>
              <a:rPr lang="en-US" sz="2000" b="1" i="0" u="sng" dirty="0">
                <a:solidFill>
                  <a:schemeClr val="tx1"/>
                </a:solidFill>
                <a:effectLst/>
                <a:latin typeface="Calibri" panose="020F0502020204030204" pitchFamily="34" charset="0"/>
              </a:rPr>
              <a:t>after a suspected exposure</a:t>
            </a:r>
            <a:r>
              <a:rPr lang="en-US" sz="2000" b="0" i="0" u="none" strike="noStrike" dirty="0">
                <a:solidFill>
                  <a:schemeClr val="tx1"/>
                </a:solidFill>
                <a:effectLst/>
                <a:latin typeface="Calibri" panose="020F0502020204030204" pitchFamily="34" charset="0"/>
              </a:rPr>
              <a:t> to HIV; and, </a:t>
            </a:r>
            <a:endParaRPr lang="en-US" sz="2000" b="0" dirty="0">
              <a:solidFill>
                <a:schemeClr val="tx1"/>
              </a:solidFill>
              <a:effectLst/>
            </a:endParaRPr>
          </a:p>
          <a:p>
            <a:pPr marL="0" indent="0" rtl="0">
              <a:spcBef>
                <a:spcPts val="0"/>
              </a:spcBef>
              <a:spcAft>
                <a:spcPts val="0"/>
              </a:spcAft>
              <a:buNone/>
            </a:pPr>
            <a:endParaRPr lang="en-US" sz="2000" i="0" u="none" strike="noStrike" dirty="0">
              <a:solidFill>
                <a:schemeClr val="tx1"/>
              </a:solidFill>
              <a:latin typeface="Calibri" panose="020F0502020204030204" pitchFamily="34" charset="0"/>
            </a:endParaRPr>
          </a:p>
          <a:p>
            <a:pPr marL="0" indent="0" rtl="0">
              <a:spcBef>
                <a:spcPts val="0"/>
              </a:spcBef>
              <a:spcAft>
                <a:spcPts val="0"/>
              </a:spcAft>
              <a:buNone/>
            </a:pPr>
            <a:r>
              <a:rPr lang="en-US" sz="2000" b="0" i="0" u="none" strike="noStrike" dirty="0">
                <a:solidFill>
                  <a:schemeClr val="tx1"/>
                </a:solidFill>
                <a:effectLst/>
                <a:latin typeface="Calibri" panose="020F0502020204030204" pitchFamily="34" charset="0"/>
              </a:rPr>
              <a:t>Treatment is taken </a:t>
            </a:r>
            <a:r>
              <a:rPr lang="en-US" sz="2000" b="1" i="0" u="sng" dirty="0">
                <a:solidFill>
                  <a:schemeClr val="tx1"/>
                </a:solidFill>
                <a:effectLst/>
                <a:latin typeface="Calibri" panose="020F0502020204030204" pitchFamily="34" charset="0"/>
              </a:rPr>
              <a:t>after someone is infected</a:t>
            </a:r>
            <a:r>
              <a:rPr lang="en-US" sz="2000" b="0" i="0" u="none" strike="noStrike" dirty="0">
                <a:solidFill>
                  <a:schemeClr val="tx1"/>
                </a:solidFill>
                <a:effectLst/>
                <a:latin typeface="Calibri" panose="020F0502020204030204" pitchFamily="34" charset="0"/>
              </a:rPr>
              <a:t>.</a:t>
            </a:r>
            <a:endParaRPr lang="en-US" sz="2000" dirty="0">
              <a:solidFill>
                <a:schemeClr val="tx1"/>
              </a:solidFill>
            </a:endParaRPr>
          </a:p>
          <a:p>
            <a:pPr marL="0" indent="0" rtl="0">
              <a:spcBef>
                <a:spcPts val="0"/>
              </a:spcBef>
              <a:spcAft>
                <a:spcPts val="0"/>
              </a:spcAft>
              <a:buNone/>
            </a:pPr>
            <a:endParaRPr lang="en-US" sz="2000" b="0" i="0" u="none" strike="noStrike" dirty="0">
              <a:solidFill>
                <a:srgbClr val="6C6463"/>
              </a:solidFill>
              <a:effectLst/>
              <a:latin typeface="Calibri" panose="020F0502020204030204" pitchFamily="34" charset="0"/>
            </a:endParaRPr>
          </a:p>
          <a:p>
            <a:pPr marL="0" indent="0" rtl="0">
              <a:spcBef>
                <a:spcPts val="0"/>
              </a:spcBef>
              <a:spcAft>
                <a:spcPts val="0"/>
              </a:spcAft>
              <a:buNone/>
            </a:pPr>
            <a:r>
              <a:rPr lang="en-US" sz="2000" b="0" i="0" u="none" strike="noStrike" dirty="0">
                <a:solidFill>
                  <a:srgbClr val="6C6463"/>
                </a:solidFill>
                <a:effectLst/>
                <a:latin typeface="Calibri" panose="020F0502020204030204" pitchFamily="34" charset="0"/>
                <a:cs typeface="Calibri" panose="020F0502020204030204" pitchFamily="34" charset="0"/>
              </a:rPr>
              <a:t>Cool videos: </a:t>
            </a:r>
            <a:r>
              <a:rPr lang="en-US" sz="2000" b="0" i="0" u="sng" strike="noStrike" dirty="0">
                <a:solidFill>
                  <a:srgbClr val="0097A7"/>
                </a:solidFill>
                <a:effectLst/>
                <a:latin typeface="Calibri" panose="020F0502020204030204" pitchFamily="34" charset="0"/>
                <a:cs typeface="Calibri" panose="020F0502020204030204" pitchFamily="34" charset="0"/>
                <a:hlinkClick r:id="rId2"/>
              </a:rPr>
              <a:t>http://www.whatisprep.org/</a:t>
            </a:r>
            <a:endParaRPr lang="en-US" sz="2000" b="0" i="0" u="sng" strike="noStrike" dirty="0">
              <a:solidFill>
                <a:srgbClr val="0097A7"/>
              </a:solidFill>
              <a:effectLst/>
              <a:latin typeface="Calibri" panose="020F0502020204030204" pitchFamily="34" charset="0"/>
              <a:cs typeface="Calibri" panose="020F0502020204030204" pitchFamily="34" charset="0"/>
            </a:endParaRPr>
          </a:p>
          <a:p>
            <a:pPr marL="0" indent="0" rtl="0">
              <a:spcBef>
                <a:spcPts val="0"/>
              </a:spcBef>
              <a:spcAft>
                <a:spcPts val="0"/>
              </a:spcAft>
              <a:buNone/>
            </a:pPr>
            <a:r>
              <a:rPr lang="en-US" sz="2000" dirty="0">
                <a:solidFill>
                  <a:schemeClr val="tx1"/>
                </a:solidFill>
                <a:latin typeface="Calibri" panose="020F0502020204030204" pitchFamily="34" charset="0"/>
                <a:cs typeface="Calibri" panose="020F0502020204030204" pitchFamily="34" charset="0"/>
              </a:rPr>
              <a:t>Zambia ending AIDS – </a:t>
            </a:r>
            <a:r>
              <a:rPr lang="en-US" sz="2000" dirty="0" err="1">
                <a:solidFill>
                  <a:schemeClr val="tx1"/>
                </a:solidFill>
                <a:latin typeface="Calibri" panose="020F0502020204030204" pitchFamily="34" charset="0"/>
                <a:cs typeface="Calibri" panose="020F0502020204030204" pitchFamily="34" charset="0"/>
              </a:rPr>
              <a:t>PrEP</a:t>
            </a:r>
            <a:r>
              <a:rPr lang="en-US" sz="2000" dirty="0">
                <a:solidFill>
                  <a:schemeClr val="tx1"/>
                </a:solidFill>
                <a:latin typeface="Calibri" panose="020F0502020204030204" pitchFamily="34" charset="0"/>
                <a:cs typeface="Calibri" panose="020F0502020204030204" pitchFamily="34" charset="0"/>
              </a:rPr>
              <a:t>: </a:t>
            </a:r>
            <a:r>
              <a:rPr lang="en-US" sz="2000" u="sng" dirty="0">
                <a:solidFill>
                  <a:srgbClr val="0097A7"/>
                </a:solidFill>
                <a:latin typeface="Calibri" panose="020F0502020204030204" pitchFamily="34" charset="0"/>
                <a:cs typeface="Calibri" panose="020F0502020204030204" pitchFamily="34" charset="0"/>
                <a:hlinkClick r:id="rId3"/>
              </a:rPr>
              <a:t>https://www.youtube.com/watch?v=jhYyNcKWg6I</a:t>
            </a:r>
            <a:r>
              <a:rPr lang="en-US" sz="2000" u="sng" dirty="0">
                <a:solidFill>
                  <a:srgbClr val="0097A7"/>
                </a:solidFill>
                <a:latin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cs typeface="Calibri" panose="020F0502020204030204" pitchFamily="34" charset="0"/>
              </a:rPr>
              <a:t>(clients)</a:t>
            </a:r>
          </a:p>
          <a:p>
            <a:pPr marL="0" indent="0" rtl="0">
              <a:spcBef>
                <a:spcPts val="0"/>
              </a:spcBef>
              <a:spcAft>
                <a:spcPts val="0"/>
              </a:spcAft>
              <a:buNone/>
            </a:pPr>
            <a:r>
              <a:rPr lang="en-US" sz="2000" b="0" i="0" dirty="0">
                <a:solidFill>
                  <a:srgbClr val="16181A"/>
                </a:solidFill>
                <a:effectLst/>
                <a:latin typeface="Calibri" panose="020F0502020204030204" pitchFamily="34" charset="0"/>
                <a:cs typeface="Calibri" panose="020F0502020204030204" pitchFamily="34" charset="0"/>
                <a:hlinkClick r:id="rId4"/>
              </a:rPr>
              <a:t>https://www.youtube.com/watch?v=GSZgTTpW3VM&amp;t=8s</a:t>
            </a:r>
            <a:r>
              <a:rPr lang="en-US" sz="2000" b="0" i="0" dirty="0">
                <a:solidFill>
                  <a:srgbClr val="16181A"/>
                </a:solidFill>
                <a:effectLst/>
                <a:latin typeface="Calibri" panose="020F0502020204030204" pitchFamily="34" charset="0"/>
                <a:cs typeface="Calibri" panose="020F0502020204030204" pitchFamily="34" charset="0"/>
              </a:rPr>
              <a:t> (providers)</a:t>
            </a:r>
            <a:endParaRPr lang="en-US" sz="2000" b="0" i="0" u="sng" dirty="0">
              <a:solidFill>
                <a:srgbClr val="0097A7"/>
              </a:solidFill>
              <a:effectLst/>
              <a:latin typeface="Calibri" panose="020F0502020204030204" pitchFamily="34" charset="0"/>
              <a:cs typeface="Calibri" panose="020F0502020204030204" pitchFamily="34" charset="0"/>
            </a:endParaRPr>
          </a:p>
          <a:p>
            <a:pPr marL="0" indent="0" rtl="0">
              <a:spcBef>
                <a:spcPts val="0"/>
              </a:spcBef>
              <a:spcAft>
                <a:spcPts val="0"/>
              </a:spcAft>
              <a:buNone/>
            </a:pPr>
            <a:endParaRPr lang="en-US" sz="2000" b="0" i="0" dirty="0">
              <a:solidFill>
                <a:srgbClr val="16181A"/>
              </a:solidFill>
              <a:effectLst/>
              <a:latin typeface="Arial" panose="020B0604020202020204" pitchFamily="34" charset="0"/>
            </a:endParaRPr>
          </a:p>
        </p:txBody>
      </p:sp>
      <p:pic>
        <p:nvPicPr>
          <p:cNvPr id="1034" name="Picture 10">
            <a:extLst>
              <a:ext uri="{FF2B5EF4-FFF2-40B4-BE49-F238E27FC236}">
                <a16:creationId xmlns:a16="http://schemas.microsoft.com/office/drawing/2014/main" id="{421FA602-DD8B-EF7C-1EAB-5785E68DB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56283">
            <a:off x="7958008" y="440730"/>
            <a:ext cx="3938016" cy="289428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247FA56D-221F-07C8-A960-51B96AA2EF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41" t="5537" r="4610" b="4863"/>
          <a:stretch/>
        </p:blipFill>
        <p:spPr bwMode="auto">
          <a:xfrm>
            <a:off x="8398475" y="3622653"/>
            <a:ext cx="3793525" cy="219950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87B2A277-34A8-00E7-39FF-93947FB910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5593" y="4722404"/>
            <a:ext cx="4143374" cy="207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24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33CCB-E04F-B8EA-7CF3-AB38EA7C1791}"/>
              </a:ext>
            </a:extLst>
          </p:cNvPr>
          <p:cNvPicPr>
            <a:picLocks noChangeAspect="1"/>
          </p:cNvPicPr>
          <p:nvPr/>
        </p:nvPicPr>
        <p:blipFill rotWithShape="1">
          <a:blip r:embed="rId2"/>
          <a:srcRect l="3228" t="13697" r="5506" b="10385"/>
          <a:stretch/>
        </p:blipFill>
        <p:spPr>
          <a:xfrm rot="20462034">
            <a:off x="894348" y="4301854"/>
            <a:ext cx="1912501" cy="1655917"/>
          </a:xfrm>
          <a:prstGeom prst="rect">
            <a:avLst/>
          </a:prstGeom>
        </p:spPr>
      </p:pic>
      <p:sp>
        <p:nvSpPr>
          <p:cNvPr id="2" name="Text Placeholder 1">
            <a:extLst>
              <a:ext uri="{FF2B5EF4-FFF2-40B4-BE49-F238E27FC236}">
                <a16:creationId xmlns:a16="http://schemas.microsoft.com/office/drawing/2014/main" id="{ACE5F30A-37D9-59FD-5BC0-85703CEA07AC}"/>
              </a:ext>
            </a:extLst>
          </p:cNvPr>
          <p:cNvSpPr>
            <a:spLocks noGrp="1"/>
          </p:cNvSpPr>
          <p:nvPr>
            <p:ph type="body" sz="quarter" idx="13"/>
          </p:nvPr>
        </p:nvSpPr>
        <p:spPr>
          <a:xfrm>
            <a:off x="300909" y="160020"/>
            <a:ext cx="11687961" cy="742024"/>
          </a:xfrm>
        </p:spPr>
        <p:txBody>
          <a:bodyPr>
            <a:normAutofit/>
          </a:bodyPr>
          <a:lstStyle/>
          <a:p>
            <a:r>
              <a:rPr lang="en-US" dirty="0" err="1"/>
              <a:t>PrEP</a:t>
            </a:r>
            <a:r>
              <a:rPr lang="en-US" dirty="0"/>
              <a:t> is not a new concept!</a:t>
            </a:r>
          </a:p>
        </p:txBody>
      </p:sp>
      <p:sp>
        <p:nvSpPr>
          <p:cNvPr id="4" name="Text Placeholder 3">
            <a:extLst>
              <a:ext uri="{FF2B5EF4-FFF2-40B4-BE49-F238E27FC236}">
                <a16:creationId xmlns:a16="http://schemas.microsoft.com/office/drawing/2014/main" id="{CE2B2065-9EBC-76BB-9DED-441706417012}"/>
              </a:ext>
            </a:extLst>
          </p:cNvPr>
          <p:cNvSpPr>
            <a:spLocks noGrp="1"/>
          </p:cNvSpPr>
          <p:nvPr>
            <p:ph type="body" sz="quarter" idx="16"/>
          </p:nvPr>
        </p:nvSpPr>
        <p:spPr>
          <a:xfrm>
            <a:off x="286731" y="1383957"/>
            <a:ext cx="11702071" cy="4472076"/>
          </a:xfrm>
        </p:spPr>
        <p:txBody>
          <a:bodyPr>
            <a:normAutofit/>
          </a:bodyPr>
          <a:lstStyle/>
          <a:p>
            <a:pPr marL="0" indent="0">
              <a:lnSpc>
                <a:spcPct val="114000"/>
              </a:lnSpc>
              <a:spcBef>
                <a:spcPts val="0"/>
              </a:spcBef>
              <a:spcAft>
                <a:spcPts val="1200"/>
              </a:spcAft>
              <a:buNone/>
            </a:pPr>
            <a:r>
              <a:rPr lang="en-US" sz="2400" b="1" dirty="0"/>
              <a:t>Other infectious diseases can also be prevented with medication</a:t>
            </a:r>
          </a:p>
          <a:p>
            <a:pPr marL="0" indent="0">
              <a:lnSpc>
                <a:spcPct val="114000"/>
              </a:lnSpc>
              <a:spcBef>
                <a:spcPts val="0"/>
              </a:spcBef>
              <a:buNone/>
            </a:pPr>
            <a:r>
              <a:rPr lang="en-US" sz="2400" b="1" dirty="0"/>
              <a:t>Examples:</a:t>
            </a:r>
          </a:p>
          <a:p>
            <a:pPr>
              <a:lnSpc>
                <a:spcPct val="114000"/>
              </a:lnSpc>
              <a:spcBef>
                <a:spcPts val="0"/>
              </a:spcBef>
              <a:spcAft>
                <a:spcPts val="1200"/>
              </a:spcAft>
            </a:pPr>
            <a:r>
              <a:rPr lang="en-US" sz="2400" dirty="0"/>
              <a:t>Safe and effective medications have been recommended to prevent malaria for visitors to malaria endemic regions for decades.  </a:t>
            </a:r>
          </a:p>
          <a:p>
            <a:pPr>
              <a:lnSpc>
                <a:spcPct val="114000"/>
              </a:lnSpc>
              <a:spcBef>
                <a:spcPts val="0"/>
              </a:spcBef>
            </a:pPr>
            <a:r>
              <a:rPr lang="en-US" sz="2400" dirty="0"/>
              <a:t>Medications are also used to prevent progression of latent tuberculosis to active tuberculosis.</a:t>
            </a:r>
          </a:p>
          <a:p>
            <a:endParaRPr lang="en-US" sz="2400" dirty="0"/>
          </a:p>
        </p:txBody>
      </p:sp>
      <p:pic>
        <p:nvPicPr>
          <p:cNvPr id="6" name="Picture 5">
            <a:extLst>
              <a:ext uri="{FF2B5EF4-FFF2-40B4-BE49-F238E27FC236}">
                <a16:creationId xmlns:a16="http://schemas.microsoft.com/office/drawing/2014/main" id="{8A35EA5C-27D7-3B14-81CA-95C8A69DFE84}"/>
              </a:ext>
            </a:extLst>
          </p:cNvPr>
          <p:cNvPicPr>
            <a:picLocks noChangeAspect="1"/>
          </p:cNvPicPr>
          <p:nvPr/>
        </p:nvPicPr>
        <p:blipFill>
          <a:blip r:embed="rId3"/>
          <a:stretch>
            <a:fillRect/>
          </a:stretch>
        </p:blipFill>
        <p:spPr>
          <a:xfrm>
            <a:off x="8512398" y="4480537"/>
            <a:ext cx="3002434" cy="1997983"/>
          </a:xfrm>
          <a:prstGeom prst="rect">
            <a:avLst/>
          </a:prstGeom>
        </p:spPr>
      </p:pic>
      <p:pic>
        <p:nvPicPr>
          <p:cNvPr id="7" name="Picture 6">
            <a:extLst>
              <a:ext uri="{FF2B5EF4-FFF2-40B4-BE49-F238E27FC236}">
                <a16:creationId xmlns:a16="http://schemas.microsoft.com/office/drawing/2014/main" id="{E73FAD92-AF6B-2B4B-1732-52E803B65797}"/>
              </a:ext>
            </a:extLst>
          </p:cNvPr>
          <p:cNvPicPr>
            <a:picLocks noChangeAspect="1"/>
          </p:cNvPicPr>
          <p:nvPr/>
        </p:nvPicPr>
        <p:blipFill>
          <a:blip r:embed="rId4"/>
          <a:stretch>
            <a:fillRect/>
          </a:stretch>
        </p:blipFill>
        <p:spPr>
          <a:xfrm rot="684064">
            <a:off x="6316048" y="4475052"/>
            <a:ext cx="2667410" cy="1997983"/>
          </a:xfrm>
          <a:prstGeom prst="rect">
            <a:avLst/>
          </a:prstGeom>
        </p:spPr>
      </p:pic>
    </p:spTree>
    <p:extLst>
      <p:ext uri="{BB962C8B-B14F-4D97-AF65-F5344CB8AC3E}">
        <p14:creationId xmlns:p14="http://schemas.microsoft.com/office/powerpoint/2010/main" val="142853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5F447-401F-45D5-C395-9DAD792390D8}"/>
              </a:ext>
            </a:extLst>
          </p:cNvPr>
          <p:cNvSpPr>
            <a:spLocks noGrp="1"/>
          </p:cNvSpPr>
          <p:nvPr>
            <p:ph type="body" sz="quarter" idx="13"/>
          </p:nvPr>
        </p:nvSpPr>
        <p:spPr/>
        <p:txBody>
          <a:bodyPr/>
          <a:lstStyle/>
          <a:p>
            <a:r>
              <a:rPr lang="en-US" dirty="0">
                <a:latin typeface="Arial"/>
                <a:cs typeface="Arial"/>
              </a:rPr>
              <a:t>Why take </a:t>
            </a:r>
            <a:r>
              <a:rPr lang="en-US" dirty="0" err="1">
                <a:latin typeface="Arial"/>
                <a:cs typeface="Arial"/>
              </a:rPr>
              <a:t>PrEP</a:t>
            </a:r>
            <a:r>
              <a:rPr lang="en-US" dirty="0">
                <a:latin typeface="Arial"/>
                <a:cs typeface="Arial"/>
              </a:rPr>
              <a:t>? </a:t>
            </a:r>
            <a:endParaRPr lang="en-US" dirty="0"/>
          </a:p>
        </p:txBody>
      </p:sp>
      <p:sp>
        <p:nvSpPr>
          <p:cNvPr id="4" name="Text Placeholder 3">
            <a:extLst>
              <a:ext uri="{FF2B5EF4-FFF2-40B4-BE49-F238E27FC236}">
                <a16:creationId xmlns:a16="http://schemas.microsoft.com/office/drawing/2014/main" id="{FD13877F-048F-DD64-A251-94B713E1B426}"/>
              </a:ext>
            </a:extLst>
          </p:cNvPr>
          <p:cNvSpPr>
            <a:spLocks noGrp="1"/>
          </p:cNvSpPr>
          <p:nvPr>
            <p:ph type="body" sz="quarter" idx="16"/>
          </p:nvPr>
        </p:nvSpPr>
        <p:spPr>
          <a:xfrm>
            <a:off x="766120" y="2014553"/>
            <a:ext cx="10387007" cy="1876938"/>
          </a:xfrm>
        </p:spPr>
        <p:txBody>
          <a:bodyPr lIns="91440" tIns="45720" rIns="91440" bIns="45720" anchor="t">
            <a:normAutofit lnSpcReduction="10000"/>
          </a:bodyPr>
          <a:lstStyle/>
          <a:p>
            <a:pPr marL="0" indent="0">
              <a:buNone/>
            </a:pPr>
            <a:r>
              <a:rPr lang="en-US" sz="4000" dirty="0" err="1">
                <a:solidFill>
                  <a:srgbClr val="000000"/>
                </a:solidFill>
                <a:ea typeface="+mn-lt"/>
                <a:cs typeface="+mn-lt"/>
              </a:rPr>
              <a:t>PrEP</a:t>
            </a:r>
            <a:r>
              <a:rPr lang="en-US" sz="4000" dirty="0">
                <a:solidFill>
                  <a:srgbClr val="000000"/>
                </a:solidFill>
                <a:ea typeface="+mn-lt"/>
                <a:cs typeface="+mn-lt"/>
              </a:rPr>
              <a:t> tablets can reduce the risk of getting HIV from sex by about 99% when taken as prescribed.</a:t>
            </a:r>
            <a:endParaRPr lang="en-US" sz="4000" dirty="0">
              <a:cs typeface="Arial"/>
            </a:endParaRPr>
          </a:p>
          <a:p>
            <a:pPr marL="0" indent="0">
              <a:buNone/>
            </a:pPr>
            <a:endParaRPr lang="en-US" dirty="0">
              <a:cs typeface="Arial"/>
            </a:endParaRPr>
          </a:p>
        </p:txBody>
      </p:sp>
      <p:sp>
        <p:nvSpPr>
          <p:cNvPr id="5" name="TextBox 4">
            <a:extLst>
              <a:ext uri="{FF2B5EF4-FFF2-40B4-BE49-F238E27FC236}">
                <a16:creationId xmlns:a16="http://schemas.microsoft.com/office/drawing/2014/main" id="{AF15E838-BFE0-B12A-40EB-28D57A459AC4}"/>
              </a:ext>
            </a:extLst>
          </p:cNvPr>
          <p:cNvSpPr txBox="1"/>
          <p:nvPr/>
        </p:nvSpPr>
        <p:spPr>
          <a:xfrm>
            <a:off x="3186540" y="6328648"/>
            <a:ext cx="79665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181A"/>
                </a:solidFill>
                <a:effectLst/>
                <a:uLnTx/>
                <a:uFillTx/>
                <a:latin typeface="Arial"/>
                <a:ea typeface="+mn-ea"/>
                <a:cs typeface="+mn-cs"/>
              </a:rPr>
              <a:t>https://www.cdc.gov/hiv/basics/prep/prep-effectiveness.html</a:t>
            </a:r>
          </a:p>
        </p:txBody>
      </p:sp>
      <p:pic>
        <p:nvPicPr>
          <p:cNvPr id="6" name="Picture 5">
            <a:extLst>
              <a:ext uri="{FF2B5EF4-FFF2-40B4-BE49-F238E27FC236}">
                <a16:creationId xmlns:a16="http://schemas.microsoft.com/office/drawing/2014/main" id="{9DBEF359-99B2-FE31-E8A5-D0605BCEF3C7}"/>
              </a:ext>
            </a:extLst>
          </p:cNvPr>
          <p:cNvPicPr>
            <a:picLocks noChangeAspect="1"/>
          </p:cNvPicPr>
          <p:nvPr/>
        </p:nvPicPr>
        <p:blipFill>
          <a:blip r:embed="rId2"/>
          <a:stretch>
            <a:fillRect/>
          </a:stretch>
        </p:blipFill>
        <p:spPr>
          <a:xfrm>
            <a:off x="9282755" y="3891490"/>
            <a:ext cx="2437158" cy="2437158"/>
          </a:xfrm>
          <a:prstGeom prst="rect">
            <a:avLst/>
          </a:prstGeom>
        </p:spPr>
      </p:pic>
      <p:sp>
        <p:nvSpPr>
          <p:cNvPr id="8" name="TextBox 7">
            <a:extLst>
              <a:ext uri="{FF2B5EF4-FFF2-40B4-BE49-F238E27FC236}">
                <a16:creationId xmlns:a16="http://schemas.microsoft.com/office/drawing/2014/main" id="{8E1FD5FA-204D-0124-D17B-EB74A447953D}"/>
              </a:ext>
            </a:extLst>
          </p:cNvPr>
          <p:cNvSpPr txBox="1"/>
          <p:nvPr/>
        </p:nvSpPr>
        <p:spPr>
          <a:xfrm>
            <a:off x="1124465" y="4646141"/>
            <a:ext cx="7278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181A"/>
                </a:solidFill>
                <a:effectLst/>
                <a:uLnTx/>
                <a:uFillTx/>
                <a:latin typeface="Arial"/>
                <a:ea typeface="+mn-ea"/>
                <a:cs typeface="+mn-cs"/>
              </a:rPr>
              <a:t>[Note: new </a:t>
            </a:r>
            <a:r>
              <a:rPr kumimoji="0" lang="en-US" sz="1800" b="0" i="0" u="none" strike="noStrike" kern="1200" cap="none" spc="0" normalizeH="0" baseline="0" noProof="0" dirty="0" err="1">
                <a:ln>
                  <a:noFill/>
                </a:ln>
                <a:solidFill>
                  <a:srgbClr val="16181A"/>
                </a:solidFill>
                <a:effectLst/>
                <a:uLnTx/>
                <a:uFillTx/>
                <a:latin typeface="Arial"/>
                <a:ea typeface="+mn-ea"/>
                <a:cs typeface="+mn-cs"/>
              </a:rPr>
              <a:t>PrEP</a:t>
            </a:r>
            <a:r>
              <a:rPr kumimoji="0" lang="en-US" sz="1800" b="0" i="0" u="none" strike="noStrike" kern="1200" cap="none" spc="0" normalizeH="0" baseline="0" noProof="0" dirty="0">
                <a:ln>
                  <a:noFill/>
                </a:ln>
                <a:solidFill>
                  <a:srgbClr val="16181A"/>
                </a:solidFill>
                <a:effectLst/>
                <a:uLnTx/>
                <a:uFillTx/>
                <a:latin typeface="Arial"/>
                <a:ea typeface="+mn-ea"/>
                <a:cs typeface="+mn-cs"/>
              </a:rPr>
              <a:t> products will have different levels of </a:t>
            </a:r>
            <a:r>
              <a:rPr kumimoji="0" lang="en-US" sz="2000" b="0" i="0" u="none" strike="noStrike" kern="1200" cap="none" spc="0" normalizeH="0" baseline="0" noProof="0" dirty="0">
                <a:ln>
                  <a:noFill/>
                </a:ln>
                <a:solidFill>
                  <a:srgbClr val="16181A"/>
                </a:solidFill>
                <a:effectLst/>
                <a:uLnTx/>
                <a:uFillTx/>
                <a:latin typeface="Arial"/>
                <a:ea typeface="+mn-ea"/>
                <a:cs typeface="+mn-cs"/>
              </a:rPr>
              <a:t>protection</a:t>
            </a:r>
            <a:r>
              <a:rPr kumimoji="0" lang="en-US" sz="1800" b="0" i="0" u="none" strike="noStrike" kern="1200" cap="none" spc="0" normalizeH="0" baseline="0" noProof="0" dirty="0">
                <a:ln>
                  <a:noFill/>
                </a:ln>
                <a:solidFill>
                  <a:srgbClr val="16181A"/>
                </a:solidFill>
                <a:effectLst/>
                <a:uLnTx/>
                <a:uFillTx/>
                <a:latin typeface="Arial"/>
                <a:ea typeface="+mn-ea"/>
                <a:cs typeface="+mn-cs"/>
              </a:rPr>
              <a:t>]</a:t>
            </a:r>
          </a:p>
        </p:txBody>
      </p:sp>
    </p:spTree>
    <p:extLst>
      <p:ext uri="{BB962C8B-B14F-4D97-AF65-F5344CB8AC3E}">
        <p14:creationId xmlns:p14="http://schemas.microsoft.com/office/powerpoint/2010/main" val="117018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E9E1D-74C8-EAD4-4831-9859605B4699}"/>
              </a:ext>
            </a:extLst>
          </p:cNvPr>
          <p:cNvSpPr>
            <a:spLocks noGrp="1"/>
          </p:cNvSpPr>
          <p:nvPr>
            <p:ph type="body" sz="quarter" idx="13"/>
          </p:nvPr>
        </p:nvSpPr>
        <p:spPr/>
        <p:txBody>
          <a:bodyPr/>
          <a:lstStyle/>
          <a:p>
            <a:r>
              <a:rPr lang="en-US" dirty="0"/>
              <a:t>How does </a:t>
            </a:r>
            <a:r>
              <a:rPr lang="en-US" dirty="0" err="1"/>
              <a:t>PrEP</a:t>
            </a:r>
            <a:r>
              <a:rPr lang="en-US" dirty="0"/>
              <a:t> compare to other interventions? </a:t>
            </a:r>
          </a:p>
        </p:txBody>
      </p:sp>
      <p:sp>
        <p:nvSpPr>
          <p:cNvPr id="3" name="Text Placeholder 2">
            <a:extLst>
              <a:ext uri="{FF2B5EF4-FFF2-40B4-BE49-F238E27FC236}">
                <a16:creationId xmlns:a16="http://schemas.microsoft.com/office/drawing/2014/main" id="{D0520FBD-1397-BF44-5EEA-C3BA6F26360C}"/>
              </a:ext>
            </a:extLst>
          </p:cNvPr>
          <p:cNvSpPr>
            <a:spLocks noGrp="1"/>
          </p:cNvSpPr>
          <p:nvPr>
            <p:ph type="body" sz="quarter" idx="15"/>
          </p:nvPr>
        </p:nvSpPr>
        <p:spPr>
          <a:xfrm>
            <a:off x="138450" y="4618333"/>
            <a:ext cx="11702071" cy="426291"/>
          </a:xfrm>
        </p:spPr>
        <p:txBody>
          <a:bodyPr>
            <a:noAutofit/>
          </a:bodyPr>
          <a:lstStyle/>
          <a:p>
            <a:r>
              <a:rPr lang="en-US" sz="1400" dirty="0"/>
              <a:t>1. Taking ART daily as prescribed and achieving and maintaining viral suppression;  2. Based on self-report,  https://www.cdc.gov/hiv/risk/estimates/preventionstrategies.html</a:t>
            </a:r>
          </a:p>
        </p:txBody>
      </p:sp>
      <p:graphicFrame>
        <p:nvGraphicFramePr>
          <p:cNvPr id="5" name="Table 5">
            <a:extLst>
              <a:ext uri="{FF2B5EF4-FFF2-40B4-BE49-F238E27FC236}">
                <a16:creationId xmlns:a16="http://schemas.microsoft.com/office/drawing/2014/main" id="{761B48CC-5334-C9D8-8AF1-39F1987CDBF3}"/>
              </a:ext>
            </a:extLst>
          </p:cNvPr>
          <p:cNvGraphicFramePr>
            <a:graphicFrameLocks noGrp="1"/>
          </p:cNvGraphicFramePr>
          <p:nvPr/>
        </p:nvGraphicFramePr>
        <p:xfrm>
          <a:off x="138449" y="1544796"/>
          <a:ext cx="11958815" cy="2987040"/>
        </p:xfrm>
        <a:graphic>
          <a:graphicData uri="http://schemas.openxmlformats.org/drawingml/2006/table">
            <a:tbl>
              <a:tblPr firstRow="1" bandRow="1">
                <a:tableStyleId>{5C22544A-7EE6-4342-B048-85BDC9FD1C3A}</a:tableStyleId>
              </a:tblPr>
              <a:tblGrid>
                <a:gridCol w="9986060">
                  <a:extLst>
                    <a:ext uri="{9D8B030D-6E8A-4147-A177-3AD203B41FA5}">
                      <a16:colId xmlns:a16="http://schemas.microsoft.com/office/drawing/2014/main" val="3829435710"/>
                    </a:ext>
                  </a:extLst>
                </a:gridCol>
                <a:gridCol w="1972755">
                  <a:extLst>
                    <a:ext uri="{9D8B030D-6E8A-4147-A177-3AD203B41FA5}">
                      <a16:colId xmlns:a16="http://schemas.microsoft.com/office/drawing/2014/main" val="1804070810"/>
                    </a:ext>
                  </a:extLst>
                </a:gridCol>
              </a:tblGrid>
              <a:tr h="370840">
                <a:tc>
                  <a:txBody>
                    <a:bodyPr/>
                    <a:lstStyle/>
                    <a:p>
                      <a:r>
                        <a:rPr lang="en-US" sz="2000" dirty="0"/>
                        <a:t>Intervention</a:t>
                      </a:r>
                    </a:p>
                  </a:txBody>
                  <a:tcPr/>
                </a:tc>
                <a:tc>
                  <a:txBody>
                    <a:bodyPr/>
                    <a:lstStyle/>
                    <a:p>
                      <a:r>
                        <a:rPr lang="en-US" sz="2000" dirty="0"/>
                        <a:t>Estimated effectiveness</a:t>
                      </a:r>
                    </a:p>
                  </a:txBody>
                  <a:tcPr/>
                </a:tc>
                <a:extLst>
                  <a:ext uri="{0D108BD9-81ED-4DB2-BD59-A6C34878D82A}">
                    <a16:rowId xmlns:a16="http://schemas.microsoft.com/office/drawing/2014/main" val="1718117274"/>
                  </a:ext>
                </a:extLst>
              </a:tr>
              <a:tr h="370840">
                <a:tc>
                  <a:txBody>
                    <a:bodyPr/>
                    <a:lstStyle/>
                    <a:p>
                      <a:r>
                        <a:rPr lang="en-US" sz="2000" dirty="0"/>
                        <a:t>Test and treat/immediate treatment/U=U (prevention effect for MSM, heterosexual men &amp; women)</a:t>
                      </a:r>
                      <a:r>
                        <a:rPr lang="en-US" sz="2000" baseline="30000" dirty="0"/>
                        <a:t>1</a:t>
                      </a:r>
                    </a:p>
                  </a:txBody>
                  <a:tcPr/>
                </a:tc>
                <a:tc>
                  <a:txBody>
                    <a:bodyPr/>
                    <a:lstStyle/>
                    <a:p>
                      <a:pPr algn="ctr"/>
                      <a:r>
                        <a:rPr lang="en-US" sz="2000" dirty="0"/>
                        <a:t>100%</a:t>
                      </a:r>
                    </a:p>
                  </a:txBody>
                  <a:tcPr/>
                </a:tc>
                <a:extLst>
                  <a:ext uri="{0D108BD9-81ED-4DB2-BD59-A6C34878D82A}">
                    <a16:rowId xmlns:a16="http://schemas.microsoft.com/office/drawing/2014/main" val="2796347768"/>
                  </a:ext>
                </a:extLst>
              </a:tr>
              <a:tr h="370840">
                <a:tc>
                  <a:txBody>
                    <a:bodyPr/>
                    <a:lstStyle/>
                    <a:p>
                      <a:r>
                        <a:rPr lang="en-US" sz="2000" dirty="0"/>
                        <a:t>Daily oral </a:t>
                      </a:r>
                      <a:r>
                        <a:rPr lang="en-US" sz="2000" dirty="0" err="1"/>
                        <a:t>PrEP</a:t>
                      </a:r>
                      <a:r>
                        <a:rPr lang="en-US" sz="2000" dirty="0"/>
                        <a:t> (MSM, heterosexual men &amp; women)</a:t>
                      </a:r>
                    </a:p>
                  </a:txBody>
                  <a:tcPr/>
                </a:tc>
                <a:tc>
                  <a:txBody>
                    <a:bodyPr/>
                    <a:lstStyle/>
                    <a:p>
                      <a:pPr algn="ctr"/>
                      <a:r>
                        <a:rPr lang="en-US" sz="2000" dirty="0"/>
                        <a:t>99%</a:t>
                      </a:r>
                    </a:p>
                  </a:txBody>
                  <a:tcPr/>
                </a:tc>
                <a:extLst>
                  <a:ext uri="{0D108BD9-81ED-4DB2-BD59-A6C34878D82A}">
                    <a16:rowId xmlns:a16="http://schemas.microsoft.com/office/drawing/2014/main" val="1550128800"/>
                  </a:ext>
                </a:extLst>
              </a:tr>
              <a:tr h="370840">
                <a:tc>
                  <a:txBody>
                    <a:bodyPr/>
                    <a:lstStyle/>
                    <a:p>
                      <a:r>
                        <a:rPr lang="en-US" sz="2000" dirty="0"/>
                        <a:t>Daily oral </a:t>
                      </a:r>
                      <a:r>
                        <a:rPr lang="en-US" sz="2000" dirty="0" err="1"/>
                        <a:t>PrEP</a:t>
                      </a:r>
                      <a:r>
                        <a:rPr lang="en-US" sz="2000" dirty="0"/>
                        <a:t> (PWID)</a:t>
                      </a:r>
                    </a:p>
                  </a:txBody>
                  <a:tcPr/>
                </a:tc>
                <a:tc>
                  <a:txBody>
                    <a:bodyPr/>
                    <a:lstStyle/>
                    <a:p>
                      <a:pPr algn="ctr"/>
                      <a:r>
                        <a:rPr lang="en-US" sz="2000" dirty="0"/>
                        <a:t>74-84%</a:t>
                      </a:r>
                    </a:p>
                  </a:txBody>
                  <a:tcPr/>
                </a:tc>
                <a:extLst>
                  <a:ext uri="{0D108BD9-81ED-4DB2-BD59-A6C34878D82A}">
                    <a16:rowId xmlns:a16="http://schemas.microsoft.com/office/drawing/2014/main" val="75666102"/>
                  </a:ext>
                </a:extLst>
              </a:tr>
              <a:tr h="370840">
                <a:tc>
                  <a:txBody>
                    <a:bodyPr/>
                    <a:lstStyle/>
                    <a:p>
                      <a:r>
                        <a:rPr lang="en-US" sz="2000" i="1" dirty="0"/>
                        <a:t>Always</a:t>
                      </a:r>
                      <a:r>
                        <a:rPr lang="en-US" sz="2000" dirty="0"/>
                        <a:t> use condoms (heterosexual men &amp; women)</a:t>
                      </a:r>
                      <a:r>
                        <a:rPr lang="en-US" sz="2000" baseline="30000" dirty="0"/>
                        <a:t>2</a:t>
                      </a:r>
                    </a:p>
                  </a:txBody>
                  <a:tcPr/>
                </a:tc>
                <a:tc>
                  <a:txBody>
                    <a:bodyPr/>
                    <a:lstStyle/>
                    <a:p>
                      <a:pPr algn="ctr"/>
                      <a:r>
                        <a:rPr lang="en-US" sz="2000" dirty="0"/>
                        <a:t>80%</a:t>
                      </a:r>
                    </a:p>
                  </a:txBody>
                  <a:tcPr/>
                </a:tc>
                <a:extLst>
                  <a:ext uri="{0D108BD9-81ED-4DB2-BD59-A6C34878D82A}">
                    <a16:rowId xmlns:a16="http://schemas.microsoft.com/office/drawing/2014/main" val="173604443"/>
                  </a:ext>
                </a:extLst>
              </a:tr>
              <a:tr h="370840">
                <a:tc>
                  <a:txBody>
                    <a:bodyPr/>
                    <a:lstStyle/>
                    <a:p>
                      <a:r>
                        <a:rPr lang="en-US" sz="2000" i="1" dirty="0"/>
                        <a:t>Always</a:t>
                      </a:r>
                      <a:r>
                        <a:rPr lang="en-US" sz="2000" dirty="0"/>
                        <a:t> use condoms (MSM)</a:t>
                      </a:r>
                      <a:r>
                        <a:rPr lang="en-US" sz="2000" baseline="30000" dirty="0"/>
                        <a:t> 2</a:t>
                      </a:r>
                      <a:endParaRPr lang="en-US" sz="2000" dirty="0"/>
                    </a:p>
                  </a:txBody>
                  <a:tcPr/>
                </a:tc>
                <a:tc>
                  <a:txBody>
                    <a:bodyPr/>
                    <a:lstStyle/>
                    <a:p>
                      <a:pPr algn="ctr"/>
                      <a:r>
                        <a:rPr lang="en-US" sz="2000" dirty="0"/>
                        <a:t>63-91%</a:t>
                      </a:r>
                    </a:p>
                  </a:txBody>
                  <a:tcPr/>
                </a:tc>
                <a:extLst>
                  <a:ext uri="{0D108BD9-81ED-4DB2-BD59-A6C34878D82A}">
                    <a16:rowId xmlns:a16="http://schemas.microsoft.com/office/drawing/2014/main" val="842379415"/>
                  </a:ext>
                </a:extLst>
              </a:tr>
            </a:tbl>
          </a:graphicData>
        </a:graphic>
      </p:graphicFrame>
    </p:spTree>
    <p:extLst>
      <p:ext uri="{BB962C8B-B14F-4D97-AF65-F5344CB8AC3E}">
        <p14:creationId xmlns:p14="http://schemas.microsoft.com/office/powerpoint/2010/main" val="341985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86B22-22AB-E57F-9CF6-00495504CB86}"/>
              </a:ext>
            </a:extLst>
          </p:cNvPr>
          <p:cNvPicPr>
            <a:picLocks noChangeAspect="1"/>
          </p:cNvPicPr>
          <p:nvPr/>
        </p:nvPicPr>
        <p:blipFill>
          <a:blip r:embed="rId2"/>
          <a:stretch>
            <a:fillRect/>
          </a:stretch>
        </p:blipFill>
        <p:spPr>
          <a:xfrm rot="959049">
            <a:off x="10304732" y="5501950"/>
            <a:ext cx="1494469" cy="1319385"/>
          </a:xfrm>
          <a:prstGeom prst="rect">
            <a:avLst/>
          </a:prstGeom>
        </p:spPr>
      </p:pic>
      <p:sp>
        <p:nvSpPr>
          <p:cNvPr id="2" name="Text Placeholder 1">
            <a:extLst>
              <a:ext uri="{FF2B5EF4-FFF2-40B4-BE49-F238E27FC236}">
                <a16:creationId xmlns:a16="http://schemas.microsoft.com/office/drawing/2014/main" id="{EA0C12D2-6584-BD42-79DD-D0DEA829DFB3}"/>
              </a:ext>
            </a:extLst>
          </p:cNvPr>
          <p:cNvSpPr>
            <a:spLocks noGrp="1"/>
          </p:cNvSpPr>
          <p:nvPr>
            <p:ph type="body" sz="quarter" idx="13"/>
          </p:nvPr>
        </p:nvSpPr>
        <p:spPr/>
        <p:txBody>
          <a:bodyPr/>
          <a:lstStyle/>
          <a:p>
            <a:r>
              <a:rPr lang="en-US" dirty="0" err="1">
                <a:latin typeface="Arial"/>
                <a:cs typeface="Arial"/>
              </a:rPr>
              <a:t>PrEP</a:t>
            </a:r>
            <a:r>
              <a:rPr lang="en-US" dirty="0">
                <a:latin typeface="Arial"/>
                <a:cs typeface="Arial"/>
              </a:rPr>
              <a:t> is safe!</a:t>
            </a:r>
            <a:endParaRPr lang="en-US" dirty="0"/>
          </a:p>
        </p:txBody>
      </p:sp>
      <p:sp>
        <p:nvSpPr>
          <p:cNvPr id="4" name="Text Placeholder 3">
            <a:extLst>
              <a:ext uri="{FF2B5EF4-FFF2-40B4-BE49-F238E27FC236}">
                <a16:creationId xmlns:a16="http://schemas.microsoft.com/office/drawing/2014/main" id="{C5D07144-EBDD-0715-13FA-D6675DA6FE9A}"/>
              </a:ext>
            </a:extLst>
          </p:cNvPr>
          <p:cNvSpPr>
            <a:spLocks noGrp="1"/>
          </p:cNvSpPr>
          <p:nvPr>
            <p:ph type="body" sz="quarter" idx="16"/>
          </p:nvPr>
        </p:nvSpPr>
        <p:spPr>
          <a:xfrm>
            <a:off x="286731" y="1383957"/>
            <a:ext cx="11702071" cy="4472076"/>
          </a:xfrm>
        </p:spPr>
        <p:txBody>
          <a:bodyPr lIns="91440" tIns="45720" rIns="91440" bIns="45720" anchor="t">
            <a:normAutofit/>
          </a:bodyPr>
          <a:lstStyle/>
          <a:p>
            <a:pPr marL="227965" indent="-227965"/>
            <a:r>
              <a:rPr lang="en-US" sz="2800" dirty="0">
                <a:cs typeface="Arial"/>
              </a:rPr>
              <a:t>A minority of people may have stomach upset or headache when starting </a:t>
            </a:r>
            <a:r>
              <a:rPr lang="en-US" sz="2800" dirty="0" err="1">
                <a:cs typeface="Arial"/>
              </a:rPr>
              <a:t>PrEP</a:t>
            </a:r>
            <a:r>
              <a:rPr lang="en-US" sz="2800" dirty="0">
                <a:cs typeface="Arial"/>
              </a:rPr>
              <a:t> but this goes away within the first couple of weeks </a:t>
            </a:r>
          </a:p>
          <a:p>
            <a:pPr marL="227965" indent="-227965"/>
            <a:r>
              <a:rPr lang="en-US" sz="2800" dirty="0">
                <a:cs typeface="Arial"/>
              </a:rPr>
              <a:t>The medication in oral </a:t>
            </a:r>
            <a:r>
              <a:rPr lang="en-US" sz="2800" dirty="0" err="1">
                <a:cs typeface="Arial"/>
              </a:rPr>
              <a:t>PrEP</a:t>
            </a:r>
            <a:r>
              <a:rPr lang="en-US" sz="2800" dirty="0">
                <a:cs typeface="Arial"/>
              </a:rPr>
              <a:t> has an established track record of safety, as it has been used to treat other infectious diseases for years including in pregnant women &amp; children  </a:t>
            </a:r>
          </a:p>
          <a:p>
            <a:pPr marL="227965" indent="-227965"/>
            <a:r>
              <a:rPr lang="en-US" sz="2800" dirty="0">
                <a:cs typeface="Arial"/>
              </a:rPr>
              <a:t>There is very little risk of HIV drug resistance from oral </a:t>
            </a:r>
            <a:r>
              <a:rPr lang="en-US" sz="2800" dirty="0" err="1">
                <a:cs typeface="Arial"/>
              </a:rPr>
              <a:t>PrEP</a:t>
            </a:r>
            <a:r>
              <a:rPr lang="en-US" sz="2800" dirty="0">
                <a:cs typeface="Arial"/>
              </a:rPr>
              <a:t> because it does not remain in the body for very long. </a:t>
            </a:r>
          </a:p>
          <a:p>
            <a:pPr marL="685154" lvl="1" indent="-227965"/>
            <a:r>
              <a:rPr lang="en-US" sz="2800" dirty="0">
                <a:cs typeface="Arial"/>
              </a:rPr>
              <a:t>Main risk can come from when someone with HIV is missed during testing</a:t>
            </a:r>
          </a:p>
        </p:txBody>
      </p:sp>
    </p:spTree>
    <p:extLst>
      <p:ext uri="{BB962C8B-B14F-4D97-AF65-F5344CB8AC3E}">
        <p14:creationId xmlns:p14="http://schemas.microsoft.com/office/powerpoint/2010/main" val="119950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736938-AC82-B28E-BD18-09F9E2A02EA2}"/>
              </a:ext>
            </a:extLst>
          </p:cNvPr>
          <p:cNvSpPr>
            <a:spLocks noGrp="1"/>
          </p:cNvSpPr>
          <p:nvPr>
            <p:ph type="body" sz="quarter" idx="13"/>
          </p:nvPr>
        </p:nvSpPr>
        <p:spPr/>
        <p:txBody>
          <a:bodyPr/>
          <a:lstStyle/>
          <a:p>
            <a:r>
              <a:rPr lang="en-US" dirty="0"/>
              <a:t>Who is </a:t>
            </a:r>
            <a:r>
              <a:rPr lang="en-US" dirty="0" err="1"/>
              <a:t>PrEP</a:t>
            </a:r>
            <a:r>
              <a:rPr lang="en-US" dirty="0"/>
              <a:t> for and how is it used? </a:t>
            </a:r>
          </a:p>
        </p:txBody>
      </p:sp>
      <p:sp>
        <p:nvSpPr>
          <p:cNvPr id="4" name="Text Placeholder 3">
            <a:extLst>
              <a:ext uri="{FF2B5EF4-FFF2-40B4-BE49-F238E27FC236}">
                <a16:creationId xmlns:a16="http://schemas.microsoft.com/office/drawing/2014/main" id="{3175FABA-03B1-1996-13FC-BA40AEE92E1A}"/>
              </a:ext>
            </a:extLst>
          </p:cNvPr>
          <p:cNvSpPr>
            <a:spLocks noGrp="1"/>
          </p:cNvSpPr>
          <p:nvPr>
            <p:ph type="body" sz="quarter" idx="16"/>
          </p:nvPr>
        </p:nvSpPr>
        <p:spPr>
          <a:xfrm>
            <a:off x="286799" y="1360170"/>
            <a:ext cx="11702071" cy="2945897"/>
          </a:xfrm>
        </p:spPr>
        <p:txBody>
          <a:bodyPr lIns="91440" tIns="45720" rIns="91440" bIns="45720" anchor="t">
            <a:normAutofit lnSpcReduction="10000"/>
          </a:bodyPr>
          <a:lstStyle/>
          <a:p>
            <a:pPr marL="227965" indent="-227965">
              <a:lnSpc>
                <a:spcPct val="114000"/>
              </a:lnSpc>
              <a:spcBef>
                <a:spcPts val="0"/>
              </a:spcBef>
            </a:pPr>
            <a:r>
              <a:rPr lang="en-US" sz="2000" dirty="0"/>
              <a:t>PrEP is for anyone who needs it or requests it – this should be decided between clients and providers</a:t>
            </a:r>
            <a:endParaRPr lang="en-US" sz="2000" dirty="0">
              <a:cs typeface="Arial"/>
            </a:endParaRPr>
          </a:p>
          <a:p>
            <a:pPr marL="685165" lvl="1" indent="-227965">
              <a:lnSpc>
                <a:spcPct val="114000"/>
              </a:lnSpc>
              <a:spcBef>
                <a:spcPts val="0"/>
              </a:spcBef>
            </a:pPr>
            <a:r>
              <a:rPr lang="en-US" sz="2000" b="1" dirty="0"/>
              <a:t>Oral </a:t>
            </a:r>
            <a:r>
              <a:rPr lang="en-US" sz="2000" b="1" dirty="0" err="1"/>
              <a:t>PrEP</a:t>
            </a:r>
            <a:r>
              <a:rPr lang="en-US" sz="2000" dirty="0"/>
              <a:t> containing tenofovir should be offered as an additional prevention choice as part of combination HIV prevention approaches (WHO 2015)</a:t>
            </a:r>
            <a:endParaRPr lang="en-US" sz="2000" dirty="0">
              <a:cs typeface="Arial"/>
            </a:endParaRPr>
          </a:p>
          <a:p>
            <a:pPr marL="685165" lvl="1" indent="-227965">
              <a:lnSpc>
                <a:spcPct val="114000"/>
              </a:lnSpc>
              <a:spcBef>
                <a:spcPts val="0"/>
              </a:spcBef>
            </a:pPr>
            <a:r>
              <a:rPr lang="en-US" sz="2000" dirty="0"/>
              <a:t>NEW monthly </a:t>
            </a:r>
            <a:r>
              <a:rPr lang="en-US" sz="2000" dirty="0" err="1"/>
              <a:t>dapivirine</a:t>
            </a:r>
            <a:r>
              <a:rPr lang="en-US" sz="2000" dirty="0"/>
              <a:t> </a:t>
            </a:r>
            <a:r>
              <a:rPr lang="en-US" sz="2000" b="1" dirty="0"/>
              <a:t>vaginal ring </a:t>
            </a:r>
            <a:r>
              <a:rPr lang="en-US" sz="2000" dirty="0"/>
              <a:t>recommended as an additional prevention choice for women (WHO 2021)</a:t>
            </a:r>
            <a:endParaRPr lang="en-US" sz="2000" dirty="0">
              <a:cs typeface="Arial"/>
            </a:endParaRPr>
          </a:p>
          <a:p>
            <a:pPr marL="685165" lvl="1" indent="-227965">
              <a:lnSpc>
                <a:spcPct val="114000"/>
              </a:lnSpc>
              <a:spcBef>
                <a:spcPts val="0"/>
              </a:spcBef>
            </a:pPr>
            <a:r>
              <a:rPr lang="en-US" sz="2000" dirty="0"/>
              <a:t>NEW long-acting </a:t>
            </a:r>
            <a:r>
              <a:rPr lang="en-US" sz="2000" b="1" dirty="0"/>
              <a:t>injectable</a:t>
            </a:r>
            <a:r>
              <a:rPr lang="en-US" sz="2000" dirty="0"/>
              <a:t> cabotegravir (CAB LA) recommended for people &gt;35 kg (WHO 2022)</a:t>
            </a:r>
            <a:endParaRPr lang="en-US" sz="2000" dirty="0">
              <a:cs typeface="Arial"/>
            </a:endParaRPr>
          </a:p>
        </p:txBody>
      </p:sp>
      <p:pic>
        <p:nvPicPr>
          <p:cNvPr id="5" name="Google Shape;331;p53">
            <a:extLst>
              <a:ext uri="{FF2B5EF4-FFF2-40B4-BE49-F238E27FC236}">
                <a16:creationId xmlns:a16="http://schemas.microsoft.com/office/drawing/2014/main" id="{FE376633-DEF4-8671-FB37-52CA3D90621C}"/>
              </a:ext>
            </a:extLst>
          </p:cNvPr>
          <p:cNvPicPr preferRelativeResize="0"/>
          <p:nvPr/>
        </p:nvPicPr>
        <p:blipFill>
          <a:blip r:embed="rId2">
            <a:alphaModFix/>
          </a:blip>
          <a:stretch>
            <a:fillRect/>
          </a:stretch>
        </p:blipFill>
        <p:spPr>
          <a:xfrm>
            <a:off x="9227970" y="4306067"/>
            <a:ext cx="2760900" cy="1854025"/>
          </a:xfrm>
          <a:prstGeom prst="rect">
            <a:avLst/>
          </a:prstGeom>
          <a:noFill/>
          <a:ln>
            <a:noFill/>
          </a:ln>
        </p:spPr>
      </p:pic>
      <p:pic>
        <p:nvPicPr>
          <p:cNvPr id="6" name="Google Shape;283;p48">
            <a:extLst>
              <a:ext uri="{FF2B5EF4-FFF2-40B4-BE49-F238E27FC236}">
                <a16:creationId xmlns:a16="http://schemas.microsoft.com/office/drawing/2014/main" id="{4FCE1312-935B-602D-E931-B05F49D7EC47}"/>
              </a:ext>
            </a:extLst>
          </p:cNvPr>
          <p:cNvPicPr preferRelativeResize="0"/>
          <p:nvPr/>
        </p:nvPicPr>
        <p:blipFill>
          <a:blip r:embed="rId3">
            <a:alphaModFix/>
          </a:blip>
          <a:stretch>
            <a:fillRect/>
          </a:stretch>
        </p:blipFill>
        <p:spPr>
          <a:xfrm>
            <a:off x="7509629" y="5393100"/>
            <a:ext cx="2201352" cy="1464900"/>
          </a:xfrm>
          <a:prstGeom prst="rect">
            <a:avLst/>
          </a:prstGeom>
          <a:noFill/>
          <a:ln>
            <a:noFill/>
          </a:ln>
        </p:spPr>
      </p:pic>
      <p:sp>
        <p:nvSpPr>
          <p:cNvPr id="8" name="TextBox 7">
            <a:extLst>
              <a:ext uri="{FF2B5EF4-FFF2-40B4-BE49-F238E27FC236}">
                <a16:creationId xmlns:a16="http://schemas.microsoft.com/office/drawing/2014/main" id="{16022E15-4232-C574-1DC9-215856A4E6F4}"/>
              </a:ext>
            </a:extLst>
          </p:cNvPr>
          <p:cNvSpPr txBox="1"/>
          <p:nvPr/>
        </p:nvSpPr>
        <p:spPr>
          <a:xfrm>
            <a:off x="286799" y="4256639"/>
            <a:ext cx="8514301" cy="2009717"/>
          </a:xfrm>
          <a:prstGeom prst="rect">
            <a:avLst/>
          </a:prstGeom>
          <a:noFill/>
        </p:spPr>
        <p:txBody>
          <a:bodyPr wrap="square" lIns="91440" tIns="45720" rIns="91440" bIns="45720" anchor="t">
            <a:spAutoFit/>
          </a:bodyPr>
          <a:lstStyle/>
          <a:p>
            <a:pPr marL="234950" marR="0" lvl="0" indent="-234950" algn="l" defTabSz="914400" rtl="0" eaLnBrk="1" fontAlgn="auto" latinLnBrk="0" hangingPunct="1">
              <a:lnSpc>
                <a:spcPct val="114000"/>
              </a:lnSpc>
              <a:spcBef>
                <a:spcPts val="0"/>
              </a:spcBef>
              <a:spcAft>
                <a:spcPts val="45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6181A"/>
                </a:solidFill>
                <a:effectLst/>
                <a:uLnTx/>
                <a:uFillTx/>
                <a:latin typeface="Arial"/>
                <a:ea typeface="+mn-ea"/>
                <a:cs typeface="+mn-cs"/>
              </a:rPr>
              <a:t>Can help couples safely conceive babies where one partner may have HIV and other does not </a:t>
            </a:r>
          </a:p>
          <a:p>
            <a:pPr marL="234950" marR="0" lvl="0" indent="-234950" algn="l" defTabSz="914400" rtl="0" eaLnBrk="1" fontAlgn="auto" latinLnBrk="0" hangingPunct="1">
              <a:lnSpc>
                <a:spcPct val="113999"/>
              </a:lnSpc>
              <a:spcBef>
                <a:spcPts val="0"/>
              </a:spcBef>
              <a:spcAft>
                <a:spcPts val="45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6181A"/>
              </a:solidFill>
              <a:effectLst/>
              <a:uLnTx/>
              <a:uFillTx/>
              <a:latin typeface="Arial"/>
              <a:ea typeface="+mn-ea"/>
              <a:cs typeface="+mn-cs"/>
            </a:endParaRPr>
          </a:p>
          <a:p>
            <a:pPr marL="234950" marR="0" lvl="0" indent="-234950" algn="l" defTabSz="914400" rtl="0" eaLnBrk="1" fontAlgn="auto" latinLnBrk="0" hangingPunct="1">
              <a:lnSpc>
                <a:spcPct val="114000"/>
              </a:lnSpc>
              <a:spcBef>
                <a:spcPts val="0"/>
              </a:spcBef>
              <a:spcAft>
                <a:spcPts val="45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6181A"/>
                </a:solidFill>
                <a:effectLst/>
                <a:uLnTx/>
                <a:uFillTx/>
                <a:latin typeface="Arial"/>
                <a:ea typeface="+mn-ea"/>
                <a:cs typeface="+mn-cs"/>
              </a:rPr>
              <a:t>Can provide an extra layer of protection in case condom breaks</a:t>
            </a:r>
            <a:endParaRPr kumimoji="0" lang="en-US" sz="2000" b="0" i="0" u="none" strike="noStrike" kern="1200" cap="none" spc="0" normalizeH="0" baseline="0" noProof="0" dirty="0">
              <a:ln>
                <a:noFill/>
              </a:ln>
              <a:solidFill>
                <a:srgbClr val="16181A"/>
              </a:solidFill>
              <a:effectLst/>
              <a:uLnTx/>
              <a:uFillTx/>
              <a:latin typeface="Arial"/>
              <a:ea typeface="+mn-ea"/>
              <a:cs typeface="Arial"/>
            </a:endParaRPr>
          </a:p>
          <a:p>
            <a:pPr marL="234950" marR="0" lvl="0" indent="-234950" algn="l" defTabSz="914400" rtl="0" eaLnBrk="1" fontAlgn="auto" latinLnBrk="0" hangingPunct="1">
              <a:lnSpc>
                <a:spcPct val="114000"/>
              </a:lnSpc>
              <a:spcBef>
                <a:spcPts val="0"/>
              </a:spcBef>
              <a:spcAft>
                <a:spcPts val="45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6181A"/>
              </a:solidFill>
              <a:effectLst/>
              <a:uLnTx/>
              <a:uFillTx/>
              <a:latin typeface="Arial"/>
              <a:ea typeface="+mn-ea"/>
              <a:cs typeface="+mn-cs"/>
            </a:endParaRPr>
          </a:p>
        </p:txBody>
      </p:sp>
    </p:spTree>
    <p:extLst>
      <p:ext uri="{BB962C8B-B14F-4D97-AF65-F5344CB8AC3E}">
        <p14:creationId xmlns:p14="http://schemas.microsoft.com/office/powerpoint/2010/main" val="35616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A299D-4338-4B31-E105-42ADA9EA985C}"/>
              </a:ext>
            </a:extLst>
          </p:cNvPr>
          <p:cNvSpPr>
            <a:spLocks noGrp="1"/>
          </p:cNvSpPr>
          <p:nvPr>
            <p:ph type="body" sz="quarter" idx="13"/>
          </p:nvPr>
        </p:nvSpPr>
        <p:spPr/>
        <p:txBody>
          <a:bodyPr/>
          <a:lstStyle/>
          <a:p>
            <a:r>
              <a:rPr lang="en-US" dirty="0">
                <a:latin typeface="Arial"/>
                <a:cs typeface="Arial"/>
              </a:rPr>
              <a:t>What about condoms?</a:t>
            </a:r>
            <a:endParaRPr lang="en-US" dirty="0"/>
          </a:p>
        </p:txBody>
      </p:sp>
      <p:sp>
        <p:nvSpPr>
          <p:cNvPr id="4" name="Text Placeholder 3">
            <a:extLst>
              <a:ext uri="{FF2B5EF4-FFF2-40B4-BE49-F238E27FC236}">
                <a16:creationId xmlns:a16="http://schemas.microsoft.com/office/drawing/2014/main" id="{5594C786-4928-2FAF-FEDD-B2EBFEA42872}"/>
              </a:ext>
            </a:extLst>
          </p:cNvPr>
          <p:cNvSpPr>
            <a:spLocks noGrp="1"/>
          </p:cNvSpPr>
          <p:nvPr>
            <p:ph type="body" sz="quarter" idx="16"/>
          </p:nvPr>
        </p:nvSpPr>
        <p:spPr>
          <a:xfrm>
            <a:off x="286799" y="1371601"/>
            <a:ext cx="11702071" cy="3632886"/>
          </a:xfrm>
        </p:spPr>
        <p:txBody>
          <a:bodyPr lIns="91440" tIns="45720" rIns="91440" bIns="45720" anchor="t">
            <a:normAutofit lnSpcReduction="10000"/>
          </a:bodyPr>
          <a:lstStyle/>
          <a:p>
            <a:pPr marL="227965" indent="-227965"/>
            <a:r>
              <a:rPr lang="en-US" sz="2800" dirty="0" err="1">
                <a:cs typeface="Arial"/>
              </a:rPr>
              <a:t>PrEP</a:t>
            </a:r>
            <a:r>
              <a:rPr lang="en-US" sz="2800" dirty="0">
                <a:cs typeface="Arial"/>
              </a:rPr>
              <a:t> </a:t>
            </a:r>
            <a:r>
              <a:rPr lang="en-US" sz="2800" u="sng" dirty="0">
                <a:cs typeface="Arial"/>
              </a:rPr>
              <a:t>does not</a:t>
            </a:r>
            <a:r>
              <a:rPr lang="en-US" sz="2800" dirty="0">
                <a:cs typeface="Arial"/>
              </a:rPr>
              <a:t> replace condom use. </a:t>
            </a:r>
          </a:p>
          <a:p>
            <a:pPr marL="0" indent="0">
              <a:buNone/>
            </a:pPr>
            <a:endParaRPr lang="en-US" sz="2800" dirty="0">
              <a:cs typeface="Arial"/>
            </a:endParaRPr>
          </a:p>
          <a:p>
            <a:pPr marL="227965" indent="-227965"/>
            <a:r>
              <a:rPr lang="en-US" sz="2800" dirty="0">
                <a:cs typeface="Arial"/>
              </a:rPr>
              <a:t>In fact, </a:t>
            </a:r>
            <a:r>
              <a:rPr lang="en-US" sz="2800" dirty="0" err="1">
                <a:cs typeface="Arial"/>
              </a:rPr>
              <a:t>PrEP</a:t>
            </a:r>
            <a:r>
              <a:rPr lang="en-US" sz="2800" dirty="0">
                <a:cs typeface="Arial"/>
              </a:rPr>
              <a:t> counseling specifically emphasizes that condoms are still needed for STI and pregnancy prevention.</a:t>
            </a:r>
          </a:p>
          <a:p>
            <a:pPr marL="0" indent="0">
              <a:buNone/>
            </a:pPr>
            <a:endParaRPr lang="en-US" sz="2800" dirty="0">
              <a:cs typeface="Arial"/>
            </a:endParaRPr>
          </a:p>
          <a:p>
            <a:pPr marL="227965" indent="-227965"/>
            <a:r>
              <a:rPr lang="en-US" sz="2800" dirty="0" err="1">
                <a:cs typeface="Arial"/>
              </a:rPr>
              <a:t>PrEP</a:t>
            </a:r>
            <a:r>
              <a:rPr lang="en-US" sz="2800" dirty="0">
                <a:cs typeface="Arial"/>
              </a:rPr>
              <a:t> is beneficial because condoms may break or people may forget to use a condom every time.</a:t>
            </a:r>
          </a:p>
        </p:txBody>
      </p:sp>
      <p:pic>
        <p:nvPicPr>
          <p:cNvPr id="5" name="Picture 4">
            <a:extLst>
              <a:ext uri="{FF2B5EF4-FFF2-40B4-BE49-F238E27FC236}">
                <a16:creationId xmlns:a16="http://schemas.microsoft.com/office/drawing/2014/main" id="{048F77DD-9F65-363B-76D4-2B6B5B90E8F4}"/>
              </a:ext>
            </a:extLst>
          </p:cNvPr>
          <p:cNvPicPr>
            <a:picLocks noChangeAspect="1"/>
          </p:cNvPicPr>
          <p:nvPr/>
        </p:nvPicPr>
        <p:blipFill>
          <a:blip r:embed="rId2"/>
          <a:stretch>
            <a:fillRect/>
          </a:stretch>
        </p:blipFill>
        <p:spPr>
          <a:xfrm>
            <a:off x="9250448" y="4554855"/>
            <a:ext cx="2143125" cy="2143125"/>
          </a:xfrm>
          <a:prstGeom prst="rect">
            <a:avLst/>
          </a:prstGeom>
        </p:spPr>
      </p:pic>
    </p:spTree>
    <p:extLst>
      <p:ext uri="{BB962C8B-B14F-4D97-AF65-F5344CB8AC3E}">
        <p14:creationId xmlns:p14="http://schemas.microsoft.com/office/powerpoint/2010/main" val="97511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BC5221-9151-2E33-9CE3-E896DFAE8E8F}"/>
              </a:ext>
            </a:extLst>
          </p:cNvPr>
          <p:cNvSpPr>
            <a:spLocks noGrp="1"/>
          </p:cNvSpPr>
          <p:nvPr>
            <p:ph type="body" sz="quarter" idx="13"/>
          </p:nvPr>
        </p:nvSpPr>
        <p:spPr/>
        <p:txBody>
          <a:bodyPr>
            <a:normAutofit fontScale="92500" lnSpcReduction="10000"/>
          </a:bodyPr>
          <a:lstStyle/>
          <a:p>
            <a:r>
              <a:rPr lang="en-US" dirty="0" err="1">
                <a:latin typeface="Arial"/>
                <a:cs typeface="Arial"/>
              </a:rPr>
              <a:t>PrEP</a:t>
            </a:r>
            <a:r>
              <a:rPr lang="en-US" dirty="0">
                <a:latin typeface="Arial"/>
                <a:cs typeface="Arial"/>
              </a:rPr>
              <a:t> </a:t>
            </a:r>
            <a:r>
              <a:rPr lang="en-US" dirty="0">
                <a:solidFill>
                  <a:srgbClr val="FF0000"/>
                </a:solidFill>
                <a:latin typeface="Arial"/>
                <a:cs typeface="Arial"/>
              </a:rPr>
              <a:t>does not </a:t>
            </a:r>
            <a:r>
              <a:rPr lang="en-US" dirty="0">
                <a:latin typeface="Arial"/>
                <a:cs typeface="Arial"/>
              </a:rPr>
              <a:t>result in increased sexual "risk behaviors" or STIs</a:t>
            </a:r>
            <a:endParaRPr lang="en-US" dirty="0"/>
          </a:p>
        </p:txBody>
      </p:sp>
      <p:sp>
        <p:nvSpPr>
          <p:cNvPr id="3" name="Text Placeholder 2">
            <a:extLst>
              <a:ext uri="{FF2B5EF4-FFF2-40B4-BE49-F238E27FC236}">
                <a16:creationId xmlns:a16="http://schemas.microsoft.com/office/drawing/2014/main" id="{4D2708A1-C2E0-0454-A680-2D3874672959}"/>
              </a:ext>
            </a:extLst>
          </p:cNvPr>
          <p:cNvSpPr>
            <a:spLocks noGrp="1"/>
          </p:cNvSpPr>
          <p:nvPr>
            <p:ph type="body" sz="quarter" idx="15"/>
          </p:nvPr>
        </p:nvSpPr>
        <p:spPr>
          <a:xfrm>
            <a:off x="3830216" y="6543073"/>
            <a:ext cx="7732820" cy="154907"/>
          </a:xfrm>
        </p:spPr>
        <p:txBody>
          <a:bodyPr>
            <a:noAutofit/>
          </a:bodyPr>
          <a:lstStyle/>
          <a:p>
            <a:pPr algn="r"/>
            <a:r>
              <a:rPr lang="en-US" sz="1200" dirty="0"/>
              <a:t>https://bmjopen.bmj.com/content/12/5/e048478.long</a:t>
            </a:r>
          </a:p>
        </p:txBody>
      </p:sp>
      <p:pic>
        <p:nvPicPr>
          <p:cNvPr id="5" name="Picture 5" descr="Graphical user interface, text, application&#10;&#10;Description automatically generated">
            <a:extLst>
              <a:ext uri="{FF2B5EF4-FFF2-40B4-BE49-F238E27FC236}">
                <a16:creationId xmlns:a16="http://schemas.microsoft.com/office/drawing/2014/main" id="{240A0B27-B91A-1EA0-C3B1-038EE772047E}"/>
              </a:ext>
            </a:extLst>
          </p:cNvPr>
          <p:cNvPicPr>
            <a:picLocks noChangeAspect="1"/>
          </p:cNvPicPr>
          <p:nvPr/>
        </p:nvPicPr>
        <p:blipFill rotWithShape="1">
          <a:blip r:embed="rId2"/>
          <a:srcRect r="10225"/>
          <a:stretch/>
        </p:blipFill>
        <p:spPr>
          <a:xfrm>
            <a:off x="295967" y="2113671"/>
            <a:ext cx="8193125" cy="4299605"/>
          </a:xfrm>
          <a:prstGeom prst="rect">
            <a:avLst/>
          </a:prstGeom>
        </p:spPr>
      </p:pic>
      <p:sp>
        <p:nvSpPr>
          <p:cNvPr id="6" name="TextBox 5">
            <a:extLst>
              <a:ext uri="{FF2B5EF4-FFF2-40B4-BE49-F238E27FC236}">
                <a16:creationId xmlns:a16="http://schemas.microsoft.com/office/drawing/2014/main" id="{666F63F5-FAF3-0AAD-785D-E550D88AB210}"/>
              </a:ext>
            </a:extLst>
          </p:cNvPr>
          <p:cNvSpPr txBox="1"/>
          <p:nvPr/>
        </p:nvSpPr>
        <p:spPr>
          <a:xfrm>
            <a:off x="295967" y="1159564"/>
            <a:ext cx="1111636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6181A"/>
                </a:solidFill>
                <a:effectLst/>
                <a:uLnTx/>
                <a:uFillTx/>
                <a:latin typeface="Arial"/>
                <a:ea typeface="+mn-ea"/>
                <a:cs typeface="Arial"/>
              </a:rPr>
              <a:t>In a review of studies compiling data from 15 studies and 25,000 participants. . . </a:t>
            </a:r>
          </a:p>
        </p:txBody>
      </p:sp>
    </p:spTree>
    <p:extLst>
      <p:ext uri="{BB962C8B-B14F-4D97-AF65-F5344CB8AC3E}">
        <p14:creationId xmlns:p14="http://schemas.microsoft.com/office/powerpoint/2010/main" val="337932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057EFF-4F80-09CB-EA1F-084927FF3BF4}"/>
              </a:ext>
            </a:extLst>
          </p:cNvPr>
          <p:cNvSpPr>
            <a:spLocks noGrp="1"/>
          </p:cNvSpPr>
          <p:nvPr>
            <p:ph type="body" sz="quarter" idx="13"/>
          </p:nvPr>
        </p:nvSpPr>
        <p:spPr>
          <a:xfrm>
            <a:off x="217310" y="94156"/>
            <a:ext cx="11687961" cy="777240"/>
          </a:xfrm>
        </p:spPr>
        <p:txBody>
          <a:bodyPr>
            <a:normAutofit fontScale="77500" lnSpcReduction="20000"/>
          </a:bodyPr>
          <a:lstStyle/>
          <a:p>
            <a:r>
              <a:rPr lang="en-US" i="1" dirty="0"/>
              <a:t>The Lancet HIV </a:t>
            </a:r>
            <a:r>
              <a:rPr lang="en-US" dirty="0"/>
              <a:t>- Stigma reduction:  an essential ingredient to ending AIDS </a:t>
            </a:r>
          </a:p>
          <a:p>
            <a:r>
              <a:rPr lang="en-US" dirty="0"/>
              <a:t>as a Public Health Threat – and the 3 evidence-based </a:t>
            </a:r>
            <a:r>
              <a:rPr lang="en-US"/>
              <a:t>necessary components</a:t>
            </a:r>
            <a:endParaRPr lang="ru-RU" dirty="0"/>
          </a:p>
        </p:txBody>
      </p:sp>
      <p:sp>
        <p:nvSpPr>
          <p:cNvPr id="3" name="Text Placeholder 2">
            <a:extLst>
              <a:ext uri="{FF2B5EF4-FFF2-40B4-BE49-F238E27FC236}">
                <a16:creationId xmlns:a16="http://schemas.microsoft.com/office/drawing/2014/main" id="{F99BC71E-D844-3668-E7F1-ECE3895CE84F}"/>
              </a:ext>
            </a:extLst>
          </p:cNvPr>
          <p:cNvSpPr>
            <a:spLocks noGrp="1"/>
          </p:cNvSpPr>
          <p:nvPr>
            <p:ph type="body" sz="quarter" idx="15"/>
          </p:nvPr>
        </p:nvSpPr>
        <p:spPr>
          <a:xfrm>
            <a:off x="2546332" y="6272107"/>
            <a:ext cx="7732820" cy="436507"/>
          </a:xfrm>
        </p:spPr>
        <p:txBody>
          <a:bodyPr>
            <a:normAutofit/>
          </a:bodyPr>
          <a:lstStyle/>
          <a:p>
            <a:r>
              <a:rPr lang="en-US" sz="1200" dirty="0"/>
              <a:t>https://pubmed.ncbi.nlm.nih.gov/33539757</a:t>
            </a:r>
            <a:endParaRPr lang="ru-RU" sz="1200" dirty="0"/>
          </a:p>
        </p:txBody>
      </p:sp>
      <p:pic>
        <p:nvPicPr>
          <p:cNvPr id="5" name="Picture 4">
            <a:extLst>
              <a:ext uri="{FF2B5EF4-FFF2-40B4-BE49-F238E27FC236}">
                <a16:creationId xmlns:a16="http://schemas.microsoft.com/office/drawing/2014/main" id="{6DB37E69-0C7E-B090-2C65-8968142FB95B}"/>
              </a:ext>
            </a:extLst>
          </p:cNvPr>
          <p:cNvPicPr>
            <a:picLocks noChangeAspect="1"/>
          </p:cNvPicPr>
          <p:nvPr/>
        </p:nvPicPr>
        <p:blipFill>
          <a:blip r:embed="rId2"/>
          <a:stretch>
            <a:fillRect/>
          </a:stretch>
        </p:blipFill>
        <p:spPr>
          <a:xfrm>
            <a:off x="2153586" y="1094160"/>
            <a:ext cx="7884827" cy="5507731"/>
          </a:xfrm>
          <a:prstGeom prst="rect">
            <a:avLst/>
          </a:prstGeom>
        </p:spPr>
      </p:pic>
    </p:spTree>
    <p:extLst>
      <p:ext uri="{BB962C8B-B14F-4D97-AF65-F5344CB8AC3E}">
        <p14:creationId xmlns:p14="http://schemas.microsoft.com/office/powerpoint/2010/main" val="422611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F0AA49-C24A-E8EF-93EC-EF2A8E9F197A}"/>
              </a:ext>
            </a:extLst>
          </p:cNvPr>
          <p:cNvSpPr>
            <a:spLocks noGrp="1"/>
          </p:cNvSpPr>
          <p:nvPr>
            <p:ph type="body" sz="quarter" idx="13"/>
          </p:nvPr>
        </p:nvSpPr>
        <p:spPr/>
        <p:txBody>
          <a:bodyPr/>
          <a:lstStyle/>
          <a:p>
            <a:r>
              <a:rPr lang="en-US" dirty="0" err="1">
                <a:latin typeface="Arial"/>
                <a:cs typeface="Arial"/>
              </a:rPr>
              <a:t>PrEP</a:t>
            </a:r>
            <a:r>
              <a:rPr lang="en-US" dirty="0">
                <a:latin typeface="Arial"/>
                <a:cs typeface="Arial"/>
              </a:rPr>
              <a:t> is not forever!</a:t>
            </a:r>
            <a:endParaRPr lang="en-US" dirty="0"/>
          </a:p>
        </p:txBody>
      </p:sp>
      <p:sp>
        <p:nvSpPr>
          <p:cNvPr id="3" name="Text Placeholder 2">
            <a:extLst>
              <a:ext uri="{FF2B5EF4-FFF2-40B4-BE49-F238E27FC236}">
                <a16:creationId xmlns:a16="http://schemas.microsoft.com/office/drawing/2014/main" id="{AC7DF034-DF4C-E88B-84A0-C0FC97AA9FB4}"/>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9E7AD1FB-C204-CE00-6FEB-433BD903DB01}"/>
              </a:ext>
            </a:extLst>
          </p:cNvPr>
          <p:cNvSpPr>
            <a:spLocks noGrp="1"/>
          </p:cNvSpPr>
          <p:nvPr>
            <p:ph type="body" sz="quarter" idx="16"/>
          </p:nvPr>
        </p:nvSpPr>
        <p:spPr>
          <a:xfrm>
            <a:off x="286799" y="1569308"/>
            <a:ext cx="11702071" cy="4286725"/>
          </a:xfrm>
        </p:spPr>
        <p:txBody>
          <a:bodyPr lIns="91440" tIns="45720" rIns="91440" bIns="45720" anchor="t">
            <a:normAutofit/>
          </a:bodyPr>
          <a:lstStyle/>
          <a:p>
            <a:pPr>
              <a:lnSpc>
                <a:spcPct val="114000"/>
              </a:lnSpc>
              <a:spcBef>
                <a:spcPts val="0"/>
              </a:spcBef>
              <a:spcAft>
                <a:spcPts val="1200"/>
              </a:spcAft>
            </a:pPr>
            <a:r>
              <a:rPr lang="en-US" sz="2400" dirty="0" err="1">
                <a:cs typeface="Arial"/>
              </a:rPr>
              <a:t>PrEP</a:t>
            </a:r>
            <a:r>
              <a:rPr lang="en-US" sz="2400" dirty="0">
                <a:cs typeface="Arial"/>
              </a:rPr>
              <a:t>  may be stopped when there are no longer benefits from taking the medication.</a:t>
            </a:r>
          </a:p>
          <a:p>
            <a:pPr>
              <a:lnSpc>
                <a:spcPct val="114000"/>
              </a:lnSpc>
              <a:spcBef>
                <a:spcPts val="0"/>
              </a:spcBef>
              <a:spcAft>
                <a:spcPts val="1200"/>
              </a:spcAft>
            </a:pPr>
            <a:r>
              <a:rPr lang="en-US" sz="2400" dirty="0" err="1">
                <a:cs typeface="Arial"/>
              </a:rPr>
              <a:t>PrEP</a:t>
            </a:r>
            <a:r>
              <a:rPr lang="en-US" sz="2400" dirty="0">
                <a:cs typeface="Arial"/>
              </a:rPr>
              <a:t> is NOT like ART. It can be taken for a month, a year, or however long this protection is needed. </a:t>
            </a:r>
          </a:p>
          <a:p>
            <a:pPr>
              <a:lnSpc>
                <a:spcPct val="114000"/>
              </a:lnSpc>
              <a:spcBef>
                <a:spcPts val="0"/>
              </a:spcBef>
              <a:spcAft>
                <a:spcPts val="1200"/>
              </a:spcAft>
            </a:pPr>
            <a:r>
              <a:rPr lang="en-US" sz="2400" dirty="0" err="1">
                <a:cs typeface="Arial"/>
              </a:rPr>
              <a:t>PrEP</a:t>
            </a:r>
            <a:r>
              <a:rPr lang="en-US" sz="2400" dirty="0">
                <a:cs typeface="Arial"/>
              </a:rPr>
              <a:t> could be stopped if the client decides to use other forms of prevention (like condoms) consistently. </a:t>
            </a:r>
          </a:p>
        </p:txBody>
      </p:sp>
    </p:spTree>
    <p:extLst>
      <p:ext uri="{BB962C8B-B14F-4D97-AF65-F5344CB8AC3E}">
        <p14:creationId xmlns:p14="http://schemas.microsoft.com/office/powerpoint/2010/main" val="22893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A0DED-EF6A-20CD-F576-7B719E82B58E}"/>
              </a:ext>
            </a:extLst>
          </p:cNvPr>
          <p:cNvSpPr>
            <a:spLocks noGrp="1"/>
          </p:cNvSpPr>
          <p:nvPr>
            <p:ph type="body" sz="quarter" idx="13"/>
          </p:nvPr>
        </p:nvSpPr>
        <p:spPr/>
        <p:txBody>
          <a:bodyPr/>
          <a:lstStyle/>
          <a:p>
            <a:r>
              <a:rPr lang="en-US" dirty="0">
                <a:latin typeface="Arial"/>
                <a:cs typeface="Arial"/>
              </a:rPr>
              <a:t>WHO Recommendations and need for scale-up</a:t>
            </a:r>
            <a:endParaRPr lang="en-US" dirty="0"/>
          </a:p>
        </p:txBody>
      </p:sp>
      <p:sp>
        <p:nvSpPr>
          <p:cNvPr id="4" name="Text Placeholder 3">
            <a:extLst>
              <a:ext uri="{FF2B5EF4-FFF2-40B4-BE49-F238E27FC236}">
                <a16:creationId xmlns:a16="http://schemas.microsoft.com/office/drawing/2014/main" id="{5AA6CB66-175D-460E-77BA-465B8FF9C8BF}"/>
              </a:ext>
            </a:extLst>
          </p:cNvPr>
          <p:cNvSpPr>
            <a:spLocks noGrp="1"/>
          </p:cNvSpPr>
          <p:nvPr>
            <p:ph type="body" sz="quarter" idx="16"/>
          </p:nvPr>
        </p:nvSpPr>
        <p:spPr>
          <a:xfrm>
            <a:off x="296949" y="1337310"/>
            <a:ext cx="5523083" cy="4518723"/>
          </a:xfrm>
        </p:spPr>
        <p:txBody>
          <a:bodyPr lIns="91440" tIns="45720" rIns="91440" bIns="45720" anchor="t">
            <a:normAutofit lnSpcReduction="10000"/>
          </a:bodyPr>
          <a:lstStyle/>
          <a:p>
            <a:pPr marL="227965" indent="-227965">
              <a:lnSpc>
                <a:spcPct val="114000"/>
              </a:lnSpc>
              <a:spcBef>
                <a:spcPts val="0"/>
              </a:spcBef>
            </a:pPr>
            <a:r>
              <a:rPr lang="en-US" sz="2000" dirty="0" err="1"/>
              <a:t>PrEP</a:t>
            </a:r>
            <a:r>
              <a:rPr lang="en-US" sz="2000" dirty="0"/>
              <a:t> services should be client-centered and accessible – where will it be easiest for people to get </a:t>
            </a:r>
            <a:r>
              <a:rPr lang="en-US" sz="2000" dirty="0" err="1"/>
              <a:t>PrEP</a:t>
            </a:r>
            <a:r>
              <a:rPr lang="en-US" sz="2000" dirty="0"/>
              <a:t>? </a:t>
            </a:r>
            <a:endParaRPr lang="en-US" dirty="0"/>
          </a:p>
          <a:p>
            <a:pPr marL="227965" indent="-227965">
              <a:lnSpc>
                <a:spcPct val="114000"/>
              </a:lnSpc>
              <a:spcBef>
                <a:spcPts val="0"/>
              </a:spcBef>
            </a:pPr>
            <a:endParaRPr lang="en-US" sz="2000" dirty="0"/>
          </a:p>
          <a:p>
            <a:pPr marL="227965" indent="-227965">
              <a:lnSpc>
                <a:spcPct val="113999"/>
              </a:lnSpc>
              <a:spcBef>
                <a:spcPts val="0"/>
              </a:spcBef>
            </a:pPr>
            <a:r>
              <a:rPr lang="en-US" sz="2000" dirty="0"/>
              <a:t>The majority of people still do not know what </a:t>
            </a:r>
            <a:r>
              <a:rPr lang="en-US" sz="2000" dirty="0" err="1"/>
              <a:t>PrEP</a:t>
            </a:r>
            <a:r>
              <a:rPr lang="en-US" sz="2000" dirty="0"/>
              <a:t> is and that it exists.</a:t>
            </a:r>
          </a:p>
          <a:p>
            <a:pPr marL="227965" indent="-227965">
              <a:lnSpc>
                <a:spcPct val="113999"/>
              </a:lnSpc>
              <a:spcBef>
                <a:spcPts val="0"/>
              </a:spcBef>
            </a:pPr>
            <a:endParaRPr lang="en-US" sz="2000" b="1" dirty="0">
              <a:cs typeface="Arial"/>
            </a:endParaRPr>
          </a:p>
          <a:p>
            <a:pPr marL="227965" indent="-227965">
              <a:lnSpc>
                <a:spcPct val="113999"/>
              </a:lnSpc>
              <a:spcBef>
                <a:spcPts val="0"/>
              </a:spcBef>
            </a:pPr>
            <a:r>
              <a:rPr lang="en-US" sz="2000" b="1" dirty="0">
                <a:cs typeface="Arial"/>
              </a:rPr>
              <a:t>Faith–based leaders play an important role by raising awareness about this new prevention option and even where to access it which can help curb new HIV infections in the communities they serve.</a:t>
            </a:r>
            <a:endParaRPr lang="en-US" dirty="0"/>
          </a:p>
          <a:p>
            <a:pPr marL="227965" indent="-227965">
              <a:lnSpc>
                <a:spcPct val="114000"/>
              </a:lnSpc>
              <a:spcBef>
                <a:spcPts val="0"/>
              </a:spcBef>
            </a:pPr>
            <a:endParaRPr lang="en-US" sz="2000" dirty="0">
              <a:cs typeface="Arial"/>
            </a:endParaRPr>
          </a:p>
        </p:txBody>
      </p:sp>
      <p:pic>
        <p:nvPicPr>
          <p:cNvPr id="8" name="Picture 7">
            <a:extLst>
              <a:ext uri="{FF2B5EF4-FFF2-40B4-BE49-F238E27FC236}">
                <a16:creationId xmlns:a16="http://schemas.microsoft.com/office/drawing/2014/main" id="{4C175676-3F71-9DDE-13DF-99D62723E2A8}"/>
              </a:ext>
            </a:extLst>
          </p:cNvPr>
          <p:cNvPicPr>
            <a:picLocks noChangeAspect="1"/>
          </p:cNvPicPr>
          <p:nvPr/>
        </p:nvPicPr>
        <p:blipFill rotWithShape="1">
          <a:blip r:embed="rId2"/>
          <a:srcRect t="3169" r="1583" b="1"/>
          <a:stretch/>
        </p:blipFill>
        <p:spPr>
          <a:xfrm>
            <a:off x="6647159" y="1176671"/>
            <a:ext cx="3905512" cy="5429169"/>
          </a:xfrm>
          <a:prstGeom prst="rect">
            <a:avLst/>
          </a:prstGeom>
          <a:ln>
            <a:solidFill>
              <a:schemeClr val="tx1">
                <a:lumMod val="75000"/>
                <a:lumOff val="25000"/>
              </a:schemeClr>
            </a:solidFill>
          </a:ln>
        </p:spPr>
      </p:pic>
    </p:spTree>
    <p:extLst>
      <p:ext uri="{BB962C8B-B14F-4D97-AF65-F5344CB8AC3E}">
        <p14:creationId xmlns:p14="http://schemas.microsoft.com/office/powerpoint/2010/main" val="383238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911820-CF90-99F5-E863-863789680C93}"/>
              </a:ext>
            </a:extLst>
          </p:cNvPr>
          <p:cNvSpPr>
            <a:spLocks noGrp="1"/>
          </p:cNvSpPr>
          <p:nvPr>
            <p:ph type="body" sz="quarter" idx="13"/>
          </p:nvPr>
        </p:nvSpPr>
        <p:spPr/>
        <p:txBody>
          <a:bodyPr>
            <a:normAutofit fontScale="92500" lnSpcReduction="10000"/>
          </a:bodyPr>
          <a:lstStyle/>
          <a:p>
            <a:r>
              <a:rPr lang="en-US" b="0" dirty="0" err="1"/>
              <a:t>PrEP</a:t>
            </a:r>
            <a:r>
              <a:rPr lang="en-US" b="0" dirty="0"/>
              <a:t> is a powerful intervention needed to end new infections and end HIV as a public </a:t>
            </a:r>
            <a:r>
              <a:rPr lang="en-US" b="0"/>
              <a:t>health threat (</a:t>
            </a:r>
            <a:r>
              <a:rPr lang="en-US" b="0" dirty="0"/>
              <a:t>shown over time)</a:t>
            </a:r>
          </a:p>
        </p:txBody>
      </p:sp>
      <p:pic>
        <p:nvPicPr>
          <p:cNvPr id="5" name="Picture 4">
            <a:extLst>
              <a:ext uri="{FF2B5EF4-FFF2-40B4-BE49-F238E27FC236}">
                <a16:creationId xmlns:a16="http://schemas.microsoft.com/office/drawing/2014/main" id="{608B471B-C7B2-E2AD-7B48-EE438596DCF4}"/>
              </a:ext>
            </a:extLst>
          </p:cNvPr>
          <p:cNvPicPr>
            <a:picLocks noChangeAspect="1"/>
          </p:cNvPicPr>
          <p:nvPr/>
        </p:nvPicPr>
        <p:blipFill>
          <a:blip r:embed="rId2"/>
          <a:stretch>
            <a:fillRect/>
          </a:stretch>
        </p:blipFill>
        <p:spPr>
          <a:xfrm>
            <a:off x="4664840" y="1746341"/>
            <a:ext cx="7324030" cy="4351753"/>
          </a:xfrm>
          <a:prstGeom prst="rect">
            <a:avLst/>
          </a:prstGeom>
        </p:spPr>
      </p:pic>
      <p:sp>
        <p:nvSpPr>
          <p:cNvPr id="6" name="Google Shape;299;p50">
            <a:extLst>
              <a:ext uri="{FF2B5EF4-FFF2-40B4-BE49-F238E27FC236}">
                <a16:creationId xmlns:a16="http://schemas.microsoft.com/office/drawing/2014/main" id="{9B95AC76-8462-A5AB-9ACD-62998D7E7BC6}"/>
              </a:ext>
            </a:extLst>
          </p:cNvPr>
          <p:cNvSpPr txBox="1"/>
          <p:nvPr/>
        </p:nvSpPr>
        <p:spPr>
          <a:xfrm>
            <a:off x="5977897" y="6069330"/>
            <a:ext cx="6214103" cy="62865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200"/>
              </a:spcBef>
              <a:spcAft>
                <a:spcPts val="0"/>
              </a:spcAft>
              <a:buClr>
                <a:srgbClr val="000000"/>
              </a:buClr>
              <a:buSzTx/>
              <a:buFont typeface="Arial"/>
              <a:buNone/>
              <a:tabLst/>
              <a:defRPr/>
            </a:pPr>
            <a:r>
              <a:rPr kumimoji="0" lang="en" sz="1000" b="1" i="0" u="sng" strike="noStrike" kern="0" cap="none" spc="0" normalizeH="0" baseline="0" noProof="0" dirty="0">
                <a:ln>
                  <a:noFill/>
                </a:ln>
                <a:solidFill>
                  <a:srgbClr val="6C6463"/>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The new role of antiretrovirals in combination HIV prevention:  a mathematical modelling analysis</a:t>
            </a:r>
            <a:r>
              <a:rPr kumimoji="0" lang="en" sz="1000" b="0" i="0" u="none" strike="noStrike" kern="0" cap="none" spc="0" normalizeH="0" baseline="0" noProof="0" dirty="0">
                <a:ln>
                  <a:noFill/>
                </a:ln>
                <a:solidFill>
                  <a:srgbClr val="000000"/>
                </a:solidFill>
                <a:effectLst/>
                <a:uLnTx/>
                <a:uFillTx/>
                <a:latin typeface="Calibri"/>
                <a:ea typeface="Calibri"/>
                <a:cs typeface="Calibri"/>
                <a:sym typeface="Calibri"/>
              </a:rPr>
              <a:t> Cremin, Ide; Alsallaq, Ramzi; Dybul, Mark; Piot, Peter; Garnett, Geoffrey; Hallett, Timothy B. AIDS27(3):447-458, January 28th, 2013. doi: 10.1097/QAD.0b013e32835ca2dd</a:t>
            </a:r>
            <a:endParaRPr kumimoji="0" sz="1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74A6E3A2-2461-7BFE-2544-738C9A869997}"/>
              </a:ext>
            </a:extLst>
          </p:cNvPr>
          <p:cNvSpPr txBox="1"/>
          <p:nvPr/>
        </p:nvSpPr>
        <p:spPr>
          <a:xfrm>
            <a:off x="203114" y="2609729"/>
            <a:ext cx="3957390" cy="299312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450"/>
              </a:spcAft>
              <a:buClrTx/>
              <a:buSzTx/>
              <a:buFontTx/>
              <a:buChar char="-"/>
              <a:tabLst/>
              <a:defRPr/>
            </a:pP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Primary prevention is still needed to reduce new HIV infections beyond what is achievable with ART scale-up</a:t>
            </a:r>
          </a:p>
          <a:p>
            <a:pPr marL="285750" marR="0" lvl="0" indent="-285750" algn="l" defTabSz="914400" rtl="0" eaLnBrk="1" fontAlgn="auto" latinLnBrk="0" hangingPunct="1">
              <a:lnSpc>
                <a:spcPct val="100000"/>
              </a:lnSpc>
              <a:spcBef>
                <a:spcPts val="0"/>
              </a:spcBef>
              <a:spcAft>
                <a:spcPts val="450"/>
              </a:spcAft>
              <a:buClrTx/>
              <a:buSzTx/>
              <a:buFontTx/>
              <a:buChar char="-"/>
              <a:tabLst/>
              <a:defRPr/>
            </a:pP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Primary prevention can decrease new HIV infections by an additional 70–75%</a:t>
            </a:r>
          </a:p>
          <a:p>
            <a:pPr marL="285750" marR="0" lvl="0" indent="-285750" algn="l" defTabSz="914400" rtl="0" eaLnBrk="1" fontAlgn="auto" latinLnBrk="0" hangingPunct="1">
              <a:lnSpc>
                <a:spcPct val="100000"/>
              </a:lnSpc>
              <a:spcBef>
                <a:spcPts val="0"/>
              </a:spcBef>
              <a:spcAft>
                <a:spcPts val="450"/>
              </a:spcAft>
              <a:buClrTx/>
              <a:buSzTx/>
              <a:buFontTx/>
              <a:buChar char="-"/>
              <a:tabLst/>
              <a:defRPr/>
            </a:pP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Oral </a:t>
            </a:r>
            <a:r>
              <a:rPr kumimoji="0" lang="en-US" sz="1800" b="0" i="0" u="none" strike="noStrike" kern="1200" cap="none" spc="0" normalizeH="0" baseline="0" noProof="0" dirty="0" err="1">
                <a:ln>
                  <a:noFill/>
                </a:ln>
                <a:solidFill>
                  <a:srgbClr val="212121"/>
                </a:solidFill>
                <a:effectLst/>
                <a:uLnTx/>
                <a:uFillTx/>
                <a:latin typeface="BlinkMacSystemFont"/>
                <a:ea typeface="+mn-ea"/>
                <a:cs typeface="+mn-cs"/>
              </a:rPr>
              <a:t>PrEP</a:t>
            </a: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 is a key component of primary prevention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121"/>
              </a:solidFill>
              <a:effectLst/>
              <a:uLnTx/>
              <a:uFillTx/>
              <a:latin typeface="BlinkMacSystemFo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6181A"/>
                </a:solidFill>
                <a:effectLst/>
                <a:uLnTx/>
                <a:uFillTx/>
                <a:latin typeface="Arial"/>
                <a:ea typeface="+mn-ea"/>
                <a:cs typeface="+mn-cs"/>
                <a:hlinkClick r:id="rId4"/>
              </a:rPr>
              <a:t>https://pubmed.ncbi.nlm.nih.gov/35310517/</a:t>
            </a:r>
            <a:endParaRPr kumimoji="0" lang="en-US" sz="1400" b="0" i="0" u="none" strike="noStrike" kern="1200" cap="none" spc="0" normalizeH="0" baseline="0" noProof="0" dirty="0">
              <a:ln>
                <a:noFill/>
              </a:ln>
              <a:solidFill>
                <a:srgbClr val="212121"/>
              </a:solidFill>
              <a:effectLst/>
              <a:uLnTx/>
              <a:uFillTx/>
              <a:latin typeface="BlinkMacSystemFont"/>
              <a:ea typeface="+mn-ea"/>
              <a:cs typeface="+mn-cs"/>
            </a:endParaRPr>
          </a:p>
        </p:txBody>
      </p:sp>
      <p:pic>
        <p:nvPicPr>
          <p:cNvPr id="10" name="Picture 9">
            <a:extLst>
              <a:ext uri="{FF2B5EF4-FFF2-40B4-BE49-F238E27FC236}">
                <a16:creationId xmlns:a16="http://schemas.microsoft.com/office/drawing/2014/main" id="{35436C66-D0CE-12F1-B5AD-965CDF29A302}"/>
              </a:ext>
            </a:extLst>
          </p:cNvPr>
          <p:cNvPicPr>
            <a:picLocks noChangeAspect="1"/>
          </p:cNvPicPr>
          <p:nvPr/>
        </p:nvPicPr>
        <p:blipFill>
          <a:blip r:embed="rId5"/>
          <a:stretch>
            <a:fillRect/>
          </a:stretch>
        </p:blipFill>
        <p:spPr>
          <a:xfrm>
            <a:off x="203114" y="1473053"/>
            <a:ext cx="3957390" cy="836017"/>
          </a:xfrm>
          <a:prstGeom prst="rect">
            <a:avLst/>
          </a:prstGeom>
          <a:ln>
            <a:solidFill>
              <a:schemeClr val="tx1">
                <a:lumMod val="75000"/>
                <a:lumOff val="25000"/>
              </a:schemeClr>
            </a:solidFill>
          </a:ln>
        </p:spPr>
      </p:pic>
      <p:cxnSp>
        <p:nvCxnSpPr>
          <p:cNvPr id="12" name="Straight Connector 11">
            <a:extLst>
              <a:ext uri="{FF2B5EF4-FFF2-40B4-BE49-F238E27FC236}">
                <a16:creationId xmlns:a16="http://schemas.microsoft.com/office/drawing/2014/main" id="{1B21F573-DF77-B54B-E17E-C381DB3DE4BF}"/>
              </a:ext>
            </a:extLst>
          </p:cNvPr>
          <p:cNvCxnSpPr/>
          <p:nvPr/>
        </p:nvCxnSpPr>
        <p:spPr>
          <a:xfrm>
            <a:off x="4514850" y="1257300"/>
            <a:ext cx="0" cy="544068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BED30EF-F596-F097-E8D1-042CEAA588FE}"/>
              </a:ext>
            </a:extLst>
          </p:cNvPr>
          <p:cNvSpPr txBox="1"/>
          <p:nvPr/>
        </p:nvSpPr>
        <p:spPr>
          <a:xfrm>
            <a:off x="4664840" y="1188720"/>
            <a:ext cx="7324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6181A"/>
                </a:solidFill>
                <a:effectLst/>
                <a:uLnTx/>
                <a:uFillTx/>
                <a:latin typeface="Arial"/>
                <a:ea typeface="+mn-ea"/>
                <a:cs typeface="+mn-cs"/>
              </a:rPr>
              <a:t>PrEP</a:t>
            </a:r>
            <a:r>
              <a:rPr kumimoji="0" lang="en-US" sz="1600" b="0" i="0" u="none" strike="noStrike" kern="1200" cap="none" spc="0" normalizeH="0" baseline="0" noProof="0" dirty="0">
                <a:ln>
                  <a:noFill/>
                </a:ln>
                <a:solidFill>
                  <a:srgbClr val="16181A"/>
                </a:solidFill>
                <a:effectLst/>
                <a:uLnTx/>
                <a:uFillTx/>
                <a:latin typeface="Arial"/>
                <a:ea typeface="+mn-ea"/>
                <a:cs typeface="+mn-cs"/>
              </a:rPr>
              <a:t> and other primary prevention needed to reduce new HIV infections (from 2013)</a:t>
            </a:r>
          </a:p>
        </p:txBody>
      </p:sp>
    </p:spTree>
    <p:extLst>
      <p:ext uri="{BB962C8B-B14F-4D97-AF65-F5344CB8AC3E}">
        <p14:creationId xmlns:p14="http://schemas.microsoft.com/office/powerpoint/2010/main" val="192071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51B505-4C3D-FD59-9FF3-2C2C09901754}"/>
              </a:ext>
            </a:extLst>
          </p:cNvPr>
          <p:cNvSpPr>
            <a:spLocks noGrp="1"/>
          </p:cNvSpPr>
          <p:nvPr>
            <p:ph type="body" sz="quarter" idx="13"/>
          </p:nvPr>
        </p:nvSpPr>
        <p:spPr>
          <a:xfrm>
            <a:off x="300841" y="195105"/>
            <a:ext cx="11687961" cy="777240"/>
          </a:xfrm>
        </p:spPr>
        <p:txBody>
          <a:bodyPr>
            <a:normAutofit fontScale="92500" lnSpcReduction="10000"/>
          </a:bodyPr>
          <a:lstStyle/>
          <a:p>
            <a:r>
              <a:rPr lang="en" sz="3200" b="0" dirty="0">
                <a:latin typeface="Source Sans Pro"/>
                <a:ea typeface="Source Sans Pro"/>
                <a:cs typeface="Source Sans Pro"/>
                <a:sym typeface="Source Sans Pro"/>
              </a:rPr>
              <a:t>When scaled-up, studies show that PrEP has a high impact - but it is not yet widely accessible</a:t>
            </a:r>
            <a:endParaRPr lang="en-US" b="0" dirty="0"/>
          </a:p>
        </p:txBody>
      </p:sp>
      <p:sp>
        <p:nvSpPr>
          <p:cNvPr id="5" name="Google Shape;1448;p239">
            <a:extLst>
              <a:ext uri="{FF2B5EF4-FFF2-40B4-BE49-F238E27FC236}">
                <a16:creationId xmlns:a16="http://schemas.microsoft.com/office/drawing/2014/main" id="{CDA616AB-5733-0DFC-8479-6C4B0F9FA93F}"/>
              </a:ext>
            </a:extLst>
          </p:cNvPr>
          <p:cNvSpPr txBox="1">
            <a:spLocks/>
          </p:cNvSpPr>
          <p:nvPr/>
        </p:nvSpPr>
        <p:spPr>
          <a:xfrm>
            <a:off x="9144000" y="6408096"/>
            <a:ext cx="2844800" cy="246000"/>
          </a:xfrm>
          <a:prstGeom prst="rect">
            <a:avLst/>
          </a:prstGeom>
          <a:solidFill>
            <a:schemeClr val="bg1"/>
          </a:solidFill>
          <a:ln>
            <a:noFill/>
          </a:ln>
        </p:spPr>
        <p:txBody>
          <a:bodyPr spcFirstLastPara="1" wrap="square" lIns="121900" tIns="60933" rIns="121900" bIns="60933" anchor="ctr" anchorCtr="0">
            <a:normAutofit fontScale="5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0" cap="none" spc="0" normalizeH="0" baseline="0" noProof="0" smtClean="0">
                <a:ln>
                  <a:noFill/>
                </a:ln>
                <a:solidFill>
                  <a:srgbClr val="16181A"/>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33</a:t>
            </a:fld>
            <a:endParaRPr kumimoji="0" lang="en" sz="1800" b="0" i="0" u="none" strike="noStrike" kern="0" cap="none" spc="0" normalizeH="0" baseline="0" noProof="0">
              <a:ln>
                <a:noFill/>
              </a:ln>
              <a:solidFill>
                <a:srgbClr val="16181A"/>
              </a:solidFill>
              <a:effectLst/>
              <a:uLnTx/>
              <a:uFillTx/>
              <a:latin typeface="Arial"/>
              <a:ea typeface="+mn-ea"/>
              <a:cs typeface="+mn-cs"/>
            </a:endParaRPr>
          </a:p>
        </p:txBody>
      </p:sp>
      <p:pic>
        <p:nvPicPr>
          <p:cNvPr id="6" name="Google Shape;1449;p239">
            <a:extLst>
              <a:ext uri="{FF2B5EF4-FFF2-40B4-BE49-F238E27FC236}">
                <a16:creationId xmlns:a16="http://schemas.microsoft.com/office/drawing/2014/main" id="{1054AFBF-FF58-C21C-D2B9-33315A3BE217}"/>
              </a:ext>
            </a:extLst>
          </p:cNvPr>
          <p:cNvPicPr preferRelativeResize="0"/>
          <p:nvPr/>
        </p:nvPicPr>
        <p:blipFill rotWithShape="1">
          <a:blip r:embed="rId2">
            <a:alphaModFix/>
          </a:blip>
          <a:srcRect/>
          <a:stretch/>
        </p:blipFill>
        <p:spPr>
          <a:xfrm>
            <a:off x="300841" y="1137138"/>
            <a:ext cx="5053565" cy="1258733"/>
          </a:xfrm>
          <a:prstGeom prst="rect">
            <a:avLst/>
          </a:prstGeom>
          <a:solidFill>
            <a:schemeClr val="bg1"/>
          </a:solidFill>
          <a:ln>
            <a:noFill/>
          </a:ln>
        </p:spPr>
      </p:pic>
      <p:pic>
        <p:nvPicPr>
          <p:cNvPr id="7" name="Google Shape;1450;p239">
            <a:extLst>
              <a:ext uri="{FF2B5EF4-FFF2-40B4-BE49-F238E27FC236}">
                <a16:creationId xmlns:a16="http://schemas.microsoft.com/office/drawing/2014/main" id="{C1905046-08E7-4885-F948-510E1EF67EAC}"/>
              </a:ext>
            </a:extLst>
          </p:cNvPr>
          <p:cNvPicPr preferRelativeResize="0"/>
          <p:nvPr/>
        </p:nvPicPr>
        <p:blipFill rotWithShape="1">
          <a:blip r:embed="rId3">
            <a:alphaModFix/>
          </a:blip>
          <a:srcRect l="1518" t="11860" r="1157" b="9646"/>
          <a:stretch/>
        </p:blipFill>
        <p:spPr>
          <a:xfrm>
            <a:off x="6656986" y="3169302"/>
            <a:ext cx="5111167" cy="703579"/>
          </a:xfrm>
          <a:prstGeom prst="rect">
            <a:avLst/>
          </a:prstGeom>
          <a:solidFill>
            <a:schemeClr val="bg1"/>
          </a:solidFill>
          <a:ln>
            <a:noFill/>
          </a:ln>
        </p:spPr>
      </p:pic>
      <p:pic>
        <p:nvPicPr>
          <p:cNvPr id="8" name="Google Shape;1451;p239">
            <a:extLst>
              <a:ext uri="{FF2B5EF4-FFF2-40B4-BE49-F238E27FC236}">
                <a16:creationId xmlns:a16="http://schemas.microsoft.com/office/drawing/2014/main" id="{7499C461-5490-4FF7-4CB5-03C1AC6AA6B3}"/>
              </a:ext>
            </a:extLst>
          </p:cNvPr>
          <p:cNvPicPr preferRelativeResize="0"/>
          <p:nvPr/>
        </p:nvPicPr>
        <p:blipFill rotWithShape="1">
          <a:blip r:embed="rId4">
            <a:alphaModFix/>
          </a:blip>
          <a:srcRect b="19256"/>
          <a:stretch/>
        </p:blipFill>
        <p:spPr>
          <a:xfrm>
            <a:off x="6656986" y="4032470"/>
            <a:ext cx="5111167" cy="765088"/>
          </a:xfrm>
          <a:prstGeom prst="rect">
            <a:avLst/>
          </a:prstGeom>
          <a:solidFill>
            <a:schemeClr val="bg1"/>
          </a:solidFill>
          <a:ln>
            <a:noFill/>
          </a:ln>
        </p:spPr>
      </p:pic>
      <p:pic>
        <p:nvPicPr>
          <p:cNvPr id="9" name="Google Shape;1452;p239">
            <a:extLst>
              <a:ext uri="{FF2B5EF4-FFF2-40B4-BE49-F238E27FC236}">
                <a16:creationId xmlns:a16="http://schemas.microsoft.com/office/drawing/2014/main" id="{8DB726EE-30E7-DAFB-B992-216DFB538961}"/>
              </a:ext>
            </a:extLst>
          </p:cNvPr>
          <p:cNvPicPr preferRelativeResize="0"/>
          <p:nvPr/>
        </p:nvPicPr>
        <p:blipFill rotWithShape="1">
          <a:blip r:embed="rId5">
            <a:alphaModFix/>
          </a:blip>
          <a:srcRect l="4271" t="7428" r="12303" b="2853"/>
          <a:stretch/>
        </p:blipFill>
        <p:spPr>
          <a:xfrm rot="-921722">
            <a:off x="7918635" y="4821246"/>
            <a:ext cx="1420496" cy="2021455"/>
          </a:xfrm>
          <a:prstGeom prst="rect">
            <a:avLst/>
          </a:prstGeom>
          <a:solidFill>
            <a:schemeClr val="bg1"/>
          </a:solidFill>
          <a:ln>
            <a:noFill/>
          </a:ln>
        </p:spPr>
      </p:pic>
      <p:pic>
        <p:nvPicPr>
          <p:cNvPr id="10" name="Google Shape;1453;p239">
            <a:extLst>
              <a:ext uri="{FF2B5EF4-FFF2-40B4-BE49-F238E27FC236}">
                <a16:creationId xmlns:a16="http://schemas.microsoft.com/office/drawing/2014/main" id="{4A93469E-B376-3EF6-D214-0B435E2E9151}"/>
              </a:ext>
            </a:extLst>
          </p:cNvPr>
          <p:cNvPicPr preferRelativeResize="0"/>
          <p:nvPr/>
        </p:nvPicPr>
        <p:blipFill rotWithShape="1">
          <a:blip r:embed="rId6">
            <a:alphaModFix/>
          </a:blip>
          <a:srcRect l="5123" t="2438"/>
          <a:stretch/>
        </p:blipFill>
        <p:spPr>
          <a:xfrm rot="599107">
            <a:off x="9760067" y="4678666"/>
            <a:ext cx="1571267" cy="2196821"/>
          </a:xfrm>
          <a:prstGeom prst="rect">
            <a:avLst/>
          </a:prstGeom>
          <a:solidFill>
            <a:schemeClr val="bg1"/>
          </a:solidFill>
          <a:ln>
            <a:noFill/>
          </a:ln>
        </p:spPr>
      </p:pic>
      <p:pic>
        <p:nvPicPr>
          <p:cNvPr id="11" name="Google Shape;1454;p239">
            <a:extLst>
              <a:ext uri="{FF2B5EF4-FFF2-40B4-BE49-F238E27FC236}">
                <a16:creationId xmlns:a16="http://schemas.microsoft.com/office/drawing/2014/main" id="{56B9985E-DA40-3204-F84B-9189F49D8237}"/>
              </a:ext>
            </a:extLst>
          </p:cNvPr>
          <p:cNvPicPr preferRelativeResize="0"/>
          <p:nvPr/>
        </p:nvPicPr>
        <p:blipFill rotWithShape="1">
          <a:blip r:embed="rId7">
            <a:alphaModFix/>
          </a:blip>
          <a:srcRect/>
          <a:stretch/>
        </p:blipFill>
        <p:spPr>
          <a:xfrm>
            <a:off x="300841" y="4403087"/>
            <a:ext cx="5053567" cy="1521232"/>
          </a:xfrm>
          <a:prstGeom prst="rect">
            <a:avLst/>
          </a:prstGeom>
          <a:solidFill>
            <a:schemeClr val="bg1"/>
          </a:solidFill>
          <a:ln>
            <a:noFill/>
          </a:ln>
        </p:spPr>
      </p:pic>
      <p:pic>
        <p:nvPicPr>
          <p:cNvPr id="12" name="Google Shape;1455;p239">
            <a:extLst>
              <a:ext uri="{FF2B5EF4-FFF2-40B4-BE49-F238E27FC236}">
                <a16:creationId xmlns:a16="http://schemas.microsoft.com/office/drawing/2014/main" id="{F75BB1EF-87A7-7F64-529C-BC6349FA3738}"/>
              </a:ext>
            </a:extLst>
          </p:cNvPr>
          <p:cNvPicPr preferRelativeResize="0"/>
          <p:nvPr/>
        </p:nvPicPr>
        <p:blipFill rotWithShape="1">
          <a:blip r:embed="rId8">
            <a:alphaModFix/>
          </a:blip>
          <a:srcRect/>
          <a:stretch/>
        </p:blipFill>
        <p:spPr>
          <a:xfrm>
            <a:off x="301507" y="2498003"/>
            <a:ext cx="5052228" cy="1802967"/>
          </a:xfrm>
          <a:prstGeom prst="rect">
            <a:avLst/>
          </a:prstGeom>
          <a:solidFill>
            <a:schemeClr val="bg1"/>
          </a:solidFill>
          <a:ln>
            <a:noFill/>
          </a:ln>
        </p:spPr>
      </p:pic>
      <p:sp>
        <p:nvSpPr>
          <p:cNvPr id="13" name="Google Shape;1456;p239">
            <a:extLst>
              <a:ext uri="{FF2B5EF4-FFF2-40B4-BE49-F238E27FC236}">
                <a16:creationId xmlns:a16="http://schemas.microsoft.com/office/drawing/2014/main" id="{2604F662-6CFA-FC83-F0F1-E37A3962E849}"/>
              </a:ext>
            </a:extLst>
          </p:cNvPr>
          <p:cNvSpPr txBox="1"/>
          <p:nvPr/>
        </p:nvSpPr>
        <p:spPr>
          <a:xfrm>
            <a:off x="1728670" y="5788239"/>
            <a:ext cx="6128108" cy="492402"/>
          </a:xfrm>
          <a:prstGeom prst="rect">
            <a:avLst/>
          </a:prstGeom>
          <a:solidFill>
            <a:schemeClr val="tx1">
              <a:lumMod val="10000"/>
              <a:lumOff val="90000"/>
            </a:schemeClr>
          </a:solidFill>
          <a:ln w="38100" cap="flat" cmpd="sng">
            <a:solidFill>
              <a:srgbClr val="38761D"/>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1400"/>
              <a:buFontTx/>
              <a:buNone/>
              <a:tabLst/>
              <a:defRPr/>
            </a:pPr>
            <a:r>
              <a:rPr kumimoji="0" lang="en" sz="1600" b="1"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All studies found results despite imperfect adherence</a:t>
            </a:r>
            <a:endParaRPr kumimoji="0" sz="1600" b="1"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pic>
        <p:nvPicPr>
          <p:cNvPr id="14" name="Google Shape;1457;p239">
            <a:extLst>
              <a:ext uri="{FF2B5EF4-FFF2-40B4-BE49-F238E27FC236}">
                <a16:creationId xmlns:a16="http://schemas.microsoft.com/office/drawing/2014/main" id="{1A2478D9-4257-B609-8DD4-4398FF059998}"/>
              </a:ext>
            </a:extLst>
          </p:cNvPr>
          <p:cNvPicPr preferRelativeResize="0"/>
          <p:nvPr/>
        </p:nvPicPr>
        <p:blipFill rotWithShape="1">
          <a:blip r:embed="rId9">
            <a:alphaModFix/>
          </a:blip>
          <a:srcRect/>
          <a:stretch/>
        </p:blipFill>
        <p:spPr>
          <a:xfrm>
            <a:off x="6656986" y="1137138"/>
            <a:ext cx="5111181" cy="1930033"/>
          </a:xfrm>
          <a:prstGeom prst="rect">
            <a:avLst/>
          </a:prstGeom>
          <a:solidFill>
            <a:schemeClr val="bg1"/>
          </a:solidFill>
          <a:ln>
            <a:noFill/>
          </a:ln>
        </p:spPr>
      </p:pic>
      <p:sp>
        <p:nvSpPr>
          <p:cNvPr id="15" name="Explosion: 8 Points 14">
            <a:extLst>
              <a:ext uri="{FF2B5EF4-FFF2-40B4-BE49-F238E27FC236}">
                <a16:creationId xmlns:a16="http://schemas.microsoft.com/office/drawing/2014/main" id="{72B99421-0A08-14CF-74C2-99BAA5CD4F28}"/>
              </a:ext>
            </a:extLst>
          </p:cNvPr>
          <p:cNvSpPr/>
          <p:nvPr/>
        </p:nvSpPr>
        <p:spPr>
          <a:xfrm>
            <a:off x="4987975" y="1234255"/>
            <a:ext cx="1849621" cy="1104159"/>
          </a:xfrm>
          <a:prstGeom prst="irregularSeal1">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a:ea typeface="+mn-ea"/>
                <a:cs typeface="+mn-cs"/>
              </a:rPr>
              <a:t>Includes women</a:t>
            </a:r>
          </a:p>
        </p:txBody>
      </p:sp>
    </p:spTree>
    <p:extLst>
      <p:ext uri="{BB962C8B-B14F-4D97-AF65-F5344CB8AC3E}">
        <p14:creationId xmlns:p14="http://schemas.microsoft.com/office/powerpoint/2010/main" val="288867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8B9E5A-2BD9-EFCF-8D9D-DD2FFD49D4A7}"/>
              </a:ext>
            </a:extLst>
          </p:cNvPr>
          <p:cNvSpPr>
            <a:spLocks noGrp="1"/>
          </p:cNvSpPr>
          <p:nvPr>
            <p:ph type="body" sz="quarter" idx="13"/>
          </p:nvPr>
        </p:nvSpPr>
        <p:spPr/>
        <p:txBody>
          <a:bodyPr/>
          <a:lstStyle/>
          <a:p>
            <a:r>
              <a:rPr lang="en-US" dirty="0">
                <a:latin typeface="Arial"/>
                <a:cs typeface="Arial"/>
              </a:rPr>
              <a:t>Take home message: what to tell your congregation</a:t>
            </a:r>
            <a:endParaRPr lang="en-US" dirty="0"/>
          </a:p>
        </p:txBody>
      </p:sp>
      <p:sp>
        <p:nvSpPr>
          <p:cNvPr id="4" name="Text Placeholder 3">
            <a:extLst>
              <a:ext uri="{FF2B5EF4-FFF2-40B4-BE49-F238E27FC236}">
                <a16:creationId xmlns:a16="http://schemas.microsoft.com/office/drawing/2014/main" id="{0596659D-C825-0BEF-C1D6-39E2F2607C89}"/>
              </a:ext>
            </a:extLst>
          </p:cNvPr>
          <p:cNvSpPr>
            <a:spLocks noGrp="1"/>
          </p:cNvSpPr>
          <p:nvPr>
            <p:ph type="body" sz="quarter" idx="16"/>
          </p:nvPr>
        </p:nvSpPr>
        <p:spPr>
          <a:xfrm>
            <a:off x="286731" y="1309816"/>
            <a:ext cx="11702071" cy="4546217"/>
          </a:xfrm>
        </p:spPr>
        <p:txBody>
          <a:bodyPr lIns="91440" tIns="45720" rIns="91440" bIns="45720" anchor="t">
            <a:normAutofit fontScale="85000" lnSpcReduction="20000"/>
          </a:bodyPr>
          <a:lstStyle/>
          <a:p>
            <a:pPr marL="0" indent="0">
              <a:buNone/>
            </a:pPr>
            <a:r>
              <a:rPr lang="en-US" sz="2800" dirty="0" err="1">
                <a:cs typeface="Arial"/>
              </a:rPr>
              <a:t>PrEP</a:t>
            </a:r>
            <a:r>
              <a:rPr lang="en-US" sz="2800" dirty="0">
                <a:cs typeface="Arial"/>
              </a:rPr>
              <a:t> is safe and 99% effective at preventing HIV if taken as prescribed. </a:t>
            </a:r>
          </a:p>
          <a:p>
            <a:pPr marL="0" indent="0">
              <a:buNone/>
            </a:pPr>
            <a:endParaRPr lang="en-US" sz="2800" dirty="0">
              <a:cs typeface="Arial"/>
            </a:endParaRPr>
          </a:p>
          <a:p>
            <a:pPr marL="0" indent="0">
              <a:buNone/>
            </a:pPr>
            <a:r>
              <a:rPr lang="en-US" sz="2800" dirty="0">
                <a:cs typeface="Arial"/>
              </a:rPr>
              <a:t>It is a responsible choice for a person’s health if they think they may be at risk for HIV. </a:t>
            </a:r>
          </a:p>
          <a:p>
            <a:pPr marL="0" indent="0">
              <a:buNone/>
            </a:pPr>
            <a:endParaRPr lang="en-US" sz="2800" dirty="0">
              <a:cs typeface="Arial"/>
            </a:endParaRPr>
          </a:p>
          <a:p>
            <a:pPr marL="0" indent="0">
              <a:buNone/>
            </a:pPr>
            <a:r>
              <a:rPr lang="en-US" sz="2800" dirty="0">
                <a:cs typeface="Arial"/>
              </a:rPr>
              <a:t>It can help protect and support families to grow. </a:t>
            </a:r>
          </a:p>
          <a:p>
            <a:pPr marL="0" indent="0">
              <a:buNone/>
            </a:pPr>
            <a:endParaRPr lang="en-US" sz="2800" dirty="0">
              <a:cs typeface="Arial"/>
            </a:endParaRPr>
          </a:p>
          <a:p>
            <a:pPr marL="0" indent="0">
              <a:buNone/>
            </a:pPr>
            <a:r>
              <a:rPr lang="en-US" sz="2800" dirty="0">
                <a:cs typeface="Arial"/>
              </a:rPr>
              <a:t>Talking to a provider about </a:t>
            </a:r>
            <a:r>
              <a:rPr lang="en-US" sz="2800" dirty="0" err="1">
                <a:cs typeface="Arial"/>
              </a:rPr>
              <a:t>PrEP</a:t>
            </a:r>
            <a:r>
              <a:rPr lang="en-US" sz="2800" dirty="0">
                <a:cs typeface="Arial"/>
              </a:rPr>
              <a:t> can help someone decide if it is right for them. </a:t>
            </a:r>
          </a:p>
          <a:p>
            <a:pPr marL="0" indent="0">
              <a:buNone/>
            </a:pPr>
            <a:endParaRPr lang="en-US" sz="2800" dirty="0">
              <a:cs typeface="Arial"/>
            </a:endParaRPr>
          </a:p>
          <a:p>
            <a:pPr marL="0" indent="0">
              <a:buNone/>
            </a:pPr>
            <a:r>
              <a:rPr lang="en-US" sz="2800" dirty="0">
                <a:cs typeface="Arial"/>
              </a:rPr>
              <a:t>Communities are important in spreading the word about </a:t>
            </a:r>
            <a:r>
              <a:rPr lang="en-US" sz="2800" dirty="0" err="1">
                <a:cs typeface="Arial"/>
              </a:rPr>
              <a:t>PrEP</a:t>
            </a:r>
            <a:r>
              <a:rPr lang="en-US" sz="2800" dirty="0">
                <a:cs typeface="Arial"/>
              </a:rPr>
              <a:t>!</a:t>
            </a:r>
          </a:p>
        </p:txBody>
      </p:sp>
    </p:spTree>
    <p:extLst>
      <p:ext uri="{BB962C8B-B14F-4D97-AF65-F5344CB8AC3E}">
        <p14:creationId xmlns:p14="http://schemas.microsoft.com/office/powerpoint/2010/main" val="316552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A0EB37-7738-BAD3-CDC3-D6FDFC9892BD}"/>
              </a:ext>
            </a:extLst>
          </p:cNvPr>
          <p:cNvSpPr>
            <a:spLocks noGrp="1"/>
          </p:cNvSpPr>
          <p:nvPr>
            <p:ph type="title"/>
          </p:nvPr>
        </p:nvSpPr>
        <p:spPr/>
        <p:txBody>
          <a:bodyPr/>
          <a:lstStyle/>
          <a:p>
            <a:r>
              <a:rPr lang="en-US" sz="4400" dirty="0"/>
              <a:t>THANK YOU!</a:t>
            </a:r>
            <a:endParaRPr lang="en-US" dirty="0"/>
          </a:p>
        </p:txBody>
      </p:sp>
    </p:spTree>
    <p:extLst>
      <p:ext uri="{BB962C8B-B14F-4D97-AF65-F5344CB8AC3E}">
        <p14:creationId xmlns:p14="http://schemas.microsoft.com/office/powerpoint/2010/main" val="349334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41"/>
          <p:cNvSpPr txBox="1">
            <a:spLocks noGrp="1"/>
          </p:cNvSpPr>
          <p:nvPr>
            <p:ph type="title"/>
          </p:nvPr>
        </p:nvSpPr>
        <p:spPr>
          <a:xfrm>
            <a:off x="656362" y="2901776"/>
            <a:ext cx="10926756" cy="1573072"/>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4800"/>
              <a:buFont typeface="Calibri"/>
              <a:buNone/>
            </a:pPr>
            <a:r>
              <a:rPr lang="en-US" b="1" i="1" dirty="0">
                <a:solidFill>
                  <a:schemeClr val="bg1"/>
                </a:solidFill>
                <a:effectLst/>
                <a:latin typeface="Arial" panose="020B0604020202020204" pitchFamily="34" charset="0"/>
              </a:rPr>
              <a:t>A status neutral approach to HIV testing services</a:t>
            </a:r>
            <a:endParaRPr dirty="0">
              <a:solidFill>
                <a:schemeClr val="bg1"/>
              </a:solidFill>
            </a:endParaRPr>
          </a:p>
        </p:txBody>
      </p:sp>
      <p:sp>
        <p:nvSpPr>
          <p:cNvPr id="260" name="Google Shape;260;p41"/>
          <p:cNvSpPr txBox="1">
            <a:spLocks noGrp="1"/>
          </p:cNvSpPr>
          <p:nvPr>
            <p:ph type="body" idx="2"/>
          </p:nvPr>
        </p:nvSpPr>
        <p:spPr>
          <a:xfrm>
            <a:off x="752617" y="5738463"/>
            <a:ext cx="10881360" cy="664797"/>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Clr>
                <a:schemeClr val="lt1"/>
              </a:buClr>
              <a:buSzPts val="1600"/>
              <a:buNone/>
            </a:pPr>
            <a:r>
              <a:rPr lang="en-US" dirty="0"/>
              <a:t>24 May 2023</a:t>
            </a:r>
          </a:p>
          <a:p>
            <a:pPr marL="0" lvl="0" indent="0" algn="l" rtl="0">
              <a:lnSpc>
                <a:spcPct val="90000"/>
              </a:lnSpc>
              <a:spcBef>
                <a:spcPts val="0"/>
              </a:spcBef>
              <a:spcAft>
                <a:spcPts val="0"/>
              </a:spcAft>
              <a:buClr>
                <a:schemeClr val="lt1"/>
              </a:buClr>
              <a:buSzPts val="1600"/>
              <a:buNone/>
            </a:pPr>
            <a:endParaRPr lang="en-US" dirty="0"/>
          </a:p>
          <a:p>
            <a:pPr marL="0" lvl="0" indent="0" algn="l" rtl="0">
              <a:lnSpc>
                <a:spcPct val="90000"/>
              </a:lnSpc>
              <a:spcBef>
                <a:spcPts val="0"/>
              </a:spcBef>
              <a:spcAft>
                <a:spcPts val="0"/>
              </a:spcAft>
              <a:buClr>
                <a:schemeClr val="lt1"/>
              </a:buClr>
              <a:buSzPts val="1600"/>
              <a:buNone/>
            </a:pPr>
            <a:r>
              <a:rPr lang="en-US" dirty="0"/>
              <a:t>Dr. Rachel Golin, S/GAC Senior HIV Testing Services Advisor</a:t>
            </a:r>
            <a:endParaRPr dirty="0"/>
          </a:p>
        </p:txBody>
      </p:sp>
      <p:sp>
        <p:nvSpPr>
          <p:cNvPr id="3" name="Text Placeholder 2">
            <a:extLst>
              <a:ext uri="{FF2B5EF4-FFF2-40B4-BE49-F238E27FC236}">
                <a16:creationId xmlns:a16="http://schemas.microsoft.com/office/drawing/2014/main" id="{387FBFE4-3182-FD56-C75E-0ED01CE08F4D}"/>
              </a:ext>
            </a:extLst>
          </p:cNvPr>
          <p:cNvSpPr>
            <a:spLocks noGrp="1"/>
          </p:cNvSpPr>
          <p:nvPr>
            <p:ph type="body" idx="1"/>
          </p:nvPr>
        </p:nvSpPr>
        <p:spPr>
          <a:xfrm>
            <a:off x="752618" y="4320797"/>
            <a:ext cx="10881360" cy="682238"/>
          </a:xfrm>
        </p:spPr>
        <p:txBody>
          <a:bodyPr/>
          <a:lstStyle/>
          <a:p>
            <a:r>
              <a:rPr lang="en-US" dirty="0"/>
              <a:t>New Foundations of Hope Webinar: </a:t>
            </a:r>
            <a:r>
              <a:rPr lang="en-US" i="1" dirty="0"/>
              <a:t>Following the Roadmap to HIV Prevention- The 4th 95: Combination Prevention and Ending Stigma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2"/>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p>
            <a:pPr marL="0" indent="0">
              <a:spcBef>
                <a:spcPts val="0"/>
              </a:spcBef>
            </a:pPr>
            <a:r>
              <a:rPr lang="en-US" dirty="0"/>
              <a:t>A status neutral approach keeps individuals at the center of care</a:t>
            </a:r>
          </a:p>
        </p:txBody>
      </p:sp>
      <p:pic>
        <p:nvPicPr>
          <p:cNvPr id="3" name="Picture 2">
            <a:extLst>
              <a:ext uri="{FF2B5EF4-FFF2-40B4-BE49-F238E27FC236}">
                <a16:creationId xmlns:a16="http://schemas.microsoft.com/office/drawing/2014/main" id="{867DBC0F-C417-DEFD-B78E-4591FE864BED}"/>
              </a:ext>
            </a:extLst>
          </p:cNvPr>
          <p:cNvPicPr>
            <a:picLocks noChangeAspect="1"/>
          </p:cNvPicPr>
          <p:nvPr/>
        </p:nvPicPr>
        <p:blipFill>
          <a:blip r:embed="rId3"/>
          <a:stretch>
            <a:fillRect/>
          </a:stretch>
        </p:blipFill>
        <p:spPr>
          <a:xfrm>
            <a:off x="609600" y="1763985"/>
            <a:ext cx="5007005" cy="3538425"/>
          </a:xfrm>
          <a:prstGeom prst="rect">
            <a:avLst/>
          </a:prstGeom>
          <a:ln>
            <a:solidFill>
              <a:schemeClr val="accent3"/>
            </a:solidFill>
          </a:ln>
        </p:spPr>
      </p:pic>
      <p:sp>
        <p:nvSpPr>
          <p:cNvPr id="9" name="TextBox 8">
            <a:extLst>
              <a:ext uri="{FF2B5EF4-FFF2-40B4-BE49-F238E27FC236}">
                <a16:creationId xmlns:a16="http://schemas.microsoft.com/office/drawing/2014/main" id="{7C082936-AC6B-AB15-E159-683CDF15FF70}"/>
              </a:ext>
            </a:extLst>
          </p:cNvPr>
          <p:cNvSpPr txBox="1"/>
          <p:nvPr/>
        </p:nvSpPr>
        <p:spPr>
          <a:xfrm>
            <a:off x="6096000" y="2102037"/>
            <a:ext cx="5486400" cy="2862322"/>
          </a:xfrm>
          <a:prstGeom prst="rect">
            <a:avLst/>
          </a:prstGeom>
          <a:solidFill>
            <a:schemeClr val="bg1">
              <a:lumMod val="95000"/>
            </a:schemeClr>
          </a:solidFill>
          <a:ln>
            <a:solidFill>
              <a:schemeClr val="accent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951C1F"/>
                </a:solidFill>
                <a:effectLst/>
                <a:uLnTx/>
                <a:uFillTx/>
                <a:latin typeface="Cambria" panose="02040503050406030204" pitchFamily="18" charset="0"/>
                <a:cs typeface="Arial"/>
                <a:sym typeface="Arial"/>
              </a:rPr>
              <a:t>“The status-neutral approach begins with an HIV test which is followed by active engagement of that person regardless of their HIV status…visualizing that the clinical, programmatic, or social “HIV” divide is nonexistent.”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951C1F"/>
              </a:solidFill>
              <a:effectLst/>
              <a:uLnTx/>
              <a:uFillTx/>
              <a:latin typeface="Cambria" panose="020405030504060302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951C1F"/>
                </a:solidFill>
                <a:effectLst/>
                <a:uLnTx/>
                <a:uFillTx/>
                <a:latin typeface="Cambria" panose="02040503050406030204" pitchFamily="18" charset="0"/>
                <a:cs typeface="Arial"/>
                <a:sym typeface="Arial"/>
              </a:rPr>
              <a:t>“Both HIV-positive and HIV-negative individuals end at a common final stage of being continuously engaged in clinical care with negligible risk of either transmitting or acquiring HIV.”</a:t>
            </a:r>
          </a:p>
        </p:txBody>
      </p:sp>
      <p:sp>
        <p:nvSpPr>
          <p:cNvPr id="10" name="Text Placeholder 2">
            <a:extLst>
              <a:ext uri="{FF2B5EF4-FFF2-40B4-BE49-F238E27FC236}">
                <a16:creationId xmlns:a16="http://schemas.microsoft.com/office/drawing/2014/main" id="{6CEE33D2-2C7D-F2A9-28B9-2876CF803E0F}"/>
              </a:ext>
            </a:extLst>
          </p:cNvPr>
          <p:cNvSpPr txBox="1">
            <a:spLocks/>
          </p:cNvSpPr>
          <p:nvPr/>
        </p:nvSpPr>
        <p:spPr>
          <a:xfrm>
            <a:off x="2670000" y="6554912"/>
            <a:ext cx="9243992" cy="303088"/>
          </a:xfrm>
          <a:prstGeom prst="rect">
            <a:avLst/>
          </a:prstGeom>
        </p:spPr>
        <p:txBody>
          <a:bodyPr>
            <a:normAutofit fontScale="5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Phanuphak</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N,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Ramautarsing</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R,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Chinbunchorn</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T,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Janamnuaysook</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R,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Pengnonyang</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S,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Termvanich</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K,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Chanlearn</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P,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Linjongrat</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D,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Janyam</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S,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Phanuphak</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P. Implementing a Status-Neutral Approach to HIV in the Asia-Pacific.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Curr</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HIV/AIDS Rep. 2020 Oct;17(5):422-430. </a:t>
            </a:r>
            <a:r>
              <a:rPr kumimoji="0" lang="en-US" sz="1400" b="0" i="0" u="none" strike="noStrike" kern="0" cap="none" spc="0" normalizeH="0" baseline="0" noProof="0" dirty="0" err="1">
                <a:ln>
                  <a:noFill/>
                </a:ln>
                <a:solidFill>
                  <a:srgbClr val="212121"/>
                </a:solidFill>
                <a:effectLst/>
                <a:uLnTx/>
                <a:uFillTx/>
                <a:latin typeface="Calibri" panose="020F0502020204030204" pitchFamily="34" charset="0"/>
                <a:cs typeface="Calibri" panose="020F0502020204030204" pitchFamily="34" charset="0"/>
                <a:sym typeface="Arial"/>
              </a:rPr>
              <a:t>doi</a:t>
            </a:r>
            <a:r>
              <a:rPr kumimoji="0" lang="en-US" sz="1400" b="0" i="0" u="none" strike="noStrike" kern="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sym typeface="Arial"/>
              </a:rPr>
              <a:t>: 10.1007/s11904-020-00516-z. PMID: 32725317; PMCID: PMC7497381.</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83348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2"/>
          <p:cNvSpPr txBox="1">
            <a:spLocks noGrp="1"/>
          </p:cNvSpPr>
          <p:nvPr>
            <p:ph type="body" idx="1"/>
          </p:nvPr>
        </p:nvSpPr>
        <p:spPr>
          <a:xfrm>
            <a:off x="300908" y="160020"/>
            <a:ext cx="11687961" cy="777240"/>
          </a:xfrm>
          <a:prstGeom prst="rect">
            <a:avLst/>
          </a:prstGeom>
          <a:noFill/>
          <a:ln>
            <a:noFill/>
          </a:ln>
        </p:spPr>
        <p:txBody>
          <a:bodyPr spcFirstLastPara="1" wrap="square" lIns="0" tIns="0" rIns="0" bIns="0" anchor="ctr" anchorCtr="0">
            <a:normAutofit/>
          </a:bodyPr>
          <a:lstStyle/>
          <a:p>
            <a:pPr marL="0" indent="0">
              <a:spcBef>
                <a:spcPts val="0"/>
              </a:spcBef>
            </a:pPr>
            <a:r>
              <a:rPr lang="en-US" dirty="0"/>
              <a:t>Implementing a status neutral approach to HIV testing services</a:t>
            </a:r>
          </a:p>
        </p:txBody>
      </p:sp>
      <p:sp>
        <p:nvSpPr>
          <p:cNvPr id="4" name="Text Placeholder 2">
            <a:extLst>
              <a:ext uri="{FF2B5EF4-FFF2-40B4-BE49-F238E27FC236}">
                <a16:creationId xmlns:a16="http://schemas.microsoft.com/office/drawing/2014/main" id="{99FADCA2-963D-C7F8-9316-169833AD7C6A}"/>
              </a:ext>
            </a:extLst>
          </p:cNvPr>
          <p:cNvSpPr txBox="1">
            <a:spLocks/>
          </p:cNvSpPr>
          <p:nvPr/>
        </p:nvSpPr>
        <p:spPr>
          <a:xfrm>
            <a:off x="393843" y="2169352"/>
            <a:ext cx="3028950" cy="22754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50606"/>
              </a:buClr>
              <a:buSzPts val="2400"/>
              <a:buFont typeface="Arial"/>
              <a:buNone/>
              <a:defRPr sz="2400" b="0" i="0" u="none" strike="noStrike" cap="none">
                <a:solidFill>
                  <a:srgbClr val="050606"/>
                </a:solidFill>
                <a:latin typeface="Arial"/>
                <a:ea typeface="Arial"/>
                <a:cs typeface="Arial"/>
                <a:sym typeface="Arial"/>
              </a:defRPr>
            </a:lvl1pPr>
            <a:lvl2pPr marL="914400" marR="0" lvl="1" indent="-381000" algn="l" rtl="0">
              <a:lnSpc>
                <a:spcPct val="90000"/>
              </a:lnSpc>
              <a:spcBef>
                <a:spcPts val="500"/>
              </a:spcBef>
              <a:spcAft>
                <a:spcPts val="0"/>
              </a:spcAft>
              <a:buClr>
                <a:srgbClr val="050606"/>
              </a:buClr>
              <a:buSzPts val="2400"/>
              <a:buFont typeface="Arial"/>
              <a:buChar char="•"/>
              <a:defRPr sz="2400" b="0" i="0" u="none" strike="noStrike" cap="none">
                <a:solidFill>
                  <a:srgbClr val="050606"/>
                </a:solidFill>
                <a:latin typeface="Arial"/>
                <a:ea typeface="Arial"/>
                <a:cs typeface="Arial"/>
                <a:sym typeface="Arial"/>
              </a:defRPr>
            </a:lvl2pPr>
            <a:lvl3pPr marL="1371600" marR="0" lvl="2" indent="-381000" algn="l" rtl="0">
              <a:lnSpc>
                <a:spcPct val="90000"/>
              </a:lnSpc>
              <a:spcBef>
                <a:spcPts val="500"/>
              </a:spcBef>
              <a:spcAft>
                <a:spcPts val="0"/>
              </a:spcAft>
              <a:buClr>
                <a:srgbClr val="050606"/>
              </a:buClr>
              <a:buSzPts val="2400"/>
              <a:buFont typeface="Quattrocento Sans"/>
              <a:buChar char="–"/>
              <a:defRPr sz="2400" b="0" i="0" u="none" strike="noStrike" cap="none">
                <a:solidFill>
                  <a:srgbClr val="050606"/>
                </a:solidFill>
                <a:latin typeface="Arial"/>
                <a:ea typeface="Arial"/>
                <a:cs typeface="Arial"/>
                <a:sym typeface="Arial"/>
              </a:defRPr>
            </a:lvl3pPr>
            <a:lvl4pPr marL="1828800" marR="0" lvl="3" indent="-381000" algn="l" rtl="0">
              <a:lnSpc>
                <a:spcPct val="90000"/>
              </a:lnSpc>
              <a:spcBef>
                <a:spcPts val="500"/>
              </a:spcBef>
              <a:spcAft>
                <a:spcPts val="0"/>
              </a:spcAft>
              <a:buClr>
                <a:srgbClr val="050606"/>
              </a:buClr>
              <a:buSzPts val="2400"/>
              <a:buFont typeface="Noto Sans Symbols"/>
              <a:buChar char="▪"/>
              <a:defRPr sz="2400" b="0" i="0" u="none" strike="noStrike" cap="none">
                <a:solidFill>
                  <a:srgbClr val="050606"/>
                </a:solidFill>
                <a:latin typeface="Arial"/>
                <a:ea typeface="Arial"/>
                <a:cs typeface="Arial"/>
                <a:sym typeface="Arial"/>
              </a:defRPr>
            </a:lvl4pPr>
            <a:lvl5pPr marL="2286000" marR="0" lvl="4" indent="-381000" algn="l" rtl="0">
              <a:lnSpc>
                <a:spcPct val="90000"/>
              </a:lnSpc>
              <a:spcBef>
                <a:spcPts val="500"/>
              </a:spcBef>
              <a:spcAft>
                <a:spcPts val="0"/>
              </a:spcAft>
              <a:buClr>
                <a:srgbClr val="050606"/>
              </a:buClr>
              <a:buSzPts val="2400"/>
              <a:buFont typeface="Century Gothic"/>
              <a:buChar char="○"/>
              <a:defRPr sz="2400" b="0" i="0" u="none" strike="noStrike" cap="none">
                <a:solidFill>
                  <a:srgbClr val="050606"/>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457200" marR="0" lvl="0" indent="-228600" algn="l" defTabSz="914400" rtl="0" eaLnBrk="1" fontAlgn="auto" latinLnBrk="0" hangingPunct="1">
              <a:lnSpc>
                <a:spcPct val="90000"/>
              </a:lnSpc>
              <a:spcBef>
                <a:spcPts val="1000"/>
              </a:spcBef>
              <a:spcAft>
                <a:spcPts val="0"/>
              </a:spcAft>
              <a:buClr>
                <a:srgbClr val="050606"/>
              </a:buClr>
              <a:buSzPts val="2400"/>
              <a:buFont typeface="Arial"/>
              <a:buNone/>
              <a:tabLst/>
              <a:defRPr/>
            </a:pPr>
            <a:r>
              <a:rPr kumimoji="0" lang="en-US" sz="2000" b="1" i="0" u="none" strike="noStrike" kern="0" cap="none" spc="0" normalizeH="0" baseline="0" noProof="0" dirty="0">
                <a:ln>
                  <a:noFill/>
                </a:ln>
                <a:solidFill>
                  <a:srgbClr val="16181A"/>
                </a:solidFill>
                <a:effectLst/>
                <a:uLnTx/>
                <a:uFillTx/>
                <a:latin typeface="Calibri" panose="020F0502020204030204" pitchFamily="34" charset="0"/>
                <a:cs typeface="Calibri" panose="020F0502020204030204" pitchFamily="34" charset="0"/>
                <a:sym typeface="Arial"/>
              </a:rPr>
              <a:t>3 purposes of HTS:</a:t>
            </a:r>
          </a:p>
          <a:p>
            <a:pPr marL="742950" marR="0" lvl="0" indent="-514350" algn="l" defTabSz="914400" rtl="0" eaLnBrk="1" fontAlgn="auto" latinLnBrk="0" hangingPunct="1">
              <a:lnSpc>
                <a:spcPct val="90000"/>
              </a:lnSpc>
              <a:spcBef>
                <a:spcPts val="1000"/>
              </a:spcBef>
              <a:spcAft>
                <a:spcPts val="0"/>
              </a:spcAft>
              <a:buClr>
                <a:srgbClr val="050606"/>
              </a:buClr>
              <a:buSzPts val="2400"/>
              <a:buFont typeface="+mj-lt"/>
              <a:buAutoNum type="romanLcPeriod"/>
              <a:tabLst/>
              <a:defRPr/>
            </a:pPr>
            <a:r>
              <a:rPr kumimoji="0" lang="en-US" sz="2000" b="0" i="0" u="none" strike="noStrike" kern="0" cap="none" spc="0" normalizeH="0" baseline="0" noProof="0" dirty="0">
                <a:ln>
                  <a:noFill/>
                </a:ln>
                <a:solidFill>
                  <a:srgbClr val="16181A"/>
                </a:solidFill>
                <a:effectLst/>
                <a:uLnTx/>
                <a:uFillTx/>
                <a:latin typeface="Calibri" panose="020F0502020204030204" pitchFamily="34" charset="0"/>
                <a:cs typeface="Calibri" panose="020F0502020204030204" pitchFamily="34" charset="0"/>
                <a:sym typeface="Arial"/>
              </a:rPr>
              <a:t>Case finding</a:t>
            </a:r>
          </a:p>
          <a:p>
            <a:pPr marL="742950" marR="0" lvl="0" indent="-514350" algn="l" defTabSz="914400" rtl="0" eaLnBrk="1" fontAlgn="auto" latinLnBrk="0" hangingPunct="1">
              <a:lnSpc>
                <a:spcPct val="90000"/>
              </a:lnSpc>
              <a:spcBef>
                <a:spcPts val="1000"/>
              </a:spcBef>
              <a:spcAft>
                <a:spcPts val="0"/>
              </a:spcAft>
              <a:buClr>
                <a:srgbClr val="050606"/>
              </a:buClr>
              <a:buSzPts val="2400"/>
              <a:buFont typeface="+mj-lt"/>
              <a:buAutoNum type="romanLcPeriod"/>
              <a:tabLst/>
              <a:defRPr/>
            </a:pPr>
            <a:r>
              <a:rPr kumimoji="0" lang="en-US" sz="2000" b="0" i="0" u="none" strike="noStrike" kern="0" cap="none" spc="0" normalizeH="0" baseline="0" noProof="0" dirty="0">
                <a:ln>
                  <a:noFill/>
                </a:ln>
                <a:solidFill>
                  <a:srgbClr val="16181A"/>
                </a:solidFill>
                <a:effectLst/>
                <a:uLnTx/>
                <a:uFillTx/>
                <a:latin typeface="Calibri" panose="020F0502020204030204" pitchFamily="34" charset="0"/>
                <a:cs typeface="Calibri" panose="020F0502020204030204" pitchFamily="34" charset="0"/>
                <a:sym typeface="Arial"/>
              </a:rPr>
              <a:t>Reengagement</a:t>
            </a:r>
          </a:p>
          <a:p>
            <a:pPr marL="742950" marR="0" lvl="0" indent="-514350" algn="l" defTabSz="914400" rtl="0" eaLnBrk="1" fontAlgn="auto" latinLnBrk="0" hangingPunct="1">
              <a:lnSpc>
                <a:spcPct val="90000"/>
              </a:lnSpc>
              <a:spcBef>
                <a:spcPts val="1000"/>
              </a:spcBef>
              <a:spcAft>
                <a:spcPts val="0"/>
              </a:spcAft>
              <a:buClr>
                <a:srgbClr val="050606"/>
              </a:buClr>
              <a:buSzPts val="2400"/>
              <a:buFont typeface="+mj-lt"/>
              <a:buAutoNum type="romanLcPeriod"/>
              <a:tabLst/>
              <a:defRPr/>
            </a:pPr>
            <a:r>
              <a:rPr kumimoji="0" lang="en-US" sz="2000" b="0" i="0" u="none" strike="noStrike" kern="0" cap="none" spc="0" normalizeH="0" baseline="0" noProof="0" dirty="0">
                <a:ln>
                  <a:noFill/>
                </a:ln>
                <a:solidFill>
                  <a:srgbClr val="16181A"/>
                </a:solidFill>
                <a:effectLst/>
                <a:uLnTx/>
                <a:uFillTx/>
                <a:latin typeface="Calibri" panose="020F0502020204030204" pitchFamily="34" charset="0"/>
                <a:cs typeface="Calibri" panose="020F0502020204030204" pitchFamily="34" charset="0"/>
                <a:sym typeface="Arial"/>
              </a:rPr>
              <a:t>Linkage to prevention services</a:t>
            </a:r>
          </a:p>
          <a:p>
            <a:pPr marL="457200" marR="0" lvl="0" indent="-228600" algn="l" defTabSz="914400" rtl="0" eaLnBrk="1" fontAlgn="auto" latinLnBrk="0" hangingPunct="1">
              <a:lnSpc>
                <a:spcPct val="90000"/>
              </a:lnSpc>
              <a:spcBef>
                <a:spcPts val="1000"/>
              </a:spcBef>
              <a:spcAft>
                <a:spcPts val="0"/>
              </a:spcAft>
              <a:buClr>
                <a:srgbClr val="050606"/>
              </a:buClr>
              <a:buSzPts val="2400"/>
              <a:buFont typeface="Arial"/>
              <a:buNone/>
              <a:tabLst/>
              <a:defRPr/>
            </a:pPr>
            <a:endParaRPr kumimoji="0" lang="en-US" sz="1800" b="0" i="0" u="none" strike="noStrike" kern="0" cap="none" spc="0" normalizeH="0" baseline="0" noProof="0" dirty="0">
              <a:ln>
                <a:noFill/>
              </a:ln>
              <a:solidFill>
                <a:srgbClr val="16181A"/>
              </a:solidFill>
              <a:effectLst/>
              <a:uLnTx/>
              <a:uFillTx/>
              <a:latin typeface="Arial"/>
              <a:cs typeface="Arial"/>
              <a:sym typeface="Arial"/>
            </a:endParaRPr>
          </a:p>
        </p:txBody>
      </p:sp>
      <p:pic>
        <p:nvPicPr>
          <p:cNvPr id="5" name="Picture 4" descr="Diagram&#10;&#10;Description automatically generated">
            <a:extLst>
              <a:ext uri="{FF2B5EF4-FFF2-40B4-BE49-F238E27FC236}">
                <a16:creationId xmlns:a16="http://schemas.microsoft.com/office/drawing/2014/main" id="{410C42A7-234B-A717-1E9F-6D0B7762DF48}"/>
              </a:ext>
            </a:extLst>
          </p:cNvPr>
          <p:cNvPicPr>
            <a:picLocks noChangeAspect="1"/>
          </p:cNvPicPr>
          <p:nvPr/>
        </p:nvPicPr>
        <p:blipFill>
          <a:blip r:embed="rId3"/>
          <a:stretch>
            <a:fillRect/>
          </a:stretch>
        </p:blipFill>
        <p:spPr>
          <a:xfrm>
            <a:off x="5250247" y="1999695"/>
            <a:ext cx="5636946" cy="2818473"/>
          </a:xfrm>
          <a:prstGeom prst="rect">
            <a:avLst/>
          </a:prstGeom>
          <a:ln>
            <a:solidFill>
              <a:schemeClr val="tx1"/>
            </a:solidFill>
          </a:ln>
        </p:spPr>
      </p:pic>
      <p:sp>
        <p:nvSpPr>
          <p:cNvPr id="6" name="Text Placeholder 2">
            <a:extLst>
              <a:ext uri="{FF2B5EF4-FFF2-40B4-BE49-F238E27FC236}">
                <a16:creationId xmlns:a16="http://schemas.microsoft.com/office/drawing/2014/main" id="{BCCCE086-FDB2-F198-8BA6-B25EC74EFDF2}"/>
              </a:ext>
            </a:extLst>
          </p:cNvPr>
          <p:cNvSpPr txBox="1">
            <a:spLocks/>
          </p:cNvSpPr>
          <p:nvPr/>
        </p:nvSpPr>
        <p:spPr>
          <a:xfrm>
            <a:off x="3809011" y="1675116"/>
            <a:ext cx="8252291" cy="349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400" b="0" i="0" u="none" strike="noStrike" kern="1200" cap="none" spc="0" normalizeH="0" baseline="0" noProof="0" dirty="0">
                <a:ln>
                  <a:noFill/>
                </a:ln>
                <a:solidFill>
                  <a:srgbClr val="16181A"/>
                </a:solidFill>
                <a:effectLst/>
                <a:uLnTx/>
                <a:uFillTx/>
                <a:latin typeface="Calibri" panose="020F0502020204030204" pitchFamily="34" charset="0"/>
                <a:ea typeface="+mn-ea"/>
                <a:cs typeface="Calibri" panose="020F0502020204030204" pitchFamily="34" charset="0"/>
                <a:sym typeface="Arial"/>
              </a:rPr>
              <a:t>An </a:t>
            </a:r>
            <a:r>
              <a:rPr kumimoji="0" lang="en-US" sz="1400" b="0" i="1" u="none" strike="noStrike" kern="1200" cap="none" spc="0" normalizeH="0" baseline="0" noProof="0" dirty="0">
                <a:ln>
                  <a:noFill/>
                </a:ln>
                <a:solidFill>
                  <a:srgbClr val="16181A"/>
                </a:solidFill>
                <a:effectLst/>
                <a:uLnTx/>
                <a:uFillTx/>
                <a:latin typeface="Calibri" panose="020F0502020204030204" pitchFamily="34" charset="0"/>
                <a:ea typeface="+mn-ea"/>
                <a:cs typeface="Calibri" panose="020F0502020204030204" pitchFamily="34" charset="0"/>
                <a:sym typeface="Arial"/>
              </a:rPr>
              <a:t>example</a:t>
            </a:r>
            <a:r>
              <a:rPr kumimoji="0" lang="en-US" sz="1400" b="0" i="0" u="none" strike="noStrike" kern="1200" cap="none" spc="0" normalizeH="0" baseline="0" noProof="0" dirty="0">
                <a:ln>
                  <a:noFill/>
                </a:ln>
                <a:solidFill>
                  <a:srgbClr val="16181A"/>
                </a:solidFill>
                <a:effectLst/>
                <a:uLnTx/>
                <a:uFillTx/>
                <a:latin typeface="Calibri" panose="020F0502020204030204" pitchFamily="34" charset="0"/>
                <a:ea typeface="+mn-ea"/>
                <a:cs typeface="Calibri" panose="020F0502020204030204" pitchFamily="34" charset="0"/>
                <a:sym typeface="Arial"/>
              </a:rPr>
              <a:t> of offering HIV testing services within a universal test-and-connect approach</a:t>
            </a:r>
            <a:r>
              <a:rPr kumimoji="0" lang="en-US" sz="1400" b="0" i="0" u="none" strike="noStrike" kern="1200" cap="none" spc="0" normalizeH="0" baseline="30000" noProof="0" dirty="0">
                <a:ln>
                  <a:noFill/>
                </a:ln>
                <a:solidFill>
                  <a:srgbClr val="16181A"/>
                </a:solidFill>
                <a:effectLst/>
                <a:uLnTx/>
                <a:uFillTx/>
                <a:latin typeface="Calibri" panose="020F0502020204030204" pitchFamily="34" charset="0"/>
                <a:ea typeface="+mn-ea"/>
                <a:cs typeface="Calibri" panose="020F0502020204030204" pitchFamily="34" charset="0"/>
                <a:sym typeface="Arial"/>
              </a:rPr>
              <a:t>1</a:t>
            </a:r>
            <a:r>
              <a:rPr kumimoji="0" lang="en-US" sz="1400" b="0" i="0" u="none" strike="noStrike" kern="1200" cap="none" spc="0" normalizeH="0" baseline="0" noProof="0" dirty="0">
                <a:ln>
                  <a:noFill/>
                </a:ln>
                <a:solidFill>
                  <a:srgbClr val="16181A"/>
                </a:solidFill>
                <a:effectLst/>
                <a:uLnTx/>
                <a:uFillTx/>
                <a:latin typeface="Calibri" panose="020F0502020204030204" pitchFamily="34" charset="0"/>
                <a:ea typeface="+mn-ea"/>
                <a:cs typeface="Calibri" panose="020F0502020204030204" pitchFamily="34" charset="0"/>
                <a:sym typeface="Arial"/>
              </a:rPr>
              <a:t>  </a:t>
            </a:r>
          </a:p>
        </p:txBody>
      </p:sp>
      <p:sp>
        <p:nvSpPr>
          <p:cNvPr id="7" name="TextBox 6">
            <a:extLst>
              <a:ext uri="{FF2B5EF4-FFF2-40B4-BE49-F238E27FC236}">
                <a16:creationId xmlns:a16="http://schemas.microsoft.com/office/drawing/2014/main" id="{11397EB5-A366-CE31-E013-FE6230D10D44}"/>
              </a:ext>
            </a:extLst>
          </p:cNvPr>
          <p:cNvSpPr txBox="1"/>
          <p:nvPr/>
        </p:nvSpPr>
        <p:spPr>
          <a:xfrm>
            <a:off x="226031" y="5007964"/>
            <a:ext cx="11687961" cy="584775"/>
          </a:xfrm>
          <a:prstGeom prst="rect">
            <a:avLst/>
          </a:prstGeom>
          <a:solidFill>
            <a:schemeClr val="tx1">
              <a:lumMod val="10000"/>
              <a:lumOff val="90000"/>
            </a:schemeClr>
          </a:solidFill>
          <a:ln>
            <a:solidFill>
              <a:schemeClr val="accent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951C1F"/>
                </a:solidFill>
                <a:effectLst/>
                <a:uLnTx/>
                <a:uFillTx/>
                <a:latin typeface="Calibri" panose="020F0502020204030204" pitchFamily="34" charset="0"/>
                <a:cs typeface="Calibri" panose="020F0502020204030204" pitchFamily="34" charset="0"/>
                <a:sym typeface="Arial"/>
              </a:rPr>
              <a:t>A status neutral approach to HTS is </a:t>
            </a:r>
            <a:r>
              <a:rPr kumimoji="0" lang="en-US" sz="1600" b="1" i="1" u="none" strike="noStrike" kern="0" cap="none" spc="0" normalizeH="0" baseline="0" noProof="0" dirty="0">
                <a:ln>
                  <a:noFill/>
                </a:ln>
                <a:solidFill>
                  <a:srgbClr val="951C1F"/>
                </a:solidFill>
                <a:effectLst/>
                <a:uLnTx/>
                <a:uFillTx/>
                <a:latin typeface="Calibri" panose="020F0502020204030204" pitchFamily="34" charset="0"/>
                <a:cs typeface="Calibri" panose="020F0502020204030204" pitchFamily="34" charset="0"/>
                <a:sym typeface="Arial"/>
              </a:rPr>
              <a:t>not</a:t>
            </a:r>
            <a:r>
              <a:rPr kumimoji="0" lang="en-US" sz="1600" b="0" i="0" u="none" strike="noStrike" kern="0" cap="none" spc="0" normalizeH="0" baseline="0" noProof="0" dirty="0">
                <a:ln>
                  <a:noFill/>
                </a:ln>
                <a:solidFill>
                  <a:srgbClr val="951C1F"/>
                </a:solidFill>
                <a:effectLst/>
                <a:uLnTx/>
                <a:uFillTx/>
                <a:latin typeface="Calibri" panose="020F0502020204030204" pitchFamily="34" charset="0"/>
                <a:cs typeface="Calibri" panose="020F0502020204030204" pitchFamily="34" charset="0"/>
                <a:sym typeface="Arial"/>
              </a:rPr>
              <a:t> synonymous with universal testing; rather, it is ensuring individuals in need of HTS, receive safe and ethical HTS and support to ensure timely linkage to appropriate prevention and/or treatment services based on the individual’s needs. </a:t>
            </a:r>
          </a:p>
        </p:txBody>
      </p:sp>
      <p:sp>
        <p:nvSpPr>
          <p:cNvPr id="8" name="Text Placeholder 2">
            <a:extLst>
              <a:ext uri="{FF2B5EF4-FFF2-40B4-BE49-F238E27FC236}">
                <a16:creationId xmlns:a16="http://schemas.microsoft.com/office/drawing/2014/main" id="{14841591-C729-6BAC-0437-CD8DC0E7F4A1}"/>
              </a:ext>
            </a:extLst>
          </p:cNvPr>
          <p:cNvSpPr txBox="1">
            <a:spLocks/>
          </p:cNvSpPr>
          <p:nvPr/>
        </p:nvSpPr>
        <p:spPr>
          <a:xfrm>
            <a:off x="2670000" y="6554912"/>
            <a:ext cx="9243992" cy="303088"/>
          </a:xfrm>
          <a:prstGeom prst="rect">
            <a:avLst/>
          </a:prstGeom>
        </p:spPr>
        <p:txBody>
          <a:bodyPr>
            <a:normAutofit fontScale="5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30000" noProof="0" dirty="0">
                <a:ln>
                  <a:noFill/>
                </a:ln>
                <a:solidFill>
                  <a:srgbClr val="212121"/>
                </a:solidFill>
                <a:effectLst/>
                <a:uLnTx/>
                <a:uFillTx/>
                <a:latin typeface="BlinkMacSystemFont"/>
                <a:cs typeface="Arial"/>
                <a:sym typeface="Arial"/>
              </a:rPr>
              <a:t>1</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Grimsrud A, Wilkinson L, </a:t>
            </a:r>
            <a:r>
              <a:rPr kumimoji="0" lang="en-US" sz="1400" b="0" i="0" u="none" strike="noStrike" kern="0" cap="none" spc="0" normalizeH="0" baseline="0" noProof="0" dirty="0" err="1">
                <a:ln>
                  <a:noFill/>
                </a:ln>
                <a:solidFill>
                  <a:srgbClr val="212121"/>
                </a:solidFill>
                <a:effectLst/>
                <a:uLnTx/>
                <a:uFillTx/>
                <a:latin typeface="BlinkMacSystemFont"/>
                <a:cs typeface="Arial"/>
                <a:sym typeface="Arial"/>
              </a:rPr>
              <a:t>Ehrenkranz</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 P, </a:t>
            </a:r>
            <a:r>
              <a:rPr kumimoji="0" lang="en-US" sz="1400" b="0" i="0" u="none" strike="noStrike" kern="0" cap="none" spc="0" normalizeH="0" baseline="0" noProof="0" dirty="0" err="1">
                <a:ln>
                  <a:noFill/>
                </a:ln>
                <a:solidFill>
                  <a:srgbClr val="212121"/>
                </a:solidFill>
                <a:effectLst/>
                <a:uLnTx/>
                <a:uFillTx/>
                <a:latin typeface="BlinkMacSystemFont"/>
                <a:cs typeface="Arial"/>
                <a:sym typeface="Arial"/>
              </a:rPr>
              <a:t>Behel</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 S, </a:t>
            </a:r>
            <a:r>
              <a:rPr kumimoji="0" lang="en-US" sz="1400" b="0" i="0" u="none" strike="noStrike" kern="0" cap="none" spc="0" normalizeH="0" baseline="0" noProof="0" dirty="0" err="1">
                <a:ln>
                  <a:noFill/>
                </a:ln>
                <a:solidFill>
                  <a:srgbClr val="212121"/>
                </a:solidFill>
                <a:effectLst/>
                <a:uLnTx/>
                <a:uFillTx/>
                <a:latin typeface="BlinkMacSystemFont"/>
                <a:cs typeface="Arial"/>
                <a:sym typeface="Arial"/>
              </a:rPr>
              <a:t>Chidarikire</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 T, </a:t>
            </a:r>
            <a:r>
              <a:rPr kumimoji="0" lang="en-US" sz="1400" b="0" i="0" u="none" strike="noStrike" kern="0" cap="none" spc="0" normalizeH="0" baseline="0" noProof="0" dirty="0" err="1">
                <a:ln>
                  <a:noFill/>
                </a:ln>
                <a:solidFill>
                  <a:srgbClr val="212121"/>
                </a:solidFill>
                <a:effectLst/>
                <a:uLnTx/>
                <a:uFillTx/>
                <a:latin typeface="BlinkMacSystemFont"/>
                <a:cs typeface="Arial"/>
                <a:sym typeface="Arial"/>
              </a:rPr>
              <a:t>Chisenga</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 T, Golin R, Johnson CC, </a:t>
            </a:r>
            <a:r>
              <a:rPr kumimoji="0" lang="en-US" sz="1400" b="0" i="0" u="none" strike="noStrike" kern="0" cap="none" spc="0" normalizeH="0" baseline="0" noProof="0" dirty="0" err="1">
                <a:ln>
                  <a:noFill/>
                </a:ln>
                <a:solidFill>
                  <a:srgbClr val="212121"/>
                </a:solidFill>
                <a:effectLst/>
                <a:uLnTx/>
                <a:uFillTx/>
                <a:latin typeface="BlinkMacSystemFont"/>
                <a:cs typeface="Arial"/>
                <a:sym typeface="Arial"/>
              </a:rPr>
              <a:t>Milanga</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 M, </a:t>
            </a:r>
            <a:r>
              <a:rPr kumimoji="0" lang="en-US" sz="1400" b="0" i="0" u="none" strike="noStrike" kern="0" cap="none" spc="0" normalizeH="0" baseline="0" noProof="0" dirty="0" err="1">
                <a:ln>
                  <a:noFill/>
                </a:ln>
                <a:solidFill>
                  <a:srgbClr val="212121"/>
                </a:solidFill>
                <a:effectLst/>
                <a:uLnTx/>
                <a:uFillTx/>
                <a:latin typeface="BlinkMacSystemFont"/>
                <a:cs typeface="Arial"/>
                <a:sym typeface="Arial"/>
              </a:rPr>
              <a:t>Onyekwena</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 O, Sundaram M, Wong V, </a:t>
            </a:r>
            <a:r>
              <a:rPr kumimoji="0" lang="en-US" sz="1400" b="0" i="0" u="none" strike="noStrike" kern="0" cap="none" spc="0" normalizeH="0" baseline="0" noProof="0" dirty="0" err="1">
                <a:ln>
                  <a:noFill/>
                </a:ln>
                <a:solidFill>
                  <a:srgbClr val="212121"/>
                </a:solidFill>
                <a:effectLst/>
                <a:uLnTx/>
                <a:uFillTx/>
                <a:latin typeface="BlinkMacSystemFont"/>
                <a:cs typeface="Arial"/>
                <a:sym typeface="Arial"/>
              </a:rPr>
              <a:t>Baggaley</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 R. The future of HIV testing in eastern and southern Africa: Broader scope, targeted services. </a:t>
            </a:r>
            <a:r>
              <a:rPr kumimoji="0" lang="en-US" sz="1400" b="0" i="0" u="none" strike="noStrike" kern="0" cap="none" spc="0" normalizeH="0" baseline="0" noProof="0" dirty="0" err="1">
                <a:ln>
                  <a:noFill/>
                </a:ln>
                <a:solidFill>
                  <a:srgbClr val="212121"/>
                </a:solidFill>
                <a:effectLst/>
                <a:uLnTx/>
                <a:uFillTx/>
                <a:latin typeface="BlinkMacSystemFont"/>
                <a:cs typeface="Arial"/>
                <a:sym typeface="Arial"/>
              </a:rPr>
              <a:t>PLoS</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 Med. 2023 Mar 14;20(3):e1004182. </a:t>
            </a:r>
            <a:r>
              <a:rPr kumimoji="0" lang="en-US" sz="1400" b="0" i="0" u="none" strike="noStrike" kern="0" cap="none" spc="0" normalizeH="0" baseline="0" noProof="0" dirty="0" err="1">
                <a:ln>
                  <a:noFill/>
                </a:ln>
                <a:solidFill>
                  <a:srgbClr val="212121"/>
                </a:solidFill>
                <a:effectLst/>
                <a:uLnTx/>
                <a:uFillTx/>
                <a:latin typeface="BlinkMacSystemFont"/>
                <a:cs typeface="Arial"/>
                <a:sym typeface="Arial"/>
              </a:rPr>
              <a:t>doi</a:t>
            </a:r>
            <a:r>
              <a:rPr kumimoji="0" lang="en-US" sz="1400" b="0" i="0" u="none" strike="noStrike" kern="0" cap="none" spc="0" normalizeH="0" baseline="0" noProof="0" dirty="0">
                <a:ln>
                  <a:noFill/>
                </a:ln>
                <a:solidFill>
                  <a:srgbClr val="212121"/>
                </a:solidFill>
                <a:effectLst/>
                <a:uLnTx/>
                <a:uFillTx/>
                <a:latin typeface="BlinkMacSystemFont"/>
                <a:cs typeface="Arial"/>
                <a:sym typeface="Arial"/>
              </a:rPr>
              <a:t>: 10.1371/journal.pmed.1004182. PMID: 36917570; PMCID: PMC10013883.</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396C75-3E0B-49EE-2CAB-B9D6AEFD44DD}"/>
              </a:ext>
            </a:extLst>
          </p:cNvPr>
          <p:cNvSpPr>
            <a:spLocks noGrp="1"/>
          </p:cNvSpPr>
          <p:nvPr>
            <p:ph type="body" idx="1"/>
          </p:nvPr>
        </p:nvSpPr>
        <p:spPr/>
        <p:txBody>
          <a:bodyPr>
            <a:normAutofit fontScale="92500" lnSpcReduction="20000"/>
          </a:bodyPr>
          <a:lstStyle/>
          <a:p>
            <a:r>
              <a:rPr lang="en-US" dirty="0"/>
              <a:t>Summary of implementation considerations for HIV testing modalities for </a:t>
            </a:r>
            <a:r>
              <a:rPr lang="en-US" u="sng" dirty="0"/>
              <a:t>case finding</a:t>
            </a:r>
          </a:p>
        </p:txBody>
      </p:sp>
      <p:sp>
        <p:nvSpPr>
          <p:cNvPr id="4" name="Text Placeholder 3">
            <a:extLst>
              <a:ext uri="{FF2B5EF4-FFF2-40B4-BE49-F238E27FC236}">
                <a16:creationId xmlns:a16="http://schemas.microsoft.com/office/drawing/2014/main" id="{05D3CC8B-E82B-8451-259B-3854B1F99B1E}"/>
              </a:ext>
            </a:extLst>
          </p:cNvPr>
          <p:cNvSpPr>
            <a:spLocks noGrp="1"/>
          </p:cNvSpPr>
          <p:nvPr>
            <p:ph type="body" idx="3"/>
          </p:nvPr>
        </p:nvSpPr>
        <p:spPr>
          <a:xfrm>
            <a:off x="2546332" y="6093623"/>
            <a:ext cx="7732820" cy="614991"/>
          </a:xfrm>
        </p:spPr>
        <p:txBody>
          <a:bodyPr>
            <a:normAutofit/>
          </a:bodyPr>
          <a:lstStyle/>
          <a:p>
            <a:r>
              <a:rPr lang="en-US" dirty="0"/>
              <a:t>Source: </a:t>
            </a:r>
            <a:r>
              <a:rPr lang="en-US" dirty="0">
                <a:hlinkClick r:id="rId2"/>
              </a:rPr>
              <a:t>PEPFAR’s FY24 Technical Considerations </a:t>
            </a:r>
            <a:endParaRPr lang="en-US" dirty="0"/>
          </a:p>
        </p:txBody>
      </p:sp>
      <p:graphicFrame>
        <p:nvGraphicFramePr>
          <p:cNvPr id="3" name="Table 2">
            <a:extLst>
              <a:ext uri="{FF2B5EF4-FFF2-40B4-BE49-F238E27FC236}">
                <a16:creationId xmlns:a16="http://schemas.microsoft.com/office/drawing/2014/main" id="{9D9ABB95-EEBD-57F8-8EF2-D0685CD26919}"/>
              </a:ext>
            </a:extLst>
          </p:cNvPr>
          <p:cNvGraphicFramePr>
            <a:graphicFrameLocks noGrp="1"/>
          </p:cNvGraphicFramePr>
          <p:nvPr/>
        </p:nvGraphicFramePr>
        <p:xfrm>
          <a:off x="348192" y="1163102"/>
          <a:ext cx="11593391" cy="4930521"/>
        </p:xfrm>
        <a:graphic>
          <a:graphicData uri="http://schemas.openxmlformats.org/drawingml/2006/table">
            <a:tbl>
              <a:tblPr firstRow="1" firstCol="1">
                <a:tableStyleId>{5C22544A-7EE6-4342-B048-85BDC9FD1C3A}</a:tableStyleId>
              </a:tblPr>
              <a:tblGrid>
                <a:gridCol w="3327733">
                  <a:extLst>
                    <a:ext uri="{9D8B030D-6E8A-4147-A177-3AD203B41FA5}">
                      <a16:colId xmlns:a16="http://schemas.microsoft.com/office/drawing/2014/main" val="2208303881"/>
                    </a:ext>
                  </a:extLst>
                </a:gridCol>
                <a:gridCol w="1610193">
                  <a:extLst>
                    <a:ext uri="{9D8B030D-6E8A-4147-A177-3AD203B41FA5}">
                      <a16:colId xmlns:a16="http://schemas.microsoft.com/office/drawing/2014/main" val="143279508"/>
                    </a:ext>
                  </a:extLst>
                </a:gridCol>
                <a:gridCol w="2146924">
                  <a:extLst>
                    <a:ext uri="{9D8B030D-6E8A-4147-A177-3AD203B41FA5}">
                      <a16:colId xmlns:a16="http://schemas.microsoft.com/office/drawing/2014/main" val="337358348"/>
                    </a:ext>
                  </a:extLst>
                </a:gridCol>
                <a:gridCol w="4508541">
                  <a:extLst>
                    <a:ext uri="{9D8B030D-6E8A-4147-A177-3AD203B41FA5}">
                      <a16:colId xmlns:a16="http://schemas.microsoft.com/office/drawing/2014/main" val="3599074699"/>
                    </a:ext>
                  </a:extLst>
                </a:gridCol>
              </a:tblGrid>
              <a:tr h="565150">
                <a:tc>
                  <a:txBody>
                    <a:bodyPr/>
                    <a:lstStyle/>
                    <a:p>
                      <a:pPr marL="0" marR="0" algn="ctr">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HIV Testing Modality</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Primary Purpose of Modality</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Priority for Plan &amp; Budget</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Comments</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47003293"/>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Facility-Based Index Testing for Older Adolescents and Adults (≥15y)</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Case finding</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Universal offer required</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Emphasis to remain on offering coverage over testing positivity.</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540398748"/>
                  </a:ext>
                </a:extLst>
              </a:tr>
              <a:tr h="822325">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Community-Based Index Testing for Older Adolescents and Adults (≥15y)</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Case finding</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Universal offer required</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Emphasis to remain on offering coverage over testing positivity.</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04130657"/>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Index testing of Biologic Children and Adolescents (&lt;19 years of age) of persons living with HIV</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Case finding</a:t>
                      </a:r>
                    </a:p>
                    <a:p>
                      <a:pPr marL="0" marR="0" algn="ctr">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Universal offer required.</a:t>
                      </a:r>
                    </a:p>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Implementation catch-up plan required.</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Emphasis to remain on offering coverage over testing positivity.</a:t>
                      </a:r>
                    </a:p>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658135372"/>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Social Network Testing</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Case finding</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Strategic use for case finding</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See </a:t>
                      </a:r>
                      <a:r>
                        <a:rPr lang="en-US" sz="1000" u="sng" dirty="0">
                          <a:effectLst/>
                          <a:latin typeface="Calibri" panose="020F0502020204030204" pitchFamily="34" charset="0"/>
                          <a:cs typeface="Calibri" panose="020F0502020204030204" pitchFamily="34" charset="0"/>
                          <a:hlinkClick r:id="rId3" action="ppaction://hlinkfile"/>
                        </a:rPr>
                        <a:t>Section 6.5.1.2</a:t>
                      </a:r>
                      <a:r>
                        <a:rPr lang="en-US" sz="1000" dirty="0">
                          <a:effectLst/>
                          <a:latin typeface="Calibri" panose="020F0502020204030204" pitchFamily="34" charset="0"/>
                          <a:cs typeface="Calibri" panose="020F0502020204030204" pitchFamily="34" charset="0"/>
                        </a:rPr>
                        <a:t> for additional information on Social Network Testing.</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59579143"/>
                  </a:ext>
                </a:extLst>
              </a:tr>
              <a:tr h="0">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HIV Self-Testing (HIVST)</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1) Case finding</a:t>
                      </a:r>
                    </a:p>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2)Prevention Monitoring</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Strategic use for case finding; some prevention applications</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HIVST is currently used for screening and not for HIV diagnosis. All positive HIVST results require confirmatory HTS. Comprehensive monitoring requires use of IP-provided program data to complement MER data. Data triangulation is needed to assess relationship between HIVST distribution for case-finding and HTS positivity and number of diagnoses by SNU. Successful implementation should be showing increases in other HTS modalities.</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extLst>
                  <a:ext uri="{0D108BD9-81ED-4DB2-BD59-A6C34878D82A}">
                    <a16:rowId xmlns:a16="http://schemas.microsoft.com/office/drawing/2014/main" val="3518084163"/>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OtherPITC for Older Adolescents and Adults (≥ 15 years)</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gn="ctr">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Case finding</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Based on estimated case finding by subpopulation.</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dirty="0" err="1">
                          <a:effectLst/>
                          <a:latin typeface="Calibri" panose="020F0502020204030204" pitchFamily="34" charset="0"/>
                          <a:cs typeface="Calibri" panose="020F0502020204030204" pitchFamily="34" charset="0"/>
                        </a:rPr>
                        <a:t>OtherPITC</a:t>
                      </a:r>
                      <a:r>
                        <a:rPr lang="en-US" sz="1000" dirty="0">
                          <a:effectLst/>
                          <a:latin typeface="Calibri" panose="020F0502020204030204" pitchFamily="34" charset="0"/>
                          <a:cs typeface="Calibri" panose="020F0502020204030204" pitchFamily="34" charset="0"/>
                        </a:rPr>
                        <a:t> positivity of ≥ 10% may indicate insufficient testing coverage. See </a:t>
                      </a:r>
                      <a:r>
                        <a:rPr lang="en-US" sz="1000" u="sng" dirty="0">
                          <a:effectLst/>
                          <a:latin typeface="Calibri" panose="020F0502020204030204" pitchFamily="34" charset="0"/>
                          <a:cs typeface="Calibri" panose="020F0502020204030204" pitchFamily="34" charset="0"/>
                          <a:hlinkClick r:id="rId4" action="ppaction://hlinkfile"/>
                        </a:rPr>
                        <a:t>Sections 6.3.2</a:t>
                      </a:r>
                      <a:r>
                        <a:rPr lang="en-US" sz="1000" dirty="0">
                          <a:effectLst/>
                          <a:latin typeface="Calibri" panose="020F0502020204030204" pitchFamily="34" charset="0"/>
                          <a:cs typeface="Calibri" panose="020F0502020204030204" pitchFamily="34" charset="0"/>
                        </a:rPr>
                        <a:t> and </a:t>
                      </a:r>
                      <a:r>
                        <a:rPr lang="en-US" sz="1000" u="sng" dirty="0">
                          <a:effectLst/>
                          <a:latin typeface="Calibri" panose="020F0502020204030204" pitchFamily="34" charset="0"/>
                          <a:cs typeface="Calibri" panose="020F0502020204030204" pitchFamily="34" charset="0"/>
                          <a:hlinkClick r:id="rId5" action="ppaction://hlinkfile"/>
                        </a:rPr>
                        <a:t>6.3.3</a:t>
                      </a:r>
                      <a:r>
                        <a:rPr lang="en-US" sz="1000" dirty="0">
                          <a:effectLst/>
                          <a:latin typeface="Calibri" panose="020F0502020204030204" pitchFamily="34" charset="0"/>
                          <a:cs typeface="Calibri" panose="020F0502020204030204" pitchFamily="34" charset="0"/>
                        </a:rPr>
                        <a:t> for important considerations for PITC for children and adolescents.</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extLst>
                  <a:ext uri="{0D108BD9-81ED-4DB2-BD59-A6C34878D82A}">
                    <a16:rowId xmlns:a16="http://schemas.microsoft.com/office/drawing/2014/main" val="2676596805"/>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TB Clinics</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gn="ctr">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Case finding</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Universal offer required</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Emphasis to remain on testing coverage over testing positivity.</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extLst>
                  <a:ext uri="{0D108BD9-81ED-4DB2-BD59-A6C34878D82A}">
                    <a16:rowId xmlns:a16="http://schemas.microsoft.com/office/drawing/2014/main" val="2928322822"/>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STI Clinics</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gn="ctr">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Case finding</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Universal offer required</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Emphasis to remain on testing coverage over testing positivity.</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extLst>
                  <a:ext uri="{0D108BD9-81ED-4DB2-BD59-A6C34878D82A}">
                    <a16:rowId xmlns:a16="http://schemas.microsoft.com/office/drawing/2014/main" val="2909594059"/>
                  </a:ext>
                </a:extLst>
              </a:tr>
            </a:tbl>
          </a:graphicData>
        </a:graphic>
      </p:graphicFrame>
    </p:spTree>
    <p:extLst>
      <p:ext uri="{BB962C8B-B14F-4D97-AF65-F5344CB8AC3E}">
        <p14:creationId xmlns:p14="http://schemas.microsoft.com/office/powerpoint/2010/main" val="2528993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396C75-3E0B-49EE-2CAB-B9D6AEFD44DD}"/>
              </a:ext>
            </a:extLst>
          </p:cNvPr>
          <p:cNvSpPr>
            <a:spLocks noGrp="1"/>
          </p:cNvSpPr>
          <p:nvPr>
            <p:ph type="body" idx="1"/>
          </p:nvPr>
        </p:nvSpPr>
        <p:spPr/>
        <p:txBody>
          <a:bodyPr>
            <a:normAutofit fontScale="92500" lnSpcReduction="20000"/>
          </a:bodyPr>
          <a:lstStyle/>
          <a:p>
            <a:r>
              <a:rPr lang="en-US" dirty="0"/>
              <a:t>Summary of implementation considerations for HIV testing modalities within </a:t>
            </a:r>
            <a:r>
              <a:rPr lang="en-US" u="sng" dirty="0"/>
              <a:t>prevention programs</a:t>
            </a:r>
          </a:p>
        </p:txBody>
      </p:sp>
      <p:sp>
        <p:nvSpPr>
          <p:cNvPr id="4" name="Text Placeholder 3">
            <a:extLst>
              <a:ext uri="{FF2B5EF4-FFF2-40B4-BE49-F238E27FC236}">
                <a16:creationId xmlns:a16="http://schemas.microsoft.com/office/drawing/2014/main" id="{05D3CC8B-E82B-8451-259B-3854B1F99B1E}"/>
              </a:ext>
            </a:extLst>
          </p:cNvPr>
          <p:cNvSpPr>
            <a:spLocks noGrp="1"/>
          </p:cNvSpPr>
          <p:nvPr>
            <p:ph type="body" idx="3"/>
          </p:nvPr>
        </p:nvSpPr>
        <p:spPr>
          <a:xfrm>
            <a:off x="2546332" y="6093623"/>
            <a:ext cx="7732820" cy="614991"/>
          </a:xfrm>
        </p:spPr>
        <p:txBody>
          <a:bodyPr>
            <a:normAutofit/>
          </a:bodyPr>
          <a:lstStyle/>
          <a:p>
            <a:r>
              <a:rPr lang="en-US" dirty="0"/>
              <a:t>Source: </a:t>
            </a:r>
            <a:r>
              <a:rPr lang="en-US" dirty="0">
                <a:hlinkClick r:id="rId2"/>
              </a:rPr>
              <a:t>PEPFAR’s FY24 Technical Considerations </a:t>
            </a:r>
            <a:endParaRPr lang="en-US" dirty="0"/>
          </a:p>
        </p:txBody>
      </p:sp>
      <p:graphicFrame>
        <p:nvGraphicFramePr>
          <p:cNvPr id="3" name="Table 2">
            <a:extLst>
              <a:ext uri="{FF2B5EF4-FFF2-40B4-BE49-F238E27FC236}">
                <a16:creationId xmlns:a16="http://schemas.microsoft.com/office/drawing/2014/main" id="{9D9ABB95-EEBD-57F8-8EF2-D0685CD26919}"/>
              </a:ext>
            </a:extLst>
          </p:cNvPr>
          <p:cNvGraphicFramePr>
            <a:graphicFrameLocks noGrp="1"/>
          </p:cNvGraphicFramePr>
          <p:nvPr/>
        </p:nvGraphicFramePr>
        <p:xfrm>
          <a:off x="395478" y="1736920"/>
          <a:ext cx="11593391" cy="3926840"/>
        </p:xfrm>
        <a:graphic>
          <a:graphicData uri="http://schemas.openxmlformats.org/drawingml/2006/table">
            <a:tbl>
              <a:tblPr firstRow="1" firstCol="1">
                <a:tableStyleId>{5C22544A-7EE6-4342-B048-85BDC9FD1C3A}</a:tableStyleId>
              </a:tblPr>
              <a:tblGrid>
                <a:gridCol w="3327733">
                  <a:extLst>
                    <a:ext uri="{9D8B030D-6E8A-4147-A177-3AD203B41FA5}">
                      <a16:colId xmlns:a16="http://schemas.microsoft.com/office/drawing/2014/main" val="2208303881"/>
                    </a:ext>
                  </a:extLst>
                </a:gridCol>
                <a:gridCol w="1610193">
                  <a:extLst>
                    <a:ext uri="{9D8B030D-6E8A-4147-A177-3AD203B41FA5}">
                      <a16:colId xmlns:a16="http://schemas.microsoft.com/office/drawing/2014/main" val="143279508"/>
                    </a:ext>
                  </a:extLst>
                </a:gridCol>
                <a:gridCol w="2146924">
                  <a:extLst>
                    <a:ext uri="{9D8B030D-6E8A-4147-A177-3AD203B41FA5}">
                      <a16:colId xmlns:a16="http://schemas.microsoft.com/office/drawing/2014/main" val="337358348"/>
                    </a:ext>
                  </a:extLst>
                </a:gridCol>
                <a:gridCol w="4508541">
                  <a:extLst>
                    <a:ext uri="{9D8B030D-6E8A-4147-A177-3AD203B41FA5}">
                      <a16:colId xmlns:a16="http://schemas.microsoft.com/office/drawing/2014/main" val="3599074699"/>
                    </a:ext>
                  </a:extLst>
                </a:gridCol>
              </a:tblGrid>
              <a:tr h="565150">
                <a:tc>
                  <a:txBody>
                    <a:bodyPr/>
                    <a:lstStyle/>
                    <a:p>
                      <a:pPr marL="0" marR="0" algn="ctr">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HIV Testing Modality</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Primary Purpose of Modality</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Priority for Plan &amp; Budget</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50000"/>
                        </a:lnSpc>
                        <a:spcBef>
                          <a:spcPts val="0"/>
                        </a:spcBef>
                        <a:spcAft>
                          <a:spcPts val="400"/>
                        </a:spcAft>
                      </a:pPr>
                      <a:r>
                        <a:rPr lang="en-US" sz="1000">
                          <a:effectLst/>
                          <a:latin typeface="Calibri" panose="020F0502020204030204" pitchFamily="34" charset="0"/>
                          <a:cs typeface="Calibri" panose="020F0502020204030204" pitchFamily="34" charset="0"/>
                        </a:rPr>
                        <a:t>Comments</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47003293"/>
                  </a:ext>
                </a:extLst>
              </a:tr>
              <a:tr h="0">
                <a:tc>
                  <a:txBody>
                    <a:bodyPr/>
                    <a:lstStyle/>
                    <a:p>
                      <a:pPr marL="0" marR="0">
                        <a:lnSpc>
                          <a:spcPct val="150000"/>
                        </a:lnSpc>
                        <a:spcBef>
                          <a:spcPts val="0"/>
                        </a:spcBef>
                        <a:spcAft>
                          <a:spcPts val="400"/>
                        </a:spcAft>
                      </a:pPr>
                      <a:r>
                        <a:rPr lang="en-US" sz="1000" dirty="0">
                          <a:effectLst/>
                          <a:latin typeface="Calibri" panose="020F0502020204030204" pitchFamily="34" charset="0"/>
                          <a:cs typeface="Calibri" panose="020F0502020204030204" pitchFamily="34" charset="0"/>
                        </a:rPr>
                        <a:t>HIV Self-Testing (HIVST)</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dirty="0">
                          <a:solidFill>
                            <a:schemeClr val="tx1"/>
                          </a:solidFill>
                          <a:effectLst/>
                          <a:latin typeface="Calibri" panose="020F0502020204030204" pitchFamily="34" charset="0"/>
                          <a:cs typeface="Calibri" panose="020F0502020204030204" pitchFamily="34" charset="0"/>
                        </a:rPr>
                        <a:t>1) Case finding</a:t>
                      </a:r>
                    </a:p>
                    <a:p>
                      <a:pPr marL="0" marR="0">
                        <a:lnSpc>
                          <a:spcPct val="150000"/>
                        </a:lnSpc>
                        <a:spcBef>
                          <a:spcPts val="0"/>
                        </a:spcBef>
                        <a:spcAft>
                          <a:spcPts val="400"/>
                        </a:spcAft>
                      </a:pPr>
                      <a:r>
                        <a:rPr lang="en-US" sz="1000" dirty="0">
                          <a:solidFill>
                            <a:schemeClr val="tx1"/>
                          </a:solidFill>
                          <a:effectLst/>
                          <a:latin typeface="Calibri" panose="020F0502020204030204" pitchFamily="34" charset="0"/>
                          <a:cs typeface="Calibri" panose="020F0502020204030204" pitchFamily="34" charset="0"/>
                        </a:rPr>
                        <a:t>2)Prevention Monitoring</a:t>
                      </a:r>
                      <a:endPar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dirty="0">
                          <a:solidFill>
                            <a:schemeClr val="tx1"/>
                          </a:solidFill>
                          <a:effectLst/>
                          <a:latin typeface="Calibri" panose="020F0502020204030204" pitchFamily="34" charset="0"/>
                          <a:cs typeface="Calibri" panose="020F0502020204030204" pitchFamily="34" charset="0"/>
                        </a:rPr>
                        <a:t>Strategic use for case finding; some prevention applications</a:t>
                      </a:r>
                      <a:endPar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tc>
                  <a:txBody>
                    <a:bodyPr/>
                    <a:lstStyle/>
                    <a:p>
                      <a:pPr marL="0" marR="0">
                        <a:lnSpc>
                          <a:spcPct val="150000"/>
                        </a:lnSpc>
                        <a:spcBef>
                          <a:spcPts val="0"/>
                        </a:spcBef>
                        <a:spcAft>
                          <a:spcPts val="400"/>
                        </a:spcAft>
                      </a:pPr>
                      <a:r>
                        <a:rPr lang="en-US" sz="1000" dirty="0">
                          <a:solidFill>
                            <a:schemeClr val="tx1"/>
                          </a:solidFill>
                          <a:effectLst/>
                          <a:latin typeface="Calibri" panose="020F0502020204030204" pitchFamily="34" charset="0"/>
                          <a:cs typeface="Calibri" panose="020F0502020204030204" pitchFamily="34" charset="0"/>
                        </a:rPr>
                        <a:t>HIVST is currently used for screening and not for HIV diagnosis. All positive HIVST results require confirmatory HTS. Comprehensive monitoring requires use of IP-provided program data to complement MER data. Data triangulation is needed to assess relationship between HIVST distribution for case-finding and HTS positivity and number of diagnoses by SNU. Successful implementation should be showing increases in other HTS modalities.</a:t>
                      </a:r>
                      <a:endPar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2035" marR="62035" marT="0" marB="0" anchor="ctr"/>
                </a:tc>
                <a:extLst>
                  <a:ext uri="{0D108BD9-81ED-4DB2-BD59-A6C34878D82A}">
                    <a16:rowId xmlns:a16="http://schemas.microsoft.com/office/drawing/2014/main" val="3518084163"/>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ea typeface="Calibri" panose="020F0502020204030204" pitchFamily="34" charset="0"/>
                          <a:cs typeface="Calibri" panose="020F0502020204030204" pitchFamily="34" charset="0"/>
                        </a:rPr>
                        <a:t>ANC and Post ANC for PMTCT</a:t>
                      </a:r>
                    </a:p>
                  </a:txBody>
                  <a:tcPr marL="68580" marR="68580" marT="0" marB="0" anchor="ctr"/>
                </a:tc>
                <a:tc>
                  <a:txBody>
                    <a:bodyPr/>
                    <a:lstStyle/>
                    <a:p>
                      <a:pPr marL="0" marR="0" algn="ctr">
                        <a:lnSpc>
                          <a:spcPct val="150000"/>
                        </a:lnSpc>
                        <a:spcBef>
                          <a:spcPts val="0"/>
                        </a:spcBef>
                        <a:spcAft>
                          <a:spcPts val="400"/>
                        </a:spcAft>
                      </a:pP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Prevention monitoring</a:t>
                      </a:r>
                    </a:p>
                  </a:txBody>
                  <a:tcPr marL="68580" marR="68580" marT="0" marB="0" anchor="ctr"/>
                </a:tc>
                <a:tc>
                  <a:txBody>
                    <a:bodyPr/>
                    <a:lstStyle/>
                    <a:p>
                      <a:pPr marL="0" marR="0">
                        <a:lnSpc>
                          <a:spcPct val="150000"/>
                        </a:lnSpc>
                        <a:spcBef>
                          <a:spcPts val="0"/>
                        </a:spcBef>
                        <a:spcAft>
                          <a:spcPts val="400"/>
                        </a:spcAft>
                      </a:pP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Universal required</a:t>
                      </a:r>
                    </a:p>
                  </a:txBody>
                  <a:tcPr marL="68580" marR="68580" marT="0" marB="0" anchor="ctr"/>
                </a:tc>
                <a:tc>
                  <a:txBody>
                    <a:bodyPr/>
                    <a:lstStyle/>
                    <a:p>
                      <a:pPr marL="0" marR="0">
                        <a:lnSpc>
                          <a:spcPct val="150000"/>
                        </a:lnSpc>
                        <a:spcBef>
                          <a:spcPts val="0"/>
                        </a:spcBef>
                        <a:spcAft>
                          <a:spcPts val="400"/>
                        </a:spcAft>
                      </a:pP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See </a:t>
                      </a: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3" action="ppaction://hlinkfile">
                            <a:extLst>
                              <a:ext uri="{A12FA001-AC4F-418D-AE19-62706E023703}">
                                <ahyp:hlinkClr xmlns:ahyp="http://schemas.microsoft.com/office/drawing/2018/hyperlinkcolor" val="tx"/>
                              </a:ext>
                            </a:extLst>
                          </a:hlinkClick>
                        </a:rPr>
                        <a:t>Section 6.2.4</a:t>
                      </a: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additional guidance on PMTCT.</a:t>
                      </a:r>
                    </a:p>
                  </a:txBody>
                  <a:tcPr marL="68580" marR="68580" marT="0" marB="0" anchor="ctr"/>
                </a:tc>
                <a:extLst>
                  <a:ext uri="{0D108BD9-81ED-4DB2-BD59-A6C34878D82A}">
                    <a16:rowId xmlns:a16="http://schemas.microsoft.com/office/drawing/2014/main" val="2676596805"/>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ea typeface="Calibri" panose="020F0502020204030204" pitchFamily="34" charset="0"/>
                          <a:cs typeface="Calibri" panose="020F0502020204030204" pitchFamily="34" charset="0"/>
                        </a:rPr>
                        <a:t>FP Clinics</a:t>
                      </a:r>
                    </a:p>
                  </a:txBody>
                  <a:tcPr marL="68580" marR="68580" marT="0" marB="0" anchor="ctr"/>
                </a:tc>
                <a:tc>
                  <a:txBody>
                    <a:bodyPr/>
                    <a:lstStyle/>
                    <a:p>
                      <a:pPr marL="0" marR="0" algn="ctr">
                        <a:lnSpc>
                          <a:spcPct val="150000"/>
                        </a:lnSpc>
                        <a:spcBef>
                          <a:spcPts val="0"/>
                        </a:spcBef>
                        <a:spcAft>
                          <a:spcPts val="400"/>
                        </a:spcAft>
                      </a:pPr>
                      <a:r>
                        <a:rPr lang="en-US" sz="1000">
                          <a:solidFill>
                            <a:schemeClr val="tx1"/>
                          </a:solidFill>
                          <a:effectLst/>
                          <a:latin typeface="Calibri" panose="020F0502020204030204" pitchFamily="34" charset="0"/>
                          <a:ea typeface="Calibri" panose="020F0502020204030204" pitchFamily="34" charset="0"/>
                          <a:cs typeface="Calibri" panose="020F0502020204030204" pitchFamily="34" charset="0"/>
                        </a:rPr>
                        <a:t>Prevention monitoring</a:t>
                      </a:r>
                    </a:p>
                  </a:txBody>
                  <a:tcPr marL="68580" marR="68580" marT="0" marB="0" anchor="ctr"/>
                </a:tc>
                <a:tc>
                  <a:txBody>
                    <a:bodyPr/>
                    <a:lstStyle/>
                    <a:p>
                      <a:pPr marL="0" marR="0">
                        <a:lnSpc>
                          <a:spcPct val="150000"/>
                        </a:lnSpc>
                        <a:spcBef>
                          <a:spcPts val="0"/>
                        </a:spcBef>
                        <a:spcAft>
                          <a:spcPts val="400"/>
                        </a:spcAft>
                      </a:pPr>
                      <a:r>
                        <a:rPr lang="en-US" sz="1000">
                          <a:solidFill>
                            <a:schemeClr val="tx1"/>
                          </a:solidFill>
                          <a:effectLst/>
                          <a:latin typeface="Calibri" panose="020F0502020204030204" pitchFamily="34" charset="0"/>
                          <a:ea typeface="Calibri" panose="020F0502020204030204" pitchFamily="34" charset="0"/>
                          <a:cs typeface="Calibri" panose="020F0502020204030204" pitchFamily="34" charset="0"/>
                        </a:rPr>
                        <a:t>Context-specific, high incidence settings only</a:t>
                      </a:r>
                    </a:p>
                  </a:txBody>
                  <a:tcPr marL="68580" marR="68580" marT="0" marB="0" anchor="ctr"/>
                </a:tc>
                <a:tc>
                  <a:txBody>
                    <a:bodyPr/>
                    <a:lstStyle/>
                    <a:p>
                      <a:pPr marL="0" marR="0">
                        <a:lnSpc>
                          <a:spcPct val="150000"/>
                        </a:lnSpc>
                        <a:spcBef>
                          <a:spcPts val="0"/>
                        </a:spcBef>
                        <a:spcAft>
                          <a:spcPts val="400"/>
                        </a:spcAft>
                      </a:pP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Focus on high incidence settings as part of AGYW programming and </a:t>
                      </a:r>
                      <a:r>
                        <a:rPr lang="en-US" sz="1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PrEP.</a:t>
                      </a: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Additional WHO guidance may be found </a:t>
                      </a: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here</a:t>
                      </a: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tc>
                <a:extLst>
                  <a:ext uri="{0D108BD9-81ED-4DB2-BD59-A6C34878D82A}">
                    <a16:rowId xmlns:a16="http://schemas.microsoft.com/office/drawing/2014/main" val="2928322822"/>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ea typeface="Calibri" panose="020F0502020204030204" pitchFamily="34" charset="0"/>
                          <a:cs typeface="Calibri" panose="020F0502020204030204" pitchFamily="34" charset="0"/>
                        </a:rPr>
                        <a:t>PrEP</a:t>
                      </a:r>
                    </a:p>
                  </a:txBody>
                  <a:tcPr marL="68580" marR="68580" marT="0" marB="0" anchor="ctr"/>
                </a:tc>
                <a:tc>
                  <a:txBody>
                    <a:bodyPr/>
                    <a:lstStyle/>
                    <a:p>
                      <a:pPr marL="0" marR="0" algn="ctr">
                        <a:lnSpc>
                          <a:spcPct val="150000"/>
                        </a:lnSpc>
                        <a:spcBef>
                          <a:spcPts val="0"/>
                        </a:spcBef>
                        <a:spcAft>
                          <a:spcPts val="400"/>
                        </a:spcAft>
                      </a:pPr>
                      <a:r>
                        <a:rPr lang="en-US" sz="1000">
                          <a:solidFill>
                            <a:schemeClr val="tx1"/>
                          </a:solidFill>
                          <a:effectLst/>
                          <a:latin typeface="Calibri" panose="020F0502020204030204" pitchFamily="34" charset="0"/>
                          <a:ea typeface="Calibri" panose="020F0502020204030204" pitchFamily="34" charset="0"/>
                          <a:cs typeface="Calibri" panose="020F0502020204030204" pitchFamily="34" charset="0"/>
                        </a:rPr>
                        <a:t>Prevention monitoring</a:t>
                      </a:r>
                    </a:p>
                  </a:txBody>
                  <a:tcPr marL="68580" marR="68580" marT="0" marB="0" anchor="ctr"/>
                </a:tc>
                <a:tc>
                  <a:txBody>
                    <a:bodyPr/>
                    <a:lstStyle/>
                    <a:p>
                      <a:pPr marL="0" marR="0">
                        <a:lnSpc>
                          <a:spcPct val="150000"/>
                        </a:lnSpc>
                        <a:spcBef>
                          <a:spcPts val="0"/>
                        </a:spcBef>
                        <a:spcAft>
                          <a:spcPts val="400"/>
                        </a:spcAft>
                      </a:pPr>
                      <a:r>
                        <a:rPr lang="en-US" sz="1000">
                          <a:solidFill>
                            <a:schemeClr val="tx1"/>
                          </a:solidFill>
                          <a:effectLst/>
                          <a:latin typeface="Calibri" panose="020F0502020204030204" pitchFamily="34" charset="0"/>
                          <a:ea typeface="Calibri" panose="020F0502020204030204" pitchFamily="34" charset="0"/>
                          <a:cs typeface="Calibri" panose="020F0502020204030204" pitchFamily="34" charset="0"/>
                        </a:rPr>
                        <a:t>Based on PrEP targets</a:t>
                      </a:r>
                    </a:p>
                  </a:txBody>
                  <a:tcPr marL="68580" marR="68580" marT="0" marB="0" anchor="ctr"/>
                </a:tc>
                <a:tc>
                  <a:txBody>
                    <a:bodyPr/>
                    <a:lstStyle/>
                    <a:p>
                      <a:pPr marL="0" marR="0">
                        <a:lnSpc>
                          <a:spcPct val="150000"/>
                        </a:lnSpc>
                        <a:spcBef>
                          <a:spcPts val="0"/>
                        </a:spcBef>
                        <a:spcAft>
                          <a:spcPts val="400"/>
                        </a:spcAft>
                      </a:pP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Seroconversion while on </a:t>
                      </a:r>
                      <a:r>
                        <a:rPr lang="en-US" sz="1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PrEP</a:t>
                      </a: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should lead to further investigation.</a:t>
                      </a:r>
                    </a:p>
                  </a:txBody>
                  <a:tcPr marL="68580" marR="68580" marT="0" marB="0" anchor="ctr"/>
                </a:tc>
                <a:extLst>
                  <a:ext uri="{0D108BD9-81ED-4DB2-BD59-A6C34878D82A}">
                    <a16:rowId xmlns:a16="http://schemas.microsoft.com/office/drawing/2014/main" val="2909594059"/>
                  </a:ext>
                </a:extLst>
              </a:tr>
              <a:tr h="0">
                <a:tc>
                  <a:txBody>
                    <a:bodyPr/>
                    <a:lstStyle/>
                    <a:p>
                      <a:pPr marL="0" marR="0">
                        <a:lnSpc>
                          <a:spcPct val="150000"/>
                        </a:lnSpc>
                        <a:spcBef>
                          <a:spcPts val="0"/>
                        </a:spcBef>
                        <a:spcAft>
                          <a:spcPts val="400"/>
                        </a:spcAft>
                      </a:pPr>
                      <a:r>
                        <a:rPr lang="en-US" sz="1000">
                          <a:effectLst/>
                          <a:latin typeface="Calibri" panose="020F0502020204030204" pitchFamily="34" charset="0"/>
                          <a:ea typeface="Calibri" panose="020F0502020204030204" pitchFamily="34" charset="0"/>
                          <a:cs typeface="Calibri" panose="020F0502020204030204" pitchFamily="34" charset="0"/>
                        </a:rPr>
                        <a:t>VMMC</a:t>
                      </a:r>
                    </a:p>
                  </a:txBody>
                  <a:tcPr marL="68580" marR="68580" marT="0" marB="0" anchor="ctr"/>
                </a:tc>
                <a:tc>
                  <a:txBody>
                    <a:bodyPr/>
                    <a:lstStyle/>
                    <a:p>
                      <a:pPr marL="0" marR="0" algn="ctr">
                        <a:lnSpc>
                          <a:spcPct val="150000"/>
                        </a:lnSpc>
                        <a:spcBef>
                          <a:spcPts val="0"/>
                        </a:spcBef>
                        <a:spcAft>
                          <a:spcPts val="400"/>
                        </a:spcAft>
                      </a:pP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Prevention monitoring</a:t>
                      </a:r>
                    </a:p>
                  </a:txBody>
                  <a:tcPr marL="68580" marR="68580" marT="0" marB="0" anchor="ctr"/>
                </a:tc>
                <a:tc>
                  <a:txBody>
                    <a:bodyPr/>
                    <a:lstStyle/>
                    <a:p>
                      <a:pPr marL="0" marR="0">
                        <a:lnSpc>
                          <a:spcPct val="150000"/>
                        </a:lnSpc>
                        <a:spcBef>
                          <a:spcPts val="0"/>
                        </a:spcBef>
                        <a:spcAft>
                          <a:spcPts val="400"/>
                        </a:spcAft>
                      </a:pP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Based on VMMC targets</a:t>
                      </a:r>
                    </a:p>
                  </a:txBody>
                  <a:tcPr marL="68580" marR="68580" marT="0" marB="0" anchor="ctr"/>
                </a:tc>
                <a:tc>
                  <a:txBody>
                    <a:bodyPr/>
                    <a:lstStyle/>
                    <a:p>
                      <a:pPr marL="0" marR="0">
                        <a:lnSpc>
                          <a:spcPct val="150000"/>
                        </a:lnSpc>
                        <a:spcBef>
                          <a:spcPts val="0"/>
                        </a:spcBef>
                        <a:spcAft>
                          <a:spcPts val="400"/>
                        </a:spcAft>
                      </a:pP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Though HIV testing is not required (i.e., remains optional) prior to receiving VMMC services, programs are encouraged to systematically offer HTS to individuals (especially men 15 – 35 years of age) seeking VMMC services. All HTS must remain aligned with the WHO’s 5 Cs (</a:t>
                      </a:r>
                      <a:r>
                        <a:rPr lang="en-US" sz="10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https://apps.who.int/iris/handle/10665/179870</a:t>
                      </a: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50000"/>
                        </a:lnSpc>
                        <a:spcBef>
                          <a:spcPts val="0"/>
                        </a:spcBef>
                        <a:spcAft>
                          <a:spcPts val="400"/>
                        </a:spcAft>
                      </a:pPr>
                      <a:r>
                        <a:rPr lang="en-US"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tc>
                <a:extLst>
                  <a:ext uri="{0D108BD9-81ED-4DB2-BD59-A6C34878D82A}">
                    <a16:rowId xmlns:a16="http://schemas.microsoft.com/office/drawing/2014/main" val="2399122616"/>
                  </a:ext>
                </a:extLst>
              </a:tr>
            </a:tbl>
          </a:graphicData>
        </a:graphic>
      </p:graphicFrame>
    </p:spTree>
    <p:extLst>
      <p:ext uri="{BB962C8B-B14F-4D97-AF65-F5344CB8AC3E}">
        <p14:creationId xmlns:p14="http://schemas.microsoft.com/office/powerpoint/2010/main" val="2600109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7"/>
          <p:cNvSpPr txBox="1">
            <a:spLocks noGrp="1"/>
          </p:cNvSpPr>
          <p:nvPr>
            <p:ph type="title"/>
          </p:nvPr>
        </p:nvSpPr>
        <p:spPr>
          <a:xfrm>
            <a:off x="304800" y="2863429"/>
            <a:ext cx="11582400" cy="113114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t>Thank You</a:t>
            </a:r>
            <a:endParaRPr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PEPFAR Theme">
  <a:themeElements>
    <a:clrScheme name="PEPFAR">
      <a:dk1>
        <a:srgbClr val="16181A"/>
      </a:dk1>
      <a:lt1>
        <a:srgbClr val="FFFFFF"/>
      </a:lt1>
      <a:dk2>
        <a:srgbClr val="0A2134"/>
      </a:dk2>
      <a:lt2>
        <a:srgbClr val="0A314D"/>
      </a:lt2>
      <a:accent1>
        <a:srgbClr val="1B2755"/>
      </a:accent1>
      <a:accent2>
        <a:srgbClr val="165895"/>
      </a:accent2>
      <a:accent3>
        <a:srgbClr val="951C1F"/>
      </a:accent3>
      <a:accent4>
        <a:srgbClr val="D4622A"/>
      </a:accent4>
      <a:accent5>
        <a:srgbClr val="007C84"/>
      </a:accent5>
      <a:accent6>
        <a:srgbClr val="01604E"/>
      </a:accent6>
      <a:hlink>
        <a:srgbClr val="0563C1"/>
      </a:hlink>
      <a:folHlink>
        <a:srgbClr val="954F72"/>
      </a:folHlink>
    </a:clrScheme>
    <a:fontScheme name="PEPFAR">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PFAR Theme" id="{D554F53B-AEC7-4F82-A0D6-B045BF4FA345}" vid="{26E8B40A-6C7F-4326-89A2-440D0D9D6250}"/>
    </a:ext>
  </a:extLst>
</a:theme>
</file>

<file path=ppt/theme/theme2.xml><?xml version="1.0" encoding="utf-8"?>
<a:theme xmlns:a="http://schemas.openxmlformats.org/drawingml/2006/main" name="1_PEPFAR Theme">
  <a:themeElements>
    <a:clrScheme name="PEPFAR">
      <a:dk1>
        <a:srgbClr val="16181A"/>
      </a:dk1>
      <a:lt1>
        <a:srgbClr val="FFFFFF"/>
      </a:lt1>
      <a:dk2>
        <a:srgbClr val="0A2134"/>
      </a:dk2>
      <a:lt2>
        <a:srgbClr val="0A314D"/>
      </a:lt2>
      <a:accent1>
        <a:srgbClr val="1B2755"/>
      </a:accent1>
      <a:accent2>
        <a:srgbClr val="165895"/>
      </a:accent2>
      <a:accent3>
        <a:srgbClr val="951C1F"/>
      </a:accent3>
      <a:accent4>
        <a:srgbClr val="D4622A"/>
      </a:accent4>
      <a:accent5>
        <a:srgbClr val="007C84"/>
      </a:accent5>
      <a:accent6>
        <a:srgbClr val="01604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EPFAR Theme">
  <a:themeElements>
    <a:clrScheme name="PEPFAR">
      <a:dk1>
        <a:srgbClr val="16181A"/>
      </a:dk1>
      <a:lt1>
        <a:srgbClr val="FFFFFF"/>
      </a:lt1>
      <a:dk2>
        <a:srgbClr val="0A2134"/>
      </a:dk2>
      <a:lt2>
        <a:srgbClr val="0A314D"/>
      </a:lt2>
      <a:accent1>
        <a:srgbClr val="1B2755"/>
      </a:accent1>
      <a:accent2>
        <a:srgbClr val="165895"/>
      </a:accent2>
      <a:accent3>
        <a:srgbClr val="951C1F"/>
      </a:accent3>
      <a:accent4>
        <a:srgbClr val="D4622A"/>
      </a:accent4>
      <a:accent5>
        <a:srgbClr val="007C84"/>
      </a:accent5>
      <a:accent6>
        <a:srgbClr val="01604E"/>
      </a:accent6>
      <a:hlink>
        <a:srgbClr val="0563C1"/>
      </a:hlink>
      <a:folHlink>
        <a:srgbClr val="954F72"/>
      </a:folHlink>
    </a:clrScheme>
    <a:fontScheme name="PEPFAR">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PFAR Theme" id="{D554F53B-AEC7-4F82-A0D6-B045BF4FA345}" vid="{26E8B40A-6C7F-4326-89A2-440D0D9D625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HQ Document" ma:contentTypeID="0x010100CF6536BCCD052945AB53604865BD50FC006484170BED30974399E15D58C72FDBE6" ma:contentTypeVersion="43" ma:contentTypeDescription="" ma:contentTypeScope="" ma:versionID="d0a596fd884527d417c283fb7d1925fa">
  <xsd:schema xmlns:xsd="http://www.w3.org/2001/XMLSchema" xmlns:xs="http://www.w3.org/2001/XMLSchema" xmlns:p="http://schemas.microsoft.com/office/2006/metadata/properties" xmlns:ns2="dddbb6e7-14b4-43ed-a6a0-4f33f1b5f5df" xmlns:ns3="cc7e942e-7528-42a9-b15d-65a90467e425" targetNamespace="http://schemas.microsoft.com/office/2006/metadata/properties" ma:root="true" ma:fieldsID="0ff0e0d48b0f23b2808c5cd845ceae96" ns2:_="" ns3:_="">
    <xsd:import namespace="dddbb6e7-14b4-43ed-a6a0-4f33f1b5f5df"/>
    <xsd:import namespace="cc7e942e-7528-42a9-b15d-65a90467e425"/>
    <xsd:element name="properties">
      <xsd:complexType>
        <xsd:sequence>
          <xsd:element name="documentManagement">
            <xsd:complexType>
              <xsd:all>
                <xsd:element ref="ns2:Activities" minOccurs="0"/>
                <xsd:element ref="ns2:Program_x0020_Area" minOccurs="0"/>
                <xsd:element ref="ns2:Planning_x0020_and_x0020_Reporting_x0020_Cycle" minOccurs="0"/>
                <xsd:element ref="ns2:Fiscal_x0020_Year" minOccurs="0"/>
                <xsd:element ref="ns2:Agencies" minOccurs="0"/>
                <xsd:element ref="ns2:PEPFAR_x0020_Country" minOccurs="0"/>
                <xsd:element ref="ns2:TaxCatchAllLabel" minOccurs="0"/>
                <xsd:element ref="ns2:TaxKeywordTaxHTField" minOccurs="0"/>
                <xsd:element ref="ns2:TaxCatchAll" minOccurs="0"/>
                <xsd:element ref="ns3:MediaServiceMetadata" minOccurs="0"/>
                <xsd:element ref="ns3:MediaServiceFastMetadata" minOccurs="0"/>
                <xsd:element ref="ns2:SharedWithUsers" minOccurs="0"/>
                <xsd:element ref="ns3:MediaServiceDateTaken" minOccurs="0"/>
                <xsd:element ref="ns2:SharedWithDetail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bb6e7-14b4-43ed-a6a0-4f33f1b5f5df" elementFormDefault="qualified">
    <xsd:import namespace="http://schemas.microsoft.com/office/2006/documentManagement/types"/>
    <xsd:import namespace="http://schemas.microsoft.com/office/infopath/2007/PartnerControls"/>
    <xsd:element name="Activities" ma:index="3" nillable="true" ma:displayName="Activities" ma:format="Dropdown" ma:internalName="Activities" ma:readOnly="false">
      <xsd:simpleType>
        <xsd:restriction base="dms:Choice">
          <xsd:enumeration value="(None)"/>
          <xsd:enumeration value="Communications"/>
          <xsd:enumeration value="Event"/>
          <xsd:enumeration value="Financial"/>
          <xsd:enumeration value="Human Resources"/>
          <xsd:enumeration value="Meeting"/>
          <xsd:enumeration value="Planning"/>
          <xsd:enumeration value="Records"/>
          <xsd:enumeration value="Training"/>
        </xsd:restriction>
      </xsd:simpleType>
    </xsd:element>
    <xsd:element name="Program_x0020_Area" ma:index="4" nillable="true" ma:displayName="Program Area" ma:format="Dropdown" ma:internalName="Program_x0020_Area" ma:readOnly="false">
      <xsd:simpleType>
        <xsd:restriction base="dms:Choice">
          <xsd:enumeration value="(None)"/>
          <xsd:enumeration value="Prevention"/>
          <xsd:enumeration value="Care"/>
          <xsd:enumeration value="Treatment"/>
          <xsd:enumeration value="Systems and Governance"/>
          <xsd:enumeration value="Cross Cutting"/>
        </xsd:restriction>
      </xsd:simpleType>
    </xsd:element>
    <xsd:element name="Planning_x0020_and_x0020_Reporting_x0020_Cycle" ma:index="5" nillable="true" ma:displayName="Planning and Reporting Cycle" ma:format="Dropdown" ma:internalName="Planning_x0020_and_x0020_Reporting_x0020_Cycle" ma:readOnly="false">
      <xsd:simpleType>
        <xsd:restriction base="dms:Choice">
          <xsd:enumeration value="(None)"/>
          <xsd:enumeration value="Archive"/>
          <xsd:enumeration value="APR"/>
          <xsd:enumeration value="COP"/>
          <xsd:enumeration value="HOP"/>
          <xsd:enumeration value="OPU"/>
          <xsd:enumeration value="Pre-COP"/>
          <xsd:enumeration value="SAPR"/>
        </xsd:restriction>
      </xsd:simpleType>
    </xsd:element>
    <xsd:element name="Fiscal_x0020_Year" ma:index="6" nillable="true" ma:displayName="Fiscal Year" ma:format="Dropdown" ma:internalName="Fiscal_x0020_Year" ma:readOnly="false">
      <xsd:simpleType>
        <xsd:restriction base="dms:Choice">
          <xsd:enumeration value="(None)"/>
          <xsd:enumeration value="2023"/>
          <xsd:enumeration value="2022"/>
          <xsd:enumeration value="2021"/>
          <xsd:enumeration value="2020"/>
          <xsd:enumeration value="2019"/>
          <xsd:enumeration value="2018"/>
          <xsd:enumeration value="2017"/>
          <xsd:enumeration value="2016"/>
          <xsd:enumeration value="2014"/>
          <xsd:enumeration value="2013"/>
          <xsd:enumeration value="2012"/>
          <xsd:enumeration value="2011"/>
        </xsd:restriction>
      </xsd:simpleType>
    </xsd:element>
    <xsd:element name="Agencies" ma:index="7" nillable="true" ma:displayName="Agency" ma:format="Dropdown" ma:internalName="Agencies" ma:readOnly="false">
      <xsd:simpleType>
        <xsd:restriction base="dms:Choice">
          <xsd:enumeration value="(None)"/>
          <xsd:enumeration value="All"/>
          <xsd:enumeration value="Commerce"/>
          <xsd:enumeration value="Defense"/>
          <xsd:enumeration value="Labor"/>
          <xsd:enumeration value="HHS/CDC"/>
          <xsd:enumeration value="HHS/FDA"/>
          <xsd:enumeration value="HHS/HRSA"/>
          <xsd:enumeration value="HHS/NIH"/>
          <xsd:enumeration value="HHS/OGA"/>
          <xsd:enumeration value="HHS/SAMHSA"/>
          <xsd:enumeration value="Other"/>
          <xsd:enumeration value="Peace Corps"/>
          <xsd:enumeration value="State"/>
          <xsd:enumeration value="Treasury"/>
          <xsd:enumeration value="USAID"/>
        </xsd:restriction>
      </xsd:simpleType>
    </xsd:element>
    <xsd:element name="PEPFAR_x0020_Country" ma:index="8" nillable="true" ma:displayName="OU" ma:internalName="PEPFAR_x0020_Country" ma:readOnly="false">
      <xsd:complexType>
        <xsd:complexContent>
          <xsd:extension base="dms:MultiChoice">
            <xsd:sequence>
              <xsd:element name="Value" maxOccurs="unbounded" minOccurs="0" nillable="true">
                <xsd:simpleType>
                  <xsd:restriction base="dms:Choice">
                    <xsd:enumeration value="(None)"/>
                    <xsd:enumeration value="All"/>
                    <xsd:enumeration value="Angola"/>
                    <xsd:enumeration value="Asia Regional Program (ARP)"/>
                    <xsd:enumeration value="Botswana"/>
                    <xsd:enumeration value="Burma"/>
                    <xsd:enumeration value="Burundi"/>
                    <xsd:enumeration value="Burkina Faso"/>
                    <xsd:enumeration value="Cambodia"/>
                    <xsd:enumeration value="Cameroon"/>
                    <xsd:enumeration value="Caribbean Region"/>
                    <xsd:enumeration value="Central America Region"/>
                    <xsd:enumeration value="Central Asia Region"/>
                    <xsd:enumeration value="Cote d' Ivoire"/>
                    <xsd:enumeration value="Democratic Republic of the Congo"/>
                    <xsd:enumeration value="Dominican Republic"/>
                    <xsd:enumeration value="Eswatini"/>
                    <xsd:enumeration value="Ethiopia"/>
                    <xsd:enumeration value="Ghana"/>
                    <xsd:enumeration value="Guyana"/>
                    <xsd:enumeration value="Haiti"/>
                    <xsd:enumeration value="HQ"/>
                    <xsd:enumeration value="India"/>
                    <xsd:enumeration value="Indonesia"/>
                    <xsd:enumeration value="Kenya"/>
                    <xsd:enumeration value="Lesotho"/>
                    <xsd:enumeration value="Liberia"/>
                    <xsd:enumeration value="Malawi"/>
                    <xsd:enumeration value="Mali"/>
                    <xsd:enumeration value="Mozambique"/>
                    <xsd:enumeration value="Namibia"/>
                    <xsd:enumeration value="Nigeria"/>
                    <xsd:enumeration value="PNG"/>
                    <xsd:enumeration value="Russia"/>
                    <xsd:enumeration value="Rwanda"/>
                    <xsd:enumeration value="Senegal"/>
                    <xsd:enumeration value="South Africa"/>
                    <xsd:enumeration value="South Sudan"/>
                    <xsd:enumeration value="Tanzania"/>
                    <xsd:enumeration value="Togo"/>
                    <xsd:enumeration value="Uganda"/>
                    <xsd:enumeration value="Ukraine"/>
                    <xsd:enumeration value="Vietnam"/>
                    <xsd:enumeration value="West Africa Region"/>
                    <xsd:enumeration value="Zambia"/>
                    <xsd:enumeration value="Zimbabwe"/>
                  </xsd:restriction>
                </xsd:simpleType>
              </xsd:element>
            </xsd:sequence>
          </xsd:extension>
        </xsd:complexContent>
      </xsd:complexType>
    </xsd:element>
    <xsd:element name="TaxCatchAllLabel" ma:index="13" nillable="true" ma:displayName="Taxonomy Catch All Column1" ma:hidden="true" ma:list="{a5a28ea1-8a4a-419d-b416-a05042de416a}" ma:internalName="TaxCatchAllLabel" ma:readOnly="true" ma:showField="CatchAllDataLabel" ma:web="dddbb6e7-14b4-43ed-a6a0-4f33f1b5f5df">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Enterprise Keywords" ma:readOnly="false" ma:fieldId="{23f27201-bee3-471e-b2e7-b64fd8b7ca38}" ma:taxonomyMulti="true" ma:sspId="94767d08-2742-46f5-905b-88795b83120e" ma:termSetId="00000000-0000-0000-0000-000000000000" ma:anchorId="00000000-0000-0000-0000-000000000000" ma:open="true" ma:isKeyword="true">
      <xsd:complexType>
        <xsd:sequence>
          <xsd:element ref="pc:Terms" minOccurs="0" maxOccurs="1"/>
        </xsd:sequence>
      </xsd:complexType>
    </xsd:element>
    <xsd:element name="TaxCatchAll" ma:index="15" nillable="true" ma:displayName="Taxonomy Catch All Column" ma:hidden="true" ma:list="{a5a28ea1-8a4a-419d-b416-a05042de416a}" ma:internalName="TaxCatchAll" ma:readOnly="false" ma:showField="CatchAllData" ma:web="dddbb6e7-14b4-43ed-a6a0-4f33f1b5f5d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7e942e-7528-42a9-b15d-65a90467e425"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AutoTags" ma:index="25" nillable="true" ma:displayName="Tags" ma:internalName="MediaServiceAutoTags"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LengthInSeconds" ma:index="29" nillable="true" ma:displayName="MediaLengthInSeconds" ma:hidden="true" ma:internalName="MediaLengthInSeconds" ma:readOnly="true">
      <xsd:simpleType>
        <xsd:restriction base="dms:Unknow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94767d08-2742-46f5-905b-88795b83120e"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Planning_x0020_and_x0020_Reporting_x0020_Cycle xmlns="dddbb6e7-14b4-43ed-a6a0-4f33f1b5f5df" xsi:nil="true"/>
    <PEPFAR_x0020_Country xmlns="dddbb6e7-14b4-43ed-a6a0-4f33f1b5f5df" xsi:nil="true"/>
    <Program_x0020_Area xmlns="dddbb6e7-14b4-43ed-a6a0-4f33f1b5f5df" xsi:nil="true"/>
    <Activities xmlns="dddbb6e7-14b4-43ed-a6a0-4f33f1b5f5df" xsi:nil="true"/>
    <TaxCatchAll xmlns="dddbb6e7-14b4-43ed-a6a0-4f33f1b5f5df" xsi:nil="true"/>
    <Agencies xmlns="dddbb6e7-14b4-43ed-a6a0-4f33f1b5f5df" xsi:nil="true"/>
    <Fiscal_x0020_Year xmlns="dddbb6e7-14b4-43ed-a6a0-4f33f1b5f5df" xsi:nil="true"/>
    <TaxKeywordTaxHTField xmlns="dddbb6e7-14b4-43ed-a6a0-4f33f1b5f5df">
      <Terms xmlns="http://schemas.microsoft.com/office/infopath/2007/PartnerControls"/>
    </TaxKeywordTaxHTField>
    <lcf76f155ced4ddcb4097134ff3c332f xmlns="cc7e942e-7528-42a9-b15d-65a90467e42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E7977B-33F2-4AB1-BD8E-B5B0DB556F40}">
  <ds:schemaRefs>
    <ds:schemaRef ds:uri="cc7e942e-7528-42a9-b15d-65a90467e425"/>
    <ds:schemaRef ds:uri="dddbb6e7-14b4-43ed-a6a0-4f33f1b5f5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098AC9-6100-4629-AA91-DF8B520D2E11}">
  <ds:schemaRefs>
    <ds:schemaRef ds:uri="http://schemas.microsoft.com/sharepoint/v3/contenttype/forms"/>
  </ds:schemaRefs>
</ds:datastoreItem>
</file>

<file path=customXml/itemProps3.xml><?xml version="1.0" encoding="utf-8"?>
<ds:datastoreItem xmlns:ds="http://schemas.openxmlformats.org/officeDocument/2006/customXml" ds:itemID="{B87792DF-3F9F-4F99-AB63-B2DE8649B681}">
  <ds:schemaRefs>
    <ds:schemaRef ds:uri="cc7e942e-7528-42a9-b15d-65a90467e425"/>
    <ds:schemaRef ds:uri="dddbb6e7-14b4-43ed-a6a0-4f33f1b5f5d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PEPFAR Theme</Template>
  <TotalTime>3419</TotalTime>
  <Words>2209</Words>
  <Application>Microsoft Macintosh PowerPoint</Application>
  <PresentationFormat>Widescreen</PresentationFormat>
  <Paragraphs>202</Paragraphs>
  <Slides>35</Slides>
  <Notes>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35</vt:i4>
      </vt:variant>
    </vt:vector>
  </HeadingPairs>
  <TitlesOfParts>
    <vt:vector size="48" baseType="lpstr">
      <vt:lpstr>Arial</vt:lpstr>
      <vt:lpstr>BlinkMacSystemFont</vt:lpstr>
      <vt:lpstr>Calibri</vt:lpstr>
      <vt:lpstr>Calibri Light</vt:lpstr>
      <vt:lpstr>Cambria</vt:lpstr>
      <vt:lpstr>Noto Sans Symbols</vt:lpstr>
      <vt:lpstr>Source Sans Pro</vt:lpstr>
      <vt:lpstr>Times New Roman</vt:lpstr>
      <vt:lpstr>Wingdings</vt:lpstr>
      <vt:lpstr>PEPFAR Theme</vt:lpstr>
      <vt:lpstr>1_PEPFAR Theme</vt:lpstr>
      <vt:lpstr>Office Theme</vt:lpstr>
      <vt:lpstr>2_PEPFAR Theme</vt:lpstr>
      <vt:lpstr>HIV Prevention 2025 Roadmap Priorities  </vt:lpstr>
      <vt:lpstr>PowerPoint Presentation</vt:lpstr>
      <vt:lpstr>PowerPoint Presentation</vt:lpstr>
      <vt:lpstr>A status neutral approach to HIV testing services</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https://www.faithandcommunityinitiative.org </vt:lpstr>
      <vt:lpstr>The PrEP Basics – what it is and why it’s an important HIV prevention option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Karyn DeLuca</dc:creator>
  <cp:lastModifiedBy>Francesca Merico</cp:lastModifiedBy>
  <cp:revision>439</cp:revision>
  <dcterms:created xsi:type="dcterms:W3CDTF">2016-06-15T16:19:40Z</dcterms:created>
  <dcterms:modified xsi:type="dcterms:W3CDTF">2023-05-24T12:57:08Z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etDate">
    <vt:lpwstr>2023-01-06T19:12:30Z</vt:lpwstr>
  </property>
  <property fmtid="{D5CDD505-2E9C-101B-9397-08002B2CF9AE}" pid="4" name="MSIP_Label_1665d9ee-429a-4d5f-97cc-cfb56e044a6e_Method">
    <vt:lpwstr>Privileged</vt:lpwstr>
  </property>
  <property fmtid="{D5CDD505-2E9C-101B-9397-08002B2CF9AE}" pid="5" name="MSIP_Label_1665d9ee-429a-4d5f-97cc-cfb56e044a6e_Name">
    <vt:lpwstr>1665d9ee-429a-4d5f-97cc-cfb56e044a6e</vt:lpwstr>
  </property>
  <property fmtid="{D5CDD505-2E9C-101B-9397-08002B2CF9AE}" pid="6" name="MSIP_Label_1665d9ee-429a-4d5f-97cc-cfb56e044a6e_SiteId">
    <vt:lpwstr>66cf5074-5afe-48d1-a691-a12b2121f44b</vt:lpwstr>
  </property>
  <property fmtid="{D5CDD505-2E9C-101B-9397-08002B2CF9AE}" pid="7" name="MSIP_Label_1665d9ee-429a-4d5f-97cc-cfb56e044a6e_ActionId">
    <vt:lpwstr>5e4cd784-0d34-4649-9af5-790cc1523867</vt:lpwstr>
  </property>
  <property fmtid="{D5CDD505-2E9C-101B-9397-08002B2CF9AE}" pid="8" name="MSIP_Label_1665d9ee-429a-4d5f-97cc-cfb56e044a6e_ContentBits">
    <vt:lpwstr>0</vt:lpwstr>
  </property>
  <property fmtid="{D5CDD505-2E9C-101B-9397-08002B2CF9AE}" pid="9" name="ContentTypeId">
    <vt:lpwstr>0x010100CF6536BCCD052945AB53604865BD50FC006484170BED30974399E15D58C72FDBE6</vt:lpwstr>
  </property>
  <property fmtid="{D5CDD505-2E9C-101B-9397-08002B2CF9AE}" pid="10" name="MSIP_Label_8af03ff0-41c5-4c41-b55e-fabb8fae94be_Enabled">
    <vt:lpwstr>true</vt:lpwstr>
  </property>
  <property fmtid="{D5CDD505-2E9C-101B-9397-08002B2CF9AE}" pid="11" name="MSIP_Label_8af03ff0-41c5-4c41-b55e-fabb8fae94be_SetDate">
    <vt:lpwstr>2023-01-26T14:43:50Z</vt:lpwstr>
  </property>
  <property fmtid="{D5CDD505-2E9C-101B-9397-08002B2CF9AE}" pid="12" name="MSIP_Label_8af03ff0-41c5-4c41-b55e-fabb8fae94be_Method">
    <vt:lpwstr>Privileged</vt:lpwstr>
  </property>
  <property fmtid="{D5CDD505-2E9C-101B-9397-08002B2CF9AE}" pid="13" name="MSIP_Label_8af03ff0-41c5-4c41-b55e-fabb8fae94be_Name">
    <vt:lpwstr>8af03ff0-41c5-4c41-b55e-fabb8fae94be</vt:lpwstr>
  </property>
  <property fmtid="{D5CDD505-2E9C-101B-9397-08002B2CF9AE}" pid="14" name="MSIP_Label_8af03ff0-41c5-4c41-b55e-fabb8fae94be_SiteId">
    <vt:lpwstr>fba7ea23-ceb4-4981-a5f2-b72c62ac5bb0</vt:lpwstr>
  </property>
  <property fmtid="{D5CDD505-2E9C-101B-9397-08002B2CF9AE}" pid="15" name="MSIP_Label_8af03ff0-41c5-4c41-b55e-fabb8fae94be_ActionId">
    <vt:lpwstr>bce8d746-3ae3-46b2-9159-a8bdd07cc118</vt:lpwstr>
  </property>
  <property fmtid="{D5CDD505-2E9C-101B-9397-08002B2CF9AE}" pid="16" name="MSIP_Label_8af03ff0-41c5-4c41-b55e-fabb8fae94be_ContentBits">
    <vt:lpwstr>0</vt:lpwstr>
  </property>
  <property fmtid="{D5CDD505-2E9C-101B-9397-08002B2CF9AE}" pid="17" name="TaxKeyword">
    <vt:lpwstr/>
  </property>
  <property fmtid="{D5CDD505-2E9C-101B-9397-08002B2CF9AE}" pid="18" name="MediaServiceImageTags">
    <vt:lpwstr/>
  </property>
</Properties>
</file>