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handoutMasterIdLst>
    <p:handoutMasterId r:id="rId19"/>
  </p:handoutMasterIdLst>
  <p:sldIdLst>
    <p:sldId id="256" r:id="rId2"/>
    <p:sldId id="277" r:id="rId3"/>
    <p:sldId id="267" r:id="rId4"/>
    <p:sldId id="260" r:id="rId5"/>
    <p:sldId id="266" r:id="rId6"/>
    <p:sldId id="268" r:id="rId7"/>
    <p:sldId id="279" r:id="rId8"/>
    <p:sldId id="280" r:id="rId9"/>
    <p:sldId id="281" r:id="rId10"/>
    <p:sldId id="284" r:id="rId11"/>
    <p:sldId id="286" r:id="rId12"/>
    <p:sldId id="287" r:id="rId13"/>
    <p:sldId id="288" r:id="rId14"/>
    <p:sldId id="269" r:id="rId15"/>
    <p:sldId id="278"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p:restoredTop sz="83894"/>
  </p:normalViewPr>
  <p:slideViewPr>
    <p:cSldViewPr snapToGrid="0" snapToObjects="1">
      <p:cViewPr varScale="1">
        <p:scale>
          <a:sx n="89" d="100"/>
          <a:sy n="89" d="100"/>
        </p:scale>
        <p:origin x="17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4C54F1E-1CF1-2549-9B7E-5BAE620AFC79}" type="datetimeFigureOut">
              <a:rPr lang="en-US"/>
              <a:pPr>
                <a:defRPr/>
              </a:pPr>
              <a:t>3/14/21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B8F3515-3F12-9D4B-B3A1-A40E5FFB799A}" type="slidenum">
              <a:rPr lang="en-US"/>
              <a:pPr>
                <a:defRPr/>
              </a:pPr>
              <a:t>‹#›</a:t>
            </a:fld>
            <a:endParaRPr lang="en-US"/>
          </a:p>
        </p:txBody>
      </p:sp>
    </p:spTree>
    <p:extLst>
      <p:ext uri="{BB962C8B-B14F-4D97-AF65-F5344CB8AC3E}">
        <p14:creationId xmlns:p14="http://schemas.microsoft.com/office/powerpoint/2010/main" val="1130039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D8C3C0D-C0CC-1443-92AD-D2EBB1CCFDCB}" type="datetimeFigureOut">
              <a:rPr lang="en-US"/>
              <a:pPr>
                <a:defRPr/>
              </a:pPr>
              <a:t>3/14/21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31808C1-C25A-F847-97D5-B3976BD9D850}" type="slidenum">
              <a:rPr lang="en-US"/>
              <a:pPr>
                <a:defRPr/>
              </a:pPr>
              <a:t>‹#›</a:t>
            </a:fld>
            <a:endParaRPr lang="en-US"/>
          </a:p>
        </p:txBody>
      </p:sp>
    </p:spTree>
    <p:extLst>
      <p:ext uri="{BB962C8B-B14F-4D97-AF65-F5344CB8AC3E}">
        <p14:creationId xmlns:p14="http://schemas.microsoft.com/office/powerpoint/2010/main" val="419773338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a:t>
            </a:fld>
            <a:endParaRPr lang="en-US"/>
          </a:p>
        </p:txBody>
      </p:sp>
    </p:spTree>
    <p:extLst>
      <p:ext uri="{BB962C8B-B14F-4D97-AF65-F5344CB8AC3E}">
        <p14:creationId xmlns:p14="http://schemas.microsoft.com/office/powerpoint/2010/main" val="198996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sz="1200" b="1" kern="1200" baseline="0" dirty="0">
                <a:solidFill>
                  <a:schemeClr val="tx1"/>
                </a:solidFill>
                <a:latin typeface="Arial" charset="0"/>
                <a:ea typeface="ＭＳ Ｐゴシック" charset="0"/>
                <a:cs typeface="ＭＳ Ｐゴシック" charset="0"/>
              </a:rPr>
              <a:t>Positive	</a:t>
            </a:r>
            <a:r>
              <a:rPr lang="en-ZA" sz="1200" b="0" kern="1200" baseline="0" dirty="0">
                <a:solidFill>
                  <a:schemeClr val="tx1"/>
                </a:solidFill>
                <a:latin typeface="Arial" charset="0"/>
                <a:ea typeface="ＭＳ Ｐゴシック" charset="0"/>
                <a:cs typeface="ＭＳ Ｐゴシック" charset="0"/>
              </a:rPr>
              <a:t>			</a:t>
            </a:r>
            <a:r>
              <a:rPr lang="en-ZA" sz="1200" b="1" kern="1200" baseline="0" dirty="0">
                <a:solidFill>
                  <a:schemeClr val="tx1"/>
                </a:solidFill>
                <a:latin typeface="Arial" charset="0"/>
                <a:ea typeface="ＭＳ Ｐゴシック" charset="0"/>
                <a:cs typeface="ＭＳ Ｐゴシック" charset="0"/>
              </a:rPr>
              <a:t>Negative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Deep breathing			Yelling</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Stretching				Acting aggressively</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Prayer/meditation			Overeating</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Listening to music			Drinking excessive alcohol</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Exercising				Smoking</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Reading				Pacing</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Going for a walk			Biting your fingernails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Sitting outside &amp; relaxing		Isolating from friends and family</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Engaging in a hobby		Planning revenge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So, it is easy to listen to all of the nice things said today, but, if you don’t actually DO self-care and practice this DAILY, you cannot benefit from this!</a:t>
            </a:r>
            <a:endParaRPr lang="en-US" sz="1200" b="0" kern="1200" baseline="0" dirty="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10</a:t>
            </a:fld>
            <a:endParaRPr lang="en-US" dirty="0"/>
          </a:p>
        </p:txBody>
      </p:sp>
    </p:spTree>
    <p:extLst>
      <p:ext uri="{BB962C8B-B14F-4D97-AF65-F5344CB8AC3E}">
        <p14:creationId xmlns:p14="http://schemas.microsoft.com/office/powerpoint/2010/main" val="273004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are all faced with unique challenges and no two people have the same self-care needs. Take a moment to consider what you value and need in your everyday life (daily self-care needs) versus what you value and need in the event of a crisis (emergency self-care needs). Remember that self-care extends far beyond your basic physical needs: consider your psychological, emotional, spiritual, social, financial, and</a:t>
            </a:r>
          </a:p>
          <a:p>
            <a:r>
              <a:rPr lang="en-US" sz="1200" kern="1200" dirty="0">
                <a:solidFill>
                  <a:schemeClr val="tx1"/>
                </a:solidFill>
                <a:effectLst/>
                <a:latin typeface="+mn-lt"/>
                <a:ea typeface="ＭＳ Ｐゴシック" charset="0"/>
                <a:cs typeface="ＭＳ Ｐゴシック" charset="0"/>
              </a:rPr>
              <a:t>workplace well-being.</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11</a:t>
            </a:fld>
            <a:endParaRPr lang="en-US" dirty="0"/>
          </a:p>
        </p:txBody>
      </p:sp>
    </p:spTree>
    <p:extLst>
      <p:ext uri="{BB962C8B-B14F-4D97-AF65-F5344CB8AC3E}">
        <p14:creationId xmlns:p14="http://schemas.microsoft.com/office/powerpoint/2010/main" val="57031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you are faced with a crisis, you likely won’t have time to create a coping strategy. Take time to develop a plan in advance so it’s there when you need it. Try completing the following table to help identify your unique self-care needs during times of distress.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12</a:t>
            </a:fld>
            <a:endParaRPr lang="en-US" dirty="0"/>
          </a:p>
        </p:txBody>
      </p:sp>
    </p:spTree>
    <p:extLst>
      <p:ext uri="{BB962C8B-B14F-4D97-AF65-F5344CB8AC3E}">
        <p14:creationId xmlns:p14="http://schemas.microsoft.com/office/powerpoint/2010/main" val="187972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Once you’ve determined your personal needs and strategy, write it down. Your self-care plan can be as simple or complex as you need it to be. You may choose to keep a detailed plan at home and carry a simplified version in your wallet, in your purse, or on your phone. Here is an example of how your simplified self-care plan might </a:t>
            </a:r>
            <a:r>
              <a:rPr lang="en-US" sz="1200" kern="1200" dirty="0" err="1">
                <a:solidFill>
                  <a:schemeClr val="tx1"/>
                </a:solidFill>
                <a:effectLst/>
                <a:latin typeface="+mn-lt"/>
                <a:ea typeface="ＭＳ Ｐゴシック" charset="0"/>
                <a:cs typeface="ＭＳ Ｐゴシック" charset="0"/>
              </a:rPr>
              <a:t>ook</a:t>
            </a:r>
            <a:r>
              <a:rPr lang="en-US" sz="1200" kern="1200" dirty="0">
                <a:solidFill>
                  <a:schemeClr val="tx1"/>
                </a:solidFill>
                <a:effectLst/>
                <a:latin typeface="+mn-lt"/>
                <a:ea typeface="ＭＳ Ｐゴシック" charset="0"/>
                <a:cs typeface="ＭＳ Ｐゴシック" charset="0"/>
              </a:rPr>
              <a:t>:</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13</a:t>
            </a:fld>
            <a:endParaRPr lang="en-US" dirty="0"/>
          </a:p>
        </p:txBody>
      </p:sp>
    </p:spTree>
    <p:extLst>
      <p:ext uri="{BB962C8B-B14F-4D97-AF65-F5344CB8AC3E}">
        <p14:creationId xmlns:p14="http://schemas.microsoft.com/office/powerpoint/2010/main" val="205645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14</a:t>
            </a:fld>
            <a:endParaRPr lang="en-US" dirty="0"/>
          </a:p>
        </p:txBody>
      </p:sp>
    </p:spTree>
    <p:extLst>
      <p:ext uri="{BB962C8B-B14F-4D97-AF65-F5344CB8AC3E}">
        <p14:creationId xmlns:p14="http://schemas.microsoft.com/office/powerpoint/2010/main" val="403532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15</a:t>
            </a:fld>
            <a:endParaRPr lang="en-US" dirty="0"/>
          </a:p>
        </p:txBody>
      </p:sp>
    </p:spTree>
    <p:extLst>
      <p:ext uri="{BB962C8B-B14F-4D97-AF65-F5344CB8AC3E}">
        <p14:creationId xmlns:p14="http://schemas.microsoft.com/office/powerpoint/2010/main" val="373177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16</a:t>
            </a:fld>
            <a:endParaRPr lang="en-US" dirty="0"/>
          </a:p>
        </p:txBody>
      </p:sp>
    </p:spTree>
    <p:extLst>
      <p:ext uri="{BB962C8B-B14F-4D97-AF65-F5344CB8AC3E}">
        <p14:creationId xmlns:p14="http://schemas.microsoft.com/office/powerpoint/2010/main" val="18548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latin typeface="+mn-lt"/>
                <a:ea typeface="ＭＳ Ｐゴシック" charset="0"/>
              </a:rPr>
              <a:t>I know I have gone to many presentations and lectures on self-care, always thinking “it’s for my staff, or others.”  But I’ve learned over the years, I cannot continue to do this ministry and work unless there is self care.  I call this holy, selfishness.  This is ESPECIALLY important as we work to identify and support those who have experienced GBV and children who have experienced abuse.  </a:t>
            </a: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2</a:t>
            </a:fld>
            <a:endParaRPr lang="en-US" dirty="0"/>
          </a:p>
        </p:txBody>
      </p:sp>
    </p:spTree>
    <p:extLst>
      <p:ext uri="{BB962C8B-B14F-4D97-AF65-F5344CB8AC3E}">
        <p14:creationId xmlns:p14="http://schemas.microsoft.com/office/powerpoint/2010/main" val="2970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latin typeface="+mn-lt"/>
                <a:ea typeface="ＭＳ Ｐゴシック" charset="0"/>
                <a:cs typeface="ＭＳ Ｐゴシック" charset="0"/>
              </a:rPr>
              <a:t>So, in my 8 minutes today, I really want to focus on numbers ONE and TWO and what this means in terms of our own healthy self-care.  Caring for what God has created in YOU, caring for the gifts, talents and abilities that God has given YOU.</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3</a:t>
            </a:fld>
            <a:endParaRPr lang="en-US" dirty="0"/>
          </a:p>
        </p:txBody>
      </p:sp>
    </p:spTree>
    <p:extLst>
      <p:ext uri="{BB962C8B-B14F-4D97-AF65-F5344CB8AC3E}">
        <p14:creationId xmlns:p14="http://schemas.microsoft.com/office/powerpoint/2010/main" val="19480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Jesus said to him, “You shall love the Lord, your God, with all your heart, with all your soul, and with all your mind. This is the greatest and the first commandment. The second is like it: You shall love your </a:t>
            </a:r>
            <a:r>
              <a:rPr lang="en-ZA" sz="1200" b="0" kern="1200" baseline="0" dirty="0" err="1">
                <a:solidFill>
                  <a:schemeClr val="tx1"/>
                </a:solidFill>
                <a:latin typeface="Arial" charset="0"/>
                <a:ea typeface="ＭＳ Ｐゴシック" charset="0"/>
                <a:cs typeface="ＭＳ Ｐゴシック" charset="0"/>
              </a:rPr>
              <a:t>neighbor</a:t>
            </a:r>
            <a:r>
              <a:rPr lang="en-ZA" sz="1200" b="0" kern="1200" baseline="0" dirty="0">
                <a:solidFill>
                  <a:schemeClr val="tx1"/>
                </a:solidFill>
                <a:latin typeface="Arial" charset="0"/>
                <a:ea typeface="ＭＳ Ｐゴシック" charset="0"/>
                <a:cs typeface="ＭＳ Ｐゴシック" charset="0"/>
              </a:rPr>
              <a:t> as yourself. (Matt 22, 37-39) For no one hates his own flesh but rather nourishes and cherishes it, even as Christ does the church (Ephesians 5,29) Praying 5 times a day ensures a constant daily connection with God, through times of both difficulty and ease. It guarantees that we will always have a relationship with Him, and a strong foundation for when we need to turn to Him for help. If we pray properly and sincerely, it can give us true peace. “Without doubt, in the remembrance of Allah do hearts find satisfaction.” (Qur’an 13:28)  Namaste:  My soul </a:t>
            </a:r>
            <a:r>
              <a:rPr lang="en-ZA" sz="1200" b="0" kern="1200" baseline="0" dirty="0" err="1">
                <a:solidFill>
                  <a:schemeClr val="tx1"/>
                </a:solidFill>
                <a:latin typeface="Arial" charset="0"/>
                <a:ea typeface="ＭＳ Ｐゴシック" charset="0"/>
                <a:cs typeface="ＭＳ Ｐゴシック" charset="0"/>
              </a:rPr>
              <a:t>honors</a:t>
            </a:r>
            <a:r>
              <a:rPr lang="en-ZA" sz="1200" b="0" kern="1200" baseline="0" dirty="0">
                <a:solidFill>
                  <a:schemeClr val="tx1"/>
                </a:solidFill>
                <a:latin typeface="Arial" charset="0"/>
                <a:ea typeface="ＭＳ Ｐゴシック" charset="0"/>
                <a:cs typeface="ＭＳ Ｐゴシック" charset="0"/>
              </a:rPr>
              <a:t> your soul. I </a:t>
            </a:r>
            <a:r>
              <a:rPr lang="en-ZA" sz="1200" b="0" kern="1200" baseline="0" dirty="0" err="1">
                <a:solidFill>
                  <a:schemeClr val="tx1"/>
                </a:solidFill>
                <a:latin typeface="Arial" charset="0"/>
                <a:ea typeface="ＭＳ Ｐゴシック" charset="0"/>
                <a:cs typeface="ＭＳ Ｐゴシック" charset="0"/>
              </a:rPr>
              <a:t>honor</a:t>
            </a:r>
            <a:r>
              <a:rPr lang="en-ZA" sz="1200" b="0" kern="1200" baseline="0" dirty="0">
                <a:solidFill>
                  <a:schemeClr val="tx1"/>
                </a:solidFill>
                <a:latin typeface="Arial" charset="0"/>
                <a:ea typeface="ＭＳ Ｐゴシック" charset="0"/>
                <a:cs typeface="ＭＳ Ｐゴシック" charset="0"/>
              </a:rPr>
              <a:t> the place in you where the entire universe resides. I </a:t>
            </a:r>
            <a:r>
              <a:rPr lang="en-ZA" sz="1200" b="0" kern="1200" baseline="0" dirty="0" err="1">
                <a:solidFill>
                  <a:schemeClr val="tx1"/>
                </a:solidFill>
                <a:latin typeface="Arial" charset="0"/>
                <a:ea typeface="ＭＳ Ｐゴシック" charset="0"/>
                <a:cs typeface="ＭＳ Ｐゴシック" charset="0"/>
              </a:rPr>
              <a:t>honor</a:t>
            </a:r>
            <a:r>
              <a:rPr lang="en-ZA" sz="1200" b="0" kern="1200" baseline="0" dirty="0">
                <a:solidFill>
                  <a:schemeClr val="tx1"/>
                </a:solidFill>
                <a:latin typeface="Arial" charset="0"/>
                <a:ea typeface="ＭＳ Ｐゴシック" charset="0"/>
                <a:cs typeface="ＭＳ Ｐゴシック" charset="0"/>
              </a:rPr>
              <a:t> the light, love, truth, beauty &amp; peace within you, because it is also within me. In sharing these things, we are united, we are the same, we are one.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sz="1200" b="0" kern="1200" baseline="0" dirty="0">
              <a:solidFill>
                <a:schemeClr val="tx1"/>
              </a:solidFill>
              <a:latin typeface="Arial" charset="0"/>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ZA" sz="1200" b="0" kern="1200" baseline="0" dirty="0">
                <a:solidFill>
                  <a:schemeClr val="tx1"/>
                </a:solidFill>
                <a:latin typeface="Arial" charset="0"/>
                <a:ea typeface="ＭＳ Ｐゴシック" charset="0"/>
                <a:cs typeface="ＭＳ Ｐゴシック" charset="0"/>
              </a:rPr>
              <a:t>Even, with this, when I spend time in self-care, in my heart/gut, it always feels either “selfish” or just ”wasting time.”  But my head knows it is absolute necessity.  Even Jesus often ”went away to pray.”  </a:t>
            </a:r>
            <a:endParaRPr lang="en-US" sz="1200" b="0" kern="1200" baseline="0" dirty="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4</a:t>
            </a:fld>
            <a:endParaRPr lang="en-US" dirty="0"/>
          </a:p>
        </p:txBody>
      </p:sp>
    </p:spTree>
    <p:extLst>
      <p:ext uri="{BB962C8B-B14F-4D97-AF65-F5344CB8AC3E}">
        <p14:creationId xmlns:p14="http://schemas.microsoft.com/office/powerpoint/2010/main" val="421837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latin typeface="+mn-lt"/>
                <a:ea typeface="ＭＳ Ｐゴシック" charset="0"/>
                <a:cs typeface="ＭＳ Ｐゴシック" charset="0"/>
              </a:rPr>
              <a:t>Definitions are important, especially in new areas of understanding.  Here is a suggestion from our palliative care colleagues as a place to begin</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5</a:t>
            </a:fld>
            <a:endParaRPr lang="en-US" dirty="0"/>
          </a:p>
        </p:txBody>
      </p:sp>
    </p:spTree>
    <p:extLst>
      <p:ext uri="{BB962C8B-B14F-4D97-AF65-F5344CB8AC3E}">
        <p14:creationId xmlns:p14="http://schemas.microsoft.com/office/powerpoint/2010/main" val="355261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latin typeface="+mn-lt"/>
                <a:ea typeface="ＭＳ Ｐゴシック" charset="0"/>
              </a:rPr>
              <a:t>This is the WHO definition, but I don’t like the “earn a living” as it negatively impacts those with significant disabilities and perhaps the elderly.  But, it is a place to start</a:t>
            </a: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6</a:t>
            </a:fld>
            <a:endParaRPr lang="en-US" dirty="0"/>
          </a:p>
        </p:txBody>
      </p:sp>
    </p:spTree>
    <p:extLst>
      <p:ext uri="{BB962C8B-B14F-4D97-AF65-F5344CB8AC3E}">
        <p14:creationId xmlns:p14="http://schemas.microsoft.com/office/powerpoint/2010/main" val="43851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Physical self-care involves ensuring an overall healthy lifestyle that includes eating healthy, drinking lots of water, and getting plenty of exercise. Take time away from computers, TV, and your smartphone Enjoy moments to rest and replenish. Emotional self-care might include setting clear boundaries on your time and energy. Emotional boundaries within helping/clinical relationships are healthy for both the clinician and patient. We need to be with people who affirm, support and inspire us. Emotional self care means addressing problems </a:t>
            </a:r>
            <a:r>
              <a:rPr lang="en-US" i="1" dirty="0"/>
              <a:t>as they arise </a:t>
            </a:r>
            <a:r>
              <a:rPr lang="en-US" dirty="0"/>
              <a:t>so that they don’t build up.  We learn to both Give and receive love, kindness, and support and spend time with people you care about and who care about you. Psychological self-care activities include both personal and professional development. I keep learning through seminars and continuing education.  I learn to take time for personal reflection and cultivate self-awareness through journaling, receiving feedback from others, counselling, and consultation or supervision. I avail myself for opportunities to grown, learn and reflect. Spiritual self-care might include religious practices and rituals, prayer or meditation. You may want to practice gratitude and forgiveness, spend time in nature, and be aware of the non-material aspects of your life. My purpose in life, gets me up in the morning.  Meaning in life helps me sleep at night.  Both of these are related to my connectedness with others and with God.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0"/>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7</a:t>
            </a:fld>
            <a:endParaRPr lang="en-US" dirty="0"/>
          </a:p>
        </p:txBody>
      </p:sp>
    </p:spTree>
    <p:extLst>
      <p:ext uri="{BB962C8B-B14F-4D97-AF65-F5344CB8AC3E}">
        <p14:creationId xmlns:p14="http://schemas.microsoft.com/office/powerpoint/2010/main" val="343015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Perhaps your concept of spirituality is experienced in nature, in one another, or within oneself. It could be through art, music, and dance. Ultimately, spirituality can be anything that enkindles meaning, purpose, connectedness and sacredness. A spiritual self-care practice is any ritual or practices that are are energizing and inspiriting.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8</a:t>
            </a:fld>
            <a:endParaRPr lang="en-US" dirty="0"/>
          </a:p>
        </p:txBody>
      </p:sp>
    </p:spTree>
    <p:extLst>
      <p:ext uri="{BB962C8B-B14F-4D97-AF65-F5344CB8AC3E}">
        <p14:creationId xmlns:p14="http://schemas.microsoft.com/office/powerpoint/2010/main" val="9760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tx2"/>
              </a:buClr>
              <a:buFontTx/>
              <a:buNone/>
            </a:pPr>
            <a:r>
              <a:rPr lang="en-US" sz="1200" b="0" kern="1200" baseline="0" dirty="0">
                <a:solidFill>
                  <a:schemeClr val="tx1"/>
                </a:solidFill>
                <a:latin typeface="+mn-lt"/>
                <a:ea typeface="ＭＳ Ｐゴシック" charset="0"/>
                <a:cs typeface="ＭＳ Ｐゴシック" charset="0"/>
              </a:rPr>
              <a:t>ORGANIZED RELIGION</a:t>
            </a:r>
          </a:p>
          <a:p>
            <a:pPr marL="0" indent="0">
              <a:buClr>
                <a:schemeClr val="tx2"/>
              </a:buClr>
              <a:buFontTx/>
              <a:buNone/>
            </a:pPr>
            <a:r>
              <a:rPr lang="en-US" sz="1200" dirty="0"/>
              <a:t>Participate in church, mosque, temple or religious institutions</a:t>
            </a:r>
          </a:p>
          <a:p>
            <a:pPr marL="0" indent="0">
              <a:buClr>
                <a:schemeClr val="tx2"/>
              </a:buClr>
              <a:buFontTx/>
              <a:buNone/>
            </a:pPr>
            <a:r>
              <a:rPr lang="en-US" sz="1200" dirty="0"/>
              <a:t>Praying and focusing on your concept/understanding of God</a:t>
            </a:r>
          </a:p>
          <a:p>
            <a:pPr marL="0" indent="0">
              <a:buClr>
                <a:schemeClr val="tx2"/>
              </a:buClr>
              <a:buFontTx/>
              <a:buNone/>
            </a:pPr>
            <a:r>
              <a:rPr lang="en-US" sz="1200" dirty="0"/>
              <a:t>Reading religious and sacred texts</a:t>
            </a:r>
          </a:p>
          <a:p>
            <a:pPr marL="0" indent="0">
              <a:buClr>
                <a:schemeClr val="tx2"/>
              </a:buClr>
              <a:buFontTx/>
              <a:buNone/>
            </a:pPr>
            <a:r>
              <a:rPr lang="en-US" sz="1200" dirty="0"/>
              <a:t>Talking and sharing with others who share similar beliefs</a:t>
            </a:r>
          </a:p>
          <a:p>
            <a:pPr marL="0" indent="0">
              <a:buClr>
                <a:schemeClr val="tx2"/>
              </a:buClr>
              <a:buFontTx/>
              <a:buNone/>
            </a:pPr>
            <a:r>
              <a:rPr lang="en-US" sz="1200" dirty="0"/>
              <a:t>MEDIATATION</a:t>
            </a:r>
          </a:p>
          <a:p>
            <a:pPr marL="0" indent="0">
              <a:buClr>
                <a:schemeClr val="tx2"/>
              </a:buClr>
              <a:buFontTx/>
              <a:buNone/>
            </a:pPr>
            <a:r>
              <a:rPr lang="en-US" sz="1200" dirty="0"/>
              <a:t>Deep breathing that focuses on the source of life</a:t>
            </a:r>
          </a:p>
          <a:p>
            <a:pPr marL="0" indent="0">
              <a:buClr>
                <a:schemeClr val="tx2"/>
              </a:buClr>
              <a:buFontTx/>
              <a:buNone/>
            </a:pPr>
            <a:r>
              <a:rPr lang="en-US" sz="1200" dirty="0"/>
              <a:t>Mindfulness meditation that focuses on the moment in a non-judgmental way</a:t>
            </a:r>
          </a:p>
          <a:p>
            <a:pPr marL="0" indent="0">
              <a:buClr>
                <a:schemeClr val="tx2"/>
              </a:buClr>
              <a:buFontTx/>
              <a:buNone/>
            </a:pPr>
            <a:r>
              <a:rPr lang="en-US" sz="1200" dirty="0"/>
              <a:t>Visualizations: imagining a peaceful, relaxed, hopeful, loving place</a:t>
            </a:r>
          </a:p>
          <a:p>
            <a:pPr marL="0" indent="0">
              <a:buClr>
                <a:schemeClr val="tx2"/>
              </a:buClr>
              <a:buFontTx/>
              <a:buNone/>
            </a:pPr>
            <a:r>
              <a:rPr lang="en-US" sz="1200" dirty="0"/>
              <a:t>Repeating a mantra or sacred words or sounds</a:t>
            </a:r>
          </a:p>
          <a:p>
            <a:pPr marL="0" indent="0">
              <a:buClr>
                <a:schemeClr val="tx2"/>
              </a:buClr>
              <a:buFontTx/>
              <a:buNone/>
            </a:pPr>
            <a:r>
              <a:rPr lang="en-US" sz="1200" dirty="0"/>
              <a:t>DEEPEST SELF:</a:t>
            </a:r>
          </a:p>
          <a:p>
            <a:pPr marL="0" indent="0">
              <a:buClr>
                <a:schemeClr val="tx2"/>
              </a:buClr>
              <a:buFontTx/>
              <a:buNone/>
            </a:pPr>
            <a:r>
              <a:rPr lang="en-US" sz="1200" dirty="0"/>
              <a:t>Focusing on your goals, values and beliefs:  What brings you hope, joy and comfort? What brings your life meaning and purpose?</a:t>
            </a:r>
          </a:p>
          <a:p>
            <a:pPr marL="0" indent="0">
              <a:buClr>
                <a:schemeClr val="tx2"/>
              </a:buClr>
              <a:buFontTx/>
              <a:buNone/>
            </a:pPr>
            <a:r>
              <a:rPr lang="en-US" sz="1200" dirty="0"/>
              <a:t>Keeping a regular journal to express your deepest thoughts and feelings</a:t>
            </a:r>
          </a:p>
          <a:p>
            <a:pPr marL="0" indent="0">
              <a:buClr>
                <a:schemeClr val="tx2"/>
              </a:buClr>
              <a:buFontTx/>
              <a:buNone/>
            </a:pPr>
            <a:r>
              <a:rPr lang="en-US" sz="1200" dirty="0"/>
              <a:t>Reading inspiring stories, essays, poetry or philosophies that can enrich your life</a:t>
            </a:r>
          </a:p>
          <a:p>
            <a:pPr marL="0" indent="0">
              <a:buClr>
                <a:schemeClr val="tx2"/>
              </a:buClr>
              <a:buFontTx/>
              <a:buNone/>
            </a:pPr>
            <a:r>
              <a:rPr lang="en-US" sz="1200" dirty="0"/>
              <a:t>Being open to new experiences that can nurture your spirit, the deepest part of you, with nature, music, art and beauty.</a:t>
            </a:r>
          </a:p>
          <a:p>
            <a:pPr marL="0" indent="0">
              <a:buClr>
                <a:schemeClr val="tx2"/>
              </a:buClr>
              <a:buFontTx/>
              <a:buNone/>
            </a:pPr>
            <a:r>
              <a:rPr lang="en-US" sz="1200" dirty="0"/>
              <a:t>Looking around at what is good in yourself, and in others.  Be aware of the sacred and significant around you.  Learning to practice gratitude and forgiveness on a daily basis. Focus on the positive.</a:t>
            </a:r>
          </a:p>
          <a:p>
            <a:pPr marL="0" indent="0">
              <a:buClr>
                <a:schemeClr val="tx2"/>
              </a:buClr>
              <a:buFontTx/>
              <a:buNone/>
            </a:pPr>
            <a:endParaRPr lang="en-US" sz="1200" dirty="0"/>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ZA" dirty="0">
              <a:latin typeface="Arial" charset="0"/>
            </a:endParaRPr>
          </a:p>
        </p:txBody>
      </p:sp>
      <p:sp>
        <p:nvSpPr>
          <p:cNvPr id="4" name="Slide Number Placeholder 3"/>
          <p:cNvSpPr>
            <a:spLocks noGrp="1"/>
          </p:cNvSpPr>
          <p:nvPr>
            <p:ph type="sldNum" sz="quarter" idx="10"/>
          </p:nvPr>
        </p:nvSpPr>
        <p:spPr/>
        <p:txBody>
          <a:bodyPr/>
          <a:lstStyle/>
          <a:p>
            <a:pPr>
              <a:defRPr/>
            </a:pPr>
            <a:fld id="{931808C1-C25A-F847-97D5-B3976BD9D850}" type="slidenum">
              <a:rPr lang="en-US" smtClean="0"/>
              <a:pPr>
                <a:defRPr/>
              </a:pPr>
              <a:t>9</a:t>
            </a:fld>
            <a:endParaRPr lang="en-US" dirty="0"/>
          </a:p>
        </p:txBody>
      </p:sp>
    </p:spTree>
    <p:extLst>
      <p:ext uri="{BB962C8B-B14F-4D97-AF65-F5344CB8AC3E}">
        <p14:creationId xmlns:p14="http://schemas.microsoft.com/office/powerpoint/2010/main" val="227475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99D33A9-C674-D847-AE2A-72C88828D6D7}" type="datetime4">
              <a:rPr lang="en-ZA" smtClean="0"/>
              <a:t>14 March 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C211457E-EC7B-4545-A38F-B1ECDD484499}" type="slidenum">
              <a:rPr lang="en-US"/>
              <a:pPr>
                <a:defRPr/>
              </a:pPr>
              <a:t>‹#›</a:t>
            </a:fld>
            <a:endParaRPr lang="en-US" dirty="0"/>
          </a:p>
        </p:txBody>
      </p:sp>
    </p:spTree>
    <p:extLst>
      <p:ext uri="{BB962C8B-B14F-4D97-AF65-F5344CB8AC3E}">
        <p14:creationId xmlns:p14="http://schemas.microsoft.com/office/powerpoint/2010/main" val="345375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74898D-42D3-2A48-B178-7171174A4EC3}" type="datetime4">
              <a:rPr lang="en-ZA" smtClean="0"/>
              <a:t>14 March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1C54F9-31DA-0B45-8228-6EB72ADBCA35}" type="slidenum">
              <a:rPr lang="en-US"/>
              <a:pPr>
                <a:defRPr/>
              </a:pPr>
              <a:t>‹#›</a:t>
            </a:fld>
            <a:endParaRPr lang="en-US" dirty="0"/>
          </a:p>
        </p:txBody>
      </p:sp>
    </p:spTree>
    <p:extLst>
      <p:ext uri="{BB962C8B-B14F-4D97-AF65-F5344CB8AC3E}">
        <p14:creationId xmlns:p14="http://schemas.microsoft.com/office/powerpoint/2010/main" val="127793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1481BD-3D9A-9C4D-A857-CEADDB6CE781}" type="datetime4">
              <a:rPr lang="en-ZA" smtClean="0"/>
              <a:t>14 March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C27E0-811D-4B42-8807-948B70F07AFE}" type="slidenum">
              <a:rPr lang="en-US"/>
              <a:pPr>
                <a:defRPr/>
              </a:pPr>
              <a:t>‹#›</a:t>
            </a:fld>
            <a:endParaRPr lang="en-US" dirty="0"/>
          </a:p>
        </p:txBody>
      </p:sp>
    </p:spTree>
    <p:extLst>
      <p:ext uri="{BB962C8B-B14F-4D97-AF65-F5344CB8AC3E}">
        <p14:creationId xmlns:p14="http://schemas.microsoft.com/office/powerpoint/2010/main" val="174961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4C3F705-3006-8940-8214-4575D27B313A}" type="datetime4">
              <a:rPr lang="en-ZA" smtClean="0"/>
              <a:t>14 March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46AFDE-A924-9042-B0F6-F5C1FBC5AD76}" type="slidenum">
              <a:rPr lang="en-US"/>
              <a:pPr>
                <a:defRPr/>
              </a:pPr>
              <a:t>‹#›</a:t>
            </a:fld>
            <a:endParaRPr lang="en-US" dirty="0"/>
          </a:p>
        </p:txBody>
      </p:sp>
    </p:spTree>
    <p:extLst>
      <p:ext uri="{BB962C8B-B14F-4D97-AF65-F5344CB8AC3E}">
        <p14:creationId xmlns:p14="http://schemas.microsoft.com/office/powerpoint/2010/main" val="173976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C21C0AE-D066-DE4E-8A01-C7D082330486}" type="datetime4">
              <a:rPr lang="en-ZA" smtClean="0"/>
              <a:t>14 March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4729-98C1-E04A-8A19-66DC81DCCFA2}" type="slidenum">
              <a:rPr lang="en-US"/>
              <a:pPr>
                <a:defRPr/>
              </a:pPr>
              <a:t>‹#›</a:t>
            </a:fld>
            <a:endParaRPr lang="en-US" dirty="0"/>
          </a:p>
        </p:txBody>
      </p:sp>
    </p:spTree>
    <p:extLst>
      <p:ext uri="{BB962C8B-B14F-4D97-AF65-F5344CB8AC3E}">
        <p14:creationId xmlns:p14="http://schemas.microsoft.com/office/powerpoint/2010/main" val="195678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DB47E3-8CD9-D045-BD57-9C156641941A}" type="datetime4">
              <a:rPr lang="en-ZA" smtClean="0"/>
              <a:t>14 March 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5F56FF-003A-1647-A366-F87CEE8088AC}" type="slidenum">
              <a:rPr lang="en-US"/>
              <a:pPr>
                <a:defRPr/>
              </a:pPr>
              <a:t>‹#›</a:t>
            </a:fld>
            <a:endParaRPr lang="en-US" dirty="0"/>
          </a:p>
        </p:txBody>
      </p:sp>
    </p:spTree>
    <p:extLst>
      <p:ext uri="{BB962C8B-B14F-4D97-AF65-F5344CB8AC3E}">
        <p14:creationId xmlns:p14="http://schemas.microsoft.com/office/powerpoint/2010/main" val="291201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68F8C7C-6423-AB4B-99CE-224132D8963E}" type="datetime4">
              <a:rPr lang="en-ZA" smtClean="0"/>
              <a:t>14 March 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BCC497-D83D-184F-BF4C-1E74FCDA7C13}" type="slidenum">
              <a:rPr lang="en-US"/>
              <a:pPr>
                <a:defRPr/>
              </a:pPr>
              <a:t>‹#›</a:t>
            </a:fld>
            <a:endParaRPr lang="en-US" dirty="0"/>
          </a:p>
        </p:txBody>
      </p:sp>
    </p:spTree>
    <p:extLst>
      <p:ext uri="{BB962C8B-B14F-4D97-AF65-F5344CB8AC3E}">
        <p14:creationId xmlns:p14="http://schemas.microsoft.com/office/powerpoint/2010/main" val="407135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784699-BA21-A44F-A8C0-B95DB84520F1}" type="datetime4">
              <a:rPr lang="en-ZA" smtClean="0"/>
              <a:t>14 March 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F21F6-03F5-6E46-A417-3367C78B52A1}" type="slidenum">
              <a:rPr lang="en-US"/>
              <a:pPr>
                <a:defRPr/>
              </a:pPr>
              <a:t>‹#›</a:t>
            </a:fld>
            <a:endParaRPr lang="en-US" dirty="0"/>
          </a:p>
        </p:txBody>
      </p:sp>
    </p:spTree>
    <p:extLst>
      <p:ext uri="{BB962C8B-B14F-4D97-AF65-F5344CB8AC3E}">
        <p14:creationId xmlns:p14="http://schemas.microsoft.com/office/powerpoint/2010/main" val="127462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862A1F-2158-3046-993F-0CADD8CD1698}" type="datetime4">
              <a:rPr lang="en-ZA" smtClean="0"/>
              <a:t>14 March 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5F2AB7-A4D0-2044-9A03-240EFA05BF33}" type="slidenum">
              <a:rPr lang="en-US"/>
              <a:pPr>
                <a:defRPr/>
              </a:pPr>
              <a:t>‹#›</a:t>
            </a:fld>
            <a:endParaRPr lang="en-US" dirty="0"/>
          </a:p>
        </p:txBody>
      </p:sp>
    </p:spTree>
    <p:extLst>
      <p:ext uri="{BB962C8B-B14F-4D97-AF65-F5344CB8AC3E}">
        <p14:creationId xmlns:p14="http://schemas.microsoft.com/office/powerpoint/2010/main" val="137874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3911A0FF-52D9-8949-88E9-D3C143EE9CEF}" type="datetime4">
              <a:rPr lang="en-ZA" smtClean="0"/>
              <a:t>14 March 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9FF8A-4B3C-5545-85A0-4B77784EB604}" type="slidenum">
              <a:rPr lang="en-US"/>
              <a:pPr>
                <a:defRPr/>
              </a:pPr>
              <a:t>‹#›</a:t>
            </a:fld>
            <a:endParaRPr lang="en-US" dirty="0"/>
          </a:p>
        </p:txBody>
      </p:sp>
    </p:spTree>
    <p:extLst>
      <p:ext uri="{BB962C8B-B14F-4D97-AF65-F5344CB8AC3E}">
        <p14:creationId xmlns:p14="http://schemas.microsoft.com/office/powerpoint/2010/main" val="229603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C9CD2BEF-E193-8746-BE66-E9A84A006137}" type="datetime4">
              <a:rPr lang="en-ZA" smtClean="0"/>
              <a:t>14 March 2021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C04CF8DC-B8D1-994A-B79C-A966A34E1180}" type="slidenum">
              <a:rPr lang="en-US"/>
              <a:pPr>
                <a:defRPr/>
              </a:pPr>
              <a:t>‹#›</a:t>
            </a:fld>
            <a:endParaRPr lang="en-US" dirty="0"/>
          </a:p>
        </p:txBody>
      </p:sp>
    </p:spTree>
    <p:extLst>
      <p:ext uri="{BB962C8B-B14F-4D97-AF65-F5344CB8AC3E}">
        <p14:creationId xmlns:p14="http://schemas.microsoft.com/office/powerpoint/2010/main" val="342993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ea typeface="+mn-ea"/>
                <a:cs typeface="+mn-cs"/>
              </a:defRPr>
            </a:lvl1pPr>
          </a:lstStyle>
          <a:p>
            <a:pPr>
              <a:defRPr/>
            </a:pPr>
            <a:fld id="{37476D0A-F759-F945-9D9E-98040DD11A3C}" type="datetime4">
              <a:rPr lang="en-ZA" smtClean="0"/>
              <a:t>14 March 2021</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dirty="0">
                <a:solidFill>
                  <a:schemeClr val="tx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smtClean="0">
                <a:solidFill>
                  <a:schemeClr val="tx2"/>
                </a:solidFill>
                <a:latin typeface="+mn-lt"/>
                <a:ea typeface="+mn-ea"/>
                <a:cs typeface="+mn-cs"/>
              </a:defRPr>
            </a:lvl1pPr>
          </a:lstStyle>
          <a:p>
            <a:pPr>
              <a:defRPr/>
            </a:pPr>
            <a:fld id="{207A314B-8294-5942-B8D4-5C5E319021D7}" type="slidenum">
              <a:rPr lang="en-US"/>
              <a:pPr>
                <a:defRPr/>
              </a:pPr>
              <a:t>‹#›</a:t>
            </a:fld>
            <a:endParaRPr lang="en-US"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35" r:id="rId1"/>
    <p:sldLayoutId id="2147483926" r:id="rId2"/>
    <p:sldLayoutId id="2147483927" r:id="rId3"/>
    <p:sldLayoutId id="2147483928" r:id="rId4"/>
    <p:sldLayoutId id="2147483929" r:id="rId5"/>
    <p:sldLayoutId id="2147483930" r:id="rId6"/>
    <p:sldLayoutId id="2147483931" r:id="rId7"/>
    <p:sldLayoutId id="2147483932" r:id="rId8"/>
    <p:sldLayoutId id="2147483936" r:id="rId9"/>
    <p:sldLayoutId id="2147483933" r:id="rId10"/>
    <p:sldLayoutId id="2147483934" r:id="rId11"/>
  </p:sldLayoutIdLst>
  <p:hf sldNum="0" hdr="0" dt="0"/>
  <p:txStyles>
    <p:titleStyle>
      <a:lvl1pPr algn="l" rtl="0" eaLnBrk="1" fontAlgn="base" hangingPunct="1">
        <a:spcBef>
          <a:spcPct val="0"/>
        </a:spcBef>
        <a:spcAft>
          <a:spcPct val="0"/>
        </a:spcAft>
        <a:defRPr sz="3600" kern="1200" cap="all" spc="-6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Arial Black" charset="0"/>
          <a:ea typeface="ＭＳ Ｐゴシック" charset="0"/>
          <a:cs typeface="ＭＳ Ｐゴシック" charset="0"/>
        </a:defRPr>
      </a:lvl9pPr>
    </p:titleStyle>
    <p:bodyStyle>
      <a:lvl1pPr algn="l" rtl="0" eaLnBrk="1" fontAlgn="base" hangingPunct="1">
        <a:spcBef>
          <a:spcPct val="20000"/>
        </a:spcBef>
        <a:spcAft>
          <a:spcPts val="600"/>
        </a:spcAft>
        <a:buFont typeface="Arial" charset="0"/>
        <a:defRPr sz="2000" b="1"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chaplaincyinnovation.org/resources/ebook-grief-new-normal" TargetMode="External"/><Relationship Id="rId4" Type="http://schemas.openxmlformats.org/officeDocument/2006/relationships/hyperlink" Target="https://www.who.int/news/item/01-06-2020-basic-psychosocial-skills-a-guide-for-covid-19-respond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www.who.int/publications/i/item/97892415482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g"/><Relationship Id="rId4" Type="http://schemas.openxmlformats.org/officeDocument/2006/relationships/hyperlink" Target="mailto:richardbauermm@ma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www.who.int/news-room/fact-sheets/detail/mental-health-strengthening-our-respon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31"/>
            <a:ext cx="7909022" cy="1624493"/>
          </a:xfrm>
        </p:spPr>
        <p:txBody>
          <a:bodyPr/>
          <a:lstStyle/>
          <a:p>
            <a:pPr fontAlgn="auto">
              <a:spcAft>
                <a:spcPts val="0"/>
              </a:spcAft>
              <a:defRPr/>
            </a:pPr>
            <a:r>
              <a:rPr lang="en-US" sz="2800" b="1" dirty="0">
                <a:latin typeface="Arial"/>
                <a:ea typeface="+mj-ea"/>
                <a:cs typeface="Arial"/>
              </a:rPr>
              <a:t>Spiritual and Psychosocial Self-Care for caregivers and communities</a:t>
            </a:r>
            <a:endParaRPr lang="en-US" sz="3200" b="1" dirty="0">
              <a:latin typeface="Arial"/>
              <a:ea typeface="+mj-ea"/>
              <a:cs typeface="Arial"/>
            </a:endParaRPr>
          </a:p>
        </p:txBody>
      </p:sp>
      <p:sp>
        <p:nvSpPr>
          <p:cNvPr id="3" name="Subtitle 2"/>
          <p:cNvSpPr>
            <a:spLocks noGrp="1"/>
          </p:cNvSpPr>
          <p:nvPr>
            <p:ph type="subTitle" idx="1"/>
          </p:nvPr>
        </p:nvSpPr>
        <p:spPr>
          <a:xfrm>
            <a:off x="314325" y="4903786"/>
            <a:ext cx="8629650" cy="811214"/>
          </a:xfrm>
        </p:spPr>
        <p:txBody>
          <a:bodyPr rtlCol="0">
            <a:normAutofit/>
          </a:bodyPr>
          <a:lstStyle/>
          <a:p>
            <a:pPr fontAlgn="auto">
              <a:buFont typeface="Arial" pitchFamily="34" charset="0"/>
              <a:buNone/>
              <a:defRPr/>
            </a:pPr>
            <a:r>
              <a:rPr lang="en-US" sz="1900" dirty="0">
                <a:ea typeface="+mn-ea"/>
                <a:cs typeface="+mn-cs"/>
              </a:rPr>
              <a:t>FCI New Foundations of Hope</a:t>
            </a:r>
          </a:p>
          <a:p>
            <a:pPr fontAlgn="auto">
              <a:buFont typeface="Arial" pitchFamily="34" charset="0"/>
              <a:buNone/>
              <a:defRPr/>
            </a:pPr>
            <a:r>
              <a:rPr lang="en-US" sz="1900" dirty="0">
                <a:ea typeface="+mn-ea"/>
                <a:cs typeface="+mn-cs"/>
              </a:rPr>
              <a:t>17 March 2021</a:t>
            </a:r>
          </a:p>
        </p:txBody>
      </p:sp>
      <p:sp>
        <p:nvSpPr>
          <p:cNvPr id="4099" name="Footer Placeholder 3"/>
          <p:cNvSpPr>
            <a:spLocks noGrp="1"/>
          </p:cNvSpPr>
          <p:nvPr>
            <p:ph type="ftr" sz="quarter" idx="11"/>
          </p:nvPr>
        </p:nvSpPr>
        <p:spPr bwMode="auto">
          <a:xfrm>
            <a:off x="457200" y="5965825"/>
            <a:ext cx="8066088" cy="811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endParaRPr lang="en-US" dirty="0"/>
          </a:p>
        </p:txBody>
      </p:sp>
      <p:pic>
        <p:nvPicPr>
          <p:cNvPr id="5" name="Picture 4"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019798"/>
            <a:ext cx="2872854" cy="574571"/>
          </a:xfrm>
          <a:prstGeom prst="rect">
            <a:avLst/>
          </a:prstGeom>
        </p:spPr>
      </p:pic>
      <p:sp>
        <p:nvSpPr>
          <p:cNvPr id="4" name="TextBox 3"/>
          <p:cNvSpPr txBox="1"/>
          <p:nvPr/>
        </p:nvSpPr>
        <p:spPr>
          <a:xfrm>
            <a:off x="317402" y="4184302"/>
            <a:ext cx="6025304" cy="461665"/>
          </a:xfrm>
          <a:prstGeom prst="rect">
            <a:avLst/>
          </a:prstGeom>
          <a:noFill/>
        </p:spPr>
        <p:txBody>
          <a:bodyPr wrap="none" rtlCol="0">
            <a:spAutoFit/>
          </a:bodyPr>
          <a:lstStyle/>
          <a:p>
            <a:r>
              <a:rPr lang="en-US" sz="2400" b="1" dirty="0"/>
              <a:t>Rev. Richard W. Bauer, MM, BCC, LCSW</a:t>
            </a:r>
          </a:p>
        </p:txBody>
      </p:sp>
      <p:pic>
        <p:nvPicPr>
          <p:cNvPr id="8" name="Picture 7" descr="all fai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191" y="2070793"/>
            <a:ext cx="2328609" cy="235808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65CB5BF1-8ED4-E74F-90FA-A01B0DA10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1874" y="5800565"/>
            <a:ext cx="1044348" cy="10574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10" name="TextBox 9">
            <a:extLst>
              <a:ext uri="{FF2B5EF4-FFF2-40B4-BE49-F238E27FC236}">
                <a16:creationId xmlns:a16="http://schemas.microsoft.com/office/drawing/2014/main" id="{3AC6B2D6-F2D8-4141-B70D-654227FEF75B}"/>
              </a:ext>
            </a:extLst>
          </p:cNvPr>
          <p:cNvSpPr txBox="1"/>
          <p:nvPr/>
        </p:nvSpPr>
        <p:spPr>
          <a:xfrm>
            <a:off x="457198" y="704610"/>
            <a:ext cx="8229602" cy="553998"/>
          </a:xfrm>
          <a:prstGeom prst="rect">
            <a:avLst/>
          </a:prstGeom>
          <a:noFill/>
        </p:spPr>
        <p:txBody>
          <a:bodyPr wrap="square" rtlCol="0">
            <a:spAutoFit/>
          </a:bodyPr>
          <a:lstStyle/>
          <a:p>
            <a:r>
              <a:rPr lang="en-US" sz="3000" b="1" dirty="0"/>
              <a:t>1. Evaluating your coping skills</a:t>
            </a:r>
          </a:p>
        </p:txBody>
      </p:sp>
      <p:sp>
        <p:nvSpPr>
          <p:cNvPr id="3" name="TextBox 2">
            <a:extLst>
              <a:ext uri="{FF2B5EF4-FFF2-40B4-BE49-F238E27FC236}">
                <a16:creationId xmlns:a16="http://schemas.microsoft.com/office/drawing/2014/main" id="{8CEC2829-269A-A14C-9659-4683AEE037CE}"/>
              </a:ext>
            </a:extLst>
          </p:cNvPr>
          <p:cNvSpPr txBox="1"/>
          <p:nvPr/>
        </p:nvSpPr>
        <p:spPr>
          <a:xfrm>
            <a:off x="357056" y="1572130"/>
            <a:ext cx="7929694" cy="2893100"/>
          </a:xfrm>
          <a:prstGeom prst="rect">
            <a:avLst/>
          </a:prstGeom>
          <a:noFill/>
        </p:spPr>
        <p:txBody>
          <a:bodyPr wrap="square" rtlCol="0">
            <a:spAutoFit/>
          </a:bodyPr>
          <a:lstStyle/>
          <a:p>
            <a:r>
              <a:rPr lang="en-US" sz="2600" dirty="0"/>
              <a:t>Examining your own habits is an important first step in developing a self-care plan. How do you typically deal with life’s demands? Can you identify when you need to take a break? When faced with challenges, we can use either positive coping strategies or negative coping strategies. Below are a few examples of each. Which strategies do you use?</a:t>
            </a:r>
          </a:p>
        </p:txBody>
      </p:sp>
    </p:spTree>
    <p:extLst>
      <p:ext uri="{BB962C8B-B14F-4D97-AF65-F5344CB8AC3E}">
        <p14:creationId xmlns:p14="http://schemas.microsoft.com/office/powerpoint/2010/main" val="134309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sp>
        <p:nvSpPr>
          <p:cNvPr id="10" name="TextBox 9">
            <a:extLst>
              <a:ext uri="{FF2B5EF4-FFF2-40B4-BE49-F238E27FC236}">
                <a16:creationId xmlns:a16="http://schemas.microsoft.com/office/drawing/2014/main" id="{3AC6B2D6-F2D8-4141-B70D-654227FEF75B}"/>
              </a:ext>
            </a:extLst>
          </p:cNvPr>
          <p:cNvSpPr txBox="1"/>
          <p:nvPr/>
        </p:nvSpPr>
        <p:spPr>
          <a:xfrm>
            <a:off x="457198" y="558255"/>
            <a:ext cx="8229602" cy="461665"/>
          </a:xfrm>
          <a:prstGeom prst="rect">
            <a:avLst/>
          </a:prstGeom>
          <a:noFill/>
        </p:spPr>
        <p:txBody>
          <a:bodyPr wrap="square" rtlCol="0">
            <a:spAutoFit/>
          </a:bodyPr>
          <a:lstStyle/>
          <a:p>
            <a:r>
              <a:rPr lang="en-US" sz="2400" b="1" dirty="0"/>
              <a:t>2. Identify YOUR self-care needs</a:t>
            </a:r>
          </a:p>
        </p:txBody>
      </p:sp>
      <p:pic>
        <p:nvPicPr>
          <p:cNvPr id="7" name="Picture 6">
            <a:extLst>
              <a:ext uri="{FF2B5EF4-FFF2-40B4-BE49-F238E27FC236}">
                <a16:creationId xmlns:a16="http://schemas.microsoft.com/office/drawing/2014/main" id="{8A89EAF7-84C0-764D-832C-6CE728032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3" y="1019920"/>
            <a:ext cx="6611216" cy="5817870"/>
          </a:xfrm>
          <a:prstGeom prst="rect">
            <a:avLst/>
          </a:prstGeom>
        </p:spPr>
      </p:pic>
    </p:spTree>
    <p:extLst>
      <p:ext uri="{BB962C8B-B14F-4D97-AF65-F5344CB8AC3E}">
        <p14:creationId xmlns:p14="http://schemas.microsoft.com/office/powerpoint/2010/main" val="16717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sp>
        <p:nvSpPr>
          <p:cNvPr id="10" name="TextBox 9">
            <a:extLst>
              <a:ext uri="{FF2B5EF4-FFF2-40B4-BE49-F238E27FC236}">
                <a16:creationId xmlns:a16="http://schemas.microsoft.com/office/drawing/2014/main" id="{3AC6B2D6-F2D8-4141-B70D-654227FEF75B}"/>
              </a:ext>
            </a:extLst>
          </p:cNvPr>
          <p:cNvSpPr txBox="1"/>
          <p:nvPr/>
        </p:nvSpPr>
        <p:spPr>
          <a:xfrm>
            <a:off x="457198" y="558255"/>
            <a:ext cx="8229602" cy="461665"/>
          </a:xfrm>
          <a:prstGeom prst="rect">
            <a:avLst/>
          </a:prstGeom>
          <a:noFill/>
        </p:spPr>
        <p:txBody>
          <a:bodyPr wrap="square" rtlCol="0">
            <a:spAutoFit/>
          </a:bodyPr>
          <a:lstStyle/>
          <a:p>
            <a:r>
              <a:rPr lang="en-US" sz="2400" b="1" dirty="0"/>
              <a:t>2. Identify YOUR self-care needs (</a:t>
            </a:r>
            <a:r>
              <a:rPr lang="en-US" sz="2400" b="1" dirty="0" err="1"/>
              <a:t>con’t</a:t>
            </a:r>
            <a:r>
              <a:rPr lang="en-US" sz="2400" b="1" dirty="0"/>
              <a:t>)</a:t>
            </a:r>
          </a:p>
        </p:txBody>
      </p:sp>
      <p:pic>
        <p:nvPicPr>
          <p:cNvPr id="4" name="Picture 3" descr="Table&#10;&#10;Description automatically generated">
            <a:extLst>
              <a:ext uri="{FF2B5EF4-FFF2-40B4-BE49-F238E27FC236}">
                <a16:creationId xmlns:a16="http://schemas.microsoft.com/office/drawing/2014/main" id="{D1F4C26B-E710-FD49-80E2-D73BDC3D6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4" y="904438"/>
            <a:ext cx="6848303" cy="5801162"/>
          </a:xfrm>
          <a:prstGeom prst="rect">
            <a:avLst/>
          </a:prstGeom>
        </p:spPr>
      </p:pic>
    </p:spTree>
    <p:extLst>
      <p:ext uri="{BB962C8B-B14F-4D97-AF65-F5344CB8AC3E}">
        <p14:creationId xmlns:p14="http://schemas.microsoft.com/office/powerpoint/2010/main" val="59589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sp>
        <p:nvSpPr>
          <p:cNvPr id="10" name="TextBox 9">
            <a:extLst>
              <a:ext uri="{FF2B5EF4-FFF2-40B4-BE49-F238E27FC236}">
                <a16:creationId xmlns:a16="http://schemas.microsoft.com/office/drawing/2014/main" id="{3AC6B2D6-F2D8-4141-B70D-654227FEF75B}"/>
              </a:ext>
            </a:extLst>
          </p:cNvPr>
          <p:cNvSpPr txBox="1"/>
          <p:nvPr/>
        </p:nvSpPr>
        <p:spPr>
          <a:xfrm>
            <a:off x="457198" y="558255"/>
            <a:ext cx="8229602" cy="461665"/>
          </a:xfrm>
          <a:prstGeom prst="rect">
            <a:avLst/>
          </a:prstGeom>
          <a:noFill/>
        </p:spPr>
        <p:txBody>
          <a:bodyPr wrap="square" rtlCol="0">
            <a:spAutoFit/>
          </a:bodyPr>
          <a:lstStyle/>
          <a:p>
            <a:r>
              <a:rPr lang="en-US" sz="2400" b="1" dirty="0"/>
              <a:t>3. Create YOUR self-care plan</a:t>
            </a:r>
          </a:p>
        </p:txBody>
      </p:sp>
      <p:pic>
        <p:nvPicPr>
          <p:cNvPr id="5" name="Picture 4" descr="Timeline&#10;&#10;Description automatically generated">
            <a:extLst>
              <a:ext uri="{FF2B5EF4-FFF2-40B4-BE49-F238E27FC236}">
                <a16:creationId xmlns:a16="http://schemas.microsoft.com/office/drawing/2014/main" id="{DAA951A3-39F5-D14B-9982-9932EC0E5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908370"/>
            <a:ext cx="7454134" cy="5949630"/>
          </a:xfrm>
          <a:prstGeom prst="rect">
            <a:avLst/>
          </a:prstGeom>
        </p:spPr>
      </p:pic>
    </p:spTree>
    <p:extLst>
      <p:ext uri="{BB962C8B-B14F-4D97-AF65-F5344CB8AC3E}">
        <p14:creationId xmlns:p14="http://schemas.microsoft.com/office/powerpoint/2010/main" val="357431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500" dirty="0"/>
            </a:br>
            <a:r>
              <a:rPr lang="en-US" sz="2500" dirty="0"/>
              <a:t>Spiritual and psychosocial self-care</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sp>
        <p:nvSpPr>
          <p:cNvPr id="3" name="TextBox 2">
            <a:extLst>
              <a:ext uri="{FF2B5EF4-FFF2-40B4-BE49-F238E27FC236}">
                <a16:creationId xmlns:a16="http://schemas.microsoft.com/office/drawing/2014/main" id="{1B534C31-02C5-5E4E-BAA8-F9FB526CDFC7}"/>
              </a:ext>
            </a:extLst>
          </p:cNvPr>
          <p:cNvSpPr txBox="1"/>
          <p:nvPr/>
        </p:nvSpPr>
        <p:spPr>
          <a:xfrm>
            <a:off x="284479" y="548580"/>
            <a:ext cx="8575042" cy="5324535"/>
          </a:xfrm>
          <a:prstGeom prst="rect">
            <a:avLst/>
          </a:prstGeom>
          <a:noFill/>
        </p:spPr>
        <p:txBody>
          <a:bodyPr wrap="square" rtlCol="0">
            <a:spAutoFit/>
          </a:bodyPr>
          <a:lstStyle/>
          <a:p>
            <a:r>
              <a:rPr lang="en-US" sz="2000" b="1" dirty="0"/>
              <a:t>Resources:</a:t>
            </a:r>
          </a:p>
          <a:p>
            <a:endParaRPr lang="en-US" sz="1600" dirty="0"/>
          </a:p>
          <a:p>
            <a:r>
              <a:rPr lang="en-US" sz="1600" dirty="0"/>
              <a:t>Aten, J. D., </a:t>
            </a:r>
            <a:r>
              <a:rPr lang="en-US" sz="1600" dirty="0" err="1"/>
              <a:t>Shannonhouse</a:t>
            </a:r>
            <a:r>
              <a:rPr lang="en-US" sz="1600" dirty="0"/>
              <a:t>, L, Davis, D. E., Davis, E. B., Hook, J. N., Van </a:t>
            </a:r>
            <a:r>
              <a:rPr lang="en-US" sz="1600" dirty="0" err="1"/>
              <a:t>Tongeren</a:t>
            </a:r>
            <a:r>
              <a:rPr lang="en-US" sz="1600" dirty="0"/>
              <a:t>, D. R., Hwang, J., McElroy-</a:t>
            </a:r>
            <a:r>
              <a:rPr lang="en-US" sz="1600" dirty="0" err="1"/>
              <a:t>Heltzel</a:t>
            </a:r>
            <a:r>
              <a:rPr lang="en-US" sz="1600" dirty="0"/>
              <a:t>, S. E., </a:t>
            </a:r>
            <a:r>
              <a:rPr lang="en-US" sz="1600" dirty="0" err="1"/>
              <a:t>Schruba</a:t>
            </a:r>
            <a:r>
              <a:rPr lang="en-US" sz="1600" dirty="0"/>
              <a:t>, A., &amp; Annan, K. (2020). </a:t>
            </a:r>
            <a:r>
              <a:rPr lang="en-US" sz="1600" i="1" dirty="0"/>
              <a:t>Spiritual first aid.</a:t>
            </a:r>
            <a:r>
              <a:rPr lang="en-US" sz="1600" dirty="0"/>
              <a:t> Wheaton, IL: Humanitarian Disaster Institute</a:t>
            </a:r>
          </a:p>
          <a:p>
            <a:endParaRPr lang="en-US" sz="1600" dirty="0"/>
          </a:p>
          <a:p>
            <a:r>
              <a:rPr lang="en-US" sz="1600" i="1" dirty="0"/>
              <a:t>Basic Psychosocial Skills: A Guide for COVID-19 Responders </a:t>
            </a:r>
            <a:r>
              <a:rPr lang="en-US" sz="1600" dirty="0">
                <a:solidFill>
                  <a:srgbClr val="0070C0"/>
                </a:solidFill>
                <a:hlinkClick r:id="rId4">
                  <a:extLst>
                    <a:ext uri="{A12FA001-AC4F-418D-AE19-62706E023703}">
                      <ahyp:hlinkClr xmlns:ahyp="http://schemas.microsoft.com/office/drawing/2018/hyperlinkcolor" val="tx"/>
                    </a:ext>
                  </a:extLst>
                </a:hlinkClick>
              </a:rPr>
              <a:t>https://www.who.int/news/item/01-06-2020-basic-psychosocial-skills-a-guide-for-covid-19-responders</a:t>
            </a:r>
            <a:r>
              <a:rPr lang="en-US" sz="1600" dirty="0">
                <a:solidFill>
                  <a:srgbClr val="0070C0"/>
                </a:solidFill>
              </a:rPr>
              <a:t>  </a:t>
            </a:r>
            <a:r>
              <a:rPr lang="en-US" sz="1600" dirty="0"/>
              <a:t>(accessed 10 Mar 2021)</a:t>
            </a:r>
            <a:endParaRPr lang="en-US" sz="1600" dirty="0">
              <a:solidFill>
                <a:srgbClr val="0070C0"/>
              </a:solidFill>
            </a:endParaRPr>
          </a:p>
          <a:p>
            <a:endParaRPr lang="en-US" sz="1600" dirty="0"/>
          </a:p>
          <a:p>
            <a:r>
              <a:rPr lang="en-US" sz="1600" i="1" dirty="0"/>
              <a:t>Grief:  The new normal. Offerings from the Chaplaincy Innovation Lab, for all who are grieving and those who love them</a:t>
            </a:r>
            <a:r>
              <a:rPr lang="en-US" sz="1600" dirty="0">
                <a:solidFill>
                  <a:srgbClr val="0070C0"/>
                </a:solidFill>
              </a:rPr>
              <a:t>. </a:t>
            </a:r>
            <a:r>
              <a:rPr lang="en-US" sz="1600" dirty="0">
                <a:solidFill>
                  <a:srgbClr val="0070C0"/>
                </a:solidFill>
                <a:hlinkClick r:id="rId5">
                  <a:extLst>
                    <a:ext uri="{A12FA001-AC4F-418D-AE19-62706E023703}">
                      <ahyp:hlinkClr xmlns:ahyp="http://schemas.microsoft.com/office/drawing/2018/hyperlinkcolor" val="tx"/>
                    </a:ext>
                  </a:extLst>
                </a:hlinkClick>
              </a:rPr>
              <a:t>http://chaplaincyinnovation.org/resources/ebook-grief-new-normal</a:t>
            </a:r>
            <a:r>
              <a:rPr lang="en-US" sz="1600" dirty="0">
                <a:solidFill>
                  <a:srgbClr val="0070C0"/>
                </a:solidFill>
              </a:rPr>
              <a:t>  </a:t>
            </a:r>
            <a:r>
              <a:rPr lang="en-US" sz="1600" dirty="0"/>
              <a:t>(accessed 10 Mar 2021)</a:t>
            </a:r>
          </a:p>
          <a:p>
            <a:endParaRPr lang="en-US" sz="1600" dirty="0">
              <a:solidFill>
                <a:srgbClr val="0070C0"/>
              </a:solidFill>
            </a:endParaRPr>
          </a:p>
          <a:p>
            <a:r>
              <a:rPr lang="en-US" sz="1600" dirty="0"/>
              <a:t>Mills, J., </a:t>
            </a:r>
            <a:r>
              <a:rPr lang="en-US" sz="1600" dirty="0" err="1"/>
              <a:t>Ramachenderan</a:t>
            </a:r>
            <a:r>
              <a:rPr lang="en-US" sz="1600" dirty="0"/>
              <a:t>, J., Chapman, M., Greenland, R., &amp; Agar, M. (2020). </a:t>
            </a:r>
            <a:r>
              <a:rPr lang="en-US" sz="1600" dirty="0" err="1"/>
              <a:t>Prioritising</a:t>
            </a:r>
            <a:r>
              <a:rPr lang="en-US" sz="1600" dirty="0"/>
              <a:t> workforce wellbeing and resilience: What COVID-19 is reminding us about self-care and staff support. </a:t>
            </a:r>
            <a:r>
              <a:rPr lang="en-US" sz="1600" i="1" dirty="0"/>
              <a:t>Palliative Medicine</a:t>
            </a:r>
            <a:r>
              <a:rPr lang="en-US" sz="1600" dirty="0"/>
              <a:t>, 34(9), 1137–1139.</a:t>
            </a:r>
          </a:p>
          <a:p>
            <a:endParaRPr lang="en-US" sz="1600" dirty="0"/>
          </a:p>
          <a:p>
            <a:r>
              <a:rPr lang="en-US" sz="1600" dirty="0"/>
              <a:t>Osofsky, J. D. (2011). Vicarious traumatization and the need for self-care in working with traumatized young children. In </a:t>
            </a:r>
            <a:r>
              <a:rPr lang="en-US" sz="1600" i="1" dirty="0"/>
              <a:t>Clinical Work with Traumatized Young Children </a:t>
            </a:r>
            <a:r>
              <a:rPr lang="en-US" sz="1600" dirty="0"/>
              <a:t>(pp. 336-348). New York: The Guilford Press.</a:t>
            </a:r>
          </a:p>
        </p:txBody>
      </p:sp>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Tree>
    <p:extLst>
      <p:ext uri="{BB962C8B-B14F-4D97-AF65-F5344CB8AC3E}">
        <p14:creationId xmlns:p14="http://schemas.microsoft.com/office/powerpoint/2010/main" val="186520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500" dirty="0"/>
            </a:br>
            <a:r>
              <a:rPr lang="en-US" sz="2500" dirty="0"/>
              <a:t>Spiritual and psychosocial self-care</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sp>
        <p:nvSpPr>
          <p:cNvPr id="3" name="TextBox 2">
            <a:extLst>
              <a:ext uri="{FF2B5EF4-FFF2-40B4-BE49-F238E27FC236}">
                <a16:creationId xmlns:a16="http://schemas.microsoft.com/office/drawing/2014/main" id="{1B534C31-02C5-5E4E-BAA8-F9FB526CDFC7}"/>
              </a:ext>
            </a:extLst>
          </p:cNvPr>
          <p:cNvSpPr txBox="1"/>
          <p:nvPr/>
        </p:nvSpPr>
        <p:spPr>
          <a:xfrm>
            <a:off x="284479" y="548580"/>
            <a:ext cx="8575042" cy="4832092"/>
          </a:xfrm>
          <a:prstGeom prst="rect">
            <a:avLst/>
          </a:prstGeom>
          <a:noFill/>
        </p:spPr>
        <p:txBody>
          <a:bodyPr wrap="square" rtlCol="0">
            <a:spAutoFit/>
          </a:bodyPr>
          <a:lstStyle/>
          <a:p>
            <a:r>
              <a:rPr lang="en-US" sz="2000" b="1" dirty="0"/>
              <a:t>Resources (</a:t>
            </a:r>
            <a:r>
              <a:rPr lang="en-US" sz="2000" b="1" dirty="0" err="1"/>
              <a:t>con’t</a:t>
            </a:r>
            <a:r>
              <a:rPr lang="en-US" sz="2000" b="1" dirty="0"/>
              <a:t>):</a:t>
            </a:r>
          </a:p>
          <a:p>
            <a:endParaRPr lang="en-US" sz="1600" dirty="0"/>
          </a:p>
          <a:p>
            <a:r>
              <a:rPr lang="en-US" sz="1600" i="1" dirty="0"/>
              <a:t>Psychological first aid: Guide for field workers </a:t>
            </a:r>
            <a:r>
              <a:rPr lang="en-US" sz="1600" dirty="0">
                <a:solidFill>
                  <a:srgbClr val="0070C0"/>
                </a:solidFill>
                <a:hlinkClick r:id="rId4">
                  <a:extLst>
                    <a:ext uri="{A12FA001-AC4F-418D-AE19-62706E023703}">
                      <ahyp:hlinkClr xmlns:ahyp="http://schemas.microsoft.com/office/drawing/2018/hyperlinkcolor" val="tx"/>
                    </a:ext>
                  </a:extLst>
                </a:hlinkClick>
              </a:rPr>
              <a:t>https://www.who.int/publications/i/item/9789241548205</a:t>
            </a:r>
            <a:r>
              <a:rPr lang="en-US" sz="1600" dirty="0">
                <a:solidFill>
                  <a:srgbClr val="0070C0"/>
                </a:solidFill>
              </a:rPr>
              <a:t>  </a:t>
            </a:r>
            <a:r>
              <a:rPr lang="en-US" sz="1600" dirty="0">
                <a:solidFill>
                  <a:srgbClr val="002060"/>
                </a:solidFill>
              </a:rPr>
              <a:t>(accessed 10 Mar 2021)</a:t>
            </a:r>
            <a:endParaRPr lang="en-US" sz="1600" dirty="0">
              <a:solidFill>
                <a:srgbClr val="0070C0"/>
              </a:solidFill>
            </a:endParaRPr>
          </a:p>
          <a:p>
            <a:endParaRPr lang="en-US" sz="1600" dirty="0"/>
          </a:p>
          <a:p>
            <a:r>
              <a:rPr lang="en-US" sz="1600" dirty="0"/>
              <a:t>Sanchez-Reilly, S., Morrison, L. J., Carey, E., </a:t>
            </a:r>
            <a:r>
              <a:rPr lang="en-US" sz="1600" dirty="0" err="1"/>
              <a:t>Bernacki</a:t>
            </a:r>
            <a:r>
              <a:rPr lang="en-US" sz="1600" dirty="0"/>
              <a:t>, R., O’Neill, L., </a:t>
            </a:r>
            <a:r>
              <a:rPr lang="en-US" sz="1600" dirty="0" err="1"/>
              <a:t>Kapo</a:t>
            </a:r>
            <a:r>
              <a:rPr lang="en-US" sz="1600" dirty="0"/>
              <a:t>, J., </a:t>
            </a:r>
            <a:r>
              <a:rPr lang="en-US" sz="1600" dirty="0" err="1"/>
              <a:t>Periyakoil</a:t>
            </a:r>
            <a:r>
              <a:rPr lang="en-US" sz="1600" dirty="0"/>
              <a:t>, V. S., &amp; Thomas, J. </a:t>
            </a:r>
            <a:r>
              <a:rPr lang="en-US" sz="1600" dirty="0" err="1"/>
              <a:t>deLima</a:t>
            </a:r>
            <a:r>
              <a:rPr lang="en-US" sz="1600" dirty="0"/>
              <a:t>. (2013). Caring for oneself to care for others: Physicians and their self-care. </a:t>
            </a:r>
            <a:r>
              <a:rPr lang="en-US" sz="1600" i="1" dirty="0"/>
              <a:t>The Journal of Supportive Oncology</a:t>
            </a:r>
            <a:r>
              <a:rPr lang="en-US" sz="1600" dirty="0"/>
              <a:t>, 11(2), 75–81.</a:t>
            </a:r>
          </a:p>
          <a:p>
            <a:endParaRPr lang="en-US" sz="1600" dirty="0"/>
          </a:p>
          <a:p>
            <a:r>
              <a:rPr lang="en-US" sz="1600" dirty="0" err="1"/>
              <a:t>Sansó</a:t>
            </a:r>
            <a:r>
              <a:rPr lang="en-US" sz="1600" dirty="0"/>
              <a:t>, N., </a:t>
            </a:r>
            <a:r>
              <a:rPr lang="en-US" sz="1600" dirty="0" err="1"/>
              <a:t>Galiana</a:t>
            </a:r>
            <a:r>
              <a:rPr lang="en-US" sz="1600" dirty="0"/>
              <a:t>, L., Oliver, A., Pascual, A., Sinclair, S., &amp; Benito, E. (2015). Palliative Care Professionals’ Inner Life: Exploring the Relationships Among Awareness, Self-Care, and Compassion Satisfaction and Fatigue, Burnout, and Coping With Death. </a:t>
            </a:r>
            <a:r>
              <a:rPr lang="en-US" sz="1600" i="1" dirty="0"/>
              <a:t>Journal of Pain and Symptom Management</a:t>
            </a:r>
            <a:r>
              <a:rPr lang="en-US" sz="1600" dirty="0"/>
              <a:t>, 50(2), 200–207.</a:t>
            </a:r>
          </a:p>
          <a:p>
            <a:endParaRPr lang="en-US" sz="1600" dirty="0"/>
          </a:p>
          <a:p>
            <a:r>
              <a:rPr lang="en-US" sz="1600" dirty="0"/>
              <a:t>Stuart, R. M. (2012). Practicing Contemplation for Healthy Self-care. </a:t>
            </a:r>
            <a:r>
              <a:rPr lang="en-US" sz="1600" i="1" dirty="0"/>
              <a:t>Chaplaincy To</a:t>
            </a:r>
            <a:r>
              <a:rPr lang="en-US" sz="1600" dirty="0"/>
              <a:t>day, 28(1), 33–36.</a:t>
            </a:r>
          </a:p>
          <a:p>
            <a:endParaRPr lang="en-US" sz="1600" dirty="0"/>
          </a:p>
          <a:p>
            <a:endParaRPr lang="en-US" sz="1600" dirty="0"/>
          </a:p>
          <a:p>
            <a:endParaRPr lang="en-US" sz="1600" dirty="0"/>
          </a:p>
        </p:txBody>
      </p:sp>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Tree>
    <p:extLst>
      <p:ext uri="{BB962C8B-B14F-4D97-AF65-F5344CB8AC3E}">
        <p14:creationId xmlns:p14="http://schemas.microsoft.com/office/powerpoint/2010/main" val="234324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sp>
        <p:nvSpPr>
          <p:cNvPr id="9" name="Content Placeholder 2">
            <a:extLst>
              <a:ext uri="{FF2B5EF4-FFF2-40B4-BE49-F238E27FC236}">
                <a16:creationId xmlns:a16="http://schemas.microsoft.com/office/drawing/2014/main" id="{09300999-202F-F84E-9049-785A22336422}"/>
              </a:ext>
            </a:extLst>
          </p:cNvPr>
          <p:cNvSpPr txBox="1">
            <a:spLocks/>
          </p:cNvSpPr>
          <p:nvPr/>
        </p:nvSpPr>
        <p:spPr>
          <a:xfrm>
            <a:off x="319314" y="819126"/>
            <a:ext cx="8399827" cy="493856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000" b="1" dirty="0">
                <a:solidFill>
                  <a:srgbClr val="000000"/>
                </a:solidFill>
              </a:rPr>
              <a:t>Thank you!  </a:t>
            </a:r>
            <a:r>
              <a:rPr lang="en-US" sz="3000" b="1" dirty="0" err="1">
                <a:solidFill>
                  <a:srgbClr val="000000"/>
                </a:solidFill>
              </a:rPr>
              <a:t>Asanta</a:t>
            </a:r>
            <a:r>
              <a:rPr lang="en-US" sz="3000" b="1" dirty="0">
                <a:solidFill>
                  <a:srgbClr val="000000"/>
                </a:solidFill>
              </a:rPr>
              <a:t> Sana! Merci! </a:t>
            </a:r>
            <a:r>
              <a:rPr lang="en-US" sz="3000" b="1" dirty="0" err="1">
                <a:solidFill>
                  <a:srgbClr val="000000"/>
                </a:solidFill>
              </a:rPr>
              <a:t>Obrigado</a:t>
            </a:r>
            <a:r>
              <a:rPr lang="en-US" sz="3000" b="1" dirty="0">
                <a:solidFill>
                  <a:srgbClr val="000000"/>
                </a:solidFill>
              </a:rPr>
              <a:t>!</a:t>
            </a:r>
          </a:p>
          <a:p>
            <a:pPr algn="l"/>
            <a:endParaRPr lang="en-US" sz="3000" dirty="0">
              <a:solidFill>
                <a:srgbClr val="000000"/>
              </a:solidFill>
            </a:endParaRPr>
          </a:p>
          <a:p>
            <a:pPr algn="l"/>
            <a:r>
              <a:rPr lang="en-US" sz="3000" dirty="0">
                <a:solidFill>
                  <a:srgbClr val="000000"/>
                </a:solidFill>
              </a:rPr>
              <a:t>Rev. Richard W. Bauer, MM, BCC, LCSW</a:t>
            </a:r>
          </a:p>
          <a:p>
            <a:pPr algn="l"/>
            <a:r>
              <a:rPr lang="en-US" sz="3000" dirty="0">
                <a:solidFill>
                  <a:srgbClr val="0070C0"/>
                </a:solidFill>
                <a:hlinkClick r:id="rId4">
                  <a:extLst>
                    <a:ext uri="{A12FA001-AC4F-418D-AE19-62706E023703}">
                      <ahyp:hlinkClr xmlns:ahyp="http://schemas.microsoft.com/office/drawing/2018/hyperlinkcolor" val="tx"/>
                    </a:ext>
                  </a:extLst>
                </a:hlinkClick>
              </a:rPr>
              <a:t>richardbauermm@mac.com</a:t>
            </a:r>
            <a:r>
              <a:rPr lang="en-US" sz="3000" dirty="0">
                <a:solidFill>
                  <a:srgbClr val="0070C0"/>
                </a:solidFill>
              </a:rPr>
              <a:t> </a:t>
            </a:r>
          </a:p>
          <a:p>
            <a:pPr algn="l"/>
            <a:endParaRPr lang="en-US" sz="3000" dirty="0">
              <a:solidFill>
                <a:srgbClr val="0070C0"/>
              </a:solidFill>
            </a:endParaRPr>
          </a:p>
          <a:p>
            <a:pPr algn="l"/>
            <a:endParaRPr lang="en-US" sz="3000" dirty="0">
              <a:solidFill>
                <a:srgbClr val="0070C0"/>
              </a:solidFill>
            </a:endParaRPr>
          </a:p>
          <a:p>
            <a:pPr algn="l"/>
            <a:r>
              <a:rPr lang="en-US" sz="3000" dirty="0">
                <a:solidFill>
                  <a:srgbClr val="000000"/>
                </a:solidFill>
              </a:rPr>
              <a:t>          @</a:t>
            </a:r>
            <a:r>
              <a:rPr lang="en-US" sz="3000" dirty="0" err="1">
                <a:solidFill>
                  <a:srgbClr val="000000"/>
                </a:solidFill>
              </a:rPr>
              <a:t>nvrflycoach</a:t>
            </a:r>
            <a:endParaRPr lang="en-US" sz="3000" dirty="0">
              <a:solidFill>
                <a:srgbClr val="000000"/>
              </a:solidFill>
            </a:endParaRPr>
          </a:p>
          <a:p>
            <a:pPr algn="l"/>
            <a:endParaRPr lang="en-US" sz="3000" dirty="0">
              <a:solidFill>
                <a:srgbClr val="000000"/>
              </a:solidFill>
            </a:endParaRPr>
          </a:p>
          <a:p>
            <a:pPr algn="l"/>
            <a:endParaRPr lang="en-US" sz="2200" dirty="0">
              <a:solidFill>
                <a:srgbClr val="000000"/>
              </a:solidFill>
              <a:latin typeface="Arial" charset="0"/>
            </a:endParaRPr>
          </a:p>
        </p:txBody>
      </p:sp>
      <p:pic>
        <p:nvPicPr>
          <p:cNvPr id="10" name="Picture 9" descr="A picture containing logo&#10;&#10;Description automatically generated">
            <a:extLst>
              <a:ext uri="{FF2B5EF4-FFF2-40B4-BE49-F238E27FC236}">
                <a16:creationId xmlns:a16="http://schemas.microsoft.com/office/drawing/2014/main" id="{2E168E42-857E-0B48-BED0-FE3B49348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pic>
        <p:nvPicPr>
          <p:cNvPr id="5" name="Picture 4" descr="Logo, company name&#10;&#10;Description automatically generated">
            <a:extLst>
              <a:ext uri="{FF2B5EF4-FFF2-40B4-BE49-F238E27FC236}">
                <a16:creationId xmlns:a16="http://schemas.microsoft.com/office/drawing/2014/main" id="{A76BF474-43CF-7C4C-8B52-3348E16776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314" y="3885215"/>
            <a:ext cx="1064301" cy="1064301"/>
          </a:xfrm>
          <a:prstGeom prst="rect">
            <a:avLst/>
          </a:prstGeom>
        </p:spPr>
      </p:pic>
    </p:spTree>
    <p:extLst>
      <p:ext uri="{BB962C8B-B14F-4D97-AF65-F5344CB8AC3E}">
        <p14:creationId xmlns:p14="http://schemas.microsoft.com/office/powerpoint/2010/main" val="406800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10" name="TextBox 9">
            <a:extLst>
              <a:ext uri="{FF2B5EF4-FFF2-40B4-BE49-F238E27FC236}">
                <a16:creationId xmlns:a16="http://schemas.microsoft.com/office/drawing/2014/main" id="{3AC6B2D6-F2D8-4141-B70D-654227FEF75B}"/>
              </a:ext>
            </a:extLst>
          </p:cNvPr>
          <p:cNvSpPr txBox="1"/>
          <p:nvPr/>
        </p:nvSpPr>
        <p:spPr>
          <a:xfrm>
            <a:off x="457198" y="845190"/>
            <a:ext cx="8229602" cy="3785652"/>
          </a:xfrm>
          <a:prstGeom prst="rect">
            <a:avLst/>
          </a:prstGeom>
          <a:noFill/>
        </p:spPr>
        <p:txBody>
          <a:bodyPr wrap="square" rtlCol="0">
            <a:spAutoFit/>
          </a:bodyPr>
          <a:lstStyle/>
          <a:p>
            <a:r>
              <a:rPr lang="en-US" sz="4000" b="1" dirty="0"/>
              <a:t>“The expectation that we can be immersed in suffering and loss daily, and not be touched by it, is as unrealistic as expecting to be able to walk through water without getting wet.”</a:t>
            </a:r>
          </a:p>
        </p:txBody>
      </p:sp>
      <p:sp>
        <p:nvSpPr>
          <p:cNvPr id="3" name="TextBox 2">
            <a:extLst>
              <a:ext uri="{FF2B5EF4-FFF2-40B4-BE49-F238E27FC236}">
                <a16:creationId xmlns:a16="http://schemas.microsoft.com/office/drawing/2014/main" id="{EAD3EE0E-9017-A641-84D3-738DAC9478ED}"/>
              </a:ext>
            </a:extLst>
          </p:cNvPr>
          <p:cNvSpPr txBox="1"/>
          <p:nvPr/>
        </p:nvSpPr>
        <p:spPr>
          <a:xfrm>
            <a:off x="582023" y="5323632"/>
            <a:ext cx="7892321" cy="646331"/>
          </a:xfrm>
          <a:prstGeom prst="rect">
            <a:avLst/>
          </a:prstGeom>
          <a:noFill/>
        </p:spPr>
        <p:txBody>
          <a:bodyPr wrap="square" rtlCol="0">
            <a:spAutoFit/>
          </a:bodyPr>
          <a:lstStyle/>
          <a:p>
            <a:r>
              <a:rPr lang="en-US" dirty="0"/>
              <a:t>Remen RN. </a:t>
            </a:r>
            <a:r>
              <a:rPr lang="en-US" i="1" dirty="0"/>
              <a:t>Kitchen Table Wisdom: Stories That Heal</a:t>
            </a:r>
            <a:r>
              <a:rPr lang="en-US" dirty="0"/>
              <a:t>. Sydney: Pan Macmillan, 2002.</a:t>
            </a:r>
          </a:p>
        </p:txBody>
      </p:sp>
    </p:spTree>
    <p:extLst>
      <p:ext uri="{BB962C8B-B14F-4D97-AF65-F5344CB8AC3E}">
        <p14:creationId xmlns:p14="http://schemas.microsoft.com/office/powerpoint/2010/main" val="82746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a:t>
            </a:r>
            <a:br>
              <a:rPr lang="en-US" sz="2800" dirty="0"/>
            </a:br>
            <a:endParaRPr lang="en-US" sz="2800" dirty="0"/>
          </a:p>
        </p:txBody>
      </p:sp>
      <p:sp>
        <p:nvSpPr>
          <p:cNvPr id="4" name="Footer Placeholder 3"/>
          <p:cNvSpPr>
            <a:spLocks noGrp="1"/>
          </p:cNvSpPr>
          <p:nvPr>
            <p:ph type="ftr" sz="quarter" idx="11"/>
          </p:nvPr>
        </p:nvSpPr>
        <p:spPr>
          <a:xfrm>
            <a:off x="457199" y="6126163"/>
            <a:ext cx="8104778" cy="650875"/>
          </a:xfrm>
        </p:spPr>
        <p:txBody>
          <a:bodyPr/>
          <a:lstStyle/>
          <a:p>
            <a:pPr>
              <a:defRPr/>
            </a:pPr>
            <a:endParaRPr lang="en-US"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sp>
        <p:nvSpPr>
          <p:cNvPr id="3" name="TextBox 2">
            <a:extLst>
              <a:ext uri="{FF2B5EF4-FFF2-40B4-BE49-F238E27FC236}">
                <a16:creationId xmlns:a16="http://schemas.microsoft.com/office/drawing/2014/main" id="{1B534C31-02C5-5E4E-BAA8-F9FB526CDFC7}"/>
              </a:ext>
            </a:extLst>
          </p:cNvPr>
          <p:cNvSpPr txBox="1"/>
          <p:nvPr/>
        </p:nvSpPr>
        <p:spPr>
          <a:xfrm>
            <a:off x="457199" y="750979"/>
            <a:ext cx="7928380" cy="4524315"/>
          </a:xfrm>
          <a:prstGeom prst="rect">
            <a:avLst/>
          </a:prstGeom>
          <a:noFill/>
        </p:spPr>
        <p:txBody>
          <a:bodyPr wrap="square" rtlCol="0">
            <a:spAutoFit/>
          </a:bodyPr>
          <a:lstStyle/>
          <a:p>
            <a:r>
              <a:rPr lang="en-US" sz="2400" b="1" dirty="0">
                <a:solidFill>
                  <a:schemeClr val="tx2"/>
                </a:solidFill>
              </a:rPr>
              <a:t>Fr Rick’s Guide (Rules!)</a:t>
            </a:r>
          </a:p>
          <a:p>
            <a:pPr marL="457200" indent="-457200">
              <a:buAutoNum type="arabicPeriod"/>
            </a:pPr>
            <a:endParaRPr lang="en-US" sz="2400" dirty="0"/>
          </a:p>
          <a:p>
            <a:pPr marL="457200" indent="-457200">
              <a:buClr>
                <a:schemeClr val="tx2"/>
              </a:buClr>
              <a:buFont typeface="+mj-lt"/>
              <a:buAutoNum type="arabicPeriod"/>
            </a:pPr>
            <a:r>
              <a:rPr lang="en-US" sz="2400" b="1" dirty="0"/>
              <a:t>Every day, spend time with God (however you understand that word and concept)  This is individual time in prayer, meditation and or reflection.</a:t>
            </a:r>
          </a:p>
          <a:p>
            <a:pPr marL="457200" indent="-457200">
              <a:buClr>
                <a:schemeClr val="tx2"/>
              </a:buClr>
              <a:buFont typeface="+mj-lt"/>
              <a:buAutoNum type="arabicPeriod"/>
            </a:pPr>
            <a:endParaRPr lang="en-US" sz="2400" b="1" dirty="0"/>
          </a:p>
          <a:p>
            <a:pPr marL="457200" indent="-457200">
              <a:buClr>
                <a:schemeClr val="tx2"/>
              </a:buClr>
              <a:buFont typeface="+mj-lt"/>
              <a:buAutoNum type="arabicPeriod"/>
            </a:pPr>
            <a:r>
              <a:rPr lang="en-US" sz="2400" b="1" dirty="0"/>
              <a:t>Taking care of family and colleagues.  Checking-in</a:t>
            </a:r>
          </a:p>
          <a:p>
            <a:pPr marL="457200" indent="-457200">
              <a:buClr>
                <a:schemeClr val="tx2"/>
              </a:buClr>
              <a:buFont typeface="+mj-lt"/>
              <a:buAutoNum type="arabicPeriod"/>
            </a:pPr>
            <a:endParaRPr lang="en-US" sz="2400" b="1" dirty="0"/>
          </a:p>
          <a:p>
            <a:pPr marL="457200" indent="-457200">
              <a:buClr>
                <a:schemeClr val="tx2"/>
              </a:buClr>
              <a:buFont typeface="+mj-lt"/>
              <a:buAutoNum type="arabicPeriod"/>
            </a:pPr>
            <a:r>
              <a:rPr lang="en-US" sz="2400" b="1" dirty="0"/>
              <a:t>Taking care of patients</a:t>
            </a:r>
          </a:p>
          <a:p>
            <a:pPr marL="457200" indent="-457200">
              <a:buClr>
                <a:schemeClr val="tx2"/>
              </a:buClr>
              <a:buFont typeface="+mj-lt"/>
              <a:buAutoNum type="arabicPeriod"/>
            </a:pPr>
            <a:endParaRPr lang="en-US" sz="2400" b="1" dirty="0"/>
          </a:p>
          <a:p>
            <a:pPr marL="457200" indent="-457200">
              <a:buClr>
                <a:schemeClr val="tx2"/>
              </a:buClr>
              <a:buFont typeface="+mj-lt"/>
              <a:buAutoNum type="arabicPeriod"/>
            </a:pPr>
            <a:r>
              <a:rPr lang="en-US" sz="2400" b="1" dirty="0"/>
              <a:t>Repeat, never change the order.</a:t>
            </a:r>
          </a:p>
        </p:txBody>
      </p:sp>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Tree>
    <p:extLst>
      <p:ext uri="{BB962C8B-B14F-4D97-AF65-F5344CB8AC3E}">
        <p14:creationId xmlns:p14="http://schemas.microsoft.com/office/powerpoint/2010/main" val="364670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10" name="TextBox 9">
            <a:extLst>
              <a:ext uri="{FF2B5EF4-FFF2-40B4-BE49-F238E27FC236}">
                <a16:creationId xmlns:a16="http://schemas.microsoft.com/office/drawing/2014/main" id="{3AC6B2D6-F2D8-4141-B70D-654227FEF75B}"/>
              </a:ext>
            </a:extLst>
          </p:cNvPr>
          <p:cNvSpPr txBox="1"/>
          <p:nvPr/>
        </p:nvSpPr>
        <p:spPr>
          <a:xfrm>
            <a:off x="332374" y="612077"/>
            <a:ext cx="8229602" cy="954107"/>
          </a:xfrm>
          <a:prstGeom prst="rect">
            <a:avLst/>
          </a:prstGeom>
          <a:noFill/>
        </p:spPr>
        <p:txBody>
          <a:bodyPr wrap="square" rtlCol="0">
            <a:spAutoFit/>
          </a:bodyPr>
          <a:lstStyle/>
          <a:p>
            <a:r>
              <a:rPr lang="en-US" sz="2800" b="1" dirty="0"/>
              <a:t>What do our religious and spiritual traditions say about self care?</a:t>
            </a:r>
          </a:p>
        </p:txBody>
      </p:sp>
      <p:sp>
        <p:nvSpPr>
          <p:cNvPr id="3" name="TextBox 2">
            <a:extLst>
              <a:ext uri="{FF2B5EF4-FFF2-40B4-BE49-F238E27FC236}">
                <a16:creationId xmlns:a16="http://schemas.microsoft.com/office/drawing/2014/main" id="{EC2EB45D-E6D8-ED42-BCBD-25347F2CB1BC}"/>
              </a:ext>
            </a:extLst>
          </p:cNvPr>
          <p:cNvSpPr txBox="1"/>
          <p:nvPr/>
        </p:nvSpPr>
        <p:spPr>
          <a:xfrm>
            <a:off x="175214" y="1692170"/>
            <a:ext cx="8583026" cy="861774"/>
          </a:xfrm>
          <a:prstGeom prst="rect">
            <a:avLst/>
          </a:prstGeom>
          <a:noFill/>
        </p:spPr>
        <p:txBody>
          <a:bodyPr wrap="square" rtlCol="0">
            <a:spAutoFit/>
          </a:bodyPr>
          <a:lstStyle/>
          <a:p>
            <a:r>
              <a:rPr lang="en-US" sz="2500" dirty="0"/>
              <a:t>For Christians both Matthew (22,37-39) and Ephesians 5,29 talk about the importance of self care.  </a:t>
            </a:r>
          </a:p>
        </p:txBody>
      </p:sp>
      <p:sp>
        <p:nvSpPr>
          <p:cNvPr id="4" name="TextBox 3">
            <a:extLst>
              <a:ext uri="{FF2B5EF4-FFF2-40B4-BE49-F238E27FC236}">
                <a16:creationId xmlns:a16="http://schemas.microsoft.com/office/drawing/2014/main" id="{2FD6B40E-EE9E-1845-B367-C941D005679C}"/>
              </a:ext>
            </a:extLst>
          </p:cNvPr>
          <p:cNvSpPr txBox="1"/>
          <p:nvPr/>
        </p:nvSpPr>
        <p:spPr>
          <a:xfrm>
            <a:off x="175214" y="2690336"/>
            <a:ext cx="8583026" cy="861774"/>
          </a:xfrm>
          <a:prstGeom prst="rect">
            <a:avLst/>
          </a:prstGeom>
          <a:noFill/>
        </p:spPr>
        <p:txBody>
          <a:bodyPr wrap="square" rtlCol="0">
            <a:spAutoFit/>
          </a:bodyPr>
          <a:lstStyle/>
          <a:p>
            <a:r>
              <a:rPr lang="en-US" sz="2500" dirty="0"/>
              <a:t>The Islamic tradition talks of praying 5 times a day properly and sincerely for true peace (Qur’an 13:28)</a:t>
            </a:r>
          </a:p>
        </p:txBody>
      </p:sp>
      <p:sp>
        <p:nvSpPr>
          <p:cNvPr id="5" name="TextBox 4">
            <a:extLst>
              <a:ext uri="{FF2B5EF4-FFF2-40B4-BE49-F238E27FC236}">
                <a16:creationId xmlns:a16="http://schemas.microsoft.com/office/drawing/2014/main" id="{14A7C9A9-0DC6-2D41-B6F1-3BD1659CD9A0}"/>
              </a:ext>
            </a:extLst>
          </p:cNvPr>
          <p:cNvSpPr txBox="1"/>
          <p:nvPr/>
        </p:nvSpPr>
        <p:spPr>
          <a:xfrm>
            <a:off x="175214" y="3840263"/>
            <a:ext cx="8543921" cy="861774"/>
          </a:xfrm>
          <a:prstGeom prst="rect">
            <a:avLst/>
          </a:prstGeom>
          <a:noFill/>
        </p:spPr>
        <p:txBody>
          <a:bodyPr wrap="square" rtlCol="0">
            <a:spAutoFit/>
          </a:bodyPr>
          <a:lstStyle/>
          <a:p>
            <a:r>
              <a:rPr lang="en-US" sz="2500" dirty="0"/>
              <a:t>Buddhists and Hindu traditions speak of </a:t>
            </a:r>
            <a:r>
              <a:rPr lang="en-US" sz="2500" dirty="0" err="1"/>
              <a:t>Namasté</a:t>
            </a:r>
            <a:r>
              <a:rPr lang="en-US" sz="2500" dirty="0"/>
              <a:t> for peace and self care</a:t>
            </a:r>
          </a:p>
        </p:txBody>
      </p:sp>
    </p:spTree>
    <p:extLst>
      <p:ext uri="{BB962C8B-B14F-4D97-AF65-F5344CB8AC3E}">
        <p14:creationId xmlns:p14="http://schemas.microsoft.com/office/powerpoint/2010/main" val="116768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7" name="Content Placeholder 7">
            <a:extLst>
              <a:ext uri="{FF2B5EF4-FFF2-40B4-BE49-F238E27FC236}">
                <a16:creationId xmlns:a16="http://schemas.microsoft.com/office/drawing/2014/main" id="{720ED8E2-A8B9-B442-B736-07494778E0DB}"/>
              </a:ext>
            </a:extLst>
          </p:cNvPr>
          <p:cNvSpPr>
            <a:spLocks noGrp="1"/>
          </p:cNvSpPr>
          <p:nvPr>
            <p:ph idx="1"/>
          </p:nvPr>
        </p:nvSpPr>
        <p:spPr>
          <a:xfrm>
            <a:off x="457199" y="726332"/>
            <a:ext cx="8469086" cy="5161413"/>
          </a:xfrm>
          <a:prstGeom prst="rect">
            <a:avLst/>
          </a:prstGeom>
        </p:spPr>
        <p:txBody>
          <a:bodyPr wrap="square">
            <a:spAutoFit/>
          </a:bodyPr>
          <a:lstStyle/>
          <a:p>
            <a:r>
              <a:rPr lang="en-US" sz="2800" dirty="0"/>
              <a:t>An international consensus definition for spirituality:</a:t>
            </a:r>
          </a:p>
          <a:p>
            <a:r>
              <a:rPr lang="en-US" sz="2800" b="0" dirty="0"/>
              <a:t>“Spirituality is a dynamic and intrinsic aspect of humanity through which persons seek ultimate </a:t>
            </a:r>
            <a:r>
              <a:rPr lang="en-US" sz="2800" dirty="0"/>
              <a:t>meaning</a:t>
            </a:r>
            <a:r>
              <a:rPr lang="en-US" sz="2800" b="0" dirty="0"/>
              <a:t>, </a:t>
            </a:r>
            <a:r>
              <a:rPr lang="en-US" sz="2800" dirty="0"/>
              <a:t>purpose</a:t>
            </a:r>
            <a:r>
              <a:rPr lang="en-US" sz="2800" b="0" dirty="0"/>
              <a:t> and </a:t>
            </a:r>
            <a:r>
              <a:rPr lang="en-US" sz="2800" dirty="0"/>
              <a:t>transcendence</a:t>
            </a:r>
            <a:r>
              <a:rPr lang="en-US" sz="2800" b="0" dirty="0"/>
              <a:t> and experience </a:t>
            </a:r>
            <a:r>
              <a:rPr lang="en-US" sz="2800" dirty="0"/>
              <a:t>relationship</a:t>
            </a:r>
            <a:r>
              <a:rPr lang="en-US" sz="2800" b="0" dirty="0"/>
              <a:t> to self, family, others, community, society, nature and the significant or sacred. Spirituality is expressed through beliefs, values, traditions and practices.”</a:t>
            </a:r>
            <a:endParaRPr lang="en-US" sz="3000" b="0" dirty="0"/>
          </a:p>
          <a:p>
            <a:endParaRPr lang="en-US" sz="1000" b="0" dirty="0"/>
          </a:p>
          <a:p>
            <a:r>
              <a:rPr lang="en-US" sz="1400" b="0" dirty="0"/>
              <a:t>Puchalski, C. M., Vitillo, R., Hull, S. K., &amp; </a:t>
            </a:r>
            <a:r>
              <a:rPr lang="en-US" sz="1400" b="0" dirty="0" err="1"/>
              <a:t>Reller</a:t>
            </a:r>
            <a:r>
              <a:rPr lang="en-US" sz="1400" b="0" dirty="0"/>
              <a:t>, N. (2014). Improving the Spiritual Dimension of Whole Person Care: Reaching National and International Consensus. Journal of Palliative Medicine, 17(6), 642–656.</a:t>
            </a:r>
          </a:p>
        </p:txBody>
      </p:sp>
    </p:spTree>
    <p:extLst>
      <p:ext uri="{BB962C8B-B14F-4D97-AF65-F5344CB8AC3E}">
        <p14:creationId xmlns:p14="http://schemas.microsoft.com/office/powerpoint/2010/main" val="90714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a:t>
            </a:r>
            <a:br>
              <a:rPr lang="en-US" sz="2800" dirty="0"/>
            </a:br>
            <a:endParaRPr lang="en-US" sz="2800" dirty="0"/>
          </a:p>
        </p:txBody>
      </p:sp>
      <p:sp>
        <p:nvSpPr>
          <p:cNvPr id="4" name="Footer Placeholder 3"/>
          <p:cNvSpPr>
            <a:spLocks noGrp="1"/>
          </p:cNvSpPr>
          <p:nvPr>
            <p:ph type="ftr" sz="quarter" idx="11"/>
          </p:nvPr>
        </p:nvSpPr>
        <p:spPr>
          <a:xfrm>
            <a:off x="457199" y="6126163"/>
            <a:ext cx="8104778" cy="650875"/>
          </a:xfrm>
        </p:spPr>
        <p:txBody>
          <a:bodyPr/>
          <a:lstStyle/>
          <a:p>
            <a:pPr>
              <a:defRPr/>
            </a:pPr>
            <a:endParaRPr lang="en-US"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sp>
        <p:nvSpPr>
          <p:cNvPr id="3" name="TextBox 2">
            <a:extLst>
              <a:ext uri="{FF2B5EF4-FFF2-40B4-BE49-F238E27FC236}">
                <a16:creationId xmlns:a16="http://schemas.microsoft.com/office/drawing/2014/main" id="{1B534C31-02C5-5E4E-BAA8-F9FB526CDFC7}"/>
              </a:ext>
            </a:extLst>
          </p:cNvPr>
          <p:cNvSpPr txBox="1"/>
          <p:nvPr/>
        </p:nvSpPr>
        <p:spPr>
          <a:xfrm>
            <a:off x="363069" y="725545"/>
            <a:ext cx="8417861" cy="5032147"/>
          </a:xfrm>
          <a:prstGeom prst="rect">
            <a:avLst/>
          </a:prstGeom>
          <a:noFill/>
        </p:spPr>
        <p:txBody>
          <a:bodyPr wrap="square" rtlCol="0">
            <a:spAutoFit/>
          </a:bodyPr>
          <a:lstStyle/>
          <a:p>
            <a:r>
              <a:rPr lang="en-US" sz="2400" b="1" dirty="0"/>
              <a:t>WHO definition of mental Health:</a:t>
            </a:r>
          </a:p>
          <a:p>
            <a:endParaRPr lang="en-US" sz="2400" dirty="0"/>
          </a:p>
          <a:p>
            <a:r>
              <a:rPr lang="en-US" sz="2200" dirty="0"/>
              <a:t>Mental health is a state of well-being in which an individual realizes his or her own abilities, can cope with the normal stresses of life, can work productively and is able to make a contribution to his or her community.</a:t>
            </a:r>
          </a:p>
          <a:p>
            <a:endParaRPr lang="en-US" sz="2200" dirty="0"/>
          </a:p>
          <a:p>
            <a:r>
              <a:rPr lang="en-US" sz="2200" dirty="0"/>
              <a:t>Mental health is fundamental to our collective and individual ability as humans to think, emote, interact with each other, earn a living and enjoy life. On this basis, the promotion, protection and restoration of mental health can be regarded as a vital concern of individuals, communities and societies throughout the world.</a:t>
            </a:r>
          </a:p>
          <a:p>
            <a:endParaRPr lang="en-US" sz="2100" dirty="0"/>
          </a:p>
          <a:p>
            <a:r>
              <a:rPr lang="en-US" sz="1600" dirty="0">
                <a:solidFill>
                  <a:srgbClr val="0070C0"/>
                </a:solidFill>
                <a:hlinkClick r:id="rId4">
                  <a:extLst>
                    <a:ext uri="{A12FA001-AC4F-418D-AE19-62706E023703}">
                      <ahyp:hlinkClr xmlns:ahyp="http://schemas.microsoft.com/office/drawing/2018/hyperlinkcolor" val="tx"/>
                    </a:ext>
                  </a:extLst>
                </a:hlinkClick>
              </a:rPr>
              <a:t>https://www.who.int/news-room/fact-sheets/detail/mental-health-strengthening-our-response</a:t>
            </a:r>
            <a:r>
              <a:rPr lang="en-US" sz="1600" dirty="0">
                <a:solidFill>
                  <a:srgbClr val="0070C0"/>
                </a:solidFill>
              </a:rPr>
              <a:t> </a:t>
            </a:r>
          </a:p>
        </p:txBody>
      </p:sp>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Tree>
    <p:extLst>
      <p:ext uri="{BB962C8B-B14F-4D97-AF65-F5344CB8AC3E}">
        <p14:creationId xmlns:p14="http://schemas.microsoft.com/office/powerpoint/2010/main" val="256188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10" name="TextBox 9">
            <a:extLst>
              <a:ext uri="{FF2B5EF4-FFF2-40B4-BE49-F238E27FC236}">
                <a16:creationId xmlns:a16="http://schemas.microsoft.com/office/drawing/2014/main" id="{3AC6B2D6-F2D8-4141-B70D-654227FEF75B}"/>
              </a:ext>
            </a:extLst>
          </p:cNvPr>
          <p:cNvSpPr txBox="1"/>
          <p:nvPr/>
        </p:nvSpPr>
        <p:spPr>
          <a:xfrm>
            <a:off x="332375" y="704610"/>
            <a:ext cx="8229602" cy="1631216"/>
          </a:xfrm>
          <a:prstGeom prst="rect">
            <a:avLst/>
          </a:prstGeom>
          <a:noFill/>
        </p:spPr>
        <p:txBody>
          <a:bodyPr wrap="square" rtlCol="0">
            <a:spAutoFit/>
          </a:bodyPr>
          <a:lstStyle/>
          <a:p>
            <a:r>
              <a:rPr lang="en-US" sz="2500" b="1" dirty="0"/>
              <a:t>Self-care is essential for managing stress, preventing burnout, and mitigating compassion fatigue—all common occupational hazards for individuals who care</a:t>
            </a:r>
          </a:p>
        </p:txBody>
      </p:sp>
      <p:sp>
        <p:nvSpPr>
          <p:cNvPr id="3" name="TextBox 2">
            <a:extLst>
              <a:ext uri="{FF2B5EF4-FFF2-40B4-BE49-F238E27FC236}">
                <a16:creationId xmlns:a16="http://schemas.microsoft.com/office/drawing/2014/main" id="{BA631D25-4DCD-264E-9F75-50B812506376}"/>
              </a:ext>
            </a:extLst>
          </p:cNvPr>
          <p:cNvSpPr txBox="1"/>
          <p:nvPr/>
        </p:nvSpPr>
        <p:spPr>
          <a:xfrm>
            <a:off x="332375" y="2502413"/>
            <a:ext cx="8229602" cy="461665"/>
          </a:xfrm>
          <a:prstGeom prst="rect">
            <a:avLst/>
          </a:prstGeom>
          <a:noFill/>
        </p:spPr>
        <p:txBody>
          <a:bodyPr wrap="square" rtlCol="0">
            <a:spAutoFit/>
          </a:bodyPr>
          <a:lstStyle/>
          <a:p>
            <a:r>
              <a:rPr lang="en-US" sz="2400" b="1" dirty="0">
                <a:solidFill>
                  <a:schemeClr val="tx2"/>
                </a:solidFill>
              </a:rPr>
              <a:t>Physical</a:t>
            </a:r>
            <a:r>
              <a:rPr lang="en-US" sz="2400" b="1" dirty="0"/>
              <a:t> (the body) – to live, move, and breath</a:t>
            </a:r>
          </a:p>
        </p:txBody>
      </p:sp>
      <p:sp>
        <p:nvSpPr>
          <p:cNvPr id="4" name="TextBox 3">
            <a:extLst>
              <a:ext uri="{FF2B5EF4-FFF2-40B4-BE49-F238E27FC236}">
                <a16:creationId xmlns:a16="http://schemas.microsoft.com/office/drawing/2014/main" id="{4649E474-1FC8-1A40-8CF5-1EB981F489C9}"/>
              </a:ext>
            </a:extLst>
          </p:cNvPr>
          <p:cNvSpPr txBox="1"/>
          <p:nvPr/>
        </p:nvSpPr>
        <p:spPr>
          <a:xfrm>
            <a:off x="332375" y="3096115"/>
            <a:ext cx="8229602" cy="461665"/>
          </a:xfrm>
          <a:prstGeom prst="rect">
            <a:avLst/>
          </a:prstGeom>
          <a:noFill/>
        </p:spPr>
        <p:txBody>
          <a:bodyPr wrap="square" rtlCol="0">
            <a:spAutoFit/>
          </a:bodyPr>
          <a:lstStyle/>
          <a:p>
            <a:r>
              <a:rPr lang="en-US" sz="2400" b="1" dirty="0">
                <a:solidFill>
                  <a:schemeClr val="tx2"/>
                </a:solidFill>
              </a:rPr>
              <a:t>Emotional</a:t>
            </a:r>
            <a:r>
              <a:rPr lang="en-US" sz="2400" b="1" dirty="0"/>
              <a:t> (heart) – to love, care, and be in relationship</a:t>
            </a:r>
          </a:p>
        </p:txBody>
      </p:sp>
      <p:sp>
        <p:nvSpPr>
          <p:cNvPr id="9" name="TextBox 8">
            <a:extLst>
              <a:ext uri="{FF2B5EF4-FFF2-40B4-BE49-F238E27FC236}">
                <a16:creationId xmlns:a16="http://schemas.microsoft.com/office/drawing/2014/main" id="{4D0AF6EF-3C8B-FD45-AF35-4DB83D7EFD40}"/>
              </a:ext>
            </a:extLst>
          </p:cNvPr>
          <p:cNvSpPr txBox="1"/>
          <p:nvPr/>
        </p:nvSpPr>
        <p:spPr>
          <a:xfrm>
            <a:off x="332375" y="3688629"/>
            <a:ext cx="8169849" cy="830997"/>
          </a:xfrm>
          <a:prstGeom prst="rect">
            <a:avLst/>
          </a:prstGeom>
          <a:noFill/>
        </p:spPr>
        <p:txBody>
          <a:bodyPr wrap="square" rtlCol="0">
            <a:spAutoFit/>
          </a:bodyPr>
          <a:lstStyle/>
          <a:p>
            <a:r>
              <a:rPr lang="en-US" sz="2400" b="1" dirty="0">
                <a:solidFill>
                  <a:schemeClr val="tx2"/>
                </a:solidFill>
              </a:rPr>
              <a:t>Psychological</a:t>
            </a:r>
            <a:r>
              <a:rPr lang="en-US" sz="2400" b="1" dirty="0"/>
              <a:t> (the mind) – to learn, think, grow and develop</a:t>
            </a:r>
          </a:p>
        </p:txBody>
      </p:sp>
      <p:sp>
        <p:nvSpPr>
          <p:cNvPr id="11" name="TextBox 10">
            <a:extLst>
              <a:ext uri="{FF2B5EF4-FFF2-40B4-BE49-F238E27FC236}">
                <a16:creationId xmlns:a16="http://schemas.microsoft.com/office/drawing/2014/main" id="{956FF21A-BB38-094B-B2E1-D7DC3EDF5472}"/>
              </a:ext>
            </a:extLst>
          </p:cNvPr>
          <p:cNvSpPr txBox="1"/>
          <p:nvPr/>
        </p:nvSpPr>
        <p:spPr>
          <a:xfrm>
            <a:off x="332375" y="4583517"/>
            <a:ext cx="7481323" cy="1200329"/>
          </a:xfrm>
          <a:prstGeom prst="rect">
            <a:avLst/>
          </a:prstGeom>
          <a:noFill/>
        </p:spPr>
        <p:txBody>
          <a:bodyPr wrap="square" rtlCol="0">
            <a:spAutoFit/>
          </a:bodyPr>
          <a:lstStyle/>
          <a:p>
            <a:r>
              <a:rPr lang="en-US" sz="2400" b="1" dirty="0">
                <a:solidFill>
                  <a:schemeClr val="tx2"/>
                </a:solidFill>
              </a:rPr>
              <a:t>Spiritual</a:t>
            </a:r>
            <a:r>
              <a:rPr lang="en-US" sz="2400" b="1" dirty="0">
                <a:solidFill>
                  <a:srgbClr val="FF0000"/>
                </a:solidFill>
              </a:rPr>
              <a:t> </a:t>
            </a:r>
            <a:r>
              <a:rPr lang="en-US" sz="2400" b="1" dirty="0"/>
              <a:t>(the spirit) – to connect with meaning, purpose, connectedness and transcendence (God) </a:t>
            </a:r>
          </a:p>
        </p:txBody>
      </p:sp>
    </p:spTree>
    <p:extLst>
      <p:ext uri="{BB962C8B-B14F-4D97-AF65-F5344CB8AC3E}">
        <p14:creationId xmlns:p14="http://schemas.microsoft.com/office/powerpoint/2010/main" val="297029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10" name="TextBox 9">
            <a:extLst>
              <a:ext uri="{FF2B5EF4-FFF2-40B4-BE49-F238E27FC236}">
                <a16:creationId xmlns:a16="http://schemas.microsoft.com/office/drawing/2014/main" id="{3AC6B2D6-F2D8-4141-B70D-654227FEF75B}"/>
              </a:ext>
            </a:extLst>
          </p:cNvPr>
          <p:cNvSpPr txBox="1"/>
          <p:nvPr/>
        </p:nvSpPr>
        <p:spPr>
          <a:xfrm>
            <a:off x="457198" y="704610"/>
            <a:ext cx="8229602" cy="4585871"/>
          </a:xfrm>
          <a:prstGeom prst="rect">
            <a:avLst/>
          </a:prstGeom>
          <a:noFill/>
        </p:spPr>
        <p:txBody>
          <a:bodyPr wrap="square" rtlCol="0">
            <a:spAutoFit/>
          </a:bodyPr>
          <a:lstStyle/>
          <a:p>
            <a:r>
              <a:rPr lang="en-US" sz="2800" b="1" dirty="0"/>
              <a:t>Spiritual self care</a:t>
            </a:r>
          </a:p>
          <a:p>
            <a:endParaRPr lang="en-US" sz="2000" dirty="0"/>
          </a:p>
          <a:p>
            <a:r>
              <a:rPr lang="en-US" sz="2800" dirty="0"/>
              <a:t>Spirituality has different meanings for different people, often influenced by the ideas and experiences that you grew up with.  For many, we associate spirituality with our religious and cultural traditions and practices.  Participating in and observing rituals, attending religious services or ceremonies, and studying religious texts can be types of spiritual self-care.</a:t>
            </a:r>
          </a:p>
          <a:p>
            <a:endParaRPr lang="en-US" sz="2000" dirty="0"/>
          </a:p>
        </p:txBody>
      </p:sp>
    </p:spTree>
    <p:extLst>
      <p:ext uri="{BB962C8B-B14F-4D97-AF65-F5344CB8AC3E}">
        <p14:creationId xmlns:p14="http://schemas.microsoft.com/office/powerpoint/2010/main" val="252093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04778" cy="867520"/>
          </a:xfrm>
        </p:spPr>
        <p:txBody>
          <a:bodyPr>
            <a:noAutofit/>
          </a:bodyPr>
          <a:lstStyle/>
          <a:p>
            <a:br>
              <a:rPr lang="en-US" sz="2800" dirty="0"/>
            </a:br>
            <a:br>
              <a:rPr lang="en-US" sz="2800" dirty="0"/>
            </a:br>
            <a:br>
              <a:rPr lang="en-US" sz="2800" dirty="0"/>
            </a:br>
            <a:r>
              <a:rPr lang="en-US" sz="2500" dirty="0"/>
              <a:t>Spiritual and Psychosocial Self-Care </a:t>
            </a:r>
            <a:br>
              <a:rPr lang="en-US" sz="2800" dirty="0"/>
            </a:br>
            <a:endParaRPr lang="en-US" sz="2800" dirty="0"/>
          </a:p>
        </p:txBody>
      </p:sp>
      <p:pic>
        <p:nvPicPr>
          <p:cNvPr id="8" name="Picture 7" descr="MM 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126163"/>
            <a:ext cx="2604110" cy="5208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76C4768-238C-D74E-85C7-1D6F699F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690" y="5887745"/>
            <a:ext cx="878287" cy="889293"/>
          </a:xfrm>
          <a:prstGeom prst="rect">
            <a:avLst/>
          </a:prstGeom>
        </p:spPr>
      </p:pic>
      <p:sp>
        <p:nvSpPr>
          <p:cNvPr id="10" name="TextBox 9">
            <a:extLst>
              <a:ext uri="{FF2B5EF4-FFF2-40B4-BE49-F238E27FC236}">
                <a16:creationId xmlns:a16="http://schemas.microsoft.com/office/drawing/2014/main" id="{3AC6B2D6-F2D8-4141-B70D-654227FEF75B}"/>
              </a:ext>
            </a:extLst>
          </p:cNvPr>
          <p:cNvSpPr txBox="1"/>
          <p:nvPr/>
        </p:nvSpPr>
        <p:spPr>
          <a:xfrm>
            <a:off x="457200" y="697621"/>
            <a:ext cx="8229602" cy="3231654"/>
          </a:xfrm>
          <a:prstGeom prst="rect">
            <a:avLst/>
          </a:prstGeom>
          <a:noFill/>
        </p:spPr>
        <p:txBody>
          <a:bodyPr wrap="square" rtlCol="0">
            <a:spAutoFit/>
          </a:bodyPr>
          <a:lstStyle/>
          <a:p>
            <a:r>
              <a:rPr lang="en-US" sz="3000" b="1" dirty="0"/>
              <a:t>Spiritual self care might include:</a:t>
            </a:r>
          </a:p>
          <a:p>
            <a:endParaRPr lang="en-US" sz="2200" dirty="0"/>
          </a:p>
          <a:p>
            <a:pPr marL="457200" indent="-457200">
              <a:buClr>
                <a:schemeClr val="tx2"/>
              </a:buClr>
              <a:buFont typeface="Arial" panose="020B0604020202020204" pitchFamily="34" charset="0"/>
              <a:buChar char="•"/>
            </a:pPr>
            <a:r>
              <a:rPr lang="en-US" sz="2600" b="1" dirty="0"/>
              <a:t>Participation in </a:t>
            </a:r>
            <a:r>
              <a:rPr lang="en-US" sz="2600" b="1" dirty="0">
                <a:solidFill>
                  <a:schemeClr val="tx2"/>
                </a:solidFill>
              </a:rPr>
              <a:t>organized religion</a:t>
            </a:r>
          </a:p>
          <a:p>
            <a:pPr marL="457200" indent="-457200">
              <a:buClr>
                <a:schemeClr val="tx2"/>
              </a:buClr>
              <a:buFont typeface="Arial" panose="020B0604020202020204" pitchFamily="34" charset="0"/>
              <a:buChar char="•"/>
            </a:pPr>
            <a:endParaRPr lang="en-US" sz="2600" dirty="0"/>
          </a:p>
          <a:p>
            <a:pPr marL="457200" indent="-457200">
              <a:buClr>
                <a:schemeClr val="tx2"/>
              </a:buClr>
              <a:buFont typeface="Arial" panose="020B0604020202020204" pitchFamily="34" charset="0"/>
              <a:buChar char="•"/>
            </a:pPr>
            <a:r>
              <a:rPr lang="en-US" sz="2600" b="1" dirty="0">
                <a:solidFill>
                  <a:schemeClr val="tx2"/>
                </a:solidFill>
              </a:rPr>
              <a:t>Meditation</a:t>
            </a:r>
          </a:p>
          <a:p>
            <a:pPr marL="457200" indent="-457200">
              <a:buClr>
                <a:schemeClr val="tx2"/>
              </a:buClr>
              <a:buFont typeface="Arial" panose="020B0604020202020204" pitchFamily="34" charset="0"/>
              <a:buChar char="•"/>
            </a:pPr>
            <a:endParaRPr lang="en-US" sz="2600" dirty="0"/>
          </a:p>
          <a:p>
            <a:pPr marL="457200" indent="-457200">
              <a:buClr>
                <a:schemeClr val="tx2"/>
              </a:buClr>
              <a:buFont typeface="Arial" panose="020B0604020202020204" pitchFamily="34" charset="0"/>
              <a:buChar char="•"/>
            </a:pPr>
            <a:r>
              <a:rPr lang="en-US" sz="2600" b="1" dirty="0"/>
              <a:t>Connecting with your </a:t>
            </a:r>
            <a:r>
              <a:rPr lang="en-US" sz="2600" b="1" dirty="0">
                <a:solidFill>
                  <a:schemeClr val="tx2"/>
                </a:solidFill>
              </a:rPr>
              <a:t>deepest self</a:t>
            </a:r>
          </a:p>
          <a:p>
            <a:pPr>
              <a:buClr>
                <a:schemeClr val="tx2"/>
              </a:buClr>
            </a:pPr>
            <a:endParaRPr lang="en-US" sz="2200" dirty="0"/>
          </a:p>
        </p:txBody>
      </p:sp>
    </p:spTree>
    <p:extLst>
      <p:ext uri="{BB962C8B-B14F-4D97-AF65-F5344CB8AC3E}">
        <p14:creationId xmlns:p14="http://schemas.microsoft.com/office/powerpoint/2010/main" val="1495967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W Training">
  <a:themeElements>
    <a:clrScheme name="Custom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 Training.pot</Template>
  <TotalTime>3139</TotalTime>
  <Words>2555</Words>
  <Application>Microsoft Macintosh PowerPoint</Application>
  <PresentationFormat>On-screen Show (4:3)</PresentationFormat>
  <Paragraphs>171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SW Training</vt:lpstr>
      <vt:lpstr>Spiritual and Psychosocial Self-Care for caregivers and communities</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lpstr>   spiritual and psychosocial self-care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Care Training for Social Workers</dc:title>
  <dc:subject>Spiritual Issues in Palliative Care</dc:subject>
  <dc:creator>APCA_Admin</dc:creator>
  <cp:keywords/>
  <dc:description/>
  <cp:lastModifiedBy>Richard Bauer</cp:lastModifiedBy>
  <cp:revision>324</cp:revision>
  <cp:lastPrinted>2015-09-19T12:16:40Z</cp:lastPrinted>
  <dcterms:created xsi:type="dcterms:W3CDTF">2013-02-15T10:41:41Z</dcterms:created>
  <dcterms:modified xsi:type="dcterms:W3CDTF">2021-03-14T10:09:20Z</dcterms:modified>
  <cp:category/>
</cp:coreProperties>
</file>