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3" r:id="rId1"/>
  </p:sldMasterIdLst>
  <p:notesMasterIdLst>
    <p:notesMasterId r:id="rId16"/>
  </p:notesMasterIdLst>
  <p:handoutMasterIdLst>
    <p:handoutMasterId r:id="rId17"/>
  </p:handoutMasterIdLst>
  <p:sldIdLst>
    <p:sldId id="256" r:id="rId2"/>
    <p:sldId id="426" r:id="rId3"/>
    <p:sldId id="485" r:id="rId4"/>
    <p:sldId id="482" r:id="rId5"/>
    <p:sldId id="428" r:id="rId6"/>
    <p:sldId id="489" r:id="rId7"/>
    <p:sldId id="491" r:id="rId8"/>
    <p:sldId id="490" r:id="rId9"/>
    <p:sldId id="457" r:id="rId10"/>
    <p:sldId id="479" r:id="rId11"/>
    <p:sldId id="492" r:id="rId12"/>
    <p:sldId id="483" r:id="rId13"/>
    <p:sldId id="48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 Moody" initials="CM" lastIdx="14" clrIdx="0">
    <p:extLst>
      <p:ext uri="{19B8F6BF-5375-455C-9EA6-DF929625EA0E}">
        <p15:presenceInfo xmlns:p15="http://schemas.microsoft.com/office/powerpoint/2012/main" userId="Colin Moo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29"/>
    <p:restoredTop sz="94526"/>
  </p:normalViewPr>
  <p:slideViewPr>
    <p:cSldViewPr>
      <p:cViewPr varScale="1">
        <p:scale>
          <a:sx n="77" d="100"/>
          <a:sy n="77" d="100"/>
        </p:scale>
        <p:origin x="208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FE4931-95E5-B146-A014-5D96B5326E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C2029-6C5C-5643-B077-F4E8B092A0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C3ADD-EE29-4845-9B28-259F7E0F378C}" type="datetime4">
              <a:rPr lang="en-US" smtClean="0"/>
              <a:t>October 20,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BF881-E0AA-2A4D-9C8E-60C0CDCD2F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CB9B7-BAB3-5A46-B39C-62C4298A8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D2950-1483-874F-8078-E8C42C92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3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0FD1-FF63-AB4D-AADC-FD1F0D113447}" type="datetime4">
              <a:rPr lang="en-US" smtClean="0"/>
              <a:t>October 20,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4247B-1739-46F4-8939-5236A78C4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276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B712FF-D3FA-0441-8344-9D92E44E248A}" type="datetime4">
              <a:rPr lang="en-US" smtClean="0"/>
              <a:t>October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4247B-1739-46F4-8939-5236A78C4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9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B712FF-D3FA-0441-8344-9D92E44E248A}" type="datetime4">
              <a:rPr lang="en-US" smtClean="0"/>
              <a:t>October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4247B-1739-46F4-8939-5236A78C4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B712FF-D3FA-0441-8344-9D92E44E248A}" type="datetime4">
              <a:rPr lang="en-US" smtClean="0"/>
              <a:t>October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4247B-1739-46F4-8939-5236A78C4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9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28341-8FF2-7241-A5CF-903F5F552D51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20, 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4247B-1739-46F4-8939-5236A78C4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39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B712FF-D3FA-0441-8344-9D92E44E248A}" type="datetime4">
              <a:rPr lang="en-US" smtClean="0"/>
              <a:t>October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4247B-1739-46F4-8939-5236A78C4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0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Cebsile</a:t>
            </a:r>
            <a:r>
              <a:rPr lang="en-US" dirty="0"/>
              <a:t> </a:t>
            </a:r>
            <a:r>
              <a:rPr lang="en-US" dirty="0" err="1"/>
              <a:t>Nkonyane</a:t>
            </a:r>
            <a:r>
              <a:rPr lang="en-US" dirty="0"/>
              <a:t>, FCI community </a:t>
            </a:r>
            <a:r>
              <a:rPr lang="en-US" dirty="0" err="1"/>
              <a:t>carer</a:t>
            </a:r>
            <a:endParaRPr lang="en-US" dirty="0"/>
          </a:p>
          <a:p>
            <a:r>
              <a:rPr lang="en-US" dirty="0"/>
              <a:t>Referred over 100 people in a month for PrEP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0FE0FD1-FF63-AB4D-AADC-FD1F0D113447}" type="datetime4">
              <a:rPr lang="en-US" smtClean="0"/>
              <a:t>October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4247B-1739-46F4-8939-5236A78C4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4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B712FF-D3FA-0441-8344-9D92E44E248A}" type="datetime4">
              <a:rPr lang="en-US" smtClean="0"/>
              <a:t>October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4247B-1739-46F4-8939-5236A78C4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B712FF-D3FA-0441-8344-9D92E44E248A}" type="datetime4">
              <a:rPr lang="en-US" smtClean="0"/>
              <a:t>October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4247B-1739-46F4-8939-5236A78C4C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1588dd434_1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1588dd434_1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19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400BD5-2090-DC43-B397-5D0E816BD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11557"/>
            <a:ext cx="1447800" cy="926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B2BD7-6098-A34F-B005-0A1CD6C927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300" y="5236376"/>
            <a:ext cx="3441700" cy="13168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C78914-471D-4547-B887-4E18EC1ED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5377007"/>
            <a:ext cx="2818283" cy="86114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3ACCF74-9B4A-514B-BFF3-F86CC78F22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3825" y="5350619"/>
            <a:ext cx="1384775" cy="9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3962395"/>
          </a:xfrm>
        </p:spPr>
        <p:txBody>
          <a:bodyPr vert="eaVert"/>
          <a:lstStyle>
            <a:lvl1pPr>
              <a:defRPr>
                <a:latin typeface="Avenir Next" panose="020B0503020202020204" pitchFamily="34" charset="0"/>
              </a:defRPr>
            </a:lvl1pPr>
            <a:lvl2pPr>
              <a:defRPr>
                <a:latin typeface="Avenir Next" panose="020B0503020202020204" pitchFamily="34" charset="0"/>
              </a:defRPr>
            </a:lvl2pPr>
            <a:lvl3pPr>
              <a:defRPr>
                <a:latin typeface="Avenir Next" panose="020B0503020202020204" pitchFamily="34" charset="0"/>
              </a:defRPr>
            </a:lvl3pPr>
            <a:lvl4pPr>
              <a:defRPr>
                <a:latin typeface="Avenir Next" panose="020B0503020202020204" pitchFamily="34" charset="0"/>
              </a:defRPr>
            </a:lvl4pPr>
            <a:lvl5pPr>
              <a:defRPr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78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60562" cy="5364157"/>
          </a:xfrm>
        </p:spPr>
        <p:txBody>
          <a:bodyPr vert="eaVert"/>
          <a:lstStyle>
            <a:lvl1pPr>
              <a:defRPr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77200" cy="5364157"/>
          </a:xfrm>
        </p:spPr>
        <p:txBody>
          <a:bodyPr vert="eaVert"/>
          <a:lstStyle>
            <a:lvl1pPr>
              <a:defRPr>
                <a:latin typeface="Avenir Next" panose="020B0503020202020204" pitchFamily="34" charset="0"/>
              </a:defRPr>
            </a:lvl1pPr>
            <a:lvl2pPr>
              <a:defRPr>
                <a:latin typeface="Avenir Next" panose="020B0503020202020204" pitchFamily="34" charset="0"/>
              </a:defRPr>
            </a:lvl2pPr>
            <a:lvl3pPr>
              <a:defRPr>
                <a:latin typeface="Avenir Next" panose="020B0503020202020204" pitchFamily="34" charset="0"/>
              </a:defRPr>
            </a:lvl3pPr>
            <a:lvl4pPr>
              <a:defRPr>
                <a:latin typeface="Avenir Next" panose="020B0503020202020204" pitchFamily="34" charset="0"/>
              </a:defRPr>
            </a:lvl4pPr>
            <a:lvl5pPr>
              <a:defRPr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97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_bg_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841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_bg_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00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648195"/>
          </a:xfrm>
        </p:spPr>
        <p:txBody>
          <a:bodyPr>
            <a:normAutofit/>
          </a:bodyPr>
          <a:lstStyle>
            <a:lvl1pPr>
              <a:defRPr sz="3200">
                <a:latin typeface="Avenir Next" panose="020B0503020202020204" pitchFamily="34" charset="0"/>
              </a:defRPr>
            </a:lvl1pPr>
            <a:lvl2pPr>
              <a:defRPr sz="3200">
                <a:latin typeface="Avenir Next" panose="020B0503020202020204" pitchFamily="34" charset="0"/>
              </a:defRPr>
            </a:lvl2pPr>
            <a:lvl3pPr>
              <a:defRPr sz="3200">
                <a:latin typeface="Avenir Next" panose="020B0503020202020204" pitchFamily="34" charset="0"/>
              </a:defRPr>
            </a:lvl3pPr>
            <a:lvl4pPr>
              <a:defRPr sz="3200">
                <a:latin typeface="Avenir Next" panose="020B0503020202020204" pitchFamily="34" charset="0"/>
              </a:defRPr>
            </a:lvl4pPr>
            <a:lvl5pPr>
              <a:defRPr sz="320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01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371725"/>
            <a:ext cx="10363200" cy="1362075"/>
          </a:xfrm>
        </p:spPr>
        <p:txBody>
          <a:bodyPr anchor="t">
            <a:normAutofit/>
          </a:bodyPr>
          <a:lstStyle>
            <a:lvl1pPr algn="ctr">
              <a:defRPr sz="4400" b="1" cap="none" baseline="0">
                <a:solidFill>
                  <a:srgbClr val="D62030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5873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038595"/>
          </a:xfrm>
        </p:spPr>
        <p:txBody>
          <a:bodyPr>
            <a:normAutofit/>
          </a:bodyPr>
          <a:lstStyle>
            <a:lvl1pPr>
              <a:defRPr sz="3200">
                <a:latin typeface="Avenir Next" panose="020B0503020202020204" pitchFamily="34" charset="0"/>
              </a:defRPr>
            </a:lvl1pPr>
            <a:lvl2pPr>
              <a:defRPr sz="3200">
                <a:latin typeface="Avenir Next" panose="020B0503020202020204" pitchFamily="34" charset="0"/>
              </a:defRPr>
            </a:lvl2pPr>
            <a:lvl3pPr>
              <a:defRPr sz="3200">
                <a:latin typeface="Avenir Next" panose="020B0503020202020204" pitchFamily="34" charset="0"/>
              </a:defRPr>
            </a:lvl3pPr>
            <a:lvl4pPr>
              <a:defRPr sz="3200">
                <a:latin typeface="Avenir Next" panose="020B0503020202020204" pitchFamily="34" charset="0"/>
              </a:defRPr>
            </a:lvl4pPr>
            <a:lvl5pPr>
              <a:defRPr sz="3200">
                <a:latin typeface="Avenir Next" panose="020B05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038595"/>
          </a:xfrm>
        </p:spPr>
        <p:txBody>
          <a:bodyPr>
            <a:normAutofit/>
          </a:bodyPr>
          <a:lstStyle>
            <a:lvl1pPr>
              <a:defRPr sz="3200">
                <a:latin typeface="Avenir Next" panose="020B0503020202020204" pitchFamily="34" charset="0"/>
              </a:defRPr>
            </a:lvl1pPr>
            <a:lvl2pPr>
              <a:defRPr sz="3200">
                <a:latin typeface="Avenir Next" panose="020B0503020202020204" pitchFamily="34" charset="0"/>
              </a:defRPr>
            </a:lvl2pPr>
            <a:lvl3pPr>
              <a:defRPr sz="3200">
                <a:latin typeface="Avenir Next" panose="020B0503020202020204" pitchFamily="34" charset="0"/>
              </a:defRPr>
            </a:lvl3pPr>
            <a:lvl4pPr>
              <a:defRPr sz="3200">
                <a:latin typeface="Avenir Next" panose="020B0503020202020204" pitchFamily="34" charset="0"/>
              </a:defRPr>
            </a:lvl4pPr>
            <a:lvl5pPr>
              <a:defRPr sz="3200">
                <a:latin typeface="Avenir Next" panose="020B05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81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Avenir Next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463925"/>
          </a:xfrm>
        </p:spPr>
        <p:txBody>
          <a:bodyPr>
            <a:normAutofit/>
          </a:bodyPr>
          <a:lstStyle>
            <a:lvl1pPr>
              <a:defRPr sz="3200">
                <a:latin typeface="Avenir Next" panose="020B0503020202020204" pitchFamily="34" charset="0"/>
              </a:defRPr>
            </a:lvl1pPr>
            <a:lvl2pPr>
              <a:defRPr sz="3200">
                <a:latin typeface="Avenir Next" panose="020B0503020202020204" pitchFamily="34" charset="0"/>
              </a:defRPr>
            </a:lvl2pPr>
            <a:lvl3pPr>
              <a:defRPr sz="3200">
                <a:latin typeface="Avenir Next" panose="020B0503020202020204" pitchFamily="34" charset="0"/>
              </a:defRPr>
            </a:lvl3pPr>
            <a:lvl4pPr>
              <a:defRPr sz="3200">
                <a:latin typeface="Avenir Next" panose="020B0503020202020204" pitchFamily="34" charset="0"/>
              </a:defRPr>
            </a:lvl4pPr>
            <a:lvl5pPr>
              <a:defRPr sz="3200">
                <a:latin typeface="Avenir Next" panose="020B05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0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Avenir Next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463925"/>
          </a:xfrm>
        </p:spPr>
        <p:txBody>
          <a:bodyPr>
            <a:normAutofit/>
          </a:bodyPr>
          <a:lstStyle>
            <a:lvl1pPr>
              <a:defRPr sz="3200">
                <a:latin typeface="Avenir Next" panose="020B0503020202020204" pitchFamily="34" charset="0"/>
              </a:defRPr>
            </a:lvl1pPr>
            <a:lvl2pPr>
              <a:defRPr sz="3200">
                <a:latin typeface="Avenir Next" panose="020B0503020202020204" pitchFamily="34" charset="0"/>
              </a:defRPr>
            </a:lvl2pPr>
            <a:lvl3pPr>
              <a:defRPr sz="3200">
                <a:latin typeface="Avenir Next" panose="020B0503020202020204" pitchFamily="34" charset="0"/>
              </a:defRPr>
            </a:lvl3pPr>
            <a:lvl4pPr>
              <a:defRPr sz="3200">
                <a:latin typeface="Avenir Next" panose="020B0503020202020204" pitchFamily="34" charset="0"/>
              </a:defRPr>
            </a:lvl4pPr>
            <a:lvl5pPr>
              <a:defRPr sz="3200">
                <a:latin typeface="Avenir Next" panose="020B05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92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42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76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3200" b="1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289545"/>
          </a:xfrm>
        </p:spPr>
        <p:txBody>
          <a:bodyPr>
            <a:normAutofit/>
          </a:bodyPr>
          <a:lstStyle>
            <a:lvl1pPr>
              <a:defRPr sz="3200">
                <a:latin typeface="Avenir Next" panose="020B0503020202020204" pitchFamily="34" charset="0"/>
              </a:defRPr>
            </a:lvl1pPr>
            <a:lvl2pPr>
              <a:defRPr sz="3200">
                <a:latin typeface="Avenir Next" panose="020B0503020202020204" pitchFamily="34" charset="0"/>
              </a:defRPr>
            </a:lvl2pPr>
            <a:lvl3pPr>
              <a:defRPr sz="3200">
                <a:latin typeface="Avenir Next" panose="020B0503020202020204" pitchFamily="34" charset="0"/>
              </a:defRPr>
            </a:lvl3pPr>
            <a:lvl4pPr>
              <a:defRPr sz="3200">
                <a:latin typeface="Avenir Next" panose="020B0503020202020204" pitchFamily="34" charset="0"/>
              </a:defRPr>
            </a:lvl4pPr>
            <a:lvl5pPr>
              <a:defRPr sz="3200">
                <a:latin typeface="Avenir Next" panose="020B05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12749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venir Next" panose="020B05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0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Autofit/>
          </a:bodyPr>
          <a:lstStyle>
            <a:lvl1pPr algn="l">
              <a:defRPr sz="3200" b="1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venir Next" panose="020B05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71462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venir Next" panose="020B05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50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3496-40D8-FD4D-948C-46CB5A382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5859"/>
            <a:ext cx="12192000" cy="6868444"/>
          </a:xfrm>
          <a:prstGeom prst="rect">
            <a:avLst/>
          </a:prstGeom>
          <a:gradFill flip="none" rotWithShape="1">
            <a:gsLst>
              <a:gs pos="0">
                <a:schemeClr val="lt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52B07-CE69-DA41-88C3-1B14A560523A}"/>
              </a:ext>
            </a:extLst>
          </p:cNvPr>
          <p:cNvGrpSpPr/>
          <p:nvPr userDrawn="1"/>
        </p:nvGrpSpPr>
        <p:grpSpPr>
          <a:xfrm>
            <a:off x="-1" y="6477000"/>
            <a:ext cx="12192001" cy="441345"/>
            <a:chOff x="-1" y="6426435"/>
            <a:chExt cx="12252960" cy="441345"/>
          </a:xfrm>
        </p:grpSpPr>
        <p:pic>
          <p:nvPicPr>
            <p:cNvPr id="9" name="Picture 8" descr="footer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6426435"/>
              <a:ext cx="12252960" cy="4337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1" y="6721476"/>
              <a:ext cx="12252960" cy="146304"/>
            </a:xfrm>
            <a:prstGeom prst="rect">
              <a:avLst/>
            </a:prstGeom>
            <a:solidFill>
              <a:srgbClr val="D5203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6612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venir Roman" panose="02000503020000020003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venir Roman" panose="02000503020000020003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tx1"/>
          </a:solidFill>
          <a:latin typeface="Avenir Roman" panose="02000503020000020003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venir Roman" panose="02000503020000020003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tx1"/>
          </a:solidFill>
          <a:latin typeface="Avenir Roman" panose="02000503020000020003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200" b="0" i="0" kern="1200">
          <a:solidFill>
            <a:schemeClr val="tx1"/>
          </a:solidFill>
          <a:latin typeface="Avenir Roman" panose="02000503020000020003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26EE-7734-4C0E-A90F-F064D54EE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Maximizing ART &amp; PrEP Initiation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E4072-D549-4618-98E1-2F8F844E5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581400"/>
            <a:ext cx="8534400" cy="1295400"/>
          </a:xfrm>
        </p:spPr>
        <p:txBody>
          <a:bodyPr/>
          <a:lstStyle/>
          <a:p>
            <a:r>
              <a:rPr lang="en-US" b="1" dirty="0"/>
              <a:t>New Foundations of Hope Webinar</a:t>
            </a:r>
          </a:p>
          <a:p>
            <a:r>
              <a:rPr lang="en-US" dirty="0"/>
              <a:t>Echo VanderWal / The Luke Commission</a:t>
            </a:r>
          </a:p>
          <a:p>
            <a:r>
              <a:rPr lang="en-US" dirty="0"/>
              <a:t>October 28, 2020</a:t>
            </a:r>
          </a:p>
        </p:txBody>
      </p:sp>
    </p:spTree>
    <p:extLst>
      <p:ext uri="{BB962C8B-B14F-4D97-AF65-F5344CB8AC3E}">
        <p14:creationId xmlns:p14="http://schemas.microsoft.com/office/powerpoint/2010/main" val="170941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C58D93-66CE-5141-B211-12AA272503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ED1BD9-6935-9247-B3F2-ABDBBD6376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841" y="-381000"/>
            <a:ext cx="13275733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Success hinges on building trust </a:t>
            </a:r>
          </a:p>
          <a:p>
            <a:r>
              <a:rPr lang="en-US" dirty="0"/>
              <a:t>Rapid response communicates value</a:t>
            </a:r>
          </a:p>
          <a:p>
            <a:r>
              <a:rPr lang="en-US" dirty="0"/>
              <a:t>Ongoing staff training builds sustainability</a:t>
            </a:r>
          </a:p>
          <a:p>
            <a:r>
              <a:rPr lang="en-US" dirty="0"/>
              <a:t>Continuous community collaboration extends reach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012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from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dirty="0"/>
              <a:t>“When patients come to us, we welcome them with love. We introduce all our services to them, including </a:t>
            </a:r>
            <a:r>
              <a:rPr lang="en-US" dirty="0" err="1"/>
              <a:t>PrEP.</a:t>
            </a:r>
            <a:endParaRPr lang="en-US" dirty="0"/>
          </a:p>
          <a:p>
            <a:pPr marL="0" indent="0">
              <a:spcBef>
                <a:spcPts val="168"/>
              </a:spcBef>
              <a:buNone/>
            </a:pPr>
            <a:endParaRPr lang="en-US" dirty="0"/>
          </a:p>
          <a:p>
            <a:pPr marL="0" indent="0">
              <a:spcBef>
                <a:spcPts val="168"/>
              </a:spcBef>
              <a:buNone/>
            </a:pPr>
            <a:r>
              <a:rPr lang="en-US" dirty="0"/>
              <a:t>We work as a team. Everyone in our team is a motivator or an influencer. We share more about PrEP, give room for them to ask, and give the privilege to be initiated on </a:t>
            </a:r>
            <a:r>
              <a:rPr lang="en-US" dirty="0" err="1"/>
              <a:t>PrEP.</a:t>
            </a:r>
            <a:endParaRPr lang="en-US" dirty="0"/>
          </a:p>
          <a:p>
            <a:pPr marL="0" indent="0">
              <a:spcBef>
                <a:spcPts val="168"/>
              </a:spcBef>
              <a:buNone/>
            </a:pPr>
            <a:endParaRPr lang="en-US" dirty="0"/>
          </a:p>
          <a:p>
            <a:pPr marL="0" indent="0">
              <a:spcBef>
                <a:spcPts val="168"/>
              </a:spcBef>
              <a:buNone/>
            </a:pPr>
            <a:r>
              <a:rPr lang="en-US" dirty="0"/>
              <a:t>We respect patients’ decisions. We allow a discussion with the patient to hear concerns. We give light about </a:t>
            </a:r>
            <a:r>
              <a:rPr lang="en-US" dirty="0" err="1"/>
              <a:t>PrEP.</a:t>
            </a:r>
            <a:r>
              <a:rPr lang="en-US" dirty="0"/>
              <a:t>”</a:t>
            </a:r>
          </a:p>
          <a:p>
            <a:pPr marL="0" indent="0">
              <a:spcBef>
                <a:spcPts val="168"/>
              </a:spcBef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993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58B83A-AB7C-2340-B31D-59B3A8E0B9C8}"/>
              </a:ext>
            </a:extLst>
          </p:cNvPr>
          <p:cNvGrpSpPr/>
          <p:nvPr/>
        </p:nvGrpSpPr>
        <p:grpSpPr>
          <a:xfrm>
            <a:off x="-1981200" y="4876800"/>
            <a:ext cx="14554200" cy="457200"/>
            <a:chOff x="-1909200" y="5263717"/>
            <a:chExt cx="14450800" cy="161216"/>
          </a:xfrm>
        </p:grpSpPr>
        <p:sp>
          <p:nvSpPr>
            <p:cNvPr id="212" name="Google Shape;212;p26"/>
            <p:cNvSpPr/>
            <p:nvPr/>
          </p:nvSpPr>
          <p:spPr>
            <a:xfrm>
              <a:off x="-1909200" y="5263717"/>
              <a:ext cx="14450800" cy="161200"/>
            </a:xfrm>
            <a:prstGeom prst="mathMinus">
              <a:avLst>
                <a:gd name="adj1" fmla="val 23520"/>
              </a:avLst>
            </a:prstGeom>
            <a:solidFill>
              <a:srgbClr val="012A6C"/>
            </a:solidFill>
            <a:ln w="9525" cap="flat" cmpd="sng">
              <a:solidFill>
                <a:srgbClr val="012A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10327333" y="5263733"/>
              <a:ext cx="2143600" cy="161200"/>
            </a:xfrm>
            <a:prstGeom prst="mathMinus">
              <a:avLst>
                <a:gd name="adj1" fmla="val 23945"/>
              </a:avLst>
            </a:prstGeom>
            <a:solidFill>
              <a:srgbClr val="012A6C"/>
            </a:solidFill>
            <a:ln w="9525" cap="flat" cmpd="sng">
              <a:solidFill>
                <a:srgbClr val="012A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4" name="Google Shape;214;p26"/>
          <p:cNvSpPr/>
          <p:nvPr/>
        </p:nvSpPr>
        <p:spPr>
          <a:xfrm>
            <a:off x="-29400" y="495033"/>
            <a:ext cx="3819200" cy="618000"/>
          </a:xfrm>
          <a:prstGeom prst="rect">
            <a:avLst/>
          </a:prstGeom>
          <a:solidFill>
            <a:srgbClr val="CFCDC9">
              <a:alpha val="713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215;p26"/>
          <p:cNvSpPr txBox="1"/>
          <p:nvPr/>
        </p:nvSpPr>
        <p:spPr>
          <a:xfrm>
            <a:off x="942467" y="535033"/>
            <a:ext cx="284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Questions?</a:t>
            </a:r>
            <a:endParaRPr sz="3067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5A2DA-C776-C840-A28C-E92BF5E88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1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1125200" cy="4648195"/>
          </a:xfrm>
        </p:spPr>
        <p:txBody>
          <a:bodyPr>
            <a:noAutofit/>
          </a:bodyPr>
          <a:lstStyle/>
          <a:p>
            <a:r>
              <a:rPr lang="en-US" dirty="0"/>
              <a:t>The Luke Commission (TLC) provides compassionate, comprehensive, client-centered health care to underserved populations in Eswatini </a:t>
            </a:r>
          </a:p>
          <a:p>
            <a:r>
              <a:rPr lang="en-US" dirty="0"/>
              <a:t>HIV/AIDS prevalence in Eswatini: 27%</a:t>
            </a:r>
          </a:p>
          <a:p>
            <a:r>
              <a:rPr lang="en-US" dirty="0"/>
              <a:t>The TLC team delivers services from the fixed-site Miracle Campus and through mobile hospital outreaches</a:t>
            </a:r>
          </a:p>
          <a:p>
            <a:r>
              <a:rPr lang="en-US" dirty="0"/>
              <a:t>Motivated by faith, TLC seeks to treat every patient as a beloved father, mother, brother, sister, or child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763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 &amp; Solutions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7F73-628A-C449-AE0A-35F3D6930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/>
              <a:t>Some patients are reluctant to test or go on treatment (ART or PrEP)</a:t>
            </a:r>
          </a:p>
          <a:p>
            <a:r>
              <a:rPr lang="en-US" dirty="0"/>
              <a:t>Some patients resist guidance from junior-level health care workers</a:t>
            </a:r>
          </a:p>
          <a:p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4A238-D059-C846-8857-7C56A5FF5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/>
              <a:t>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57A01-8E15-A541-9EEC-CDB8061A87C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Comprehensive health care platform</a:t>
            </a:r>
          </a:p>
          <a:p>
            <a:r>
              <a:rPr lang="en-US" dirty="0"/>
              <a:t>Escalation matrix</a:t>
            </a:r>
          </a:p>
          <a:p>
            <a:r>
              <a:rPr lang="en-US" dirty="0"/>
              <a:t>Community-level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02694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Compassionate, Comprehensive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Comprehensive health care platform with 42 services</a:t>
            </a:r>
          </a:p>
          <a:p>
            <a:r>
              <a:rPr lang="en-US" dirty="0"/>
              <a:t>Male-friendly spaces</a:t>
            </a:r>
          </a:p>
          <a:p>
            <a:r>
              <a:rPr lang="en-US" dirty="0"/>
              <a:t>Open 24 hours a day, 365 days a year</a:t>
            </a:r>
          </a:p>
          <a:p>
            <a:r>
              <a:rPr lang="en-US" dirty="0"/>
              <a:t>24-hour hotline (+268 7613 8814)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441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55C20-B8F7-2B43-8F90-E7B0E81715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4600" y="-288798"/>
            <a:ext cx="14848486" cy="91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1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Escalation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68"/>
              </a:spcBef>
            </a:pPr>
            <a:r>
              <a:rPr lang="en-US" dirty="0"/>
              <a:t>Goal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To connect patients to senior-level staff at the first sign of resistance to testing, ART initiation, or PrEP initiation  </a:t>
            </a:r>
          </a:p>
          <a:p>
            <a:pPr>
              <a:spcBef>
                <a:spcPts val="168"/>
              </a:spcBef>
            </a:pPr>
            <a:r>
              <a:rPr lang="en-US" dirty="0"/>
              <a:t>Approach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Rapid escalation (under 5 minutes) to senior-level staff using EMR and Slack (secure messaging platform)</a:t>
            </a:r>
          </a:p>
          <a:p>
            <a:pPr>
              <a:spcBef>
                <a:spcPts val="168"/>
              </a:spcBef>
            </a:pPr>
            <a:r>
              <a:rPr lang="en-US" dirty="0"/>
              <a:t>Personnel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Senior-level staff specially trained in motivating patients to test or to go on treatment	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656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E0D7E-9EAA-184D-A626-4A4F34E970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4891"/>
            <a:ext cx="12192000" cy="47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8EE81-DE05-D743-9244-1A8E6F6832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990601"/>
            <a:ext cx="5650475" cy="5268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EA0F39-C65E-C84B-ADC0-5BEC2F3B3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725" y="990600"/>
            <a:ext cx="5650475" cy="52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D8F7-F58A-F64B-BEC5-3CE41608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Community-Level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6F4A5-2178-C242-8BA4-FBF68CB1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the Faith and Communities Initiative (FCI), TLC has trained and now partners with over 300 faith leaders and community </a:t>
            </a:r>
            <a:r>
              <a:rPr lang="en-US" dirty="0" err="1"/>
              <a:t>carers</a:t>
            </a:r>
            <a:r>
              <a:rPr lang="en-US" dirty="0"/>
              <a:t> who advocate for health</a:t>
            </a:r>
          </a:p>
          <a:p>
            <a:r>
              <a:rPr lang="en-US" dirty="0"/>
              <a:t>every faith community can contribute to 95/95/95</a:t>
            </a:r>
          </a:p>
          <a:p>
            <a:pPr lvl="1"/>
            <a:r>
              <a:rPr lang="en-US" dirty="0"/>
              <a:t>HIVST distribution</a:t>
            </a:r>
          </a:p>
          <a:p>
            <a:pPr lvl="1"/>
            <a:r>
              <a:rPr lang="en-US" dirty="0"/>
              <a:t>PrEP referral</a:t>
            </a:r>
          </a:p>
          <a:p>
            <a:pPr lvl="1"/>
            <a:r>
              <a:rPr lang="en-US" dirty="0"/>
              <a:t>ART referral</a:t>
            </a:r>
          </a:p>
          <a:p>
            <a:pPr lvl="1"/>
            <a:r>
              <a:rPr lang="en-US" dirty="0"/>
              <a:t>Referral for other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17437368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11332</TotalTime>
  <Words>406</Words>
  <Application>Microsoft Macintosh PowerPoint</Application>
  <PresentationFormat>Widescreen</PresentationFormat>
  <Paragraphs>67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</vt:lpstr>
      <vt:lpstr>Avenir Roman</vt:lpstr>
      <vt:lpstr>Calibri</vt:lpstr>
      <vt:lpstr>Gill Sans</vt:lpstr>
      <vt:lpstr>1_Office Theme</vt:lpstr>
      <vt:lpstr>Maximizing ART &amp; PrEP Initiation  </vt:lpstr>
      <vt:lpstr>Background</vt:lpstr>
      <vt:lpstr>Challenges &amp; Solutions</vt:lpstr>
      <vt:lpstr>Compassionate, Comprehensive Care</vt:lpstr>
      <vt:lpstr>PowerPoint Presentation</vt:lpstr>
      <vt:lpstr>Escalation Matrix</vt:lpstr>
      <vt:lpstr>PowerPoint Presentation</vt:lpstr>
      <vt:lpstr>PowerPoint Presentation</vt:lpstr>
      <vt:lpstr>Community-Level Collaboration</vt:lpstr>
      <vt:lpstr>PowerPoint Presentation</vt:lpstr>
      <vt:lpstr>PowerPoint Presentation</vt:lpstr>
      <vt:lpstr>Lessons Learned</vt:lpstr>
      <vt:lpstr>Reflections from the Field</vt:lpstr>
      <vt:lpstr>PowerPoint Presentation</vt:lpstr>
    </vt:vector>
  </TitlesOfParts>
  <Company>Hewlett-Packard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Copple</dc:creator>
  <cp:lastModifiedBy>Colin Moody</cp:lastModifiedBy>
  <cp:revision>409</cp:revision>
  <cp:lastPrinted>2020-05-22T08:41:29Z</cp:lastPrinted>
  <dcterms:created xsi:type="dcterms:W3CDTF">2013-08-23T09:53:16Z</dcterms:created>
  <dcterms:modified xsi:type="dcterms:W3CDTF">2020-10-20T05:35:31Z</dcterms:modified>
</cp:coreProperties>
</file>