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7"/>
  </p:notesMasterIdLst>
  <p:sldIdLst>
    <p:sldId id="256" r:id="rId5"/>
    <p:sldId id="2145706024" r:id="rId6"/>
    <p:sldId id="2145706325" r:id="rId7"/>
    <p:sldId id="2145706319" r:id="rId8"/>
    <p:sldId id="2145706392" r:id="rId9"/>
    <p:sldId id="269" r:id="rId10"/>
    <p:sldId id="271" r:id="rId11"/>
    <p:sldId id="266" r:id="rId12"/>
    <p:sldId id="265" r:id="rId13"/>
    <p:sldId id="258" r:id="rId14"/>
    <p:sldId id="274" r:id="rId15"/>
    <p:sldId id="21457063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lis, Susan (CDC/DDNID/NCIPC/DVP)" initials="HS(" lastIdx="18" clrIdx="0">
    <p:extLst>
      <p:ext uri="{19B8F6BF-5375-455C-9EA6-DF929625EA0E}">
        <p15:presenceInfo xmlns:p15="http://schemas.microsoft.com/office/powerpoint/2012/main" userId="S::seh0@cdc.gov::48442928-92b1-4a21-93f1-e2830b428c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64" autoAdjust="0"/>
    <p:restoredTop sz="67908" autoAdjust="0"/>
  </p:normalViewPr>
  <p:slideViewPr>
    <p:cSldViewPr snapToGrid="0">
      <p:cViewPr varScale="1">
        <p:scale>
          <a:sx n="47" d="100"/>
          <a:sy n="47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205B96-6996-4C56-B9BB-4DE62AE40EE7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C45C663-0CD2-4BFA-B169-9C993E670B11}">
      <dgm:prSet/>
      <dgm:spPr/>
      <dgm:t>
        <a:bodyPr/>
        <a:lstStyle/>
        <a:p>
          <a:r>
            <a:rPr lang="en-US" b="1" dirty="0"/>
            <a:t>Planning &amp; Implementation</a:t>
          </a:r>
        </a:p>
      </dgm:t>
    </dgm:pt>
    <dgm:pt modelId="{6CC3E4D6-C710-45D6-B290-17E018331270}" type="parTrans" cxnId="{9A3B9289-5E4D-4B7D-836A-AA9ECD513792}">
      <dgm:prSet/>
      <dgm:spPr/>
      <dgm:t>
        <a:bodyPr/>
        <a:lstStyle/>
        <a:p>
          <a:endParaRPr lang="en-US"/>
        </a:p>
      </dgm:t>
    </dgm:pt>
    <dgm:pt modelId="{9946C9CD-0987-4325-8882-9C84D3E536F1}" type="sibTrans" cxnId="{9A3B9289-5E4D-4B7D-836A-AA9ECD513792}">
      <dgm:prSet/>
      <dgm:spPr/>
      <dgm:t>
        <a:bodyPr/>
        <a:lstStyle/>
        <a:p>
          <a:endParaRPr lang="en-US"/>
        </a:p>
      </dgm:t>
    </dgm:pt>
    <dgm:pt modelId="{FD3A52BD-47A8-46CB-B95F-DBDB8D464B24}">
      <dgm:prSet custT="1"/>
      <dgm:spPr/>
      <dgm:t>
        <a:bodyPr/>
        <a:lstStyle/>
        <a:p>
          <a:r>
            <a:rPr lang="en-US" sz="2400" b="0" dirty="0"/>
            <a:t>Assist countries in developing implementation plans and build capacity to receive and rapidly administer COVID-19 vaccine. </a:t>
          </a:r>
        </a:p>
      </dgm:t>
    </dgm:pt>
    <dgm:pt modelId="{54625230-754F-4118-B437-D7DE465ED9C8}" type="parTrans" cxnId="{2515E31B-A7D4-4DDE-BD23-F4CC8C37913B}">
      <dgm:prSet/>
      <dgm:spPr/>
      <dgm:t>
        <a:bodyPr/>
        <a:lstStyle/>
        <a:p>
          <a:endParaRPr lang="en-US"/>
        </a:p>
      </dgm:t>
    </dgm:pt>
    <dgm:pt modelId="{9701954C-568B-4BA3-9682-E27993619F33}" type="sibTrans" cxnId="{2515E31B-A7D4-4DDE-BD23-F4CC8C37913B}">
      <dgm:prSet/>
      <dgm:spPr/>
      <dgm:t>
        <a:bodyPr/>
        <a:lstStyle/>
        <a:p>
          <a:endParaRPr lang="en-US"/>
        </a:p>
      </dgm:t>
    </dgm:pt>
    <dgm:pt modelId="{3C92D8E0-6918-407D-AFC8-27AB75C7A576}">
      <dgm:prSet/>
      <dgm:spPr/>
      <dgm:t>
        <a:bodyPr/>
        <a:lstStyle/>
        <a:p>
          <a:r>
            <a:rPr lang="en-US" b="1" dirty="0"/>
            <a:t>Monitoring &amp; Evaluation</a:t>
          </a:r>
        </a:p>
      </dgm:t>
    </dgm:pt>
    <dgm:pt modelId="{9F67A477-7B54-4596-A786-1F66F32BEA81}" type="parTrans" cxnId="{BD2C2353-4A0E-4CB5-8B39-A07108E2BCAE}">
      <dgm:prSet/>
      <dgm:spPr/>
      <dgm:t>
        <a:bodyPr/>
        <a:lstStyle/>
        <a:p>
          <a:endParaRPr lang="en-US"/>
        </a:p>
      </dgm:t>
    </dgm:pt>
    <dgm:pt modelId="{D972668C-5BB0-4320-AF11-5DFA0E670962}" type="sibTrans" cxnId="{BD2C2353-4A0E-4CB5-8B39-A07108E2BCAE}">
      <dgm:prSet/>
      <dgm:spPr/>
      <dgm:t>
        <a:bodyPr/>
        <a:lstStyle/>
        <a:p>
          <a:endParaRPr lang="en-US"/>
        </a:p>
      </dgm:t>
    </dgm:pt>
    <dgm:pt modelId="{8F3C25D4-BE22-4592-BAF1-24A15D351C26}">
      <dgm:prSet custT="1"/>
      <dgm:spPr/>
      <dgm:t>
        <a:bodyPr/>
        <a:lstStyle/>
        <a:p>
          <a:r>
            <a:rPr lang="en-US" sz="2400" b="0" dirty="0"/>
            <a:t>Support countries to monitor vaccine delivery, use, timeliness, safety and effectiveness following distribution of vaccine with regulatory approval in country.</a:t>
          </a:r>
        </a:p>
      </dgm:t>
    </dgm:pt>
    <dgm:pt modelId="{D24B38AF-097E-40E4-AE49-3258B26DA007}" type="parTrans" cxnId="{E2AD5EE1-20BB-47D5-A5A6-ED6849B05E21}">
      <dgm:prSet/>
      <dgm:spPr/>
      <dgm:t>
        <a:bodyPr/>
        <a:lstStyle/>
        <a:p>
          <a:endParaRPr lang="en-US"/>
        </a:p>
      </dgm:t>
    </dgm:pt>
    <dgm:pt modelId="{62CE336B-78E0-4CE3-AD7B-0912314FDF0C}" type="sibTrans" cxnId="{E2AD5EE1-20BB-47D5-A5A6-ED6849B05E21}">
      <dgm:prSet/>
      <dgm:spPr/>
      <dgm:t>
        <a:bodyPr/>
        <a:lstStyle/>
        <a:p>
          <a:endParaRPr lang="en-US"/>
        </a:p>
      </dgm:t>
    </dgm:pt>
    <dgm:pt modelId="{2F290AA6-B5F6-438E-8C37-C3695E8AB184}">
      <dgm:prSet/>
      <dgm:spPr/>
      <dgm:t>
        <a:bodyPr/>
        <a:lstStyle/>
        <a:p>
          <a:r>
            <a:rPr lang="en-US" b="1" dirty="0"/>
            <a:t>Dissemination</a:t>
          </a:r>
        </a:p>
      </dgm:t>
    </dgm:pt>
    <dgm:pt modelId="{F1F2AD7C-B826-4034-9F95-5A0EA8B230D0}" type="parTrans" cxnId="{E57C3ABF-010E-483B-8CF9-135A34428F11}">
      <dgm:prSet/>
      <dgm:spPr/>
      <dgm:t>
        <a:bodyPr/>
        <a:lstStyle/>
        <a:p>
          <a:endParaRPr lang="en-US"/>
        </a:p>
      </dgm:t>
    </dgm:pt>
    <dgm:pt modelId="{BA8E96AE-4DC4-4F0A-8C3C-38494E665667}" type="sibTrans" cxnId="{E57C3ABF-010E-483B-8CF9-135A34428F11}">
      <dgm:prSet/>
      <dgm:spPr/>
      <dgm:t>
        <a:bodyPr/>
        <a:lstStyle/>
        <a:p>
          <a:endParaRPr lang="en-US"/>
        </a:p>
      </dgm:t>
    </dgm:pt>
    <dgm:pt modelId="{D47870FD-3F22-4943-98E4-EEB928DE9AD3}">
      <dgm:prSet custT="1"/>
      <dgm:spPr/>
      <dgm:t>
        <a:bodyPr/>
        <a:lstStyle/>
        <a:p>
          <a:r>
            <a:rPr lang="en-US" sz="2400" b="0" dirty="0"/>
            <a:t>Share learnings from the programs with country and global stakeholders.</a:t>
          </a:r>
        </a:p>
      </dgm:t>
    </dgm:pt>
    <dgm:pt modelId="{BC426CFE-A81E-4057-842C-8777894E36EC}" type="parTrans" cxnId="{FF4D5DB1-112B-4F53-8FD7-0A5FA7F74D2A}">
      <dgm:prSet/>
      <dgm:spPr/>
      <dgm:t>
        <a:bodyPr/>
        <a:lstStyle/>
        <a:p>
          <a:endParaRPr lang="en-US"/>
        </a:p>
      </dgm:t>
    </dgm:pt>
    <dgm:pt modelId="{C0406540-516F-448E-A8FF-48BD284DEFCD}" type="sibTrans" cxnId="{FF4D5DB1-112B-4F53-8FD7-0A5FA7F74D2A}">
      <dgm:prSet/>
      <dgm:spPr/>
      <dgm:t>
        <a:bodyPr/>
        <a:lstStyle/>
        <a:p>
          <a:endParaRPr lang="en-US"/>
        </a:p>
      </dgm:t>
    </dgm:pt>
    <dgm:pt modelId="{39447B11-BAA7-4EE5-9A14-C7D5D0B54820}" type="pres">
      <dgm:prSet presAssocID="{4A205B96-6996-4C56-B9BB-4DE62AE40EE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5D8868-EE1D-4116-A5F7-D092473B667D}" type="pres">
      <dgm:prSet presAssocID="{2F290AA6-B5F6-438E-8C37-C3695E8AB184}" presName="boxAndChildren" presStyleCnt="0"/>
      <dgm:spPr/>
    </dgm:pt>
    <dgm:pt modelId="{912A5DAA-981A-4418-B72D-A9999A5AB4B3}" type="pres">
      <dgm:prSet presAssocID="{2F290AA6-B5F6-438E-8C37-C3695E8AB184}" presName="parentTextBox" presStyleLbl="alignNode1" presStyleIdx="0" presStyleCnt="3"/>
      <dgm:spPr/>
      <dgm:t>
        <a:bodyPr/>
        <a:lstStyle/>
        <a:p>
          <a:endParaRPr lang="en-US"/>
        </a:p>
      </dgm:t>
    </dgm:pt>
    <dgm:pt modelId="{58A3B90D-CBAD-4B9D-AC30-2185D36486CB}" type="pres">
      <dgm:prSet presAssocID="{2F290AA6-B5F6-438E-8C37-C3695E8AB184}" presName="descendantBox" presStyleLbl="bgAccFollowNode1" presStyleIdx="0" presStyleCnt="3"/>
      <dgm:spPr/>
      <dgm:t>
        <a:bodyPr/>
        <a:lstStyle/>
        <a:p>
          <a:endParaRPr lang="en-US"/>
        </a:p>
      </dgm:t>
    </dgm:pt>
    <dgm:pt modelId="{A48DC29B-0042-48AB-BE8C-2BD1C3633926}" type="pres">
      <dgm:prSet presAssocID="{D972668C-5BB0-4320-AF11-5DFA0E670962}" presName="sp" presStyleCnt="0"/>
      <dgm:spPr/>
    </dgm:pt>
    <dgm:pt modelId="{85693D1A-E21F-412D-AE7F-C44D44D2161F}" type="pres">
      <dgm:prSet presAssocID="{3C92D8E0-6918-407D-AFC8-27AB75C7A576}" presName="arrowAndChildren" presStyleCnt="0"/>
      <dgm:spPr/>
    </dgm:pt>
    <dgm:pt modelId="{FC8B3E1F-0ACE-4200-87A7-977DB2126B63}" type="pres">
      <dgm:prSet presAssocID="{3C92D8E0-6918-407D-AFC8-27AB75C7A576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075AA0DC-17F6-4242-897D-1A74A35825E6}" type="pres">
      <dgm:prSet presAssocID="{3C92D8E0-6918-407D-AFC8-27AB75C7A576}" presName="arrow" presStyleLbl="alignNode1" presStyleIdx="1" presStyleCnt="3"/>
      <dgm:spPr/>
      <dgm:t>
        <a:bodyPr/>
        <a:lstStyle/>
        <a:p>
          <a:endParaRPr lang="en-US"/>
        </a:p>
      </dgm:t>
    </dgm:pt>
    <dgm:pt modelId="{FB1B4A7D-83E2-4DD4-B26E-B3AFDDC6E5DE}" type="pres">
      <dgm:prSet presAssocID="{3C92D8E0-6918-407D-AFC8-27AB75C7A576}" presName="descendantArrow" presStyleLbl="bgAccFollowNode1" presStyleIdx="1" presStyleCnt="3"/>
      <dgm:spPr/>
      <dgm:t>
        <a:bodyPr/>
        <a:lstStyle/>
        <a:p>
          <a:endParaRPr lang="en-US"/>
        </a:p>
      </dgm:t>
    </dgm:pt>
    <dgm:pt modelId="{98790991-6268-48CF-A98F-93D2BCFE3255}" type="pres">
      <dgm:prSet presAssocID="{9946C9CD-0987-4325-8882-9C84D3E536F1}" presName="sp" presStyleCnt="0"/>
      <dgm:spPr/>
    </dgm:pt>
    <dgm:pt modelId="{5CEB9A5D-5238-4F40-BC40-476760574AD6}" type="pres">
      <dgm:prSet presAssocID="{FC45C663-0CD2-4BFA-B169-9C993E670B11}" presName="arrowAndChildren" presStyleCnt="0"/>
      <dgm:spPr/>
    </dgm:pt>
    <dgm:pt modelId="{4533A008-FD78-4012-8BE1-AF647A731EAE}" type="pres">
      <dgm:prSet presAssocID="{FC45C663-0CD2-4BFA-B169-9C993E670B11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590DEB23-2E04-4937-8FF4-965DABB463E1}" type="pres">
      <dgm:prSet presAssocID="{FC45C663-0CD2-4BFA-B169-9C993E670B11}" presName="arrow" presStyleLbl="alignNode1" presStyleIdx="2" presStyleCnt="3"/>
      <dgm:spPr/>
      <dgm:t>
        <a:bodyPr/>
        <a:lstStyle/>
        <a:p>
          <a:endParaRPr lang="en-US"/>
        </a:p>
      </dgm:t>
    </dgm:pt>
    <dgm:pt modelId="{C617AE32-1E78-45BF-B569-492AD7D2326F}" type="pres">
      <dgm:prSet presAssocID="{FC45C663-0CD2-4BFA-B169-9C993E670B11}" presName="descendantArrow" presStyleLbl="bgAccFollowNode1" presStyleIdx="2" presStyleCnt="3"/>
      <dgm:spPr/>
      <dgm:t>
        <a:bodyPr/>
        <a:lstStyle/>
        <a:p>
          <a:endParaRPr lang="en-US"/>
        </a:p>
      </dgm:t>
    </dgm:pt>
  </dgm:ptLst>
  <dgm:cxnLst>
    <dgm:cxn modelId="{9A6FBCC0-6068-4072-88E0-62DB61638795}" type="presOf" srcId="{D47870FD-3F22-4943-98E4-EEB928DE9AD3}" destId="{58A3B90D-CBAD-4B9D-AC30-2185D36486CB}" srcOrd="0" destOrd="0" presId="urn:microsoft.com/office/officeart/2016/7/layout/VerticalDownArrowProcess"/>
    <dgm:cxn modelId="{E2AD5EE1-20BB-47D5-A5A6-ED6849B05E21}" srcId="{3C92D8E0-6918-407D-AFC8-27AB75C7A576}" destId="{8F3C25D4-BE22-4592-BAF1-24A15D351C26}" srcOrd="0" destOrd="0" parTransId="{D24B38AF-097E-40E4-AE49-3258B26DA007}" sibTransId="{62CE336B-78E0-4CE3-AD7B-0912314FDF0C}"/>
    <dgm:cxn modelId="{2515E31B-A7D4-4DDE-BD23-F4CC8C37913B}" srcId="{FC45C663-0CD2-4BFA-B169-9C993E670B11}" destId="{FD3A52BD-47A8-46CB-B95F-DBDB8D464B24}" srcOrd="0" destOrd="0" parTransId="{54625230-754F-4118-B437-D7DE465ED9C8}" sibTransId="{9701954C-568B-4BA3-9682-E27993619F33}"/>
    <dgm:cxn modelId="{BD2C2353-4A0E-4CB5-8B39-A07108E2BCAE}" srcId="{4A205B96-6996-4C56-B9BB-4DE62AE40EE7}" destId="{3C92D8E0-6918-407D-AFC8-27AB75C7A576}" srcOrd="1" destOrd="0" parTransId="{9F67A477-7B54-4596-A786-1F66F32BEA81}" sibTransId="{D972668C-5BB0-4320-AF11-5DFA0E670962}"/>
    <dgm:cxn modelId="{7A4F6105-47E3-4E7D-BF14-E0BA1E685A70}" type="presOf" srcId="{FC45C663-0CD2-4BFA-B169-9C993E670B11}" destId="{4533A008-FD78-4012-8BE1-AF647A731EAE}" srcOrd="0" destOrd="0" presId="urn:microsoft.com/office/officeart/2016/7/layout/VerticalDownArrowProcess"/>
    <dgm:cxn modelId="{F31AB033-09F4-4020-8734-8D65FC1F04E8}" type="presOf" srcId="{2F290AA6-B5F6-438E-8C37-C3695E8AB184}" destId="{912A5DAA-981A-4418-B72D-A9999A5AB4B3}" srcOrd="0" destOrd="0" presId="urn:microsoft.com/office/officeart/2016/7/layout/VerticalDownArrowProcess"/>
    <dgm:cxn modelId="{E57C3ABF-010E-483B-8CF9-135A34428F11}" srcId="{4A205B96-6996-4C56-B9BB-4DE62AE40EE7}" destId="{2F290AA6-B5F6-438E-8C37-C3695E8AB184}" srcOrd="2" destOrd="0" parTransId="{F1F2AD7C-B826-4034-9F95-5A0EA8B230D0}" sibTransId="{BA8E96AE-4DC4-4F0A-8C3C-38494E665667}"/>
    <dgm:cxn modelId="{0559760D-E132-4CBA-9222-1045D89F40C2}" type="presOf" srcId="{FD3A52BD-47A8-46CB-B95F-DBDB8D464B24}" destId="{C617AE32-1E78-45BF-B569-492AD7D2326F}" srcOrd="0" destOrd="0" presId="urn:microsoft.com/office/officeart/2016/7/layout/VerticalDownArrowProcess"/>
    <dgm:cxn modelId="{7BBB9320-8227-40E6-87B3-66C643166EF9}" type="presOf" srcId="{3C92D8E0-6918-407D-AFC8-27AB75C7A576}" destId="{FC8B3E1F-0ACE-4200-87A7-977DB2126B63}" srcOrd="0" destOrd="0" presId="urn:microsoft.com/office/officeart/2016/7/layout/VerticalDownArrowProcess"/>
    <dgm:cxn modelId="{9A3B9289-5E4D-4B7D-836A-AA9ECD513792}" srcId="{4A205B96-6996-4C56-B9BB-4DE62AE40EE7}" destId="{FC45C663-0CD2-4BFA-B169-9C993E670B11}" srcOrd="0" destOrd="0" parTransId="{6CC3E4D6-C710-45D6-B290-17E018331270}" sibTransId="{9946C9CD-0987-4325-8882-9C84D3E536F1}"/>
    <dgm:cxn modelId="{FF4D5DB1-112B-4F53-8FD7-0A5FA7F74D2A}" srcId="{2F290AA6-B5F6-438E-8C37-C3695E8AB184}" destId="{D47870FD-3F22-4943-98E4-EEB928DE9AD3}" srcOrd="0" destOrd="0" parTransId="{BC426CFE-A81E-4057-842C-8777894E36EC}" sibTransId="{C0406540-516F-448E-A8FF-48BD284DEFCD}"/>
    <dgm:cxn modelId="{092C6F0C-A25F-4A96-8EAB-FD430557422F}" type="presOf" srcId="{FC45C663-0CD2-4BFA-B169-9C993E670B11}" destId="{590DEB23-2E04-4937-8FF4-965DABB463E1}" srcOrd="1" destOrd="0" presId="urn:microsoft.com/office/officeart/2016/7/layout/VerticalDownArrowProcess"/>
    <dgm:cxn modelId="{5EB6B516-9918-436C-9134-F68BC3E1B54A}" type="presOf" srcId="{8F3C25D4-BE22-4592-BAF1-24A15D351C26}" destId="{FB1B4A7D-83E2-4DD4-B26E-B3AFDDC6E5DE}" srcOrd="0" destOrd="0" presId="urn:microsoft.com/office/officeart/2016/7/layout/VerticalDownArrowProcess"/>
    <dgm:cxn modelId="{2FB139BD-C4D5-4EBD-A944-473320B14102}" type="presOf" srcId="{3C92D8E0-6918-407D-AFC8-27AB75C7A576}" destId="{075AA0DC-17F6-4242-897D-1A74A35825E6}" srcOrd="1" destOrd="0" presId="urn:microsoft.com/office/officeart/2016/7/layout/VerticalDownArrowProcess"/>
    <dgm:cxn modelId="{6D633388-BA83-40B8-BD44-52CDEF0243AD}" type="presOf" srcId="{4A205B96-6996-4C56-B9BB-4DE62AE40EE7}" destId="{39447B11-BAA7-4EE5-9A14-C7D5D0B54820}" srcOrd="0" destOrd="0" presId="urn:microsoft.com/office/officeart/2016/7/layout/VerticalDownArrowProcess"/>
    <dgm:cxn modelId="{B68B6E70-A616-4596-8EDA-3249FD21A2B5}" type="presParOf" srcId="{39447B11-BAA7-4EE5-9A14-C7D5D0B54820}" destId="{EC5D8868-EE1D-4116-A5F7-D092473B667D}" srcOrd="0" destOrd="0" presId="urn:microsoft.com/office/officeart/2016/7/layout/VerticalDownArrowProcess"/>
    <dgm:cxn modelId="{F4579CB2-8FF5-4002-85BD-784CA761528B}" type="presParOf" srcId="{EC5D8868-EE1D-4116-A5F7-D092473B667D}" destId="{912A5DAA-981A-4418-B72D-A9999A5AB4B3}" srcOrd="0" destOrd="0" presId="urn:microsoft.com/office/officeart/2016/7/layout/VerticalDownArrowProcess"/>
    <dgm:cxn modelId="{759471B1-1519-4031-A6A1-0E802C6F8D15}" type="presParOf" srcId="{EC5D8868-EE1D-4116-A5F7-D092473B667D}" destId="{58A3B90D-CBAD-4B9D-AC30-2185D36486CB}" srcOrd="1" destOrd="0" presId="urn:microsoft.com/office/officeart/2016/7/layout/VerticalDownArrowProcess"/>
    <dgm:cxn modelId="{92807AD7-ABBE-45C3-8513-C3F1E190680C}" type="presParOf" srcId="{39447B11-BAA7-4EE5-9A14-C7D5D0B54820}" destId="{A48DC29B-0042-48AB-BE8C-2BD1C3633926}" srcOrd="1" destOrd="0" presId="urn:microsoft.com/office/officeart/2016/7/layout/VerticalDownArrowProcess"/>
    <dgm:cxn modelId="{60FA7146-4193-4140-8A8B-A7DBC8A80E3A}" type="presParOf" srcId="{39447B11-BAA7-4EE5-9A14-C7D5D0B54820}" destId="{85693D1A-E21F-412D-AE7F-C44D44D2161F}" srcOrd="2" destOrd="0" presId="urn:microsoft.com/office/officeart/2016/7/layout/VerticalDownArrowProcess"/>
    <dgm:cxn modelId="{5BB60AAB-F72E-493F-8C75-862E87040735}" type="presParOf" srcId="{85693D1A-E21F-412D-AE7F-C44D44D2161F}" destId="{FC8B3E1F-0ACE-4200-87A7-977DB2126B63}" srcOrd="0" destOrd="0" presId="urn:microsoft.com/office/officeart/2016/7/layout/VerticalDownArrowProcess"/>
    <dgm:cxn modelId="{FC865AA3-A567-4F41-9678-0B5C71F0980F}" type="presParOf" srcId="{85693D1A-E21F-412D-AE7F-C44D44D2161F}" destId="{075AA0DC-17F6-4242-897D-1A74A35825E6}" srcOrd="1" destOrd="0" presId="urn:microsoft.com/office/officeart/2016/7/layout/VerticalDownArrowProcess"/>
    <dgm:cxn modelId="{24FA232D-0D7E-4DFA-B731-3C04A53BBAA1}" type="presParOf" srcId="{85693D1A-E21F-412D-AE7F-C44D44D2161F}" destId="{FB1B4A7D-83E2-4DD4-B26E-B3AFDDC6E5DE}" srcOrd="2" destOrd="0" presId="urn:microsoft.com/office/officeart/2016/7/layout/VerticalDownArrowProcess"/>
    <dgm:cxn modelId="{A9114C22-8241-420B-B86D-3BEB1C7CEB8F}" type="presParOf" srcId="{39447B11-BAA7-4EE5-9A14-C7D5D0B54820}" destId="{98790991-6268-48CF-A98F-93D2BCFE3255}" srcOrd="3" destOrd="0" presId="urn:microsoft.com/office/officeart/2016/7/layout/VerticalDownArrowProcess"/>
    <dgm:cxn modelId="{251578BE-4348-4BC6-B2DA-176A4E0E5888}" type="presParOf" srcId="{39447B11-BAA7-4EE5-9A14-C7D5D0B54820}" destId="{5CEB9A5D-5238-4F40-BC40-476760574AD6}" srcOrd="4" destOrd="0" presId="urn:microsoft.com/office/officeart/2016/7/layout/VerticalDownArrowProcess"/>
    <dgm:cxn modelId="{EEBBB0EA-99F8-4A7E-958F-39793275C95E}" type="presParOf" srcId="{5CEB9A5D-5238-4F40-BC40-476760574AD6}" destId="{4533A008-FD78-4012-8BE1-AF647A731EAE}" srcOrd="0" destOrd="0" presId="urn:microsoft.com/office/officeart/2016/7/layout/VerticalDownArrowProcess"/>
    <dgm:cxn modelId="{27AFED80-3F36-4710-AD55-3072F844FBE1}" type="presParOf" srcId="{5CEB9A5D-5238-4F40-BC40-476760574AD6}" destId="{590DEB23-2E04-4937-8FF4-965DABB463E1}" srcOrd="1" destOrd="0" presId="urn:microsoft.com/office/officeart/2016/7/layout/VerticalDownArrowProcess"/>
    <dgm:cxn modelId="{C4EA3C03-E654-41A0-8016-16AF2AAE2493}" type="presParOf" srcId="{5CEB9A5D-5238-4F40-BC40-476760574AD6}" destId="{C617AE32-1E78-45BF-B569-492AD7D2326F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A5DAA-981A-4418-B72D-A9999A5AB4B3}">
      <dsp:nvSpPr>
        <dsp:cNvPr id="0" name=""/>
        <dsp:cNvSpPr/>
      </dsp:nvSpPr>
      <dsp:spPr>
        <a:xfrm>
          <a:off x="0" y="3004155"/>
          <a:ext cx="2590340" cy="98603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225" tIns="170688" rIns="18422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Dissemination</a:t>
          </a:r>
        </a:p>
      </dsp:txBody>
      <dsp:txXfrm>
        <a:off x="0" y="3004155"/>
        <a:ext cx="2590340" cy="986030"/>
      </dsp:txXfrm>
    </dsp:sp>
    <dsp:sp modelId="{58A3B90D-CBAD-4B9D-AC30-2185D36486CB}">
      <dsp:nvSpPr>
        <dsp:cNvPr id="0" name=""/>
        <dsp:cNvSpPr/>
      </dsp:nvSpPr>
      <dsp:spPr>
        <a:xfrm>
          <a:off x="2590340" y="3004155"/>
          <a:ext cx="7771021" cy="98603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33" tIns="304800" rIns="157633" bIns="30480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/>
            <a:t>Share learnings from the programs with country and global stakeholders.</a:t>
          </a:r>
        </a:p>
      </dsp:txBody>
      <dsp:txXfrm>
        <a:off x="2590340" y="3004155"/>
        <a:ext cx="7771021" cy="986030"/>
      </dsp:txXfrm>
    </dsp:sp>
    <dsp:sp modelId="{075AA0DC-17F6-4242-897D-1A74A35825E6}">
      <dsp:nvSpPr>
        <dsp:cNvPr id="0" name=""/>
        <dsp:cNvSpPr/>
      </dsp:nvSpPr>
      <dsp:spPr>
        <a:xfrm rot="10800000">
          <a:off x="0" y="1502430"/>
          <a:ext cx="2590340" cy="151651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5">
                <a:hueOff val="8913275"/>
                <a:satOff val="-23652"/>
                <a:lumOff val="-127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8913275"/>
                <a:satOff val="-23652"/>
                <a:lumOff val="-127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8913275"/>
                <a:satOff val="-23652"/>
                <a:lumOff val="-127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8913275"/>
              <a:satOff val="-23652"/>
              <a:lumOff val="-1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225" tIns="170688" rIns="18422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Monitoring &amp; Evaluation</a:t>
          </a:r>
        </a:p>
      </dsp:txBody>
      <dsp:txXfrm rot="-10800000">
        <a:off x="0" y="1502430"/>
        <a:ext cx="2590340" cy="985735"/>
      </dsp:txXfrm>
    </dsp:sp>
    <dsp:sp modelId="{FB1B4A7D-83E2-4DD4-B26E-B3AFDDC6E5DE}">
      <dsp:nvSpPr>
        <dsp:cNvPr id="0" name=""/>
        <dsp:cNvSpPr/>
      </dsp:nvSpPr>
      <dsp:spPr>
        <a:xfrm>
          <a:off x="2590340" y="1502430"/>
          <a:ext cx="7771021" cy="985735"/>
        </a:xfrm>
        <a:prstGeom prst="rect">
          <a:avLst/>
        </a:prstGeom>
        <a:solidFill>
          <a:schemeClr val="accent5">
            <a:tint val="40000"/>
            <a:alpha val="90000"/>
            <a:hueOff val="9352382"/>
            <a:satOff val="-21587"/>
            <a:lumOff val="-1448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9352382"/>
              <a:satOff val="-21587"/>
              <a:lumOff val="-14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33" tIns="304800" rIns="157633" bIns="30480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/>
            <a:t>Support countries to monitor vaccine delivery, use, timeliness, safety and effectiveness following distribution of vaccine with regulatory approval in country.</a:t>
          </a:r>
        </a:p>
      </dsp:txBody>
      <dsp:txXfrm>
        <a:off x="2590340" y="1502430"/>
        <a:ext cx="7771021" cy="985735"/>
      </dsp:txXfrm>
    </dsp:sp>
    <dsp:sp modelId="{590DEB23-2E04-4937-8FF4-965DABB463E1}">
      <dsp:nvSpPr>
        <dsp:cNvPr id="0" name=""/>
        <dsp:cNvSpPr/>
      </dsp:nvSpPr>
      <dsp:spPr>
        <a:xfrm rot="10800000">
          <a:off x="0" y="705"/>
          <a:ext cx="2590340" cy="151651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5">
                <a:hueOff val="17826550"/>
                <a:satOff val="-47304"/>
                <a:lumOff val="-255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17826550"/>
                <a:satOff val="-47304"/>
                <a:lumOff val="-255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17826550"/>
                <a:satOff val="-47304"/>
                <a:lumOff val="-255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5">
              <a:hueOff val="17826550"/>
              <a:satOff val="-47304"/>
              <a:lumOff val="-25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225" tIns="170688" rIns="184225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Planning &amp; Implementation</a:t>
          </a:r>
        </a:p>
      </dsp:txBody>
      <dsp:txXfrm rot="-10800000">
        <a:off x="0" y="705"/>
        <a:ext cx="2590340" cy="985735"/>
      </dsp:txXfrm>
    </dsp:sp>
    <dsp:sp modelId="{C617AE32-1E78-45BF-B569-492AD7D2326F}">
      <dsp:nvSpPr>
        <dsp:cNvPr id="0" name=""/>
        <dsp:cNvSpPr/>
      </dsp:nvSpPr>
      <dsp:spPr>
        <a:xfrm>
          <a:off x="2590340" y="705"/>
          <a:ext cx="7771021" cy="985735"/>
        </a:xfrm>
        <a:prstGeom prst="rect">
          <a:avLst/>
        </a:prstGeom>
        <a:solidFill>
          <a:schemeClr val="accent5">
            <a:tint val="40000"/>
            <a:alpha val="90000"/>
            <a:hueOff val="18704764"/>
            <a:satOff val="-43175"/>
            <a:lumOff val="-2895"/>
            <a:alphaOff val="0"/>
          </a:schemeClr>
        </a:solidFill>
        <a:ln w="6350" cap="flat" cmpd="sng" algn="in">
          <a:solidFill>
            <a:schemeClr val="accent5">
              <a:tint val="40000"/>
              <a:alpha val="90000"/>
              <a:hueOff val="18704764"/>
              <a:satOff val="-43175"/>
              <a:lumOff val="-28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33" tIns="304800" rIns="157633" bIns="30480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/>
            <a:t>Assist countries in developing implementation plans and build capacity to receive and rapidly administer COVID-19 vaccine. </a:t>
          </a:r>
        </a:p>
      </dsp:txBody>
      <dsp:txXfrm>
        <a:off x="2590340" y="705"/>
        <a:ext cx="7771021" cy="985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14E00-AAC3-4FFF-89DA-BD747EB1D5A9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BAC5A-3928-4C6C-90CF-DE3F39EC1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4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BAC5A-3928-4C6C-90CF-DE3F39EC1E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33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COVID-19 vaccination is a safer way to help build protection. Getting </a:t>
            </a:r>
            <a:r>
              <a:rPr lang="en-US" u="none" dirty="0"/>
              <a:t>the virus that causes </a:t>
            </a:r>
            <a:r>
              <a:rPr lang="en-US" dirty="0"/>
              <a:t>COVID-19 may offer some natural protection, known as immunity. But experts don’t know how long this protection lasts, and the risk of severe illness and death from COVID-19 far outweighs any benefits of natural immunity. COVID-19 vaccination will help protect you.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5376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mRNA vaccines take advantage of the process that cells use to make proteins in order to trigger an immune response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Like all vaccines, COVID-19 mRNA vaccines have been </a:t>
            </a:r>
            <a:r>
              <a:rPr lang="en-US" b="1" dirty="0"/>
              <a:t>rigorously tested </a:t>
            </a:r>
            <a:r>
              <a:rPr lang="en-US" dirty="0"/>
              <a:t>for safety before being authorized for use in the United States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mRNA technology is </a:t>
            </a:r>
            <a:r>
              <a:rPr lang="en-US" b="1" dirty="0"/>
              <a:t>new, but not unknown</a:t>
            </a:r>
            <a:r>
              <a:rPr lang="en-US" dirty="0"/>
              <a:t>. They have been studied for more than a decade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mRNA vaccines </a:t>
            </a:r>
            <a:r>
              <a:rPr lang="en-US" b="1" dirty="0"/>
              <a:t>do not contain a live virus </a:t>
            </a:r>
            <a:r>
              <a:rPr lang="en-US" dirty="0"/>
              <a:t>and do not carry a risk of causing disease in the vaccinated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mRNA from the vaccine never enters the nucleus of the cell and </a:t>
            </a:r>
            <a:r>
              <a:rPr lang="en-US" b="1" dirty="0"/>
              <a:t>does not affect or interact with a person’s DNA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8CAEC-4554-485B-9189-C45C7447A40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193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easy to be confused by all the information that is circulating, some of which may be conflicting. CDC has facts to counteract common myths on this page, such as:</a:t>
            </a:r>
          </a:p>
          <a:p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COVID-19 vaccines will not give you COVID-19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People who have gotten sick with COVID-19 may still benefit from getting vaccinated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Getting vaccinated can help prevent getting sick with COVID-19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COVID-19 vaccines will not cause you to test positive on COVID-19 </a:t>
            </a:r>
            <a:r>
              <a:rPr lang="en-US" b="1" dirty="0"/>
              <a:t>viral </a:t>
            </a:r>
            <a:r>
              <a:rPr lang="en-US" dirty="0"/>
              <a:t>tests*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/>
              <a:t>Please visit: https://</a:t>
            </a:r>
            <a:r>
              <a:rPr lang="en-US" dirty="0" err="1"/>
              <a:t>www.cdc.gov</a:t>
            </a:r>
            <a:r>
              <a:rPr lang="en-US" dirty="0"/>
              <a:t>/coronavirus/2019-ncov/vaccines/about-vaccines/vaccine-</a:t>
            </a:r>
            <a:r>
              <a:rPr lang="en-US" dirty="0" err="1"/>
              <a:t>myths.html</a:t>
            </a:r>
            <a:r>
              <a:rPr lang="en-US" dirty="0"/>
              <a:t> to read more about these vaccine myths and the facts about COVID-19 vaccine from CDC. </a:t>
            </a:r>
            <a:endParaRPr lang="en-US" b="1" dirty="0"/>
          </a:p>
          <a:p>
            <a:endParaRPr lang="en-US" dirty="0">
              <a:cs typeface="Calibri" panose="020F0502020204030204"/>
            </a:endParaRPr>
          </a:p>
          <a:p>
            <a:r>
              <a:rPr lang="en-US" dirty="0"/>
              <a:t>NOTE:  While COVID-19 vaccination will not cause a positive result on </a:t>
            </a:r>
            <a:r>
              <a:rPr lang="en-US" u="sng" dirty="0"/>
              <a:t>viral</a:t>
            </a:r>
            <a:r>
              <a:rPr lang="en-US" dirty="0"/>
              <a:t> tests, there is a possibility that it could cause a positive result on a </a:t>
            </a:r>
            <a:r>
              <a:rPr lang="en-US" u="sng" dirty="0"/>
              <a:t>serologic</a:t>
            </a:r>
            <a:r>
              <a:rPr lang="en-US" u="none" dirty="0"/>
              <a:t> (antibody)</a:t>
            </a:r>
            <a:r>
              <a:rPr lang="en-US" dirty="0"/>
              <a:t> test.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8CAEC-4554-485B-9189-C45C7447A4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3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BAC5A-3928-4C6C-90CF-DE3F39EC1E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2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BAC5A-3928-4C6C-90CF-DE3F39EC1E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7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BAC5A-3928-4C6C-90CF-DE3F39EC1E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44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doc id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 b="0">
                <a:solidFill>
                  <a:srgbClr val="000000"/>
                </a:solidFill>
              </a:rPr>
              <a:t>020502Ac-ADIP_Rota-WOR008STO</a:t>
            </a:r>
          </a:p>
        </p:txBody>
      </p:sp>
      <p:sp>
        <p:nvSpPr>
          <p:cNvPr id="175107" name="pg num"/>
          <p:cNvSpPr>
            <a:spLocks noGrp="1" noChangeArrowheads="1"/>
          </p:cNvSpPr>
          <p:nvPr>
            <p:ph type="sldNum" sz="quarter" idx="5"/>
          </p:nvPr>
        </p:nvSpPr>
        <p:spPr>
          <a:xfrm>
            <a:off x="8874125" y="6538913"/>
            <a:ext cx="731838" cy="184150"/>
          </a:xfrm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CA80D-88CD-4DE7-8D14-84556C86D468}" type="slidenum">
              <a:rPr lang="en-US" altLang="en-US" sz="1200" b="0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  <p:sp>
        <p:nvSpPr>
          <p:cNvPr id="175108" name="Rectangle 2"/>
          <p:cNvSpPr>
            <a:spLocks noChangeArrowheads="1"/>
          </p:cNvSpPr>
          <p:nvPr/>
        </p:nvSpPr>
        <p:spPr bwMode="auto">
          <a:xfrm>
            <a:off x="5202238" y="0"/>
            <a:ext cx="3978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09" name="Rectangle 3"/>
          <p:cNvSpPr>
            <a:spLocks noChangeArrowheads="1"/>
          </p:cNvSpPr>
          <p:nvPr/>
        </p:nvSpPr>
        <p:spPr bwMode="auto">
          <a:xfrm>
            <a:off x="5202238" y="6515100"/>
            <a:ext cx="3978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9" tIns="0" rIns="19049" bIns="0" anchor="b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GB" altLang="en-US" sz="1000" b="0" i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3</a:t>
            </a:r>
          </a:p>
        </p:txBody>
      </p:sp>
      <p:sp>
        <p:nvSpPr>
          <p:cNvPr id="175110" name="Rectangle 4"/>
          <p:cNvSpPr>
            <a:spLocks noChangeArrowheads="1"/>
          </p:cNvSpPr>
          <p:nvPr/>
        </p:nvSpPr>
        <p:spPr bwMode="auto">
          <a:xfrm>
            <a:off x="0" y="6515100"/>
            <a:ext cx="3978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11" name="Rectangle 5"/>
          <p:cNvSpPr>
            <a:spLocks noChangeArrowheads="1"/>
          </p:cNvSpPr>
          <p:nvPr/>
        </p:nvSpPr>
        <p:spPr bwMode="auto">
          <a:xfrm>
            <a:off x="0" y="0"/>
            <a:ext cx="3978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12" name="Rectangle 6"/>
          <p:cNvSpPr>
            <a:spLocks noChangeArrowheads="1"/>
          </p:cNvSpPr>
          <p:nvPr/>
        </p:nvSpPr>
        <p:spPr bwMode="auto">
          <a:xfrm>
            <a:off x="5200650" y="7938"/>
            <a:ext cx="3981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13" name="Rectangle 7"/>
          <p:cNvSpPr>
            <a:spLocks noChangeArrowheads="1"/>
          </p:cNvSpPr>
          <p:nvPr/>
        </p:nvSpPr>
        <p:spPr bwMode="auto">
          <a:xfrm>
            <a:off x="5200650" y="6527800"/>
            <a:ext cx="39814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9" tIns="0" rIns="19049" bIns="0" anchor="b"/>
          <a:lstStyle>
            <a:lvl1pPr defTabSz="993775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3775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3775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3775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3775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937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937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937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93775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GB" altLang="en-US" sz="1000" b="0" i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15</a:t>
            </a:r>
          </a:p>
        </p:txBody>
      </p:sp>
      <p:sp>
        <p:nvSpPr>
          <p:cNvPr id="175114" name="Rectangle 8"/>
          <p:cNvSpPr>
            <a:spLocks noChangeArrowheads="1"/>
          </p:cNvSpPr>
          <p:nvPr/>
        </p:nvSpPr>
        <p:spPr bwMode="auto">
          <a:xfrm>
            <a:off x="-1588" y="6527800"/>
            <a:ext cx="397668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15" name="Rectangle 9"/>
          <p:cNvSpPr>
            <a:spLocks noChangeArrowheads="1"/>
          </p:cNvSpPr>
          <p:nvPr/>
        </p:nvSpPr>
        <p:spPr bwMode="auto">
          <a:xfrm>
            <a:off x="-1588" y="7938"/>
            <a:ext cx="397668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5116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7750" y="520700"/>
            <a:ext cx="4546600" cy="2557463"/>
          </a:xfrm>
          <a:ln w="12700" cap="flat">
            <a:solidFill>
              <a:schemeClr val="tx1"/>
            </a:solidFill>
          </a:ln>
        </p:spPr>
      </p:sp>
      <p:sp>
        <p:nvSpPr>
          <p:cNvPr id="17511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37350" cy="549275"/>
          </a:xfrm>
          <a:noFill/>
        </p:spPr>
        <p:txBody>
          <a:bodyPr lIns="98422" tIns="52386" rIns="98422" bIns="52386"/>
          <a:lstStyle/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45 countries engaged – ongoing discussions of need towards work plan development and funding  request </a:t>
            </a:r>
          </a:p>
          <a:p>
            <a:pPr marL="873252" lvl="1" indent="-342900">
              <a:buFont typeface="Arial" panose="020B0503020102020204" pitchFamily="34" charset="0"/>
              <a:buChar char="•"/>
            </a:pPr>
            <a:r>
              <a:rPr lang="en-US" sz="2400" dirty="0"/>
              <a:t>22 AFR, 4 EMR, 6 WPR, 6 SEAR, 6 EUR, 1 AMR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8 requests for TA and funding received 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Paradigm for level of support developed</a:t>
            </a:r>
          </a:p>
          <a:p>
            <a:pPr marL="873252" lvl="1" indent="-342900">
              <a:buFont typeface="Arial" panose="020B0503020102020204" pitchFamily="34" charset="0"/>
              <a:buChar char="•"/>
            </a:pPr>
            <a:r>
              <a:rPr lang="en-US" sz="2400" dirty="0"/>
              <a:t>“focus” countries may receive more TA and funding because of complex needs or where special evaluations are planned</a:t>
            </a:r>
          </a:p>
          <a:p>
            <a:pPr defTabSz="1101725">
              <a:buFontTx/>
              <a:buChar char="•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84507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BAC5A-3928-4C6C-90CF-DE3F39EC1E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0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9234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1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9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ATA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81335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110222" y="6727353"/>
            <a:ext cx="804111" cy="121584"/>
          </a:xfrm>
          <a:prstGeom prst="rect">
            <a:avLst/>
          </a:prstGeom>
          <a:solidFill>
            <a:srgbClr val="B01519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903846" y="6727353"/>
            <a:ext cx="804111" cy="121584"/>
          </a:xfrm>
          <a:prstGeom prst="rect">
            <a:avLst/>
          </a:prstGeom>
          <a:solidFill>
            <a:srgbClr val="FBAB18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9707955" y="6727353"/>
            <a:ext cx="804765" cy="121584"/>
          </a:xfrm>
          <a:prstGeom prst="rect">
            <a:avLst/>
          </a:prstGeom>
          <a:solidFill>
            <a:srgbClr val="292B6E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0494264" y="6727353"/>
            <a:ext cx="1697737" cy="121584"/>
          </a:xfrm>
          <a:prstGeom prst="rect">
            <a:avLst/>
          </a:prstGeom>
          <a:solidFill>
            <a:srgbClr val="4656A6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1" y="6727353"/>
            <a:ext cx="7572332" cy="121584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7308078" y="6727353"/>
            <a:ext cx="804111" cy="121584"/>
          </a:xfrm>
          <a:prstGeom prst="rect">
            <a:avLst/>
          </a:prstGeom>
          <a:solidFill>
            <a:srgbClr val="55BF8B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006A7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5" name="Text Placeholder 7"/>
          <p:cNvSpPr>
            <a:spLocks noGrp="1"/>
          </p:cNvSpPr>
          <p:nvPr userDrawn="1"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306910" indent="-306910">
              <a:buClr>
                <a:srgbClr val="005DAA"/>
              </a:buClr>
              <a:buFont typeface="Wingdings" panose="05000000000000000000" pitchFamily="2" charset="2"/>
              <a:buChar char="§"/>
              <a:defRPr sz="2667">
                <a:solidFill>
                  <a:srgbClr val="2D2D2D"/>
                </a:solidFill>
              </a:defRPr>
            </a:lvl1pPr>
            <a:lvl2pPr>
              <a:buClr>
                <a:srgbClr val="532E63"/>
              </a:buClr>
              <a:defRPr sz="2667">
                <a:solidFill>
                  <a:srgbClr val="2D2D2D"/>
                </a:solidFill>
              </a:defRPr>
            </a:lvl2pPr>
            <a:lvl3pPr>
              <a:buClr>
                <a:srgbClr val="9A3B26"/>
              </a:buClr>
              <a:defRPr sz="2667">
                <a:solidFill>
                  <a:srgbClr val="2D2D2D"/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3423706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8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2185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9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4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6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47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628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78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cdc.gov/coronavirus/2019-ncov/hcp/testing-overview.html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cdc.gov/coronavirus/2019-ncov/vaccines/about-vaccines/vaccine-myths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6B7BFBD-C488-4B5B-ABE5-8256F3FFB0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2BA7674F-A261-445A-AE3A-A0AA30620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53A58C-A067-4B87-B48C-CB90C1FA0F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6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6B2CC-2305-42DF-9314-0C3895713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0099" y="5589638"/>
            <a:ext cx="9790030" cy="64147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l"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Update from Global Team, Vaccine Task Force, CDC</a:t>
            </a:r>
          </a:p>
          <a:p>
            <a:pPr algn="l">
              <a:spcAft>
                <a:spcPts val="6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27 </a:t>
            </a:r>
            <a:r>
              <a:rPr lang="en-US" sz="2000" dirty="0">
                <a:solidFill>
                  <a:schemeClr val="tx2"/>
                </a:solidFill>
              </a:rPr>
              <a:t>January 2021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82A34C-795B-43A4-9983-960F36349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098" y="1653731"/>
            <a:ext cx="8613723" cy="3935906"/>
          </a:xfrm>
        </p:spPr>
        <p:txBody>
          <a:bodyPr anchor="t">
            <a:noAutofit/>
          </a:bodyPr>
          <a:lstStyle/>
          <a:p>
            <a:pPr algn="l"/>
            <a:r>
              <a:rPr lang="en-US" sz="5400" dirty="0"/>
              <a:t>CDC’s program to support Global COVID-19 immunization programs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8FABD5-ECC9-4C5F-87EA-A561D1934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6380" y="5847734"/>
            <a:ext cx="1177704" cy="93483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14684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3B67-401A-4076-8ABA-DD8733F2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80471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D5AB-2373-4D81-9C7D-8C627700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36519"/>
            <a:ext cx="9601200" cy="3581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Design 2-year work plans with each </a:t>
            </a:r>
            <a:r>
              <a:rPr lang="en-US" sz="2400" dirty="0" err="1"/>
              <a:t>MoH</a:t>
            </a:r>
            <a:r>
              <a:rPr lang="en-US" sz="2400" dirty="0"/>
              <a:t> tailored to their needs, towards explicit deliverables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Provide technical assistance using CDC subject matter experts, trusted partnerships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>
                <a:ea typeface="+mn-lt"/>
                <a:cs typeface="+mn-lt"/>
              </a:rPr>
              <a:t>Make available funding to governments in LMICs and other technical partners in support of country  work plans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Partner with Task Force for Global Health as an implementing partner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Coordinate CDC work with partner Ministries of Health and global partners regarding vaccine program planning and evaluation</a:t>
            </a:r>
          </a:p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dirty="0"/>
              <a:t>Coordinate and collaborate with other USG partners (e.g. USAID) to ensure efficiency and impact</a:t>
            </a:r>
          </a:p>
        </p:txBody>
      </p:sp>
    </p:spTree>
    <p:extLst>
      <p:ext uri="{BB962C8B-B14F-4D97-AF65-F5344CB8AC3E}">
        <p14:creationId xmlns:p14="http://schemas.microsoft.com/office/powerpoint/2010/main" val="235734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971059" y="128803"/>
            <a:ext cx="10947748" cy="51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335" tIns="42410" rIns="86335" bIns="42410">
            <a:spAutoFit/>
          </a:bodyPr>
          <a:lstStyle>
            <a:lvl1pPr defTabSz="7112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112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112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112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112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7112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7112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7112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7112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Countries </a:t>
            </a: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Engaged </a:t>
            </a: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in </a:t>
            </a: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Vaccine </a:t>
            </a: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I</a:t>
            </a: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mplementation </a:t>
            </a: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S</a:t>
            </a: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upport </a:t>
            </a:r>
            <a:r>
              <a:rPr lang="en-GB" altLang="en-US" sz="2800" dirty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P</a:t>
            </a:r>
            <a:r>
              <a:rPr lang="en-GB" altLang="en-US" sz="2800" dirty="0" smtClean="0">
                <a:solidFill>
                  <a:schemeClr val="accent1">
                    <a:lumMod val="75000"/>
                  </a:schemeClr>
                </a:solidFill>
                <a:latin typeface="AGaramond Bold"/>
                <a:ea typeface="ＭＳ Ｐゴシック"/>
              </a:rPr>
              <a:t>roject</a:t>
            </a:r>
            <a:endParaRPr lang="en-GB" altLang="en-US" sz="2800" dirty="0">
              <a:solidFill>
                <a:schemeClr val="accent1">
                  <a:lumMod val="75000"/>
                </a:schemeClr>
              </a:solidFill>
              <a:latin typeface="AGaramond Bold"/>
              <a:ea typeface="ＭＳ Ｐゴシック"/>
            </a:endParaRPr>
          </a:p>
        </p:txBody>
      </p:sp>
      <p:sp>
        <p:nvSpPr>
          <p:cNvPr id="159757" name="Freeform 13"/>
          <p:cNvSpPr>
            <a:spLocks/>
          </p:cNvSpPr>
          <p:nvPr/>
        </p:nvSpPr>
        <p:spPr bwMode="auto">
          <a:xfrm>
            <a:off x="899627" y="1584885"/>
            <a:ext cx="97313" cy="45185"/>
          </a:xfrm>
          <a:custGeom>
            <a:avLst/>
            <a:gdLst>
              <a:gd name="T0" fmla="*/ 0 w 51"/>
              <a:gd name="T1" fmla="*/ 37803138 h 30"/>
              <a:gd name="T2" fmla="*/ 29066814 w 51"/>
              <a:gd name="T3" fmla="*/ 0 h 30"/>
              <a:gd name="T4" fmla="*/ 89625270 w 51"/>
              <a:gd name="T5" fmla="*/ 0 h 30"/>
              <a:gd name="T6" fmla="*/ 121115355 w 51"/>
              <a:gd name="T7" fmla="*/ 37803138 h 30"/>
              <a:gd name="T8" fmla="*/ 29066814 w 51"/>
              <a:gd name="T9" fmla="*/ 73085325 h 30"/>
              <a:gd name="T10" fmla="*/ 0 w 51"/>
              <a:gd name="T11" fmla="*/ 37803138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1" h="30">
                <a:moveTo>
                  <a:pt x="0" y="15"/>
                </a:moveTo>
                <a:lnTo>
                  <a:pt x="12" y="0"/>
                </a:lnTo>
                <a:lnTo>
                  <a:pt x="37" y="0"/>
                </a:lnTo>
                <a:lnTo>
                  <a:pt x="50" y="15"/>
                </a:lnTo>
                <a:lnTo>
                  <a:pt x="12" y="29"/>
                </a:lnTo>
                <a:lnTo>
                  <a:pt x="0" y="15"/>
                </a:lnTo>
              </a:path>
            </a:pathLst>
          </a:custGeom>
          <a:solidFill>
            <a:srgbClr val="00B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3258" tIns="46628" rIns="93258" bIns="46628"/>
          <a:lstStyle/>
          <a:p>
            <a:pPr algn="ctr"/>
            <a:endParaRPr lang="en-US" sz="1428" b="1">
              <a:solidFill>
                <a:srgbClr val="000000"/>
              </a:solidFill>
              <a:latin typeface="Arial" panose="020B0604020202020204" pitchFamily="34" charset="0"/>
              <a:ea typeface="ＭＳ Ｐゴシック"/>
            </a:endParaRPr>
          </a:p>
        </p:txBody>
      </p:sp>
      <p:sp>
        <p:nvSpPr>
          <p:cNvPr id="159764" name="Oval 20"/>
          <p:cNvSpPr>
            <a:spLocks noChangeArrowheads="1"/>
          </p:cNvSpPr>
          <p:nvPr/>
        </p:nvSpPr>
        <p:spPr bwMode="auto">
          <a:xfrm>
            <a:off x="967746" y="4909024"/>
            <a:ext cx="42817" cy="58741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3258" tIns="46628" rIns="93258" bIns="46628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24" b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59765" name="Oval 21"/>
          <p:cNvSpPr>
            <a:spLocks noChangeArrowheads="1"/>
          </p:cNvSpPr>
          <p:nvPr/>
        </p:nvSpPr>
        <p:spPr bwMode="auto">
          <a:xfrm>
            <a:off x="967746" y="4969271"/>
            <a:ext cx="42817" cy="36148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3258" tIns="46628" rIns="93258" bIns="46628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24" b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159766" name="Oval 22"/>
          <p:cNvSpPr>
            <a:spLocks noChangeArrowheads="1"/>
          </p:cNvSpPr>
          <p:nvPr/>
        </p:nvSpPr>
        <p:spPr bwMode="auto">
          <a:xfrm>
            <a:off x="967746" y="5008432"/>
            <a:ext cx="42817" cy="58741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3258" tIns="46628" rIns="93258" bIns="46628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224" b="0">
              <a:solidFill>
                <a:srgbClr val="000000"/>
              </a:solidFill>
              <a:ea typeface="ＭＳ Ｐゴシック"/>
            </a:endParaRPr>
          </a:p>
        </p:txBody>
      </p:sp>
      <p:graphicFrame>
        <p:nvGraphicFramePr>
          <p:cNvPr id="160135" name="Object 395"/>
          <p:cNvGraphicFramePr>
            <a:graphicFrameLocks noChangeAspect="1"/>
          </p:cNvGraphicFramePr>
          <p:nvPr/>
        </p:nvGraphicFramePr>
        <p:xfrm>
          <a:off x="4932272" y="6320313"/>
          <a:ext cx="221873" cy="192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192024" imgH="211836" progId="Word.Document.8">
                  <p:embed/>
                </p:oleObj>
              </mc:Choice>
              <mc:Fallback>
                <p:oleObj name="Document" r:id="rId4" imgW="192024" imgH="211836" progId="Word.Document.8">
                  <p:embed/>
                  <p:pic>
                    <p:nvPicPr>
                      <p:cNvPr id="160135" name="Object 3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272" y="6320313"/>
                        <a:ext cx="221873" cy="192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0136" name="Group 396"/>
          <p:cNvGrpSpPr>
            <a:grpSpLocks/>
          </p:cNvGrpSpPr>
          <p:nvPr/>
        </p:nvGrpSpPr>
        <p:grpSpPr bwMode="auto">
          <a:xfrm>
            <a:off x="868381" y="5701576"/>
            <a:ext cx="2312153" cy="414771"/>
            <a:chOff x="-19" y="3477"/>
            <a:chExt cx="1247" cy="326"/>
          </a:xfrm>
        </p:grpSpPr>
        <p:sp>
          <p:nvSpPr>
            <p:cNvPr id="160164" name="Text Box 397"/>
            <p:cNvSpPr txBox="1">
              <a:spLocks noChangeArrowheads="1"/>
            </p:cNvSpPr>
            <p:nvPr/>
          </p:nvSpPr>
          <p:spPr bwMode="auto">
            <a:xfrm>
              <a:off x="-19" y="3477"/>
              <a:ext cx="1247" cy="32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87280" tIns="43640" rIns="87280" bIns="43640"/>
            <a:lstStyle>
              <a:lvl1pPr marL="355600" defTabSz="854075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54075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54075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54075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54075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854075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854075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854075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854075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336600"/>
                  </a:solidFill>
                  <a:latin typeface="Calibri" panose="020F0502020204030204" pitchFamily="34" charset="0"/>
                  <a:ea typeface="ＭＳ Ｐゴシック"/>
                </a:rPr>
                <a:t>Engaged partner countries</a:t>
              </a:r>
              <a:endParaRPr lang="en-GB" altLang="en-US" sz="2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/>
              </a:endParaRPr>
            </a:p>
            <a:p>
              <a:endParaRPr lang="en-GB" altLang="en-US" sz="2000" dirty="0">
                <a:solidFill>
                  <a:srgbClr val="336600"/>
                </a:solidFill>
                <a:latin typeface="Calibri" panose="020F0502020204030204" pitchFamily="34" charset="0"/>
                <a:ea typeface="ＭＳ Ｐゴシック"/>
              </a:endParaRPr>
            </a:p>
            <a:p>
              <a:endParaRPr lang="en-GB" altLang="en-US" sz="2000" dirty="0">
                <a:solidFill>
                  <a:srgbClr val="336600"/>
                </a:solidFill>
                <a:latin typeface="Calibri" panose="020F0502020204030204" pitchFamily="34" charset="0"/>
                <a:ea typeface="ＭＳ Ｐゴシック"/>
              </a:endParaRPr>
            </a:p>
          </p:txBody>
        </p:sp>
        <p:sp>
          <p:nvSpPr>
            <p:cNvPr id="160165" name="Rectangle 398"/>
            <p:cNvSpPr>
              <a:spLocks noChangeArrowheads="1"/>
            </p:cNvSpPr>
            <p:nvPr/>
          </p:nvSpPr>
          <p:spPr bwMode="auto">
            <a:xfrm>
              <a:off x="32" y="3578"/>
              <a:ext cx="126" cy="1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5715CBE-E9F0-47E8-BB12-54509F477FFB}"/>
              </a:ext>
            </a:extLst>
          </p:cNvPr>
          <p:cNvGrpSpPr/>
          <p:nvPr/>
        </p:nvGrpSpPr>
        <p:grpSpPr>
          <a:xfrm>
            <a:off x="1340184" y="1030043"/>
            <a:ext cx="10028401" cy="4598558"/>
            <a:chOff x="1039757" y="919153"/>
            <a:chExt cx="10503949" cy="5172222"/>
          </a:xfrm>
        </p:grpSpPr>
        <p:sp>
          <p:nvSpPr>
            <p:cNvPr id="1839107" name="Freeform 3"/>
            <p:cNvSpPr>
              <a:spLocks/>
            </p:cNvSpPr>
            <p:nvPr/>
          </p:nvSpPr>
          <p:spPr bwMode="auto">
            <a:xfrm>
              <a:off x="5045152" y="3598648"/>
              <a:ext cx="31140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48" name="Freeform 4"/>
            <p:cNvSpPr>
              <a:spLocks/>
            </p:cNvSpPr>
            <p:nvPr/>
          </p:nvSpPr>
          <p:spPr bwMode="auto">
            <a:xfrm>
              <a:off x="10193002" y="961327"/>
              <a:ext cx="99258" cy="42173"/>
            </a:xfrm>
            <a:custGeom>
              <a:avLst/>
              <a:gdLst>
                <a:gd name="T0" fmla="*/ 0 w 53"/>
                <a:gd name="T1" fmla="*/ 0 h 29"/>
                <a:gd name="T2" fmla="*/ 0 w 53"/>
                <a:gd name="T3" fmla="*/ 65781402 h 29"/>
                <a:gd name="T4" fmla="*/ 93340020 w 53"/>
                <a:gd name="T5" fmla="*/ 32891467 h 29"/>
                <a:gd name="T6" fmla="*/ 121342179 w 53"/>
                <a:gd name="T7" fmla="*/ 0 h 29"/>
                <a:gd name="T8" fmla="*/ 0 w 53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29">
                  <a:moveTo>
                    <a:pt x="0" y="0"/>
                  </a:moveTo>
                  <a:lnTo>
                    <a:pt x="0" y="28"/>
                  </a:lnTo>
                  <a:lnTo>
                    <a:pt x="40" y="14"/>
                  </a:lnTo>
                  <a:lnTo>
                    <a:pt x="52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49" name="Freeform 5"/>
            <p:cNvSpPr>
              <a:spLocks/>
            </p:cNvSpPr>
            <p:nvPr/>
          </p:nvSpPr>
          <p:spPr bwMode="auto">
            <a:xfrm>
              <a:off x="9029140" y="920661"/>
              <a:ext cx="44764" cy="82839"/>
            </a:xfrm>
            <a:custGeom>
              <a:avLst/>
              <a:gdLst>
                <a:gd name="T0" fmla="*/ 0 w 24"/>
                <a:gd name="T1" fmla="*/ 0 h 56"/>
                <a:gd name="T2" fmla="*/ 0 w 24"/>
                <a:gd name="T3" fmla="*/ 99668207 h 56"/>
                <a:gd name="T4" fmla="*/ 53232975 w 24"/>
                <a:gd name="T5" fmla="*/ 133701177 h 56"/>
                <a:gd name="T6" fmla="*/ 53232975 w 24"/>
                <a:gd name="T7" fmla="*/ 65635237 h 56"/>
                <a:gd name="T8" fmla="*/ 0 w 24"/>
                <a:gd name="T9" fmla="*/ 0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56">
                  <a:moveTo>
                    <a:pt x="0" y="0"/>
                  </a:moveTo>
                  <a:lnTo>
                    <a:pt x="0" y="41"/>
                  </a:lnTo>
                  <a:lnTo>
                    <a:pt x="23" y="55"/>
                  </a:lnTo>
                  <a:lnTo>
                    <a:pt x="23" y="27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50" name="Freeform 6"/>
            <p:cNvSpPr>
              <a:spLocks/>
            </p:cNvSpPr>
            <p:nvPr/>
          </p:nvSpPr>
          <p:spPr bwMode="auto">
            <a:xfrm>
              <a:off x="9143971" y="938734"/>
              <a:ext cx="73957" cy="46691"/>
            </a:xfrm>
            <a:custGeom>
              <a:avLst/>
              <a:gdLst>
                <a:gd name="T0" fmla="*/ 0 w 39"/>
                <a:gd name="T1" fmla="*/ 0 h 31"/>
                <a:gd name="T2" fmla="*/ 0 w 39"/>
                <a:gd name="T3" fmla="*/ 37801166 h 31"/>
                <a:gd name="T4" fmla="*/ 59814558 w 39"/>
                <a:gd name="T5" fmla="*/ 75603919 h 31"/>
                <a:gd name="T6" fmla="*/ 90917509 w 39"/>
                <a:gd name="T7" fmla="*/ 0 h 31"/>
                <a:gd name="T8" fmla="*/ 0 w 39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1">
                  <a:moveTo>
                    <a:pt x="0" y="0"/>
                  </a:moveTo>
                  <a:lnTo>
                    <a:pt x="0" y="15"/>
                  </a:lnTo>
                  <a:lnTo>
                    <a:pt x="25" y="30"/>
                  </a:lnTo>
                  <a:lnTo>
                    <a:pt x="38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11" name="Freeform 7"/>
            <p:cNvSpPr>
              <a:spLocks/>
            </p:cNvSpPr>
            <p:nvPr/>
          </p:nvSpPr>
          <p:spPr bwMode="auto">
            <a:xfrm>
              <a:off x="10457693" y="1667725"/>
              <a:ext cx="46710" cy="466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"/>
                </a:cxn>
                <a:cxn ang="0">
                  <a:pos x="23" y="30"/>
                </a:cxn>
                <a:cxn ang="0">
                  <a:pos x="23" y="15"/>
                </a:cxn>
                <a:cxn ang="0">
                  <a:pos x="0" y="0"/>
                </a:cxn>
              </a:cxnLst>
              <a:rect l="0" t="0" r="r" b="b"/>
              <a:pathLst>
                <a:path w="24" h="31">
                  <a:moveTo>
                    <a:pt x="0" y="0"/>
                  </a:moveTo>
                  <a:lnTo>
                    <a:pt x="0" y="15"/>
                  </a:lnTo>
                  <a:lnTo>
                    <a:pt x="23" y="30"/>
                  </a:lnTo>
                  <a:lnTo>
                    <a:pt x="23" y="15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10734064" y="1762614"/>
              <a:ext cx="3892" cy="4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13" name="Freeform 9"/>
            <p:cNvSpPr>
              <a:spLocks/>
            </p:cNvSpPr>
            <p:nvPr/>
          </p:nvSpPr>
          <p:spPr bwMode="auto">
            <a:xfrm>
              <a:off x="1872754" y="1770147"/>
              <a:ext cx="52550" cy="61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1"/>
                </a:cxn>
                <a:cxn ang="0">
                  <a:pos x="26" y="41"/>
                </a:cxn>
                <a:cxn ang="0">
                  <a:pos x="26" y="0"/>
                </a:cxn>
                <a:cxn ang="0">
                  <a:pos x="0" y="0"/>
                </a:cxn>
              </a:cxnLst>
              <a:rect l="0" t="0" r="r" b="b"/>
              <a:pathLst>
                <a:path w="27" h="42">
                  <a:moveTo>
                    <a:pt x="0" y="0"/>
                  </a:moveTo>
                  <a:lnTo>
                    <a:pt x="0" y="41"/>
                  </a:lnTo>
                  <a:lnTo>
                    <a:pt x="26" y="41"/>
                  </a:lnTo>
                  <a:lnTo>
                    <a:pt x="2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14" name="Freeform 10"/>
            <p:cNvSpPr>
              <a:spLocks/>
            </p:cNvSpPr>
            <p:nvPr/>
          </p:nvSpPr>
          <p:spPr bwMode="auto">
            <a:xfrm>
              <a:off x="1872754" y="1872566"/>
              <a:ext cx="33087" cy="4217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28"/>
                </a:cxn>
                <a:cxn ang="0">
                  <a:pos x="16" y="28"/>
                </a:cxn>
                <a:cxn ang="0">
                  <a:pos x="16" y="0"/>
                </a:cxn>
              </a:cxnLst>
              <a:rect l="0" t="0" r="r" b="b"/>
              <a:pathLst>
                <a:path w="17" h="29">
                  <a:moveTo>
                    <a:pt x="16" y="0"/>
                  </a:moveTo>
                  <a:lnTo>
                    <a:pt x="0" y="28"/>
                  </a:lnTo>
                  <a:lnTo>
                    <a:pt x="16" y="28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15" name="Freeform 11"/>
            <p:cNvSpPr>
              <a:spLocks/>
            </p:cNvSpPr>
            <p:nvPr/>
          </p:nvSpPr>
          <p:spPr bwMode="auto">
            <a:xfrm>
              <a:off x="1872754" y="1931306"/>
              <a:ext cx="33087" cy="451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30"/>
                </a:cxn>
                <a:cxn ang="0">
                  <a:pos x="0" y="0"/>
                </a:cxn>
              </a:cxnLst>
              <a:rect l="0" t="0" r="r" b="b"/>
              <a:pathLst>
                <a:path w="17" h="31">
                  <a:moveTo>
                    <a:pt x="0" y="0"/>
                  </a:moveTo>
                  <a:lnTo>
                    <a:pt x="16" y="0"/>
                  </a:lnTo>
                  <a:lnTo>
                    <a:pt x="16" y="3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16" name="Freeform 12"/>
            <p:cNvSpPr>
              <a:spLocks/>
            </p:cNvSpPr>
            <p:nvPr/>
          </p:nvSpPr>
          <p:spPr bwMode="auto">
            <a:xfrm>
              <a:off x="1039757" y="1545724"/>
              <a:ext cx="52550" cy="25605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7" y="16"/>
                </a:cxn>
                <a:cxn ang="0">
                  <a:pos x="0" y="16"/>
                </a:cxn>
                <a:cxn ang="0">
                  <a:pos x="27" y="0"/>
                </a:cxn>
              </a:cxnLst>
              <a:rect l="0" t="0" r="r" b="b"/>
              <a:pathLst>
                <a:path w="28" h="17">
                  <a:moveTo>
                    <a:pt x="27" y="0"/>
                  </a:moveTo>
                  <a:lnTo>
                    <a:pt x="27" y="16"/>
                  </a:lnTo>
                  <a:lnTo>
                    <a:pt x="0" y="16"/>
                  </a:lnTo>
                  <a:lnTo>
                    <a:pt x="2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18" name="Freeform 14"/>
            <p:cNvSpPr>
              <a:spLocks/>
            </p:cNvSpPr>
            <p:nvPr/>
          </p:nvSpPr>
          <p:spPr bwMode="auto">
            <a:xfrm>
              <a:off x="3495933" y="4421618"/>
              <a:ext cx="406768" cy="426249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50" y="0"/>
                </a:cxn>
                <a:cxn ang="0">
                  <a:pos x="37" y="13"/>
                </a:cxn>
                <a:cxn ang="0">
                  <a:pos x="24" y="27"/>
                </a:cxn>
                <a:cxn ang="0">
                  <a:pos x="11" y="13"/>
                </a:cxn>
                <a:cxn ang="0">
                  <a:pos x="0" y="27"/>
                </a:cxn>
                <a:cxn ang="0">
                  <a:pos x="11" y="55"/>
                </a:cxn>
                <a:cxn ang="0">
                  <a:pos x="0" y="82"/>
                </a:cxn>
                <a:cxn ang="0">
                  <a:pos x="11" y="96"/>
                </a:cxn>
                <a:cxn ang="0">
                  <a:pos x="11" y="122"/>
                </a:cxn>
                <a:cxn ang="0">
                  <a:pos x="11" y="136"/>
                </a:cxn>
                <a:cxn ang="0">
                  <a:pos x="24" y="136"/>
                </a:cxn>
                <a:cxn ang="0">
                  <a:pos x="24" y="151"/>
                </a:cxn>
                <a:cxn ang="0">
                  <a:pos x="11" y="151"/>
                </a:cxn>
                <a:cxn ang="0">
                  <a:pos x="11" y="165"/>
                </a:cxn>
                <a:cxn ang="0">
                  <a:pos x="24" y="205"/>
                </a:cxn>
                <a:cxn ang="0">
                  <a:pos x="50" y="274"/>
                </a:cxn>
                <a:cxn ang="0">
                  <a:pos x="61" y="287"/>
                </a:cxn>
                <a:cxn ang="0">
                  <a:pos x="61" y="246"/>
                </a:cxn>
                <a:cxn ang="0">
                  <a:pos x="74" y="260"/>
                </a:cxn>
                <a:cxn ang="0">
                  <a:pos x="87" y="260"/>
                </a:cxn>
                <a:cxn ang="0">
                  <a:pos x="100" y="260"/>
                </a:cxn>
                <a:cxn ang="0">
                  <a:pos x="124" y="260"/>
                </a:cxn>
                <a:cxn ang="0">
                  <a:pos x="150" y="205"/>
                </a:cxn>
                <a:cxn ang="0">
                  <a:pos x="187" y="205"/>
                </a:cxn>
                <a:cxn ang="0">
                  <a:pos x="200" y="205"/>
                </a:cxn>
                <a:cxn ang="0">
                  <a:pos x="212" y="165"/>
                </a:cxn>
                <a:cxn ang="0">
                  <a:pos x="187" y="136"/>
                </a:cxn>
                <a:cxn ang="0">
                  <a:pos x="161" y="122"/>
                </a:cxn>
                <a:cxn ang="0">
                  <a:pos x="137" y="82"/>
                </a:cxn>
                <a:cxn ang="0">
                  <a:pos x="111" y="55"/>
                </a:cxn>
                <a:cxn ang="0">
                  <a:pos x="87" y="55"/>
                </a:cxn>
                <a:cxn ang="0">
                  <a:pos x="74" y="41"/>
                </a:cxn>
                <a:cxn ang="0">
                  <a:pos x="74" y="0"/>
                </a:cxn>
              </a:cxnLst>
              <a:rect l="0" t="0" r="r" b="b"/>
              <a:pathLst>
                <a:path w="213" h="288">
                  <a:moveTo>
                    <a:pt x="74" y="0"/>
                  </a:moveTo>
                  <a:lnTo>
                    <a:pt x="50" y="0"/>
                  </a:lnTo>
                  <a:lnTo>
                    <a:pt x="37" y="13"/>
                  </a:lnTo>
                  <a:lnTo>
                    <a:pt x="24" y="27"/>
                  </a:lnTo>
                  <a:lnTo>
                    <a:pt x="11" y="13"/>
                  </a:lnTo>
                  <a:lnTo>
                    <a:pt x="0" y="27"/>
                  </a:lnTo>
                  <a:lnTo>
                    <a:pt x="11" y="55"/>
                  </a:lnTo>
                  <a:lnTo>
                    <a:pt x="0" y="82"/>
                  </a:lnTo>
                  <a:lnTo>
                    <a:pt x="11" y="96"/>
                  </a:lnTo>
                  <a:lnTo>
                    <a:pt x="11" y="122"/>
                  </a:lnTo>
                  <a:lnTo>
                    <a:pt x="11" y="136"/>
                  </a:lnTo>
                  <a:lnTo>
                    <a:pt x="24" y="136"/>
                  </a:lnTo>
                  <a:lnTo>
                    <a:pt x="24" y="151"/>
                  </a:lnTo>
                  <a:lnTo>
                    <a:pt x="11" y="151"/>
                  </a:lnTo>
                  <a:lnTo>
                    <a:pt x="11" y="165"/>
                  </a:lnTo>
                  <a:lnTo>
                    <a:pt x="24" y="205"/>
                  </a:lnTo>
                  <a:lnTo>
                    <a:pt x="50" y="274"/>
                  </a:lnTo>
                  <a:lnTo>
                    <a:pt x="61" y="287"/>
                  </a:lnTo>
                  <a:lnTo>
                    <a:pt x="61" y="246"/>
                  </a:lnTo>
                  <a:lnTo>
                    <a:pt x="74" y="260"/>
                  </a:lnTo>
                  <a:lnTo>
                    <a:pt x="87" y="260"/>
                  </a:lnTo>
                  <a:lnTo>
                    <a:pt x="100" y="260"/>
                  </a:lnTo>
                  <a:lnTo>
                    <a:pt x="124" y="260"/>
                  </a:lnTo>
                  <a:lnTo>
                    <a:pt x="150" y="205"/>
                  </a:lnTo>
                  <a:lnTo>
                    <a:pt x="187" y="205"/>
                  </a:lnTo>
                  <a:lnTo>
                    <a:pt x="200" y="205"/>
                  </a:lnTo>
                  <a:lnTo>
                    <a:pt x="212" y="165"/>
                  </a:lnTo>
                  <a:lnTo>
                    <a:pt x="187" y="136"/>
                  </a:lnTo>
                  <a:lnTo>
                    <a:pt x="161" y="122"/>
                  </a:lnTo>
                  <a:lnTo>
                    <a:pt x="137" y="82"/>
                  </a:lnTo>
                  <a:lnTo>
                    <a:pt x="111" y="55"/>
                  </a:lnTo>
                  <a:lnTo>
                    <a:pt x="87" y="55"/>
                  </a:lnTo>
                  <a:lnTo>
                    <a:pt x="74" y="41"/>
                  </a:lnTo>
                  <a:lnTo>
                    <a:pt x="7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59" name="Freeform 15"/>
            <p:cNvSpPr>
              <a:spLocks/>
            </p:cNvSpPr>
            <p:nvPr/>
          </p:nvSpPr>
          <p:spPr bwMode="auto">
            <a:xfrm>
              <a:off x="3093059" y="4103217"/>
              <a:ext cx="430122" cy="569336"/>
            </a:xfrm>
            <a:custGeom>
              <a:avLst/>
              <a:gdLst>
                <a:gd name="T0" fmla="*/ 272316264 w 226"/>
                <a:gd name="T1" fmla="*/ 0 h 386"/>
                <a:gd name="T2" fmla="*/ 272316264 w 226"/>
                <a:gd name="T3" fmla="*/ 33834281 h 386"/>
                <a:gd name="T4" fmla="*/ 272316264 w 226"/>
                <a:gd name="T5" fmla="*/ 101504396 h 386"/>
                <a:gd name="T6" fmla="*/ 118083041 w 226"/>
                <a:gd name="T7" fmla="*/ 200592947 h 386"/>
                <a:gd name="T8" fmla="*/ 57836877 w 226"/>
                <a:gd name="T9" fmla="*/ 265845662 h 386"/>
                <a:gd name="T10" fmla="*/ 28919214 w 226"/>
                <a:gd name="T11" fmla="*/ 200592947 h 386"/>
                <a:gd name="T12" fmla="*/ 0 w 226"/>
                <a:gd name="T13" fmla="*/ 234427227 h 386"/>
                <a:gd name="T14" fmla="*/ 28919214 w 226"/>
                <a:gd name="T15" fmla="*/ 166757111 h 386"/>
                <a:gd name="T16" fmla="*/ 0 w 226"/>
                <a:gd name="T17" fmla="*/ 200592947 h 386"/>
                <a:gd name="T18" fmla="*/ 0 w 226"/>
                <a:gd name="T19" fmla="*/ 299679942 h 386"/>
                <a:gd name="T20" fmla="*/ 57836877 w 226"/>
                <a:gd name="T21" fmla="*/ 367350058 h 386"/>
                <a:gd name="T22" fmla="*/ 118083041 w 226"/>
                <a:gd name="T23" fmla="*/ 500272889 h 386"/>
                <a:gd name="T24" fmla="*/ 209659260 w 226"/>
                <a:gd name="T25" fmla="*/ 698448435 h 386"/>
                <a:gd name="T26" fmla="*/ 209659260 w 226"/>
                <a:gd name="T27" fmla="*/ 732282716 h 386"/>
                <a:gd name="T28" fmla="*/ 330153141 w 226"/>
                <a:gd name="T29" fmla="*/ 831371266 h 386"/>
                <a:gd name="T30" fmla="*/ 392808593 w 226"/>
                <a:gd name="T31" fmla="*/ 831371266 h 386"/>
                <a:gd name="T32" fmla="*/ 421727807 w 226"/>
                <a:gd name="T33" fmla="*/ 899041382 h 386"/>
                <a:gd name="T34" fmla="*/ 450645469 w 226"/>
                <a:gd name="T35" fmla="*/ 930458262 h 386"/>
                <a:gd name="T36" fmla="*/ 481973972 w 226"/>
                <a:gd name="T37" fmla="*/ 930458262 h 386"/>
                <a:gd name="T38" fmla="*/ 513302474 w 226"/>
                <a:gd name="T39" fmla="*/ 899041382 h 386"/>
                <a:gd name="T40" fmla="*/ 542221688 w 226"/>
                <a:gd name="T41" fmla="*/ 899041382 h 386"/>
                <a:gd name="T42" fmla="*/ 542221688 w 226"/>
                <a:gd name="T43" fmla="*/ 865205547 h 386"/>
                <a:gd name="T44" fmla="*/ 542221688 w 226"/>
                <a:gd name="T45" fmla="*/ 831371266 h 386"/>
                <a:gd name="T46" fmla="*/ 513302474 w 226"/>
                <a:gd name="T47" fmla="*/ 797535431 h 386"/>
                <a:gd name="T48" fmla="*/ 542221688 w 226"/>
                <a:gd name="T49" fmla="*/ 797535431 h 386"/>
                <a:gd name="T50" fmla="*/ 542221688 w 226"/>
                <a:gd name="T51" fmla="*/ 732282716 h 386"/>
                <a:gd name="T52" fmla="*/ 513302474 w 226"/>
                <a:gd name="T53" fmla="*/ 698448435 h 386"/>
                <a:gd name="T54" fmla="*/ 542221688 w 226"/>
                <a:gd name="T55" fmla="*/ 633195720 h 386"/>
                <a:gd name="T56" fmla="*/ 513302474 w 226"/>
                <a:gd name="T57" fmla="*/ 565525604 h 386"/>
                <a:gd name="T58" fmla="*/ 450645469 w 226"/>
                <a:gd name="T59" fmla="*/ 531691324 h 386"/>
                <a:gd name="T60" fmla="*/ 421727807 w 226"/>
                <a:gd name="T61" fmla="*/ 500272889 h 386"/>
                <a:gd name="T62" fmla="*/ 392808593 w 226"/>
                <a:gd name="T63" fmla="*/ 500272889 h 386"/>
                <a:gd name="T64" fmla="*/ 330153141 w 226"/>
                <a:gd name="T65" fmla="*/ 432602773 h 386"/>
                <a:gd name="T66" fmla="*/ 330153141 w 226"/>
                <a:gd name="T67" fmla="*/ 367350058 h 386"/>
                <a:gd name="T68" fmla="*/ 361480091 w 226"/>
                <a:gd name="T69" fmla="*/ 265845662 h 386"/>
                <a:gd name="T70" fmla="*/ 421727807 w 226"/>
                <a:gd name="T71" fmla="*/ 200592947 h 386"/>
                <a:gd name="T72" fmla="*/ 481973972 w 226"/>
                <a:gd name="T73" fmla="*/ 200592947 h 386"/>
                <a:gd name="T74" fmla="*/ 450645469 w 226"/>
                <a:gd name="T75" fmla="*/ 132922831 h 386"/>
                <a:gd name="T76" fmla="*/ 392808593 w 226"/>
                <a:gd name="T77" fmla="*/ 101504396 h 386"/>
                <a:gd name="T78" fmla="*/ 330153141 w 226"/>
                <a:gd name="T79" fmla="*/ 67670116 h 386"/>
                <a:gd name="T80" fmla="*/ 298824639 w 226"/>
                <a:gd name="T81" fmla="*/ 0 h 386"/>
                <a:gd name="T82" fmla="*/ 272316264 w 226"/>
                <a:gd name="T83" fmla="*/ 0 h 38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6" h="386">
                  <a:moveTo>
                    <a:pt x="113" y="0"/>
                  </a:moveTo>
                  <a:lnTo>
                    <a:pt x="113" y="14"/>
                  </a:lnTo>
                  <a:lnTo>
                    <a:pt x="113" y="42"/>
                  </a:lnTo>
                  <a:lnTo>
                    <a:pt x="49" y="83"/>
                  </a:lnTo>
                  <a:lnTo>
                    <a:pt x="24" y="110"/>
                  </a:lnTo>
                  <a:lnTo>
                    <a:pt x="12" y="83"/>
                  </a:lnTo>
                  <a:lnTo>
                    <a:pt x="0" y="97"/>
                  </a:lnTo>
                  <a:lnTo>
                    <a:pt x="12" y="69"/>
                  </a:lnTo>
                  <a:lnTo>
                    <a:pt x="0" y="83"/>
                  </a:lnTo>
                  <a:lnTo>
                    <a:pt x="0" y="124"/>
                  </a:lnTo>
                  <a:lnTo>
                    <a:pt x="24" y="152"/>
                  </a:lnTo>
                  <a:lnTo>
                    <a:pt x="49" y="207"/>
                  </a:lnTo>
                  <a:lnTo>
                    <a:pt x="87" y="289"/>
                  </a:lnTo>
                  <a:lnTo>
                    <a:pt x="87" y="303"/>
                  </a:lnTo>
                  <a:lnTo>
                    <a:pt x="137" y="344"/>
                  </a:lnTo>
                  <a:lnTo>
                    <a:pt x="163" y="344"/>
                  </a:lnTo>
                  <a:lnTo>
                    <a:pt x="175" y="372"/>
                  </a:lnTo>
                  <a:lnTo>
                    <a:pt x="187" y="385"/>
                  </a:lnTo>
                  <a:lnTo>
                    <a:pt x="200" y="385"/>
                  </a:lnTo>
                  <a:lnTo>
                    <a:pt x="213" y="372"/>
                  </a:lnTo>
                  <a:lnTo>
                    <a:pt x="225" y="372"/>
                  </a:lnTo>
                  <a:lnTo>
                    <a:pt x="225" y="358"/>
                  </a:lnTo>
                  <a:lnTo>
                    <a:pt x="225" y="344"/>
                  </a:lnTo>
                  <a:lnTo>
                    <a:pt x="213" y="330"/>
                  </a:lnTo>
                  <a:lnTo>
                    <a:pt x="225" y="330"/>
                  </a:lnTo>
                  <a:lnTo>
                    <a:pt x="225" y="303"/>
                  </a:lnTo>
                  <a:lnTo>
                    <a:pt x="213" y="289"/>
                  </a:lnTo>
                  <a:lnTo>
                    <a:pt x="225" y="262"/>
                  </a:lnTo>
                  <a:lnTo>
                    <a:pt x="213" y="234"/>
                  </a:lnTo>
                  <a:lnTo>
                    <a:pt x="187" y="220"/>
                  </a:lnTo>
                  <a:lnTo>
                    <a:pt x="175" y="207"/>
                  </a:lnTo>
                  <a:lnTo>
                    <a:pt x="163" y="207"/>
                  </a:lnTo>
                  <a:lnTo>
                    <a:pt x="137" y="179"/>
                  </a:lnTo>
                  <a:lnTo>
                    <a:pt x="137" y="152"/>
                  </a:lnTo>
                  <a:lnTo>
                    <a:pt x="150" y="110"/>
                  </a:lnTo>
                  <a:lnTo>
                    <a:pt x="175" y="83"/>
                  </a:lnTo>
                  <a:lnTo>
                    <a:pt x="200" y="83"/>
                  </a:lnTo>
                  <a:lnTo>
                    <a:pt x="187" y="55"/>
                  </a:lnTo>
                  <a:lnTo>
                    <a:pt x="163" y="42"/>
                  </a:lnTo>
                  <a:lnTo>
                    <a:pt x="137" y="28"/>
                  </a:lnTo>
                  <a:lnTo>
                    <a:pt x="124" y="0"/>
                  </a:lnTo>
                  <a:lnTo>
                    <a:pt x="113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20" name="Freeform 16"/>
            <p:cNvSpPr>
              <a:spLocks/>
            </p:cNvSpPr>
            <p:nvPr/>
          </p:nvSpPr>
          <p:spPr bwMode="auto">
            <a:xfrm>
              <a:off x="3093059" y="4062551"/>
              <a:ext cx="216034" cy="201828"/>
            </a:xfrm>
            <a:custGeom>
              <a:avLst/>
              <a:gdLst/>
              <a:ahLst/>
              <a:cxnLst>
                <a:cxn ang="0">
                  <a:pos x="12" y="14"/>
                </a:cxn>
                <a:cxn ang="0">
                  <a:pos x="0" y="55"/>
                </a:cxn>
                <a:cxn ang="0">
                  <a:pos x="0" y="81"/>
                </a:cxn>
                <a:cxn ang="0">
                  <a:pos x="12" y="81"/>
                </a:cxn>
                <a:cxn ang="0">
                  <a:pos x="24" y="95"/>
                </a:cxn>
                <a:cxn ang="0">
                  <a:pos x="12" y="95"/>
                </a:cxn>
                <a:cxn ang="0">
                  <a:pos x="0" y="123"/>
                </a:cxn>
                <a:cxn ang="0">
                  <a:pos x="12" y="109"/>
                </a:cxn>
                <a:cxn ang="0">
                  <a:pos x="24" y="136"/>
                </a:cxn>
                <a:cxn ang="0">
                  <a:pos x="50" y="109"/>
                </a:cxn>
                <a:cxn ang="0">
                  <a:pos x="112" y="69"/>
                </a:cxn>
                <a:cxn ang="0">
                  <a:pos x="112" y="41"/>
                </a:cxn>
                <a:cxn ang="0">
                  <a:pos x="112" y="27"/>
                </a:cxn>
                <a:cxn ang="0">
                  <a:pos x="99" y="14"/>
                </a:cxn>
                <a:cxn ang="0">
                  <a:pos x="86" y="14"/>
                </a:cxn>
                <a:cxn ang="0">
                  <a:pos x="37" y="0"/>
                </a:cxn>
                <a:cxn ang="0">
                  <a:pos x="12" y="0"/>
                </a:cxn>
                <a:cxn ang="0">
                  <a:pos x="12" y="14"/>
                </a:cxn>
              </a:cxnLst>
              <a:rect l="0" t="0" r="r" b="b"/>
              <a:pathLst>
                <a:path w="113" h="137">
                  <a:moveTo>
                    <a:pt x="12" y="14"/>
                  </a:moveTo>
                  <a:lnTo>
                    <a:pt x="0" y="55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24" y="95"/>
                  </a:lnTo>
                  <a:lnTo>
                    <a:pt x="12" y="95"/>
                  </a:lnTo>
                  <a:lnTo>
                    <a:pt x="0" y="123"/>
                  </a:lnTo>
                  <a:lnTo>
                    <a:pt x="12" y="109"/>
                  </a:lnTo>
                  <a:lnTo>
                    <a:pt x="24" y="136"/>
                  </a:lnTo>
                  <a:lnTo>
                    <a:pt x="50" y="109"/>
                  </a:lnTo>
                  <a:lnTo>
                    <a:pt x="112" y="69"/>
                  </a:lnTo>
                  <a:lnTo>
                    <a:pt x="112" y="41"/>
                  </a:lnTo>
                  <a:lnTo>
                    <a:pt x="112" y="27"/>
                  </a:lnTo>
                  <a:lnTo>
                    <a:pt x="99" y="14"/>
                  </a:lnTo>
                  <a:lnTo>
                    <a:pt x="86" y="14"/>
                  </a:lnTo>
                  <a:lnTo>
                    <a:pt x="37" y="0"/>
                  </a:lnTo>
                  <a:lnTo>
                    <a:pt x="12" y="0"/>
                  </a:lnTo>
                  <a:lnTo>
                    <a:pt x="12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21" name="Freeform 17"/>
            <p:cNvSpPr>
              <a:spLocks/>
            </p:cNvSpPr>
            <p:nvPr/>
          </p:nvSpPr>
          <p:spPr bwMode="auto">
            <a:xfrm>
              <a:off x="3161177" y="3695044"/>
              <a:ext cx="406768" cy="531681"/>
            </a:xfrm>
            <a:custGeom>
              <a:avLst/>
              <a:gdLst/>
              <a:ahLst/>
              <a:cxnLst>
                <a:cxn ang="0">
                  <a:pos x="12" y="220"/>
                </a:cxn>
                <a:cxn ang="0">
                  <a:pos x="0" y="249"/>
                </a:cxn>
                <a:cxn ang="0">
                  <a:pos x="50" y="263"/>
                </a:cxn>
                <a:cxn ang="0">
                  <a:pos x="62" y="263"/>
                </a:cxn>
                <a:cxn ang="0">
                  <a:pos x="75" y="276"/>
                </a:cxn>
                <a:cxn ang="0">
                  <a:pos x="87" y="276"/>
                </a:cxn>
                <a:cxn ang="0">
                  <a:pos x="100" y="304"/>
                </a:cxn>
                <a:cxn ang="0">
                  <a:pos x="125" y="318"/>
                </a:cxn>
                <a:cxn ang="0">
                  <a:pos x="150" y="331"/>
                </a:cxn>
                <a:cxn ang="0">
                  <a:pos x="162" y="359"/>
                </a:cxn>
                <a:cxn ang="0">
                  <a:pos x="162" y="318"/>
                </a:cxn>
                <a:cxn ang="0">
                  <a:pos x="175" y="290"/>
                </a:cxn>
                <a:cxn ang="0">
                  <a:pos x="162" y="276"/>
                </a:cxn>
                <a:cxn ang="0">
                  <a:pos x="175" y="263"/>
                </a:cxn>
                <a:cxn ang="0">
                  <a:pos x="162" y="263"/>
                </a:cxn>
                <a:cxn ang="0">
                  <a:pos x="162" y="249"/>
                </a:cxn>
                <a:cxn ang="0">
                  <a:pos x="187" y="249"/>
                </a:cxn>
                <a:cxn ang="0">
                  <a:pos x="187" y="235"/>
                </a:cxn>
                <a:cxn ang="0">
                  <a:pos x="200" y="235"/>
                </a:cxn>
                <a:cxn ang="0">
                  <a:pos x="213" y="249"/>
                </a:cxn>
                <a:cxn ang="0">
                  <a:pos x="200" y="208"/>
                </a:cxn>
                <a:cxn ang="0">
                  <a:pos x="200" y="153"/>
                </a:cxn>
                <a:cxn ang="0">
                  <a:pos x="175" y="153"/>
                </a:cxn>
                <a:cxn ang="0">
                  <a:pos x="125" y="124"/>
                </a:cxn>
                <a:cxn ang="0">
                  <a:pos x="112" y="98"/>
                </a:cxn>
                <a:cxn ang="0">
                  <a:pos x="100" y="83"/>
                </a:cxn>
                <a:cxn ang="0">
                  <a:pos x="112" y="42"/>
                </a:cxn>
                <a:cxn ang="0">
                  <a:pos x="137" y="28"/>
                </a:cxn>
                <a:cxn ang="0">
                  <a:pos x="137" y="0"/>
                </a:cxn>
                <a:cxn ang="0">
                  <a:pos x="125" y="14"/>
                </a:cxn>
                <a:cxn ang="0">
                  <a:pos x="112" y="28"/>
                </a:cxn>
                <a:cxn ang="0">
                  <a:pos x="75" y="42"/>
                </a:cxn>
                <a:cxn ang="0">
                  <a:pos x="62" y="69"/>
                </a:cxn>
                <a:cxn ang="0">
                  <a:pos x="37" y="98"/>
                </a:cxn>
                <a:cxn ang="0">
                  <a:pos x="25" y="110"/>
                </a:cxn>
                <a:cxn ang="0">
                  <a:pos x="25" y="124"/>
                </a:cxn>
                <a:cxn ang="0">
                  <a:pos x="25" y="139"/>
                </a:cxn>
                <a:cxn ang="0">
                  <a:pos x="25" y="194"/>
                </a:cxn>
                <a:cxn ang="0">
                  <a:pos x="12" y="220"/>
                </a:cxn>
              </a:cxnLst>
              <a:rect l="0" t="0" r="r" b="b"/>
              <a:pathLst>
                <a:path w="214" h="360">
                  <a:moveTo>
                    <a:pt x="12" y="220"/>
                  </a:moveTo>
                  <a:lnTo>
                    <a:pt x="0" y="249"/>
                  </a:lnTo>
                  <a:lnTo>
                    <a:pt x="50" y="263"/>
                  </a:lnTo>
                  <a:lnTo>
                    <a:pt x="62" y="263"/>
                  </a:lnTo>
                  <a:lnTo>
                    <a:pt x="75" y="276"/>
                  </a:lnTo>
                  <a:lnTo>
                    <a:pt x="87" y="276"/>
                  </a:lnTo>
                  <a:lnTo>
                    <a:pt x="100" y="304"/>
                  </a:lnTo>
                  <a:lnTo>
                    <a:pt x="125" y="318"/>
                  </a:lnTo>
                  <a:lnTo>
                    <a:pt x="150" y="331"/>
                  </a:lnTo>
                  <a:lnTo>
                    <a:pt x="162" y="359"/>
                  </a:lnTo>
                  <a:lnTo>
                    <a:pt x="162" y="318"/>
                  </a:lnTo>
                  <a:lnTo>
                    <a:pt x="175" y="290"/>
                  </a:lnTo>
                  <a:lnTo>
                    <a:pt x="162" y="276"/>
                  </a:lnTo>
                  <a:lnTo>
                    <a:pt x="175" y="263"/>
                  </a:lnTo>
                  <a:lnTo>
                    <a:pt x="162" y="263"/>
                  </a:lnTo>
                  <a:lnTo>
                    <a:pt x="162" y="249"/>
                  </a:lnTo>
                  <a:lnTo>
                    <a:pt x="187" y="249"/>
                  </a:lnTo>
                  <a:lnTo>
                    <a:pt x="187" y="235"/>
                  </a:lnTo>
                  <a:lnTo>
                    <a:pt x="200" y="235"/>
                  </a:lnTo>
                  <a:lnTo>
                    <a:pt x="213" y="249"/>
                  </a:lnTo>
                  <a:lnTo>
                    <a:pt x="200" y="208"/>
                  </a:lnTo>
                  <a:lnTo>
                    <a:pt x="200" y="153"/>
                  </a:lnTo>
                  <a:lnTo>
                    <a:pt x="175" y="153"/>
                  </a:lnTo>
                  <a:lnTo>
                    <a:pt x="125" y="124"/>
                  </a:lnTo>
                  <a:lnTo>
                    <a:pt x="112" y="98"/>
                  </a:lnTo>
                  <a:lnTo>
                    <a:pt x="100" y="83"/>
                  </a:lnTo>
                  <a:lnTo>
                    <a:pt x="112" y="42"/>
                  </a:lnTo>
                  <a:lnTo>
                    <a:pt x="137" y="28"/>
                  </a:lnTo>
                  <a:lnTo>
                    <a:pt x="137" y="0"/>
                  </a:lnTo>
                  <a:lnTo>
                    <a:pt x="125" y="14"/>
                  </a:lnTo>
                  <a:lnTo>
                    <a:pt x="112" y="28"/>
                  </a:lnTo>
                  <a:lnTo>
                    <a:pt x="75" y="42"/>
                  </a:lnTo>
                  <a:lnTo>
                    <a:pt x="62" y="69"/>
                  </a:lnTo>
                  <a:lnTo>
                    <a:pt x="37" y="98"/>
                  </a:lnTo>
                  <a:lnTo>
                    <a:pt x="25" y="110"/>
                  </a:lnTo>
                  <a:lnTo>
                    <a:pt x="25" y="124"/>
                  </a:lnTo>
                  <a:lnTo>
                    <a:pt x="25" y="139"/>
                  </a:lnTo>
                  <a:lnTo>
                    <a:pt x="25" y="194"/>
                  </a:lnTo>
                  <a:lnTo>
                    <a:pt x="12" y="22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22" name="Freeform 18"/>
            <p:cNvSpPr>
              <a:spLocks/>
            </p:cNvSpPr>
            <p:nvPr/>
          </p:nvSpPr>
          <p:spPr bwMode="auto">
            <a:xfrm>
              <a:off x="3355803" y="3756797"/>
              <a:ext cx="451532" cy="346421"/>
            </a:xfrm>
            <a:custGeom>
              <a:avLst/>
              <a:gdLst/>
              <a:ahLst/>
              <a:cxnLst>
                <a:cxn ang="0">
                  <a:pos x="198" y="28"/>
                </a:cxn>
                <a:cxn ang="0">
                  <a:pos x="161" y="41"/>
                </a:cxn>
                <a:cxn ang="0">
                  <a:pos x="148" y="41"/>
                </a:cxn>
                <a:cxn ang="0">
                  <a:pos x="125" y="28"/>
                </a:cxn>
                <a:cxn ang="0">
                  <a:pos x="87" y="41"/>
                </a:cxn>
                <a:cxn ang="0">
                  <a:pos x="87" y="14"/>
                </a:cxn>
                <a:cxn ang="0">
                  <a:pos x="62" y="0"/>
                </a:cxn>
                <a:cxn ang="0">
                  <a:pos x="62" y="14"/>
                </a:cxn>
                <a:cxn ang="0">
                  <a:pos x="37" y="28"/>
                </a:cxn>
                <a:cxn ang="0">
                  <a:pos x="37" y="55"/>
                </a:cxn>
                <a:cxn ang="0">
                  <a:pos x="37" y="69"/>
                </a:cxn>
                <a:cxn ang="0">
                  <a:pos x="37" y="55"/>
                </a:cxn>
                <a:cxn ang="0">
                  <a:pos x="25" y="55"/>
                </a:cxn>
                <a:cxn ang="0">
                  <a:pos x="37" y="28"/>
                </a:cxn>
                <a:cxn ang="0">
                  <a:pos x="37" y="14"/>
                </a:cxn>
                <a:cxn ang="0">
                  <a:pos x="12" y="28"/>
                </a:cxn>
                <a:cxn ang="0">
                  <a:pos x="0" y="69"/>
                </a:cxn>
                <a:cxn ang="0">
                  <a:pos x="12" y="83"/>
                </a:cxn>
                <a:cxn ang="0">
                  <a:pos x="25" y="110"/>
                </a:cxn>
                <a:cxn ang="0">
                  <a:pos x="75" y="138"/>
                </a:cxn>
                <a:cxn ang="0">
                  <a:pos x="99" y="138"/>
                </a:cxn>
                <a:cxn ang="0">
                  <a:pos x="99" y="193"/>
                </a:cxn>
                <a:cxn ang="0">
                  <a:pos x="112" y="234"/>
                </a:cxn>
                <a:cxn ang="0">
                  <a:pos x="125" y="234"/>
                </a:cxn>
                <a:cxn ang="0">
                  <a:pos x="161" y="234"/>
                </a:cxn>
                <a:cxn ang="0">
                  <a:pos x="161" y="206"/>
                </a:cxn>
                <a:cxn ang="0">
                  <a:pos x="148" y="179"/>
                </a:cxn>
                <a:cxn ang="0">
                  <a:pos x="186" y="179"/>
                </a:cxn>
                <a:cxn ang="0">
                  <a:pos x="211" y="179"/>
                </a:cxn>
                <a:cxn ang="0">
                  <a:pos x="224" y="151"/>
                </a:cxn>
                <a:cxn ang="0">
                  <a:pos x="211" y="138"/>
                </a:cxn>
                <a:cxn ang="0">
                  <a:pos x="224" y="110"/>
                </a:cxn>
                <a:cxn ang="0">
                  <a:pos x="236" y="83"/>
                </a:cxn>
                <a:cxn ang="0">
                  <a:pos x="198" y="55"/>
                </a:cxn>
                <a:cxn ang="0">
                  <a:pos x="186" y="41"/>
                </a:cxn>
                <a:cxn ang="0">
                  <a:pos x="198" y="28"/>
                </a:cxn>
              </a:cxnLst>
              <a:rect l="0" t="0" r="r" b="b"/>
              <a:pathLst>
                <a:path w="237" h="235">
                  <a:moveTo>
                    <a:pt x="198" y="28"/>
                  </a:moveTo>
                  <a:lnTo>
                    <a:pt x="161" y="41"/>
                  </a:lnTo>
                  <a:lnTo>
                    <a:pt x="148" y="41"/>
                  </a:lnTo>
                  <a:lnTo>
                    <a:pt x="125" y="28"/>
                  </a:lnTo>
                  <a:lnTo>
                    <a:pt x="87" y="41"/>
                  </a:lnTo>
                  <a:lnTo>
                    <a:pt x="87" y="14"/>
                  </a:lnTo>
                  <a:lnTo>
                    <a:pt x="62" y="0"/>
                  </a:lnTo>
                  <a:lnTo>
                    <a:pt x="62" y="14"/>
                  </a:lnTo>
                  <a:lnTo>
                    <a:pt x="37" y="28"/>
                  </a:lnTo>
                  <a:lnTo>
                    <a:pt x="37" y="55"/>
                  </a:lnTo>
                  <a:lnTo>
                    <a:pt x="37" y="69"/>
                  </a:lnTo>
                  <a:lnTo>
                    <a:pt x="37" y="55"/>
                  </a:lnTo>
                  <a:lnTo>
                    <a:pt x="25" y="55"/>
                  </a:lnTo>
                  <a:lnTo>
                    <a:pt x="37" y="28"/>
                  </a:lnTo>
                  <a:lnTo>
                    <a:pt x="37" y="14"/>
                  </a:lnTo>
                  <a:lnTo>
                    <a:pt x="12" y="28"/>
                  </a:lnTo>
                  <a:lnTo>
                    <a:pt x="0" y="69"/>
                  </a:lnTo>
                  <a:lnTo>
                    <a:pt x="12" y="83"/>
                  </a:lnTo>
                  <a:lnTo>
                    <a:pt x="25" y="110"/>
                  </a:lnTo>
                  <a:lnTo>
                    <a:pt x="75" y="138"/>
                  </a:lnTo>
                  <a:lnTo>
                    <a:pt x="99" y="138"/>
                  </a:lnTo>
                  <a:lnTo>
                    <a:pt x="99" y="193"/>
                  </a:lnTo>
                  <a:lnTo>
                    <a:pt x="112" y="234"/>
                  </a:lnTo>
                  <a:lnTo>
                    <a:pt x="125" y="234"/>
                  </a:lnTo>
                  <a:lnTo>
                    <a:pt x="161" y="234"/>
                  </a:lnTo>
                  <a:lnTo>
                    <a:pt x="161" y="206"/>
                  </a:lnTo>
                  <a:lnTo>
                    <a:pt x="148" y="179"/>
                  </a:lnTo>
                  <a:lnTo>
                    <a:pt x="186" y="179"/>
                  </a:lnTo>
                  <a:lnTo>
                    <a:pt x="211" y="179"/>
                  </a:lnTo>
                  <a:lnTo>
                    <a:pt x="224" y="151"/>
                  </a:lnTo>
                  <a:lnTo>
                    <a:pt x="211" y="138"/>
                  </a:lnTo>
                  <a:lnTo>
                    <a:pt x="224" y="110"/>
                  </a:lnTo>
                  <a:lnTo>
                    <a:pt x="236" y="83"/>
                  </a:lnTo>
                  <a:lnTo>
                    <a:pt x="198" y="55"/>
                  </a:lnTo>
                  <a:lnTo>
                    <a:pt x="186" y="41"/>
                  </a:lnTo>
                  <a:lnTo>
                    <a:pt x="198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23" name="Freeform 19"/>
            <p:cNvSpPr>
              <a:spLocks/>
            </p:cNvSpPr>
            <p:nvPr/>
          </p:nvSpPr>
          <p:spPr bwMode="auto">
            <a:xfrm>
              <a:off x="3758677" y="3758304"/>
              <a:ext cx="31140" cy="25604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67" name="Line 23"/>
            <p:cNvSpPr>
              <a:spLocks noChangeShapeType="1"/>
            </p:cNvSpPr>
            <p:nvPr/>
          </p:nvSpPr>
          <p:spPr bwMode="auto">
            <a:xfrm>
              <a:off x="3758677" y="3729684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68" name="Line 24"/>
            <p:cNvSpPr>
              <a:spLocks noChangeShapeType="1"/>
            </p:cNvSpPr>
            <p:nvPr/>
          </p:nvSpPr>
          <p:spPr bwMode="auto">
            <a:xfrm flipV="1">
              <a:off x="3758677" y="3675464"/>
              <a:ext cx="0" cy="225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69" name="Freeform 25"/>
            <p:cNvSpPr>
              <a:spLocks/>
            </p:cNvSpPr>
            <p:nvPr/>
          </p:nvSpPr>
          <p:spPr bwMode="auto">
            <a:xfrm>
              <a:off x="1923357" y="2300322"/>
              <a:ext cx="1815859" cy="972992"/>
            </a:xfrm>
            <a:custGeom>
              <a:avLst/>
              <a:gdLst>
                <a:gd name="T0" fmla="*/ 271104263 w 952"/>
                <a:gd name="T1" fmla="*/ 1092190350 h 659"/>
                <a:gd name="T2" fmla="*/ 515580715 w 952"/>
                <a:gd name="T3" fmla="*/ 1159997938 h 659"/>
                <a:gd name="T4" fmla="*/ 605141334 w 952"/>
                <a:gd name="T5" fmla="*/ 1159997938 h 659"/>
                <a:gd name="T6" fmla="*/ 694703508 w 952"/>
                <a:gd name="T7" fmla="*/ 1293191694 h 659"/>
                <a:gd name="T8" fmla="*/ 789104274 w 952"/>
                <a:gd name="T9" fmla="*/ 1358577860 h 659"/>
                <a:gd name="T10" fmla="*/ 847198489 w 952"/>
                <a:gd name="T11" fmla="*/ 1491771616 h 659"/>
                <a:gd name="T12" fmla="*/ 910132852 w 952"/>
                <a:gd name="T13" fmla="*/ 1460290021 h 659"/>
                <a:gd name="T14" fmla="*/ 1031161430 w 952"/>
                <a:gd name="T15" fmla="*/ 1358577860 h 659"/>
                <a:gd name="T16" fmla="*/ 1149769156 w 952"/>
                <a:gd name="T17" fmla="*/ 1358577860 h 659"/>
                <a:gd name="T18" fmla="*/ 1178816264 w 952"/>
                <a:gd name="T19" fmla="*/ 1392482433 h 659"/>
                <a:gd name="T20" fmla="*/ 1241750627 w 952"/>
                <a:gd name="T21" fmla="*/ 1392482433 h 659"/>
                <a:gd name="T22" fmla="*/ 1270797734 w 952"/>
                <a:gd name="T23" fmla="*/ 1327096266 h 659"/>
                <a:gd name="T24" fmla="*/ 1420873420 w 952"/>
                <a:gd name="T25" fmla="*/ 1327096266 h 659"/>
                <a:gd name="T26" fmla="*/ 1483807782 w 952"/>
                <a:gd name="T27" fmla="*/ 1327096266 h 659"/>
                <a:gd name="T28" fmla="*/ 1512854890 w 952"/>
                <a:gd name="T29" fmla="*/ 1491771616 h 659"/>
                <a:gd name="T30" fmla="*/ 1604836360 w 952"/>
                <a:gd name="T31" fmla="*/ 1559579204 h 659"/>
                <a:gd name="T32" fmla="*/ 1573368401 w 952"/>
                <a:gd name="T33" fmla="*/ 1392482433 h 659"/>
                <a:gd name="T34" fmla="*/ 1636302764 w 952"/>
                <a:gd name="T35" fmla="*/ 1225384105 h 659"/>
                <a:gd name="T36" fmla="*/ 1725864938 w 952"/>
                <a:gd name="T37" fmla="*/ 1159997938 h 659"/>
                <a:gd name="T38" fmla="*/ 1817846408 w 952"/>
                <a:gd name="T39" fmla="*/ 1092190350 h 659"/>
                <a:gd name="T40" fmla="*/ 1817846408 w 952"/>
                <a:gd name="T41" fmla="*/ 995321032 h 659"/>
                <a:gd name="T42" fmla="*/ 1846893516 w 952"/>
                <a:gd name="T43" fmla="*/ 862127277 h 659"/>
                <a:gd name="T44" fmla="*/ 1907407027 w 952"/>
                <a:gd name="T45" fmla="*/ 896031849 h 659"/>
                <a:gd name="T46" fmla="*/ 1938874986 w 952"/>
                <a:gd name="T47" fmla="*/ 896031849 h 659"/>
                <a:gd name="T48" fmla="*/ 1967920538 w 952"/>
                <a:gd name="T49" fmla="*/ 796741110 h 659"/>
                <a:gd name="T50" fmla="*/ 2028435605 w 952"/>
                <a:gd name="T51" fmla="*/ 762838094 h 659"/>
                <a:gd name="T52" fmla="*/ 2120417075 w 952"/>
                <a:gd name="T53" fmla="*/ 762838094 h 659"/>
                <a:gd name="T54" fmla="*/ 2120417075 w 952"/>
                <a:gd name="T55" fmla="*/ 728933522 h 659"/>
                <a:gd name="T56" fmla="*/ 2147483647 w 952"/>
                <a:gd name="T57" fmla="*/ 663547355 h 659"/>
                <a:gd name="T58" fmla="*/ 2147483647 w 952"/>
                <a:gd name="T59" fmla="*/ 561836750 h 659"/>
                <a:gd name="T60" fmla="*/ 2147483647 w 952"/>
                <a:gd name="T61" fmla="*/ 428641439 h 659"/>
                <a:gd name="T62" fmla="*/ 2147483647 w 952"/>
                <a:gd name="T63" fmla="*/ 428641439 h 659"/>
                <a:gd name="T64" fmla="*/ 2120417075 w 952"/>
                <a:gd name="T65" fmla="*/ 561836750 h 659"/>
                <a:gd name="T66" fmla="*/ 2059902008 w 952"/>
                <a:gd name="T67" fmla="*/ 561836750 h 659"/>
                <a:gd name="T68" fmla="*/ 1938874986 w 952"/>
                <a:gd name="T69" fmla="*/ 561836750 h 659"/>
                <a:gd name="T70" fmla="*/ 1878359919 w 952"/>
                <a:gd name="T71" fmla="*/ 629644339 h 659"/>
                <a:gd name="T72" fmla="*/ 1817846408 w 952"/>
                <a:gd name="T73" fmla="*/ 629644339 h 659"/>
                <a:gd name="T74" fmla="*/ 1694396979 w 952"/>
                <a:gd name="T75" fmla="*/ 695030506 h 659"/>
                <a:gd name="T76" fmla="*/ 1636302764 w 952"/>
                <a:gd name="T77" fmla="*/ 695030506 h 659"/>
                <a:gd name="T78" fmla="*/ 1694396979 w 952"/>
                <a:gd name="T79" fmla="*/ 595739766 h 659"/>
                <a:gd name="T80" fmla="*/ 1636302764 w 952"/>
                <a:gd name="T81" fmla="*/ 561836750 h 659"/>
                <a:gd name="T82" fmla="*/ 1662929020 w 952"/>
                <a:gd name="T83" fmla="*/ 496450583 h 659"/>
                <a:gd name="T84" fmla="*/ 1636302764 w 952"/>
                <a:gd name="T85" fmla="*/ 462546011 h 659"/>
                <a:gd name="T86" fmla="*/ 1541901998 w 952"/>
                <a:gd name="T87" fmla="*/ 530353600 h 659"/>
                <a:gd name="T88" fmla="*/ 1452339823 w 952"/>
                <a:gd name="T89" fmla="*/ 663547355 h 659"/>
                <a:gd name="T90" fmla="*/ 1452339823 w 952"/>
                <a:gd name="T91" fmla="*/ 561836750 h 659"/>
                <a:gd name="T92" fmla="*/ 1483807782 w 952"/>
                <a:gd name="T93" fmla="*/ 462546011 h 659"/>
                <a:gd name="T94" fmla="*/ 1662929020 w 952"/>
                <a:gd name="T95" fmla="*/ 399581266 h 659"/>
                <a:gd name="T96" fmla="*/ 1541901998 w 952"/>
                <a:gd name="T97" fmla="*/ 329352256 h 659"/>
                <a:gd name="T98" fmla="*/ 1362779204 w 952"/>
                <a:gd name="T99" fmla="*/ 329352256 h 659"/>
                <a:gd name="T100" fmla="*/ 1270797734 w 952"/>
                <a:gd name="T101" fmla="*/ 162253928 h 659"/>
                <a:gd name="T102" fmla="*/ 878666449 w 952"/>
                <a:gd name="T103" fmla="*/ 99290739 h 659"/>
                <a:gd name="T104" fmla="*/ 271104263 w 952"/>
                <a:gd name="T105" fmla="*/ 0 h 659"/>
                <a:gd name="T106" fmla="*/ 239636304 w 952"/>
                <a:gd name="T107" fmla="*/ 99290739 h 659"/>
                <a:gd name="T108" fmla="*/ 181542089 w 952"/>
                <a:gd name="T109" fmla="*/ 31481594 h 659"/>
                <a:gd name="T110" fmla="*/ 60513511 w 952"/>
                <a:gd name="T111" fmla="*/ 399581266 h 659"/>
                <a:gd name="T112" fmla="*/ 0 w 952"/>
                <a:gd name="T113" fmla="*/ 595739766 h 659"/>
                <a:gd name="T114" fmla="*/ 89560619 w 952"/>
                <a:gd name="T115" fmla="*/ 929936422 h 659"/>
                <a:gd name="T116" fmla="*/ 150075686 w 952"/>
                <a:gd name="T117" fmla="*/ 1063130177 h 65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52" h="659">
                  <a:moveTo>
                    <a:pt x="62" y="439"/>
                  </a:moveTo>
                  <a:lnTo>
                    <a:pt x="112" y="451"/>
                  </a:lnTo>
                  <a:lnTo>
                    <a:pt x="176" y="479"/>
                  </a:lnTo>
                  <a:lnTo>
                    <a:pt x="213" y="479"/>
                  </a:lnTo>
                  <a:lnTo>
                    <a:pt x="213" y="465"/>
                  </a:lnTo>
                  <a:lnTo>
                    <a:pt x="250" y="479"/>
                  </a:lnTo>
                  <a:lnTo>
                    <a:pt x="276" y="548"/>
                  </a:lnTo>
                  <a:lnTo>
                    <a:pt x="287" y="534"/>
                  </a:lnTo>
                  <a:lnTo>
                    <a:pt x="313" y="534"/>
                  </a:lnTo>
                  <a:lnTo>
                    <a:pt x="326" y="561"/>
                  </a:lnTo>
                  <a:lnTo>
                    <a:pt x="337" y="589"/>
                  </a:lnTo>
                  <a:lnTo>
                    <a:pt x="350" y="616"/>
                  </a:lnTo>
                  <a:lnTo>
                    <a:pt x="363" y="630"/>
                  </a:lnTo>
                  <a:lnTo>
                    <a:pt x="376" y="603"/>
                  </a:lnTo>
                  <a:lnTo>
                    <a:pt x="413" y="575"/>
                  </a:lnTo>
                  <a:lnTo>
                    <a:pt x="426" y="561"/>
                  </a:lnTo>
                  <a:lnTo>
                    <a:pt x="450" y="548"/>
                  </a:lnTo>
                  <a:lnTo>
                    <a:pt x="475" y="561"/>
                  </a:lnTo>
                  <a:lnTo>
                    <a:pt x="487" y="561"/>
                  </a:lnTo>
                  <a:lnTo>
                    <a:pt x="487" y="575"/>
                  </a:lnTo>
                  <a:lnTo>
                    <a:pt x="513" y="561"/>
                  </a:lnTo>
                  <a:lnTo>
                    <a:pt x="513" y="575"/>
                  </a:lnTo>
                  <a:lnTo>
                    <a:pt x="525" y="575"/>
                  </a:lnTo>
                  <a:lnTo>
                    <a:pt x="525" y="548"/>
                  </a:lnTo>
                  <a:lnTo>
                    <a:pt x="537" y="548"/>
                  </a:lnTo>
                  <a:lnTo>
                    <a:pt x="587" y="548"/>
                  </a:lnTo>
                  <a:lnTo>
                    <a:pt x="587" y="561"/>
                  </a:lnTo>
                  <a:lnTo>
                    <a:pt x="613" y="548"/>
                  </a:lnTo>
                  <a:lnTo>
                    <a:pt x="625" y="575"/>
                  </a:lnTo>
                  <a:lnTo>
                    <a:pt x="625" y="616"/>
                  </a:lnTo>
                  <a:lnTo>
                    <a:pt x="650" y="658"/>
                  </a:lnTo>
                  <a:lnTo>
                    <a:pt x="663" y="644"/>
                  </a:lnTo>
                  <a:lnTo>
                    <a:pt x="663" y="616"/>
                  </a:lnTo>
                  <a:lnTo>
                    <a:pt x="650" y="575"/>
                  </a:lnTo>
                  <a:lnTo>
                    <a:pt x="650" y="534"/>
                  </a:lnTo>
                  <a:lnTo>
                    <a:pt x="676" y="506"/>
                  </a:lnTo>
                  <a:lnTo>
                    <a:pt x="687" y="506"/>
                  </a:lnTo>
                  <a:lnTo>
                    <a:pt x="713" y="479"/>
                  </a:lnTo>
                  <a:lnTo>
                    <a:pt x="726" y="465"/>
                  </a:lnTo>
                  <a:lnTo>
                    <a:pt x="751" y="451"/>
                  </a:lnTo>
                  <a:lnTo>
                    <a:pt x="763" y="425"/>
                  </a:lnTo>
                  <a:lnTo>
                    <a:pt x="751" y="411"/>
                  </a:lnTo>
                  <a:lnTo>
                    <a:pt x="763" y="396"/>
                  </a:lnTo>
                  <a:lnTo>
                    <a:pt x="763" y="356"/>
                  </a:lnTo>
                  <a:lnTo>
                    <a:pt x="763" y="396"/>
                  </a:lnTo>
                  <a:lnTo>
                    <a:pt x="788" y="370"/>
                  </a:lnTo>
                  <a:lnTo>
                    <a:pt x="788" y="356"/>
                  </a:lnTo>
                  <a:lnTo>
                    <a:pt x="801" y="370"/>
                  </a:lnTo>
                  <a:lnTo>
                    <a:pt x="813" y="342"/>
                  </a:lnTo>
                  <a:lnTo>
                    <a:pt x="813" y="329"/>
                  </a:lnTo>
                  <a:lnTo>
                    <a:pt x="813" y="315"/>
                  </a:lnTo>
                  <a:lnTo>
                    <a:pt x="838" y="315"/>
                  </a:lnTo>
                  <a:lnTo>
                    <a:pt x="863" y="301"/>
                  </a:lnTo>
                  <a:lnTo>
                    <a:pt x="876" y="315"/>
                  </a:lnTo>
                  <a:lnTo>
                    <a:pt x="888" y="301"/>
                  </a:lnTo>
                  <a:lnTo>
                    <a:pt x="876" y="301"/>
                  </a:lnTo>
                  <a:lnTo>
                    <a:pt x="876" y="287"/>
                  </a:lnTo>
                  <a:lnTo>
                    <a:pt x="888" y="274"/>
                  </a:lnTo>
                  <a:lnTo>
                    <a:pt x="913" y="246"/>
                  </a:lnTo>
                  <a:lnTo>
                    <a:pt x="951" y="232"/>
                  </a:lnTo>
                  <a:lnTo>
                    <a:pt x="938" y="205"/>
                  </a:lnTo>
                  <a:lnTo>
                    <a:pt x="938" y="177"/>
                  </a:lnTo>
                  <a:lnTo>
                    <a:pt x="926" y="177"/>
                  </a:lnTo>
                  <a:lnTo>
                    <a:pt x="913" y="177"/>
                  </a:lnTo>
                  <a:lnTo>
                    <a:pt x="901" y="205"/>
                  </a:lnTo>
                  <a:lnTo>
                    <a:pt x="876" y="232"/>
                  </a:lnTo>
                  <a:lnTo>
                    <a:pt x="863" y="219"/>
                  </a:lnTo>
                  <a:lnTo>
                    <a:pt x="851" y="232"/>
                  </a:lnTo>
                  <a:lnTo>
                    <a:pt x="826" y="219"/>
                  </a:lnTo>
                  <a:lnTo>
                    <a:pt x="801" y="232"/>
                  </a:lnTo>
                  <a:lnTo>
                    <a:pt x="788" y="260"/>
                  </a:lnTo>
                  <a:lnTo>
                    <a:pt x="776" y="260"/>
                  </a:lnTo>
                  <a:lnTo>
                    <a:pt x="751" y="246"/>
                  </a:lnTo>
                  <a:lnTo>
                    <a:pt x="751" y="260"/>
                  </a:lnTo>
                  <a:lnTo>
                    <a:pt x="737" y="274"/>
                  </a:lnTo>
                  <a:lnTo>
                    <a:pt x="700" y="287"/>
                  </a:lnTo>
                  <a:lnTo>
                    <a:pt x="687" y="287"/>
                  </a:lnTo>
                  <a:lnTo>
                    <a:pt x="676" y="287"/>
                  </a:lnTo>
                  <a:lnTo>
                    <a:pt x="676" y="274"/>
                  </a:lnTo>
                  <a:lnTo>
                    <a:pt x="700" y="246"/>
                  </a:lnTo>
                  <a:lnTo>
                    <a:pt x="687" y="232"/>
                  </a:lnTo>
                  <a:lnTo>
                    <a:pt x="676" y="232"/>
                  </a:lnTo>
                  <a:lnTo>
                    <a:pt x="676" y="219"/>
                  </a:lnTo>
                  <a:lnTo>
                    <a:pt x="687" y="205"/>
                  </a:lnTo>
                  <a:lnTo>
                    <a:pt x="687" y="191"/>
                  </a:lnTo>
                  <a:lnTo>
                    <a:pt x="676" y="191"/>
                  </a:lnTo>
                  <a:lnTo>
                    <a:pt x="650" y="205"/>
                  </a:lnTo>
                  <a:lnTo>
                    <a:pt x="637" y="219"/>
                  </a:lnTo>
                  <a:lnTo>
                    <a:pt x="637" y="232"/>
                  </a:lnTo>
                  <a:lnTo>
                    <a:pt x="600" y="274"/>
                  </a:lnTo>
                  <a:lnTo>
                    <a:pt x="600" y="260"/>
                  </a:lnTo>
                  <a:lnTo>
                    <a:pt x="600" y="232"/>
                  </a:lnTo>
                  <a:lnTo>
                    <a:pt x="625" y="191"/>
                  </a:lnTo>
                  <a:lnTo>
                    <a:pt x="613" y="191"/>
                  </a:lnTo>
                  <a:lnTo>
                    <a:pt x="637" y="165"/>
                  </a:lnTo>
                  <a:lnTo>
                    <a:pt x="687" y="165"/>
                  </a:lnTo>
                  <a:lnTo>
                    <a:pt x="625" y="136"/>
                  </a:lnTo>
                  <a:lnTo>
                    <a:pt x="637" y="136"/>
                  </a:lnTo>
                  <a:lnTo>
                    <a:pt x="600" y="136"/>
                  </a:lnTo>
                  <a:lnTo>
                    <a:pt x="563" y="136"/>
                  </a:lnTo>
                  <a:lnTo>
                    <a:pt x="600" y="110"/>
                  </a:lnTo>
                  <a:lnTo>
                    <a:pt x="525" y="67"/>
                  </a:lnTo>
                  <a:lnTo>
                    <a:pt x="500" y="67"/>
                  </a:lnTo>
                  <a:lnTo>
                    <a:pt x="363" y="41"/>
                  </a:lnTo>
                  <a:lnTo>
                    <a:pt x="226" y="13"/>
                  </a:lnTo>
                  <a:lnTo>
                    <a:pt x="112" y="0"/>
                  </a:lnTo>
                  <a:lnTo>
                    <a:pt x="99" y="27"/>
                  </a:lnTo>
                  <a:lnTo>
                    <a:pt x="99" y="41"/>
                  </a:lnTo>
                  <a:lnTo>
                    <a:pt x="99" y="13"/>
                  </a:lnTo>
                  <a:lnTo>
                    <a:pt x="75" y="13"/>
                  </a:lnTo>
                  <a:lnTo>
                    <a:pt x="62" y="67"/>
                  </a:lnTo>
                  <a:lnTo>
                    <a:pt x="25" y="165"/>
                  </a:lnTo>
                  <a:lnTo>
                    <a:pt x="12" y="219"/>
                  </a:lnTo>
                  <a:lnTo>
                    <a:pt x="0" y="246"/>
                  </a:lnTo>
                  <a:lnTo>
                    <a:pt x="25" y="342"/>
                  </a:lnTo>
                  <a:lnTo>
                    <a:pt x="37" y="384"/>
                  </a:lnTo>
                  <a:lnTo>
                    <a:pt x="49" y="411"/>
                  </a:lnTo>
                  <a:lnTo>
                    <a:pt x="62" y="43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70" name="Freeform 26"/>
            <p:cNvSpPr>
              <a:spLocks/>
            </p:cNvSpPr>
            <p:nvPr/>
          </p:nvSpPr>
          <p:spPr bwMode="auto">
            <a:xfrm>
              <a:off x="1160426" y="1041155"/>
              <a:ext cx="1169701" cy="935337"/>
            </a:xfrm>
            <a:custGeom>
              <a:avLst/>
              <a:gdLst>
                <a:gd name="T0" fmla="*/ 1175896367 w 614"/>
                <a:gd name="T1" fmla="*/ 1530507278 h 634"/>
                <a:gd name="T2" fmla="*/ 1175896367 w 614"/>
                <a:gd name="T3" fmla="*/ 1462807954 h 634"/>
                <a:gd name="T4" fmla="*/ 1146920994 w 614"/>
                <a:gd name="T5" fmla="*/ 1397525019 h 634"/>
                <a:gd name="T6" fmla="*/ 1146920994 w 614"/>
                <a:gd name="T7" fmla="*/ 1264542761 h 634"/>
                <a:gd name="T8" fmla="*/ 1117947175 w 614"/>
                <a:gd name="T9" fmla="*/ 1162992220 h 634"/>
                <a:gd name="T10" fmla="*/ 1026193123 w 614"/>
                <a:gd name="T11" fmla="*/ 1162992220 h 634"/>
                <a:gd name="T12" fmla="*/ 997217750 w 614"/>
                <a:gd name="T13" fmla="*/ 1063859623 h 634"/>
                <a:gd name="T14" fmla="*/ 965829187 w 614"/>
                <a:gd name="T15" fmla="*/ 1063859623 h 634"/>
                <a:gd name="T16" fmla="*/ 965829187 w 614"/>
                <a:gd name="T17" fmla="*/ 1030009961 h 634"/>
                <a:gd name="T18" fmla="*/ 1480132344 w 614"/>
                <a:gd name="T19" fmla="*/ 265964517 h 634"/>
                <a:gd name="T20" fmla="*/ 1448743781 w 614"/>
                <a:gd name="T21" fmla="*/ 265964517 h 634"/>
                <a:gd name="T22" fmla="*/ 1359404472 w 614"/>
                <a:gd name="T23" fmla="*/ 166831920 h 634"/>
                <a:gd name="T24" fmla="*/ 1267650420 w 614"/>
                <a:gd name="T25" fmla="*/ 99132597 h 634"/>
                <a:gd name="T26" fmla="*/ 1175896367 w 614"/>
                <a:gd name="T27" fmla="*/ 132982259 h 634"/>
                <a:gd name="T28" fmla="*/ 1117947175 w 614"/>
                <a:gd name="T29" fmla="*/ 132982259 h 634"/>
                <a:gd name="T30" fmla="*/ 1026193123 w 614"/>
                <a:gd name="T31" fmla="*/ 132982259 h 634"/>
                <a:gd name="T32" fmla="*/ 934439070 w 614"/>
                <a:gd name="T33" fmla="*/ 0 h 634"/>
                <a:gd name="T34" fmla="*/ 907878441 w 614"/>
                <a:gd name="T35" fmla="*/ 33849662 h 634"/>
                <a:gd name="T36" fmla="*/ 907878441 w 614"/>
                <a:gd name="T37" fmla="*/ 265964517 h 634"/>
                <a:gd name="T38" fmla="*/ 811296455 w 614"/>
                <a:gd name="T39" fmla="*/ 299815734 h 634"/>
                <a:gd name="T40" fmla="*/ 755760453 w 614"/>
                <a:gd name="T41" fmla="*/ 200683137 h 634"/>
                <a:gd name="T42" fmla="*/ 569839158 w 614"/>
                <a:gd name="T43" fmla="*/ 232114855 h 634"/>
                <a:gd name="T44" fmla="*/ 666421145 w 614"/>
                <a:gd name="T45" fmla="*/ 299815734 h 634"/>
                <a:gd name="T46" fmla="*/ 721957146 w 614"/>
                <a:gd name="T47" fmla="*/ 365097114 h 634"/>
                <a:gd name="T48" fmla="*/ 601227721 w 614"/>
                <a:gd name="T49" fmla="*/ 432797992 h 634"/>
                <a:gd name="T50" fmla="*/ 480499850 w 614"/>
                <a:gd name="T51" fmla="*/ 365097114 h 634"/>
                <a:gd name="T52" fmla="*/ 301821233 w 614"/>
                <a:gd name="T53" fmla="*/ 398946776 h 634"/>
                <a:gd name="T54" fmla="*/ 301821233 w 614"/>
                <a:gd name="T55" fmla="*/ 565780251 h 634"/>
                <a:gd name="T56" fmla="*/ 391160541 w 614"/>
                <a:gd name="T57" fmla="*/ 631061631 h 634"/>
                <a:gd name="T58" fmla="*/ 270432670 w 614"/>
                <a:gd name="T59" fmla="*/ 698762510 h 634"/>
                <a:gd name="T60" fmla="*/ 181093361 w 614"/>
                <a:gd name="T61" fmla="*/ 732612171 h 634"/>
                <a:gd name="T62" fmla="*/ 0 w 614"/>
                <a:gd name="T63" fmla="*/ 831744768 h 634"/>
                <a:gd name="T64" fmla="*/ 118314681 w 614"/>
                <a:gd name="T65" fmla="*/ 831744768 h 634"/>
                <a:gd name="T66" fmla="*/ 270432670 w 614"/>
                <a:gd name="T67" fmla="*/ 831744768 h 634"/>
                <a:gd name="T68" fmla="*/ 511889966 w 614"/>
                <a:gd name="T69" fmla="*/ 732612171 h 634"/>
                <a:gd name="T70" fmla="*/ 511889966 w 614"/>
                <a:gd name="T71" fmla="*/ 698762510 h 634"/>
                <a:gd name="T72" fmla="*/ 755760453 w 614"/>
                <a:gd name="T73" fmla="*/ 664912848 h 634"/>
                <a:gd name="T74" fmla="*/ 755760453 w 614"/>
                <a:gd name="T75" fmla="*/ 698762510 h 634"/>
                <a:gd name="T76" fmla="*/ 755760453 w 614"/>
                <a:gd name="T77" fmla="*/ 664912848 h 634"/>
                <a:gd name="T78" fmla="*/ 755760453 w 614"/>
                <a:gd name="T79" fmla="*/ 732612171 h 634"/>
                <a:gd name="T80" fmla="*/ 569839158 w 614"/>
                <a:gd name="T81" fmla="*/ 764045444 h 634"/>
                <a:gd name="T82" fmla="*/ 601227721 w 614"/>
                <a:gd name="T83" fmla="*/ 797895106 h 634"/>
                <a:gd name="T84" fmla="*/ 721957146 w 614"/>
                <a:gd name="T85" fmla="*/ 831744768 h 634"/>
                <a:gd name="T86" fmla="*/ 811296455 w 614"/>
                <a:gd name="T87" fmla="*/ 831744768 h 634"/>
                <a:gd name="T88" fmla="*/ 907878441 w 614"/>
                <a:gd name="T89" fmla="*/ 930877365 h 634"/>
                <a:gd name="T90" fmla="*/ 934439070 w 614"/>
                <a:gd name="T91" fmla="*/ 1063859623 h 634"/>
                <a:gd name="T92" fmla="*/ 1026193123 w 614"/>
                <a:gd name="T93" fmla="*/ 1162992220 h 634"/>
                <a:gd name="T94" fmla="*/ 1086557059 w 614"/>
                <a:gd name="T95" fmla="*/ 1496657616 h 634"/>
                <a:gd name="T96" fmla="*/ 1175896367 w 614"/>
                <a:gd name="T97" fmla="*/ 1530507278 h 6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14" h="634">
                  <a:moveTo>
                    <a:pt x="487" y="633"/>
                  </a:moveTo>
                  <a:lnTo>
                    <a:pt x="487" y="605"/>
                  </a:lnTo>
                  <a:lnTo>
                    <a:pt x="475" y="578"/>
                  </a:lnTo>
                  <a:lnTo>
                    <a:pt x="475" y="523"/>
                  </a:lnTo>
                  <a:lnTo>
                    <a:pt x="463" y="481"/>
                  </a:lnTo>
                  <a:lnTo>
                    <a:pt x="425" y="481"/>
                  </a:lnTo>
                  <a:lnTo>
                    <a:pt x="413" y="440"/>
                  </a:lnTo>
                  <a:lnTo>
                    <a:pt x="400" y="440"/>
                  </a:lnTo>
                  <a:lnTo>
                    <a:pt x="400" y="426"/>
                  </a:lnTo>
                  <a:lnTo>
                    <a:pt x="613" y="110"/>
                  </a:lnTo>
                  <a:lnTo>
                    <a:pt x="600" y="110"/>
                  </a:lnTo>
                  <a:lnTo>
                    <a:pt x="563" y="69"/>
                  </a:lnTo>
                  <a:lnTo>
                    <a:pt x="525" y="41"/>
                  </a:lnTo>
                  <a:lnTo>
                    <a:pt x="487" y="55"/>
                  </a:lnTo>
                  <a:lnTo>
                    <a:pt x="463" y="55"/>
                  </a:lnTo>
                  <a:lnTo>
                    <a:pt x="425" y="55"/>
                  </a:lnTo>
                  <a:lnTo>
                    <a:pt x="387" y="0"/>
                  </a:lnTo>
                  <a:lnTo>
                    <a:pt x="376" y="14"/>
                  </a:lnTo>
                  <a:lnTo>
                    <a:pt x="376" y="110"/>
                  </a:lnTo>
                  <a:lnTo>
                    <a:pt x="336" y="124"/>
                  </a:lnTo>
                  <a:lnTo>
                    <a:pt x="313" y="83"/>
                  </a:lnTo>
                  <a:lnTo>
                    <a:pt x="236" y="96"/>
                  </a:lnTo>
                  <a:lnTo>
                    <a:pt x="276" y="124"/>
                  </a:lnTo>
                  <a:lnTo>
                    <a:pt x="299" y="151"/>
                  </a:lnTo>
                  <a:lnTo>
                    <a:pt x="249" y="179"/>
                  </a:lnTo>
                  <a:lnTo>
                    <a:pt x="199" y="151"/>
                  </a:lnTo>
                  <a:lnTo>
                    <a:pt x="125" y="165"/>
                  </a:lnTo>
                  <a:lnTo>
                    <a:pt x="125" y="234"/>
                  </a:lnTo>
                  <a:lnTo>
                    <a:pt x="162" y="261"/>
                  </a:lnTo>
                  <a:lnTo>
                    <a:pt x="112" y="289"/>
                  </a:lnTo>
                  <a:lnTo>
                    <a:pt x="75" y="303"/>
                  </a:lnTo>
                  <a:lnTo>
                    <a:pt x="0" y="344"/>
                  </a:lnTo>
                  <a:lnTo>
                    <a:pt x="49" y="344"/>
                  </a:lnTo>
                  <a:lnTo>
                    <a:pt x="112" y="344"/>
                  </a:lnTo>
                  <a:lnTo>
                    <a:pt x="212" y="303"/>
                  </a:lnTo>
                  <a:lnTo>
                    <a:pt x="212" y="289"/>
                  </a:lnTo>
                  <a:lnTo>
                    <a:pt x="313" y="275"/>
                  </a:lnTo>
                  <a:lnTo>
                    <a:pt x="313" y="289"/>
                  </a:lnTo>
                  <a:lnTo>
                    <a:pt x="313" y="275"/>
                  </a:lnTo>
                  <a:lnTo>
                    <a:pt x="313" y="303"/>
                  </a:lnTo>
                  <a:lnTo>
                    <a:pt x="236" y="316"/>
                  </a:lnTo>
                  <a:lnTo>
                    <a:pt x="249" y="330"/>
                  </a:lnTo>
                  <a:lnTo>
                    <a:pt x="299" y="344"/>
                  </a:lnTo>
                  <a:lnTo>
                    <a:pt x="336" y="344"/>
                  </a:lnTo>
                  <a:lnTo>
                    <a:pt x="376" y="385"/>
                  </a:lnTo>
                  <a:lnTo>
                    <a:pt x="387" y="440"/>
                  </a:lnTo>
                  <a:lnTo>
                    <a:pt x="425" y="481"/>
                  </a:lnTo>
                  <a:lnTo>
                    <a:pt x="450" y="619"/>
                  </a:lnTo>
                  <a:lnTo>
                    <a:pt x="487" y="63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71" name="Freeform 27"/>
            <p:cNvSpPr>
              <a:spLocks/>
            </p:cNvSpPr>
            <p:nvPr/>
          </p:nvSpPr>
          <p:spPr bwMode="auto">
            <a:xfrm>
              <a:off x="2042081" y="2946472"/>
              <a:ext cx="906956" cy="691337"/>
            </a:xfrm>
            <a:custGeom>
              <a:avLst/>
              <a:gdLst>
                <a:gd name="T0" fmla="*/ 903352307 w 476"/>
                <a:gd name="T1" fmla="*/ 1132083845 h 468"/>
                <a:gd name="T2" fmla="*/ 903352307 w 476"/>
                <a:gd name="T3" fmla="*/ 1098144964 h 468"/>
                <a:gd name="T4" fmla="*/ 903352307 w 476"/>
                <a:gd name="T5" fmla="*/ 1032692966 h 468"/>
                <a:gd name="T6" fmla="*/ 966152367 w 476"/>
                <a:gd name="T7" fmla="*/ 1032692966 h 468"/>
                <a:gd name="T8" fmla="*/ 934752337 w 476"/>
                <a:gd name="T9" fmla="*/ 998755642 h 468"/>
                <a:gd name="T10" fmla="*/ 966152367 w 476"/>
                <a:gd name="T11" fmla="*/ 964816762 h 468"/>
                <a:gd name="T12" fmla="*/ 1024120576 w 476"/>
                <a:gd name="T13" fmla="*/ 964816762 h 468"/>
                <a:gd name="T14" fmla="*/ 1055520606 w 476"/>
                <a:gd name="T15" fmla="*/ 933302087 h 468"/>
                <a:gd name="T16" fmla="*/ 1086920635 w 476"/>
                <a:gd name="T17" fmla="*/ 964816762 h 468"/>
                <a:gd name="T18" fmla="*/ 1118320665 w 476"/>
                <a:gd name="T19" fmla="*/ 865425883 h 468"/>
                <a:gd name="T20" fmla="*/ 1147305547 w 476"/>
                <a:gd name="T21" fmla="*/ 766035004 h 468"/>
                <a:gd name="T22" fmla="*/ 1118320665 w 476"/>
                <a:gd name="T23" fmla="*/ 766035004 h 468"/>
                <a:gd name="T24" fmla="*/ 997552396 w 476"/>
                <a:gd name="T25" fmla="*/ 766035004 h 468"/>
                <a:gd name="T26" fmla="*/ 934752337 w 476"/>
                <a:gd name="T27" fmla="*/ 899364764 h 468"/>
                <a:gd name="T28" fmla="*/ 934752337 w 476"/>
                <a:gd name="T29" fmla="*/ 933302087 h 468"/>
                <a:gd name="T30" fmla="*/ 903352307 w 476"/>
                <a:gd name="T31" fmla="*/ 899364764 h 468"/>
                <a:gd name="T32" fmla="*/ 845382544 w 476"/>
                <a:gd name="T33" fmla="*/ 899364764 h 468"/>
                <a:gd name="T34" fmla="*/ 813982514 w 476"/>
                <a:gd name="T35" fmla="*/ 933302087 h 468"/>
                <a:gd name="T36" fmla="*/ 756014305 w 476"/>
                <a:gd name="T37" fmla="*/ 899364764 h 468"/>
                <a:gd name="T38" fmla="*/ 724614275 w 476"/>
                <a:gd name="T39" fmla="*/ 732097681 h 468"/>
                <a:gd name="T40" fmla="*/ 693214245 w 476"/>
                <a:gd name="T41" fmla="*/ 698158800 h 468"/>
                <a:gd name="T42" fmla="*/ 693214245 w 476"/>
                <a:gd name="T43" fmla="*/ 533315923 h 468"/>
                <a:gd name="T44" fmla="*/ 724614275 w 476"/>
                <a:gd name="T45" fmla="*/ 499377043 h 468"/>
                <a:gd name="T46" fmla="*/ 724614275 w 476"/>
                <a:gd name="T47" fmla="*/ 465439719 h 468"/>
                <a:gd name="T48" fmla="*/ 693214245 w 476"/>
                <a:gd name="T49" fmla="*/ 431500839 h 468"/>
                <a:gd name="T50" fmla="*/ 661814216 w 476"/>
                <a:gd name="T51" fmla="*/ 366048840 h 468"/>
                <a:gd name="T52" fmla="*/ 635244482 w 476"/>
                <a:gd name="T53" fmla="*/ 298172636 h 468"/>
                <a:gd name="T54" fmla="*/ 603844452 w 476"/>
                <a:gd name="T55" fmla="*/ 232719081 h 468"/>
                <a:gd name="T56" fmla="*/ 541044393 w 476"/>
                <a:gd name="T57" fmla="*/ 232719081 h 468"/>
                <a:gd name="T58" fmla="*/ 512061065 w 476"/>
                <a:gd name="T59" fmla="*/ 266657962 h 468"/>
                <a:gd name="T60" fmla="*/ 451676154 w 476"/>
                <a:gd name="T61" fmla="*/ 99390879 h 468"/>
                <a:gd name="T62" fmla="*/ 362306360 w 476"/>
                <a:gd name="T63" fmla="*/ 65451998 h 468"/>
                <a:gd name="T64" fmla="*/ 362306360 w 476"/>
                <a:gd name="T65" fmla="*/ 99390879 h 468"/>
                <a:gd name="T66" fmla="*/ 270522973 w 476"/>
                <a:gd name="T67" fmla="*/ 99390879 h 468"/>
                <a:gd name="T68" fmla="*/ 120768269 w 476"/>
                <a:gd name="T69" fmla="*/ 31514675 h 468"/>
                <a:gd name="T70" fmla="*/ 0 w 476"/>
                <a:gd name="T71" fmla="*/ 0 h 468"/>
                <a:gd name="T72" fmla="*/ 28984882 w 476"/>
                <a:gd name="T73" fmla="*/ 164842877 h 468"/>
                <a:gd name="T74" fmla="*/ 57969764 w 476"/>
                <a:gd name="T75" fmla="*/ 232719081 h 468"/>
                <a:gd name="T76" fmla="*/ 89369793 w 476"/>
                <a:gd name="T77" fmla="*/ 298172636 h 468"/>
                <a:gd name="T78" fmla="*/ 57969764 w 476"/>
                <a:gd name="T79" fmla="*/ 298172636 h 468"/>
                <a:gd name="T80" fmla="*/ 89369793 w 476"/>
                <a:gd name="T81" fmla="*/ 366048840 h 468"/>
                <a:gd name="T82" fmla="*/ 120768269 w 476"/>
                <a:gd name="T83" fmla="*/ 399986164 h 468"/>
                <a:gd name="T84" fmla="*/ 120768269 w 476"/>
                <a:gd name="T85" fmla="*/ 499377043 h 468"/>
                <a:gd name="T86" fmla="*/ 210138062 w 476"/>
                <a:gd name="T87" fmla="*/ 632706802 h 468"/>
                <a:gd name="T88" fmla="*/ 241538092 w 476"/>
                <a:gd name="T89" fmla="*/ 598767921 h 468"/>
                <a:gd name="T90" fmla="*/ 210138062 w 476"/>
                <a:gd name="T91" fmla="*/ 533315923 h 468"/>
                <a:gd name="T92" fmla="*/ 149753151 w 476"/>
                <a:gd name="T93" fmla="*/ 266657962 h 468"/>
                <a:gd name="T94" fmla="*/ 89369793 w 476"/>
                <a:gd name="T95" fmla="*/ 164842877 h 468"/>
                <a:gd name="T96" fmla="*/ 89369793 w 476"/>
                <a:gd name="T97" fmla="*/ 65451998 h 468"/>
                <a:gd name="T98" fmla="*/ 149753151 w 476"/>
                <a:gd name="T99" fmla="*/ 133328202 h 468"/>
                <a:gd name="T100" fmla="*/ 210138062 w 476"/>
                <a:gd name="T101" fmla="*/ 298172636 h 468"/>
                <a:gd name="T102" fmla="*/ 210138062 w 476"/>
                <a:gd name="T103" fmla="*/ 366048840 h 468"/>
                <a:gd name="T104" fmla="*/ 241538092 w 476"/>
                <a:gd name="T105" fmla="*/ 399986164 h 468"/>
                <a:gd name="T106" fmla="*/ 299506301 w 476"/>
                <a:gd name="T107" fmla="*/ 533315923 h 468"/>
                <a:gd name="T108" fmla="*/ 330906331 w 476"/>
                <a:gd name="T109" fmla="*/ 533315923 h 468"/>
                <a:gd name="T110" fmla="*/ 391291242 w 476"/>
                <a:gd name="T111" fmla="*/ 698158800 h 468"/>
                <a:gd name="T112" fmla="*/ 362306360 w 476"/>
                <a:gd name="T113" fmla="*/ 799973885 h 468"/>
                <a:gd name="T114" fmla="*/ 420276124 w 476"/>
                <a:gd name="T115" fmla="*/ 865425883 h 468"/>
                <a:gd name="T116" fmla="*/ 541044393 w 476"/>
                <a:gd name="T117" fmla="*/ 998755642 h 468"/>
                <a:gd name="T118" fmla="*/ 724614275 w 476"/>
                <a:gd name="T119" fmla="*/ 1066631846 h 468"/>
                <a:gd name="T120" fmla="*/ 782582484 w 476"/>
                <a:gd name="T121" fmla="*/ 1066631846 h 468"/>
                <a:gd name="T122" fmla="*/ 845382544 w 476"/>
                <a:gd name="T123" fmla="*/ 1066631846 h 468"/>
                <a:gd name="T124" fmla="*/ 903352307 w 476"/>
                <a:gd name="T125" fmla="*/ 1132083845 h 4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76" h="468">
                  <a:moveTo>
                    <a:pt x="374" y="467"/>
                  </a:moveTo>
                  <a:lnTo>
                    <a:pt x="374" y="453"/>
                  </a:lnTo>
                  <a:lnTo>
                    <a:pt x="374" y="426"/>
                  </a:lnTo>
                  <a:lnTo>
                    <a:pt x="400" y="426"/>
                  </a:lnTo>
                  <a:lnTo>
                    <a:pt x="387" y="412"/>
                  </a:lnTo>
                  <a:lnTo>
                    <a:pt x="400" y="398"/>
                  </a:lnTo>
                  <a:lnTo>
                    <a:pt x="424" y="398"/>
                  </a:lnTo>
                  <a:lnTo>
                    <a:pt x="437" y="385"/>
                  </a:lnTo>
                  <a:lnTo>
                    <a:pt x="450" y="398"/>
                  </a:lnTo>
                  <a:lnTo>
                    <a:pt x="463" y="357"/>
                  </a:lnTo>
                  <a:lnTo>
                    <a:pt x="475" y="316"/>
                  </a:lnTo>
                  <a:lnTo>
                    <a:pt x="463" y="316"/>
                  </a:lnTo>
                  <a:lnTo>
                    <a:pt x="413" y="316"/>
                  </a:lnTo>
                  <a:lnTo>
                    <a:pt x="387" y="371"/>
                  </a:lnTo>
                  <a:lnTo>
                    <a:pt x="387" y="385"/>
                  </a:lnTo>
                  <a:lnTo>
                    <a:pt x="374" y="371"/>
                  </a:lnTo>
                  <a:lnTo>
                    <a:pt x="350" y="371"/>
                  </a:lnTo>
                  <a:lnTo>
                    <a:pt x="337" y="385"/>
                  </a:lnTo>
                  <a:lnTo>
                    <a:pt x="313" y="371"/>
                  </a:lnTo>
                  <a:lnTo>
                    <a:pt x="300" y="302"/>
                  </a:lnTo>
                  <a:lnTo>
                    <a:pt x="287" y="288"/>
                  </a:lnTo>
                  <a:lnTo>
                    <a:pt x="287" y="220"/>
                  </a:lnTo>
                  <a:lnTo>
                    <a:pt x="300" y="206"/>
                  </a:lnTo>
                  <a:lnTo>
                    <a:pt x="300" y="192"/>
                  </a:lnTo>
                  <a:lnTo>
                    <a:pt x="287" y="178"/>
                  </a:lnTo>
                  <a:lnTo>
                    <a:pt x="274" y="151"/>
                  </a:lnTo>
                  <a:lnTo>
                    <a:pt x="263" y="123"/>
                  </a:lnTo>
                  <a:lnTo>
                    <a:pt x="250" y="96"/>
                  </a:lnTo>
                  <a:lnTo>
                    <a:pt x="224" y="96"/>
                  </a:lnTo>
                  <a:lnTo>
                    <a:pt x="212" y="110"/>
                  </a:lnTo>
                  <a:lnTo>
                    <a:pt x="187" y="41"/>
                  </a:lnTo>
                  <a:lnTo>
                    <a:pt x="150" y="27"/>
                  </a:lnTo>
                  <a:lnTo>
                    <a:pt x="150" y="41"/>
                  </a:lnTo>
                  <a:lnTo>
                    <a:pt x="112" y="41"/>
                  </a:lnTo>
                  <a:lnTo>
                    <a:pt x="50" y="13"/>
                  </a:lnTo>
                  <a:lnTo>
                    <a:pt x="0" y="0"/>
                  </a:lnTo>
                  <a:lnTo>
                    <a:pt x="12" y="68"/>
                  </a:lnTo>
                  <a:lnTo>
                    <a:pt x="24" y="96"/>
                  </a:lnTo>
                  <a:lnTo>
                    <a:pt x="37" y="123"/>
                  </a:lnTo>
                  <a:lnTo>
                    <a:pt x="24" y="123"/>
                  </a:lnTo>
                  <a:lnTo>
                    <a:pt x="37" y="151"/>
                  </a:lnTo>
                  <a:lnTo>
                    <a:pt x="50" y="165"/>
                  </a:lnTo>
                  <a:lnTo>
                    <a:pt x="50" y="206"/>
                  </a:lnTo>
                  <a:lnTo>
                    <a:pt x="87" y="261"/>
                  </a:lnTo>
                  <a:lnTo>
                    <a:pt x="100" y="247"/>
                  </a:lnTo>
                  <a:lnTo>
                    <a:pt x="87" y="220"/>
                  </a:lnTo>
                  <a:lnTo>
                    <a:pt x="62" y="110"/>
                  </a:lnTo>
                  <a:lnTo>
                    <a:pt x="37" y="68"/>
                  </a:lnTo>
                  <a:lnTo>
                    <a:pt x="37" y="27"/>
                  </a:lnTo>
                  <a:lnTo>
                    <a:pt x="62" y="55"/>
                  </a:lnTo>
                  <a:lnTo>
                    <a:pt x="87" y="123"/>
                  </a:lnTo>
                  <a:lnTo>
                    <a:pt x="87" y="151"/>
                  </a:lnTo>
                  <a:lnTo>
                    <a:pt x="100" y="165"/>
                  </a:lnTo>
                  <a:lnTo>
                    <a:pt x="124" y="220"/>
                  </a:lnTo>
                  <a:lnTo>
                    <a:pt x="137" y="220"/>
                  </a:lnTo>
                  <a:lnTo>
                    <a:pt x="162" y="288"/>
                  </a:lnTo>
                  <a:lnTo>
                    <a:pt x="150" y="330"/>
                  </a:lnTo>
                  <a:lnTo>
                    <a:pt x="174" y="357"/>
                  </a:lnTo>
                  <a:lnTo>
                    <a:pt x="224" y="412"/>
                  </a:lnTo>
                  <a:lnTo>
                    <a:pt x="300" y="440"/>
                  </a:lnTo>
                  <a:lnTo>
                    <a:pt x="324" y="440"/>
                  </a:lnTo>
                  <a:lnTo>
                    <a:pt x="350" y="440"/>
                  </a:lnTo>
                  <a:lnTo>
                    <a:pt x="374" y="46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72" name="Freeform 28"/>
            <p:cNvSpPr>
              <a:spLocks/>
            </p:cNvSpPr>
            <p:nvPr/>
          </p:nvSpPr>
          <p:spPr bwMode="auto">
            <a:xfrm>
              <a:off x="2758302" y="3535389"/>
              <a:ext cx="118721" cy="123507"/>
            </a:xfrm>
            <a:custGeom>
              <a:avLst/>
              <a:gdLst>
                <a:gd name="T0" fmla="*/ 60987005 w 62"/>
                <a:gd name="T1" fmla="*/ 201703810 h 83"/>
                <a:gd name="T2" fmla="*/ 90261455 w 62"/>
                <a:gd name="T3" fmla="*/ 201703810 h 83"/>
                <a:gd name="T4" fmla="*/ 117096238 w 62"/>
                <a:gd name="T5" fmla="*/ 167265465 h 83"/>
                <a:gd name="T6" fmla="*/ 148808793 w 62"/>
                <a:gd name="T7" fmla="*/ 103311899 h 83"/>
                <a:gd name="T8" fmla="*/ 148808793 w 62"/>
                <a:gd name="T9" fmla="*/ 68873554 h 83"/>
                <a:gd name="T10" fmla="*/ 117096238 w 62"/>
                <a:gd name="T11" fmla="*/ 68873554 h 83"/>
                <a:gd name="T12" fmla="*/ 117096238 w 62"/>
                <a:gd name="T13" fmla="*/ 0 h 83"/>
                <a:gd name="T14" fmla="*/ 60987005 w 62"/>
                <a:gd name="T15" fmla="*/ 0 h 83"/>
                <a:gd name="T16" fmla="*/ 29274450 w 62"/>
                <a:gd name="T17" fmla="*/ 34436777 h 83"/>
                <a:gd name="T18" fmla="*/ 60987005 w 62"/>
                <a:gd name="T19" fmla="*/ 68873554 h 83"/>
                <a:gd name="T20" fmla="*/ 0 w 62"/>
                <a:gd name="T21" fmla="*/ 68873554 h 83"/>
                <a:gd name="T22" fmla="*/ 0 w 62"/>
                <a:gd name="T23" fmla="*/ 132828688 h 83"/>
                <a:gd name="T24" fmla="*/ 0 w 62"/>
                <a:gd name="T25" fmla="*/ 167265465 h 83"/>
                <a:gd name="T26" fmla="*/ 60987005 w 62"/>
                <a:gd name="T27" fmla="*/ 201703810 h 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2" h="83">
                  <a:moveTo>
                    <a:pt x="25" y="82"/>
                  </a:moveTo>
                  <a:lnTo>
                    <a:pt x="37" y="82"/>
                  </a:lnTo>
                  <a:lnTo>
                    <a:pt x="48" y="68"/>
                  </a:lnTo>
                  <a:lnTo>
                    <a:pt x="61" y="42"/>
                  </a:lnTo>
                  <a:lnTo>
                    <a:pt x="61" y="28"/>
                  </a:lnTo>
                  <a:lnTo>
                    <a:pt x="48" y="28"/>
                  </a:lnTo>
                  <a:lnTo>
                    <a:pt x="48" y="0"/>
                  </a:lnTo>
                  <a:lnTo>
                    <a:pt x="25" y="0"/>
                  </a:lnTo>
                  <a:lnTo>
                    <a:pt x="12" y="14"/>
                  </a:lnTo>
                  <a:lnTo>
                    <a:pt x="25" y="28"/>
                  </a:lnTo>
                  <a:lnTo>
                    <a:pt x="0" y="28"/>
                  </a:lnTo>
                  <a:lnTo>
                    <a:pt x="0" y="54"/>
                  </a:lnTo>
                  <a:lnTo>
                    <a:pt x="0" y="68"/>
                  </a:lnTo>
                  <a:lnTo>
                    <a:pt x="25" y="8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33" name="Freeform 29"/>
            <p:cNvSpPr>
              <a:spLocks/>
            </p:cNvSpPr>
            <p:nvPr/>
          </p:nvSpPr>
          <p:spPr bwMode="auto">
            <a:xfrm>
              <a:off x="3326608" y="1264069"/>
              <a:ext cx="124561" cy="164173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2" y="110"/>
                </a:cxn>
                <a:cxn ang="0">
                  <a:pos x="64" y="69"/>
                </a:cxn>
                <a:cxn ang="0">
                  <a:pos x="64" y="0"/>
                </a:cxn>
                <a:cxn ang="0">
                  <a:pos x="0" y="42"/>
                </a:cxn>
              </a:cxnLst>
              <a:rect l="0" t="0" r="r" b="b"/>
              <a:pathLst>
                <a:path w="65" h="111">
                  <a:moveTo>
                    <a:pt x="0" y="42"/>
                  </a:moveTo>
                  <a:lnTo>
                    <a:pt x="12" y="110"/>
                  </a:lnTo>
                  <a:lnTo>
                    <a:pt x="64" y="69"/>
                  </a:lnTo>
                  <a:lnTo>
                    <a:pt x="64" y="0"/>
                  </a:lnTo>
                  <a:lnTo>
                    <a:pt x="0" y="4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34" name="Freeform 30"/>
            <p:cNvSpPr>
              <a:spLocks/>
            </p:cNvSpPr>
            <p:nvPr/>
          </p:nvSpPr>
          <p:spPr bwMode="auto">
            <a:xfrm>
              <a:off x="1923356" y="1202316"/>
              <a:ext cx="2205110" cy="1509192"/>
            </a:xfrm>
            <a:custGeom>
              <a:avLst/>
              <a:gdLst/>
              <a:ahLst/>
              <a:cxnLst>
                <a:cxn ang="0">
                  <a:pos x="781" y="967"/>
                </a:cxn>
                <a:cxn ang="0">
                  <a:pos x="844" y="967"/>
                </a:cxn>
                <a:cxn ang="0">
                  <a:pos x="894" y="941"/>
                </a:cxn>
                <a:cxn ang="0">
                  <a:pos x="930" y="913"/>
                </a:cxn>
                <a:cxn ang="0">
                  <a:pos x="980" y="955"/>
                </a:cxn>
                <a:cxn ang="0">
                  <a:pos x="956" y="1022"/>
                </a:cxn>
                <a:cxn ang="0">
                  <a:pos x="1030" y="955"/>
                </a:cxn>
                <a:cxn ang="0">
                  <a:pos x="993" y="900"/>
                </a:cxn>
                <a:cxn ang="0">
                  <a:pos x="993" y="900"/>
                </a:cxn>
                <a:cxn ang="0">
                  <a:pos x="956" y="872"/>
                </a:cxn>
                <a:cxn ang="0">
                  <a:pos x="869" y="927"/>
                </a:cxn>
                <a:cxn ang="0">
                  <a:pos x="956" y="858"/>
                </a:cxn>
                <a:cxn ang="0">
                  <a:pos x="1043" y="858"/>
                </a:cxn>
                <a:cxn ang="0">
                  <a:pos x="1056" y="858"/>
                </a:cxn>
                <a:cxn ang="0">
                  <a:pos x="1129" y="818"/>
                </a:cxn>
                <a:cxn ang="0">
                  <a:pos x="1129" y="749"/>
                </a:cxn>
                <a:cxn ang="0">
                  <a:pos x="1079" y="682"/>
                </a:cxn>
                <a:cxn ang="0">
                  <a:pos x="1030" y="628"/>
                </a:cxn>
                <a:cxn ang="0">
                  <a:pos x="993" y="545"/>
                </a:cxn>
                <a:cxn ang="0">
                  <a:pos x="907" y="477"/>
                </a:cxn>
                <a:cxn ang="0">
                  <a:pos x="844" y="600"/>
                </a:cxn>
                <a:cxn ang="0">
                  <a:pos x="819" y="695"/>
                </a:cxn>
                <a:cxn ang="0">
                  <a:pos x="807" y="777"/>
                </a:cxn>
                <a:cxn ang="0">
                  <a:pos x="744" y="737"/>
                </a:cxn>
                <a:cxn ang="0">
                  <a:pos x="770" y="682"/>
                </a:cxn>
                <a:cxn ang="0">
                  <a:pos x="645" y="600"/>
                </a:cxn>
                <a:cxn ang="0">
                  <a:pos x="645" y="477"/>
                </a:cxn>
                <a:cxn ang="0">
                  <a:pos x="731" y="422"/>
                </a:cxn>
                <a:cxn ang="0">
                  <a:pos x="807" y="368"/>
                </a:cxn>
                <a:cxn ang="0">
                  <a:pos x="869" y="313"/>
                </a:cxn>
                <a:cxn ang="0">
                  <a:pos x="930" y="259"/>
                </a:cxn>
                <a:cxn ang="0">
                  <a:pos x="844" y="287"/>
                </a:cxn>
                <a:cxn ang="0">
                  <a:pos x="831" y="232"/>
                </a:cxn>
                <a:cxn ang="0">
                  <a:pos x="819" y="192"/>
                </a:cxn>
                <a:cxn ang="0">
                  <a:pos x="807" y="123"/>
                </a:cxn>
                <a:cxn ang="0">
                  <a:pos x="731" y="259"/>
                </a:cxn>
                <a:cxn ang="0">
                  <a:pos x="721" y="232"/>
                </a:cxn>
                <a:cxn ang="0">
                  <a:pos x="671" y="246"/>
                </a:cxn>
                <a:cxn ang="0">
                  <a:pos x="595" y="178"/>
                </a:cxn>
                <a:cxn ang="0">
                  <a:pos x="582" y="204"/>
                </a:cxn>
                <a:cxn ang="0">
                  <a:pos x="496" y="178"/>
                </a:cxn>
                <a:cxn ang="0">
                  <a:pos x="423" y="95"/>
                </a:cxn>
                <a:cxn ang="0">
                  <a:pos x="360" y="69"/>
                </a:cxn>
                <a:cxn ang="0">
                  <a:pos x="273" y="55"/>
                </a:cxn>
                <a:cxn ang="0">
                  <a:pos x="0" y="327"/>
                </a:cxn>
                <a:cxn ang="0">
                  <a:pos x="62" y="368"/>
                </a:cxn>
                <a:cxn ang="0">
                  <a:pos x="86" y="491"/>
                </a:cxn>
                <a:cxn ang="0">
                  <a:pos x="75" y="614"/>
                </a:cxn>
                <a:cxn ang="0">
                  <a:pos x="111" y="737"/>
                </a:cxn>
                <a:cxn ang="0">
                  <a:pos x="496" y="804"/>
                </a:cxn>
                <a:cxn ang="0">
                  <a:pos x="621" y="832"/>
                </a:cxn>
                <a:cxn ang="0">
                  <a:pos x="671" y="832"/>
                </a:cxn>
                <a:cxn ang="0">
                  <a:pos x="682" y="900"/>
                </a:cxn>
                <a:cxn ang="0">
                  <a:pos x="744" y="955"/>
                </a:cxn>
                <a:cxn ang="0">
                  <a:pos x="708" y="955"/>
                </a:cxn>
                <a:cxn ang="0">
                  <a:pos x="671" y="1009"/>
                </a:cxn>
                <a:cxn ang="0">
                  <a:pos x="721" y="995"/>
                </a:cxn>
                <a:cxn ang="0">
                  <a:pos x="744" y="967"/>
                </a:cxn>
              </a:cxnLst>
              <a:rect l="0" t="0" r="r" b="b"/>
              <a:pathLst>
                <a:path w="1156" h="1023">
                  <a:moveTo>
                    <a:pt x="744" y="967"/>
                  </a:moveTo>
                  <a:lnTo>
                    <a:pt x="757" y="967"/>
                  </a:lnTo>
                  <a:lnTo>
                    <a:pt x="781" y="967"/>
                  </a:lnTo>
                  <a:lnTo>
                    <a:pt x="794" y="967"/>
                  </a:lnTo>
                  <a:lnTo>
                    <a:pt x="819" y="955"/>
                  </a:lnTo>
                  <a:lnTo>
                    <a:pt x="844" y="967"/>
                  </a:lnTo>
                  <a:lnTo>
                    <a:pt x="857" y="955"/>
                  </a:lnTo>
                  <a:lnTo>
                    <a:pt x="869" y="967"/>
                  </a:lnTo>
                  <a:lnTo>
                    <a:pt x="894" y="941"/>
                  </a:lnTo>
                  <a:lnTo>
                    <a:pt x="907" y="913"/>
                  </a:lnTo>
                  <a:lnTo>
                    <a:pt x="919" y="913"/>
                  </a:lnTo>
                  <a:lnTo>
                    <a:pt x="930" y="913"/>
                  </a:lnTo>
                  <a:lnTo>
                    <a:pt x="930" y="941"/>
                  </a:lnTo>
                  <a:lnTo>
                    <a:pt x="943" y="967"/>
                  </a:lnTo>
                  <a:lnTo>
                    <a:pt x="980" y="955"/>
                  </a:lnTo>
                  <a:lnTo>
                    <a:pt x="980" y="967"/>
                  </a:lnTo>
                  <a:lnTo>
                    <a:pt x="956" y="995"/>
                  </a:lnTo>
                  <a:lnTo>
                    <a:pt x="956" y="1022"/>
                  </a:lnTo>
                  <a:lnTo>
                    <a:pt x="993" y="981"/>
                  </a:lnTo>
                  <a:lnTo>
                    <a:pt x="1030" y="967"/>
                  </a:lnTo>
                  <a:lnTo>
                    <a:pt x="1030" y="955"/>
                  </a:lnTo>
                  <a:lnTo>
                    <a:pt x="993" y="941"/>
                  </a:lnTo>
                  <a:lnTo>
                    <a:pt x="980" y="927"/>
                  </a:lnTo>
                  <a:lnTo>
                    <a:pt x="993" y="900"/>
                  </a:lnTo>
                  <a:lnTo>
                    <a:pt x="968" y="900"/>
                  </a:lnTo>
                  <a:lnTo>
                    <a:pt x="968" y="886"/>
                  </a:lnTo>
                  <a:lnTo>
                    <a:pt x="993" y="900"/>
                  </a:lnTo>
                  <a:lnTo>
                    <a:pt x="1006" y="872"/>
                  </a:lnTo>
                  <a:lnTo>
                    <a:pt x="980" y="858"/>
                  </a:lnTo>
                  <a:lnTo>
                    <a:pt x="956" y="872"/>
                  </a:lnTo>
                  <a:lnTo>
                    <a:pt x="943" y="872"/>
                  </a:lnTo>
                  <a:lnTo>
                    <a:pt x="907" y="913"/>
                  </a:lnTo>
                  <a:lnTo>
                    <a:pt x="869" y="927"/>
                  </a:lnTo>
                  <a:lnTo>
                    <a:pt x="907" y="913"/>
                  </a:lnTo>
                  <a:lnTo>
                    <a:pt x="943" y="858"/>
                  </a:lnTo>
                  <a:lnTo>
                    <a:pt x="956" y="858"/>
                  </a:lnTo>
                  <a:lnTo>
                    <a:pt x="993" y="846"/>
                  </a:lnTo>
                  <a:lnTo>
                    <a:pt x="1043" y="846"/>
                  </a:lnTo>
                  <a:lnTo>
                    <a:pt x="1043" y="858"/>
                  </a:lnTo>
                  <a:lnTo>
                    <a:pt x="1056" y="858"/>
                  </a:lnTo>
                  <a:lnTo>
                    <a:pt x="1043" y="858"/>
                  </a:lnTo>
                  <a:lnTo>
                    <a:pt x="1056" y="858"/>
                  </a:lnTo>
                  <a:lnTo>
                    <a:pt x="1079" y="858"/>
                  </a:lnTo>
                  <a:lnTo>
                    <a:pt x="1105" y="832"/>
                  </a:lnTo>
                  <a:lnTo>
                    <a:pt x="1129" y="818"/>
                  </a:lnTo>
                  <a:lnTo>
                    <a:pt x="1142" y="818"/>
                  </a:lnTo>
                  <a:lnTo>
                    <a:pt x="1155" y="763"/>
                  </a:lnTo>
                  <a:lnTo>
                    <a:pt x="1129" y="749"/>
                  </a:lnTo>
                  <a:lnTo>
                    <a:pt x="1129" y="737"/>
                  </a:lnTo>
                  <a:lnTo>
                    <a:pt x="1092" y="695"/>
                  </a:lnTo>
                  <a:lnTo>
                    <a:pt x="1079" y="682"/>
                  </a:lnTo>
                  <a:lnTo>
                    <a:pt x="1092" y="682"/>
                  </a:lnTo>
                  <a:lnTo>
                    <a:pt x="1068" y="586"/>
                  </a:lnTo>
                  <a:lnTo>
                    <a:pt x="1030" y="628"/>
                  </a:lnTo>
                  <a:lnTo>
                    <a:pt x="993" y="614"/>
                  </a:lnTo>
                  <a:lnTo>
                    <a:pt x="1006" y="545"/>
                  </a:lnTo>
                  <a:lnTo>
                    <a:pt x="993" y="545"/>
                  </a:lnTo>
                  <a:lnTo>
                    <a:pt x="968" y="491"/>
                  </a:lnTo>
                  <a:lnTo>
                    <a:pt x="930" y="464"/>
                  </a:lnTo>
                  <a:lnTo>
                    <a:pt x="907" y="477"/>
                  </a:lnTo>
                  <a:lnTo>
                    <a:pt x="869" y="573"/>
                  </a:lnTo>
                  <a:lnTo>
                    <a:pt x="857" y="586"/>
                  </a:lnTo>
                  <a:lnTo>
                    <a:pt x="844" y="600"/>
                  </a:lnTo>
                  <a:lnTo>
                    <a:pt x="869" y="614"/>
                  </a:lnTo>
                  <a:lnTo>
                    <a:pt x="844" y="668"/>
                  </a:lnTo>
                  <a:lnTo>
                    <a:pt x="819" y="695"/>
                  </a:lnTo>
                  <a:lnTo>
                    <a:pt x="819" y="709"/>
                  </a:lnTo>
                  <a:lnTo>
                    <a:pt x="807" y="749"/>
                  </a:lnTo>
                  <a:lnTo>
                    <a:pt x="807" y="777"/>
                  </a:lnTo>
                  <a:lnTo>
                    <a:pt x="781" y="791"/>
                  </a:lnTo>
                  <a:lnTo>
                    <a:pt x="770" y="777"/>
                  </a:lnTo>
                  <a:lnTo>
                    <a:pt x="744" y="737"/>
                  </a:lnTo>
                  <a:lnTo>
                    <a:pt x="770" y="723"/>
                  </a:lnTo>
                  <a:lnTo>
                    <a:pt x="757" y="695"/>
                  </a:lnTo>
                  <a:lnTo>
                    <a:pt x="770" y="682"/>
                  </a:lnTo>
                  <a:lnTo>
                    <a:pt x="731" y="654"/>
                  </a:lnTo>
                  <a:lnTo>
                    <a:pt x="671" y="586"/>
                  </a:lnTo>
                  <a:lnTo>
                    <a:pt x="645" y="600"/>
                  </a:lnTo>
                  <a:lnTo>
                    <a:pt x="645" y="545"/>
                  </a:lnTo>
                  <a:lnTo>
                    <a:pt x="621" y="531"/>
                  </a:lnTo>
                  <a:lnTo>
                    <a:pt x="645" y="477"/>
                  </a:lnTo>
                  <a:lnTo>
                    <a:pt x="682" y="436"/>
                  </a:lnTo>
                  <a:lnTo>
                    <a:pt x="708" y="410"/>
                  </a:lnTo>
                  <a:lnTo>
                    <a:pt x="731" y="422"/>
                  </a:lnTo>
                  <a:lnTo>
                    <a:pt x="744" y="396"/>
                  </a:lnTo>
                  <a:lnTo>
                    <a:pt x="781" y="396"/>
                  </a:lnTo>
                  <a:lnTo>
                    <a:pt x="807" y="368"/>
                  </a:lnTo>
                  <a:lnTo>
                    <a:pt x="844" y="341"/>
                  </a:lnTo>
                  <a:lnTo>
                    <a:pt x="831" y="327"/>
                  </a:lnTo>
                  <a:lnTo>
                    <a:pt x="869" y="313"/>
                  </a:lnTo>
                  <a:lnTo>
                    <a:pt x="869" y="327"/>
                  </a:lnTo>
                  <a:lnTo>
                    <a:pt x="907" y="327"/>
                  </a:lnTo>
                  <a:lnTo>
                    <a:pt x="930" y="259"/>
                  </a:lnTo>
                  <a:lnTo>
                    <a:pt x="907" y="232"/>
                  </a:lnTo>
                  <a:lnTo>
                    <a:pt x="894" y="273"/>
                  </a:lnTo>
                  <a:lnTo>
                    <a:pt x="844" y="287"/>
                  </a:lnTo>
                  <a:lnTo>
                    <a:pt x="831" y="273"/>
                  </a:lnTo>
                  <a:lnTo>
                    <a:pt x="844" y="246"/>
                  </a:lnTo>
                  <a:lnTo>
                    <a:pt x="831" y="232"/>
                  </a:lnTo>
                  <a:lnTo>
                    <a:pt x="819" y="232"/>
                  </a:lnTo>
                  <a:lnTo>
                    <a:pt x="819" y="204"/>
                  </a:lnTo>
                  <a:lnTo>
                    <a:pt x="819" y="192"/>
                  </a:lnTo>
                  <a:lnTo>
                    <a:pt x="819" y="164"/>
                  </a:lnTo>
                  <a:lnTo>
                    <a:pt x="831" y="150"/>
                  </a:lnTo>
                  <a:lnTo>
                    <a:pt x="807" y="123"/>
                  </a:lnTo>
                  <a:lnTo>
                    <a:pt x="770" y="164"/>
                  </a:lnTo>
                  <a:lnTo>
                    <a:pt x="770" y="246"/>
                  </a:lnTo>
                  <a:lnTo>
                    <a:pt x="731" y="259"/>
                  </a:lnTo>
                  <a:lnTo>
                    <a:pt x="731" y="287"/>
                  </a:lnTo>
                  <a:lnTo>
                    <a:pt x="708" y="287"/>
                  </a:lnTo>
                  <a:lnTo>
                    <a:pt x="721" y="232"/>
                  </a:lnTo>
                  <a:lnTo>
                    <a:pt x="695" y="246"/>
                  </a:lnTo>
                  <a:lnTo>
                    <a:pt x="682" y="232"/>
                  </a:lnTo>
                  <a:lnTo>
                    <a:pt x="671" y="246"/>
                  </a:lnTo>
                  <a:lnTo>
                    <a:pt x="621" y="204"/>
                  </a:lnTo>
                  <a:lnTo>
                    <a:pt x="621" y="192"/>
                  </a:lnTo>
                  <a:lnTo>
                    <a:pt x="595" y="178"/>
                  </a:lnTo>
                  <a:lnTo>
                    <a:pt x="582" y="192"/>
                  </a:lnTo>
                  <a:lnTo>
                    <a:pt x="608" y="204"/>
                  </a:lnTo>
                  <a:lnTo>
                    <a:pt x="582" y="204"/>
                  </a:lnTo>
                  <a:lnTo>
                    <a:pt x="559" y="246"/>
                  </a:lnTo>
                  <a:lnTo>
                    <a:pt x="546" y="204"/>
                  </a:lnTo>
                  <a:lnTo>
                    <a:pt x="496" y="178"/>
                  </a:lnTo>
                  <a:lnTo>
                    <a:pt x="509" y="164"/>
                  </a:lnTo>
                  <a:lnTo>
                    <a:pt x="446" y="95"/>
                  </a:lnTo>
                  <a:lnTo>
                    <a:pt x="423" y="95"/>
                  </a:lnTo>
                  <a:lnTo>
                    <a:pt x="397" y="69"/>
                  </a:lnTo>
                  <a:lnTo>
                    <a:pt x="385" y="41"/>
                  </a:lnTo>
                  <a:lnTo>
                    <a:pt x="360" y="69"/>
                  </a:lnTo>
                  <a:lnTo>
                    <a:pt x="347" y="41"/>
                  </a:lnTo>
                  <a:lnTo>
                    <a:pt x="335" y="55"/>
                  </a:lnTo>
                  <a:lnTo>
                    <a:pt x="273" y="55"/>
                  </a:lnTo>
                  <a:lnTo>
                    <a:pt x="198" y="0"/>
                  </a:lnTo>
                  <a:lnTo>
                    <a:pt x="0" y="313"/>
                  </a:lnTo>
                  <a:lnTo>
                    <a:pt x="0" y="327"/>
                  </a:lnTo>
                  <a:lnTo>
                    <a:pt x="12" y="327"/>
                  </a:lnTo>
                  <a:lnTo>
                    <a:pt x="25" y="368"/>
                  </a:lnTo>
                  <a:lnTo>
                    <a:pt x="62" y="368"/>
                  </a:lnTo>
                  <a:lnTo>
                    <a:pt x="75" y="410"/>
                  </a:lnTo>
                  <a:lnTo>
                    <a:pt x="75" y="464"/>
                  </a:lnTo>
                  <a:lnTo>
                    <a:pt x="86" y="491"/>
                  </a:lnTo>
                  <a:lnTo>
                    <a:pt x="86" y="519"/>
                  </a:lnTo>
                  <a:lnTo>
                    <a:pt x="62" y="559"/>
                  </a:lnTo>
                  <a:lnTo>
                    <a:pt x="75" y="614"/>
                  </a:lnTo>
                  <a:lnTo>
                    <a:pt x="62" y="668"/>
                  </a:lnTo>
                  <a:lnTo>
                    <a:pt x="98" y="723"/>
                  </a:lnTo>
                  <a:lnTo>
                    <a:pt x="111" y="737"/>
                  </a:lnTo>
                  <a:lnTo>
                    <a:pt x="224" y="749"/>
                  </a:lnTo>
                  <a:lnTo>
                    <a:pt x="360" y="777"/>
                  </a:lnTo>
                  <a:lnTo>
                    <a:pt x="496" y="804"/>
                  </a:lnTo>
                  <a:lnTo>
                    <a:pt x="522" y="804"/>
                  </a:lnTo>
                  <a:lnTo>
                    <a:pt x="595" y="846"/>
                  </a:lnTo>
                  <a:lnTo>
                    <a:pt x="621" y="832"/>
                  </a:lnTo>
                  <a:lnTo>
                    <a:pt x="632" y="832"/>
                  </a:lnTo>
                  <a:lnTo>
                    <a:pt x="632" y="818"/>
                  </a:lnTo>
                  <a:lnTo>
                    <a:pt x="671" y="832"/>
                  </a:lnTo>
                  <a:lnTo>
                    <a:pt x="671" y="858"/>
                  </a:lnTo>
                  <a:lnTo>
                    <a:pt x="682" y="858"/>
                  </a:lnTo>
                  <a:lnTo>
                    <a:pt x="682" y="900"/>
                  </a:lnTo>
                  <a:lnTo>
                    <a:pt x="721" y="913"/>
                  </a:lnTo>
                  <a:lnTo>
                    <a:pt x="731" y="913"/>
                  </a:lnTo>
                  <a:lnTo>
                    <a:pt x="744" y="955"/>
                  </a:lnTo>
                  <a:lnTo>
                    <a:pt x="721" y="955"/>
                  </a:lnTo>
                  <a:lnTo>
                    <a:pt x="708" y="927"/>
                  </a:lnTo>
                  <a:lnTo>
                    <a:pt x="708" y="955"/>
                  </a:lnTo>
                  <a:lnTo>
                    <a:pt x="708" y="981"/>
                  </a:lnTo>
                  <a:lnTo>
                    <a:pt x="695" y="981"/>
                  </a:lnTo>
                  <a:lnTo>
                    <a:pt x="671" y="1009"/>
                  </a:lnTo>
                  <a:lnTo>
                    <a:pt x="682" y="1022"/>
                  </a:lnTo>
                  <a:lnTo>
                    <a:pt x="708" y="995"/>
                  </a:lnTo>
                  <a:lnTo>
                    <a:pt x="721" y="995"/>
                  </a:lnTo>
                  <a:lnTo>
                    <a:pt x="744" y="995"/>
                  </a:lnTo>
                  <a:lnTo>
                    <a:pt x="744" y="981"/>
                  </a:lnTo>
                  <a:lnTo>
                    <a:pt x="744" y="96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9525" cap="rnd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35" name="Freeform 31"/>
            <p:cNvSpPr>
              <a:spLocks/>
            </p:cNvSpPr>
            <p:nvPr/>
          </p:nvSpPr>
          <p:spPr bwMode="auto">
            <a:xfrm>
              <a:off x="1923358" y="1202316"/>
              <a:ext cx="2218733" cy="1521241"/>
            </a:xfrm>
            <a:custGeom>
              <a:avLst/>
              <a:gdLst/>
              <a:ahLst/>
              <a:cxnLst>
                <a:cxn ang="0">
                  <a:pos x="787" y="975"/>
                </a:cxn>
                <a:cxn ang="0">
                  <a:pos x="849" y="975"/>
                </a:cxn>
                <a:cxn ang="0">
                  <a:pos x="899" y="948"/>
                </a:cxn>
                <a:cxn ang="0">
                  <a:pos x="936" y="920"/>
                </a:cxn>
                <a:cxn ang="0">
                  <a:pos x="987" y="962"/>
                </a:cxn>
                <a:cxn ang="0">
                  <a:pos x="963" y="1030"/>
                </a:cxn>
                <a:cxn ang="0">
                  <a:pos x="1037" y="962"/>
                </a:cxn>
                <a:cxn ang="0">
                  <a:pos x="1000" y="907"/>
                </a:cxn>
                <a:cxn ang="0">
                  <a:pos x="1000" y="907"/>
                </a:cxn>
                <a:cxn ang="0">
                  <a:pos x="963" y="879"/>
                </a:cxn>
                <a:cxn ang="0">
                  <a:pos x="876" y="934"/>
                </a:cxn>
                <a:cxn ang="0">
                  <a:pos x="963" y="865"/>
                </a:cxn>
                <a:cxn ang="0">
                  <a:pos x="1050" y="865"/>
                </a:cxn>
                <a:cxn ang="0">
                  <a:pos x="1137" y="824"/>
                </a:cxn>
                <a:cxn ang="0">
                  <a:pos x="1137" y="755"/>
                </a:cxn>
                <a:cxn ang="0">
                  <a:pos x="1087" y="688"/>
                </a:cxn>
                <a:cxn ang="0">
                  <a:pos x="1037" y="633"/>
                </a:cxn>
                <a:cxn ang="0">
                  <a:pos x="1000" y="550"/>
                </a:cxn>
                <a:cxn ang="0">
                  <a:pos x="913" y="480"/>
                </a:cxn>
                <a:cxn ang="0">
                  <a:pos x="849" y="604"/>
                </a:cxn>
                <a:cxn ang="0">
                  <a:pos x="826" y="700"/>
                </a:cxn>
                <a:cxn ang="0">
                  <a:pos x="812" y="783"/>
                </a:cxn>
                <a:cxn ang="0">
                  <a:pos x="749" y="743"/>
                </a:cxn>
                <a:cxn ang="0">
                  <a:pos x="775" y="688"/>
                </a:cxn>
                <a:cxn ang="0">
                  <a:pos x="650" y="604"/>
                </a:cxn>
                <a:cxn ang="0">
                  <a:pos x="650" y="480"/>
                </a:cxn>
                <a:cxn ang="0">
                  <a:pos x="737" y="426"/>
                </a:cxn>
                <a:cxn ang="0">
                  <a:pos x="812" y="371"/>
                </a:cxn>
                <a:cxn ang="0">
                  <a:pos x="876" y="316"/>
                </a:cxn>
                <a:cxn ang="0">
                  <a:pos x="936" y="261"/>
                </a:cxn>
                <a:cxn ang="0">
                  <a:pos x="849" y="289"/>
                </a:cxn>
                <a:cxn ang="0">
                  <a:pos x="837" y="234"/>
                </a:cxn>
                <a:cxn ang="0">
                  <a:pos x="826" y="193"/>
                </a:cxn>
                <a:cxn ang="0">
                  <a:pos x="812" y="124"/>
                </a:cxn>
                <a:cxn ang="0">
                  <a:pos x="737" y="261"/>
                </a:cxn>
                <a:cxn ang="0">
                  <a:pos x="725" y="234"/>
                </a:cxn>
                <a:cxn ang="0">
                  <a:pos x="675" y="248"/>
                </a:cxn>
                <a:cxn ang="0">
                  <a:pos x="600" y="179"/>
                </a:cxn>
                <a:cxn ang="0">
                  <a:pos x="587" y="206"/>
                </a:cxn>
                <a:cxn ang="0">
                  <a:pos x="500" y="179"/>
                </a:cxn>
                <a:cxn ang="0">
                  <a:pos x="425" y="96"/>
                </a:cxn>
                <a:cxn ang="0">
                  <a:pos x="363" y="69"/>
                </a:cxn>
                <a:cxn ang="0">
                  <a:pos x="276" y="55"/>
                </a:cxn>
                <a:cxn ang="0">
                  <a:pos x="0" y="330"/>
                </a:cxn>
                <a:cxn ang="0">
                  <a:pos x="62" y="371"/>
                </a:cxn>
                <a:cxn ang="0">
                  <a:pos x="87" y="495"/>
                </a:cxn>
                <a:cxn ang="0">
                  <a:pos x="75" y="619"/>
                </a:cxn>
                <a:cxn ang="0">
                  <a:pos x="112" y="743"/>
                </a:cxn>
                <a:cxn ang="0">
                  <a:pos x="500" y="810"/>
                </a:cxn>
                <a:cxn ang="0">
                  <a:pos x="625" y="838"/>
                </a:cxn>
                <a:cxn ang="0">
                  <a:pos x="675" y="838"/>
                </a:cxn>
                <a:cxn ang="0">
                  <a:pos x="687" y="907"/>
                </a:cxn>
                <a:cxn ang="0">
                  <a:pos x="749" y="962"/>
                </a:cxn>
                <a:cxn ang="0">
                  <a:pos x="712" y="962"/>
                </a:cxn>
                <a:cxn ang="0">
                  <a:pos x="675" y="1017"/>
                </a:cxn>
                <a:cxn ang="0">
                  <a:pos x="725" y="1003"/>
                </a:cxn>
                <a:cxn ang="0">
                  <a:pos x="749" y="975"/>
                </a:cxn>
              </a:cxnLst>
              <a:rect l="0" t="0" r="r" b="b"/>
              <a:pathLst>
                <a:path w="1164" h="1031">
                  <a:moveTo>
                    <a:pt x="749" y="975"/>
                  </a:moveTo>
                  <a:lnTo>
                    <a:pt x="762" y="975"/>
                  </a:lnTo>
                  <a:lnTo>
                    <a:pt x="787" y="975"/>
                  </a:lnTo>
                  <a:lnTo>
                    <a:pt x="799" y="975"/>
                  </a:lnTo>
                  <a:lnTo>
                    <a:pt x="826" y="962"/>
                  </a:lnTo>
                  <a:lnTo>
                    <a:pt x="849" y="975"/>
                  </a:lnTo>
                  <a:lnTo>
                    <a:pt x="863" y="962"/>
                  </a:lnTo>
                  <a:lnTo>
                    <a:pt x="876" y="975"/>
                  </a:lnTo>
                  <a:lnTo>
                    <a:pt x="899" y="948"/>
                  </a:lnTo>
                  <a:lnTo>
                    <a:pt x="913" y="920"/>
                  </a:lnTo>
                  <a:lnTo>
                    <a:pt x="926" y="920"/>
                  </a:lnTo>
                  <a:lnTo>
                    <a:pt x="936" y="920"/>
                  </a:lnTo>
                  <a:lnTo>
                    <a:pt x="936" y="948"/>
                  </a:lnTo>
                  <a:lnTo>
                    <a:pt x="950" y="975"/>
                  </a:lnTo>
                  <a:lnTo>
                    <a:pt x="987" y="962"/>
                  </a:lnTo>
                  <a:lnTo>
                    <a:pt x="987" y="975"/>
                  </a:lnTo>
                  <a:lnTo>
                    <a:pt x="963" y="1003"/>
                  </a:lnTo>
                  <a:lnTo>
                    <a:pt x="963" y="1030"/>
                  </a:lnTo>
                  <a:lnTo>
                    <a:pt x="1000" y="989"/>
                  </a:lnTo>
                  <a:lnTo>
                    <a:pt x="1037" y="975"/>
                  </a:lnTo>
                  <a:lnTo>
                    <a:pt x="1037" y="962"/>
                  </a:lnTo>
                  <a:lnTo>
                    <a:pt x="1000" y="948"/>
                  </a:lnTo>
                  <a:lnTo>
                    <a:pt x="987" y="934"/>
                  </a:lnTo>
                  <a:lnTo>
                    <a:pt x="1000" y="907"/>
                  </a:lnTo>
                  <a:lnTo>
                    <a:pt x="976" y="907"/>
                  </a:lnTo>
                  <a:lnTo>
                    <a:pt x="976" y="893"/>
                  </a:lnTo>
                  <a:lnTo>
                    <a:pt x="1000" y="907"/>
                  </a:lnTo>
                  <a:lnTo>
                    <a:pt x="1013" y="879"/>
                  </a:lnTo>
                  <a:lnTo>
                    <a:pt x="987" y="865"/>
                  </a:lnTo>
                  <a:lnTo>
                    <a:pt x="963" y="879"/>
                  </a:lnTo>
                  <a:lnTo>
                    <a:pt x="950" y="879"/>
                  </a:lnTo>
                  <a:lnTo>
                    <a:pt x="913" y="920"/>
                  </a:lnTo>
                  <a:lnTo>
                    <a:pt x="876" y="934"/>
                  </a:lnTo>
                  <a:lnTo>
                    <a:pt x="913" y="920"/>
                  </a:lnTo>
                  <a:lnTo>
                    <a:pt x="950" y="865"/>
                  </a:lnTo>
                  <a:lnTo>
                    <a:pt x="963" y="865"/>
                  </a:lnTo>
                  <a:lnTo>
                    <a:pt x="1000" y="852"/>
                  </a:lnTo>
                  <a:lnTo>
                    <a:pt x="1050" y="852"/>
                  </a:lnTo>
                  <a:lnTo>
                    <a:pt x="1050" y="865"/>
                  </a:lnTo>
                  <a:lnTo>
                    <a:pt x="1087" y="865"/>
                  </a:lnTo>
                  <a:lnTo>
                    <a:pt x="1113" y="838"/>
                  </a:lnTo>
                  <a:lnTo>
                    <a:pt x="1137" y="824"/>
                  </a:lnTo>
                  <a:lnTo>
                    <a:pt x="1150" y="824"/>
                  </a:lnTo>
                  <a:lnTo>
                    <a:pt x="1163" y="769"/>
                  </a:lnTo>
                  <a:lnTo>
                    <a:pt x="1137" y="755"/>
                  </a:lnTo>
                  <a:lnTo>
                    <a:pt x="1137" y="743"/>
                  </a:lnTo>
                  <a:lnTo>
                    <a:pt x="1100" y="700"/>
                  </a:lnTo>
                  <a:lnTo>
                    <a:pt x="1087" y="688"/>
                  </a:lnTo>
                  <a:lnTo>
                    <a:pt x="1100" y="688"/>
                  </a:lnTo>
                  <a:lnTo>
                    <a:pt x="1075" y="590"/>
                  </a:lnTo>
                  <a:lnTo>
                    <a:pt x="1037" y="633"/>
                  </a:lnTo>
                  <a:lnTo>
                    <a:pt x="1000" y="619"/>
                  </a:lnTo>
                  <a:lnTo>
                    <a:pt x="1013" y="550"/>
                  </a:lnTo>
                  <a:lnTo>
                    <a:pt x="1000" y="550"/>
                  </a:lnTo>
                  <a:lnTo>
                    <a:pt x="976" y="495"/>
                  </a:lnTo>
                  <a:lnTo>
                    <a:pt x="936" y="468"/>
                  </a:lnTo>
                  <a:lnTo>
                    <a:pt x="913" y="480"/>
                  </a:lnTo>
                  <a:lnTo>
                    <a:pt x="876" y="578"/>
                  </a:lnTo>
                  <a:lnTo>
                    <a:pt x="863" y="590"/>
                  </a:lnTo>
                  <a:lnTo>
                    <a:pt x="849" y="604"/>
                  </a:lnTo>
                  <a:lnTo>
                    <a:pt x="876" y="619"/>
                  </a:lnTo>
                  <a:lnTo>
                    <a:pt x="849" y="674"/>
                  </a:lnTo>
                  <a:lnTo>
                    <a:pt x="826" y="700"/>
                  </a:lnTo>
                  <a:lnTo>
                    <a:pt x="826" y="714"/>
                  </a:lnTo>
                  <a:lnTo>
                    <a:pt x="812" y="755"/>
                  </a:lnTo>
                  <a:lnTo>
                    <a:pt x="812" y="783"/>
                  </a:lnTo>
                  <a:lnTo>
                    <a:pt x="787" y="798"/>
                  </a:lnTo>
                  <a:lnTo>
                    <a:pt x="775" y="783"/>
                  </a:lnTo>
                  <a:lnTo>
                    <a:pt x="749" y="743"/>
                  </a:lnTo>
                  <a:lnTo>
                    <a:pt x="775" y="728"/>
                  </a:lnTo>
                  <a:lnTo>
                    <a:pt x="762" y="700"/>
                  </a:lnTo>
                  <a:lnTo>
                    <a:pt x="775" y="688"/>
                  </a:lnTo>
                  <a:lnTo>
                    <a:pt x="737" y="659"/>
                  </a:lnTo>
                  <a:lnTo>
                    <a:pt x="675" y="590"/>
                  </a:lnTo>
                  <a:lnTo>
                    <a:pt x="650" y="604"/>
                  </a:lnTo>
                  <a:lnTo>
                    <a:pt x="650" y="550"/>
                  </a:lnTo>
                  <a:lnTo>
                    <a:pt x="625" y="535"/>
                  </a:lnTo>
                  <a:lnTo>
                    <a:pt x="650" y="480"/>
                  </a:lnTo>
                  <a:lnTo>
                    <a:pt x="687" y="440"/>
                  </a:lnTo>
                  <a:lnTo>
                    <a:pt x="712" y="413"/>
                  </a:lnTo>
                  <a:lnTo>
                    <a:pt x="737" y="426"/>
                  </a:lnTo>
                  <a:lnTo>
                    <a:pt x="749" y="399"/>
                  </a:lnTo>
                  <a:lnTo>
                    <a:pt x="787" y="399"/>
                  </a:lnTo>
                  <a:lnTo>
                    <a:pt x="812" y="371"/>
                  </a:lnTo>
                  <a:lnTo>
                    <a:pt x="849" y="344"/>
                  </a:lnTo>
                  <a:lnTo>
                    <a:pt x="837" y="330"/>
                  </a:lnTo>
                  <a:lnTo>
                    <a:pt x="876" y="316"/>
                  </a:lnTo>
                  <a:lnTo>
                    <a:pt x="876" y="330"/>
                  </a:lnTo>
                  <a:lnTo>
                    <a:pt x="913" y="330"/>
                  </a:lnTo>
                  <a:lnTo>
                    <a:pt x="936" y="261"/>
                  </a:lnTo>
                  <a:lnTo>
                    <a:pt x="913" y="234"/>
                  </a:lnTo>
                  <a:lnTo>
                    <a:pt x="899" y="275"/>
                  </a:lnTo>
                  <a:lnTo>
                    <a:pt x="849" y="289"/>
                  </a:lnTo>
                  <a:lnTo>
                    <a:pt x="837" y="275"/>
                  </a:lnTo>
                  <a:lnTo>
                    <a:pt x="849" y="248"/>
                  </a:lnTo>
                  <a:lnTo>
                    <a:pt x="837" y="234"/>
                  </a:lnTo>
                  <a:lnTo>
                    <a:pt x="826" y="234"/>
                  </a:lnTo>
                  <a:lnTo>
                    <a:pt x="826" y="206"/>
                  </a:lnTo>
                  <a:lnTo>
                    <a:pt x="826" y="193"/>
                  </a:lnTo>
                  <a:lnTo>
                    <a:pt x="826" y="165"/>
                  </a:lnTo>
                  <a:lnTo>
                    <a:pt x="837" y="151"/>
                  </a:lnTo>
                  <a:lnTo>
                    <a:pt x="812" y="124"/>
                  </a:lnTo>
                  <a:lnTo>
                    <a:pt x="775" y="165"/>
                  </a:lnTo>
                  <a:lnTo>
                    <a:pt x="775" y="248"/>
                  </a:lnTo>
                  <a:lnTo>
                    <a:pt x="737" y="261"/>
                  </a:lnTo>
                  <a:lnTo>
                    <a:pt x="737" y="289"/>
                  </a:lnTo>
                  <a:lnTo>
                    <a:pt x="712" y="289"/>
                  </a:lnTo>
                  <a:lnTo>
                    <a:pt x="725" y="234"/>
                  </a:lnTo>
                  <a:lnTo>
                    <a:pt x="699" y="248"/>
                  </a:lnTo>
                  <a:lnTo>
                    <a:pt x="687" y="234"/>
                  </a:lnTo>
                  <a:lnTo>
                    <a:pt x="675" y="248"/>
                  </a:lnTo>
                  <a:lnTo>
                    <a:pt x="625" y="206"/>
                  </a:lnTo>
                  <a:lnTo>
                    <a:pt x="625" y="193"/>
                  </a:lnTo>
                  <a:lnTo>
                    <a:pt x="600" y="179"/>
                  </a:lnTo>
                  <a:lnTo>
                    <a:pt x="587" y="193"/>
                  </a:lnTo>
                  <a:lnTo>
                    <a:pt x="612" y="206"/>
                  </a:lnTo>
                  <a:lnTo>
                    <a:pt x="587" y="206"/>
                  </a:lnTo>
                  <a:lnTo>
                    <a:pt x="562" y="248"/>
                  </a:lnTo>
                  <a:lnTo>
                    <a:pt x="550" y="206"/>
                  </a:lnTo>
                  <a:lnTo>
                    <a:pt x="500" y="179"/>
                  </a:lnTo>
                  <a:lnTo>
                    <a:pt x="512" y="165"/>
                  </a:lnTo>
                  <a:lnTo>
                    <a:pt x="450" y="96"/>
                  </a:lnTo>
                  <a:lnTo>
                    <a:pt x="425" y="96"/>
                  </a:lnTo>
                  <a:lnTo>
                    <a:pt x="400" y="69"/>
                  </a:lnTo>
                  <a:lnTo>
                    <a:pt x="387" y="41"/>
                  </a:lnTo>
                  <a:lnTo>
                    <a:pt x="363" y="69"/>
                  </a:lnTo>
                  <a:lnTo>
                    <a:pt x="350" y="41"/>
                  </a:lnTo>
                  <a:lnTo>
                    <a:pt x="336" y="55"/>
                  </a:lnTo>
                  <a:lnTo>
                    <a:pt x="276" y="55"/>
                  </a:lnTo>
                  <a:lnTo>
                    <a:pt x="199" y="0"/>
                  </a:lnTo>
                  <a:lnTo>
                    <a:pt x="0" y="316"/>
                  </a:lnTo>
                  <a:lnTo>
                    <a:pt x="0" y="330"/>
                  </a:lnTo>
                  <a:lnTo>
                    <a:pt x="12" y="330"/>
                  </a:lnTo>
                  <a:lnTo>
                    <a:pt x="25" y="371"/>
                  </a:lnTo>
                  <a:lnTo>
                    <a:pt x="62" y="371"/>
                  </a:lnTo>
                  <a:lnTo>
                    <a:pt x="75" y="413"/>
                  </a:lnTo>
                  <a:lnTo>
                    <a:pt x="75" y="468"/>
                  </a:lnTo>
                  <a:lnTo>
                    <a:pt x="87" y="495"/>
                  </a:lnTo>
                  <a:lnTo>
                    <a:pt x="87" y="523"/>
                  </a:lnTo>
                  <a:lnTo>
                    <a:pt x="62" y="564"/>
                  </a:lnTo>
                  <a:lnTo>
                    <a:pt x="75" y="619"/>
                  </a:lnTo>
                  <a:lnTo>
                    <a:pt x="62" y="674"/>
                  </a:lnTo>
                  <a:lnTo>
                    <a:pt x="99" y="728"/>
                  </a:lnTo>
                  <a:lnTo>
                    <a:pt x="112" y="743"/>
                  </a:lnTo>
                  <a:lnTo>
                    <a:pt x="226" y="755"/>
                  </a:lnTo>
                  <a:lnTo>
                    <a:pt x="363" y="783"/>
                  </a:lnTo>
                  <a:lnTo>
                    <a:pt x="500" y="810"/>
                  </a:lnTo>
                  <a:lnTo>
                    <a:pt x="525" y="810"/>
                  </a:lnTo>
                  <a:lnTo>
                    <a:pt x="600" y="852"/>
                  </a:lnTo>
                  <a:lnTo>
                    <a:pt x="625" y="838"/>
                  </a:lnTo>
                  <a:lnTo>
                    <a:pt x="637" y="838"/>
                  </a:lnTo>
                  <a:lnTo>
                    <a:pt x="637" y="824"/>
                  </a:lnTo>
                  <a:lnTo>
                    <a:pt x="675" y="838"/>
                  </a:lnTo>
                  <a:lnTo>
                    <a:pt x="675" y="865"/>
                  </a:lnTo>
                  <a:lnTo>
                    <a:pt x="687" y="865"/>
                  </a:lnTo>
                  <a:lnTo>
                    <a:pt x="687" y="907"/>
                  </a:lnTo>
                  <a:lnTo>
                    <a:pt x="725" y="920"/>
                  </a:lnTo>
                  <a:lnTo>
                    <a:pt x="737" y="920"/>
                  </a:lnTo>
                  <a:lnTo>
                    <a:pt x="749" y="962"/>
                  </a:lnTo>
                  <a:lnTo>
                    <a:pt x="725" y="962"/>
                  </a:lnTo>
                  <a:lnTo>
                    <a:pt x="712" y="934"/>
                  </a:lnTo>
                  <a:lnTo>
                    <a:pt x="712" y="962"/>
                  </a:lnTo>
                  <a:lnTo>
                    <a:pt x="712" y="989"/>
                  </a:lnTo>
                  <a:lnTo>
                    <a:pt x="699" y="989"/>
                  </a:lnTo>
                  <a:lnTo>
                    <a:pt x="675" y="1017"/>
                  </a:lnTo>
                  <a:lnTo>
                    <a:pt x="687" y="1030"/>
                  </a:lnTo>
                  <a:lnTo>
                    <a:pt x="712" y="1003"/>
                  </a:lnTo>
                  <a:lnTo>
                    <a:pt x="725" y="1003"/>
                  </a:lnTo>
                  <a:lnTo>
                    <a:pt x="749" y="1003"/>
                  </a:lnTo>
                  <a:lnTo>
                    <a:pt x="749" y="989"/>
                  </a:lnTo>
                  <a:lnTo>
                    <a:pt x="749" y="97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76" name="Line 32"/>
            <p:cNvSpPr>
              <a:spLocks noChangeShapeType="1"/>
            </p:cNvSpPr>
            <p:nvPr/>
          </p:nvSpPr>
          <p:spPr bwMode="auto">
            <a:xfrm flipH="1">
              <a:off x="3926055" y="2481062"/>
              <a:ext cx="31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37" name="Freeform 33"/>
            <p:cNvSpPr>
              <a:spLocks/>
            </p:cNvSpPr>
            <p:nvPr/>
          </p:nvSpPr>
          <p:spPr bwMode="auto">
            <a:xfrm>
              <a:off x="3589353" y="1386070"/>
              <a:ext cx="599447" cy="608497"/>
            </a:xfrm>
            <a:custGeom>
              <a:avLst/>
              <a:gdLst/>
              <a:ahLst/>
              <a:cxnLst>
                <a:cxn ang="0">
                  <a:pos x="201" y="41"/>
                </a:cxn>
                <a:cxn ang="0">
                  <a:pos x="137" y="0"/>
                </a:cxn>
                <a:cxn ang="0">
                  <a:pos x="100" y="14"/>
                </a:cxn>
                <a:cxn ang="0">
                  <a:pos x="74" y="41"/>
                </a:cxn>
                <a:cxn ang="0">
                  <a:pos x="61" y="0"/>
                </a:cxn>
                <a:cxn ang="0">
                  <a:pos x="0" y="27"/>
                </a:cxn>
                <a:cxn ang="0">
                  <a:pos x="11" y="69"/>
                </a:cxn>
                <a:cxn ang="0">
                  <a:pos x="37" y="96"/>
                </a:cxn>
                <a:cxn ang="0">
                  <a:pos x="87" y="110"/>
                </a:cxn>
                <a:cxn ang="0">
                  <a:pos x="100" y="124"/>
                </a:cxn>
                <a:cxn ang="0">
                  <a:pos x="111" y="124"/>
                </a:cxn>
                <a:cxn ang="0">
                  <a:pos x="111" y="96"/>
                </a:cxn>
                <a:cxn ang="0">
                  <a:pos x="161" y="191"/>
                </a:cxn>
                <a:cxn ang="0">
                  <a:pos x="161" y="206"/>
                </a:cxn>
                <a:cxn ang="0">
                  <a:pos x="124" y="274"/>
                </a:cxn>
                <a:cxn ang="0">
                  <a:pos x="100" y="274"/>
                </a:cxn>
                <a:cxn ang="0">
                  <a:pos x="74" y="260"/>
                </a:cxn>
                <a:cxn ang="0">
                  <a:pos x="61" y="274"/>
                </a:cxn>
                <a:cxn ang="0">
                  <a:pos x="61" y="301"/>
                </a:cxn>
                <a:cxn ang="0">
                  <a:pos x="87" y="315"/>
                </a:cxn>
                <a:cxn ang="0">
                  <a:pos x="111" y="289"/>
                </a:cxn>
                <a:cxn ang="0">
                  <a:pos x="124" y="315"/>
                </a:cxn>
                <a:cxn ang="0">
                  <a:pos x="124" y="343"/>
                </a:cxn>
                <a:cxn ang="0">
                  <a:pos x="161" y="384"/>
                </a:cxn>
                <a:cxn ang="0">
                  <a:pos x="201" y="411"/>
                </a:cxn>
                <a:cxn ang="0">
                  <a:pos x="175" y="343"/>
                </a:cxn>
                <a:cxn ang="0">
                  <a:pos x="225" y="370"/>
                </a:cxn>
                <a:cxn ang="0">
                  <a:pos x="238" y="343"/>
                </a:cxn>
                <a:cxn ang="0">
                  <a:pos x="212" y="301"/>
                </a:cxn>
                <a:cxn ang="0">
                  <a:pos x="225" y="260"/>
                </a:cxn>
                <a:cxn ang="0">
                  <a:pos x="238" y="274"/>
                </a:cxn>
                <a:cxn ang="0">
                  <a:pos x="262" y="315"/>
                </a:cxn>
                <a:cxn ang="0">
                  <a:pos x="313" y="289"/>
                </a:cxn>
                <a:cxn ang="0">
                  <a:pos x="288" y="246"/>
                </a:cxn>
                <a:cxn ang="0">
                  <a:pos x="238" y="206"/>
                </a:cxn>
                <a:cxn ang="0">
                  <a:pos x="238" y="165"/>
                </a:cxn>
                <a:cxn ang="0">
                  <a:pos x="275" y="151"/>
                </a:cxn>
                <a:cxn ang="0">
                  <a:pos x="201" y="69"/>
                </a:cxn>
                <a:cxn ang="0">
                  <a:pos x="201" y="41"/>
                </a:cxn>
              </a:cxnLst>
              <a:rect l="0" t="0" r="r" b="b"/>
              <a:pathLst>
                <a:path w="314" h="412">
                  <a:moveTo>
                    <a:pt x="201" y="41"/>
                  </a:moveTo>
                  <a:lnTo>
                    <a:pt x="137" y="0"/>
                  </a:lnTo>
                  <a:lnTo>
                    <a:pt x="100" y="14"/>
                  </a:lnTo>
                  <a:lnTo>
                    <a:pt x="74" y="41"/>
                  </a:lnTo>
                  <a:lnTo>
                    <a:pt x="61" y="0"/>
                  </a:lnTo>
                  <a:lnTo>
                    <a:pt x="0" y="27"/>
                  </a:lnTo>
                  <a:lnTo>
                    <a:pt x="11" y="69"/>
                  </a:lnTo>
                  <a:lnTo>
                    <a:pt x="37" y="96"/>
                  </a:lnTo>
                  <a:lnTo>
                    <a:pt x="87" y="110"/>
                  </a:lnTo>
                  <a:lnTo>
                    <a:pt x="100" y="124"/>
                  </a:lnTo>
                  <a:lnTo>
                    <a:pt x="111" y="124"/>
                  </a:lnTo>
                  <a:lnTo>
                    <a:pt x="111" y="96"/>
                  </a:lnTo>
                  <a:lnTo>
                    <a:pt x="161" y="191"/>
                  </a:lnTo>
                  <a:lnTo>
                    <a:pt x="161" y="206"/>
                  </a:lnTo>
                  <a:lnTo>
                    <a:pt x="124" y="274"/>
                  </a:lnTo>
                  <a:lnTo>
                    <a:pt x="100" y="274"/>
                  </a:lnTo>
                  <a:lnTo>
                    <a:pt x="74" y="260"/>
                  </a:lnTo>
                  <a:lnTo>
                    <a:pt x="61" y="274"/>
                  </a:lnTo>
                  <a:lnTo>
                    <a:pt x="61" y="301"/>
                  </a:lnTo>
                  <a:lnTo>
                    <a:pt x="87" y="315"/>
                  </a:lnTo>
                  <a:lnTo>
                    <a:pt x="111" y="289"/>
                  </a:lnTo>
                  <a:lnTo>
                    <a:pt x="124" y="315"/>
                  </a:lnTo>
                  <a:lnTo>
                    <a:pt x="124" y="343"/>
                  </a:lnTo>
                  <a:lnTo>
                    <a:pt x="161" y="384"/>
                  </a:lnTo>
                  <a:lnTo>
                    <a:pt x="201" y="411"/>
                  </a:lnTo>
                  <a:lnTo>
                    <a:pt x="175" y="343"/>
                  </a:lnTo>
                  <a:lnTo>
                    <a:pt x="225" y="370"/>
                  </a:lnTo>
                  <a:lnTo>
                    <a:pt x="238" y="343"/>
                  </a:lnTo>
                  <a:lnTo>
                    <a:pt x="212" y="301"/>
                  </a:lnTo>
                  <a:lnTo>
                    <a:pt x="225" y="260"/>
                  </a:lnTo>
                  <a:lnTo>
                    <a:pt x="238" y="274"/>
                  </a:lnTo>
                  <a:lnTo>
                    <a:pt x="262" y="315"/>
                  </a:lnTo>
                  <a:lnTo>
                    <a:pt x="313" y="289"/>
                  </a:lnTo>
                  <a:lnTo>
                    <a:pt x="288" y="246"/>
                  </a:lnTo>
                  <a:lnTo>
                    <a:pt x="238" y="206"/>
                  </a:lnTo>
                  <a:lnTo>
                    <a:pt x="238" y="165"/>
                  </a:lnTo>
                  <a:lnTo>
                    <a:pt x="275" y="151"/>
                  </a:lnTo>
                  <a:lnTo>
                    <a:pt x="201" y="69"/>
                  </a:lnTo>
                  <a:lnTo>
                    <a:pt x="201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38" name="Freeform 34"/>
            <p:cNvSpPr>
              <a:spLocks/>
            </p:cNvSpPr>
            <p:nvPr/>
          </p:nvSpPr>
          <p:spPr bwMode="auto">
            <a:xfrm>
              <a:off x="3974712" y="2440394"/>
              <a:ext cx="214088" cy="182249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73" y="0"/>
                </a:cxn>
                <a:cxn ang="0">
                  <a:pos x="50" y="40"/>
                </a:cxn>
                <a:cxn ang="0">
                  <a:pos x="0" y="68"/>
                </a:cxn>
                <a:cxn ang="0">
                  <a:pos x="0" y="94"/>
                </a:cxn>
                <a:cxn ang="0">
                  <a:pos x="50" y="80"/>
                </a:cxn>
                <a:cxn ang="0">
                  <a:pos x="50" y="94"/>
                </a:cxn>
                <a:cxn ang="0">
                  <a:pos x="73" y="94"/>
                </a:cxn>
                <a:cxn ang="0">
                  <a:pos x="60" y="108"/>
                </a:cxn>
                <a:cxn ang="0">
                  <a:pos x="86" y="94"/>
                </a:cxn>
                <a:cxn ang="0">
                  <a:pos x="86" y="108"/>
                </a:cxn>
                <a:cxn ang="0">
                  <a:pos x="111" y="122"/>
                </a:cxn>
                <a:cxn ang="0">
                  <a:pos x="111" y="108"/>
                </a:cxn>
                <a:cxn ang="0">
                  <a:pos x="99" y="80"/>
                </a:cxn>
                <a:cxn ang="0">
                  <a:pos x="99" y="54"/>
                </a:cxn>
                <a:cxn ang="0">
                  <a:pos x="73" y="54"/>
                </a:cxn>
                <a:cxn ang="0">
                  <a:pos x="60" y="40"/>
                </a:cxn>
                <a:cxn ang="0">
                  <a:pos x="86" y="0"/>
                </a:cxn>
              </a:cxnLst>
              <a:rect l="0" t="0" r="r" b="b"/>
              <a:pathLst>
                <a:path w="112" h="123">
                  <a:moveTo>
                    <a:pt x="86" y="0"/>
                  </a:moveTo>
                  <a:lnTo>
                    <a:pt x="73" y="0"/>
                  </a:lnTo>
                  <a:lnTo>
                    <a:pt x="50" y="40"/>
                  </a:lnTo>
                  <a:lnTo>
                    <a:pt x="0" y="68"/>
                  </a:lnTo>
                  <a:lnTo>
                    <a:pt x="0" y="94"/>
                  </a:lnTo>
                  <a:lnTo>
                    <a:pt x="50" y="80"/>
                  </a:lnTo>
                  <a:lnTo>
                    <a:pt x="50" y="94"/>
                  </a:lnTo>
                  <a:lnTo>
                    <a:pt x="73" y="94"/>
                  </a:lnTo>
                  <a:lnTo>
                    <a:pt x="60" y="108"/>
                  </a:lnTo>
                  <a:lnTo>
                    <a:pt x="86" y="94"/>
                  </a:lnTo>
                  <a:lnTo>
                    <a:pt x="86" y="108"/>
                  </a:lnTo>
                  <a:lnTo>
                    <a:pt x="111" y="122"/>
                  </a:lnTo>
                  <a:lnTo>
                    <a:pt x="111" y="108"/>
                  </a:lnTo>
                  <a:lnTo>
                    <a:pt x="99" y="80"/>
                  </a:lnTo>
                  <a:lnTo>
                    <a:pt x="99" y="54"/>
                  </a:lnTo>
                  <a:lnTo>
                    <a:pt x="73" y="54"/>
                  </a:lnTo>
                  <a:lnTo>
                    <a:pt x="60" y="40"/>
                  </a:lnTo>
                  <a:lnTo>
                    <a:pt x="8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39" name="Freeform 35"/>
            <p:cNvSpPr>
              <a:spLocks/>
            </p:cNvSpPr>
            <p:nvPr/>
          </p:nvSpPr>
          <p:spPr bwMode="auto">
            <a:xfrm>
              <a:off x="3474524" y="1730986"/>
              <a:ext cx="165431" cy="12350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2" y="42"/>
                </a:cxn>
                <a:cxn ang="0">
                  <a:pos x="0" y="56"/>
                </a:cxn>
                <a:cxn ang="0">
                  <a:pos x="0" y="69"/>
                </a:cxn>
                <a:cxn ang="0">
                  <a:pos x="24" y="69"/>
                </a:cxn>
                <a:cxn ang="0">
                  <a:pos x="37" y="56"/>
                </a:cxn>
                <a:cxn ang="0">
                  <a:pos x="61" y="56"/>
                </a:cxn>
                <a:cxn ang="0">
                  <a:pos x="37" y="69"/>
                </a:cxn>
                <a:cxn ang="0">
                  <a:pos x="61" y="83"/>
                </a:cxn>
                <a:cxn ang="0">
                  <a:pos x="86" y="69"/>
                </a:cxn>
                <a:cxn ang="0">
                  <a:pos x="61" y="56"/>
                </a:cxn>
                <a:cxn ang="0">
                  <a:pos x="73" y="42"/>
                </a:cxn>
                <a:cxn ang="0">
                  <a:pos x="48" y="13"/>
                </a:cxn>
                <a:cxn ang="0">
                  <a:pos x="37" y="0"/>
                </a:cxn>
              </a:cxnLst>
              <a:rect l="0" t="0" r="r" b="b"/>
              <a:pathLst>
                <a:path w="87" h="84">
                  <a:moveTo>
                    <a:pt x="37" y="0"/>
                  </a:moveTo>
                  <a:lnTo>
                    <a:pt x="12" y="42"/>
                  </a:lnTo>
                  <a:lnTo>
                    <a:pt x="0" y="56"/>
                  </a:lnTo>
                  <a:lnTo>
                    <a:pt x="0" y="69"/>
                  </a:lnTo>
                  <a:lnTo>
                    <a:pt x="24" y="69"/>
                  </a:lnTo>
                  <a:lnTo>
                    <a:pt x="37" y="56"/>
                  </a:lnTo>
                  <a:lnTo>
                    <a:pt x="61" y="56"/>
                  </a:lnTo>
                  <a:lnTo>
                    <a:pt x="37" y="69"/>
                  </a:lnTo>
                  <a:lnTo>
                    <a:pt x="61" y="83"/>
                  </a:lnTo>
                  <a:lnTo>
                    <a:pt x="86" y="69"/>
                  </a:lnTo>
                  <a:lnTo>
                    <a:pt x="61" y="56"/>
                  </a:lnTo>
                  <a:lnTo>
                    <a:pt x="73" y="42"/>
                  </a:lnTo>
                  <a:lnTo>
                    <a:pt x="48" y="13"/>
                  </a:lnTo>
                  <a:lnTo>
                    <a:pt x="3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0" name="Freeform 36"/>
            <p:cNvSpPr>
              <a:spLocks/>
            </p:cNvSpPr>
            <p:nvPr/>
          </p:nvSpPr>
          <p:spPr bwMode="auto">
            <a:xfrm>
              <a:off x="2018724" y="2217480"/>
              <a:ext cx="72011" cy="843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42"/>
                </a:cxn>
                <a:cxn ang="0">
                  <a:pos x="37" y="56"/>
                </a:cxn>
                <a:cxn ang="0">
                  <a:pos x="25" y="13"/>
                </a:cxn>
                <a:cxn ang="0">
                  <a:pos x="0" y="0"/>
                </a:cxn>
              </a:cxnLst>
              <a:rect l="0" t="0" r="r" b="b"/>
              <a:pathLst>
                <a:path w="38" h="57">
                  <a:moveTo>
                    <a:pt x="0" y="0"/>
                  </a:moveTo>
                  <a:lnTo>
                    <a:pt x="25" y="42"/>
                  </a:lnTo>
                  <a:lnTo>
                    <a:pt x="37" y="56"/>
                  </a:lnTo>
                  <a:lnTo>
                    <a:pt x="25" y="1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1" name="Freeform 37"/>
            <p:cNvSpPr>
              <a:spLocks/>
            </p:cNvSpPr>
            <p:nvPr/>
          </p:nvSpPr>
          <p:spPr bwMode="auto">
            <a:xfrm>
              <a:off x="3495932" y="1872566"/>
              <a:ext cx="95367" cy="42173"/>
            </a:xfrm>
            <a:custGeom>
              <a:avLst/>
              <a:gdLst/>
              <a:ahLst/>
              <a:cxnLst>
                <a:cxn ang="0">
                  <a:pos x="49" y="15"/>
                </a:cxn>
                <a:cxn ang="0">
                  <a:pos x="11" y="0"/>
                </a:cxn>
                <a:cxn ang="0">
                  <a:pos x="0" y="15"/>
                </a:cxn>
                <a:cxn ang="0">
                  <a:pos x="0" y="28"/>
                </a:cxn>
                <a:cxn ang="0">
                  <a:pos x="49" y="15"/>
                </a:cxn>
              </a:cxnLst>
              <a:rect l="0" t="0" r="r" b="b"/>
              <a:pathLst>
                <a:path w="50" h="29">
                  <a:moveTo>
                    <a:pt x="49" y="15"/>
                  </a:moveTo>
                  <a:lnTo>
                    <a:pt x="11" y="0"/>
                  </a:lnTo>
                  <a:lnTo>
                    <a:pt x="0" y="15"/>
                  </a:lnTo>
                  <a:lnTo>
                    <a:pt x="0" y="28"/>
                  </a:lnTo>
                  <a:lnTo>
                    <a:pt x="49" y="1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2" name="Freeform 38"/>
            <p:cNvSpPr>
              <a:spLocks/>
            </p:cNvSpPr>
            <p:nvPr/>
          </p:nvSpPr>
          <p:spPr bwMode="auto">
            <a:xfrm>
              <a:off x="2495558" y="1688812"/>
              <a:ext cx="145969" cy="10543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49" y="14"/>
                </a:cxn>
                <a:cxn ang="0">
                  <a:pos x="49" y="29"/>
                </a:cxn>
                <a:cxn ang="0">
                  <a:pos x="62" y="14"/>
                </a:cxn>
                <a:cxn ang="0">
                  <a:pos x="75" y="41"/>
                </a:cxn>
                <a:cxn ang="0">
                  <a:pos x="49" y="41"/>
                </a:cxn>
                <a:cxn ang="0">
                  <a:pos x="36" y="70"/>
                </a:cxn>
                <a:cxn ang="0">
                  <a:pos x="0" y="56"/>
                </a:cxn>
                <a:cxn ang="0">
                  <a:pos x="12" y="29"/>
                </a:cxn>
                <a:cxn ang="0">
                  <a:pos x="36" y="29"/>
                </a:cxn>
                <a:cxn ang="0">
                  <a:pos x="25" y="0"/>
                </a:cxn>
              </a:cxnLst>
              <a:rect l="0" t="0" r="r" b="b"/>
              <a:pathLst>
                <a:path w="76" h="71">
                  <a:moveTo>
                    <a:pt x="25" y="0"/>
                  </a:moveTo>
                  <a:lnTo>
                    <a:pt x="49" y="14"/>
                  </a:lnTo>
                  <a:lnTo>
                    <a:pt x="49" y="29"/>
                  </a:lnTo>
                  <a:lnTo>
                    <a:pt x="62" y="14"/>
                  </a:lnTo>
                  <a:lnTo>
                    <a:pt x="75" y="41"/>
                  </a:lnTo>
                  <a:lnTo>
                    <a:pt x="49" y="41"/>
                  </a:lnTo>
                  <a:lnTo>
                    <a:pt x="36" y="70"/>
                  </a:lnTo>
                  <a:lnTo>
                    <a:pt x="0" y="56"/>
                  </a:lnTo>
                  <a:lnTo>
                    <a:pt x="12" y="29"/>
                  </a:lnTo>
                  <a:lnTo>
                    <a:pt x="36" y="29"/>
                  </a:lnTo>
                  <a:lnTo>
                    <a:pt x="25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3" name="Freeform 39"/>
            <p:cNvSpPr>
              <a:spLocks/>
            </p:cNvSpPr>
            <p:nvPr/>
          </p:nvSpPr>
          <p:spPr bwMode="auto">
            <a:xfrm>
              <a:off x="2686291" y="2197901"/>
              <a:ext cx="50602" cy="798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13" y="53"/>
                </a:cxn>
                <a:cxn ang="0">
                  <a:pos x="0" y="0"/>
                </a:cxn>
              </a:cxnLst>
              <a:rect l="0" t="0" r="r" b="b"/>
              <a:pathLst>
                <a:path w="27" h="54">
                  <a:moveTo>
                    <a:pt x="0" y="0"/>
                  </a:moveTo>
                  <a:lnTo>
                    <a:pt x="26" y="0"/>
                  </a:lnTo>
                  <a:lnTo>
                    <a:pt x="13" y="5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4" name="Freeform 40"/>
            <p:cNvSpPr>
              <a:spLocks/>
            </p:cNvSpPr>
            <p:nvPr/>
          </p:nvSpPr>
          <p:spPr bwMode="auto">
            <a:xfrm>
              <a:off x="2758303" y="1163154"/>
              <a:ext cx="216034" cy="143087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12" y="27"/>
                </a:cxn>
                <a:cxn ang="0">
                  <a:pos x="49" y="0"/>
                </a:cxn>
                <a:cxn ang="0">
                  <a:pos x="99" y="0"/>
                </a:cxn>
                <a:cxn ang="0">
                  <a:pos x="112" y="27"/>
                </a:cxn>
                <a:cxn ang="0">
                  <a:pos x="74" y="27"/>
                </a:cxn>
                <a:cxn ang="0">
                  <a:pos x="37" y="96"/>
                </a:cxn>
                <a:cxn ang="0">
                  <a:pos x="0" y="82"/>
                </a:cxn>
              </a:cxnLst>
              <a:rect l="0" t="0" r="r" b="b"/>
              <a:pathLst>
                <a:path w="113" h="97">
                  <a:moveTo>
                    <a:pt x="0" y="82"/>
                  </a:moveTo>
                  <a:lnTo>
                    <a:pt x="12" y="27"/>
                  </a:lnTo>
                  <a:lnTo>
                    <a:pt x="49" y="0"/>
                  </a:lnTo>
                  <a:lnTo>
                    <a:pt x="99" y="0"/>
                  </a:lnTo>
                  <a:lnTo>
                    <a:pt x="112" y="27"/>
                  </a:lnTo>
                  <a:lnTo>
                    <a:pt x="74" y="27"/>
                  </a:lnTo>
                  <a:lnTo>
                    <a:pt x="37" y="96"/>
                  </a:lnTo>
                  <a:lnTo>
                    <a:pt x="0" y="8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5" name="Freeform 41"/>
            <p:cNvSpPr>
              <a:spLocks/>
            </p:cNvSpPr>
            <p:nvPr/>
          </p:nvSpPr>
          <p:spPr bwMode="auto">
            <a:xfrm>
              <a:off x="2925680" y="1223403"/>
              <a:ext cx="334756" cy="245508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87" y="0"/>
                </a:cxn>
                <a:cxn ang="0">
                  <a:pos x="99" y="14"/>
                </a:cxn>
                <a:cxn ang="0">
                  <a:pos x="99" y="0"/>
                </a:cxn>
                <a:cxn ang="0">
                  <a:pos x="136" y="41"/>
                </a:cxn>
                <a:cxn ang="0">
                  <a:pos x="174" y="27"/>
                </a:cxn>
                <a:cxn ang="0">
                  <a:pos x="161" y="69"/>
                </a:cxn>
                <a:cxn ang="0">
                  <a:pos x="161" y="151"/>
                </a:cxn>
                <a:cxn ang="0">
                  <a:pos x="111" y="165"/>
                </a:cxn>
                <a:cxn ang="0">
                  <a:pos x="61" y="124"/>
                </a:cxn>
                <a:cxn ang="0">
                  <a:pos x="24" y="110"/>
                </a:cxn>
                <a:cxn ang="0">
                  <a:pos x="0" y="69"/>
                </a:cxn>
                <a:cxn ang="0">
                  <a:pos x="61" y="96"/>
                </a:cxn>
                <a:cxn ang="0">
                  <a:pos x="61" y="69"/>
                </a:cxn>
                <a:cxn ang="0">
                  <a:pos x="24" y="55"/>
                </a:cxn>
                <a:cxn ang="0">
                  <a:pos x="37" y="41"/>
                </a:cxn>
                <a:cxn ang="0">
                  <a:pos x="49" y="27"/>
                </a:cxn>
                <a:cxn ang="0">
                  <a:pos x="49" y="0"/>
                </a:cxn>
              </a:cxnLst>
              <a:rect l="0" t="0" r="r" b="b"/>
              <a:pathLst>
                <a:path w="175" h="166">
                  <a:moveTo>
                    <a:pt x="49" y="0"/>
                  </a:moveTo>
                  <a:lnTo>
                    <a:pt x="87" y="0"/>
                  </a:lnTo>
                  <a:lnTo>
                    <a:pt x="99" y="14"/>
                  </a:lnTo>
                  <a:lnTo>
                    <a:pt x="99" y="0"/>
                  </a:lnTo>
                  <a:lnTo>
                    <a:pt x="136" y="41"/>
                  </a:lnTo>
                  <a:lnTo>
                    <a:pt x="174" y="27"/>
                  </a:lnTo>
                  <a:lnTo>
                    <a:pt x="161" y="69"/>
                  </a:lnTo>
                  <a:lnTo>
                    <a:pt x="161" y="151"/>
                  </a:lnTo>
                  <a:lnTo>
                    <a:pt x="111" y="165"/>
                  </a:lnTo>
                  <a:lnTo>
                    <a:pt x="61" y="124"/>
                  </a:lnTo>
                  <a:lnTo>
                    <a:pt x="24" y="110"/>
                  </a:lnTo>
                  <a:lnTo>
                    <a:pt x="0" y="69"/>
                  </a:lnTo>
                  <a:lnTo>
                    <a:pt x="61" y="96"/>
                  </a:lnTo>
                  <a:lnTo>
                    <a:pt x="61" y="69"/>
                  </a:lnTo>
                  <a:lnTo>
                    <a:pt x="24" y="55"/>
                  </a:lnTo>
                  <a:lnTo>
                    <a:pt x="37" y="41"/>
                  </a:lnTo>
                  <a:lnTo>
                    <a:pt x="49" y="27"/>
                  </a:lnTo>
                  <a:lnTo>
                    <a:pt x="4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6" name="Freeform 42"/>
            <p:cNvSpPr>
              <a:spLocks/>
            </p:cNvSpPr>
            <p:nvPr/>
          </p:nvSpPr>
          <p:spPr bwMode="auto">
            <a:xfrm>
              <a:off x="3708075" y="1202315"/>
              <a:ext cx="412607" cy="20634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28"/>
                </a:cxn>
                <a:cxn ang="0">
                  <a:pos x="50" y="41"/>
                </a:cxn>
                <a:cxn ang="0">
                  <a:pos x="63" y="70"/>
                </a:cxn>
                <a:cxn ang="0">
                  <a:pos x="126" y="111"/>
                </a:cxn>
                <a:cxn ang="0">
                  <a:pos x="151" y="96"/>
                </a:cxn>
                <a:cxn ang="0">
                  <a:pos x="202" y="139"/>
                </a:cxn>
                <a:cxn ang="0">
                  <a:pos x="215" y="96"/>
                </a:cxn>
                <a:cxn ang="0">
                  <a:pos x="151" y="55"/>
                </a:cxn>
                <a:cxn ang="0">
                  <a:pos x="139" y="70"/>
                </a:cxn>
                <a:cxn ang="0">
                  <a:pos x="50" y="28"/>
                </a:cxn>
                <a:cxn ang="0">
                  <a:pos x="50" y="0"/>
                </a:cxn>
                <a:cxn ang="0">
                  <a:pos x="12" y="0"/>
                </a:cxn>
              </a:cxnLst>
              <a:rect l="0" t="0" r="r" b="b"/>
              <a:pathLst>
                <a:path w="216" h="140">
                  <a:moveTo>
                    <a:pt x="12" y="0"/>
                  </a:moveTo>
                  <a:lnTo>
                    <a:pt x="0" y="28"/>
                  </a:lnTo>
                  <a:lnTo>
                    <a:pt x="50" y="41"/>
                  </a:lnTo>
                  <a:lnTo>
                    <a:pt x="63" y="70"/>
                  </a:lnTo>
                  <a:lnTo>
                    <a:pt x="126" y="111"/>
                  </a:lnTo>
                  <a:lnTo>
                    <a:pt x="151" y="96"/>
                  </a:lnTo>
                  <a:lnTo>
                    <a:pt x="202" y="139"/>
                  </a:lnTo>
                  <a:lnTo>
                    <a:pt x="215" y="96"/>
                  </a:lnTo>
                  <a:lnTo>
                    <a:pt x="151" y="55"/>
                  </a:lnTo>
                  <a:lnTo>
                    <a:pt x="139" y="70"/>
                  </a:lnTo>
                  <a:lnTo>
                    <a:pt x="50" y="28"/>
                  </a:lnTo>
                  <a:lnTo>
                    <a:pt x="50" y="0"/>
                  </a:lnTo>
                  <a:lnTo>
                    <a:pt x="12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87" name="Freeform 43"/>
            <p:cNvSpPr>
              <a:spLocks/>
            </p:cNvSpPr>
            <p:nvPr/>
          </p:nvSpPr>
          <p:spPr bwMode="auto">
            <a:xfrm>
              <a:off x="3879346" y="1041155"/>
              <a:ext cx="118721" cy="183754"/>
            </a:xfrm>
            <a:custGeom>
              <a:avLst/>
              <a:gdLst>
                <a:gd name="T0" fmla="*/ 56703443 w 63"/>
                <a:gd name="T1" fmla="*/ 0 h 125"/>
                <a:gd name="T2" fmla="*/ 25989206 w 63"/>
                <a:gd name="T3" fmla="*/ 98425635 h 125"/>
                <a:gd name="T4" fmla="*/ 0 w 63"/>
                <a:gd name="T5" fmla="*/ 264070440 h 125"/>
                <a:gd name="T6" fmla="*/ 118133455 w 63"/>
                <a:gd name="T7" fmla="*/ 297680024 h 125"/>
                <a:gd name="T8" fmla="*/ 146485176 w 63"/>
                <a:gd name="T9" fmla="*/ 165644805 h 125"/>
                <a:gd name="T10" fmla="*/ 56703443 w 63"/>
                <a:gd name="T11" fmla="*/ 0 h 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125">
                  <a:moveTo>
                    <a:pt x="24" y="0"/>
                  </a:moveTo>
                  <a:lnTo>
                    <a:pt x="11" y="41"/>
                  </a:lnTo>
                  <a:lnTo>
                    <a:pt x="0" y="110"/>
                  </a:lnTo>
                  <a:lnTo>
                    <a:pt x="50" y="124"/>
                  </a:lnTo>
                  <a:lnTo>
                    <a:pt x="62" y="69"/>
                  </a:lnTo>
                  <a:lnTo>
                    <a:pt x="2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48" name="Freeform 44"/>
            <p:cNvSpPr>
              <a:spLocks/>
            </p:cNvSpPr>
            <p:nvPr/>
          </p:nvSpPr>
          <p:spPr bwMode="auto">
            <a:xfrm>
              <a:off x="3926057" y="1688811"/>
              <a:ext cx="50602" cy="6024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0" y="28"/>
                </a:cxn>
                <a:cxn ang="0">
                  <a:pos x="0" y="40"/>
                </a:cxn>
                <a:cxn ang="0">
                  <a:pos x="26" y="28"/>
                </a:cxn>
                <a:cxn ang="0">
                  <a:pos x="13" y="0"/>
                </a:cxn>
              </a:cxnLst>
              <a:rect l="0" t="0" r="r" b="b"/>
              <a:pathLst>
                <a:path w="27" h="41">
                  <a:moveTo>
                    <a:pt x="13" y="0"/>
                  </a:moveTo>
                  <a:lnTo>
                    <a:pt x="0" y="28"/>
                  </a:lnTo>
                  <a:lnTo>
                    <a:pt x="0" y="40"/>
                  </a:lnTo>
                  <a:lnTo>
                    <a:pt x="26" y="28"/>
                  </a:lnTo>
                  <a:lnTo>
                    <a:pt x="13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49" name="Freeform 45"/>
            <p:cNvSpPr>
              <a:spLocks/>
            </p:cNvSpPr>
            <p:nvPr/>
          </p:nvSpPr>
          <p:spPr bwMode="auto">
            <a:xfrm>
              <a:off x="3900754" y="2580471"/>
              <a:ext cx="52550" cy="42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14"/>
                </a:cxn>
                <a:cxn ang="0">
                  <a:pos x="26" y="27"/>
                </a:cxn>
                <a:cxn ang="0">
                  <a:pos x="26" y="0"/>
                </a:cxn>
                <a:cxn ang="0">
                  <a:pos x="0" y="0"/>
                </a:cxn>
              </a:cxnLst>
              <a:rect l="0" t="0" r="r" b="b"/>
              <a:pathLst>
                <a:path w="27" h="28">
                  <a:moveTo>
                    <a:pt x="0" y="0"/>
                  </a:moveTo>
                  <a:lnTo>
                    <a:pt x="13" y="14"/>
                  </a:lnTo>
                  <a:lnTo>
                    <a:pt x="26" y="27"/>
                  </a:lnTo>
                  <a:lnTo>
                    <a:pt x="2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50" name="Freeform 46"/>
            <p:cNvSpPr>
              <a:spLocks/>
            </p:cNvSpPr>
            <p:nvPr/>
          </p:nvSpPr>
          <p:spPr bwMode="auto">
            <a:xfrm>
              <a:off x="2448846" y="1505058"/>
              <a:ext cx="167378" cy="10392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86" y="0"/>
                </a:cxn>
                <a:cxn ang="0">
                  <a:pos x="73" y="14"/>
                </a:cxn>
                <a:cxn ang="0">
                  <a:pos x="86" y="43"/>
                </a:cxn>
                <a:cxn ang="0">
                  <a:pos x="73" y="56"/>
                </a:cxn>
                <a:cxn ang="0">
                  <a:pos x="60" y="43"/>
                </a:cxn>
                <a:cxn ang="0">
                  <a:pos x="37" y="70"/>
                </a:cxn>
                <a:cxn ang="0">
                  <a:pos x="24" y="43"/>
                </a:cxn>
                <a:cxn ang="0">
                  <a:pos x="11" y="56"/>
                </a:cxn>
                <a:cxn ang="0">
                  <a:pos x="0" y="43"/>
                </a:cxn>
                <a:cxn ang="0">
                  <a:pos x="24" y="14"/>
                </a:cxn>
                <a:cxn ang="0">
                  <a:pos x="11" y="0"/>
                </a:cxn>
              </a:cxnLst>
              <a:rect l="0" t="0" r="r" b="b"/>
              <a:pathLst>
                <a:path w="87" h="71">
                  <a:moveTo>
                    <a:pt x="11" y="0"/>
                  </a:moveTo>
                  <a:lnTo>
                    <a:pt x="86" y="0"/>
                  </a:lnTo>
                  <a:lnTo>
                    <a:pt x="73" y="14"/>
                  </a:lnTo>
                  <a:lnTo>
                    <a:pt x="86" y="43"/>
                  </a:lnTo>
                  <a:lnTo>
                    <a:pt x="73" y="56"/>
                  </a:lnTo>
                  <a:lnTo>
                    <a:pt x="60" y="43"/>
                  </a:lnTo>
                  <a:lnTo>
                    <a:pt x="37" y="70"/>
                  </a:lnTo>
                  <a:lnTo>
                    <a:pt x="24" y="43"/>
                  </a:lnTo>
                  <a:lnTo>
                    <a:pt x="11" y="56"/>
                  </a:lnTo>
                  <a:lnTo>
                    <a:pt x="0" y="43"/>
                  </a:lnTo>
                  <a:lnTo>
                    <a:pt x="24" y="14"/>
                  </a:lnTo>
                  <a:lnTo>
                    <a:pt x="1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51" name="Freeform 47"/>
            <p:cNvSpPr>
              <a:spLocks/>
            </p:cNvSpPr>
            <p:nvPr/>
          </p:nvSpPr>
          <p:spPr bwMode="auto">
            <a:xfrm>
              <a:off x="3521235" y="1304736"/>
              <a:ext cx="147916" cy="103927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" y="69"/>
                </a:cxn>
                <a:cxn ang="0">
                  <a:pos x="38" y="27"/>
                </a:cxn>
                <a:cxn ang="0">
                  <a:pos x="76" y="41"/>
                </a:cxn>
                <a:cxn ang="0">
                  <a:pos x="76" y="0"/>
                </a:cxn>
                <a:cxn ang="0">
                  <a:pos x="12" y="0"/>
                </a:cxn>
                <a:cxn ang="0">
                  <a:pos x="0" y="41"/>
                </a:cxn>
              </a:cxnLst>
              <a:rect l="0" t="0" r="r" b="b"/>
              <a:pathLst>
                <a:path w="77" h="70">
                  <a:moveTo>
                    <a:pt x="0" y="41"/>
                  </a:moveTo>
                  <a:lnTo>
                    <a:pt x="12" y="69"/>
                  </a:lnTo>
                  <a:lnTo>
                    <a:pt x="38" y="27"/>
                  </a:lnTo>
                  <a:lnTo>
                    <a:pt x="76" y="41"/>
                  </a:lnTo>
                  <a:lnTo>
                    <a:pt x="76" y="0"/>
                  </a:lnTo>
                  <a:lnTo>
                    <a:pt x="12" y="0"/>
                  </a:lnTo>
                  <a:lnTo>
                    <a:pt x="0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792" name="Freeform 48"/>
            <p:cNvSpPr>
              <a:spLocks/>
            </p:cNvSpPr>
            <p:nvPr/>
          </p:nvSpPr>
          <p:spPr bwMode="auto">
            <a:xfrm>
              <a:off x="3021046" y="1041155"/>
              <a:ext cx="194625" cy="102421"/>
            </a:xfrm>
            <a:custGeom>
              <a:avLst/>
              <a:gdLst>
                <a:gd name="T0" fmla="*/ 0 w 101"/>
                <a:gd name="T1" fmla="*/ 97506609 h 70"/>
                <a:gd name="T2" fmla="*/ 27176114 w 101"/>
                <a:gd name="T3" fmla="*/ 164096337 h 70"/>
                <a:gd name="T4" fmla="*/ 247049579 w 101"/>
                <a:gd name="T5" fmla="*/ 66589729 h 70"/>
                <a:gd name="T6" fmla="*/ 182817129 w 101"/>
                <a:gd name="T7" fmla="*/ 0 h 70"/>
                <a:gd name="T8" fmla="*/ 59292339 w 101"/>
                <a:gd name="T9" fmla="*/ 0 h 70"/>
                <a:gd name="T10" fmla="*/ 0 w 101"/>
                <a:gd name="T11" fmla="*/ 97506609 h 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70">
                  <a:moveTo>
                    <a:pt x="0" y="41"/>
                  </a:moveTo>
                  <a:lnTo>
                    <a:pt x="11" y="69"/>
                  </a:lnTo>
                  <a:lnTo>
                    <a:pt x="100" y="28"/>
                  </a:lnTo>
                  <a:lnTo>
                    <a:pt x="74" y="0"/>
                  </a:lnTo>
                  <a:lnTo>
                    <a:pt x="24" y="0"/>
                  </a:lnTo>
                  <a:lnTo>
                    <a:pt x="0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3" name="Freeform 49"/>
            <p:cNvSpPr>
              <a:spLocks/>
            </p:cNvSpPr>
            <p:nvPr/>
          </p:nvSpPr>
          <p:spPr bwMode="auto">
            <a:xfrm>
              <a:off x="3139769" y="1081820"/>
              <a:ext cx="264691" cy="122001"/>
            </a:xfrm>
            <a:custGeom>
              <a:avLst/>
              <a:gdLst>
                <a:gd name="T0" fmla="*/ 59455776 w 140"/>
                <a:gd name="T1" fmla="*/ 66395316 h 82"/>
                <a:gd name="T2" fmla="*/ 0 w 140"/>
                <a:gd name="T3" fmla="*/ 100822401 h 82"/>
                <a:gd name="T4" fmla="*/ 90371114 w 140"/>
                <a:gd name="T5" fmla="*/ 132790632 h 82"/>
                <a:gd name="T6" fmla="*/ 0 w 140"/>
                <a:gd name="T7" fmla="*/ 164758864 h 82"/>
                <a:gd name="T8" fmla="*/ 90371114 w 140"/>
                <a:gd name="T9" fmla="*/ 199185948 h 82"/>
                <a:gd name="T10" fmla="*/ 147448905 w 140"/>
                <a:gd name="T11" fmla="*/ 132790632 h 82"/>
                <a:gd name="T12" fmla="*/ 330570659 w 140"/>
                <a:gd name="T13" fmla="*/ 164758864 h 82"/>
                <a:gd name="T14" fmla="*/ 330570659 w 140"/>
                <a:gd name="T15" fmla="*/ 100822401 h 82"/>
                <a:gd name="T16" fmla="*/ 299653779 w 140"/>
                <a:gd name="T17" fmla="*/ 100822401 h 82"/>
                <a:gd name="T18" fmla="*/ 299653779 w 140"/>
                <a:gd name="T19" fmla="*/ 0 h 82"/>
                <a:gd name="T20" fmla="*/ 147448905 w 140"/>
                <a:gd name="T21" fmla="*/ 66395316 h 82"/>
                <a:gd name="T22" fmla="*/ 59455776 w 140"/>
                <a:gd name="T23" fmla="*/ 66395316 h 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0" h="82">
                  <a:moveTo>
                    <a:pt x="25" y="27"/>
                  </a:moveTo>
                  <a:lnTo>
                    <a:pt x="0" y="41"/>
                  </a:lnTo>
                  <a:lnTo>
                    <a:pt x="38" y="54"/>
                  </a:lnTo>
                  <a:lnTo>
                    <a:pt x="0" y="67"/>
                  </a:lnTo>
                  <a:lnTo>
                    <a:pt x="38" y="81"/>
                  </a:lnTo>
                  <a:lnTo>
                    <a:pt x="62" y="54"/>
                  </a:lnTo>
                  <a:lnTo>
                    <a:pt x="139" y="67"/>
                  </a:lnTo>
                  <a:lnTo>
                    <a:pt x="139" y="41"/>
                  </a:lnTo>
                  <a:lnTo>
                    <a:pt x="126" y="41"/>
                  </a:lnTo>
                  <a:lnTo>
                    <a:pt x="126" y="0"/>
                  </a:lnTo>
                  <a:lnTo>
                    <a:pt x="62" y="27"/>
                  </a:lnTo>
                  <a:lnTo>
                    <a:pt x="25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4" name="Freeform 50"/>
            <p:cNvSpPr>
              <a:spLocks/>
            </p:cNvSpPr>
            <p:nvPr/>
          </p:nvSpPr>
          <p:spPr bwMode="auto">
            <a:xfrm>
              <a:off x="3258489" y="1000487"/>
              <a:ext cx="99260" cy="42173"/>
            </a:xfrm>
            <a:custGeom>
              <a:avLst/>
              <a:gdLst>
                <a:gd name="T0" fmla="*/ 0 w 52"/>
                <a:gd name="T1" fmla="*/ 0 h 28"/>
                <a:gd name="T2" fmla="*/ 29090629 w 52"/>
                <a:gd name="T3" fmla="*/ 68045013 h 28"/>
                <a:gd name="T4" fmla="*/ 123633615 w 52"/>
                <a:gd name="T5" fmla="*/ 68045013 h 28"/>
                <a:gd name="T6" fmla="*/ 123633615 w 52"/>
                <a:gd name="T7" fmla="*/ 0 h 28"/>
                <a:gd name="T8" fmla="*/ 92118767 w 52"/>
                <a:gd name="T9" fmla="*/ 0 h 28"/>
                <a:gd name="T10" fmla="*/ 29090629 w 52"/>
                <a:gd name="T11" fmla="*/ 32762825 h 28"/>
                <a:gd name="T12" fmla="*/ 0 w 52"/>
                <a:gd name="T13" fmla="*/ 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" h="28">
                  <a:moveTo>
                    <a:pt x="0" y="0"/>
                  </a:moveTo>
                  <a:lnTo>
                    <a:pt x="12" y="27"/>
                  </a:lnTo>
                  <a:lnTo>
                    <a:pt x="51" y="27"/>
                  </a:lnTo>
                  <a:lnTo>
                    <a:pt x="51" y="0"/>
                  </a:lnTo>
                  <a:lnTo>
                    <a:pt x="38" y="0"/>
                  </a:lnTo>
                  <a:lnTo>
                    <a:pt x="12" y="1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5" name="Freeform 51"/>
            <p:cNvSpPr>
              <a:spLocks/>
            </p:cNvSpPr>
            <p:nvPr/>
          </p:nvSpPr>
          <p:spPr bwMode="auto">
            <a:xfrm>
              <a:off x="3474525" y="1000487"/>
              <a:ext cx="33086" cy="82840"/>
            </a:xfrm>
            <a:custGeom>
              <a:avLst/>
              <a:gdLst>
                <a:gd name="T0" fmla="*/ 0 w 17"/>
                <a:gd name="T1" fmla="*/ 31602629 h 56"/>
                <a:gd name="T2" fmla="*/ 40321753 w 17"/>
                <a:gd name="T3" fmla="*/ 0 h 56"/>
                <a:gd name="T4" fmla="*/ 40321753 w 17"/>
                <a:gd name="T5" fmla="*/ 65635989 h 56"/>
                <a:gd name="T6" fmla="*/ 0 w 17"/>
                <a:gd name="T7" fmla="*/ 133704268 h 56"/>
                <a:gd name="T8" fmla="*/ 0 w 17"/>
                <a:gd name="T9" fmla="*/ 316026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56">
                  <a:moveTo>
                    <a:pt x="0" y="13"/>
                  </a:moveTo>
                  <a:lnTo>
                    <a:pt x="16" y="0"/>
                  </a:lnTo>
                  <a:lnTo>
                    <a:pt x="16" y="27"/>
                  </a:lnTo>
                  <a:lnTo>
                    <a:pt x="0" y="55"/>
                  </a:lnTo>
                  <a:lnTo>
                    <a:pt x="0" y="1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6" name="Freeform 52"/>
            <p:cNvSpPr>
              <a:spLocks/>
            </p:cNvSpPr>
            <p:nvPr/>
          </p:nvSpPr>
          <p:spPr bwMode="auto">
            <a:xfrm>
              <a:off x="3449223" y="1122490"/>
              <a:ext cx="165433" cy="122000"/>
            </a:xfrm>
            <a:custGeom>
              <a:avLst/>
              <a:gdLst>
                <a:gd name="T0" fmla="*/ 0 w 87"/>
                <a:gd name="T1" fmla="*/ 33601487 h 83"/>
                <a:gd name="T2" fmla="*/ 0 w 87"/>
                <a:gd name="T3" fmla="*/ 129607950 h 83"/>
                <a:gd name="T4" fmla="*/ 115471255 w 87"/>
                <a:gd name="T5" fmla="*/ 196812474 h 83"/>
                <a:gd name="T6" fmla="*/ 206884770 w 87"/>
                <a:gd name="T7" fmla="*/ 67204524 h 83"/>
                <a:gd name="T8" fmla="*/ 178017344 w 87"/>
                <a:gd name="T9" fmla="*/ 0 h 83"/>
                <a:gd name="T10" fmla="*/ 115471255 w 87"/>
                <a:gd name="T11" fmla="*/ 96006463 h 83"/>
                <a:gd name="T12" fmla="*/ 0 w 87"/>
                <a:gd name="T13" fmla="*/ 3360148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" h="83">
                  <a:moveTo>
                    <a:pt x="0" y="14"/>
                  </a:moveTo>
                  <a:lnTo>
                    <a:pt x="0" y="54"/>
                  </a:lnTo>
                  <a:lnTo>
                    <a:pt x="48" y="82"/>
                  </a:lnTo>
                  <a:lnTo>
                    <a:pt x="86" y="28"/>
                  </a:lnTo>
                  <a:lnTo>
                    <a:pt x="74" y="0"/>
                  </a:lnTo>
                  <a:lnTo>
                    <a:pt x="48" y="40"/>
                  </a:lnTo>
                  <a:lnTo>
                    <a:pt x="0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7" name="Freeform 53" descr="50%"/>
            <p:cNvSpPr>
              <a:spLocks/>
            </p:cNvSpPr>
            <p:nvPr/>
          </p:nvSpPr>
          <p:spPr bwMode="auto">
            <a:xfrm>
              <a:off x="2875078" y="3636302"/>
              <a:ext cx="149861" cy="123507"/>
            </a:xfrm>
            <a:custGeom>
              <a:avLst/>
              <a:gdLst>
                <a:gd name="T0" fmla="*/ 61399018 w 78"/>
                <a:gd name="T1" fmla="*/ 199330469 h 84"/>
                <a:gd name="T2" fmla="*/ 125252179 w 78"/>
                <a:gd name="T3" fmla="*/ 199330469 h 84"/>
                <a:gd name="T4" fmla="*/ 189106908 w 78"/>
                <a:gd name="T5" fmla="*/ 199330469 h 84"/>
                <a:gd name="T6" fmla="*/ 189106908 w 78"/>
                <a:gd name="T7" fmla="*/ 0 h 84"/>
                <a:gd name="T8" fmla="*/ 90869105 w 78"/>
                <a:gd name="T9" fmla="*/ 33622343 h 84"/>
                <a:gd name="T10" fmla="*/ 61399018 w 78"/>
                <a:gd name="T11" fmla="*/ 98464990 h 84"/>
                <a:gd name="T12" fmla="*/ 0 w 78"/>
                <a:gd name="T13" fmla="*/ 98464990 h 84"/>
                <a:gd name="T14" fmla="*/ 61399018 w 78"/>
                <a:gd name="T15" fmla="*/ 199330469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8" h="84">
                  <a:moveTo>
                    <a:pt x="25" y="83"/>
                  </a:moveTo>
                  <a:lnTo>
                    <a:pt x="51" y="83"/>
                  </a:lnTo>
                  <a:lnTo>
                    <a:pt x="77" y="83"/>
                  </a:lnTo>
                  <a:lnTo>
                    <a:pt x="77" y="0"/>
                  </a:lnTo>
                  <a:lnTo>
                    <a:pt x="37" y="14"/>
                  </a:lnTo>
                  <a:lnTo>
                    <a:pt x="25" y="41"/>
                  </a:lnTo>
                  <a:lnTo>
                    <a:pt x="0" y="41"/>
                  </a:lnTo>
                  <a:lnTo>
                    <a:pt x="25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8" name="Freeform 54"/>
            <p:cNvSpPr>
              <a:spLocks/>
            </p:cNvSpPr>
            <p:nvPr/>
          </p:nvSpPr>
          <p:spPr bwMode="auto">
            <a:xfrm>
              <a:off x="3021046" y="3798969"/>
              <a:ext cx="214088" cy="82840"/>
            </a:xfrm>
            <a:custGeom>
              <a:avLst/>
              <a:gdLst>
                <a:gd name="T0" fmla="*/ 148287808 w 112"/>
                <a:gd name="T1" fmla="*/ 68068279 h 56"/>
                <a:gd name="T2" fmla="*/ 209061985 w 112"/>
                <a:gd name="T3" fmla="*/ 68068279 h 56"/>
                <a:gd name="T4" fmla="*/ 240664433 w 112"/>
                <a:gd name="T5" fmla="*/ 133704268 h 56"/>
                <a:gd name="T6" fmla="*/ 240664433 w 112"/>
                <a:gd name="T7" fmla="*/ 99670908 h 56"/>
                <a:gd name="T8" fmla="*/ 269836163 w 112"/>
                <a:gd name="T9" fmla="*/ 68068279 h 56"/>
                <a:gd name="T10" fmla="*/ 209061985 w 112"/>
                <a:gd name="T11" fmla="*/ 34033360 h 56"/>
                <a:gd name="T12" fmla="*/ 179890256 w 112"/>
                <a:gd name="T13" fmla="*/ 0 h 56"/>
                <a:gd name="T14" fmla="*/ 148287808 w 112"/>
                <a:gd name="T15" fmla="*/ 34033360 h 56"/>
                <a:gd name="T16" fmla="*/ 89945907 w 112"/>
                <a:gd name="T17" fmla="*/ 34033360 h 56"/>
                <a:gd name="T18" fmla="*/ 58343460 w 112"/>
                <a:gd name="T19" fmla="*/ 0 h 56"/>
                <a:gd name="T20" fmla="*/ 26741012 w 112"/>
                <a:gd name="T21" fmla="*/ 34033360 h 56"/>
                <a:gd name="T22" fmla="*/ 0 w 112"/>
                <a:gd name="T23" fmla="*/ 99670908 h 56"/>
                <a:gd name="T24" fmla="*/ 58343460 w 112"/>
                <a:gd name="T25" fmla="*/ 99670908 h 56"/>
                <a:gd name="T26" fmla="*/ 119116078 w 112"/>
                <a:gd name="T27" fmla="*/ 133704268 h 56"/>
                <a:gd name="T28" fmla="*/ 148287808 w 112"/>
                <a:gd name="T29" fmla="*/ 133704268 h 56"/>
                <a:gd name="T30" fmla="*/ 119116078 w 112"/>
                <a:gd name="T31" fmla="*/ 68068279 h 56"/>
                <a:gd name="T32" fmla="*/ 148287808 w 112"/>
                <a:gd name="T33" fmla="*/ 68068279 h 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2" h="56">
                  <a:moveTo>
                    <a:pt x="61" y="28"/>
                  </a:moveTo>
                  <a:lnTo>
                    <a:pt x="86" y="28"/>
                  </a:lnTo>
                  <a:lnTo>
                    <a:pt x="99" y="55"/>
                  </a:lnTo>
                  <a:lnTo>
                    <a:pt x="99" y="41"/>
                  </a:lnTo>
                  <a:lnTo>
                    <a:pt x="111" y="28"/>
                  </a:lnTo>
                  <a:lnTo>
                    <a:pt x="86" y="14"/>
                  </a:lnTo>
                  <a:lnTo>
                    <a:pt x="74" y="0"/>
                  </a:lnTo>
                  <a:lnTo>
                    <a:pt x="61" y="14"/>
                  </a:lnTo>
                  <a:lnTo>
                    <a:pt x="37" y="14"/>
                  </a:lnTo>
                  <a:lnTo>
                    <a:pt x="24" y="0"/>
                  </a:lnTo>
                  <a:lnTo>
                    <a:pt x="11" y="14"/>
                  </a:lnTo>
                  <a:lnTo>
                    <a:pt x="0" y="41"/>
                  </a:lnTo>
                  <a:lnTo>
                    <a:pt x="24" y="41"/>
                  </a:lnTo>
                  <a:lnTo>
                    <a:pt x="49" y="55"/>
                  </a:lnTo>
                  <a:lnTo>
                    <a:pt x="61" y="55"/>
                  </a:lnTo>
                  <a:lnTo>
                    <a:pt x="49" y="28"/>
                  </a:lnTo>
                  <a:lnTo>
                    <a:pt x="61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799" name="Freeform 55" descr="50%"/>
            <p:cNvSpPr>
              <a:spLocks/>
            </p:cNvSpPr>
            <p:nvPr/>
          </p:nvSpPr>
          <p:spPr bwMode="auto">
            <a:xfrm>
              <a:off x="2925680" y="3758304"/>
              <a:ext cx="145968" cy="99408"/>
            </a:xfrm>
            <a:custGeom>
              <a:avLst/>
              <a:gdLst>
                <a:gd name="T0" fmla="*/ 184068285 w 76"/>
                <a:gd name="T1" fmla="*/ 63582787 h 67"/>
                <a:gd name="T2" fmla="*/ 122712190 w 76"/>
                <a:gd name="T3" fmla="*/ 0 h 67"/>
                <a:gd name="T4" fmla="*/ 58902791 w 76"/>
                <a:gd name="T5" fmla="*/ 0 h 67"/>
                <a:gd name="T6" fmla="*/ 0 w 76"/>
                <a:gd name="T7" fmla="*/ 0 h 67"/>
                <a:gd name="T8" fmla="*/ 0 w 76"/>
                <a:gd name="T9" fmla="*/ 29346383 h 67"/>
                <a:gd name="T10" fmla="*/ 58902791 w 76"/>
                <a:gd name="T11" fmla="*/ 97819191 h 67"/>
                <a:gd name="T12" fmla="*/ 58902791 w 76"/>
                <a:gd name="T13" fmla="*/ 63582787 h 67"/>
                <a:gd name="T14" fmla="*/ 90806707 w 76"/>
                <a:gd name="T15" fmla="*/ 97819191 h 67"/>
                <a:gd name="T16" fmla="*/ 122712190 w 76"/>
                <a:gd name="T17" fmla="*/ 161401978 h 67"/>
                <a:gd name="T18" fmla="*/ 152164369 w 76"/>
                <a:gd name="T19" fmla="*/ 97819191 h 67"/>
                <a:gd name="T20" fmla="*/ 184068285 w 76"/>
                <a:gd name="T21" fmla="*/ 63582787 h 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6" h="67">
                  <a:moveTo>
                    <a:pt x="75" y="26"/>
                  </a:moveTo>
                  <a:lnTo>
                    <a:pt x="5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4" y="40"/>
                  </a:lnTo>
                  <a:lnTo>
                    <a:pt x="24" y="26"/>
                  </a:lnTo>
                  <a:lnTo>
                    <a:pt x="37" y="40"/>
                  </a:lnTo>
                  <a:lnTo>
                    <a:pt x="50" y="66"/>
                  </a:lnTo>
                  <a:lnTo>
                    <a:pt x="62" y="40"/>
                  </a:lnTo>
                  <a:lnTo>
                    <a:pt x="75" y="2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00" name="Freeform 56" descr="50%"/>
            <p:cNvSpPr>
              <a:spLocks/>
            </p:cNvSpPr>
            <p:nvPr/>
          </p:nvSpPr>
          <p:spPr bwMode="auto">
            <a:xfrm>
              <a:off x="2830313" y="3597142"/>
              <a:ext cx="194625" cy="99408"/>
            </a:xfrm>
            <a:custGeom>
              <a:avLst/>
              <a:gdLst>
                <a:gd name="T0" fmla="*/ 247049579 w 101"/>
                <a:gd name="T1" fmla="*/ 63582787 h 67"/>
                <a:gd name="T2" fmla="*/ 214933354 w 101"/>
                <a:gd name="T3" fmla="*/ 29346383 h 67"/>
                <a:gd name="T4" fmla="*/ 59292339 w 101"/>
                <a:gd name="T5" fmla="*/ 0 h 67"/>
                <a:gd name="T6" fmla="*/ 27176114 w 101"/>
                <a:gd name="T7" fmla="*/ 63582787 h 67"/>
                <a:gd name="T8" fmla="*/ 0 w 101"/>
                <a:gd name="T9" fmla="*/ 97819191 h 67"/>
                <a:gd name="T10" fmla="*/ 59292339 w 101"/>
                <a:gd name="T11" fmla="*/ 97819191 h 67"/>
                <a:gd name="T12" fmla="*/ 59292339 w 101"/>
                <a:gd name="T13" fmla="*/ 161401978 h 67"/>
                <a:gd name="T14" fmla="*/ 123524790 w 101"/>
                <a:gd name="T15" fmla="*/ 161401978 h 67"/>
                <a:gd name="T16" fmla="*/ 150700903 w 101"/>
                <a:gd name="T17" fmla="*/ 97819191 h 67"/>
                <a:gd name="T18" fmla="*/ 247049579 w 101"/>
                <a:gd name="T19" fmla="*/ 63582787 h 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1" h="67">
                  <a:moveTo>
                    <a:pt x="100" y="26"/>
                  </a:moveTo>
                  <a:lnTo>
                    <a:pt x="87" y="12"/>
                  </a:lnTo>
                  <a:lnTo>
                    <a:pt x="24" y="0"/>
                  </a:lnTo>
                  <a:lnTo>
                    <a:pt x="11" y="26"/>
                  </a:lnTo>
                  <a:lnTo>
                    <a:pt x="0" y="40"/>
                  </a:lnTo>
                  <a:lnTo>
                    <a:pt x="24" y="40"/>
                  </a:lnTo>
                  <a:lnTo>
                    <a:pt x="24" y="66"/>
                  </a:lnTo>
                  <a:lnTo>
                    <a:pt x="50" y="66"/>
                  </a:lnTo>
                  <a:lnTo>
                    <a:pt x="61" y="40"/>
                  </a:lnTo>
                  <a:lnTo>
                    <a:pt x="100" y="2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01" name="Freeform 57"/>
            <p:cNvSpPr>
              <a:spLocks/>
            </p:cNvSpPr>
            <p:nvPr/>
          </p:nvSpPr>
          <p:spPr bwMode="auto">
            <a:xfrm>
              <a:off x="2806959" y="3657389"/>
              <a:ext cx="70065" cy="39160"/>
            </a:xfrm>
            <a:custGeom>
              <a:avLst/>
              <a:gdLst>
                <a:gd name="T0" fmla="*/ 85887182 w 37"/>
                <a:gd name="T1" fmla="*/ 60759857 h 27"/>
                <a:gd name="T2" fmla="*/ 85887182 w 37"/>
                <a:gd name="T3" fmla="*/ 0 h 27"/>
                <a:gd name="T4" fmla="*/ 28629061 w 37"/>
                <a:gd name="T5" fmla="*/ 0 h 27"/>
                <a:gd name="T6" fmla="*/ 0 w 37"/>
                <a:gd name="T7" fmla="*/ 0 h 27"/>
                <a:gd name="T8" fmla="*/ 54873268 w 37"/>
                <a:gd name="T9" fmla="*/ 60759857 h 27"/>
                <a:gd name="T10" fmla="*/ 85887182 w 37"/>
                <a:gd name="T11" fmla="*/ 60759857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" h="27">
                  <a:moveTo>
                    <a:pt x="36" y="26"/>
                  </a:moveTo>
                  <a:lnTo>
                    <a:pt x="36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23" y="26"/>
                  </a:lnTo>
                  <a:lnTo>
                    <a:pt x="36" y="2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62" name="Freeform 58"/>
            <p:cNvSpPr>
              <a:spLocks/>
            </p:cNvSpPr>
            <p:nvPr/>
          </p:nvSpPr>
          <p:spPr bwMode="auto">
            <a:xfrm>
              <a:off x="2851724" y="3514303"/>
              <a:ext cx="50602" cy="61753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40"/>
                </a:cxn>
                <a:cxn ang="0">
                  <a:pos x="12" y="40"/>
                </a:cxn>
                <a:cxn ang="0">
                  <a:pos x="25" y="12"/>
                </a:cxn>
                <a:cxn ang="0">
                  <a:pos x="12" y="0"/>
                </a:cxn>
                <a:cxn ang="0">
                  <a:pos x="0" y="12"/>
                </a:cxn>
              </a:cxnLst>
              <a:rect l="0" t="0" r="r" b="b"/>
              <a:pathLst>
                <a:path w="26" h="41">
                  <a:moveTo>
                    <a:pt x="0" y="12"/>
                  </a:moveTo>
                  <a:lnTo>
                    <a:pt x="0" y="40"/>
                  </a:lnTo>
                  <a:lnTo>
                    <a:pt x="12" y="40"/>
                  </a:lnTo>
                  <a:lnTo>
                    <a:pt x="25" y="12"/>
                  </a:lnTo>
                  <a:lnTo>
                    <a:pt x="12" y="0"/>
                  </a:lnTo>
                  <a:lnTo>
                    <a:pt x="0" y="1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63" name="Freeform 59" descr="50%"/>
            <p:cNvSpPr>
              <a:spLocks/>
            </p:cNvSpPr>
            <p:nvPr/>
          </p:nvSpPr>
          <p:spPr bwMode="auto">
            <a:xfrm>
              <a:off x="3021046" y="3372720"/>
              <a:ext cx="336703" cy="12501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1" y="28"/>
                </a:cxn>
                <a:cxn ang="0">
                  <a:pos x="24" y="14"/>
                </a:cxn>
                <a:cxn ang="0">
                  <a:pos x="37" y="0"/>
                </a:cxn>
                <a:cxn ang="0">
                  <a:pos x="37" y="14"/>
                </a:cxn>
                <a:cxn ang="0">
                  <a:pos x="74" y="28"/>
                </a:cxn>
                <a:cxn ang="0">
                  <a:pos x="100" y="42"/>
                </a:cxn>
                <a:cxn ang="0">
                  <a:pos x="100" y="55"/>
                </a:cxn>
                <a:cxn ang="0">
                  <a:pos x="125" y="69"/>
                </a:cxn>
                <a:cxn ang="0">
                  <a:pos x="112" y="69"/>
                </a:cxn>
                <a:cxn ang="0">
                  <a:pos x="125" y="83"/>
                </a:cxn>
                <a:cxn ang="0">
                  <a:pos x="175" y="69"/>
                </a:cxn>
                <a:cxn ang="0">
                  <a:pos x="162" y="55"/>
                </a:cxn>
                <a:cxn ang="0">
                  <a:pos x="137" y="55"/>
                </a:cxn>
                <a:cxn ang="0">
                  <a:pos x="150" y="55"/>
                </a:cxn>
                <a:cxn ang="0">
                  <a:pos x="137" y="42"/>
                </a:cxn>
                <a:cxn ang="0">
                  <a:pos x="125" y="42"/>
                </a:cxn>
                <a:cxn ang="0">
                  <a:pos x="100" y="14"/>
                </a:cxn>
                <a:cxn ang="0">
                  <a:pos x="87" y="14"/>
                </a:cxn>
                <a:cxn ang="0">
                  <a:pos x="37" y="0"/>
                </a:cxn>
                <a:cxn ang="0">
                  <a:pos x="11" y="0"/>
                </a:cxn>
                <a:cxn ang="0">
                  <a:pos x="0" y="28"/>
                </a:cxn>
              </a:cxnLst>
              <a:rect l="0" t="0" r="r" b="b"/>
              <a:pathLst>
                <a:path w="176" h="84">
                  <a:moveTo>
                    <a:pt x="0" y="28"/>
                  </a:moveTo>
                  <a:lnTo>
                    <a:pt x="11" y="28"/>
                  </a:lnTo>
                  <a:lnTo>
                    <a:pt x="24" y="14"/>
                  </a:lnTo>
                  <a:lnTo>
                    <a:pt x="37" y="0"/>
                  </a:lnTo>
                  <a:lnTo>
                    <a:pt x="37" y="14"/>
                  </a:lnTo>
                  <a:lnTo>
                    <a:pt x="74" y="28"/>
                  </a:lnTo>
                  <a:lnTo>
                    <a:pt x="100" y="42"/>
                  </a:lnTo>
                  <a:lnTo>
                    <a:pt x="100" y="55"/>
                  </a:lnTo>
                  <a:lnTo>
                    <a:pt x="125" y="69"/>
                  </a:lnTo>
                  <a:lnTo>
                    <a:pt x="112" y="69"/>
                  </a:lnTo>
                  <a:lnTo>
                    <a:pt x="125" y="83"/>
                  </a:lnTo>
                  <a:lnTo>
                    <a:pt x="175" y="69"/>
                  </a:lnTo>
                  <a:lnTo>
                    <a:pt x="162" y="55"/>
                  </a:lnTo>
                  <a:lnTo>
                    <a:pt x="137" y="55"/>
                  </a:lnTo>
                  <a:lnTo>
                    <a:pt x="150" y="55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00" y="14"/>
                  </a:lnTo>
                  <a:lnTo>
                    <a:pt x="87" y="14"/>
                  </a:lnTo>
                  <a:lnTo>
                    <a:pt x="37" y="0"/>
                  </a:lnTo>
                  <a:lnTo>
                    <a:pt x="11" y="0"/>
                  </a:lnTo>
                  <a:lnTo>
                    <a:pt x="0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04" name="Line 60"/>
            <p:cNvSpPr>
              <a:spLocks noChangeShapeType="1"/>
            </p:cNvSpPr>
            <p:nvPr/>
          </p:nvSpPr>
          <p:spPr bwMode="auto">
            <a:xfrm>
              <a:off x="3069703" y="3425437"/>
              <a:ext cx="0" cy="4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65" name="Freeform 61"/>
            <p:cNvSpPr>
              <a:spLocks/>
            </p:cNvSpPr>
            <p:nvPr/>
          </p:nvSpPr>
          <p:spPr bwMode="auto">
            <a:xfrm>
              <a:off x="3213727" y="3535389"/>
              <a:ext cx="68119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6"/>
                </a:cxn>
                <a:cxn ang="0">
                  <a:pos x="23" y="0"/>
                </a:cxn>
                <a:cxn ang="0">
                  <a:pos x="35" y="0"/>
                </a:cxn>
                <a:cxn ang="0">
                  <a:pos x="0" y="0"/>
                </a:cxn>
              </a:cxnLst>
              <a:rect l="0" t="0" r="r" b="b"/>
              <a:pathLst>
                <a:path w="36" h="17">
                  <a:moveTo>
                    <a:pt x="0" y="0"/>
                  </a:moveTo>
                  <a:lnTo>
                    <a:pt x="10" y="16"/>
                  </a:lnTo>
                  <a:lnTo>
                    <a:pt x="23" y="0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66" name="Freeform 62"/>
            <p:cNvSpPr>
              <a:spLocks/>
            </p:cNvSpPr>
            <p:nvPr/>
          </p:nvSpPr>
          <p:spPr bwMode="auto">
            <a:xfrm>
              <a:off x="3213726" y="3310967"/>
              <a:ext cx="31140" cy="2560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07" name="Line 63"/>
            <p:cNvSpPr>
              <a:spLocks noChangeShapeType="1"/>
            </p:cNvSpPr>
            <p:nvPr/>
          </p:nvSpPr>
          <p:spPr bwMode="auto">
            <a:xfrm>
              <a:off x="3379157" y="3446523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68" name="Freeform 64"/>
            <p:cNvSpPr>
              <a:spLocks/>
            </p:cNvSpPr>
            <p:nvPr/>
          </p:nvSpPr>
          <p:spPr bwMode="auto">
            <a:xfrm>
              <a:off x="3688613" y="3535389"/>
              <a:ext cx="31140" cy="2560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69" name="Freeform 65"/>
            <p:cNvSpPr>
              <a:spLocks/>
            </p:cNvSpPr>
            <p:nvPr/>
          </p:nvSpPr>
          <p:spPr bwMode="auto">
            <a:xfrm>
              <a:off x="3567944" y="3535389"/>
              <a:ext cx="46710" cy="2560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2" y="16"/>
                </a:cxn>
                <a:cxn ang="0">
                  <a:pos x="24" y="0"/>
                </a:cxn>
              </a:cxnLst>
              <a:rect l="0" t="0" r="r" b="b"/>
              <a:pathLst>
                <a:path w="25" h="17">
                  <a:moveTo>
                    <a:pt x="24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2" y="16"/>
                  </a:lnTo>
                  <a:lnTo>
                    <a:pt x="2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10" name="Freeform 66"/>
            <p:cNvSpPr>
              <a:spLocks/>
            </p:cNvSpPr>
            <p:nvPr/>
          </p:nvSpPr>
          <p:spPr bwMode="auto">
            <a:xfrm>
              <a:off x="3421974" y="3496229"/>
              <a:ext cx="124561" cy="61753"/>
            </a:xfrm>
            <a:custGeom>
              <a:avLst/>
              <a:gdLst>
                <a:gd name="T0" fmla="*/ 0 w 65"/>
                <a:gd name="T1" fmla="*/ 0 h 42"/>
                <a:gd name="T2" fmla="*/ 0 w 65"/>
                <a:gd name="T3" fmla="*/ 64842149 h 42"/>
                <a:gd name="T4" fmla="*/ 0 w 65"/>
                <a:gd name="T5" fmla="*/ 98462684 h 42"/>
                <a:gd name="T6" fmla="*/ 29318634 w 65"/>
                <a:gd name="T7" fmla="*/ 98462684 h 42"/>
                <a:gd name="T8" fmla="*/ 124603803 w 65"/>
                <a:gd name="T9" fmla="*/ 64842149 h 42"/>
                <a:gd name="T10" fmla="*/ 124603803 w 65"/>
                <a:gd name="T11" fmla="*/ 98462684 h 42"/>
                <a:gd name="T12" fmla="*/ 156365526 w 65"/>
                <a:gd name="T13" fmla="*/ 33622085 h 42"/>
                <a:gd name="T14" fmla="*/ 124603803 w 65"/>
                <a:gd name="T15" fmla="*/ 33622085 h 42"/>
                <a:gd name="T16" fmla="*/ 95285169 w 65"/>
                <a:gd name="T17" fmla="*/ 33622085 h 42"/>
                <a:gd name="T18" fmla="*/ 95285169 w 65"/>
                <a:gd name="T19" fmla="*/ 0 h 42"/>
                <a:gd name="T20" fmla="*/ 0 w 65"/>
                <a:gd name="T21" fmla="*/ 0 h 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5" h="42">
                  <a:moveTo>
                    <a:pt x="0" y="0"/>
                  </a:moveTo>
                  <a:lnTo>
                    <a:pt x="0" y="27"/>
                  </a:lnTo>
                  <a:lnTo>
                    <a:pt x="0" y="41"/>
                  </a:lnTo>
                  <a:lnTo>
                    <a:pt x="12" y="41"/>
                  </a:lnTo>
                  <a:lnTo>
                    <a:pt x="51" y="27"/>
                  </a:lnTo>
                  <a:lnTo>
                    <a:pt x="51" y="41"/>
                  </a:lnTo>
                  <a:lnTo>
                    <a:pt x="64" y="14"/>
                  </a:lnTo>
                  <a:lnTo>
                    <a:pt x="51" y="14"/>
                  </a:lnTo>
                  <a:lnTo>
                    <a:pt x="39" y="14"/>
                  </a:lnTo>
                  <a:lnTo>
                    <a:pt x="39" y="0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71" name="Freeform 67"/>
            <p:cNvSpPr>
              <a:spLocks/>
            </p:cNvSpPr>
            <p:nvPr/>
          </p:nvSpPr>
          <p:spPr bwMode="auto">
            <a:xfrm>
              <a:off x="3326611" y="3496229"/>
              <a:ext cx="97313" cy="61753"/>
            </a:xfrm>
            <a:custGeom>
              <a:avLst/>
              <a:gdLst/>
              <a:ahLst/>
              <a:cxnLst>
                <a:cxn ang="0">
                  <a:pos x="50" y="41"/>
                </a:cxn>
                <a:cxn ang="0">
                  <a:pos x="50" y="2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38" y="27"/>
                </a:cxn>
                <a:cxn ang="0">
                  <a:pos x="0" y="27"/>
                </a:cxn>
                <a:cxn ang="0">
                  <a:pos x="12" y="27"/>
                </a:cxn>
                <a:cxn ang="0">
                  <a:pos x="12" y="41"/>
                </a:cxn>
                <a:cxn ang="0">
                  <a:pos x="50" y="41"/>
                </a:cxn>
              </a:cxnLst>
              <a:rect l="0" t="0" r="r" b="b"/>
              <a:pathLst>
                <a:path w="51" h="42">
                  <a:moveTo>
                    <a:pt x="50" y="41"/>
                  </a:moveTo>
                  <a:lnTo>
                    <a:pt x="50" y="2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38" y="27"/>
                  </a:lnTo>
                  <a:lnTo>
                    <a:pt x="0" y="27"/>
                  </a:lnTo>
                  <a:lnTo>
                    <a:pt x="12" y="27"/>
                  </a:lnTo>
                  <a:lnTo>
                    <a:pt x="12" y="41"/>
                  </a:lnTo>
                  <a:lnTo>
                    <a:pt x="50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72" name="Freeform 68"/>
            <p:cNvSpPr>
              <a:spLocks/>
            </p:cNvSpPr>
            <p:nvPr/>
          </p:nvSpPr>
          <p:spPr bwMode="auto">
            <a:xfrm>
              <a:off x="3758677" y="3657388"/>
              <a:ext cx="31140" cy="24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13" name="Line 69"/>
            <p:cNvSpPr>
              <a:spLocks noChangeShapeType="1"/>
            </p:cNvSpPr>
            <p:nvPr/>
          </p:nvSpPr>
          <p:spPr bwMode="auto">
            <a:xfrm flipH="1">
              <a:off x="3737269" y="3648353"/>
              <a:ext cx="29195" cy="30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14" name="Line 70"/>
            <p:cNvSpPr>
              <a:spLocks noChangeShapeType="1"/>
            </p:cNvSpPr>
            <p:nvPr/>
          </p:nvSpPr>
          <p:spPr bwMode="auto">
            <a:xfrm>
              <a:off x="3737268" y="3627266"/>
              <a:ext cx="0" cy="30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15" name="Line 71"/>
            <p:cNvSpPr>
              <a:spLocks noChangeShapeType="1"/>
            </p:cNvSpPr>
            <p:nvPr/>
          </p:nvSpPr>
          <p:spPr bwMode="auto">
            <a:xfrm>
              <a:off x="3723646" y="3597141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16" name="Line 72"/>
            <p:cNvSpPr>
              <a:spLocks noChangeShapeType="1"/>
            </p:cNvSpPr>
            <p:nvPr/>
          </p:nvSpPr>
          <p:spPr bwMode="auto">
            <a:xfrm>
              <a:off x="3688613" y="3567017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77" name="Freeform 73"/>
            <p:cNvSpPr>
              <a:spLocks/>
            </p:cNvSpPr>
            <p:nvPr/>
          </p:nvSpPr>
          <p:spPr bwMode="auto">
            <a:xfrm>
              <a:off x="3612709" y="3535389"/>
              <a:ext cx="56442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16"/>
                </a:cxn>
                <a:cxn ang="0">
                  <a:pos x="14" y="16"/>
                </a:cxn>
                <a:cxn ang="0">
                  <a:pos x="0" y="0"/>
                </a:cxn>
              </a:cxnLst>
              <a:rect l="0" t="0" r="r" b="b"/>
              <a:pathLst>
                <a:path w="29" h="17">
                  <a:moveTo>
                    <a:pt x="0" y="0"/>
                  </a:moveTo>
                  <a:lnTo>
                    <a:pt x="28" y="16"/>
                  </a:lnTo>
                  <a:lnTo>
                    <a:pt x="14" y="1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78" name="Freeform 74"/>
            <p:cNvSpPr>
              <a:spLocks/>
            </p:cNvSpPr>
            <p:nvPr/>
          </p:nvSpPr>
          <p:spPr bwMode="auto">
            <a:xfrm>
              <a:off x="3688613" y="3574549"/>
              <a:ext cx="31140" cy="24099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16"/>
                </a:cxn>
                <a:cxn ang="0">
                  <a:pos x="0" y="16"/>
                </a:cxn>
                <a:cxn ang="0">
                  <a:pos x="0" y="0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79" name="Freeform 75"/>
            <p:cNvSpPr>
              <a:spLocks/>
            </p:cNvSpPr>
            <p:nvPr/>
          </p:nvSpPr>
          <p:spPr bwMode="auto">
            <a:xfrm>
              <a:off x="3474524" y="4690629"/>
              <a:ext cx="286099" cy="1256154"/>
            </a:xfrm>
            <a:custGeom>
              <a:avLst/>
              <a:gdLst/>
              <a:ahLst/>
              <a:cxnLst>
                <a:cxn ang="0">
                  <a:pos x="24" y="671"/>
                </a:cxn>
                <a:cxn ang="0">
                  <a:pos x="37" y="671"/>
                </a:cxn>
                <a:cxn ang="0">
                  <a:pos x="37" y="699"/>
                </a:cxn>
                <a:cxn ang="0">
                  <a:pos x="73" y="809"/>
                </a:cxn>
                <a:cxn ang="0">
                  <a:pos x="86" y="836"/>
                </a:cxn>
                <a:cxn ang="0">
                  <a:pos x="123" y="850"/>
                </a:cxn>
                <a:cxn ang="0">
                  <a:pos x="123" y="823"/>
                </a:cxn>
                <a:cxn ang="0">
                  <a:pos x="149" y="809"/>
                </a:cxn>
                <a:cxn ang="0">
                  <a:pos x="99" y="795"/>
                </a:cxn>
                <a:cxn ang="0">
                  <a:pos x="99" y="768"/>
                </a:cxn>
                <a:cxn ang="0">
                  <a:pos x="73" y="768"/>
                </a:cxn>
                <a:cxn ang="0">
                  <a:pos x="73" y="645"/>
                </a:cxn>
                <a:cxn ang="0">
                  <a:pos x="62" y="630"/>
                </a:cxn>
                <a:cxn ang="0">
                  <a:pos x="62" y="616"/>
                </a:cxn>
                <a:cxn ang="0">
                  <a:pos x="73" y="604"/>
                </a:cxn>
                <a:cxn ang="0">
                  <a:pos x="37" y="494"/>
                </a:cxn>
                <a:cxn ang="0">
                  <a:pos x="49" y="466"/>
                </a:cxn>
                <a:cxn ang="0">
                  <a:pos x="37" y="411"/>
                </a:cxn>
                <a:cxn ang="0">
                  <a:pos x="49" y="411"/>
                </a:cxn>
                <a:cxn ang="0">
                  <a:pos x="62" y="356"/>
                </a:cxn>
                <a:cxn ang="0">
                  <a:pos x="37" y="301"/>
                </a:cxn>
                <a:cxn ang="0">
                  <a:pos x="37" y="260"/>
                </a:cxn>
                <a:cxn ang="0">
                  <a:pos x="49" y="220"/>
                </a:cxn>
                <a:cxn ang="0">
                  <a:pos x="62" y="191"/>
                </a:cxn>
                <a:cxn ang="0">
                  <a:pos x="49" y="151"/>
                </a:cxn>
                <a:cxn ang="0">
                  <a:pos x="62" y="137"/>
                </a:cxn>
                <a:cxn ang="0">
                  <a:pos x="73" y="122"/>
                </a:cxn>
                <a:cxn ang="0">
                  <a:pos x="62" y="110"/>
                </a:cxn>
                <a:cxn ang="0">
                  <a:pos x="37" y="41"/>
                </a:cxn>
                <a:cxn ang="0">
                  <a:pos x="24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12" y="68"/>
                </a:cxn>
                <a:cxn ang="0">
                  <a:pos x="12" y="177"/>
                </a:cxn>
                <a:cxn ang="0">
                  <a:pos x="12" y="260"/>
                </a:cxn>
                <a:cxn ang="0">
                  <a:pos x="24" y="274"/>
                </a:cxn>
                <a:cxn ang="0">
                  <a:pos x="12" y="287"/>
                </a:cxn>
                <a:cxn ang="0">
                  <a:pos x="24" y="342"/>
                </a:cxn>
                <a:cxn ang="0">
                  <a:pos x="0" y="439"/>
                </a:cxn>
                <a:cxn ang="0">
                  <a:pos x="12" y="507"/>
                </a:cxn>
                <a:cxn ang="0">
                  <a:pos x="24" y="535"/>
                </a:cxn>
                <a:cxn ang="0">
                  <a:pos x="37" y="549"/>
                </a:cxn>
                <a:cxn ang="0">
                  <a:pos x="37" y="659"/>
                </a:cxn>
                <a:cxn ang="0">
                  <a:pos x="24" y="659"/>
                </a:cxn>
                <a:cxn ang="0">
                  <a:pos x="24" y="671"/>
                </a:cxn>
              </a:cxnLst>
              <a:rect l="0" t="0" r="r" b="b"/>
              <a:pathLst>
                <a:path w="150" h="851">
                  <a:moveTo>
                    <a:pt x="24" y="671"/>
                  </a:moveTo>
                  <a:lnTo>
                    <a:pt x="37" y="671"/>
                  </a:lnTo>
                  <a:lnTo>
                    <a:pt x="37" y="699"/>
                  </a:lnTo>
                  <a:lnTo>
                    <a:pt x="73" y="809"/>
                  </a:lnTo>
                  <a:lnTo>
                    <a:pt x="86" y="836"/>
                  </a:lnTo>
                  <a:lnTo>
                    <a:pt x="123" y="850"/>
                  </a:lnTo>
                  <a:lnTo>
                    <a:pt x="123" y="823"/>
                  </a:lnTo>
                  <a:lnTo>
                    <a:pt x="149" y="809"/>
                  </a:lnTo>
                  <a:lnTo>
                    <a:pt x="99" y="795"/>
                  </a:lnTo>
                  <a:lnTo>
                    <a:pt x="99" y="768"/>
                  </a:lnTo>
                  <a:lnTo>
                    <a:pt x="73" y="768"/>
                  </a:lnTo>
                  <a:lnTo>
                    <a:pt x="73" y="645"/>
                  </a:lnTo>
                  <a:lnTo>
                    <a:pt x="62" y="630"/>
                  </a:lnTo>
                  <a:lnTo>
                    <a:pt x="62" y="616"/>
                  </a:lnTo>
                  <a:lnTo>
                    <a:pt x="73" y="604"/>
                  </a:lnTo>
                  <a:lnTo>
                    <a:pt x="37" y="494"/>
                  </a:lnTo>
                  <a:lnTo>
                    <a:pt x="49" y="466"/>
                  </a:lnTo>
                  <a:lnTo>
                    <a:pt x="37" y="411"/>
                  </a:lnTo>
                  <a:lnTo>
                    <a:pt x="49" y="411"/>
                  </a:lnTo>
                  <a:lnTo>
                    <a:pt x="62" y="356"/>
                  </a:lnTo>
                  <a:lnTo>
                    <a:pt x="37" y="301"/>
                  </a:lnTo>
                  <a:lnTo>
                    <a:pt x="37" y="260"/>
                  </a:lnTo>
                  <a:lnTo>
                    <a:pt x="49" y="220"/>
                  </a:lnTo>
                  <a:lnTo>
                    <a:pt x="62" y="191"/>
                  </a:lnTo>
                  <a:lnTo>
                    <a:pt x="49" y="151"/>
                  </a:lnTo>
                  <a:lnTo>
                    <a:pt x="62" y="137"/>
                  </a:lnTo>
                  <a:lnTo>
                    <a:pt x="73" y="122"/>
                  </a:lnTo>
                  <a:lnTo>
                    <a:pt x="62" y="110"/>
                  </a:lnTo>
                  <a:lnTo>
                    <a:pt x="37" y="41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0" y="13"/>
                  </a:lnTo>
                  <a:lnTo>
                    <a:pt x="12" y="68"/>
                  </a:lnTo>
                  <a:lnTo>
                    <a:pt x="12" y="177"/>
                  </a:lnTo>
                  <a:lnTo>
                    <a:pt x="12" y="260"/>
                  </a:lnTo>
                  <a:lnTo>
                    <a:pt x="24" y="274"/>
                  </a:lnTo>
                  <a:lnTo>
                    <a:pt x="12" y="287"/>
                  </a:lnTo>
                  <a:lnTo>
                    <a:pt x="24" y="342"/>
                  </a:lnTo>
                  <a:lnTo>
                    <a:pt x="0" y="439"/>
                  </a:lnTo>
                  <a:lnTo>
                    <a:pt x="12" y="507"/>
                  </a:lnTo>
                  <a:lnTo>
                    <a:pt x="24" y="535"/>
                  </a:lnTo>
                  <a:lnTo>
                    <a:pt x="37" y="549"/>
                  </a:lnTo>
                  <a:lnTo>
                    <a:pt x="37" y="659"/>
                  </a:lnTo>
                  <a:lnTo>
                    <a:pt x="24" y="659"/>
                  </a:lnTo>
                  <a:lnTo>
                    <a:pt x="24" y="67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0" name="Freeform 76"/>
            <p:cNvSpPr>
              <a:spLocks/>
            </p:cNvSpPr>
            <p:nvPr/>
          </p:nvSpPr>
          <p:spPr bwMode="auto">
            <a:xfrm>
              <a:off x="3737269" y="5847374"/>
              <a:ext cx="70065" cy="103927"/>
            </a:xfrm>
            <a:custGeom>
              <a:avLst/>
              <a:gdLst/>
              <a:ahLst/>
              <a:cxnLst>
                <a:cxn ang="0">
                  <a:pos x="25" y="14"/>
                </a:cxn>
                <a:cxn ang="0">
                  <a:pos x="12" y="0"/>
                </a:cxn>
                <a:cxn ang="0">
                  <a:pos x="0" y="14"/>
                </a:cxn>
                <a:cxn ang="0">
                  <a:pos x="0" y="41"/>
                </a:cxn>
                <a:cxn ang="0">
                  <a:pos x="0" y="55"/>
                </a:cxn>
                <a:cxn ang="0">
                  <a:pos x="0" y="69"/>
                </a:cxn>
                <a:cxn ang="0">
                  <a:pos x="36" y="69"/>
                </a:cxn>
                <a:cxn ang="0">
                  <a:pos x="25" y="14"/>
                </a:cxn>
              </a:cxnLst>
              <a:rect l="0" t="0" r="r" b="b"/>
              <a:pathLst>
                <a:path w="37" h="70">
                  <a:moveTo>
                    <a:pt x="25" y="14"/>
                  </a:moveTo>
                  <a:lnTo>
                    <a:pt x="12" y="0"/>
                  </a:lnTo>
                  <a:lnTo>
                    <a:pt x="0" y="14"/>
                  </a:lnTo>
                  <a:lnTo>
                    <a:pt x="0" y="41"/>
                  </a:lnTo>
                  <a:lnTo>
                    <a:pt x="0" y="55"/>
                  </a:lnTo>
                  <a:lnTo>
                    <a:pt x="0" y="69"/>
                  </a:lnTo>
                  <a:lnTo>
                    <a:pt x="36" y="69"/>
                  </a:lnTo>
                  <a:lnTo>
                    <a:pt x="25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1" name="Freeform 77"/>
            <p:cNvSpPr>
              <a:spLocks/>
            </p:cNvSpPr>
            <p:nvPr/>
          </p:nvSpPr>
          <p:spPr bwMode="auto">
            <a:xfrm>
              <a:off x="3495934" y="5460287"/>
              <a:ext cx="35032" cy="632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"/>
                </a:cxn>
                <a:cxn ang="0">
                  <a:pos x="16" y="28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7" h="43">
                  <a:moveTo>
                    <a:pt x="0" y="0"/>
                  </a:moveTo>
                  <a:lnTo>
                    <a:pt x="0" y="42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2" name="Freeform 78"/>
            <p:cNvSpPr>
              <a:spLocks/>
            </p:cNvSpPr>
            <p:nvPr/>
          </p:nvSpPr>
          <p:spPr bwMode="auto">
            <a:xfrm>
              <a:off x="3783979" y="5966363"/>
              <a:ext cx="48657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16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26" h="17">
                  <a:moveTo>
                    <a:pt x="0" y="0"/>
                  </a:moveTo>
                  <a:lnTo>
                    <a:pt x="25" y="16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23" name="Freeform 79"/>
            <p:cNvSpPr>
              <a:spLocks/>
            </p:cNvSpPr>
            <p:nvPr/>
          </p:nvSpPr>
          <p:spPr bwMode="auto">
            <a:xfrm>
              <a:off x="3544590" y="4771961"/>
              <a:ext cx="502134" cy="1076919"/>
            </a:xfrm>
            <a:custGeom>
              <a:avLst/>
              <a:gdLst>
                <a:gd name="T0" fmla="*/ 271627648 w 263"/>
                <a:gd name="T1" fmla="*/ 1397404047 h 730"/>
                <a:gd name="T2" fmla="*/ 271627648 w 263"/>
                <a:gd name="T3" fmla="*/ 1295862555 h 730"/>
                <a:gd name="T4" fmla="*/ 329832461 w 263"/>
                <a:gd name="T5" fmla="*/ 1162892257 h 730"/>
                <a:gd name="T6" fmla="*/ 361361949 w 263"/>
                <a:gd name="T7" fmla="*/ 1131461896 h 730"/>
                <a:gd name="T8" fmla="*/ 303155579 w 263"/>
                <a:gd name="T9" fmla="*/ 1097615250 h 730"/>
                <a:gd name="T10" fmla="*/ 361361949 w 263"/>
                <a:gd name="T11" fmla="*/ 1063768605 h 730"/>
                <a:gd name="T12" fmla="*/ 392889880 w 263"/>
                <a:gd name="T13" fmla="*/ 964643397 h 730"/>
                <a:gd name="T14" fmla="*/ 482624181 w 263"/>
                <a:gd name="T15" fmla="*/ 930796752 h 730"/>
                <a:gd name="T16" fmla="*/ 572356924 w 263"/>
                <a:gd name="T17" fmla="*/ 797826453 h 730"/>
                <a:gd name="T18" fmla="*/ 543255297 w 263"/>
                <a:gd name="T19" fmla="*/ 732549447 h 730"/>
                <a:gd name="T20" fmla="*/ 514152112 w 263"/>
                <a:gd name="T21" fmla="*/ 664854600 h 730"/>
                <a:gd name="T22" fmla="*/ 514152112 w 263"/>
                <a:gd name="T23" fmla="*/ 398912449 h 730"/>
                <a:gd name="T24" fmla="*/ 635414344 w 263"/>
                <a:gd name="T25" fmla="*/ 200665144 h 730"/>
                <a:gd name="T26" fmla="*/ 603886412 w 263"/>
                <a:gd name="T27" fmla="*/ 232095505 h 730"/>
                <a:gd name="T28" fmla="*/ 451094692 w 263"/>
                <a:gd name="T29" fmla="*/ 265942151 h 730"/>
                <a:gd name="T30" fmla="*/ 329832461 w 263"/>
                <a:gd name="T31" fmla="*/ 67694846 h 730"/>
                <a:gd name="T32" fmla="*/ 240099717 w 263"/>
                <a:gd name="T33" fmla="*/ 33846646 h 730"/>
                <a:gd name="T34" fmla="*/ 150365417 w 263"/>
                <a:gd name="T35" fmla="*/ 33846646 h 730"/>
                <a:gd name="T36" fmla="*/ 89734301 w 263"/>
                <a:gd name="T37" fmla="*/ 0 h 730"/>
                <a:gd name="T38" fmla="*/ 60631116 w 263"/>
                <a:gd name="T39" fmla="*/ 132970298 h 730"/>
                <a:gd name="T40" fmla="*/ 60631116 w 263"/>
                <a:gd name="T41" fmla="*/ 265942151 h 730"/>
                <a:gd name="T42" fmla="*/ 0 w 263"/>
                <a:gd name="T43" fmla="*/ 432760650 h 730"/>
                <a:gd name="T44" fmla="*/ 60631116 w 263"/>
                <a:gd name="T45" fmla="*/ 664854600 h 730"/>
                <a:gd name="T46" fmla="*/ 0 w 263"/>
                <a:gd name="T47" fmla="*/ 797826453 h 730"/>
                <a:gd name="T48" fmla="*/ 0 w 263"/>
                <a:gd name="T49" fmla="*/ 998491598 h 730"/>
                <a:gd name="T50" fmla="*/ 60631116 w 263"/>
                <a:gd name="T51" fmla="*/ 1295862555 h 730"/>
                <a:gd name="T52" fmla="*/ 89734301 w 263"/>
                <a:gd name="T53" fmla="*/ 1363557401 h 730"/>
                <a:gd name="T54" fmla="*/ 150365417 w 263"/>
                <a:gd name="T55" fmla="*/ 1663346198 h 730"/>
                <a:gd name="T56" fmla="*/ 271627648 w 263"/>
                <a:gd name="T57" fmla="*/ 1762469851 h 730"/>
                <a:gd name="T58" fmla="*/ 271627648 w 263"/>
                <a:gd name="T59" fmla="*/ 1694775004 h 730"/>
                <a:gd name="T60" fmla="*/ 271627648 w 263"/>
                <a:gd name="T61" fmla="*/ 1595651352 h 730"/>
                <a:gd name="T62" fmla="*/ 329832461 w 263"/>
                <a:gd name="T63" fmla="*/ 1462681054 h 73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3" h="730">
                  <a:moveTo>
                    <a:pt x="136" y="578"/>
                  </a:moveTo>
                  <a:lnTo>
                    <a:pt x="112" y="578"/>
                  </a:lnTo>
                  <a:lnTo>
                    <a:pt x="99" y="550"/>
                  </a:lnTo>
                  <a:lnTo>
                    <a:pt x="112" y="536"/>
                  </a:lnTo>
                  <a:lnTo>
                    <a:pt x="125" y="536"/>
                  </a:lnTo>
                  <a:lnTo>
                    <a:pt x="136" y="481"/>
                  </a:lnTo>
                  <a:lnTo>
                    <a:pt x="149" y="481"/>
                  </a:lnTo>
                  <a:lnTo>
                    <a:pt x="149" y="468"/>
                  </a:lnTo>
                  <a:lnTo>
                    <a:pt x="136" y="468"/>
                  </a:lnTo>
                  <a:lnTo>
                    <a:pt x="125" y="454"/>
                  </a:lnTo>
                  <a:lnTo>
                    <a:pt x="125" y="426"/>
                  </a:lnTo>
                  <a:lnTo>
                    <a:pt x="149" y="440"/>
                  </a:lnTo>
                  <a:lnTo>
                    <a:pt x="162" y="426"/>
                  </a:lnTo>
                  <a:lnTo>
                    <a:pt x="162" y="399"/>
                  </a:lnTo>
                  <a:lnTo>
                    <a:pt x="149" y="385"/>
                  </a:lnTo>
                  <a:lnTo>
                    <a:pt x="199" y="385"/>
                  </a:lnTo>
                  <a:lnTo>
                    <a:pt x="224" y="371"/>
                  </a:lnTo>
                  <a:lnTo>
                    <a:pt x="236" y="330"/>
                  </a:lnTo>
                  <a:lnTo>
                    <a:pt x="236" y="316"/>
                  </a:lnTo>
                  <a:lnTo>
                    <a:pt x="224" y="303"/>
                  </a:lnTo>
                  <a:lnTo>
                    <a:pt x="212" y="289"/>
                  </a:lnTo>
                  <a:lnTo>
                    <a:pt x="212" y="275"/>
                  </a:lnTo>
                  <a:lnTo>
                    <a:pt x="212" y="179"/>
                  </a:lnTo>
                  <a:lnTo>
                    <a:pt x="212" y="165"/>
                  </a:lnTo>
                  <a:lnTo>
                    <a:pt x="262" y="110"/>
                  </a:lnTo>
                  <a:lnTo>
                    <a:pt x="262" y="83"/>
                  </a:lnTo>
                  <a:lnTo>
                    <a:pt x="249" y="69"/>
                  </a:lnTo>
                  <a:lnTo>
                    <a:pt x="249" y="96"/>
                  </a:lnTo>
                  <a:lnTo>
                    <a:pt x="212" y="110"/>
                  </a:lnTo>
                  <a:lnTo>
                    <a:pt x="186" y="110"/>
                  </a:lnTo>
                  <a:lnTo>
                    <a:pt x="199" y="83"/>
                  </a:lnTo>
                  <a:lnTo>
                    <a:pt x="136" y="28"/>
                  </a:lnTo>
                  <a:lnTo>
                    <a:pt x="125" y="28"/>
                  </a:lnTo>
                  <a:lnTo>
                    <a:pt x="99" y="14"/>
                  </a:lnTo>
                  <a:lnTo>
                    <a:pt x="75" y="14"/>
                  </a:lnTo>
                  <a:lnTo>
                    <a:pt x="62" y="14"/>
                  </a:lnTo>
                  <a:lnTo>
                    <a:pt x="49" y="14"/>
                  </a:lnTo>
                  <a:lnTo>
                    <a:pt x="37" y="0"/>
                  </a:lnTo>
                  <a:lnTo>
                    <a:pt x="37" y="41"/>
                  </a:lnTo>
                  <a:lnTo>
                    <a:pt x="25" y="55"/>
                  </a:lnTo>
                  <a:lnTo>
                    <a:pt x="12" y="69"/>
                  </a:lnTo>
                  <a:lnTo>
                    <a:pt x="25" y="110"/>
                  </a:lnTo>
                  <a:lnTo>
                    <a:pt x="12" y="138"/>
                  </a:lnTo>
                  <a:lnTo>
                    <a:pt x="0" y="179"/>
                  </a:lnTo>
                  <a:lnTo>
                    <a:pt x="0" y="220"/>
                  </a:lnTo>
                  <a:lnTo>
                    <a:pt x="25" y="275"/>
                  </a:lnTo>
                  <a:lnTo>
                    <a:pt x="12" y="330"/>
                  </a:lnTo>
                  <a:lnTo>
                    <a:pt x="0" y="330"/>
                  </a:lnTo>
                  <a:lnTo>
                    <a:pt x="12" y="385"/>
                  </a:lnTo>
                  <a:lnTo>
                    <a:pt x="0" y="413"/>
                  </a:lnTo>
                  <a:lnTo>
                    <a:pt x="37" y="523"/>
                  </a:lnTo>
                  <a:lnTo>
                    <a:pt x="25" y="536"/>
                  </a:lnTo>
                  <a:lnTo>
                    <a:pt x="25" y="550"/>
                  </a:lnTo>
                  <a:lnTo>
                    <a:pt x="37" y="564"/>
                  </a:lnTo>
                  <a:lnTo>
                    <a:pt x="37" y="688"/>
                  </a:lnTo>
                  <a:lnTo>
                    <a:pt x="62" y="688"/>
                  </a:lnTo>
                  <a:lnTo>
                    <a:pt x="62" y="715"/>
                  </a:lnTo>
                  <a:lnTo>
                    <a:pt x="112" y="729"/>
                  </a:lnTo>
                  <a:lnTo>
                    <a:pt x="125" y="715"/>
                  </a:lnTo>
                  <a:lnTo>
                    <a:pt x="112" y="701"/>
                  </a:lnTo>
                  <a:lnTo>
                    <a:pt x="99" y="688"/>
                  </a:lnTo>
                  <a:lnTo>
                    <a:pt x="112" y="660"/>
                  </a:lnTo>
                  <a:lnTo>
                    <a:pt x="112" y="633"/>
                  </a:lnTo>
                  <a:lnTo>
                    <a:pt x="136" y="605"/>
                  </a:lnTo>
                  <a:lnTo>
                    <a:pt x="136" y="57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84" name="Freeform 80"/>
            <p:cNvSpPr>
              <a:spLocks/>
            </p:cNvSpPr>
            <p:nvPr/>
          </p:nvSpPr>
          <p:spPr bwMode="auto">
            <a:xfrm>
              <a:off x="3783980" y="5868461"/>
              <a:ext cx="118722" cy="828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55"/>
                </a:cxn>
                <a:cxn ang="0">
                  <a:pos x="24" y="55"/>
                </a:cxn>
                <a:cxn ang="0">
                  <a:pos x="62" y="41"/>
                </a:cxn>
                <a:cxn ang="0">
                  <a:pos x="24" y="41"/>
                </a:cxn>
                <a:cxn ang="0">
                  <a:pos x="0" y="0"/>
                </a:cxn>
              </a:cxnLst>
              <a:rect l="0" t="0" r="r" b="b"/>
              <a:pathLst>
                <a:path w="63" h="56">
                  <a:moveTo>
                    <a:pt x="0" y="0"/>
                  </a:moveTo>
                  <a:lnTo>
                    <a:pt x="11" y="55"/>
                  </a:lnTo>
                  <a:lnTo>
                    <a:pt x="24" y="55"/>
                  </a:lnTo>
                  <a:lnTo>
                    <a:pt x="62" y="41"/>
                  </a:lnTo>
                  <a:lnTo>
                    <a:pt x="24" y="41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5" name="Freeform 81"/>
            <p:cNvSpPr>
              <a:spLocks/>
            </p:cNvSpPr>
            <p:nvPr/>
          </p:nvSpPr>
          <p:spPr bwMode="auto">
            <a:xfrm>
              <a:off x="3951357" y="5014456"/>
              <a:ext cx="142077" cy="185260"/>
            </a:xfrm>
            <a:custGeom>
              <a:avLst/>
              <a:gdLst/>
              <a:ahLst/>
              <a:cxnLst>
                <a:cxn ang="0">
                  <a:pos x="74" y="83"/>
                </a:cxn>
                <a:cxn ang="0">
                  <a:pos x="62" y="69"/>
                </a:cxn>
                <a:cxn ang="0">
                  <a:pos x="24" y="28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0" y="110"/>
                </a:cxn>
                <a:cxn ang="0">
                  <a:pos x="49" y="124"/>
                </a:cxn>
                <a:cxn ang="0">
                  <a:pos x="74" y="110"/>
                </a:cxn>
                <a:cxn ang="0">
                  <a:pos x="74" y="83"/>
                </a:cxn>
              </a:cxnLst>
              <a:rect l="0" t="0" r="r" b="b"/>
              <a:pathLst>
                <a:path w="75" h="125">
                  <a:moveTo>
                    <a:pt x="74" y="83"/>
                  </a:moveTo>
                  <a:lnTo>
                    <a:pt x="62" y="69"/>
                  </a:lnTo>
                  <a:lnTo>
                    <a:pt x="24" y="28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110"/>
                  </a:lnTo>
                  <a:lnTo>
                    <a:pt x="49" y="124"/>
                  </a:lnTo>
                  <a:lnTo>
                    <a:pt x="74" y="110"/>
                  </a:lnTo>
                  <a:lnTo>
                    <a:pt x="74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6" name="Freeform 82"/>
            <p:cNvSpPr>
              <a:spLocks/>
            </p:cNvSpPr>
            <p:nvPr/>
          </p:nvSpPr>
          <p:spPr bwMode="auto">
            <a:xfrm>
              <a:off x="4021422" y="5764535"/>
              <a:ext cx="33087" cy="4217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16" y="27"/>
                </a:cxn>
                <a:cxn ang="0">
                  <a:pos x="16" y="14"/>
                </a:cxn>
                <a:cxn ang="0">
                  <a:pos x="16" y="0"/>
                </a:cxn>
              </a:cxnLst>
              <a:rect l="0" t="0" r="r" b="b"/>
              <a:pathLst>
                <a:path w="17" h="28">
                  <a:moveTo>
                    <a:pt x="16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16" y="27"/>
                  </a:lnTo>
                  <a:lnTo>
                    <a:pt x="16" y="14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7" name="Freeform 83"/>
            <p:cNvSpPr>
              <a:spLocks/>
            </p:cNvSpPr>
            <p:nvPr/>
          </p:nvSpPr>
          <p:spPr bwMode="auto">
            <a:xfrm>
              <a:off x="3974713" y="5764536"/>
              <a:ext cx="35032" cy="2560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16" y="16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8" name="Freeform 84"/>
            <p:cNvSpPr>
              <a:spLocks/>
            </p:cNvSpPr>
            <p:nvPr/>
          </p:nvSpPr>
          <p:spPr bwMode="auto">
            <a:xfrm>
              <a:off x="3495934" y="5544632"/>
              <a:ext cx="50602" cy="406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5" y="26"/>
                </a:cxn>
                <a:cxn ang="0">
                  <a:pos x="12" y="26"/>
                </a:cxn>
                <a:cxn ang="0">
                  <a:pos x="0" y="0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lnTo>
                    <a:pt x="12" y="0"/>
                  </a:lnTo>
                  <a:lnTo>
                    <a:pt x="25" y="26"/>
                  </a:lnTo>
                  <a:lnTo>
                    <a:pt x="12" y="2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89" name="Freeform 85"/>
            <p:cNvSpPr>
              <a:spLocks/>
            </p:cNvSpPr>
            <p:nvPr/>
          </p:nvSpPr>
          <p:spPr bwMode="auto">
            <a:xfrm>
              <a:off x="3521236" y="5705793"/>
              <a:ext cx="33086" cy="406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3"/>
                </a:cxn>
                <a:cxn ang="0">
                  <a:pos x="0" y="27"/>
                </a:cxn>
                <a:cxn ang="0">
                  <a:pos x="0" y="0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16" y="13"/>
                  </a:lnTo>
                  <a:lnTo>
                    <a:pt x="0" y="27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90" name="Freeform 86"/>
            <p:cNvSpPr>
              <a:spLocks/>
            </p:cNvSpPr>
            <p:nvPr/>
          </p:nvSpPr>
          <p:spPr bwMode="auto">
            <a:xfrm>
              <a:off x="3667204" y="5927202"/>
              <a:ext cx="72012" cy="4066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2" y="27"/>
                </a:cxn>
                <a:cxn ang="0">
                  <a:pos x="37" y="27"/>
                </a:cxn>
                <a:cxn ang="0">
                  <a:pos x="24" y="14"/>
                </a:cxn>
                <a:cxn ang="0">
                  <a:pos x="37" y="14"/>
                </a:cxn>
                <a:cxn ang="0">
                  <a:pos x="24" y="0"/>
                </a:cxn>
              </a:cxnLst>
              <a:rect l="0" t="0" r="r" b="b"/>
              <a:pathLst>
                <a:path w="38" h="28">
                  <a:moveTo>
                    <a:pt x="24" y="0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12" y="27"/>
                  </a:lnTo>
                  <a:lnTo>
                    <a:pt x="37" y="27"/>
                  </a:lnTo>
                  <a:lnTo>
                    <a:pt x="24" y="14"/>
                  </a:lnTo>
                  <a:lnTo>
                    <a:pt x="37" y="14"/>
                  </a:lnTo>
                  <a:lnTo>
                    <a:pt x="2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91" name="Freeform 87"/>
            <p:cNvSpPr>
              <a:spLocks/>
            </p:cNvSpPr>
            <p:nvPr/>
          </p:nvSpPr>
          <p:spPr bwMode="auto">
            <a:xfrm>
              <a:off x="3589352" y="5847374"/>
              <a:ext cx="33087" cy="406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7"/>
                </a:cxn>
                <a:cxn ang="0">
                  <a:pos x="16" y="14"/>
                </a:cxn>
                <a:cxn ang="0">
                  <a:pos x="0" y="0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0" y="27"/>
                  </a:lnTo>
                  <a:lnTo>
                    <a:pt x="16" y="1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92" name="Freeform 88"/>
            <p:cNvSpPr>
              <a:spLocks/>
            </p:cNvSpPr>
            <p:nvPr/>
          </p:nvSpPr>
          <p:spPr bwMode="auto">
            <a:xfrm>
              <a:off x="3996123" y="3940551"/>
              <a:ext cx="97313" cy="1009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0" y="42"/>
                </a:cxn>
                <a:cxn ang="0">
                  <a:pos x="0" y="68"/>
                </a:cxn>
                <a:cxn ang="0">
                  <a:pos x="12" y="68"/>
                </a:cxn>
                <a:cxn ang="0">
                  <a:pos x="25" y="68"/>
                </a:cxn>
                <a:cxn ang="0">
                  <a:pos x="50" y="28"/>
                </a:cxn>
                <a:cxn ang="0">
                  <a:pos x="25" y="0"/>
                </a:cxn>
                <a:cxn ang="0">
                  <a:pos x="0" y="0"/>
                </a:cxn>
              </a:cxnLst>
              <a:rect l="0" t="0" r="r" b="b"/>
              <a:pathLst>
                <a:path w="51" h="69">
                  <a:moveTo>
                    <a:pt x="0" y="0"/>
                  </a:moveTo>
                  <a:lnTo>
                    <a:pt x="0" y="14"/>
                  </a:lnTo>
                  <a:lnTo>
                    <a:pt x="0" y="42"/>
                  </a:lnTo>
                  <a:lnTo>
                    <a:pt x="0" y="68"/>
                  </a:lnTo>
                  <a:lnTo>
                    <a:pt x="12" y="68"/>
                  </a:lnTo>
                  <a:lnTo>
                    <a:pt x="25" y="68"/>
                  </a:lnTo>
                  <a:lnTo>
                    <a:pt x="50" y="28"/>
                  </a:lnTo>
                  <a:lnTo>
                    <a:pt x="25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33" name="Freeform 89"/>
            <p:cNvSpPr>
              <a:spLocks/>
            </p:cNvSpPr>
            <p:nvPr/>
          </p:nvSpPr>
          <p:spPr bwMode="auto">
            <a:xfrm>
              <a:off x="3737269" y="4711715"/>
              <a:ext cx="286100" cy="224422"/>
            </a:xfrm>
            <a:custGeom>
              <a:avLst/>
              <a:gdLst>
                <a:gd name="T0" fmla="*/ 181528410 w 150"/>
                <a:gd name="T1" fmla="*/ 0 h 152"/>
                <a:gd name="T2" fmla="*/ 150063299 w 150"/>
                <a:gd name="T3" fmla="*/ 0 h 152"/>
                <a:gd name="T4" fmla="*/ 60509470 w 150"/>
                <a:gd name="T5" fmla="*/ 0 h 152"/>
                <a:gd name="T6" fmla="*/ 0 w 150"/>
                <a:gd name="T7" fmla="*/ 133191124 h 152"/>
                <a:gd name="T8" fmla="*/ 60509470 w 150"/>
                <a:gd name="T9" fmla="*/ 167095423 h 152"/>
                <a:gd name="T10" fmla="*/ 89553829 w 150"/>
                <a:gd name="T11" fmla="*/ 167095423 h 152"/>
                <a:gd name="T12" fmla="*/ 239617128 w 150"/>
                <a:gd name="T13" fmla="*/ 300286547 h 152"/>
                <a:gd name="T14" fmla="*/ 208152017 w 150"/>
                <a:gd name="T15" fmla="*/ 365672186 h 152"/>
                <a:gd name="T16" fmla="*/ 268661487 w 150"/>
                <a:gd name="T17" fmla="*/ 365672186 h 152"/>
                <a:gd name="T18" fmla="*/ 360634513 w 150"/>
                <a:gd name="T19" fmla="*/ 331767888 h 152"/>
                <a:gd name="T20" fmla="*/ 360634513 w 150"/>
                <a:gd name="T21" fmla="*/ 266383805 h 152"/>
                <a:gd name="T22" fmla="*/ 360634513 w 150"/>
                <a:gd name="T23" fmla="*/ 198576763 h 152"/>
                <a:gd name="T24" fmla="*/ 300125043 w 150"/>
                <a:gd name="T25" fmla="*/ 167095423 h 152"/>
                <a:gd name="T26" fmla="*/ 329169402 w 150"/>
                <a:gd name="T27" fmla="*/ 133191124 h 152"/>
                <a:gd name="T28" fmla="*/ 300125043 w 150"/>
                <a:gd name="T29" fmla="*/ 99288382 h 152"/>
                <a:gd name="T30" fmla="*/ 268661487 w 150"/>
                <a:gd name="T31" fmla="*/ 99288382 h 152"/>
                <a:gd name="T32" fmla="*/ 208152017 w 150"/>
                <a:gd name="T33" fmla="*/ 99288382 h 152"/>
                <a:gd name="T34" fmla="*/ 181528410 w 150"/>
                <a:gd name="T35" fmla="*/ 0 h 15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0" h="152">
                  <a:moveTo>
                    <a:pt x="75" y="0"/>
                  </a:moveTo>
                  <a:lnTo>
                    <a:pt x="62" y="0"/>
                  </a:lnTo>
                  <a:lnTo>
                    <a:pt x="25" y="0"/>
                  </a:lnTo>
                  <a:lnTo>
                    <a:pt x="0" y="55"/>
                  </a:lnTo>
                  <a:lnTo>
                    <a:pt x="25" y="69"/>
                  </a:lnTo>
                  <a:lnTo>
                    <a:pt x="37" y="69"/>
                  </a:lnTo>
                  <a:lnTo>
                    <a:pt x="99" y="124"/>
                  </a:lnTo>
                  <a:lnTo>
                    <a:pt x="86" y="151"/>
                  </a:lnTo>
                  <a:lnTo>
                    <a:pt x="111" y="151"/>
                  </a:lnTo>
                  <a:lnTo>
                    <a:pt x="149" y="137"/>
                  </a:lnTo>
                  <a:lnTo>
                    <a:pt x="149" y="110"/>
                  </a:lnTo>
                  <a:lnTo>
                    <a:pt x="149" y="82"/>
                  </a:lnTo>
                  <a:lnTo>
                    <a:pt x="124" y="69"/>
                  </a:lnTo>
                  <a:lnTo>
                    <a:pt x="136" y="55"/>
                  </a:lnTo>
                  <a:lnTo>
                    <a:pt x="124" y="41"/>
                  </a:lnTo>
                  <a:lnTo>
                    <a:pt x="111" y="41"/>
                  </a:lnTo>
                  <a:lnTo>
                    <a:pt x="86" y="41"/>
                  </a:lnTo>
                  <a:lnTo>
                    <a:pt x="75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34" name="Freeform 90"/>
            <p:cNvSpPr>
              <a:spLocks/>
            </p:cNvSpPr>
            <p:nvPr/>
          </p:nvSpPr>
          <p:spPr bwMode="auto">
            <a:xfrm>
              <a:off x="3355802" y="3940550"/>
              <a:ext cx="1286477" cy="1198919"/>
            </a:xfrm>
            <a:custGeom>
              <a:avLst/>
              <a:gdLst>
                <a:gd name="T0" fmla="*/ 1082683630 w 675"/>
                <a:gd name="T1" fmla="*/ 1530589838 h 812"/>
                <a:gd name="T2" fmla="*/ 1145516435 w 675"/>
                <a:gd name="T3" fmla="*/ 1462777585 h 812"/>
                <a:gd name="T4" fmla="*/ 1355769569 w 675"/>
                <a:gd name="T5" fmla="*/ 1397388367 h 812"/>
                <a:gd name="T6" fmla="*/ 1413770756 w 675"/>
                <a:gd name="T7" fmla="*/ 1264188452 h 812"/>
                <a:gd name="T8" fmla="*/ 1445188713 w 675"/>
                <a:gd name="T9" fmla="*/ 1167316918 h 812"/>
                <a:gd name="T10" fmla="*/ 1445188713 w 675"/>
                <a:gd name="T11" fmla="*/ 929977926 h 812"/>
                <a:gd name="T12" fmla="*/ 1597440661 w 675"/>
                <a:gd name="T13" fmla="*/ 665999574 h 812"/>
                <a:gd name="T14" fmla="*/ 1566022704 w 675"/>
                <a:gd name="T15" fmla="*/ 532799659 h 812"/>
                <a:gd name="T16" fmla="*/ 1387187526 w 675"/>
                <a:gd name="T17" fmla="*/ 399599744 h 812"/>
                <a:gd name="T18" fmla="*/ 1234935578 w 675"/>
                <a:gd name="T19" fmla="*/ 399599744 h 812"/>
                <a:gd name="T20" fmla="*/ 1203517621 w 675"/>
                <a:gd name="T21" fmla="*/ 334210525 h 812"/>
                <a:gd name="T22" fmla="*/ 993264486 w 675"/>
                <a:gd name="T23" fmla="*/ 368115873 h 812"/>
                <a:gd name="T24" fmla="*/ 961848084 w 675"/>
                <a:gd name="T25" fmla="*/ 300305178 h 812"/>
                <a:gd name="T26" fmla="*/ 930430127 w 675"/>
                <a:gd name="T27" fmla="*/ 266399830 h 812"/>
                <a:gd name="T28" fmla="*/ 930430127 w 675"/>
                <a:gd name="T29" fmla="*/ 167105263 h 812"/>
                <a:gd name="T30" fmla="*/ 872430495 w 675"/>
                <a:gd name="T31" fmla="*/ 167105263 h 812"/>
                <a:gd name="T32" fmla="*/ 812011945 w 675"/>
                <a:gd name="T33" fmla="*/ 167105263 h 812"/>
                <a:gd name="T34" fmla="*/ 720176992 w 675"/>
                <a:gd name="T35" fmla="*/ 167105263 h 812"/>
                <a:gd name="T36" fmla="*/ 601758810 w 675"/>
                <a:gd name="T37" fmla="*/ 234915959 h 812"/>
                <a:gd name="T38" fmla="*/ 572758217 w 675"/>
                <a:gd name="T39" fmla="*/ 133199915 h 812"/>
                <a:gd name="T40" fmla="*/ 512341222 w 675"/>
                <a:gd name="T41" fmla="*/ 67810696 h 812"/>
                <a:gd name="T42" fmla="*/ 360089274 w 675"/>
                <a:gd name="T43" fmla="*/ 67810696 h 812"/>
                <a:gd name="T44" fmla="*/ 391505676 w 675"/>
                <a:gd name="T45" fmla="*/ 201010611 h 812"/>
                <a:gd name="T46" fmla="*/ 270670130 w 675"/>
                <a:gd name="T47" fmla="*/ 201010611 h 812"/>
                <a:gd name="T48" fmla="*/ 210253135 w 675"/>
                <a:gd name="T49" fmla="*/ 167105263 h 812"/>
                <a:gd name="T50" fmla="*/ 149836139 w 675"/>
                <a:gd name="T51" fmla="*/ 201010611 h 812"/>
                <a:gd name="T52" fmla="*/ 181252541 w 675"/>
                <a:gd name="T53" fmla="*/ 234915959 h 812"/>
                <a:gd name="T54" fmla="*/ 181252541 w 675"/>
                <a:gd name="T55" fmla="*/ 300305178 h 812"/>
                <a:gd name="T56" fmla="*/ 149836139 w 675"/>
                <a:gd name="T57" fmla="*/ 467410440 h 812"/>
                <a:gd name="T58" fmla="*/ 29000593 w 675"/>
                <a:gd name="T59" fmla="*/ 532799659 h 812"/>
                <a:gd name="T60" fmla="*/ 0 w 675"/>
                <a:gd name="T61" fmla="*/ 699904922 h 812"/>
                <a:gd name="T62" fmla="*/ 89417589 w 675"/>
                <a:gd name="T63" fmla="*/ 767715618 h 812"/>
                <a:gd name="T64" fmla="*/ 181252541 w 675"/>
                <a:gd name="T65" fmla="*/ 833104837 h 812"/>
                <a:gd name="T66" fmla="*/ 239253728 w 675"/>
                <a:gd name="T67" fmla="*/ 833104837 h 812"/>
                <a:gd name="T68" fmla="*/ 302088087 w 675"/>
                <a:gd name="T69" fmla="*/ 767715618 h 812"/>
                <a:gd name="T70" fmla="*/ 360089274 w 675"/>
                <a:gd name="T71" fmla="*/ 867010185 h 812"/>
                <a:gd name="T72" fmla="*/ 451922672 w 675"/>
                <a:gd name="T73" fmla="*/ 900917089 h 812"/>
                <a:gd name="T74" fmla="*/ 572758217 w 675"/>
                <a:gd name="T75" fmla="*/ 1063177841 h 812"/>
                <a:gd name="T76" fmla="*/ 691176399 w 675"/>
                <a:gd name="T77" fmla="*/ 1167316918 h 812"/>
                <a:gd name="T78" fmla="*/ 691176399 w 675"/>
                <a:gd name="T79" fmla="*/ 1363483019 h 812"/>
                <a:gd name="T80" fmla="*/ 785428716 w 675"/>
                <a:gd name="T81" fmla="*/ 1363483019 h 812"/>
                <a:gd name="T82" fmla="*/ 785428716 w 675"/>
                <a:gd name="T83" fmla="*/ 1431295271 h 812"/>
                <a:gd name="T84" fmla="*/ 841012538 w 675"/>
                <a:gd name="T85" fmla="*/ 1530589838 h 812"/>
                <a:gd name="T86" fmla="*/ 872430495 w 675"/>
                <a:gd name="T87" fmla="*/ 1629884404 h 812"/>
                <a:gd name="T88" fmla="*/ 812011945 w 675"/>
                <a:gd name="T89" fmla="*/ 1830895015 h 812"/>
                <a:gd name="T90" fmla="*/ 930430127 w 675"/>
                <a:gd name="T91" fmla="*/ 1964094930 h 81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675" h="812">
                  <a:moveTo>
                    <a:pt x="448" y="701"/>
                  </a:moveTo>
                  <a:lnTo>
                    <a:pt x="448" y="632"/>
                  </a:lnTo>
                  <a:lnTo>
                    <a:pt x="461" y="632"/>
                  </a:lnTo>
                  <a:lnTo>
                    <a:pt x="474" y="604"/>
                  </a:lnTo>
                  <a:lnTo>
                    <a:pt x="511" y="577"/>
                  </a:lnTo>
                  <a:lnTo>
                    <a:pt x="561" y="577"/>
                  </a:lnTo>
                  <a:lnTo>
                    <a:pt x="574" y="563"/>
                  </a:lnTo>
                  <a:lnTo>
                    <a:pt x="585" y="522"/>
                  </a:lnTo>
                  <a:lnTo>
                    <a:pt x="598" y="494"/>
                  </a:lnTo>
                  <a:lnTo>
                    <a:pt x="598" y="482"/>
                  </a:lnTo>
                  <a:lnTo>
                    <a:pt x="598" y="467"/>
                  </a:lnTo>
                  <a:lnTo>
                    <a:pt x="598" y="384"/>
                  </a:lnTo>
                  <a:lnTo>
                    <a:pt x="635" y="317"/>
                  </a:lnTo>
                  <a:lnTo>
                    <a:pt x="661" y="275"/>
                  </a:lnTo>
                  <a:lnTo>
                    <a:pt x="674" y="248"/>
                  </a:lnTo>
                  <a:lnTo>
                    <a:pt x="648" y="220"/>
                  </a:lnTo>
                  <a:lnTo>
                    <a:pt x="598" y="179"/>
                  </a:lnTo>
                  <a:lnTo>
                    <a:pt x="574" y="165"/>
                  </a:lnTo>
                  <a:lnTo>
                    <a:pt x="561" y="179"/>
                  </a:lnTo>
                  <a:lnTo>
                    <a:pt x="511" y="165"/>
                  </a:lnTo>
                  <a:lnTo>
                    <a:pt x="498" y="152"/>
                  </a:lnTo>
                  <a:lnTo>
                    <a:pt x="498" y="138"/>
                  </a:lnTo>
                  <a:lnTo>
                    <a:pt x="448" y="124"/>
                  </a:lnTo>
                  <a:lnTo>
                    <a:pt x="411" y="152"/>
                  </a:lnTo>
                  <a:lnTo>
                    <a:pt x="424" y="124"/>
                  </a:lnTo>
                  <a:lnTo>
                    <a:pt x="398" y="124"/>
                  </a:lnTo>
                  <a:lnTo>
                    <a:pt x="385" y="124"/>
                  </a:lnTo>
                  <a:lnTo>
                    <a:pt x="385" y="110"/>
                  </a:lnTo>
                  <a:lnTo>
                    <a:pt x="398" y="83"/>
                  </a:lnTo>
                  <a:lnTo>
                    <a:pt x="385" y="69"/>
                  </a:lnTo>
                  <a:lnTo>
                    <a:pt x="385" y="28"/>
                  </a:lnTo>
                  <a:lnTo>
                    <a:pt x="361" y="69"/>
                  </a:lnTo>
                  <a:lnTo>
                    <a:pt x="348" y="69"/>
                  </a:lnTo>
                  <a:lnTo>
                    <a:pt x="336" y="69"/>
                  </a:lnTo>
                  <a:lnTo>
                    <a:pt x="312" y="55"/>
                  </a:lnTo>
                  <a:lnTo>
                    <a:pt x="298" y="69"/>
                  </a:lnTo>
                  <a:lnTo>
                    <a:pt x="286" y="69"/>
                  </a:lnTo>
                  <a:lnTo>
                    <a:pt x="249" y="97"/>
                  </a:lnTo>
                  <a:lnTo>
                    <a:pt x="237" y="69"/>
                  </a:lnTo>
                  <a:lnTo>
                    <a:pt x="237" y="55"/>
                  </a:lnTo>
                  <a:lnTo>
                    <a:pt x="225" y="0"/>
                  </a:lnTo>
                  <a:lnTo>
                    <a:pt x="212" y="28"/>
                  </a:lnTo>
                  <a:lnTo>
                    <a:pt x="187" y="28"/>
                  </a:lnTo>
                  <a:lnTo>
                    <a:pt x="149" y="28"/>
                  </a:lnTo>
                  <a:lnTo>
                    <a:pt x="162" y="55"/>
                  </a:lnTo>
                  <a:lnTo>
                    <a:pt x="162" y="83"/>
                  </a:lnTo>
                  <a:lnTo>
                    <a:pt x="125" y="83"/>
                  </a:lnTo>
                  <a:lnTo>
                    <a:pt x="112" y="83"/>
                  </a:lnTo>
                  <a:lnTo>
                    <a:pt x="99" y="69"/>
                  </a:lnTo>
                  <a:lnTo>
                    <a:pt x="87" y="69"/>
                  </a:lnTo>
                  <a:lnTo>
                    <a:pt x="87" y="83"/>
                  </a:lnTo>
                  <a:lnTo>
                    <a:pt x="62" y="83"/>
                  </a:lnTo>
                  <a:lnTo>
                    <a:pt x="62" y="97"/>
                  </a:lnTo>
                  <a:lnTo>
                    <a:pt x="75" y="97"/>
                  </a:lnTo>
                  <a:lnTo>
                    <a:pt x="62" y="110"/>
                  </a:lnTo>
                  <a:lnTo>
                    <a:pt x="75" y="124"/>
                  </a:lnTo>
                  <a:lnTo>
                    <a:pt x="62" y="152"/>
                  </a:lnTo>
                  <a:lnTo>
                    <a:pt x="62" y="193"/>
                  </a:lnTo>
                  <a:lnTo>
                    <a:pt x="37" y="193"/>
                  </a:lnTo>
                  <a:lnTo>
                    <a:pt x="12" y="220"/>
                  </a:lnTo>
                  <a:lnTo>
                    <a:pt x="0" y="262"/>
                  </a:lnTo>
                  <a:lnTo>
                    <a:pt x="0" y="289"/>
                  </a:lnTo>
                  <a:lnTo>
                    <a:pt x="25" y="317"/>
                  </a:lnTo>
                  <a:lnTo>
                    <a:pt x="37" y="317"/>
                  </a:lnTo>
                  <a:lnTo>
                    <a:pt x="49" y="329"/>
                  </a:lnTo>
                  <a:lnTo>
                    <a:pt x="75" y="344"/>
                  </a:lnTo>
                  <a:lnTo>
                    <a:pt x="87" y="329"/>
                  </a:lnTo>
                  <a:lnTo>
                    <a:pt x="99" y="344"/>
                  </a:lnTo>
                  <a:lnTo>
                    <a:pt x="112" y="329"/>
                  </a:lnTo>
                  <a:lnTo>
                    <a:pt x="125" y="317"/>
                  </a:lnTo>
                  <a:lnTo>
                    <a:pt x="149" y="317"/>
                  </a:lnTo>
                  <a:lnTo>
                    <a:pt x="149" y="358"/>
                  </a:lnTo>
                  <a:lnTo>
                    <a:pt x="162" y="372"/>
                  </a:lnTo>
                  <a:lnTo>
                    <a:pt x="187" y="372"/>
                  </a:lnTo>
                  <a:lnTo>
                    <a:pt x="212" y="398"/>
                  </a:lnTo>
                  <a:lnTo>
                    <a:pt x="237" y="439"/>
                  </a:lnTo>
                  <a:lnTo>
                    <a:pt x="262" y="453"/>
                  </a:lnTo>
                  <a:lnTo>
                    <a:pt x="286" y="482"/>
                  </a:lnTo>
                  <a:lnTo>
                    <a:pt x="275" y="522"/>
                  </a:lnTo>
                  <a:lnTo>
                    <a:pt x="286" y="563"/>
                  </a:lnTo>
                  <a:lnTo>
                    <a:pt x="312" y="563"/>
                  </a:lnTo>
                  <a:lnTo>
                    <a:pt x="325" y="563"/>
                  </a:lnTo>
                  <a:lnTo>
                    <a:pt x="336" y="577"/>
                  </a:lnTo>
                  <a:lnTo>
                    <a:pt x="325" y="591"/>
                  </a:lnTo>
                  <a:lnTo>
                    <a:pt x="348" y="604"/>
                  </a:lnTo>
                  <a:lnTo>
                    <a:pt x="348" y="632"/>
                  </a:lnTo>
                  <a:lnTo>
                    <a:pt x="361" y="646"/>
                  </a:lnTo>
                  <a:lnTo>
                    <a:pt x="361" y="673"/>
                  </a:lnTo>
                  <a:lnTo>
                    <a:pt x="312" y="728"/>
                  </a:lnTo>
                  <a:lnTo>
                    <a:pt x="336" y="756"/>
                  </a:lnTo>
                  <a:lnTo>
                    <a:pt x="375" y="797"/>
                  </a:lnTo>
                  <a:lnTo>
                    <a:pt x="385" y="811"/>
                  </a:lnTo>
                  <a:lnTo>
                    <a:pt x="448" y="70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95" name="Freeform 91"/>
            <p:cNvSpPr>
              <a:spLocks/>
            </p:cNvSpPr>
            <p:nvPr/>
          </p:nvSpPr>
          <p:spPr bwMode="auto">
            <a:xfrm>
              <a:off x="3758679" y="3839636"/>
              <a:ext cx="169323" cy="245507"/>
            </a:xfrm>
            <a:custGeom>
              <a:avLst/>
              <a:gdLst/>
              <a:ahLst/>
              <a:cxnLst>
                <a:cxn ang="0">
                  <a:pos x="37" y="27"/>
                </a:cxn>
                <a:cxn ang="0">
                  <a:pos x="37" y="13"/>
                </a:cxn>
                <a:cxn ang="0">
                  <a:pos x="24" y="0"/>
                </a:cxn>
                <a:cxn ang="0">
                  <a:pos x="12" y="27"/>
                </a:cxn>
                <a:cxn ang="0">
                  <a:pos x="0" y="55"/>
                </a:cxn>
                <a:cxn ang="0">
                  <a:pos x="12" y="68"/>
                </a:cxn>
                <a:cxn ang="0">
                  <a:pos x="24" y="123"/>
                </a:cxn>
                <a:cxn ang="0">
                  <a:pos x="24" y="137"/>
                </a:cxn>
                <a:cxn ang="0">
                  <a:pos x="37" y="165"/>
                </a:cxn>
                <a:cxn ang="0">
                  <a:pos x="75" y="137"/>
                </a:cxn>
                <a:cxn ang="0">
                  <a:pos x="88" y="137"/>
                </a:cxn>
                <a:cxn ang="0">
                  <a:pos x="63" y="123"/>
                </a:cxn>
                <a:cxn ang="0">
                  <a:pos x="50" y="82"/>
                </a:cxn>
                <a:cxn ang="0">
                  <a:pos x="75" y="68"/>
                </a:cxn>
                <a:cxn ang="0">
                  <a:pos x="75" y="55"/>
                </a:cxn>
                <a:cxn ang="0">
                  <a:pos x="50" y="41"/>
                </a:cxn>
                <a:cxn ang="0">
                  <a:pos x="37" y="27"/>
                </a:cxn>
              </a:cxnLst>
              <a:rect l="0" t="0" r="r" b="b"/>
              <a:pathLst>
                <a:path w="89" h="166">
                  <a:moveTo>
                    <a:pt x="37" y="27"/>
                  </a:moveTo>
                  <a:lnTo>
                    <a:pt x="37" y="13"/>
                  </a:lnTo>
                  <a:lnTo>
                    <a:pt x="24" y="0"/>
                  </a:lnTo>
                  <a:lnTo>
                    <a:pt x="12" y="27"/>
                  </a:lnTo>
                  <a:lnTo>
                    <a:pt x="0" y="55"/>
                  </a:lnTo>
                  <a:lnTo>
                    <a:pt x="12" y="68"/>
                  </a:lnTo>
                  <a:lnTo>
                    <a:pt x="24" y="123"/>
                  </a:lnTo>
                  <a:lnTo>
                    <a:pt x="24" y="137"/>
                  </a:lnTo>
                  <a:lnTo>
                    <a:pt x="37" y="165"/>
                  </a:lnTo>
                  <a:lnTo>
                    <a:pt x="75" y="137"/>
                  </a:lnTo>
                  <a:lnTo>
                    <a:pt x="88" y="137"/>
                  </a:lnTo>
                  <a:lnTo>
                    <a:pt x="63" y="123"/>
                  </a:lnTo>
                  <a:lnTo>
                    <a:pt x="50" y="82"/>
                  </a:lnTo>
                  <a:lnTo>
                    <a:pt x="75" y="68"/>
                  </a:lnTo>
                  <a:lnTo>
                    <a:pt x="75" y="55"/>
                  </a:lnTo>
                  <a:lnTo>
                    <a:pt x="50" y="41"/>
                  </a:lnTo>
                  <a:lnTo>
                    <a:pt x="37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96" name="Freeform 92"/>
            <p:cNvSpPr>
              <a:spLocks/>
            </p:cNvSpPr>
            <p:nvPr/>
          </p:nvSpPr>
          <p:spPr bwMode="auto">
            <a:xfrm>
              <a:off x="3855992" y="3920970"/>
              <a:ext cx="142076" cy="120495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13"/>
                </a:cxn>
                <a:cxn ang="0">
                  <a:pos x="0" y="27"/>
                </a:cxn>
                <a:cxn ang="0">
                  <a:pos x="12" y="67"/>
                </a:cxn>
                <a:cxn ang="0">
                  <a:pos x="37" y="81"/>
                </a:cxn>
                <a:cxn ang="0">
                  <a:pos x="49" y="67"/>
                </a:cxn>
                <a:cxn ang="0">
                  <a:pos x="74" y="81"/>
                </a:cxn>
                <a:cxn ang="0">
                  <a:pos x="74" y="54"/>
                </a:cxn>
                <a:cxn ang="0">
                  <a:pos x="74" y="27"/>
                </a:cxn>
                <a:cxn ang="0">
                  <a:pos x="74" y="13"/>
                </a:cxn>
                <a:cxn ang="0">
                  <a:pos x="24" y="0"/>
                </a:cxn>
              </a:cxnLst>
              <a:rect l="0" t="0" r="r" b="b"/>
              <a:pathLst>
                <a:path w="75" h="82">
                  <a:moveTo>
                    <a:pt x="24" y="0"/>
                  </a:moveTo>
                  <a:lnTo>
                    <a:pt x="24" y="13"/>
                  </a:lnTo>
                  <a:lnTo>
                    <a:pt x="0" y="27"/>
                  </a:lnTo>
                  <a:lnTo>
                    <a:pt x="12" y="67"/>
                  </a:lnTo>
                  <a:lnTo>
                    <a:pt x="37" y="81"/>
                  </a:lnTo>
                  <a:lnTo>
                    <a:pt x="49" y="67"/>
                  </a:lnTo>
                  <a:lnTo>
                    <a:pt x="74" y="81"/>
                  </a:lnTo>
                  <a:lnTo>
                    <a:pt x="74" y="54"/>
                  </a:lnTo>
                  <a:lnTo>
                    <a:pt x="74" y="27"/>
                  </a:lnTo>
                  <a:lnTo>
                    <a:pt x="74" y="13"/>
                  </a:lnTo>
                  <a:lnTo>
                    <a:pt x="2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197" name="Freeform 93"/>
            <p:cNvSpPr>
              <a:spLocks/>
            </p:cNvSpPr>
            <p:nvPr/>
          </p:nvSpPr>
          <p:spPr bwMode="auto">
            <a:xfrm>
              <a:off x="4118735" y="4083638"/>
              <a:ext cx="33087" cy="24099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38" name="Freeform 94"/>
            <p:cNvSpPr>
              <a:spLocks/>
            </p:cNvSpPr>
            <p:nvPr/>
          </p:nvSpPr>
          <p:spPr bwMode="auto">
            <a:xfrm>
              <a:off x="3996122" y="980908"/>
              <a:ext cx="550790" cy="325335"/>
            </a:xfrm>
            <a:custGeom>
              <a:avLst/>
              <a:gdLst>
                <a:gd name="T0" fmla="*/ 28998385 w 289"/>
                <a:gd name="T1" fmla="*/ 397222497 h 221"/>
                <a:gd name="T2" fmla="*/ 0 w 289"/>
                <a:gd name="T3" fmla="*/ 430925999 h 221"/>
                <a:gd name="T4" fmla="*/ 0 w 289"/>
                <a:gd name="T5" fmla="*/ 462222994 h 221"/>
                <a:gd name="T6" fmla="*/ 28998385 w 289"/>
                <a:gd name="T7" fmla="*/ 462222994 h 221"/>
                <a:gd name="T8" fmla="*/ 91831329 w 289"/>
                <a:gd name="T9" fmla="*/ 462222994 h 221"/>
                <a:gd name="T10" fmla="*/ 118412405 w 289"/>
                <a:gd name="T11" fmla="*/ 529629996 h 221"/>
                <a:gd name="T12" fmla="*/ 212661044 w 289"/>
                <a:gd name="T13" fmla="*/ 397222497 h 221"/>
                <a:gd name="T14" fmla="*/ 270657814 w 289"/>
                <a:gd name="T15" fmla="*/ 397222497 h 221"/>
                <a:gd name="T16" fmla="*/ 302073509 w 289"/>
                <a:gd name="T17" fmla="*/ 329815495 h 221"/>
                <a:gd name="T18" fmla="*/ 360071834 w 289"/>
                <a:gd name="T19" fmla="*/ 298518500 h 221"/>
                <a:gd name="T20" fmla="*/ 391487529 w 289"/>
                <a:gd name="T21" fmla="*/ 329815495 h 221"/>
                <a:gd name="T22" fmla="*/ 633146958 w 289"/>
                <a:gd name="T23" fmla="*/ 231111497 h 221"/>
                <a:gd name="T24" fmla="*/ 695978347 w 289"/>
                <a:gd name="T25" fmla="*/ 33703501 h 221"/>
                <a:gd name="T26" fmla="*/ 181243794 w 289"/>
                <a:gd name="T27" fmla="*/ 0 h 221"/>
                <a:gd name="T28" fmla="*/ 149828100 w 289"/>
                <a:gd name="T29" fmla="*/ 98703998 h 221"/>
                <a:gd name="T30" fmla="*/ 212661044 w 289"/>
                <a:gd name="T31" fmla="*/ 132407499 h 221"/>
                <a:gd name="T32" fmla="*/ 333489204 w 289"/>
                <a:gd name="T33" fmla="*/ 132407499 h 221"/>
                <a:gd name="T34" fmla="*/ 270657814 w 289"/>
                <a:gd name="T35" fmla="*/ 231111497 h 221"/>
                <a:gd name="T36" fmla="*/ 181243794 w 289"/>
                <a:gd name="T37" fmla="*/ 197407995 h 221"/>
                <a:gd name="T38" fmla="*/ 118412405 w 289"/>
                <a:gd name="T39" fmla="*/ 132407499 h 221"/>
                <a:gd name="T40" fmla="*/ 60414080 w 289"/>
                <a:gd name="T41" fmla="*/ 329815495 h 221"/>
                <a:gd name="T42" fmla="*/ 91831329 w 289"/>
                <a:gd name="T43" fmla="*/ 363518996 h 221"/>
                <a:gd name="T44" fmla="*/ 28998385 w 289"/>
                <a:gd name="T45" fmla="*/ 397222497 h 22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89" h="221">
                  <a:moveTo>
                    <a:pt x="12" y="165"/>
                  </a:moveTo>
                  <a:lnTo>
                    <a:pt x="0" y="179"/>
                  </a:lnTo>
                  <a:lnTo>
                    <a:pt x="0" y="192"/>
                  </a:lnTo>
                  <a:lnTo>
                    <a:pt x="12" y="192"/>
                  </a:lnTo>
                  <a:lnTo>
                    <a:pt x="38" y="192"/>
                  </a:lnTo>
                  <a:lnTo>
                    <a:pt x="49" y="220"/>
                  </a:lnTo>
                  <a:lnTo>
                    <a:pt x="88" y="165"/>
                  </a:lnTo>
                  <a:lnTo>
                    <a:pt x="112" y="165"/>
                  </a:lnTo>
                  <a:lnTo>
                    <a:pt x="125" y="137"/>
                  </a:lnTo>
                  <a:lnTo>
                    <a:pt x="149" y="124"/>
                  </a:lnTo>
                  <a:lnTo>
                    <a:pt x="162" y="137"/>
                  </a:lnTo>
                  <a:lnTo>
                    <a:pt x="262" y="96"/>
                  </a:lnTo>
                  <a:lnTo>
                    <a:pt x="288" y="14"/>
                  </a:lnTo>
                  <a:lnTo>
                    <a:pt x="75" y="0"/>
                  </a:lnTo>
                  <a:lnTo>
                    <a:pt x="62" y="41"/>
                  </a:lnTo>
                  <a:lnTo>
                    <a:pt x="88" y="55"/>
                  </a:lnTo>
                  <a:lnTo>
                    <a:pt x="138" y="55"/>
                  </a:lnTo>
                  <a:lnTo>
                    <a:pt x="112" y="96"/>
                  </a:lnTo>
                  <a:lnTo>
                    <a:pt x="75" y="82"/>
                  </a:lnTo>
                  <a:lnTo>
                    <a:pt x="49" y="55"/>
                  </a:lnTo>
                  <a:lnTo>
                    <a:pt x="25" y="137"/>
                  </a:lnTo>
                  <a:lnTo>
                    <a:pt x="38" y="151"/>
                  </a:lnTo>
                  <a:lnTo>
                    <a:pt x="12" y="16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199" name="Freeform 95"/>
            <p:cNvSpPr>
              <a:spLocks/>
            </p:cNvSpPr>
            <p:nvPr/>
          </p:nvSpPr>
          <p:spPr bwMode="auto">
            <a:xfrm>
              <a:off x="5233942" y="3310967"/>
              <a:ext cx="385358" cy="385582"/>
            </a:xfrm>
            <a:custGeom>
              <a:avLst/>
              <a:gdLst/>
              <a:ahLst/>
              <a:cxnLst>
                <a:cxn ang="0">
                  <a:pos x="0" y="219"/>
                </a:cxn>
                <a:cxn ang="0">
                  <a:pos x="38" y="219"/>
                </a:cxn>
                <a:cxn ang="0">
                  <a:pos x="50" y="233"/>
                </a:cxn>
                <a:cxn ang="0">
                  <a:pos x="76" y="260"/>
                </a:cxn>
                <a:cxn ang="0">
                  <a:pos x="100" y="233"/>
                </a:cxn>
                <a:cxn ang="0">
                  <a:pos x="126" y="233"/>
                </a:cxn>
                <a:cxn ang="0">
                  <a:pos x="176" y="233"/>
                </a:cxn>
                <a:cxn ang="0">
                  <a:pos x="189" y="219"/>
                </a:cxn>
                <a:cxn ang="0">
                  <a:pos x="189" y="96"/>
                </a:cxn>
                <a:cxn ang="0">
                  <a:pos x="176" y="83"/>
                </a:cxn>
                <a:cxn ang="0">
                  <a:pos x="176" y="41"/>
                </a:cxn>
                <a:cxn ang="0">
                  <a:pos x="201" y="41"/>
                </a:cxn>
                <a:cxn ang="0">
                  <a:pos x="139" y="0"/>
                </a:cxn>
                <a:cxn ang="0">
                  <a:pos x="139" y="28"/>
                </a:cxn>
                <a:cxn ang="0">
                  <a:pos x="76" y="28"/>
                </a:cxn>
                <a:cxn ang="0">
                  <a:pos x="76" y="83"/>
                </a:cxn>
                <a:cxn ang="0">
                  <a:pos x="62" y="83"/>
                </a:cxn>
                <a:cxn ang="0">
                  <a:pos x="62" y="124"/>
                </a:cxn>
                <a:cxn ang="0">
                  <a:pos x="0" y="110"/>
                </a:cxn>
                <a:cxn ang="0">
                  <a:pos x="12" y="138"/>
                </a:cxn>
                <a:cxn ang="0">
                  <a:pos x="0" y="193"/>
                </a:cxn>
                <a:cxn ang="0">
                  <a:pos x="0" y="219"/>
                </a:cxn>
              </a:cxnLst>
              <a:rect l="0" t="0" r="r" b="b"/>
              <a:pathLst>
                <a:path w="202" h="261">
                  <a:moveTo>
                    <a:pt x="0" y="219"/>
                  </a:moveTo>
                  <a:lnTo>
                    <a:pt x="38" y="219"/>
                  </a:lnTo>
                  <a:lnTo>
                    <a:pt x="50" y="233"/>
                  </a:lnTo>
                  <a:lnTo>
                    <a:pt x="76" y="260"/>
                  </a:lnTo>
                  <a:lnTo>
                    <a:pt x="100" y="233"/>
                  </a:lnTo>
                  <a:lnTo>
                    <a:pt x="126" y="233"/>
                  </a:lnTo>
                  <a:lnTo>
                    <a:pt x="176" y="233"/>
                  </a:lnTo>
                  <a:lnTo>
                    <a:pt x="189" y="219"/>
                  </a:lnTo>
                  <a:lnTo>
                    <a:pt x="189" y="96"/>
                  </a:lnTo>
                  <a:lnTo>
                    <a:pt x="176" y="83"/>
                  </a:lnTo>
                  <a:lnTo>
                    <a:pt x="176" y="41"/>
                  </a:lnTo>
                  <a:lnTo>
                    <a:pt x="201" y="41"/>
                  </a:lnTo>
                  <a:lnTo>
                    <a:pt x="139" y="0"/>
                  </a:lnTo>
                  <a:lnTo>
                    <a:pt x="139" y="28"/>
                  </a:lnTo>
                  <a:lnTo>
                    <a:pt x="76" y="28"/>
                  </a:lnTo>
                  <a:lnTo>
                    <a:pt x="76" y="83"/>
                  </a:lnTo>
                  <a:lnTo>
                    <a:pt x="62" y="83"/>
                  </a:lnTo>
                  <a:lnTo>
                    <a:pt x="62" y="124"/>
                  </a:lnTo>
                  <a:lnTo>
                    <a:pt x="0" y="110"/>
                  </a:lnTo>
                  <a:lnTo>
                    <a:pt x="12" y="138"/>
                  </a:lnTo>
                  <a:lnTo>
                    <a:pt x="0" y="193"/>
                  </a:lnTo>
                  <a:lnTo>
                    <a:pt x="0" y="21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0" name="Freeform 96"/>
            <p:cNvSpPr>
              <a:spLocks/>
            </p:cNvSpPr>
            <p:nvPr/>
          </p:nvSpPr>
          <p:spPr bwMode="auto">
            <a:xfrm>
              <a:off x="5498631" y="3005212"/>
              <a:ext cx="716222" cy="552768"/>
            </a:xfrm>
            <a:custGeom>
              <a:avLst/>
              <a:gdLst/>
              <a:ahLst/>
              <a:cxnLst>
                <a:cxn ang="0">
                  <a:pos x="124" y="27"/>
                </a:cxn>
                <a:cxn ang="0">
                  <a:pos x="124" y="69"/>
                </a:cxn>
                <a:cxn ang="0">
                  <a:pos x="124" y="96"/>
                </a:cxn>
                <a:cxn ang="0">
                  <a:pos x="100" y="96"/>
                </a:cxn>
                <a:cxn ang="0">
                  <a:pos x="87" y="125"/>
                </a:cxn>
                <a:cxn ang="0">
                  <a:pos x="0" y="180"/>
                </a:cxn>
                <a:cxn ang="0">
                  <a:pos x="0" y="207"/>
                </a:cxn>
                <a:cxn ang="0">
                  <a:pos x="61" y="248"/>
                </a:cxn>
                <a:cxn ang="0">
                  <a:pos x="200" y="359"/>
                </a:cxn>
                <a:cxn ang="0">
                  <a:pos x="200" y="373"/>
                </a:cxn>
                <a:cxn ang="0">
                  <a:pos x="224" y="373"/>
                </a:cxn>
                <a:cxn ang="0">
                  <a:pos x="250" y="359"/>
                </a:cxn>
                <a:cxn ang="0">
                  <a:pos x="262" y="332"/>
                </a:cxn>
                <a:cxn ang="0">
                  <a:pos x="375" y="291"/>
                </a:cxn>
                <a:cxn ang="0">
                  <a:pos x="324" y="262"/>
                </a:cxn>
                <a:cxn ang="0">
                  <a:pos x="300" y="221"/>
                </a:cxn>
                <a:cxn ang="0">
                  <a:pos x="312" y="193"/>
                </a:cxn>
                <a:cxn ang="0">
                  <a:pos x="300" y="180"/>
                </a:cxn>
                <a:cxn ang="0">
                  <a:pos x="312" y="138"/>
                </a:cxn>
                <a:cxn ang="0">
                  <a:pos x="300" y="111"/>
                </a:cxn>
                <a:cxn ang="0">
                  <a:pos x="274" y="82"/>
                </a:cxn>
                <a:cxn ang="0">
                  <a:pos x="274" y="55"/>
                </a:cxn>
                <a:cxn ang="0">
                  <a:pos x="287" y="27"/>
                </a:cxn>
                <a:cxn ang="0">
                  <a:pos x="287" y="0"/>
                </a:cxn>
                <a:cxn ang="0">
                  <a:pos x="237" y="14"/>
                </a:cxn>
                <a:cxn ang="0">
                  <a:pos x="224" y="0"/>
                </a:cxn>
                <a:cxn ang="0">
                  <a:pos x="124" y="27"/>
                </a:cxn>
              </a:cxnLst>
              <a:rect l="0" t="0" r="r" b="b"/>
              <a:pathLst>
                <a:path w="376" h="374">
                  <a:moveTo>
                    <a:pt x="124" y="27"/>
                  </a:moveTo>
                  <a:lnTo>
                    <a:pt x="124" y="69"/>
                  </a:lnTo>
                  <a:lnTo>
                    <a:pt x="124" y="96"/>
                  </a:lnTo>
                  <a:lnTo>
                    <a:pt x="100" y="96"/>
                  </a:lnTo>
                  <a:lnTo>
                    <a:pt x="87" y="125"/>
                  </a:lnTo>
                  <a:lnTo>
                    <a:pt x="0" y="180"/>
                  </a:lnTo>
                  <a:lnTo>
                    <a:pt x="0" y="207"/>
                  </a:lnTo>
                  <a:lnTo>
                    <a:pt x="61" y="248"/>
                  </a:lnTo>
                  <a:lnTo>
                    <a:pt x="200" y="359"/>
                  </a:lnTo>
                  <a:lnTo>
                    <a:pt x="200" y="373"/>
                  </a:lnTo>
                  <a:lnTo>
                    <a:pt x="224" y="373"/>
                  </a:lnTo>
                  <a:lnTo>
                    <a:pt x="250" y="359"/>
                  </a:lnTo>
                  <a:lnTo>
                    <a:pt x="262" y="332"/>
                  </a:lnTo>
                  <a:lnTo>
                    <a:pt x="375" y="291"/>
                  </a:lnTo>
                  <a:lnTo>
                    <a:pt x="324" y="262"/>
                  </a:lnTo>
                  <a:lnTo>
                    <a:pt x="300" y="221"/>
                  </a:lnTo>
                  <a:lnTo>
                    <a:pt x="312" y="193"/>
                  </a:lnTo>
                  <a:lnTo>
                    <a:pt x="300" y="180"/>
                  </a:lnTo>
                  <a:lnTo>
                    <a:pt x="312" y="138"/>
                  </a:lnTo>
                  <a:lnTo>
                    <a:pt x="300" y="111"/>
                  </a:lnTo>
                  <a:lnTo>
                    <a:pt x="274" y="82"/>
                  </a:lnTo>
                  <a:lnTo>
                    <a:pt x="274" y="55"/>
                  </a:lnTo>
                  <a:lnTo>
                    <a:pt x="287" y="27"/>
                  </a:lnTo>
                  <a:lnTo>
                    <a:pt x="287" y="0"/>
                  </a:lnTo>
                  <a:lnTo>
                    <a:pt x="237" y="14"/>
                  </a:lnTo>
                  <a:lnTo>
                    <a:pt x="224" y="0"/>
                  </a:lnTo>
                  <a:lnTo>
                    <a:pt x="124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1" name="Freeform 97"/>
            <p:cNvSpPr>
              <a:spLocks/>
            </p:cNvSpPr>
            <p:nvPr/>
          </p:nvSpPr>
          <p:spPr bwMode="auto">
            <a:xfrm>
              <a:off x="5595944" y="3678475"/>
              <a:ext cx="260799" cy="162667"/>
            </a:xfrm>
            <a:custGeom>
              <a:avLst/>
              <a:gdLst/>
              <a:ahLst/>
              <a:cxnLst>
                <a:cxn ang="0">
                  <a:pos x="98" y="0"/>
                </a:cxn>
                <a:cxn ang="0">
                  <a:pos x="60" y="13"/>
                </a:cxn>
                <a:cxn ang="0">
                  <a:pos x="49" y="41"/>
                </a:cxn>
                <a:cxn ang="0">
                  <a:pos x="24" y="41"/>
                </a:cxn>
                <a:cxn ang="0">
                  <a:pos x="0" y="81"/>
                </a:cxn>
                <a:cxn ang="0">
                  <a:pos x="24" y="109"/>
                </a:cxn>
                <a:cxn ang="0">
                  <a:pos x="49" y="109"/>
                </a:cxn>
                <a:cxn ang="0">
                  <a:pos x="49" y="81"/>
                </a:cxn>
                <a:cxn ang="0">
                  <a:pos x="98" y="81"/>
                </a:cxn>
                <a:cxn ang="0">
                  <a:pos x="110" y="81"/>
                </a:cxn>
                <a:cxn ang="0">
                  <a:pos x="123" y="81"/>
                </a:cxn>
                <a:cxn ang="0">
                  <a:pos x="136" y="55"/>
                </a:cxn>
                <a:cxn ang="0">
                  <a:pos x="123" y="41"/>
                </a:cxn>
                <a:cxn ang="0">
                  <a:pos x="98" y="0"/>
                </a:cxn>
              </a:cxnLst>
              <a:rect l="0" t="0" r="r" b="b"/>
              <a:pathLst>
                <a:path w="137" h="110">
                  <a:moveTo>
                    <a:pt x="98" y="0"/>
                  </a:moveTo>
                  <a:lnTo>
                    <a:pt x="60" y="13"/>
                  </a:lnTo>
                  <a:lnTo>
                    <a:pt x="49" y="41"/>
                  </a:lnTo>
                  <a:lnTo>
                    <a:pt x="24" y="41"/>
                  </a:lnTo>
                  <a:lnTo>
                    <a:pt x="0" y="81"/>
                  </a:lnTo>
                  <a:lnTo>
                    <a:pt x="24" y="109"/>
                  </a:lnTo>
                  <a:lnTo>
                    <a:pt x="49" y="109"/>
                  </a:lnTo>
                  <a:lnTo>
                    <a:pt x="49" y="81"/>
                  </a:lnTo>
                  <a:lnTo>
                    <a:pt x="98" y="81"/>
                  </a:lnTo>
                  <a:lnTo>
                    <a:pt x="110" y="81"/>
                  </a:lnTo>
                  <a:lnTo>
                    <a:pt x="123" y="81"/>
                  </a:lnTo>
                  <a:lnTo>
                    <a:pt x="136" y="55"/>
                  </a:lnTo>
                  <a:lnTo>
                    <a:pt x="123" y="41"/>
                  </a:lnTo>
                  <a:lnTo>
                    <a:pt x="98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2" name="Freeform 98"/>
            <p:cNvSpPr>
              <a:spLocks/>
            </p:cNvSpPr>
            <p:nvPr/>
          </p:nvSpPr>
          <p:spPr bwMode="auto">
            <a:xfrm>
              <a:off x="5286490" y="3735710"/>
              <a:ext cx="237443" cy="165680"/>
            </a:xfrm>
            <a:custGeom>
              <a:avLst/>
              <a:gdLst/>
              <a:ahLst/>
              <a:cxnLst>
                <a:cxn ang="0">
                  <a:pos x="23" y="83"/>
                </a:cxn>
                <a:cxn ang="0">
                  <a:pos x="36" y="56"/>
                </a:cxn>
                <a:cxn ang="0">
                  <a:pos x="61" y="56"/>
                </a:cxn>
                <a:cxn ang="0">
                  <a:pos x="73" y="83"/>
                </a:cxn>
                <a:cxn ang="0">
                  <a:pos x="85" y="83"/>
                </a:cxn>
                <a:cxn ang="0">
                  <a:pos x="98" y="111"/>
                </a:cxn>
                <a:cxn ang="0">
                  <a:pos x="110" y="97"/>
                </a:cxn>
                <a:cxn ang="0">
                  <a:pos x="122" y="97"/>
                </a:cxn>
                <a:cxn ang="0">
                  <a:pos x="110" y="56"/>
                </a:cxn>
                <a:cxn ang="0">
                  <a:pos x="85" y="14"/>
                </a:cxn>
                <a:cxn ang="0">
                  <a:pos x="61" y="14"/>
                </a:cxn>
                <a:cxn ang="0">
                  <a:pos x="23" y="0"/>
                </a:cxn>
                <a:cxn ang="0">
                  <a:pos x="23" y="27"/>
                </a:cxn>
                <a:cxn ang="0">
                  <a:pos x="0" y="41"/>
                </a:cxn>
                <a:cxn ang="0">
                  <a:pos x="23" y="83"/>
                </a:cxn>
              </a:cxnLst>
              <a:rect l="0" t="0" r="r" b="b"/>
              <a:pathLst>
                <a:path w="123" h="112">
                  <a:moveTo>
                    <a:pt x="23" y="83"/>
                  </a:moveTo>
                  <a:lnTo>
                    <a:pt x="36" y="56"/>
                  </a:lnTo>
                  <a:lnTo>
                    <a:pt x="61" y="56"/>
                  </a:lnTo>
                  <a:lnTo>
                    <a:pt x="73" y="83"/>
                  </a:lnTo>
                  <a:lnTo>
                    <a:pt x="85" y="83"/>
                  </a:lnTo>
                  <a:lnTo>
                    <a:pt x="98" y="111"/>
                  </a:lnTo>
                  <a:lnTo>
                    <a:pt x="110" y="97"/>
                  </a:lnTo>
                  <a:lnTo>
                    <a:pt x="122" y="97"/>
                  </a:lnTo>
                  <a:lnTo>
                    <a:pt x="110" y="56"/>
                  </a:lnTo>
                  <a:lnTo>
                    <a:pt x="85" y="14"/>
                  </a:lnTo>
                  <a:lnTo>
                    <a:pt x="61" y="14"/>
                  </a:lnTo>
                  <a:lnTo>
                    <a:pt x="23" y="0"/>
                  </a:lnTo>
                  <a:lnTo>
                    <a:pt x="23" y="27"/>
                  </a:lnTo>
                  <a:lnTo>
                    <a:pt x="0" y="41"/>
                  </a:lnTo>
                  <a:lnTo>
                    <a:pt x="23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3" name="Freeform 99"/>
            <p:cNvSpPr>
              <a:spLocks/>
            </p:cNvSpPr>
            <p:nvPr/>
          </p:nvSpPr>
          <p:spPr bwMode="auto">
            <a:xfrm>
              <a:off x="5808085" y="3758303"/>
              <a:ext cx="93421" cy="164173"/>
            </a:xfrm>
            <a:custGeom>
              <a:avLst/>
              <a:gdLst/>
              <a:ahLst/>
              <a:cxnLst>
                <a:cxn ang="0">
                  <a:pos x="37" y="110"/>
                </a:cxn>
                <a:cxn ang="0">
                  <a:pos x="24" y="68"/>
                </a:cxn>
                <a:cxn ang="0">
                  <a:pos x="48" y="41"/>
                </a:cxn>
                <a:cxn ang="0">
                  <a:pos x="37" y="0"/>
                </a:cxn>
                <a:cxn ang="0">
                  <a:pos x="24" y="0"/>
                </a:cxn>
                <a:cxn ang="0">
                  <a:pos x="12" y="27"/>
                </a:cxn>
                <a:cxn ang="0">
                  <a:pos x="0" y="27"/>
                </a:cxn>
                <a:cxn ang="0">
                  <a:pos x="12" y="110"/>
                </a:cxn>
                <a:cxn ang="0">
                  <a:pos x="37" y="110"/>
                </a:cxn>
              </a:cxnLst>
              <a:rect l="0" t="0" r="r" b="b"/>
              <a:pathLst>
                <a:path w="49" h="111">
                  <a:moveTo>
                    <a:pt x="37" y="110"/>
                  </a:moveTo>
                  <a:lnTo>
                    <a:pt x="24" y="68"/>
                  </a:lnTo>
                  <a:lnTo>
                    <a:pt x="48" y="41"/>
                  </a:lnTo>
                  <a:lnTo>
                    <a:pt x="37" y="0"/>
                  </a:lnTo>
                  <a:lnTo>
                    <a:pt x="24" y="0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12" y="110"/>
                  </a:lnTo>
                  <a:lnTo>
                    <a:pt x="37" y="11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4" name="Freeform 100"/>
            <p:cNvSpPr>
              <a:spLocks/>
            </p:cNvSpPr>
            <p:nvPr/>
          </p:nvSpPr>
          <p:spPr bwMode="auto">
            <a:xfrm>
              <a:off x="5782787" y="3798969"/>
              <a:ext cx="50602" cy="143087"/>
            </a:xfrm>
            <a:custGeom>
              <a:avLst/>
              <a:gdLst/>
              <a:ahLst/>
              <a:cxnLst>
                <a:cxn ang="0">
                  <a:pos x="25" y="83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2" y="96"/>
                </a:cxn>
                <a:cxn ang="0">
                  <a:pos x="25" y="83"/>
                </a:cxn>
              </a:cxnLst>
              <a:rect l="0" t="0" r="r" b="b"/>
              <a:pathLst>
                <a:path w="26" h="97">
                  <a:moveTo>
                    <a:pt x="25" y="83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12" y="96"/>
                  </a:lnTo>
                  <a:lnTo>
                    <a:pt x="25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5" name="Freeform 101" descr="50%"/>
            <p:cNvSpPr>
              <a:spLocks/>
            </p:cNvSpPr>
            <p:nvPr/>
          </p:nvSpPr>
          <p:spPr bwMode="auto">
            <a:xfrm>
              <a:off x="5667955" y="3798970"/>
              <a:ext cx="142077" cy="161162"/>
            </a:xfrm>
            <a:custGeom>
              <a:avLst/>
              <a:gdLst/>
              <a:ahLst/>
              <a:cxnLst>
                <a:cxn ang="0">
                  <a:pos x="74" y="95"/>
                </a:cxn>
                <a:cxn ang="0">
                  <a:pos x="62" y="0"/>
                </a:cxn>
                <a:cxn ang="0">
                  <a:pos x="12" y="0"/>
                </a:cxn>
                <a:cxn ang="0">
                  <a:pos x="12" y="28"/>
                </a:cxn>
                <a:cxn ang="0">
                  <a:pos x="0" y="82"/>
                </a:cxn>
                <a:cxn ang="0">
                  <a:pos x="12" y="109"/>
                </a:cxn>
                <a:cxn ang="0">
                  <a:pos x="37" y="109"/>
                </a:cxn>
                <a:cxn ang="0">
                  <a:pos x="74" y="95"/>
                </a:cxn>
              </a:cxnLst>
              <a:rect l="0" t="0" r="r" b="b"/>
              <a:pathLst>
                <a:path w="75" h="110">
                  <a:moveTo>
                    <a:pt x="74" y="95"/>
                  </a:moveTo>
                  <a:lnTo>
                    <a:pt x="62" y="0"/>
                  </a:lnTo>
                  <a:lnTo>
                    <a:pt x="12" y="0"/>
                  </a:lnTo>
                  <a:lnTo>
                    <a:pt x="12" y="28"/>
                  </a:lnTo>
                  <a:lnTo>
                    <a:pt x="0" y="82"/>
                  </a:lnTo>
                  <a:lnTo>
                    <a:pt x="12" y="109"/>
                  </a:lnTo>
                  <a:lnTo>
                    <a:pt x="37" y="109"/>
                  </a:lnTo>
                  <a:lnTo>
                    <a:pt x="74" y="9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46" name="Freeform 102"/>
            <p:cNvSpPr>
              <a:spLocks/>
            </p:cNvSpPr>
            <p:nvPr/>
          </p:nvSpPr>
          <p:spPr bwMode="auto">
            <a:xfrm>
              <a:off x="5498632" y="3798970"/>
              <a:ext cx="192679" cy="183754"/>
            </a:xfrm>
            <a:custGeom>
              <a:avLst/>
              <a:gdLst>
                <a:gd name="T0" fmla="*/ 239781447 w 102"/>
                <a:gd name="T1" fmla="*/ 264070440 h 125"/>
                <a:gd name="T2" fmla="*/ 208919145 w 102"/>
                <a:gd name="T3" fmla="*/ 199252840 h 125"/>
                <a:gd name="T4" fmla="*/ 239781447 w 102"/>
                <a:gd name="T5" fmla="*/ 67217620 h 125"/>
                <a:gd name="T6" fmla="*/ 178055301 w 102"/>
                <a:gd name="T7" fmla="*/ 67217620 h 125"/>
                <a:gd name="T8" fmla="*/ 118703534 w 102"/>
                <a:gd name="T9" fmla="*/ 0 h 125"/>
                <a:gd name="T10" fmla="*/ 56977388 w 102"/>
                <a:gd name="T11" fmla="*/ 0 h 125"/>
                <a:gd name="T12" fmla="*/ 0 w 102"/>
                <a:gd name="T13" fmla="*/ 33609585 h 125"/>
                <a:gd name="T14" fmla="*/ 26115086 w 102"/>
                <a:gd name="T15" fmla="*/ 132035220 h 125"/>
                <a:gd name="T16" fmla="*/ 0 w 102"/>
                <a:gd name="T17" fmla="*/ 132035220 h 125"/>
                <a:gd name="T18" fmla="*/ 0 w 102"/>
                <a:gd name="T19" fmla="*/ 199252840 h 125"/>
                <a:gd name="T20" fmla="*/ 26115086 w 102"/>
                <a:gd name="T21" fmla="*/ 230460855 h 125"/>
                <a:gd name="T22" fmla="*/ 26115086 w 102"/>
                <a:gd name="T23" fmla="*/ 297680024 h 125"/>
                <a:gd name="T24" fmla="*/ 178055301 w 102"/>
                <a:gd name="T25" fmla="*/ 264070440 h 125"/>
                <a:gd name="T26" fmla="*/ 239781447 w 102"/>
                <a:gd name="T27" fmla="*/ 264070440 h 1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2" h="125">
                  <a:moveTo>
                    <a:pt x="101" y="110"/>
                  </a:moveTo>
                  <a:lnTo>
                    <a:pt x="88" y="83"/>
                  </a:lnTo>
                  <a:lnTo>
                    <a:pt x="101" y="28"/>
                  </a:lnTo>
                  <a:lnTo>
                    <a:pt x="75" y="28"/>
                  </a:lnTo>
                  <a:lnTo>
                    <a:pt x="50" y="0"/>
                  </a:lnTo>
                  <a:lnTo>
                    <a:pt x="24" y="0"/>
                  </a:lnTo>
                  <a:lnTo>
                    <a:pt x="0" y="14"/>
                  </a:lnTo>
                  <a:lnTo>
                    <a:pt x="11" y="55"/>
                  </a:lnTo>
                  <a:lnTo>
                    <a:pt x="0" y="55"/>
                  </a:lnTo>
                  <a:lnTo>
                    <a:pt x="0" y="83"/>
                  </a:lnTo>
                  <a:lnTo>
                    <a:pt x="11" y="96"/>
                  </a:lnTo>
                  <a:lnTo>
                    <a:pt x="11" y="124"/>
                  </a:lnTo>
                  <a:lnTo>
                    <a:pt x="75" y="110"/>
                  </a:lnTo>
                  <a:lnTo>
                    <a:pt x="101" y="11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07" name="Freeform 103"/>
            <p:cNvSpPr>
              <a:spLocks/>
            </p:cNvSpPr>
            <p:nvPr/>
          </p:nvSpPr>
          <p:spPr bwMode="auto">
            <a:xfrm>
              <a:off x="5405211" y="3856204"/>
              <a:ext cx="118721" cy="126519"/>
            </a:xfrm>
            <a:custGeom>
              <a:avLst/>
              <a:gdLst/>
              <a:ahLst/>
              <a:cxnLst>
                <a:cxn ang="0">
                  <a:pos x="61" y="85"/>
                </a:cxn>
                <a:cxn ang="0">
                  <a:pos x="61" y="56"/>
                </a:cxn>
                <a:cxn ang="0">
                  <a:pos x="49" y="43"/>
                </a:cxn>
                <a:cxn ang="0">
                  <a:pos x="49" y="14"/>
                </a:cxn>
                <a:cxn ang="0">
                  <a:pos x="36" y="29"/>
                </a:cxn>
                <a:cxn ang="0">
                  <a:pos x="24" y="0"/>
                </a:cxn>
                <a:cxn ang="0">
                  <a:pos x="11" y="0"/>
                </a:cxn>
                <a:cxn ang="0">
                  <a:pos x="0" y="43"/>
                </a:cxn>
                <a:cxn ang="0">
                  <a:pos x="49" y="85"/>
                </a:cxn>
                <a:cxn ang="0">
                  <a:pos x="61" y="85"/>
                </a:cxn>
              </a:cxnLst>
              <a:rect l="0" t="0" r="r" b="b"/>
              <a:pathLst>
                <a:path w="62" h="86">
                  <a:moveTo>
                    <a:pt x="61" y="85"/>
                  </a:moveTo>
                  <a:lnTo>
                    <a:pt x="61" y="56"/>
                  </a:lnTo>
                  <a:lnTo>
                    <a:pt x="49" y="43"/>
                  </a:lnTo>
                  <a:lnTo>
                    <a:pt x="49" y="14"/>
                  </a:lnTo>
                  <a:lnTo>
                    <a:pt x="36" y="29"/>
                  </a:lnTo>
                  <a:lnTo>
                    <a:pt x="24" y="0"/>
                  </a:lnTo>
                  <a:lnTo>
                    <a:pt x="11" y="0"/>
                  </a:lnTo>
                  <a:lnTo>
                    <a:pt x="0" y="43"/>
                  </a:lnTo>
                  <a:lnTo>
                    <a:pt x="49" y="85"/>
                  </a:lnTo>
                  <a:lnTo>
                    <a:pt x="61" y="8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8" name="Freeform 104"/>
            <p:cNvSpPr>
              <a:spLocks/>
            </p:cNvSpPr>
            <p:nvPr/>
          </p:nvSpPr>
          <p:spPr bwMode="auto">
            <a:xfrm>
              <a:off x="5331254" y="3818550"/>
              <a:ext cx="99258" cy="103926"/>
            </a:xfrm>
            <a:custGeom>
              <a:avLst/>
              <a:gdLst/>
              <a:ahLst/>
              <a:cxnLst>
                <a:cxn ang="0">
                  <a:pos x="38" y="69"/>
                </a:cxn>
                <a:cxn ang="0">
                  <a:pos x="50" y="27"/>
                </a:cxn>
                <a:cxn ang="0">
                  <a:pos x="38" y="0"/>
                </a:cxn>
                <a:cxn ang="0">
                  <a:pos x="12" y="0"/>
                </a:cxn>
                <a:cxn ang="0">
                  <a:pos x="0" y="27"/>
                </a:cxn>
                <a:cxn ang="0">
                  <a:pos x="12" y="55"/>
                </a:cxn>
                <a:cxn ang="0">
                  <a:pos x="38" y="69"/>
                </a:cxn>
              </a:cxnLst>
              <a:rect l="0" t="0" r="r" b="b"/>
              <a:pathLst>
                <a:path w="51" h="70">
                  <a:moveTo>
                    <a:pt x="38" y="69"/>
                  </a:moveTo>
                  <a:lnTo>
                    <a:pt x="50" y="27"/>
                  </a:lnTo>
                  <a:lnTo>
                    <a:pt x="38" y="0"/>
                  </a:lnTo>
                  <a:lnTo>
                    <a:pt x="12" y="0"/>
                  </a:lnTo>
                  <a:lnTo>
                    <a:pt x="0" y="27"/>
                  </a:lnTo>
                  <a:lnTo>
                    <a:pt x="12" y="55"/>
                  </a:lnTo>
                  <a:lnTo>
                    <a:pt x="38" y="69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09" name="Freeform 105" descr="50%"/>
            <p:cNvSpPr>
              <a:spLocks/>
            </p:cNvSpPr>
            <p:nvPr/>
          </p:nvSpPr>
          <p:spPr bwMode="auto">
            <a:xfrm>
              <a:off x="5233940" y="3735709"/>
              <a:ext cx="99258" cy="64767"/>
            </a:xfrm>
            <a:custGeom>
              <a:avLst/>
              <a:gdLst/>
              <a:ahLst/>
              <a:cxnLst>
                <a:cxn ang="0">
                  <a:pos x="26" y="42"/>
                </a:cxn>
                <a:cxn ang="0">
                  <a:pos x="51" y="28"/>
                </a:cxn>
                <a:cxn ang="0">
                  <a:pos x="51" y="0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28"/>
                </a:cxn>
                <a:cxn ang="0">
                  <a:pos x="26" y="42"/>
                </a:cxn>
              </a:cxnLst>
              <a:rect l="0" t="0" r="r" b="b"/>
              <a:pathLst>
                <a:path w="52" h="43">
                  <a:moveTo>
                    <a:pt x="26" y="42"/>
                  </a:moveTo>
                  <a:lnTo>
                    <a:pt x="51" y="28"/>
                  </a:lnTo>
                  <a:lnTo>
                    <a:pt x="51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6" y="4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0" name="Freeform 106"/>
            <p:cNvSpPr>
              <a:spLocks/>
            </p:cNvSpPr>
            <p:nvPr/>
          </p:nvSpPr>
          <p:spPr bwMode="auto">
            <a:xfrm>
              <a:off x="5214478" y="3695044"/>
              <a:ext cx="93421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8" y="16"/>
                </a:cxn>
                <a:cxn ang="0">
                  <a:pos x="23" y="0"/>
                </a:cxn>
                <a:cxn ang="0">
                  <a:pos x="0" y="0"/>
                </a:cxn>
              </a:cxnLst>
              <a:rect l="0" t="0" r="r" b="b"/>
              <a:pathLst>
                <a:path w="49" h="17">
                  <a:moveTo>
                    <a:pt x="0" y="0"/>
                  </a:moveTo>
                  <a:lnTo>
                    <a:pt x="0" y="16"/>
                  </a:lnTo>
                  <a:lnTo>
                    <a:pt x="48" y="16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1" name="Freeform 107"/>
            <p:cNvSpPr>
              <a:spLocks/>
            </p:cNvSpPr>
            <p:nvPr/>
          </p:nvSpPr>
          <p:spPr bwMode="auto">
            <a:xfrm>
              <a:off x="5189177" y="3636302"/>
              <a:ext cx="217980" cy="123507"/>
            </a:xfrm>
            <a:custGeom>
              <a:avLst/>
              <a:gdLst/>
              <a:ahLst/>
              <a:cxnLst>
                <a:cxn ang="0">
                  <a:pos x="12" y="41"/>
                </a:cxn>
                <a:cxn ang="0">
                  <a:pos x="37" y="41"/>
                </a:cxn>
                <a:cxn ang="0">
                  <a:pos x="63" y="55"/>
                </a:cxn>
                <a:cxn ang="0">
                  <a:pos x="12" y="55"/>
                </a:cxn>
                <a:cxn ang="0">
                  <a:pos x="24" y="69"/>
                </a:cxn>
                <a:cxn ang="0">
                  <a:pos x="49" y="69"/>
                </a:cxn>
                <a:cxn ang="0">
                  <a:pos x="74" y="69"/>
                </a:cxn>
                <a:cxn ang="0">
                  <a:pos x="113" y="83"/>
                </a:cxn>
                <a:cxn ang="0">
                  <a:pos x="100" y="41"/>
                </a:cxn>
                <a:cxn ang="0">
                  <a:pos x="74" y="14"/>
                </a:cxn>
                <a:cxn ang="0">
                  <a:pos x="63" y="0"/>
                </a:cxn>
                <a:cxn ang="0">
                  <a:pos x="24" y="0"/>
                </a:cxn>
                <a:cxn ang="0">
                  <a:pos x="0" y="28"/>
                </a:cxn>
                <a:cxn ang="0">
                  <a:pos x="12" y="41"/>
                </a:cxn>
              </a:cxnLst>
              <a:rect l="0" t="0" r="r" b="b"/>
              <a:pathLst>
                <a:path w="114" h="84">
                  <a:moveTo>
                    <a:pt x="12" y="41"/>
                  </a:moveTo>
                  <a:lnTo>
                    <a:pt x="37" y="41"/>
                  </a:lnTo>
                  <a:lnTo>
                    <a:pt x="63" y="55"/>
                  </a:lnTo>
                  <a:lnTo>
                    <a:pt x="12" y="55"/>
                  </a:lnTo>
                  <a:lnTo>
                    <a:pt x="24" y="69"/>
                  </a:lnTo>
                  <a:lnTo>
                    <a:pt x="49" y="69"/>
                  </a:lnTo>
                  <a:lnTo>
                    <a:pt x="74" y="69"/>
                  </a:lnTo>
                  <a:lnTo>
                    <a:pt x="113" y="83"/>
                  </a:lnTo>
                  <a:lnTo>
                    <a:pt x="100" y="41"/>
                  </a:lnTo>
                  <a:lnTo>
                    <a:pt x="74" y="14"/>
                  </a:lnTo>
                  <a:lnTo>
                    <a:pt x="63" y="0"/>
                  </a:lnTo>
                  <a:lnTo>
                    <a:pt x="24" y="0"/>
                  </a:lnTo>
                  <a:lnTo>
                    <a:pt x="0" y="28"/>
                  </a:lnTo>
                  <a:lnTo>
                    <a:pt x="12" y="41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2" name="Freeform 108"/>
            <p:cNvSpPr>
              <a:spLocks/>
            </p:cNvSpPr>
            <p:nvPr/>
          </p:nvSpPr>
          <p:spPr bwMode="auto">
            <a:xfrm>
              <a:off x="5381856" y="3372720"/>
              <a:ext cx="548844" cy="447335"/>
            </a:xfrm>
            <a:custGeom>
              <a:avLst/>
              <a:gdLst/>
              <a:ahLst/>
              <a:cxnLst>
                <a:cxn ang="0">
                  <a:pos x="112" y="55"/>
                </a:cxn>
                <a:cxn ang="0">
                  <a:pos x="112" y="178"/>
                </a:cxn>
                <a:cxn ang="0">
                  <a:pos x="99" y="192"/>
                </a:cxn>
                <a:cxn ang="0">
                  <a:pos x="49" y="192"/>
                </a:cxn>
                <a:cxn ang="0">
                  <a:pos x="24" y="192"/>
                </a:cxn>
                <a:cxn ang="0">
                  <a:pos x="0" y="219"/>
                </a:cxn>
                <a:cxn ang="0">
                  <a:pos x="12" y="261"/>
                </a:cxn>
                <a:cxn ang="0">
                  <a:pos x="37" y="261"/>
                </a:cxn>
                <a:cxn ang="0">
                  <a:pos x="62" y="302"/>
                </a:cxn>
                <a:cxn ang="0">
                  <a:pos x="87" y="288"/>
                </a:cxn>
                <a:cxn ang="0">
                  <a:pos x="112" y="288"/>
                </a:cxn>
                <a:cxn ang="0">
                  <a:pos x="137" y="247"/>
                </a:cxn>
                <a:cxn ang="0">
                  <a:pos x="162" y="247"/>
                </a:cxn>
                <a:cxn ang="0">
                  <a:pos x="174" y="219"/>
                </a:cxn>
                <a:cxn ang="0">
                  <a:pos x="212" y="206"/>
                </a:cxn>
                <a:cxn ang="0">
                  <a:pos x="274" y="206"/>
                </a:cxn>
                <a:cxn ang="0">
                  <a:pos x="287" y="178"/>
                </a:cxn>
                <a:cxn ang="0">
                  <a:pos x="287" y="124"/>
                </a:cxn>
                <a:cxn ang="0">
                  <a:pos x="262" y="124"/>
                </a:cxn>
                <a:cxn ang="0">
                  <a:pos x="262" y="110"/>
                </a:cxn>
                <a:cxn ang="0">
                  <a:pos x="124" y="0"/>
                </a:cxn>
                <a:cxn ang="0">
                  <a:pos x="99" y="0"/>
                </a:cxn>
                <a:cxn ang="0">
                  <a:pos x="99" y="42"/>
                </a:cxn>
                <a:cxn ang="0">
                  <a:pos x="112" y="55"/>
                </a:cxn>
              </a:cxnLst>
              <a:rect l="0" t="0" r="r" b="b"/>
              <a:pathLst>
                <a:path w="288" h="303">
                  <a:moveTo>
                    <a:pt x="112" y="55"/>
                  </a:moveTo>
                  <a:lnTo>
                    <a:pt x="112" y="178"/>
                  </a:lnTo>
                  <a:lnTo>
                    <a:pt x="99" y="192"/>
                  </a:lnTo>
                  <a:lnTo>
                    <a:pt x="49" y="192"/>
                  </a:lnTo>
                  <a:lnTo>
                    <a:pt x="24" y="192"/>
                  </a:lnTo>
                  <a:lnTo>
                    <a:pt x="0" y="219"/>
                  </a:lnTo>
                  <a:lnTo>
                    <a:pt x="12" y="261"/>
                  </a:lnTo>
                  <a:lnTo>
                    <a:pt x="37" y="261"/>
                  </a:lnTo>
                  <a:lnTo>
                    <a:pt x="62" y="302"/>
                  </a:lnTo>
                  <a:lnTo>
                    <a:pt x="87" y="288"/>
                  </a:lnTo>
                  <a:lnTo>
                    <a:pt x="112" y="288"/>
                  </a:lnTo>
                  <a:lnTo>
                    <a:pt x="137" y="247"/>
                  </a:lnTo>
                  <a:lnTo>
                    <a:pt x="162" y="247"/>
                  </a:lnTo>
                  <a:lnTo>
                    <a:pt x="174" y="219"/>
                  </a:lnTo>
                  <a:lnTo>
                    <a:pt x="212" y="206"/>
                  </a:lnTo>
                  <a:lnTo>
                    <a:pt x="274" y="206"/>
                  </a:lnTo>
                  <a:lnTo>
                    <a:pt x="287" y="178"/>
                  </a:lnTo>
                  <a:lnTo>
                    <a:pt x="287" y="124"/>
                  </a:lnTo>
                  <a:lnTo>
                    <a:pt x="262" y="124"/>
                  </a:lnTo>
                  <a:lnTo>
                    <a:pt x="262" y="110"/>
                  </a:lnTo>
                  <a:lnTo>
                    <a:pt x="124" y="0"/>
                  </a:lnTo>
                  <a:lnTo>
                    <a:pt x="99" y="0"/>
                  </a:lnTo>
                  <a:lnTo>
                    <a:pt x="99" y="42"/>
                  </a:lnTo>
                  <a:lnTo>
                    <a:pt x="112" y="5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3" name="Freeform 109"/>
            <p:cNvSpPr>
              <a:spLocks/>
            </p:cNvSpPr>
            <p:nvPr/>
          </p:nvSpPr>
          <p:spPr bwMode="auto">
            <a:xfrm>
              <a:off x="5793490" y="3441254"/>
              <a:ext cx="480724" cy="323828"/>
            </a:xfrm>
            <a:custGeom>
              <a:avLst/>
              <a:gdLst/>
              <a:ahLst/>
              <a:cxnLst>
                <a:cxn ang="0">
                  <a:pos x="225" y="0"/>
                </a:cxn>
                <a:cxn ang="0">
                  <a:pos x="111" y="41"/>
                </a:cxn>
                <a:cxn ang="0">
                  <a:pos x="100" y="67"/>
                </a:cxn>
                <a:cxn ang="0">
                  <a:pos x="74" y="81"/>
                </a:cxn>
                <a:cxn ang="0">
                  <a:pos x="74" y="136"/>
                </a:cxn>
                <a:cxn ang="0">
                  <a:pos x="61" y="164"/>
                </a:cxn>
                <a:cxn ang="0">
                  <a:pos x="0" y="164"/>
                </a:cxn>
                <a:cxn ang="0">
                  <a:pos x="24" y="205"/>
                </a:cxn>
                <a:cxn ang="0">
                  <a:pos x="37" y="219"/>
                </a:cxn>
                <a:cxn ang="0">
                  <a:pos x="50" y="219"/>
                </a:cxn>
                <a:cxn ang="0">
                  <a:pos x="61" y="191"/>
                </a:cxn>
                <a:cxn ang="0">
                  <a:pos x="137" y="205"/>
                </a:cxn>
                <a:cxn ang="0">
                  <a:pos x="175" y="191"/>
                </a:cxn>
                <a:cxn ang="0">
                  <a:pos x="225" y="191"/>
                </a:cxn>
                <a:cxn ang="0">
                  <a:pos x="238" y="177"/>
                </a:cxn>
                <a:cxn ang="0">
                  <a:pos x="238" y="164"/>
                </a:cxn>
                <a:cxn ang="0">
                  <a:pos x="251" y="136"/>
                </a:cxn>
                <a:cxn ang="0">
                  <a:pos x="251" y="67"/>
                </a:cxn>
                <a:cxn ang="0">
                  <a:pos x="238" y="41"/>
                </a:cxn>
                <a:cxn ang="0">
                  <a:pos x="238" y="13"/>
                </a:cxn>
                <a:cxn ang="0">
                  <a:pos x="225" y="0"/>
                </a:cxn>
              </a:cxnLst>
              <a:rect l="0" t="0" r="r" b="b"/>
              <a:pathLst>
                <a:path w="252" h="220">
                  <a:moveTo>
                    <a:pt x="225" y="0"/>
                  </a:moveTo>
                  <a:lnTo>
                    <a:pt x="111" y="41"/>
                  </a:lnTo>
                  <a:lnTo>
                    <a:pt x="100" y="67"/>
                  </a:lnTo>
                  <a:lnTo>
                    <a:pt x="74" y="81"/>
                  </a:lnTo>
                  <a:lnTo>
                    <a:pt x="74" y="136"/>
                  </a:lnTo>
                  <a:lnTo>
                    <a:pt x="61" y="164"/>
                  </a:lnTo>
                  <a:lnTo>
                    <a:pt x="0" y="164"/>
                  </a:lnTo>
                  <a:lnTo>
                    <a:pt x="24" y="205"/>
                  </a:lnTo>
                  <a:lnTo>
                    <a:pt x="37" y="219"/>
                  </a:lnTo>
                  <a:lnTo>
                    <a:pt x="50" y="219"/>
                  </a:lnTo>
                  <a:lnTo>
                    <a:pt x="61" y="191"/>
                  </a:lnTo>
                  <a:lnTo>
                    <a:pt x="137" y="205"/>
                  </a:lnTo>
                  <a:lnTo>
                    <a:pt x="175" y="191"/>
                  </a:lnTo>
                  <a:lnTo>
                    <a:pt x="225" y="191"/>
                  </a:lnTo>
                  <a:lnTo>
                    <a:pt x="238" y="177"/>
                  </a:lnTo>
                  <a:lnTo>
                    <a:pt x="238" y="164"/>
                  </a:lnTo>
                  <a:lnTo>
                    <a:pt x="251" y="136"/>
                  </a:lnTo>
                  <a:lnTo>
                    <a:pt x="251" y="67"/>
                  </a:lnTo>
                  <a:lnTo>
                    <a:pt x="238" y="41"/>
                  </a:lnTo>
                  <a:lnTo>
                    <a:pt x="238" y="13"/>
                  </a:lnTo>
                  <a:lnTo>
                    <a:pt x="225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54" name="Freeform 110"/>
            <p:cNvSpPr>
              <a:spLocks/>
            </p:cNvSpPr>
            <p:nvPr/>
          </p:nvSpPr>
          <p:spPr bwMode="auto">
            <a:xfrm>
              <a:off x="5854798" y="3717635"/>
              <a:ext cx="385358" cy="284668"/>
            </a:xfrm>
            <a:custGeom>
              <a:avLst/>
              <a:gdLst>
                <a:gd name="T0" fmla="*/ 242132950 w 202"/>
                <a:gd name="T1" fmla="*/ 430187644 h 193"/>
                <a:gd name="T2" fmla="*/ 273610576 w 202"/>
                <a:gd name="T3" fmla="*/ 396353307 h 193"/>
                <a:gd name="T4" fmla="*/ 334144592 w 202"/>
                <a:gd name="T5" fmla="*/ 331098929 h 193"/>
                <a:gd name="T6" fmla="*/ 363200981 w 202"/>
                <a:gd name="T7" fmla="*/ 331098929 h 193"/>
                <a:gd name="T8" fmla="*/ 423733441 w 202"/>
                <a:gd name="T9" fmla="*/ 200593281 h 193"/>
                <a:gd name="T10" fmla="*/ 486688693 w 202"/>
                <a:gd name="T11" fmla="*/ 99088715 h 193"/>
                <a:gd name="T12" fmla="*/ 486688693 w 202"/>
                <a:gd name="T13" fmla="*/ 33834337 h 193"/>
                <a:gd name="T14" fmla="*/ 455211067 w 202"/>
                <a:gd name="T15" fmla="*/ 0 h 193"/>
                <a:gd name="T16" fmla="*/ 334144592 w 202"/>
                <a:gd name="T17" fmla="*/ 0 h 193"/>
                <a:gd name="T18" fmla="*/ 242132950 w 202"/>
                <a:gd name="T19" fmla="*/ 33834337 h 193"/>
                <a:gd name="T20" fmla="*/ 58112779 w 202"/>
                <a:gd name="T21" fmla="*/ 0 h 193"/>
                <a:gd name="T22" fmla="*/ 29056390 w 202"/>
                <a:gd name="T23" fmla="*/ 67670229 h 193"/>
                <a:gd name="T24" fmla="*/ 58112779 w 202"/>
                <a:gd name="T25" fmla="*/ 166757389 h 193"/>
                <a:gd name="T26" fmla="*/ 0 w 202"/>
                <a:gd name="T27" fmla="*/ 229594363 h 193"/>
                <a:gd name="T28" fmla="*/ 29056390 w 202"/>
                <a:gd name="T29" fmla="*/ 331098929 h 193"/>
                <a:gd name="T30" fmla="*/ 89588849 w 202"/>
                <a:gd name="T31" fmla="*/ 362517416 h 193"/>
                <a:gd name="T32" fmla="*/ 121066475 w 202"/>
                <a:gd name="T33" fmla="*/ 430187644 h 193"/>
                <a:gd name="T34" fmla="*/ 179179255 w 202"/>
                <a:gd name="T35" fmla="*/ 464021981 h 193"/>
                <a:gd name="T36" fmla="*/ 242132950 w 202"/>
                <a:gd name="T37" fmla="*/ 430187644 h 19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02" h="193">
                  <a:moveTo>
                    <a:pt x="100" y="178"/>
                  </a:moveTo>
                  <a:lnTo>
                    <a:pt x="113" y="164"/>
                  </a:lnTo>
                  <a:lnTo>
                    <a:pt x="138" y="137"/>
                  </a:lnTo>
                  <a:lnTo>
                    <a:pt x="150" y="137"/>
                  </a:lnTo>
                  <a:lnTo>
                    <a:pt x="175" y="83"/>
                  </a:lnTo>
                  <a:lnTo>
                    <a:pt x="201" y="41"/>
                  </a:lnTo>
                  <a:lnTo>
                    <a:pt x="201" y="14"/>
                  </a:lnTo>
                  <a:lnTo>
                    <a:pt x="188" y="0"/>
                  </a:lnTo>
                  <a:lnTo>
                    <a:pt x="138" y="0"/>
                  </a:lnTo>
                  <a:lnTo>
                    <a:pt x="100" y="14"/>
                  </a:lnTo>
                  <a:lnTo>
                    <a:pt x="24" y="0"/>
                  </a:lnTo>
                  <a:lnTo>
                    <a:pt x="12" y="28"/>
                  </a:lnTo>
                  <a:lnTo>
                    <a:pt x="24" y="69"/>
                  </a:lnTo>
                  <a:lnTo>
                    <a:pt x="0" y="95"/>
                  </a:lnTo>
                  <a:lnTo>
                    <a:pt x="12" y="137"/>
                  </a:lnTo>
                  <a:lnTo>
                    <a:pt x="37" y="150"/>
                  </a:lnTo>
                  <a:lnTo>
                    <a:pt x="50" y="178"/>
                  </a:lnTo>
                  <a:lnTo>
                    <a:pt x="74" y="192"/>
                  </a:lnTo>
                  <a:lnTo>
                    <a:pt x="100" y="17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55" name="Freeform 111"/>
            <p:cNvSpPr>
              <a:spLocks/>
            </p:cNvSpPr>
            <p:nvPr/>
          </p:nvSpPr>
          <p:spPr bwMode="auto">
            <a:xfrm>
              <a:off x="6164252" y="4285465"/>
              <a:ext cx="389251" cy="367508"/>
            </a:xfrm>
            <a:custGeom>
              <a:avLst/>
              <a:gdLst>
                <a:gd name="T0" fmla="*/ 0 w 204"/>
                <a:gd name="T1" fmla="*/ 532391574 h 249"/>
                <a:gd name="T2" fmla="*/ 58135184 w 204"/>
                <a:gd name="T3" fmla="*/ 532391574 h 249"/>
                <a:gd name="T4" fmla="*/ 89625270 w 204"/>
                <a:gd name="T5" fmla="*/ 566271476 h 249"/>
                <a:gd name="T6" fmla="*/ 271297525 w 204"/>
                <a:gd name="T7" fmla="*/ 566271476 h 249"/>
                <a:gd name="T8" fmla="*/ 394834596 w 204"/>
                <a:gd name="T9" fmla="*/ 600149823 h 249"/>
                <a:gd name="T10" fmla="*/ 460236483 w 204"/>
                <a:gd name="T11" fmla="*/ 566271476 h 249"/>
                <a:gd name="T12" fmla="*/ 394834596 w 204"/>
                <a:gd name="T13" fmla="*/ 498511672 h 249"/>
                <a:gd name="T14" fmla="*/ 426324681 w 204"/>
                <a:gd name="T15" fmla="*/ 333954814 h 249"/>
                <a:gd name="T16" fmla="*/ 491726569 w 204"/>
                <a:gd name="T17" fmla="*/ 333954814 h 249"/>
                <a:gd name="T18" fmla="*/ 491726569 w 204"/>
                <a:gd name="T19" fmla="*/ 266195009 h 249"/>
                <a:gd name="T20" fmla="*/ 426324681 w 204"/>
                <a:gd name="T21" fmla="*/ 232316663 h 249"/>
                <a:gd name="T22" fmla="*/ 394834596 w 204"/>
                <a:gd name="T23" fmla="*/ 67758249 h 249"/>
                <a:gd name="T24" fmla="*/ 336699412 w 204"/>
                <a:gd name="T25" fmla="*/ 67758249 h 249"/>
                <a:gd name="T26" fmla="*/ 305209326 w 204"/>
                <a:gd name="T27" fmla="*/ 99219158 h 249"/>
                <a:gd name="T28" fmla="*/ 244652426 w 204"/>
                <a:gd name="T29" fmla="*/ 67758249 h 249"/>
                <a:gd name="T30" fmla="*/ 213162341 w 204"/>
                <a:gd name="T31" fmla="*/ 33879902 h 249"/>
                <a:gd name="T32" fmla="*/ 213162341 w 204"/>
                <a:gd name="T33" fmla="*/ 0 h 249"/>
                <a:gd name="T34" fmla="*/ 26645098 w 204"/>
                <a:gd name="T35" fmla="*/ 0 h 249"/>
                <a:gd name="T36" fmla="*/ 58135184 w 204"/>
                <a:gd name="T37" fmla="*/ 99219158 h 249"/>
                <a:gd name="T38" fmla="*/ 58135184 w 204"/>
                <a:gd name="T39" fmla="*/ 133097505 h 249"/>
                <a:gd name="T40" fmla="*/ 89625270 w 204"/>
                <a:gd name="T41" fmla="*/ 232316663 h 249"/>
                <a:gd name="T42" fmla="*/ 58135184 w 204"/>
                <a:gd name="T43" fmla="*/ 300074911 h 249"/>
                <a:gd name="T44" fmla="*/ 26645098 w 204"/>
                <a:gd name="T45" fmla="*/ 333954814 h 249"/>
                <a:gd name="T46" fmla="*/ 0 w 204"/>
                <a:gd name="T47" fmla="*/ 399294069 h 249"/>
                <a:gd name="T48" fmla="*/ 0 w 204"/>
                <a:gd name="T49" fmla="*/ 532391574 h 24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04" h="249">
                  <a:moveTo>
                    <a:pt x="0" y="220"/>
                  </a:moveTo>
                  <a:lnTo>
                    <a:pt x="24" y="220"/>
                  </a:lnTo>
                  <a:lnTo>
                    <a:pt x="37" y="234"/>
                  </a:lnTo>
                  <a:lnTo>
                    <a:pt x="112" y="234"/>
                  </a:lnTo>
                  <a:lnTo>
                    <a:pt x="163" y="248"/>
                  </a:lnTo>
                  <a:lnTo>
                    <a:pt x="190" y="234"/>
                  </a:lnTo>
                  <a:lnTo>
                    <a:pt x="163" y="206"/>
                  </a:lnTo>
                  <a:lnTo>
                    <a:pt x="176" y="138"/>
                  </a:lnTo>
                  <a:lnTo>
                    <a:pt x="203" y="138"/>
                  </a:lnTo>
                  <a:lnTo>
                    <a:pt x="203" y="110"/>
                  </a:lnTo>
                  <a:lnTo>
                    <a:pt x="176" y="96"/>
                  </a:lnTo>
                  <a:lnTo>
                    <a:pt x="163" y="28"/>
                  </a:lnTo>
                  <a:lnTo>
                    <a:pt x="139" y="28"/>
                  </a:lnTo>
                  <a:lnTo>
                    <a:pt x="126" y="41"/>
                  </a:lnTo>
                  <a:lnTo>
                    <a:pt x="101" y="28"/>
                  </a:lnTo>
                  <a:lnTo>
                    <a:pt x="88" y="14"/>
                  </a:lnTo>
                  <a:lnTo>
                    <a:pt x="88" y="0"/>
                  </a:lnTo>
                  <a:lnTo>
                    <a:pt x="11" y="0"/>
                  </a:lnTo>
                  <a:lnTo>
                    <a:pt x="24" y="41"/>
                  </a:lnTo>
                  <a:lnTo>
                    <a:pt x="24" y="55"/>
                  </a:lnTo>
                  <a:lnTo>
                    <a:pt x="37" y="96"/>
                  </a:lnTo>
                  <a:lnTo>
                    <a:pt x="24" y="124"/>
                  </a:lnTo>
                  <a:lnTo>
                    <a:pt x="11" y="138"/>
                  </a:lnTo>
                  <a:lnTo>
                    <a:pt x="0" y="165"/>
                  </a:lnTo>
                  <a:lnTo>
                    <a:pt x="0" y="22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56" name="Freeform 112"/>
            <p:cNvSpPr>
              <a:spLocks/>
            </p:cNvSpPr>
            <p:nvPr/>
          </p:nvSpPr>
          <p:spPr bwMode="auto">
            <a:xfrm>
              <a:off x="6142843" y="4021884"/>
              <a:ext cx="237443" cy="225927"/>
            </a:xfrm>
            <a:custGeom>
              <a:avLst/>
              <a:gdLst>
                <a:gd name="T0" fmla="*/ 297680024 w 125"/>
                <a:gd name="T1" fmla="*/ 0 h 153"/>
                <a:gd name="T2" fmla="*/ 237664015 w 125"/>
                <a:gd name="T3" fmla="*/ 0 h 153"/>
                <a:gd name="T4" fmla="*/ 206454451 w 125"/>
                <a:gd name="T5" fmla="*/ 67823603 h 153"/>
                <a:gd name="T6" fmla="*/ 88824003 w 125"/>
                <a:gd name="T7" fmla="*/ 67823603 h 153"/>
                <a:gd name="T8" fmla="*/ 120032018 w 125"/>
                <a:gd name="T9" fmla="*/ 101736961 h 153"/>
                <a:gd name="T10" fmla="*/ 120032018 w 125"/>
                <a:gd name="T11" fmla="*/ 167138848 h 153"/>
                <a:gd name="T12" fmla="*/ 120032018 w 125"/>
                <a:gd name="T13" fmla="*/ 234962451 h 153"/>
                <a:gd name="T14" fmla="*/ 28807994 w 125"/>
                <a:gd name="T15" fmla="*/ 234962451 h 153"/>
                <a:gd name="T16" fmla="*/ 28807994 w 125"/>
                <a:gd name="T17" fmla="*/ 300364338 h 153"/>
                <a:gd name="T18" fmla="*/ 0 w 125"/>
                <a:gd name="T19" fmla="*/ 334276140 h 153"/>
                <a:gd name="T20" fmla="*/ 28807994 w 125"/>
                <a:gd name="T21" fmla="*/ 368189498 h 153"/>
                <a:gd name="T22" fmla="*/ 57615988 w 125"/>
                <a:gd name="T23" fmla="*/ 368189498 h 153"/>
                <a:gd name="T24" fmla="*/ 148840012 w 125"/>
                <a:gd name="T25" fmla="*/ 368189498 h 153"/>
                <a:gd name="T26" fmla="*/ 175246436 w 125"/>
                <a:gd name="T27" fmla="*/ 368189498 h 153"/>
                <a:gd name="T28" fmla="*/ 206454451 w 125"/>
                <a:gd name="T29" fmla="*/ 234962451 h 153"/>
                <a:gd name="T30" fmla="*/ 268872030 w 125"/>
                <a:gd name="T31" fmla="*/ 167138848 h 153"/>
                <a:gd name="T32" fmla="*/ 268872030 w 125"/>
                <a:gd name="T33" fmla="*/ 67823603 h 153"/>
                <a:gd name="T34" fmla="*/ 297680024 w 125"/>
                <a:gd name="T35" fmla="*/ 0 h 15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5" h="153">
                  <a:moveTo>
                    <a:pt x="124" y="0"/>
                  </a:moveTo>
                  <a:lnTo>
                    <a:pt x="99" y="0"/>
                  </a:lnTo>
                  <a:lnTo>
                    <a:pt x="86" y="28"/>
                  </a:lnTo>
                  <a:lnTo>
                    <a:pt x="37" y="28"/>
                  </a:lnTo>
                  <a:lnTo>
                    <a:pt x="50" y="42"/>
                  </a:lnTo>
                  <a:lnTo>
                    <a:pt x="50" y="69"/>
                  </a:lnTo>
                  <a:lnTo>
                    <a:pt x="50" y="97"/>
                  </a:lnTo>
                  <a:lnTo>
                    <a:pt x="12" y="97"/>
                  </a:lnTo>
                  <a:lnTo>
                    <a:pt x="12" y="124"/>
                  </a:lnTo>
                  <a:lnTo>
                    <a:pt x="0" y="138"/>
                  </a:lnTo>
                  <a:lnTo>
                    <a:pt x="12" y="152"/>
                  </a:lnTo>
                  <a:lnTo>
                    <a:pt x="24" y="152"/>
                  </a:lnTo>
                  <a:lnTo>
                    <a:pt x="62" y="152"/>
                  </a:lnTo>
                  <a:lnTo>
                    <a:pt x="73" y="152"/>
                  </a:lnTo>
                  <a:lnTo>
                    <a:pt x="86" y="97"/>
                  </a:lnTo>
                  <a:lnTo>
                    <a:pt x="112" y="69"/>
                  </a:lnTo>
                  <a:lnTo>
                    <a:pt x="112" y="28"/>
                  </a:lnTo>
                  <a:lnTo>
                    <a:pt x="124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17" name="Freeform 113"/>
            <p:cNvSpPr>
              <a:spLocks/>
            </p:cNvSpPr>
            <p:nvPr/>
          </p:nvSpPr>
          <p:spPr bwMode="auto">
            <a:xfrm>
              <a:off x="6072777" y="4062551"/>
              <a:ext cx="167378" cy="164173"/>
            </a:xfrm>
            <a:custGeom>
              <a:avLst/>
              <a:gdLst/>
              <a:ahLst/>
              <a:cxnLst>
                <a:cxn ang="0">
                  <a:pos x="37" y="110"/>
                </a:cxn>
                <a:cxn ang="0">
                  <a:pos x="49" y="96"/>
                </a:cxn>
                <a:cxn ang="0">
                  <a:pos x="49" y="69"/>
                </a:cxn>
                <a:cxn ang="0">
                  <a:pos x="87" y="69"/>
                </a:cxn>
                <a:cxn ang="0">
                  <a:pos x="87" y="41"/>
                </a:cxn>
                <a:cxn ang="0">
                  <a:pos x="87" y="14"/>
                </a:cxn>
                <a:cxn ang="0">
                  <a:pos x="74" y="0"/>
                </a:cxn>
                <a:cxn ang="0">
                  <a:pos x="49" y="0"/>
                </a:cxn>
                <a:cxn ang="0">
                  <a:pos x="37" y="14"/>
                </a:cxn>
                <a:cxn ang="0">
                  <a:pos x="11" y="14"/>
                </a:cxn>
                <a:cxn ang="0">
                  <a:pos x="0" y="55"/>
                </a:cxn>
                <a:cxn ang="0">
                  <a:pos x="37" y="110"/>
                </a:cxn>
              </a:cxnLst>
              <a:rect l="0" t="0" r="r" b="b"/>
              <a:pathLst>
                <a:path w="88" h="111">
                  <a:moveTo>
                    <a:pt x="37" y="110"/>
                  </a:moveTo>
                  <a:lnTo>
                    <a:pt x="49" y="96"/>
                  </a:lnTo>
                  <a:lnTo>
                    <a:pt x="49" y="69"/>
                  </a:lnTo>
                  <a:lnTo>
                    <a:pt x="87" y="69"/>
                  </a:lnTo>
                  <a:lnTo>
                    <a:pt x="87" y="41"/>
                  </a:lnTo>
                  <a:lnTo>
                    <a:pt x="87" y="14"/>
                  </a:lnTo>
                  <a:lnTo>
                    <a:pt x="74" y="0"/>
                  </a:lnTo>
                  <a:lnTo>
                    <a:pt x="49" y="0"/>
                  </a:lnTo>
                  <a:lnTo>
                    <a:pt x="37" y="14"/>
                  </a:lnTo>
                  <a:lnTo>
                    <a:pt x="11" y="14"/>
                  </a:lnTo>
                  <a:lnTo>
                    <a:pt x="0" y="55"/>
                  </a:lnTo>
                  <a:lnTo>
                    <a:pt x="37" y="11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8" name="Freeform 114"/>
            <p:cNvSpPr>
              <a:spLocks/>
            </p:cNvSpPr>
            <p:nvPr/>
          </p:nvSpPr>
          <p:spPr bwMode="auto">
            <a:xfrm>
              <a:off x="6094186" y="4062552"/>
              <a:ext cx="72011" cy="25604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4" y="16"/>
                </a:cxn>
                <a:cxn ang="0">
                  <a:pos x="37" y="0"/>
                </a:cxn>
                <a:cxn ang="0">
                  <a:pos x="0" y="0"/>
                </a:cxn>
                <a:cxn ang="0">
                  <a:pos x="0" y="16"/>
                </a:cxn>
              </a:cxnLst>
              <a:rect l="0" t="0" r="r" b="b"/>
              <a:pathLst>
                <a:path w="38" h="17">
                  <a:moveTo>
                    <a:pt x="0" y="16"/>
                  </a:moveTo>
                  <a:lnTo>
                    <a:pt x="24" y="16"/>
                  </a:lnTo>
                  <a:lnTo>
                    <a:pt x="37" y="0"/>
                  </a:lnTo>
                  <a:lnTo>
                    <a:pt x="0" y="0"/>
                  </a:lnTo>
                  <a:lnTo>
                    <a:pt x="0" y="1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19" name="Freeform 115"/>
            <p:cNvSpPr>
              <a:spLocks/>
            </p:cNvSpPr>
            <p:nvPr/>
          </p:nvSpPr>
          <p:spPr bwMode="auto">
            <a:xfrm>
              <a:off x="6045530" y="3735710"/>
              <a:ext cx="262745" cy="328347"/>
            </a:xfrm>
            <a:custGeom>
              <a:avLst/>
              <a:gdLst/>
              <a:ahLst/>
              <a:cxnLst>
                <a:cxn ang="0">
                  <a:pos x="24" y="221"/>
                </a:cxn>
                <a:cxn ang="0">
                  <a:pos x="62" y="221"/>
                </a:cxn>
                <a:cxn ang="0">
                  <a:pos x="87" y="221"/>
                </a:cxn>
                <a:cxn ang="0">
                  <a:pos x="137" y="221"/>
                </a:cxn>
                <a:cxn ang="0">
                  <a:pos x="124" y="193"/>
                </a:cxn>
                <a:cxn ang="0">
                  <a:pos x="99" y="137"/>
                </a:cxn>
                <a:cxn ang="0">
                  <a:pos x="124" y="111"/>
                </a:cxn>
                <a:cxn ang="0">
                  <a:pos x="99" y="69"/>
                </a:cxn>
                <a:cxn ang="0">
                  <a:pos x="112" y="69"/>
                </a:cxn>
                <a:cxn ang="0">
                  <a:pos x="112" y="0"/>
                </a:cxn>
                <a:cxn ang="0">
                  <a:pos x="99" y="0"/>
                </a:cxn>
                <a:cxn ang="0">
                  <a:pos x="99" y="27"/>
                </a:cxn>
                <a:cxn ang="0">
                  <a:pos x="74" y="69"/>
                </a:cxn>
                <a:cxn ang="0">
                  <a:pos x="49" y="125"/>
                </a:cxn>
                <a:cxn ang="0">
                  <a:pos x="37" y="125"/>
                </a:cxn>
                <a:cxn ang="0">
                  <a:pos x="12" y="152"/>
                </a:cxn>
                <a:cxn ang="0">
                  <a:pos x="0" y="166"/>
                </a:cxn>
                <a:cxn ang="0">
                  <a:pos x="24" y="193"/>
                </a:cxn>
                <a:cxn ang="0">
                  <a:pos x="24" y="221"/>
                </a:cxn>
              </a:cxnLst>
              <a:rect l="0" t="0" r="r" b="b"/>
              <a:pathLst>
                <a:path w="138" h="222">
                  <a:moveTo>
                    <a:pt x="24" y="221"/>
                  </a:moveTo>
                  <a:lnTo>
                    <a:pt x="62" y="221"/>
                  </a:lnTo>
                  <a:lnTo>
                    <a:pt x="87" y="221"/>
                  </a:lnTo>
                  <a:lnTo>
                    <a:pt x="137" y="221"/>
                  </a:lnTo>
                  <a:lnTo>
                    <a:pt x="124" y="193"/>
                  </a:lnTo>
                  <a:lnTo>
                    <a:pt x="99" y="137"/>
                  </a:lnTo>
                  <a:lnTo>
                    <a:pt x="124" y="111"/>
                  </a:lnTo>
                  <a:lnTo>
                    <a:pt x="99" y="69"/>
                  </a:lnTo>
                  <a:lnTo>
                    <a:pt x="112" y="69"/>
                  </a:lnTo>
                  <a:lnTo>
                    <a:pt x="112" y="0"/>
                  </a:lnTo>
                  <a:lnTo>
                    <a:pt x="99" y="0"/>
                  </a:lnTo>
                  <a:lnTo>
                    <a:pt x="99" y="27"/>
                  </a:lnTo>
                  <a:lnTo>
                    <a:pt x="74" y="69"/>
                  </a:lnTo>
                  <a:lnTo>
                    <a:pt x="49" y="125"/>
                  </a:lnTo>
                  <a:lnTo>
                    <a:pt x="37" y="125"/>
                  </a:lnTo>
                  <a:lnTo>
                    <a:pt x="12" y="152"/>
                  </a:lnTo>
                  <a:lnTo>
                    <a:pt x="0" y="166"/>
                  </a:lnTo>
                  <a:lnTo>
                    <a:pt x="24" y="193"/>
                  </a:lnTo>
                  <a:lnTo>
                    <a:pt x="24" y="22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60" name="Line 116"/>
            <p:cNvSpPr>
              <a:spLocks noChangeShapeType="1"/>
            </p:cNvSpPr>
            <p:nvPr/>
          </p:nvSpPr>
          <p:spPr bwMode="auto">
            <a:xfrm>
              <a:off x="6024121" y="4095688"/>
              <a:ext cx="0" cy="15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21" name="Freeform 117"/>
            <p:cNvSpPr>
              <a:spLocks/>
            </p:cNvSpPr>
            <p:nvPr/>
          </p:nvSpPr>
          <p:spPr bwMode="auto">
            <a:xfrm>
              <a:off x="6720880" y="4170997"/>
              <a:ext cx="44764" cy="42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10" y="28"/>
                </a:cxn>
                <a:cxn ang="0">
                  <a:pos x="23" y="14"/>
                </a:cxn>
                <a:cxn ang="0">
                  <a:pos x="23" y="0"/>
                </a:cxn>
                <a:cxn ang="0">
                  <a:pos x="0" y="0"/>
                </a:cxn>
              </a:cxnLst>
              <a:rect l="0" t="0" r="r" b="b"/>
              <a:pathLst>
                <a:path w="24" h="29">
                  <a:moveTo>
                    <a:pt x="0" y="0"/>
                  </a:moveTo>
                  <a:lnTo>
                    <a:pt x="0" y="28"/>
                  </a:lnTo>
                  <a:lnTo>
                    <a:pt x="10" y="28"/>
                  </a:lnTo>
                  <a:lnTo>
                    <a:pt x="23" y="14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62" name="Freeform 118"/>
            <p:cNvSpPr>
              <a:spLocks/>
            </p:cNvSpPr>
            <p:nvPr/>
          </p:nvSpPr>
          <p:spPr bwMode="auto">
            <a:xfrm>
              <a:off x="6473705" y="4344206"/>
              <a:ext cx="381466" cy="308767"/>
            </a:xfrm>
            <a:custGeom>
              <a:avLst/>
              <a:gdLst>
                <a:gd name="T0" fmla="*/ 91974384 w 200"/>
                <a:gd name="T1" fmla="*/ 167298489 h 209"/>
                <a:gd name="T2" fmla="*/ 91974384 w 200"/>
                <a:gd name="T3" fmla="*/ 237613339 h 209"/>
                <a:gd name="T4" fmla="*/ 29044297 w 200"/>
                <a:gd name="T5" fmla="*/ 237613339 h 209"/>
                <a:gd name="T6" fmla="*/ 0 w 200"/>
                <a:gd name="T7" fmla="*/ 402487393 h 209"/>
                <a:gd name="T8" fmla="*/ 60509341 w 200"/>
                <a:gd name="T9" fmla="*/ 470376251 h 209"/>
                <a:gd name="T10" fmla="*/ 118597934 w 200"/>
                <a:gd name="T11" fmla="*/ 470376251 h 209"/>
                <a:gd name="T12" fmla="*/ 118597934 w 200"/>
                <a:gd name="T13" fmla="*/ 504321459 h 209"/>
                <a:gd name="T14" fmla="*/ 210570763 w 200"/>
                <a:gd name="T15" fmla="*/ 504321459 h 209"/>
                <a:gd name="T16" fmla="*/ 271080103 w 200"/>
                <a:gd name="T17" fmla="*/ 402487393 h 209"/>
                <a:gd name="T18" fmla="*/ 300124400 w 200"/>
                <a:gd name="T19" fmla="*/ 402487393 h 209"/>
                <a:gd name="T20" fmla="*/ 331589444 w 200"/>
                <a:gd name="T21" fmla="*/ 370966620 h 209"/>
                <a:gd name="T22" fmla="*/ 360633740 w 200"/>
                <a:gd name="T23" fmla="*/ 370966620 h 209"/>
                <a:gd name="T24" fmla="*/ 452606569 w 200"/>
                <a:gd name="T25" fmla="*/ 303077762 h 209"/>
                <a:gd name="T26" fmla="*/ 481650866 w 200"/>
                <a:gd name="T27" fmla="*/ 237613339 h 209"/>
                <a:gd name="T28" fmla="*/ 481650866 w 200"/>
                <a:gd name="T29" fmla="*/ 133354838 h 209"/>
                <a:gd name="T30" fmla="*/ 481650866 w 200"/>
                <a:gd name="T31" fmla="*/ 67888858 h 209"/>
                <a:gd name="T32" fmla="*/ 421143081 w 200"/>
                <a:gd name="T33" fmla="*/ 0 h 209"/>
                <a:gd name="T34" fmla="*/ 331589444 w 200"/>
                <a:gd name="T35" fmla="*/ 33945208 h 209"/>
                <a:gd name="T36" fmla="*/ 300124400 w 200"/>
                <a:gd name="T37" fmla="*/ 133354838 h 209"/>
                <a:gd name="T38" fmla="*/ 271080103 w 200"/>
                <a:gd name="T39" fmla="*/ 167298489 h 209"/>
                <a:gd name="T40" fmla="*/ 331589444 w 200"/>
                <a:gd name="T41" fmla="*/ 201243696 h 209"/>
                <a:gd name="T42" fmla="*/ 331589444 w 200"/>
                <a:gd name="T43" fmla="*/ 266708119 h 209"/>
                <a:gd name="T44" fmla="*/ 239615059 w 200"/>
                <a:gd name="T45" fmla="*/ 201243696 h 209"/>
                <a:gd name="T46" fmla="*/ 91974384 w 200"/>
                <a:gd name="T47" fmla="*/ 167298489 h 20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00" h="209">
                  <a:moveTo>
                    <a:pt x="38" y="69"/>
                  </a:moveTo>
                  <a:lnTo>
                    <a:pt x="38" y="98"/>
                  </a:lnTo>
                  <a:lnTo>
                    <a:pt x="12" y="98"/>
                  </a:lnTo>
                  <a:lnTo>
                    <a:pt x="0" y="166"/>
                  </a:lnTo>
                  <a:lnTo>
                    <a:pt x="25" y="194"/>
                  </a:lnTo>
                  <a:lnTo>
                    <a:pt x="49" y="194"/>
                  </a:lnTo>
                  <a:lnTo>
                    <a:pt x="49" y="208"/>
                  </a:lnTo>
                  <a:lnTo>
                    <a:pt x="87" y="208"/>
                  </a:lnTo>
                  <a:lnTo>
                    <a:pt x="112" y="166"/>
                  </a:lnTo>
                  <a:lnTo>
                    <a:pt x="124" y="166"/>
                  </a:lnTo>
                  <a:lnTo>
                    <a:pt x="137" y="153"/>
                  </a:lnTo>
                  <a:lnTo>
                    <a:pt x="149" y="153"/>
                  </a:lnTo>
                  <a:lnTo>
                    <a:pt x="187" y="125"/>
                  </a:lnTo>
                  <a:lnTo>
                    <a:pt x="199" y="98"/>
                  </a:lnTo>
                  <a:lnTo>
                    <a:pt x="199" y="55"/>
                  </a:lnTo>
                  <a:lnTo>
                    <a:pt x="199" y="28"/>
                  </a:lnTo>
                  <a:lnTo>
                    <a:pt x="174" y="0"/>
                  </a:lnTo>
                  <a:lnTo>
                    <a:pt x="137" y="14"/>
                  </a:lnTo>
                  <a:lnTo>
                    <a:pt x="124" y="55"/>
                  </a:lnTo>
                  <a:lnTo>
                    <a:pt x="112" y="69"/>
                  </a:lnTo>
                  <a:lnTo>
                    <a:pt x="137" y="83"/>
                  </a:lnTo>
                  <a:lnTo>
                    <a:pt x="137" y="110"/>
                  </a:lnTo>
                  <a:lnTo>
                    <a:pt x="99" y="83"/>
                  </a:lnTo>
                  <a:lnTo>
                    <a:pt x="38" y="69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23" name="Freeform 119" descr="50%"/>
            <p:cNvSpPr>
              <a:spLocks/>
            </p:cNvSpPr>
            <p:nvPr/>
          </p:nvSpPr>
          <p:spPr bwMode="auto">
            <a:xfrm>
              <a:off x="6835711" y="4386380"/>
              <a:ext cx="118722" cy="24550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27"/>
                </a:cxn>
                <a:cxn ang="0">
                  <a:pos x="11" y="70"/>
                </a:cxn>
                <a:cxn ang="0">
                  <a:pos x="0" y="96"/>
                </a:cxn>
                <a:cxn ang="0">
                  <a:pos x="24" y="111"/>
                </a:cxn>
                <a:cxn ang="0">
                  <a:pos x="24" y="152"/>
                </a:cxn>
                <a:cxn ang="0">
                  <a:pos x="36" y="166"/>
                </a:cxn>
                <a:cxn ang="0">
                  <a:pos x="49" y="152"/>
                </a:cxn>
                <a:cxn ang="0">
                  <a:pos x="61" y="152"/>
                </a:cxn>
                <a:cxn ang="0">
                  <a:pos x="49" y="96"/>
                </a:cxn>
                <a:cxn ang="0">
                  <a:pos x="36" y="96"/>
                </a:cxn>
                <a:cxn ang="0">
                  <a:pos x="24" y="70"/>
                </a:cxn>
                <a:cxn ang="0">
                  <a:pos x="24" y="41"/>
                </a:cxn>
                <a:cxn ang="0">
                  <a:pos x="24" y="14"/>
                </a:cxn>
                <a:cxn ang="0">
                  <a:pos x="11" y="0"/>
                </a:cxn>
              </a:cxnLst>
              <a:rect l="0" t="0" r="r" b="b"/>
              <a:pathLst>
                <a:path w="62" h="167">
                  <a:moveTo>
                    <a:pt x="11" y="0"/>
                  </a:moveTo>
                  <a:lnTo>
                    <a:pt x="11" y="27"/>
                  </a:lnTo>
                  <a:lnTo>
                    <a:pt x="11" y="70"/>
                  </a:lnTo>
                  <a:lnTo>
                    <a:pt x="0" y="96"/>
                  </a:lnTo>
                  <a:lnTo>
                    <a:pt x="24" y="111"/>
                  </a:lnTo>
                  <a:lnTo>
                    <a:pt x="24" y="152"/>
                  </a:lnTo>
                  <a:lnTo>
                    <a:pt x="36" y="166"/>
                  </a:lnTo>
                  <a:lnTo>
                    <a:pt x="49" y="152"/>
                  </a:lnTo>
                  <a:lnTo>
                    <a:pt x="61" y="152"/>
                  </a:lnTo>
                  <a:lnTo>
                    <a:pt x="49" y="96"/>
                  </a:lnTo>
                  <a:lnTo>
                    <a:pt x="36" y="96"/>
                  </a:lnTo>
                  <a:lnTo>
                    <a:pt x="24" y="70"/>
                  </a:lnTo>
                  <a:lnTo>
                    <a:pt x="24" y="41"/>
                  </a:lnTo>
                  <a:lnTo>
                    <a:pt x="24" y="14"/>
                  </a:lnTo>
                  <a:lnTo>
                    <a:pt x="11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64" name="Freeform 120"/>
            <p:cNvSpPr>
              <a:spLocks/>
            </p:cNvSpPr>
            <p:nvPr/>
          </p:nvSpPr>
          <p:spPr bwMode="auto">
            <a:xfrm>
              <a:off x="6164252" y="3958625"/>
              <a:ext cx="648103" cy="549756"/>
            </a:xfrm>
            <a:custGeom>
              <a:avLst/>
              <a:gdLst>
                <a:gd name="T0" fmla="*/ 391626728 w 340"/>
                <a:gd name="T1" fmla="*/ 601699634 h 372"/>
                <a:gd name="T2" fmla="*/ 423054198 w 340"/>
                <a:gd name="T3" fmla="*/ 766682144 h 372"/>
                <a:gd name="T4" fmla="*/ 483489845 w 340"/>
                <a:gd name="T5" fmla="*/ 800649360 h 372"/>
                <a:gd name="T6" fmla="*/ 633370873 w 340"/>
                <a:gd name="T7" fmla="*/ 834615019 h 372"/>
                <a:gd name="T8" fmla="*/ 727651728 w 340"/>
                <a:gd name="T9" fmla="*/ 900122665 h 372"/>
                <a:gd name="T10" fmla="*/ 727651728 w 340"/>
                <a:gd name="T11" fmla="*/ 834615019 h 372"/>
                <a:gd name="T12" fmla="*/ 667216080 w 340"/>
                <a:gd name="T13" fmla="*/ 800649360 h 372"/>
                <a:gd name="T14" fmla="*/ 698641995 w 340"/>
                <a:gd name="T15" fmla="*/ 766682144 h 372"/>
                <a:gd name="T16" fmla="*/ 727651728 w 340"/>
                <a:gd name="T17" fmla="*/ 667207281 h 372"/>
                <a:gd name="T18" fmla="*/ 819514845 w 340"/>
                <a:gd name="T19" fmla="*/ 633240064 h 372"/>
                <a:gd name="T20" fmla="*/ 756661460 w 340"/>
                <a:gd name="T21" fmla="*/ 601699634 h 372"/>
                <a:gd name="T22" fmla="*/ 727651728 w 340"/>
                <a:gd name="T23" fmla="*/ 567732418 h 372"/>
                <a:gd name="T24" fmla="*/ 727651728 w 340"/>
                <a:gd name="T25" fmla="*/ 468257555 h 372"/>
                <a:gd name="T26" fmla="*/ 727651728 w 340"/>
                <a:gd name="T27" fmla="*/ 434291896 h 372"/>
                <a:gd name="T28" fmla="*/ 727651728 w 340"/>
                <a:gd name="T29" fmla="*/ 366357464 h 372"/>
                <a:gd name="T30" fmla="*/ 727651728 w 340"/>
                <a:gd name="T31" fmla="*/ 300849817 h 372"/>
                <a:gd name="T32" fmla="*/ 756661460 w 340"/>
                <a:gd name="T33" fmla="*/ 201374954 h 372"/>
                <a:gd name="T34" fmla="*/ 788088930 w 340"/>
                <a:gd name="T35" fmla="*/ 201374954 h 372"/>
                <a:gd name="T36" fmla="*/ 788088930 w 340"/>
                <a:gd name="T37" fmla="*/ 167407738 h 372"/>
                <a:gd name="T38" fmla="*/ 788088930 w 340"/>
                <a:gd name="T39" fmla="*/ 99474863 h 372"/>
                <a:gd name="T40" fmla="*/ 727651728 w 340"/>
                <a:gd name="T41" fmla="*/ 33967216 h 372"/>
                <a:gd name="T42" fmla="*/ 667216080 w 340"/>
                <a:gd name="T43" fmla="*/ 67934433 h 372"/>
                <a:gd name="T44" fmla="*/ 633370873 w 340"/>
                <a:gd name="T45" fmla="*/ 0 h 372"/>
                <a:gd name="T46" fmla="*/ 575352963 w 340"/>
                <a:gd name="T47" fmla="*/ 0 h 372"/>
                <a:gd name="T48" fmla="*/ 543925493 w 340"/>
                <a:gd name="T49" fmla="*/ 33967216 h 372"/>
                <a:gd name="T50" fmla="*/ 454480113 w 340"/>
                <a:gd name="T51" fmla="*/ 33967216 h 372"/>
                <a:gd name="T52" fmla="*/ 423054198 w 340"/>
                <a:gd name="T53" fmla="*/ 67934433 h 372"/>
                <a:gd name="T54" fmla="*/ 333607263 w 340"/>
                <a:gd name="T55" fmla="*/ 0 h 372"/>
                <a:gd name="T56" fmla="*/ 302181348 w 340"/>
                <a:gd name="T57" fmla="*/ 33967216 h 372"/>
                <a:gd name="T58" fmla="*/ 268336141 w 340"/>
                <a:gd name="T59" fmla="*/ 99474863 h 372"/>
                <a:gd name="T60" fmla="*/ 241744145 w 340"/>
                <a:gd name="T61" fmla="*/ 167407738 h 372"/>
                <a:gd name="T62" fmla="*/ 241744145 w 340"/>
                <a:gd name="T63" fmla="*/ 266882601 h 372"/>
                <a:gd name="T64" fmla="*/ 178890761 w 340"/>
                <a:gd name="T65" fmla="*/ 334817033 h 372"/>
                <a:gd name="T66" fmla="*/ 147464846 w 340"/>
                <a:gd name="T67" fmla="*/ 468257555 h 372"/>
                <a:gd name="T68" fmla="*/ 118455113 w 340"/>
                <a:gd name="T69" fmla="*/ 468257555 h 372"/>
                <a:gd name="T70" fmla="*/ 26591996 w 340"/>
                <a:gd name="T71" fmla="*/ 468257555 h 372"/>
                <a:gd name="T72" fmla="*/ 0 w 340"/>
                <a:gd name="T73" fmla="*/ 533765202 h 372"/>
                <a:gd name="T74" fmla="*/ 26591996 w 340"/>
                <a:gd name="T75" fmla="*/ 533765202 h 372"/>
                <a:gd name="T76" fmla="*/ 210318230 w 340"/>
                <a:gd name="T77" fmla="*/ 533765202 h 372"/>
                <a:gd name="T78" fmla="*/ 210318230 w 340"/>
                <a:gd name="T79" fmla="*/ 567732418 h 372"/>
                <a:gd name="T80" fmla="*/ 241744145 w 340"/>
                <a:gd name="T81" fmla="*/ 601699634 h 372"/>
                <a:gd name="T82" fmla="*/ 302181348 w 340"/>
                <a:gd name="T83" fmla="*/ 633240064 h 372"/>
                <a:gd name="T84" fmla="*/ 333607263 w 340"/>
                <a:gd name="T85" fmla="*/ 601699634 h 372"/>
                <a:gd name="T86" fmla="*/ 391626728 w 340"/>
                <a:gd name="T87" fmla="*/ 601699634 h 3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40" h="372">
                  <a:moveTo>
                    <a:pt x="162" y="248"/>
                  </a:moveTo>
                  <a:lnTo>
                    <a:pt x="175" y="316"/>
                  </a:lnTo>
                  <a:lnTo>
                    <a:pt x="200" y="330"/>
                  </a:lnTo>
                  <a:lnTo>
                    <a:pt x="262" y="344"/>
                  </a:lnTo>
                  <a:lnTo>
                    <a:pt x="301" y="371"/>
                  </a:lnTo>
                  <a:lnTo>
                    <a:pt x="301" y="344"/>
                  </a:lnTo>
                  <a:lnTo>
                    <a:pt x="276" y="330"/>
                  </a:lnTo>
                  <a:lnTo>
                    <a:pt x="289" y="316"/>
                  </a:lnTo>
                  <a:lnTo>
                    <a:pt x="301" y="275"/>
                  </a:lnTo>
                  <a:lnTo>
                    <a:pt x="339" y="261"/>
                  </a:lnTo>
                  <a:lnTo>
                    <a:pt x="313" y="248"/>
                  </a:lnTo>
                  <a:lnTo>
                    <a:pt x="301" y="234"/>
                  </a:lnTo>
                  <a:lnTo>
                    <a:pt x="301" y="193"/>
                  </a:lnTo>
                  <a:lnTo>
                    <a:pt x="301" y="179"/>
                  </a:lnTo>
                  <a:lnTo>
                    <a:pt x="301" y="151"/>
                  </a:lnTo>
                  <a:lnTo>
                    <a:pt x="301" y="124"/>
                  </a:lnTo>
                  <a:lnTo>
                    <a:pt x="313" y="83"/>
                  </a:lnTo>
                  <a:lnTo>
                    <a:pt x="326" y="83"/>
                  </a:lnTo>
                  <a:lnTo>
                    <a:pt x="326" y="69"/>
                  </a:lnTo>
                  <a:lnTo>
                    <a:pt x="326" y="41"/>
                  </a:lnTo>
                  <a:lnTo>
                    <a:pt x="301" y="14"/>
                  </a:lnTo>
                  <a:lnTo>
                    <a:pt x="276" y="28"/>
                  </a:lnTo>
                  <a:lnTo>
                    <a:pt x="262" y="0"/>
                  </a:lnTo>
                  <a:lnTo>
                    <a:pt x="238" y="0"/>
                  </a:lnTo>
                  <a:lnTo>
                    <a:pt x="225" y="14"/>
                  </a:lnTo>
                  <a:lnTo>
                    <a:pt x="188" y="14"/>
                  </a:lnTo>
                  <a:lnTo>
                    <a:pt x="175" y="28"/>
                  </a:lnTo>
                  <a:lnTo>
                    <a:pt x="138" y="0"/>
                  </a:lnTo>
                  <a:lnTo>
                    <a:pt x="125" y="14"/>
                  </a:lnTo>
                  <a:lnTo>
                    <a:pt x="111" y="41"/>
                  </a:lnTo>
                  <a:lnTo>
                    <a:pt x="100" y="69"/>
                  </a:lnTo>
                  <a:lnTo>
                    <a:pt x="100" y="110"/>
                  </a:lnTo>
                  <a:lnTo>
                    <a:pt x="74" y="138"/>
                  </a:lnTo>
                  <a:lnTo>
                    <a:pt x="61" y="193"/>
                  </a:lnTo>
                  <a:lnTo>
                    <a:pt x="49" y="193"/>
                  </a:lnTo>
                  <a:lnTo>
                    <a:pt x="11" y="193"/>
                  </a:lnTo>
                  <a:lnTo>
                    <a:pt x="0" y="220"/>
                  </a:lnTo>
                  <a:lnTo>
                    <a:pt x="11" y="220"/>
                  </a:lnTo>
                  <a:lnTo>
                    <a:pt x="87" y="220"/>
                  </a:lnTo>
                  <a:lnTo>
                    <a:pt x="87" y="234"/>
                  </a:lnTo>
                  <a:lnTo>
                    <a:pt x="100" y="248"/>
                  </a:lnTo>
                  <a:lnTo>
                    <a:pt x="125" y="261"/>
                  </a:lnTo>
                  <a:lnTo>
                    <a:pt x="138" y="248"/>
                  </a:lnTo>
                  <a:lnTo>
                    <a:pt x="162" y="24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65" name="Freeform 121"/>
            <p:cNvSpPr>
              <a:spLocks/>
            </p:cNvSpPr>
            <p:nvPr/>
          </p:nvSpPr>
          <p:spPr bwMode="auto">
            <a:xfrm>
              <a:off x="6742290" y="4000797"/>
              <a:ext cx="165433" cy="144594"/>
            </a:xfrm>
            <a:custGeom>
              <a:avLst/>
              <a:gdLst>
                <a:gd name="T0" fmla="*/ 57734852 w 87"/>
                <a:gd name="T1" fmla="*/ 99151751 h 98"/>
                <a:gd name="T2" fmla="*/ 57734852 w 87"/>
                <a:gd name="T3" fmla="*/ 135427616 h 98"/>
                <a:gd name="T4" fmla="*/ 26461807 w 87"/>
                <a:gd name="T5" fmla="*/ 135427616 h 98"/>
                <a:gd name="T6" fmla="*/ 0 w 87"/>
                <a:gd name="T7" fmla="*/ 234579367 h 98"/>
                <a:gd name="T8" fmla="*/ 57734852 w 87"/>
                <a:gd name="T9" fmla="*/ 234579367 h 98"/>
                <a:gd name="T10" fmla="*/ 89007897 w 87"/>
                <a:gd name="T11" fmla="*/ 234579367 h 98"/>
                <a:gd name="T12" fmla="*/ 115471255 w 87"/>
                <a:gd name="T13" fmla="*/ 164447376 h 98"/>
                <a:gd name="T14" fmla="*/ 175611725 w 87"/>
                <a:gd name="T15" fmla="*/ 164447376 h 98"/>
                <a:gd name="T16" fmla="*/ 206884770 w 87"/>
                <a:gd name="T17" fmla="*/ 164447376 h 98"/>
                <a:gd name="T18" fmla="*/ 206884770 w 87"/>
                <a:gd name="T19" fmla="*/ 135427616 h 98"/>
                <a:gd name="T20" fmla="*/ 206884770 w 87"/>
                <a:gd name="T21" fmla="*/ 31437943 h 98"/>
                <a:gd name="T22" fmla="*/ 175611725 w 87"/>
                <a:gd name="T23" fmla="*/ 0 h 98"/>
                <a:gd name="T24" fmla="*/ 89007897 w 87"/>
                <a:gd name="T25" fmla="*/ 31437943 h 98"/>
                <a:gd name="T26" fmla="*/ 89007897 w 87"/>
                <a:gd name="T27" fmla="*/ 65295624 h 98"/>
                <a:gd name="T28" fmla="*/ 57734852 w 87"/>
                <a:gd name="T29" fmla="*/ 99151751 h 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7" h="98">
                  <a:moveTo>
                    <a:pt x="24" y="41"/>
                  </a:moveTo>
                  <a:lnTo>
                    <a:pt x="24" y="56"/>
                  </a:lnTo>
                  <a:lnTo>
                    <a:pt x="11" y="56"/>
                  </a:lnTo>
                  <a:lnTo>
                    <a:pt x="0" y="97"/>
                  </a:lnTo>
                  <a:lnTo>
                    <a:pt x="24" y="97"/>
                  </a:lnTo>
                  <a:lnTo>
                    <a:pt x="37" y="97"/>
                  </a:lnTo>
                  <a:lnTo>
                    <a:pt x="48" y="68"/>
                  </a:lnTo>
                  <a:lnTo>
                    <a:pt x="73" y="68"/>
                  </a:lnTo>
                  <a:lnTo>
                    <a:pt x="86" y="68"/>
                  </a:lnTo>
                  <a:lnTo>
                    <a:pt x="86" y="56"/>
                  </a:lnTo>
                  <a:lnTo>
                    <a:pt x="86" y="13"/>
                  </a:lnTo>
                  <a:lnTo>
                    <a:pt x="73" y="0"/>
                  </a:lnTo>
                  <a:lnTo>
                    <a:pt x="37" y="13"/>
                  </a:lnTo>
                  <a:lnTo>
                    <a:pt x="37" y="27"/>
                  </a:lnTo>
                  <a:lnTo>
                    <a:pt x="24" y="41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26" name="Freeform 122"/>
            <p:cNvSpPr>
              <a:spLocks/>
            </p:cNvSpPr>
            <p:nvPr/>
          </p:nvSpPr>
          <p:spPr bwMode="auto">
            <a:xfrm>
              <a:off x="6238210" y="3798969"/>
              <a:ext cx="432069" cy="265088"/>
            </a:xfrm>
            <a:custGeom>
              <a:avLst/>
              <a:gdLst/>
              <a:ahLst/>
              <a:cxnLst>
                <a:cxn ang="0">
                  <a:pos x="225" y="110"/>
                </a:cxn>
                <a:cxn ang="0">
                  <a:pos x="187" y="55"/>
                </a:cxn>
                <a:cxn ang="0">
                  <a:pos x="174" y="55"/>
                </a:cxn>
                <a:cxn ang="0">
                  <a:pos x="163" y="14"/>
                </a:cxn>
                <a:cxn ang="0">
                  <a:pos x="150" y="0"/>
                </a:cxn>
                <a:cxn ang="0">
                  <a:pos x="124" y="0"/>
                </a:cxn>
                <a:cxn ang="0">
                  <a:pos x="112" y="28"/>
                </a:cxn>
                <a:cxn ang="0">
                  <a:pos x="24" y="69"/>
                </a:cxn>
                <a:cxn ang="0">
                  <a:pos x="0" y="96"/>
                </a:cxn>
                <a:cxn ang="0">
                  <a:pos x="24" y="151"/>
                </a:cxn>
                <a:cxn ang="0">
                  <a:pos x="37" y="179"/>
                </a:cxn>
                <a:cxn ang="0">
                  <a:pos x="50" y="151"/>
                </a:cxn>
                <a:cxn ang="0">
                  <a:pos x="74" y="151"/>
                </a:cxn>
                <a:cxn ang="0">
                  <a:pos x="87" y="124"/>
                </a:cxn>
                <a:cxn ang="0">
                  <a:pos x="100" y="110"/>
                </a:cxn>
                <a:cxn ang="0">
                  <a:pos x="137" y="138"/>
                </a:cxn>
                <a:cxn ang="0">
                  <a:pos x="150" y="124"/>
                </a:cxn>
                <a:cxn ang="0">
                  <a:pos x="187" y="124"/>
                </a:cxn>
                <a:cxn ang="0">
                  <a:pos x="200" y="110"/>
                </a:cxn>
                <a:cxn ang="0">
                  <a:pos x="225" y="110"/>
                </a:cxn>
              </a:cxnLst>
              <a:rect l="0" t="0" r="r" b="b"/>
              <a:pathLst>
                <a:path w="226" h="180">
                  <a:moveTo>
                    <a:pt x="225" y="110"/>
                  </a:moveTo>
                  <a:lnTo>
                    <a:pt x="187" y="55"/>
                  </a:lnTo>
                  <a:lnTo>
                    <a:pt x="174" y="55"/>
                  </a:lnTo>
                  <a:lnTo>
                    <a:pt x="163" y="14"/>
                  </a:lnTo>
                  <a:lnTo>
                    <a:pt x="150" y="0"/>
                  </a:lnTo>
                  <a:lnTo>
                    <a:pt x="124" y="0"/>
                  </a:lnTo>
                  <a:lnTo>
                    <a:pt x="112" y="28"/>
                  </a:lnTo>
                  <a:lnTo>
                    <a:pt x="24" y="69"/>
                  </a:lnTo>
                  <a:lnTo>
                    <a:pt x="0" y="96"/>
                  </a:lnTo>
                  <a:lnTo>
                    <a:pt x="24" y="151"/>
                  </a:lnTo>
                  <a:lnTo>
                    <a:pt x="37" y="179"/>
                  </a:lnTo>
                  <a:lnTo>
                    <a:pt x="50" y="151"/>
                  </a:lnTo>
                  <a:lnTo>
                    <a:pt x="74" y="151"/>
                  </a:lnTo>
                  <a:lnTo>
                    <a:pt x="87" y="124"/>
                  </a:lnTo>
                  <a:lnTo>
                    <a:pt x="100" y="110"/>
                  </a:lnTo>
                  <a:lnTo>
                    <a:pt x="137" y="138"/>
                  </a:lnTo>
                  <a:lnTo>
                    <a:pt x="150" y="124"/>
                  </a:lnTo>
                  <a:lnTo>
                    <a:pt x="187" y="124"/>
                  </a:lnTo>
                  <a:lnTo>
                    <a:pt x="200" y="110"/>
                  </a:lnTo>
                  <a:lnTo>
                    <a:pt x="225" y="11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27" name="Freeform 123"/>
            <p:cNvSpPr>
              <a:spLocks/>
            </p:cNvSpPr>
            <p:nvPr/>
          </p:nvSpPr>
          <p:spPr bwMode="auto">
            <a:xfrm>
              <a:off x="6212909" y="3435981"/>
              <a:ext cx="363951" cy="465409"/>
            </a:xfrm>
            <a:custGeom>
              <a:avLst/>
              <a:gdLst/>
              <a:ahLst/>
              <a:cxnLst>
                <a:cxn ang="0">
                  <a:pos x="189" y="68"/>
                </a:cxn>
                <a:cxn ang="0">
                  <a:pos x="37" y="0"/>
                </a:cxn>
                <a:cxn ang="0">
                  <a:pos x="12" y="13"/>
                </a:cxn>
                <a:cxn ang="0">
                  <a:pos x="12" y="41"/>
                </a:cxn>
                <a:cxn ang="0">
                  <a:pos x="25" y="68"/>
                </a:cxn>
                <a:cxn ang="0">
                  <a:pos x="25" y="136"/>
                </a:cxn>
                <a:cxn ang="0">
                  <a:pos x="12" y="165"/>
                </a:cxn>
                <a:cxn ang="0">
                  <a:pos x="12" y="177"/>
                </a:cxn>
                <a:cxn ang="0">
                  <a:pos x="0" y="191"/>
                </a:cxn>
                <a:cxn ang="0">
                  <a:pos x="12" y="205"/>
                </a:cxn>
                <a:cxn ang="0">
                  <a:pos x="25" y="205"/>
                </a:cxn>
                <a:cxn ang="0">
                  <a:pos x="25" y="274"/>
                </a:cxn>
                <a:cxn ang="0">
                  <a:pos x="12" y="274"/>
                </a:cxn>
                <a:cxn ang="0">
                  <a:pos x="37" y="315"/>
                </a:cxn>
                <a:cxn ang="0">
                  <a:pos x="127" y="274"/>
                </a:cxn>
                <a:cxn ang="0">
                  <a:pos x="138" y="246"/>
                </a:cxn>
                <a:cxn ang="0">
                  <a:pos x="164" y="246"/>
                </a:cxn>
                <a:cxn ang="0">
                  <a:pos x="138" y="219"/>
                </a:cxn>
                <a:cxn ang="0">
                  <a:pos x="151" y="191"/>
                </a:cxn>
                <a:cxn ang="0">
                  <a:pos x="164" y="165"/>
                </a:cxn>
                <a:cxn ang="0">
                  <a:pos x="151" y="150"/>
                </a:cxn>
                <a:cxn ang="0">
                  <a:pos x="189" y="150"/>
                </a:cxn>
                <a:cxn ang="0">
                  <a:pos x="189" y="68"/>
                </a:cxn>
              </a:cxnLst>
              <a:rect l="0" t="0" r="r" b="b"/>
              <a:pathLst>
                <a:path w="190" h="316">
                  <a:moveTo>
                    <a:pt x="189" y="68"/>
                  </a:moveTo>
                  <a:lnTo>
                    <a:pt x="37" y="0"/>
                  </a:lnTo>
                  <a:lnTo>
                    <a:pt x="12" y="13"/>
                  </a:lnTo>
                  <a:lnTo>
                    <a:pt x="12" y="41"/>
                  </a:lnTo>
                  <a:lnTo>
                    <a:pt x="25" y="68"/>
                  </a:lnTo>
                  <a:lnTo>
                    <a:pt x="25" y="136"/>
                  </a:lnTo>
                  <a:lnTo>
                    <a:pt x="12" y="165"/>
                  </a:lnTo>
                  <a:lnTo>
                    <a:pt x="12" y="177"/>
                  </a:lnTo>
                  <a:lnTo>
                    <a:pt x="0" y="191"/>
                  </a:lnTo>
                  <a:lnTo>
                    <a:pt x="12" y="205"/>
                  </a:lnTo>
                  <a:lnTo>
                    <a:pt x="25" y="205"/>
                  </a:lnTo>
                  <a:lnTo>
                    <a:pt x="25" y="274"/>
                  </a:lnTo>
                  <a:lnTo>
                    <a:pt x="12" y="274"/>
                  </a:lnTo>
                  <a:lnTo>
                    <a:pt x="37" y="315"/>
                  </a:lnTo>
                  <a:lnTo>
                    <a:pt x="127" y="274"/>
                  </a:lnTo>
                  <a:lnTo>
                    <a:pt x="138" y="246"/>
                  </a:lnTo>
                  <a:lnTo>
                    <a:pt x="164" y="246"/>
                  </a:lnTo>
                  <a:lnTo>
                    <a:pt x="138" y="219"/>
                  </a:lnTo>
                  <a:lnTo>
                    <a:pt x="151" y="191"/>
                  </a:lnTo>
                  <a:lnTo>
                    <a:pt x="164" y="165"/>
                  </a:lnTo>
                  <a:lnTo>
                    <a:pt x="151" y="150"/>
                  </a:lnTo>
                  <a:lnTo>
                    <a:pt x="189" y="150"/>
                  </a:lnTo>
                  <a:lnTo>
                    <a:pt x="189" y="6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28" name="Freeform 124"/>
            <p:cNvSpPr>
              <a:spLocks/>
            </p:cNvSpPr>
            <p:nvPr/>
          </p:nvSpPr>
          <p:spPr bwMode="auto">
            <a:xfrm>
              <a:off x="6975840" y="3597141"/>
              <a:ext cx="217980" cy="162667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12" y="81"/>
                </a:cxn>
                <a:cxn ang="0">
                  <a:pos x="25" y="81"/>
                </a:cxn>
                <a:cxn ang="0">
                  <a:pos x="37" y="81"/>
                </a:cxn>
                <a:cxn ang="0">
                  <a:pos x="50" y="95"/>
                </a:cxn>
                <a:cxn ang="0">
                  <a:pos x="75" y="95"/>
                </a:cxn>
                <a:cxn ang="0">
                  <a:pos x="87" y="95"/>
                </a:cxn>
                <a:cxn ang="0">
                  <a:pos x="100" y="109"/>
                </a:cxn>
                <a:cxn ang="0">
                  <a:pos x="113" y="109"/>
                </a:cxn>
                <a:cxn ang="0">
                  <a:pos x="75" y="55"/>
                </a:cxn>
                <a:cxn ang="0">
                  <a:pos x="62" y="55"/>
                </a:cxn>
                <a:cxn ang="0">
                  <a:pos x="37" y="0"/>
                </a:cxn>
                <a:cxn ang="0">
                  <a:pos x="12" y="13"/>
                </a:cxn>
                <a:cxn ang="0">
                  <a:pos x="0" y="41"/>
                </a:cxn>
                <a:cxn ang="0">
                  <a:pos x="0" y="95"/>
                </a:cxn>
              </a:cxnLst>
              <a:rect l="0" t="0" r="r" b="b"/>
              <a:pathLst>
                <a:path w="114" h="110">
                  <a:moveTo>
                    <a:pt x="0" y="95"/>
                  </a:moveTo>
                  <a:lnTo>
                    <a:pt x="12" y="81"/>
                  </a:lnTo>
                  <a:lnTo>
                    <a:pt x="25" y="81"/>
                  </a:lnTo>
                  <a:lnTo>
                    <a:pt x="37" y="81"/>
                  </a:lnTo>
                  <a:lnTo>
                    <a:pt x="50" y="95"/>
                  </a:lnTo>
                  <a:lnTo>
                    <a:pt x="75" y="95"/>
                  </a:lnTo>
                  <a:lnTo>
                    <a:pt x="87" y="95"/>
                  </a:lnTo>
                  <a:lnTo>
                    <a:pt x="100" y="109"/>
                  </a:lnTo>
                  <a:lnTo>
                    <a:pt x="113" y="109"/>
                  </a:lnTo>
                  <a:lnTo>
                    <a:pt x="75" y="55"/>
                  </a:lnTo>
                  <a:lnTo>
                    <a:pt x="62" y="55"/>
                  </a:lnTo>
                  <a:lnTo>
                    <a:pt x="37" y="0"/>
                  </a:lnTo>
                  <a:lnTo>
                    <a:pt x="12" y="13"/>
                  </a:lnTo>
                  <a:lnTo>
                    <a:pt x="0" y="41"/>
                  </a:lnTo>
                  <a:lnTo>
                    <a:pt x="0" y="9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69" name="Freeform 125"/>
            <p:cNvSpPr>
              <a:spLocks/>
            </p:cNvSpPr>
            <p:nvPr/>
          </p:nvSpPr>
          <p:spPr bwMode="auto">
            <a:xfrm>
              <a:off x="7191876" y="4467712"/>
              <a:ext cx="237443" cy="427755"/>
            </a:xfrm>
            <a:custGeom>
              <a:avLst/>
              <a:gdLst>
                <a:gd name="T0" fmla="*/ 237664015 w 125"/>
                <a:gd name="T1" fmla="*/ 0 h 290"/>
                <a:gd name="T2" fmla="*/ 206454451 w 125"/>
                <a:gd name="T3" fmla="*/ 65258206 h 290"/>
                <a:gd name="T4" fmla="*/ 206454451 w 125"/>
                <a:gd name="T5" fmla="*/ 99095275 h 290"/>
                <a:gd name="T6" fmla="*/ 148840012 w 125"/>
                <a:gd name="T7" fmla="*/ 166769415 h 290"/>
                <a:gd name="T8" fmla="*/ 57615988 w 125"/>
                <a:gd name="T9" fmla="*/ 232027621 h 290"/>
                <a:gd name="T10" fmla="*/ 0 w 125"/>
                <a:gd name="T11" fmla="*/ 299701760 h 290"/>
                <a:gd name="T12" fmla="*/ 28807994 w 125"/>
                <a:gd name="T13" fmla="*/ 432634105 h 290"/>
                <a:gd name="T14" fmla="*/ 0 w 125"/>
                <a:gd name="T15" fmla="*/ 464055241 h 290"/>
                <a:gd name="T16" fmla="*/ 0 w 125"/>
                <a:gd name="T17" fmla="*/ 497892311 h 290"/>
                <a:gd name="T18" fmla="*/ 0 w 125"/>
                <a:gd name="T19" fmla="*/ 630824656 h 290"/>
                <a:gd name="T20" fmla="*/ 28807994 w 125"/>
                <a:gd name="T21" fmla="*/ 698498796 h 290"/>
                <a:gd name="T22" fmla="*/ 117631997 w 125"/>
                <a:gd name="T23" fmla="*/ 664661726 h 290"/>
                <a:gd name="T24" fmla="*/ 206454451 w 125"/>
                <a:gd name="T25" fmla="*/ 464055241 h 290"/>
                <a:gd name="T26" fmla="*/ 268872030 w 125"/>
                <a:gd name="T27" fmla="*/ 232027621 h 290"/>
                <a:gd name="T28" fmla="*/ 297680024 w 125"/>
                <a:gd name="T29" fmla="*/ 166769415 h 290"/>
                <a:gd name="T30" fmla="*/ 237664015 w 125"/>
                <a:gd name="T31" fmla="*/ 0 h 29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5" h="290">
                  <a:moveTo>
                    <a:pt x="99" y="0"/>
                  </a:moveTo>
                  <a:lnTo>
                    <a:pt x="86" y="27"/>
                  </a:lnTo>
                  <a:lnTo>
                    <a:pt x="86" y="41"/>
                  </a:lnTo>
                  <a:lnTo>
                    <a:pt x="62" y="69"/>
                  </a:lnTo>
                  <a:lnTo>
                    <a:pt x="24" y="96"/>
                  </a:lnTo>
                  <a:lnTo>
                    <a:pt x="0" y="124"/>
                  </a:lnTo>
                  <a:lnTo>
                    <a:pt x="12" y="179"/>
                  </a:lnTo>
                  <a:lnTo>
                    <a:pt x="0" y="192"/>
                  </a:lnTo>
                  <a:lnTo>
                    <a:pt x="0" y="206"/>
                  </a:lnTo>
                  <a:lnTo>
                    <a:pt x="0" y="261"/>
                  </a:lnTo>
                  <a:lnTo>
                    <a:pt x="12" y="289"/>
                  </a:lnTo>
                  <a:lnTo>
                    <a:pt x="49" y="275"/>
                  </a:lnTo>
                  <a:lnTo>
                    <a:pt x="86" y="192"/>
                  </a:lnTo>
                  <a:lnTo>
                    <a:pt x="112" y="96"/>
                  </a:lnTo>
                  <a:lnTo>
                    <a:pt x="124" y="69"/>
                  </a:lnTo>
                  <a:lnTo>
                    <a:pt x="9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30" name="Freeform 126"/>
            <p:cNvSpPr>
              <a:spLocks/>
            </p:cNvSpPr>
            <p:nvPr/>
          </p:nvSpPr>
          <p:spPr bwMode="auto">
            <a:xfrm>
              <a:off x="6164251" y="4609293"/>
              <a:ext cx="412607" cy="3675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1" y="41"/>
                </a:cxn>
                <a:cxn ang="0">
                  <a:pos x="37" y="110"/>
                </a:cxn>
                <a:cxn ang="0">
                  <a:pos x="37" y="193"/>
                </a:cxn>
                <a:cxn ang="0">
                  <a:pos x="75" y="248"/>
                </a:cxn>
                <a:cxn ang="0">
                  <a:pos x="88" y="234"/>
                </a:cxn>
                <a:cxn ang="0">
                  <a:pos x="88" y="248"/>
                </a:cxn>
                <a:cxn ang="0">
                  <a:pos x="126" y="234"/>
                </a:cxn>
                <a:cxn ang="0">
                  <a:pos x="126" y="165"/>
                </a:cxn>
                <a:cxn ang="0">
                  <a:pos x="126" y="96"/>
                </a:cxn>
                <a:cxn ang="0">
                  <a:pos x="152" y="96"/>
                </a:cxn>
                <a:cxn ang="0">
                  <a:pos x="152" y="28"/>
                </a:cxn>
                <a:cxn ang="0">
                  <a:pos x="177" y="28"/>
                </a:cxn>
                <a:cxn ang="0">
                  <a:pos x="215" y="28"/>
                </a:cxn>
                <a:cxn ang="0">
                  <a:pos x="215" y="14"/>
                </a:cxn>
                <a:cxn ang="0">
                  <a:pos x="190" y="14"/>
                </a:cxn>
                <a:cxn ang="0">
                  <a:pos x="163" y="28"/>
                </a:cxn>
                <a:cxn ang="0">
                  <a:pos x="112" y="14"/>
                </a:cxn>
                <a:cxn ang="0">
                  <a:pos x="37" y="14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216" h="249">
                  <a:moveTo>
                    <a:pt x="0" y="0"/>
                  </a:moveTo>
                  <a:lnTo>
                    <a:pt x="0" y="14"/>
                  </a:lnTo>
                  <a:lnTo>
                    <a:pt x="11" y="41"/>
                  </a:lnTo>
                  <a:lnTo>
                    <a:pt x="37" y="110"/>
                  </a:lnTo>
                  <a:lnTo>
                    <a:pt x="37" y="193"/>
                  </a:lnTo>
                  <a:lnTo>
                    <a:pt x="75" y="248"/>
                  </a:lnTo>
                  <a:lnTo>
                    <a:pt x="88" y="234"/>
                  </a:lnTo>
                  <a:lnTo>
                    <a:pt x="88" y="248"/>
                  </a:lnTo>
                  <a:lnTo>
                    <a:pt x="126" y="234"/>
                  </a:lnTo>
                  <a:lnTo>
                    <a:pt x="126" y="165"/>
                  </a:lnTo>
                  <a:lnTo>
                    <a:pt x="126" y="96"/>
                  </a:lnTo>
                  <a:lnTo>
                    <a:pt x="152" y="96"/>
                  </a:lnTo>
                  <a:lnTo>
                    <a:pt x="152" y="28"/>
                  </a:lnTo>
                  <a:lnTo>
                    <a:pt x="177" y="28"/>
                  </a:lnTo>
                  <a:lnTo>
                    <a:pt x="215" y="28"/>
                  </a:lnTo>
                  <a:lnTo>
                    <a:pt x="215" y="14"/>
                  </a:lnTo>
                  <a:lnTo>
                    <a:pt x="190" y="14"/>
                  </a:lnTo>
                  <a:lnTo>
                    <a:pt x="163" y="28"/>
                  </a:lnTo>
                  <a:lnTo>
                    <a:pt x="112" y="14"/>
                  </a:lnTo>
                  <a:lnTo>
                    <a:pt x="37" y="14"/>
                  </a:lnTo>
                  <a:lnTo>
                    <a:pt x="24" y="0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71" name="Freeform 127" descr="50%"/>
            <p:cNvSpPr>
              <a:spLocks/>
            </p:cNvSpPr>
            <p:nvPr/>
          </p:nvSpPr>
          <p:spPr bwMode="auto">
            <a:xfrm>
              <a:off x="6306328" y="4771961"/>
              <a:ext cx="531329" cy="385582"/>
            </a:xfrm>
            <a:custGeom>
              <a:avLst/>
              <a:gdLst>
                <a:gd name="T0" fmla="*/ 0 w 279"/>
                <a:gd name="T1" fmla="*/ 332035005 h 262"/>
                <a:gd name="T2" fmla="*/ 0 w 279"/>
                <a:gd name="T3" fmla="*/ 396998510 h 262"/>
                <a:gd name="T4" fmla="*/ 60323260 w 279"/>
                <a:gd name="T5" fmla="*/ 495646681 h 262"/>
                <a:gd name="T6" fmla="*/ 28954668 w 279"/>
                <a:gd name="T7" fmla="*/ 529331347 h 262"/>
                <a:gd name="T8" fmla="*/ 28954668 w 279"/>
                <a:gd name="T9" fmla="*/ 596700678 h 262"/>
                <a:gd name="T10" fmla="*/ 89277928 w 279"/>
                <a:gd name="T11" fmla="*/ 627979518 h 262"/>
                <a:gd name="T12" fmla="*/ 212338373 w 279"/>
                <a:gd name="T13" fmla="*/ 596700678 h 262"/>
                <a:gd name="T14" fmla="*/ 243706965 w 279"/>
                <a:gd name="T15" fmla="*/ 627979518 h 262"/>
                <a:gd name="T16" fmla="*/ 272661633 w 279"/>
                <a:gd name="T17" fmla="*/ 596700678 h 262"/>
                <a:gd name="T18" fmla="*/ 304030225 w 279"/>
                <a:gd name="T19" fmla="*/ 596700678 h 262"/>
                <a:gd name="T20" fmla="*/ 332984893 w 279"/>
                <a:gd name="T21" fmla="*/ 596700678 h 262"/>
                <a:gd name="T22" fmla="*/ 395720525 w 279"/>
                <a:gd name="T23" fmla="*/ 596700678 h 262"/>
                <a:gd name="T24" fmla="*/ 518780970 w 279"/>
                <a:gd name="T25" fmla="*/ 464367841 h 262"/>
                <a:gd name="T26" fmla="*/ 576691859 w 279"/>
                <a:gd name="T27" fmla="*/ 363313844 h 262"/>
                <a:gd name="T28" fmla="*/ 639427490 w 279"/>
                <a:gd name="T29" fmla="*/ 332035005 h 262"/>
                <a:gd name="T30" fmla="*/ 670796082 w 279"/>
                <a:gd name="T31" fmla="*/ 264665673 h 262"/>
                <a:gd name="T32" fmla="*/ 670796082 w 279"/>
                <a:gd name="T33" fmla="*/ 230981008 h 262"/>
                <a:gd name="T34" fmla="*/ 639427490 w 279"/>
                <a:gd name="T35" fmla="*/ 230981008 h 262"/>
                <a:gd name="T36" fmla="*/ 608058898 w 279"/>
                <a:gd name="T37" fmla="*/ 264665673 h 262"/>
                <a:gd name="T38" fmla="*/ 576691859 w 279"/>
                <a:gd name="T39" fmla="*/ 230981008 h 262"/>
                <a:gd name="T40" fmla="*/ 576691859 w 279"/>
                <a:gd name="T41" fmla="*/ 199702168 h 262"/>
                <a:gd name="T42" fmla="*/ 608058898 w 279"/>
                <a:gd name="T43" fmla="*/ 166017502 h 262"/>
                <a:gd name="T44" fmla="*/ 608058898 w 279"/>
                <a:gd name="T45" fmla="*/ 67369331 h 262"/>
                <a:gd name="T46" fmla="*/ 639427490 w 279"/>
                <a:gd name="T47" fmla="*/ 33684666 h 262"/>
                <a:gd name="T48" fmla="*/ 547735637 w 279"/>
                <a:gd name="T49" fmla="*/ 0 h 262"/>
                <a:gd name="T50" fmla="*/ 518780970 w 279"/>
                <a:gd name="T51" fmla="*/ 0 h 262"/>
                <a:gd name="T52" fmla="*/ 424676746 w 279"/>
                <a:gd name="T53" fmla="*/ 67369331 h 262"/>
                <a:gd name="T54" fmla="*/ 424676746 w 279"/>
                <a:gd name="T55" fmla="*/ 132332837 h 262"/>
                <a:gd name="T56" fmla="*/ 332984893 w 279"/>
                <a:gd name="T57" fmla="*/ 166017502 h 262"/>
                <a:gd name="T58" fmla="*/ 243706965 w 279"/>
                <a:gd name="T59" fmla="*/ 166017502 h 262"/>
                <a:gd name="T60" fmla="*/ 149601188 w 279"/>
                <a:gd name="T61" fmla="*/ 230981008 h 262"/>
                <a:gd name="T62" fmla="*/ 149601188 w 279"/>
                <a:gd name="T63" fmla="*/ 166017502 h 262"/>
                <a:gd name="T64" fmla="*/ 120646520 w 279"/>
                <a:gd name="T65" fmla="*/ 132332837 h 262"/>
                <a:gd name="T66" fmla="*/ 120646520 w 279"/>
                <a:gd name="T67" fmla="*/ 298350339 h 262"/>
                <a:gd name="T68" fmla="*/ 28954668 w 279"/>
                <a:gd name="T69" fmla="*/ 332035005 h 262"/>
                <a:gd name="T70" fmla="*/ 28954668 w 279"/>
                <a:gd name="T71" fmla="*/ 298350339 h 262"/>
                <a:gd name="T72" fmla="*/ 0 w 279"/>
                <a:gd name="T73" fmla="*/ 332035005 h 2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79" h="262">
                  <a:moveTo>
                    <a:pt x="0" y="138"/>
                  </a:moveTo>
                  <a:lnTo>
                    <a:pt x="0" y="165"/>
                  </a:lnTo>
                  <a:lnTo>
                    <a:pt x="25" y="206"/>
                  </a:lnTo>
                  <a:lnTo>
                    <a:pt x="12" y="220"/>
                  </a:lnTo>
                  <a:lnTo>
                    <a:pt x="12" y="248"/>
                  </a:lnTo>
                  <a:lnTo>
                    <a:pt x="37" y="261"/>
                  </a:lnTo>
                  <a:lnTo>
                    <a:pt x="88" y="248"/>
                  </a:lnTo>
                  <a:lnTo>
                    <a:pt x="101" y="261"/>
                  </a:lnTo>
                  <a:lnTo>
                    <a:pt x="113" y="248"/>
                  </a:lnTo>
                  <a:lnTo>
                    <a:pt x="126" y="248"/>
                  </a:lnTo>
                  <a:lnTo>
                    <a:pt x="138" y="248"/>
                  </a:lnTo>
                  <a:lnTo>
                    <a:pt x="164" y="248"/>
                  </a:lnTo>
                  <a:lnTo>
                    <a:pt x="215" y="193"/>
                  </a:lnTo>
                  <a:lnTo>
                    <a:pt x="239" y="151"/>
                  </a:lnTo>
                  <a:lnTo>
                    <a:pt x="265" y="138"/>
                  </a:lnTo>
                  <a:lnTo>
                    <a:pt x="278" y="110"/>
                  </a:lnTo>
                  <a:lnTo>
                    <a:pt x="278" y="96"/>
                  </a:lnTo>
                  <a:lnTo>
                    <a:pt x="265" y="96"/>
                  </a:lnTo>
                  <a:lnTo>
                    <a:pt x="252" y="110"/>
                  </a:lnTo>
                  <a:lnTo>
                    <a:pt x="239" y="96"/>
                  </a:lnTo>
                  <a:lnTo>
                    <a:pt x="239" y="83"/>
                  </a:lnTo>
                  <a:lnTo>
                    <a:pt x="252" y="69"/>
                  </a:lnTo>
                  <a:lnTo>
                    <a:pt x="252" y="28"/>
                  </a:lnTo>
                  <a:lnTo>
                    <a:pt x="265" y="14"/>
                  </a:lnTo>
                  <a:lnTo>
                    <a:pt x="227" y="0"/>
                  </a:lnTo>
                  <a:lnTo>
                    <a:pt x="215" y="0"/>
                  </a:lnTo>
                  <a:lnTo>
                    <a:pt x="176" y="28"/>
                  </a:lnTo>
                  <a:lnTo>
                    <a:pt x="176" y="55"/>
                  </a:lnTo>
                  <a:lnTo>
                    <a:pt x="138" y="69"/>
                  </a:lnTo>
                  <a:lnTo>
                    <a:pt x="101" y="69"/>
                  </a:lnTo>
                  <a:lnTo>
                    <a:pt x="62" y="96"/>
                  </a:lnTo>
                  <a:lnTo>
                    <a:pt x="62" y="69"/>
                  </a:lnTo>
                  <a:lnTo>
                    <a:pt x="50" y="55"/>
                  </a:lnTo>
                  <a:lnTo>
                    <a:pt x="50" y="124"/>
                  </a:lnTo>
                  <a:lnTo>
                    <a:pt x="12" y="138"/>
                  </a:lnTo>
                  <a:lnTo>
                    <a:pt x="12" y="124"/>
                  </a:lnTo>
                  <a:lnTo>
                    <a:pt x="0" y="13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32" name="Freeform 128"/>
            <p:cNvSpPr>
              <a:spLocks/>
            </p:cNvSpPr>
            <p:nvPr/>
          </p:nvSpPr>
          <p:spPr bwMode="auto">
            <a:xfrm>
              <a:off x="6619677" y="4975296"/>
              <a:ext cx="97313" cy="40667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12" y="27"/>
                </a:cxn>
                <a:cxn ang="0">
                  <a:pos x="24" y="27"/>
                </a:cxn>
                <a:cxn ang="0">
                  <a:pos x="37" y="27"/>
                </a:cxn>
                <a:cxn ang="0">
                  <a:pos x="50" y="13"/>
                </a:cxn>
                <a:cxn ang="0">
                  <a:pos x="37" y="0"/>
                </a:cxn>
              </a:cxnLst>
              <a:rect l="0" t="0" r="r" b="b"/>
              <a:pathLst>
                <a:path w="51" h="28">
                  <a:moveTo>
                    <a:pt x="37" y="0"/>
                  </a:moveTo>
                  <a:lnTo>
                    <a:pt x="12" y="0"/>
                  </a:lnTo>
                  <a:lnTo>
                    <a:pt x="0" y="13"/>
                  </a:lnTo>
                  <a:lnTo>
                    <a:pt x="12" y="27"/>
                  </a:lnTo>
                  <a:lnTo>
                    <a:pt x="24" y="27"/>
                  </a:lnTo>
                  <a:lnTo>
                    <a:pt x="37" y="27"/>
                  </a:lnTo>
                  <a:lnTo>
                    <a:pt x="50" y="13"/>
                  </a:lnTo>
                  <a:lnTo>
                    <a:pt x="37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3" name="Freeform 129"/>
            <p:cNvSpPr>
              <a:spLocks/>
            </p:cNvSpPr>
            <p:nvPr/>
          </p:nvSpPr>
          <p:spPr bwMode="auto">
            <a:xfrm>
              <a:off x="6761753" y="4874381"/>
              <a:ext cx="50602" cy="61754"/>
            </a:xfrm>
            <a:custGeom>
              <a:avLst/>
              <a:gdLst/>
              <a:ahLst/>
              <a:cxnLst>
                <a:cxn ang="0">
                  <a:pos x="26" y="27"/>
                </a:cxn>
                <a:cxn ang="0">
                  <a:pos x="13" y="0"/>
                </a:cxn>
                <a:cxn ang="0">
                  <a:pos x="0" y="14"/>
                </a:cxn>
                <a:cxn ang="0">
                  <a:pos x="0" y="27"/>
                </a:cxn>
                <a:cxn ang="0">
                  <a:pos x="13" y="41"/>
                </a:cxn>
                <a:cxn ang="0">
                  <a:pos x="26" y="27"/>
                </a:cxn>
              </a:cxnLst>
              <a:rect l="0" t="0" r="r" b="b"/>
              <a:pathLst>
                <a:path w="27" h="42">
                  <a:moveTo>
                    <a:pt x="26" y="27"/>
                  </a:moveTo>
                  <a:lnTo>
                    <a:pt x="13" y="0"/>
                  </a:lnTo>
                  <a:lnTo>
                    <a:pt x="0" y="14"/>
                  </a:lnTo>
                  <a:lnTo>
                    <a:pt x="0" y="27"/>
                  </a:lnTo>
                  <a:lnTo>
                    <a:pt x="13" y="41"/>
                  </a:lnTo>
                  <a:lnTo>
                    <a:pt x="26" y="27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4" name="Freeform 130"/>
            <p:cNvSpPr>
              <a:spLocks/>
            </p:cNvSpPr>
            <p:nvPr/>
          </p:nvSpPr>
          <p:spPr bwMode="auto">
            <a:xfrm>
              <a:off x="6403641" y="4651467"/>
              <a:ext cx="313347" cy="262076"/>
            </a:xfrm>
            <a:custGeom>
              <a:avLst/>
              <a:gdLst/>
              <a:ahLst/>
              <a:cxnLst>
                <a:cxn ang="0">
                  <a:pos x="163" y="81"/>
                </a:cxn>
                <a:cxn ang="0">
                  <a:pos x="137" y="54"/>
                </a:cxn>
                <a:cxn ang="0">
                  <a:pos x="137" y="41"/>
                </a:cxn>
                <a:cxn ang="0">
                  <a:pos x="125" y="41"/>
                </a:cxn>
                <a:cxn ang="0">
                  <a:pos x="112" y="27"/>
                </a:cxn>
                <a:cxn ang="0">
                  <a:pos x="87" y="0"/>
                </a:cxn>
                <a:cxn ang="0">
                  <a:pos x="50" y="0"/>
                </a:cxn>
                <a:cxn ang="0">
                  <a:pos x="25" y="0"/>
                </a:cxn>
                <a:cxn ang="0">
                  <a:pos x="25" y="67"/>
                </a:cxn>
                <a:cxn ang="0">
                  <a:pos x="0" y="67"/>
                </a:cxn>
                <a:cxn ang="0">
                  <a:pos x="0" y="135"/>
                </a:cxn>
                <a:cxn ang="0">
                  <a:pos x="12" y="149"/>
                </a:cxn>
                <a:cxn ang="0">
                  <a:pos x="12" y="176"/>
                </a:cxn>
                <a:cxn ang="0">
                  <a:pos x="50" y="149"/>
                </a:cxn>
                <a:cxn ang="0">
                  <a:pos x="87" y="149"/>
                </a:cxn>
                <a:cxn ang="0">
                  <a:pos x="125" y="135"/>
                </a:cxn>
                <a:cxn ang="0">
                  <a:pos x="125" y="109"/>
                </a:cxn>
                <a:cxn ang="0">
                  <a:pos x="163" y="81"/>
                </a:cxn>
              </a:cxnLst>
              <a:rect l="0" t="0" r="r" b="b"/>
              <a:pathLst>
                <a:path w="164" h="177">
                  <a:moveTo>
                    <a:pt x="163" y="81"/>
                  </a:moveTo>
                  <a:lnTo>
                    <a:pt x="137" y="54"/>
                  </a:lnTo>
                  <a:lnTo>
                    <a:pt x="137" y="41"/>
                  </a:lnTo>
                  <a:lnTo>
                    <a:pt x="125" y="41"/>
                  </a:lnTo>
                  <a:lnTo>
                    <a:pt x="112" y="27"/>
                  </a:lnTo>
                  <a:lnTo>
                    <a:pt x="87" y="0"/>
                  </a:lnTo>
                  <a:lnTo>
                    <a:pt x="50" y="0"/>
                  </a:lnTo>
                  <a:lnTo>
                    <a:pt x="25" y="0"/>
                  </a:lnTo>
                  <a:lnTo>
                    <a:pt x="25" y="67"/>
                  </a:lnTo>
                  <a:lnTo>
                    <a:pt x="0" y="67"/>
                  </a:lnTo>
                  <a:lnTo>
                    <a:pt x="0" y="135"/>
                  </a:lnTo>
                  <a:lnTo>
                    <a:pt x="12" y="149"/>
                  </a:lnTo>
                  <a:lnTo>
                    <a:pt x="12" y="176"/>
                  </a:lnTo>
                  <a:lnTo>
                    <a:pt x="50" y="149"/>
                  </a:lnTo>
                  <a:lnTo>
                    <a:pt x="87" y="149"/>
                  </a:lnTo>
                  <a:lnTo>
                    <a:pt x="125" y="135"/>
                  </a:lnTo>
                  <a:lnTo>
                    <a:pt x="125" y="109"/>
                  </a:lnTo>
                  <a:lnTo>
                    <a:pt x="163" y="8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5" name="Freeform 131"/>
            <p:cNvSpPr>
              <a:spLocks/>
            </p:cNvSpPr>
            <p:nvPr/>
          </p:nvSpPr>
          <p:spPr bwMode="auto">
            <a:xfrm>
              <a:off x="6761752" y="4425540"/>
              <a:ext cx="336703" cy="488002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13" y="14"/>
                </a:cxn>
                <a:cxn ang="0">
                  <a:pos x="100" y="14"/>
                </a:cxn>
                <a:cxn ang="0">
                  <a:pos x="75" y="28"/>
                </a:cxn>
                <a:cxn ang="0">
                  <a:pos x="75" y="42"/>
                </a:cxn>
                <a:cxn ang="0">
                  <a:pos x="75" y="55"/>
                </a:cxn>
                <a:cxn ang="0">
                  <a:pos x="75" y="69"/>
                </a:cxn>
                <a:cxn ang="0">
                  <a:pos x="88" y="69"/>
                </a:cxn>
                <a:cxn ang="0">
                  <a:pos x="100" y="124"/>
                </a:cxn>
                <a:cxn ang="0">
                  <a:pos x="88" y="124"/>
                </a:cxn>
                <a:cxn ang="0">
                  <a:pos x="75" y="138"/>
                </a:cxn>
                <a:cxn ang="0">
                  <a:pos x="62" y="124"/>
                </a:cxn>
                <a:cxn ang="0">
                  <a:pos x="62" y="83"/>
                </a:cxn>
                <a:cxn ang="0">
                  <a:pos x="38" y="69"/>
                </a:cxn>
                <a:cxn ang="0">
                  <a:pos x="0" y="97"/>
                </a:cxn>
                <a:cxn ang="0">
                  <a:pos x="12" y="110"/>
                </a:cxn>
                <a:cxn ang="0">
                  <a:pos x="38" y="138"/>
                </a:cxn>
                <a:cxn ang="0">
                  <a:pos x="38" y="193"/>
                </a:cxn>
                <a:cxn ang="0">
                  <a:pos x="38" y="207"/>
                </a:cxn>
                <a:cxn ang="0">
                  <a:pos x="25" y="247"/>
                </a:cxn>
                <a:cxn ang="0">
                  <a:pos x="12" y="262"/>
                </a:cxn>
                <a:cxn ang="0">
                  <a:pos x="12" y="302"/>
                </a:cxn>
                <a:cxn ang="0">
                  <a:pos x="25" y="329"/>
                </a:cxn>
                <a:cxn ang="0">
                  <a:pos x="38" y="329"/>
                </a:cxn>
                <a:cxn ang="0">
                  <a:pos x="25" y="302"/>
                </a:cxn>
                <a:cxn ang="0">
                  <a:pos x="75" y="288"/>
                </a:cxn>
                <a:cxn ang="0">
                  <a:pos x="75" y="274"/>
                </a:cxn>
                <a:cxn ang="0">
                  <a:pos x="88" y="247"/>
                </a:cxn>
                <a:cxn ang="0">
                  <a:pos x="75" y="233"/>
                </a:cxn>
                <a:cxn ang="0">
                  <a:pos x="62" y="193"/>
                </a:cxn>
                <a:cxn ang="0">
                  <a:pos x="125" y="138"/>
                </a:cxn>
                <a:cxn ang="0">
                  <a:pos x="150" y="138"/>
                </a:cxn>
                <a:cxn ang="0">
                  <a:pos x="176" y="0"/>
                </a:cxn>
              </a:cxnLst>
              <a:rect l="0" t="0" r="r" b="b"/>
              <a:pathLst>
                <a:path w="177" h="330">
                  <a:moveTo>
                    <a:pt x="176" y="0"/>
                  </a:moveTo>
                  <a:lnTo>
                    <a:pt x="113" y="14"/>
                  </a:lnTo>
                  <a:lnTo>
                    <a:pt x="100" y="14"/>
                  </a:lnTo>
                  <a:lnTo>
                    <a:pt x="75" y="28"/>
                  </a:lnTo>
                  <a:lnTo>
                    <a:pt x="75" y="42"/>
                  </a:lnTo>
                  <a:lnTo>
                    <a:pt x="75" y="55"/>
                  </a:lnTo>
                  <a:lnTo>
                    <a:pt x="75" y="69"/>
                  </a:lnTo>
                  <a:lnTo>
                    <a:pt x="88" y="69"/>
                  </a:lnTo>
                  <a:lnTo>
                    <a:pt x="100" y="124"/>
                  </a:lnTo>
                  <a:lnTo>
                    <a:pt x="88" y="124"/>
                  </a:lnTo>
                  <a:lnTo>
                    <a:pt x="75" y="138"/>
                  </a:lnTo>
                  <a:lnTo>
                    <a:pt x="62" y="124"/>
                  </a:lnTo>
                  <a:lnTo>
                    <a:pt x="62" y="83"/>
                  </a:lnTo>
                  <a:lnTo>
                    <a:pt x="38" y="69"/>
                  </a:lnTo>
                  <a:lnTo>
                    <a:pt x="0" y="97"/>
                  </a:lnTo>
                  <a:lnTo>
                    <a:pt x="12" y="110"/>
                  </a:lnTo>
                  <a:lnTo>
                    <a:pt x="38" y="138"/>
                  </a:lnTo>
                  <a:lnTo>
                    <a:pt x="38" y="193"/>
                  </a:lnTo>
                  <a:lnTo>
                    <a:pt x="38" y="207"/>
                  </a:lnTo>
                  <a:lnTo>
                    <a:pt x="25" y="247"/>
                  </a:lnTo>
                  <a:lnTo>
                    <a:pt x="12" y="262"/>
                  </a:lnTo>
                  <a:lnTo>
                    <a:pt x="12" y="302"/>
                  </a:lnTo>
                  <a:lnTo>
                    <a:pt x="25" y="329"/>
                  </a:lnTo>
                  <a:lnTo>
                    <a:pt x="38" y="329"/>
                  </a:lnTo>
                  <a:lnTo>
                    <a:pt x="25" y="302"/>
                  </a:lnTo>
                  <a:lnTo>
                    <a:pt x="75" y="288"/>
                  </a:lnTo>
                  <a:lnTo>
                    <a:pt x="75" y="274"/>
                  </a:lnTo>
                  <a:lnTo>
                    <a:pt x="88" y="247"/>
                  </a:lnTo>
                  <a:lnTo>
                    <a:pt x="75" y="233"/>
                  </a:lnTo>
                  <a:lnTo>
                    <a:pt x="62" y="193"/>
                  </a:lnTo>
                  <a:lnTo>
                    <a:pt x="125" y="138"/>
                  </a:lnTo>
                  <a:lnTo>
                    <a:pt x="150" y="138"/>
                  </a:lnTo>
                  <a:lnTo>
                    <a:pt x="176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6" name="Freeform 132"/>
            <p:cNvSpPr>
              <a:spLocks/>
            </p:cNvSpPr>
            <p:nvPr/>
          </p:nvSpPr>
          <p:spPr bwMode="auto">
            <a:xfrm>
              <a:off x="6574911" y="4570133"/>
              <a:ext cx="262745" cy="222914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88" y="0"/>
                </a:cxn>
                <a:cxn ang="0">
                  <a:pos x="75" y="13"/>
                </a:cxn>
                <a:cxn ang="0">
                  <a:pos x="62" y="13"/>
                </a:cxn>
                <a:cxn ang="0">
                  <a:pos x="38" y="55"/>
                </a:cxn>
                <a:cxn ang="0">
                  <a:pos x="0" y="55"/>
                </a:cxn>
                <a:cxn ang="0">
                  <a:pos x="25" y="81"/>
                </a:cxn>
                <a:cxn ang="0">
                  <a:pos x="38" y="95"/>
                </a:cxn>
                <a:cxn ang="0">
                  <a:pos x="49" y="95"/>
                </a:cxn>
                <a:cxn ang="0">
                  <a:pos x="49" y="109"/>
                </a:cxn>
                <a:cxn ang="0">
                  <a:pos x="75" y="136"/>
                </a:cxn>
                <a:cxn ang="0">
                  <a:pos x="88" y="136"/>
                </a:cxn>
                <a:cxn ang="0">
                  <a:pos x="125" y="150"/>
                </a:cxn>
                <a:cxn ang="0">
                  <a:pos x="138" y="109"/>
                </a:cxn>
                <a:cxn ang="0">
                  <a:pos x="138" y="95"/>
                </a:cxn>
                <a:cxn ang="0">
                  <a:pos x="138" y="41"/>
                </a:cxn>
                <a:cxn ang="0">
                  <a:pos x="112" y="13"/>
                </a:cxn>
                <a:cxn ang="0">
                  <a:pos x="99" y="0"/>
                </a:cxn>
              </a:cxnLst>
              <a:rect l="0" t="0" r="r" b="b"/>
              <a:pathLst>
                <a:path w="139" h="151">
                  <a:moveTo>
                    <a:pt x="99" y="0"/>
                  </a:moveTo>
                  <a:lnTo>
                    <a:pt x="88" y="0"/>
                  </a:lnTo>
                  <a:lnTo>
                    <a:pt x="75" y="13"/>
                  </a:lnTo>
                  <a:lnTo>
                    <a:pt x="62" y="13"/>
                  </a:lnTo>
                  <a:lnTo>
                    <a:pt x="38" y="55"/>
                  </a:lnTo>
                  <a:lnTo>
                    <a:pt x="0" y="55"/>
                  </a:lnTo>
                  <a:lnTo>
                    <a:pt x="25" y="81"/>
                  </a:lnTo>
                  <a:lnTo>
                    <a:pt x="38" y="95"/>
                  </a:lnTo>
                  <a:lnTo>
                    <a:pt x="49" y="95"/>
                  </a:lnTo>
                  <a:lnTo>
                    <a:pt x="49" y="109"/>
                  </a:lnTo>
                  <a:lnTo>
                    <a:pt x="75" y="136"/>
                  </a:lnTo>
                  <a:lnTo>
                    <a:pt x="88" y="136"/>
                  </a:lnTo>
                  <a:lnTo>
                    <a:pt x="125" y="150"/>
                  </a:lnTo>
                  <a:lnTo>
                    <a:pt x="138" y="109"/>
                  </a:lnTo>
                  <a:lnTo>
                    <a:pt x="138" y="95"/>
                  </a:lnTo>
                  <a:lnTo>
                    <a:pt x="138" y="41"/>
                  </a:lnTo>
                  <a:lnTo>
                    <a:pt x="112" y="13"/>
                  </a:lnTo>
                  <a:lnTo>
                    <a:pt x="99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7" name="Oval 133"/>
            <p:cNvSpPr>
              <a:spLocks noChangeArrowheads="1"/>
            </p:cNvSpPr>
            <p:nvPr/>
          </p:nvSpPr>
          <p:spPr bwMode="auto">
            <a:xfrm>
              <a:off x="7474082" y="4646948"/>
              <a:ext cx="40872" cy="3614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8" name="Oval 134"/>
            <p:cNvSpPr>
              <a:spLocks noChangeArrowheads="1"/>
            </p:cNvSpPr>
            <p:nvPr/>
          </p:nvSpPr>
          <p:spPr bwMode="auto">
            <a:xfrm>
              <a:off x="7448781" y="4687615"/>
              <a:ext cx="40871" cy="3614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39" name="Freeform 135"/>
            <p:cNvSpPr>
              <a:spLocks/>
            </p:cNvSpPr>
            <p:nvPr/>
          </p:nvSpPr>
          <p:spPr bwMode="auto">
            <a:xfrm>
              <a:off x="7476028" y="4690627"/>
              <a:ext cx="31140" cy="24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80" name="Freeform 136" descr="50%"/>
            <p:cNvSpPr>
              <a:spLocks/>
            </p:cNvSpPr>
            <p:nvPr/>
          </p:nvSpPr>
          <p:spPr bwMode="auto">
            <a:xfrm>
              <a:off x="6903828" y="3957120"/>
              <a:ext cx="288046" cy="296717"/>
            </a:xfrm>
            <a:custGeom>
              <a:avLst/>
              <a:gdLst>
                <a:gd name="T0" fmla="*/ 365572864 w 151"/>
                <a:gd name="T1" fmla="*/ 303193830 h 200"/>
                <a:gd name="T2" fmla="*/ 305047566 w 151"/>
                <a:gd name="T3" fmla="*/ 268961638 h 200"/>
                <a:gd name="T4" fmla="*/ 305047566 w 151"/>
                <a:gd name="T5" fmla="*/ 66017217 h 200"/>
                <a:gd name="T6" fmla="*/ 334100456 w 151"/>
                <a:gd name="T7" fmla="*/ 34232192 h 200"/>
                <a:gd name="T8" fmla="*/ 273575158 w 151"/>
                <a:gd name="T9" fmla="*/ 0 h 200"/>
                <a:gd name="T10" fmla="*/ 242101193 w 151"/>
                <a:gd name="T11" fmla="*/ 34232192 h 200"/>
                <a:gd name="T12" fmla="*/ 150103487 w 151"/>
                <a:gd name="T13" fmla="*/ 34232192 h 200"/>
                <a:gd name="T14" fmla="*/ 89578188 w 151"/>
                <a:gd name="T15" fmla="*/ 0 h 200"/>
                <a:gd name="T16" fmla="*/ 0 w 151"/>
                <a:gd name="T17" fmla="*/ 34232192 h 200"/>
                <a:gd name="T18" fmla="*/ 0 w 151"/>
                <a:gd name="T19" fmla="*/ 63573177 h 200"/>
                <a:gd name="T20" fmla="*/ 4842148 w 151"/>
                <a:gd name="T21" fmla="*/ 163822586 h 200"/>
                <a:gd name="T22" fmla="*/ 4842148 w 151"/>
                <a:gd name="T23" fmla="*/ 193163572 h 200"/>
                <a:gd name="T24" fmla="*/ 2421074 w 151"/>
                <a:gd name="T25" fmla="*/ 295858584 h 200"/>
                <a:gd name="T26" fmla="*/ 128313819 w 151"/>
                <a:gd name="T27" fmla="*/ 391218350 h 200"/>
                <a:gd name="T28" fmla="*/ 133155968 w 151"/>
                <a:gd name="T29" fmla="*/ 435229828 h 200"/>
                <a:gd name="T30" fmla="*/ 222732600 w 151"/>
                <a:gd name="T31" fmla="*/ 489022156 h 200"/>
                <a:gd name="T32" fmla="*/ 273575158 w 151"/>
                <a:gd name="T33" fmla="*/ 366767008 h 200"/>
                <a:gd name="T34" fmla="*/ 305047566 w 151"/>
                <a:gd name="T35" fmla="*/ 332534816 h 200"/>
                <a:gd name="T36" fmla="*/ 365572864 w 151"/>
                <a:gd name="T37" fmla="*/ 303193830 h 20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1" h="200">
                  <a:moveTo>
                    <a:pt x="151" y="124"/>
                  </a:moveTo>
                  <a:lnTo>
                    <a:pt x="126" y="110"/>
                  </a:lnTo>
                  <a:lnTo>
                    <a:pt x="126" y="27"/>
                  </a:lnTo>
                  <a:lnTo>
                    <a:pt x="138" y="14"/>
                  </a:lnTo>
                  <a:lnTo>
                    <a:pt x="113" y="0"/>
                  </a:lnTo>
                  <a:lnTo>
                    <a:pt x="100" y="14"/>
                  </a:lnTo>
                  <a:lnTo>
                    <a:pt x="62" y="14"/>
                  </a:lnTo>
                  <a:lnTo>
                    <a:pt x="37" y="0"/>
                  </a:lnTo>
                  <a:lnTo>
                    <a:pt x="0" y="14"/>
                  </a:lnTo>
                  <a:lnTo>
                    <a:pt x="0" y="26"/>
                  </a:lnTo>
                  <a:lnTo>
                    <a:pt x="2" y="67"/>
                  </a:lnTo>
                  <a:lnTo>
                    <a:pt x="2" y="79"/>
                  </a:lnTo>
                  <a:lnTo>
                    <a:pt x="1" y="121"/>
                  </a:lnTo>
                  <a:lnTo>
                    <a:pt x="53" y="160"/>
                  </a:lnTo>
                  <a:lnTo>
                    <a:pt x="55" y="178"/>
                  </a:lnTo>
                  <a:lnTo>
                    <a:pt x="92" y="200"/>
                  </a:lnTo>
                  <a:lnTo>
                    <a:pt x="113" y="150"/>
                  </a:lnTo>
                  <a:lnTo>
                    <a:pt x="126" y="136"/>
                  </a:lnTo>
                  <a:lnTo>
                    <a:pt x="151" y="124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rgbClr val="000099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81" name="Freeform 137"/>
            <p:cNvSpPr>
              <a:spLocks/>
            </p:cNvSpPr>
            <p:nvPr/>
          </p:nvSpPr>
          <p:spPr bwMode="auto">
            <a:xfrm>
              <a:off x="6732559" y="4137859"/>
              <a:ext cx="362004" cy="329853"/>
            </a:xfrm>
            <a:custGeom>
              <a:avLst/>
              <a:gdLst>
                <a:gd name="T0" fmla="*/ 434969448 w 191"/>
                <a:gd name="T1" fmla="*/ 194444394 h 223"/>
                <a:gd name="T2" fmla="*/ 344151515 w 191"/>
                <a:gd name="T3" fmla="*/ 136110453 h 223"/>
                <a:gd name="T4" fmla="*/ 344151515 w 191"/>
                <a:gd name="T5" fmla="*/ 92361165 h 223"/>
                <a:gd name="T6" fmla="*/ 219874751 w 191"/>
                <a:gd name="T7" fmla="*/ 0 h 223"/>
                <a:gd name="T8" fmla="*/ 186415919 w 191"/>
                <a:gd name="T9" fmla="*/ 43749287 h 223"/>
                <a:gd name="T10" fmla="*/ 186415919 w 191"/>
                <a:gd name="T11" fmla="*/ 75347554 h 223"/>
                <a:gd name="T12" fmla="*/ 129056818 w 191"/>
                <a:gd name="T13" fmla="*/ 75347554 h 223"/>
                <a:gd name="T14" fmla="*/ 100378041 w 191"/>
                <a:gd name="T15" fmla="*/ 9722064 h 223"/>
                <a:gd name="T16" fmla="*/ 69307690 w 191"/>
                <a:gd name="T17" fmla="*/ 9722064 h 223"/>
                <a:gd name="T18" fmla="*/ 69307690 w 191"/>
                <a:gd name="T19" fmla="*/ 75347554 h 223"/>
                <a:gd name="T20" fmla="*/ 69307690 w 191"/>
                <a:gd name="T21" fmla="*/ 109374777 h 223"/>
                <a:gd name="T22" fmla="*/ 38238885 w 191"/>
                <a:gd name="T23" fmla="*/ 143402000 h 223"/>
                <a:gd name="T24" fmla="*/ 11950135 w 191"/>
                <a:gd name="T25" fmla="*/ 143402000 h 223"/>
                <a:gd name="T26" fmla="*/ 2390027 w 191"/>
                <a:gd name="T27" fmla="*/ 228471618 h 223"/>
                <a:gd name="T28" fmla="*/ 0 w 191"/>
                <a:gd name="T29" fmla="*/ 281944528 h 223"/>
                <a:gd name="T30" fmla="*/ 62139155 w 191"/>
                <a:gd name="T31" fmla="*/ 315971751 h 223"/>
                <a:gd name="T32" fmla="*/ 100378041 w 191"/>
                <a:gd name="T33" fmla="*/ 340276911 h 223"/>
                <a:gd name="T34" fmla="*/ 155345569 w 191"/>
                <a:gd name="T35" fmla="*/ 408332917 h 223"/>
                <a:gd name="T36" fmla="*/ 186415919 w 191"/>
                <a:gd name="T37" fmla="*/ 442360140 h 223"/>
                <a:gd name="T38" fmla="*/ 217484724 w 191"/>
                <a:gd name="T39" fmla="*/ 442360140 h 223"/>
                <a:gd name="T40" fmla="*/ 217484724 w 191"/>
                <a:gd name="T41" fmla="*/ 542012853 h 223"/>
                <a:gd name="T42" fmla="*/ 274842279 w 191"/>
                <a:gd name="T43" fmla="*/ 507985630 h 223"/>
                <a:gd name="T44" fmla="*/ 305912630 w 191"/>
                <a:gd name="T45" fmla="*/ 507985630 h 223"/>
                <a:gd name="T46" fmla="*/ 456478145 w 191"/>
                <a:gd name="T47" fmla="*/ 473956847 h 223"/>
                <a:gd name="T48" fmla="*/ 425409340 w 191"/>
                <a:gd name="T49" fmla="*/ 442360140 h 223"/>
                <a:gd name="T50" fmla="*/ 394338990 w 191"/>
                <a:gd name="T51" fmla="*/ 374304134 h 223"/>
                <a:gd name="T52" fmla="*/ 425409340 w 191"/>
                <a:gd name="T53" fmla="*/ 277083496 h 223"/>
                <a:gd name="T54" fmla="*/ 394338990 w 191"/>
                <a:gd name="T55" fmla="*/ 277083496 h 223"/>
                <a:gd name="T56" fmla="*/ 425409340 w 191"/>
                <a:gd name="T57" fmla="*/ 206596974 h 2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1" h="223">
                  <a:moveTo>
                    <a:pt x="182" y="80"/>
                  </a:moveTo>
                  <a:lnTo>
                    <a:pt x="144" y="56"/>
                  </a:lnTo>
                  <a:lnTo>
                    <a:pt x="144" y="38"/>
                  </a:lnTo>
                  <a:lnTo>
                    <a:pt x="92" y="0"/>
                  </a:lnTo>
                  <a:lnTo>
                    <a:pt x="78" y="18"/>
                  </a:lnTo>
                  <a:lnTo>
                    <a:pt x="78" y="31"/>
                  </a:lnTo>
                  <a:lnTo>
                    <a:pt x="54" y="31"/>
                  </a:lnTo>
                  <a:lnTo>
                    <a:pt x="42" y="4"/>
                  </a:lnTo>
                  <a:lnTo>
                    <a:pt x="29" y="4"/>
                  </a:lnTo>
                  <a:lnTo>
                    <a:pt x="29" y="31"/>
                  </a:lnTo>
                  <a:lnTo>
                    <a:pt x="29" y="45"/>
                  </a:lnTo>
                  <a:lnTo>
                    <a:pt x="16" y="59"/>
                  </a:lnTo>
                  <a:lnTo>
                    <a:pt x="5" y="59"/>
                  </a:lnTo>
                  <a:lnTo>
                    <a:pt x="1" y="94"/>
                  </a:lnTo>
                  <a:lnTo>
                    <a:pt x="0" y="116"/>
                  </a:lnTo>
                  <a:lnTo>
                    <a:pt x="26" y="130"/>
                  </a:lnTo>
                  <a:lnTo>
                    <a:pt x="42" y="140"/>
                  </a:lnTo>
                  <a:lnTo>
                    <a:pt x="65" y="168"/>
                  </a:lnTo>
                  <a:lnTo>
                    <a:pt x="78" y="182"/>
                  </a:lnTo>
                  <a:lnTo>
                    <a:pt x="91" y="182"/>
                  </a:lnTo>
                  <a:lnTo>
                    <a:pt x="91" y="223"/>
                  </a:lnTo>
                  <a:lnTo>
                    <a:pt x="115" y="209"/>
                  </a:lnTo>
                  <a:lnTo>
                    <a:pt x="128" y="209"/>
                  </a:lnTo>
                  <a:lnTo>
                    <a:pt x="191" y="195"/>
                  </a:lnTo>
                  <a:lnTo>
                    <a:pt x="178" y="182"/>
                  </a:lnTo>
                  <a:lnTo>
                    <a:pt x="165" y="154"/>
                  </a:lnTo>
                  <a:lnTo>
                    <a:pt x="178" y="114"/>
                  </a:lnTo>
                  <a:lnTo>
                    <a:pt x="165" y="114"/>
                  </a:lnTo>
                  <a:lnTo>
                    <a:pt x="178" y="8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82" name="Freeform 138"/>
            <p:cNvSpPr>
              <a:spLocks/>
            </p:cNvSpPr>
            <p:nvPr/>
          </p:nvSpPr>
          <p:spPr bwMode="auto">
            <a:xfrm>
              <a:off x="6855173" y="3717635"/>
              <a:ext cx="504081" cy="284668"/>
            </a:xfrm>
            <a:custGeom>
              <a:avLst/>
              <a:gdLst>
                <a:gd name="T0" fmla="*/ 149255272 w 265"/>
                <a:gd name="T1" fmla="*/ 33834337 h 193"/>
                <a:gd name="T2" fmla="*/ 180550207 w 265"/>
                <a:gd name="T3" fmla="*/ 0 h 193"/>
                <a:gd name="T4" fmla="*/ 214253160 w 265"/>
                <a:gd name="T5" fmla="*/ 0 h 193"/>
                <a:gd name="T6" fmla="*/ 240733609 w 265"/>
                <a:gd name="T7" fmla="*/ 0 h 193"/>
                <a:gd name="T8" fmla="*/ 269622077 w 265"/>
                <a:gd name="T9" fmla="*/ 33834337 h 193"/>
                <a:gd name="T10" fmla="*/ 334619965 w 265"/>
                <a:gd name="T11" fmla="*/ 33834337 h 193"/>
                <a:gd name="T12" fmla="*/ 363506881 w 265"/>
                <a:gd name="T13" fmla="*/ 33834337 h 193"/>
                <a:gd name="T14" fmla="*/ 392395348 w 265"/>
                <a:gd name="T15" fmla="*/ 67670229 h 193"/>
                <a:gd name="T16" fmla="*/ 363506881 w 265"/>
                <a:gd name="T17" fmla="*/ 99088715 h 193"/>
                <a:gd name="T18" fmla="*/ 392395348 w 265"/>
                <a:gd name="T19" fmla="*/ 132923052 h 193"/>
                <a:gd name="T20" fmla="*/ 454986770 w 265"/>
                <a:gd name="T21" fmla="*/ 229594363 h 193"/>
                <a:gd name="T22" fmla="*/ 575352023 w 265"/>
                <a:gd name="T23" fmla="*/ 297264592 h 193"/>
                <a:gd name="T24" fmla="*/ 635535425 w 265"/>
                <a:gd name="T25" fmla="*/ 263430255 h 193"/>
                <a:gd name="T26" fmla="*/ 512762153 w 265"/>
                <a:gd name="T27" fmla="*/ 430187644 h 193"/>
                <a:gd name="T28" fmla="*/ 423690283 w 265"/>
                <a:gd name="T29" fmla="*/ 430187644 h 193"/>
                <a:gd name="T30" fmla="*/ 392395348 w 265"/>
                <a:gd name="T31" fmla="*/ 464021981 h 193"/>
                <a:gd name="T32" fmla="*/ 363506881 w 265"/>
                <a:gd name="T33" fmla="*/ 464021981 h 193"/>
                <a:gd name="T34" fmla="*/ 303323479 w 265"/>
                <a:gd name="T35" fmla="*/ 430187644 h 193"/>
                <a:gd name="T36" fmla="*/ 269622077 w 265"/>
                <a:gd name="T37" fmla="*/ 464021981 h 193"/>
                <a:gd name="T38" fmla="*/ 180550207 w 265"/>
                <a:gd name="T39" fmla="*/ 464021981 h 193"/>
                <a:gd name="T40" fmla="*/ 120366805 w 265"/>
                <a:gd name="T41" fmla="*/ 430187644 h 193"/>
                <a:gd name="T42" fmla="*/ 60183402 w 265"/>
                <a:gd name="T43" fmla="*/ 297264592 h 193"/>
                <a:gd name="T44" fmla="*/ 0 w 265"/>
                <a:gd name="T45" fmla="*/ 263430255 h 193"/>
                <a:gd name="T46" fmla="*/ 60183402 w 265"/>
                <a:gd name="T47" fmla="*/ 229594363 h 193"/>
                <a:gd name="T48" fmla="*/ 60183402 w 265"/>
                <a:gd name="T49" fmla="*/ 132923052 h 193"/>
                <a:gd name="T50" fmla="*/ 91478337 w 265"/>
                <a:gd name="T51" fmla="*/ 67670229 h 193"/>
                <a:gd name="T52" fmla="*/ 149255272 w 265"/>
                <a:gd name="T53" fmla="*/ 33834337 h 1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65" h="193">
                  <a:moveTo>
                    <a:pt x="62" y="14"/>
                  </a:moveTo>
                  <a:lnTo>
                    <a:pt x="75" y="0"/>
                  </a:lnTo>
                  <a:lnTo>
                    <a:pt x="89" y="0"/>
                  </a:lnTo>
                  <a:lnTo>
                    <a:pt x="100" y="0"/>
                  </a:lnTo>
                  <a:lnTo>
                    <a:pt x="112" y="14"/>
                  </a:lnTo>
                  <a:lnTo>
                    <a:pt x="139" y="14"/>
                  </a:lnTo>
                  <a:lnTo>
                    <a:pt x="151" y="14"/>
                  </a:lnTo>
                  <a:lnTo>
                    <a:pt x="163" y="28"/>
                  </a:lnTo>
                  <a:lnTo>
                    <a:pt x="151" y="41"/>
                  </a:lnTo>
                  <a:lnTo>
                    <a:pt x="163" y="55"/>
                  </a:lnTo>
                  <a:lnTo>
                    <a:pt x="189" y="95"/>
                  </a:lnTo>
                  <a:lnTo>
                    <a:pt x="239" y="123"/>
                  </a:lnTo>
                  <a:lnTo>
                    <a:pt x="264" y="109"/>
                  </a:lnTo>
                  <a:lnTo>
                    <a:pt x="213" y="178"/>
                  </a:lnTo>
                  <a:lnTo>
                    <a:pt x="176" y="178"/>
                  </a:lnTo>
                  <a:lnTo>
                    <a:pt x="163" y="192"/>
                  </a:lnTo>
                  <a:lnTo>
                    <a:pt x="151" y="192"/>
                  </a:lnTo>
                  <a:lnTo>
                    <a:pt x="126" y="178"/>
                  </a:lnTo>
                  <a:lnTo>
                    <a:pt x="112" y="192"/>
                  </a:lnTo>
                  <a:lnTo>
                    <a:pt x="75" y="192"/>
                  </a:lnTo>
                  <a:lnTo>
                    <a:pt x="50" y="178"/>
                  </a:lnTo>
                  <a:lnTo>
                    <a:pt x="25" y="123"/>
                  </a:lnTo>
                  <a:lnTo>
                    <a:pt x="0" y="109"/>
                  </a:lnTo>
                  <a:lnTo>
                    <a:pt x="25" y="95"/>
                  </a:lnTo>
                  <a:lnTo>
                    <a:pt x="25" y="55"/>
                  </a:lnTo>
                  <a:lnTo>
                    <a:pt x="38" y="28"/>
                  </a:lnTo>
                  <a:lnTo>
                    <a:pt x="62" y="14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43" name="Oval 139"/>
            <p:cNvSpPr>
              <a:spLocks noChangeArrowheads="1"/>
            </p:cNvSpPr>
            <p:nvPr/>
          </p:nvSpPr>
          <p:spPr bwMode="auto">
            <a:xfrm>
              <a:off x="7232747" y="4402948"/>
              <a:ext cx="19462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44" name="Oval 140"/>
            <p:cNvSpPr>
              <a:spLocks noChangeArrowheads="1"/>
            </p:cNvSpPr>
            <p:nvPr/>
          </p:nvSpPr>
          <p:spPr bwMode="auto">
            <a:xfrm>
              <a:off x="7474082" y="4220700"/>
              <a:ext cx="40872" cy="34643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45" name="Freeform 141"/>
            <p:cNvSpPr>
              <a:spLocks/>
            </p:cNvSpPr>
            <p:nvPr/>
          </p:nvSpPr>
          <p:spPr bwMode="auto">
            <a:xfrm>
              <a:off x="5233941" y="3289881"/>
              <a:ext cx="266637" cy="207853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62" y="139"/>
                </a:cxn>
                <a:cxn ang="0">
                  <a:pos x="62" y="98"/>
                </a:cxn>
                <a:cxn ang="0">
                  <a:pos x="75" y="98"/>
                </a:cxn>
                <a:cxn ang="0">
                  <a:pos x="75" y="43"/>
                </a:cxn>
                <a:cxn ang="0">
                  <a:pos x="138" y="43"/>
                </a:cxn>
                <a:cxn ang="0">
                  <a:pos x="138" y="14"/>
                </a:cxn>
                <a:cxn ang="0">
                  <a:pos x="62" y="0"/>
                </a:cxn>
                <a:cxn ang="0">
                  <a:pos x="49" y="28"/>
                </a:cxn>
                <a:cxn ang="0">
                  <a:pos x="0" y="125"/>
                </a:cxn>
              </a:cxnLst>
              <a:rect l="0" t="0" r="r" b="b"/>
              <a:pathLst>
                <a:path w="139" h="140">
                  <a:moveTo>
                    <a:pt x="0" y="125"/>
                  </a:moveTo>
                  <a:lnTo>
                    <a:pt x="62" y="139"/>
                  </a:lnTo>
                  <a:lnTo>
                    <a:pt x="62" y="98"/>
                  </a:lnTo>
                  <a:lnTo>
                    <a:pt x="75" y="98"/>
                  </a:lnTo>
                  <a:lnTo>
                    <a:pt x="75" y="43"/>
                  </a:lnTo>
                  <a:lnTo>
                    <a:pt x="138" y="43"/>
                  </a:lnTo>
                  <a:lnTo>
                    <a:pt x="138" y="14"/>
                  </a:lnTo>
                  <a:lnTo>
                    <a:pt x="62" y="0"/>
                  </a:lnTo>
                  <a:lnTo>
                    <a:pt x="49" y="28"/>
                  </a:lnTo>
                  <a:lnTo>
                    <a:pt x="0" y="12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86" name="Freeform 142"/>
            <p:cNvSpPr>
              <a:spLocks/>
            </p:cNvSpPr>
            <p:nvPr/>
          </p:nvSpPr>
          <p:spPr bwMode="auto">
            <a:xfrm>
              <a:off x="5365314" y="3027805"/>
              <a:ext cx="383412" cy="283162"/>
            </a:xfrm>
            <a:custGeom>
              <a:avLst/>
              <a:gdLst>
                <a:gd name="T0" fmla="*/ 0 w 201"/>
                <a:gd name="T1" fmla="*/ 427675741 h 192"/>
                <a:gd name="T2" fmla="*/ 181563277 w 201"/>
                <a:gd name="T3" fmla="*/ 461503183 h 192"/>
                <a:gd name="T4" fmla="*/ 181563277 w 201"/>
                <a:gd name="T5" fmla="*/ 396263879 h 192"/>
                <a:gd name="T6" fmla="*/ 392176866 w 201"/>
                <a:gd name="T7" fmla="*/ 265786824 h 192"/>
                <a:gd name="T8" fmla="*/ 423646610 w 201"/>
                <a:gd name="T9" fmla="*/ 195716360 h 192"/>
                <a:gd name="T10" fmla="*/ 484168221 w 201"/>
                <a:gd name="T11" fmla="*/ 195716360 h 192"/>
                <a:gd name="T12" fmla="*/ 484168221 w 201"/>
                <a:gd name="T13" fmla="*/ 132892635 h 192"/>
                <a:gd name="T14" fmla="*/ 484168221 w 201"/>
                <a:gd name="T15" fmla="*/ 31411863 h 192"/>
                <a:gd name="T16" fmla="*/ 423646610 w 201"/>
                <a:gd name="T17" fmla="*/ 31411863 h 192"/>
                <a:gd name="T18" fmla="*/ 363126555 w 201"/>
                <a:gd name="T19" fmla="*/ 31411863 h 192"/>
                <a:gd name="T20" fmla="*/ 331655255 w 201"/>
                <a:gd name="T21" fmla="*/ 0 h 192"/>
                <a:gd name="T22" fmla="*/ 271133644 w 201"/>
                <a:gd name="T23" fmla="*/ 99066747 h 192"/>
                <a:gd name="T24" fmla="*/ 210613588 w 201"/>
                <a:gd name="T25" fmla="*/ 132892635 h 192"/>
                <a:gd name="T26" fmla="*/ 150091977 w 201"/>
                <a:gd name="T27" fmla="*/ 328608994 h 192"/>
                <a:gd name="T28" fmla="*/ 0 w 201"/>
                <a:gd name="T29" fmla="*/ 427675741 h 19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01" h="192">
                  <a:moveTo>
                    <a:pt x="0" y="177"/>
                  </a:moveTo>
                  <a:lnTo>
                    <a:pt x="75" y="191"/>
                  </a:lnTo>
                  <a:lnTo>
                    <a:pt x="75" y="164"/>
                  </a:lnTo>
                  <a:lnTo>
                    <a:pt x="162" y="110"/>
                  </a:lnTo>
                  <a:lnTo>
                    <a:pt x="175" y="81"/>
                  </a:lnTo>
                  <a:lnTo>
                    <a:pt x="200" y="81"/>
                  </a:lnTo>
                  <a:lnTo>
                    <a:pt x="200" y="55"/>
                  </a:lnTo>
                  <a:lnTo>
                    <a:pt x="200" y="13"/>
                  </a:lnTo>
                  <a:lnTo>
                    <a:pt x="175" y="13"/>
                  </a:lnTo>
                  <a:lnTo>
                    <a:pt x="150" y="13"/>
                  </a:lnTo>
                  <a:lnTo>
                    <a:pt x="137" y="0"/>
                  </a:lnTo>
                  <a:lnTo>
                    <a:pt x="112" y="41"/>
                  </a:lnTo>
                  <a:lnTo>
                    <a:pt x="87" y="55"/>
                  </a:lnTo>
                  <a:lnTo>
                    <a:pt x="62" y="136"/>
                  </a:lnTo>
                  <a:lnTo>
                    <a:pt x="0" y="177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47" name="Freeform 143"/>
            <p:cNvSpPr>
              <a:spLocks/>
            </p:cNvSpPr>
            <p:nvPr/>
          </p:nvSpPr>
          <p:spPr bwMode="auto">
            <a:xfrm>
              <a:off x="6024122" y="3005214"/>
              <a:ext cx="142076" cy="20785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27"/>
                </a:cxn>
                <a:cxn ang="0">
                  <a:pos x="0" y="56"/>
                </a:cxn>
                <a:cxn ang="0">
                  <a:pos x="0" y="83"/>
                </a:cxn>
                <a:cxn ang="0">
                  <a:pos x="24" y="112"/>
                </a:cxn>
                <a:cxn ang="0">
                  <a:pos x="36" y="139"/>
                </a:cxn>
                <a:cxn ang="0">
                  <a:pos x="48" y="139"/>
                </a:cxn>
                <a:cxn ang="0">
                  <a:pos x="48" y="112"/>
                </a:cxn>
                <a:cxn ang="0">
                  <a:pos x="60" y="97"/>
                </a:cxn>
                <a:cxn ang="0">
                  <a:pos x="73" y="83"/>
                </a:cxn>
                <a:cxn ang="0">
                  <a:pos x="48" y="70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12" y="0"/>
                </a:cxn>
              </a:cxnLst>
              <a:rect l="0" t="0" r="r" b="b"/>
              <a:pathLst>
                <a:path w="74" h="140">
                  <a:moveTo>
                    <a:pt x="12" y="0"/>
                  </a:moveTo>
                  <a:lnTo>
                    <a:pt x="12" y="27"/>
                  </a:lnTo>
                  <a:lnTo>
                    <a:pt x="0" y="56"/>
                  </a:lnTo>
                  <a:lnTo>
                    <a:pt x="0" y="83"/>
                  </a:lnTo>
                  <a:lnTo>
                    <a:pt x="24" y="112"/>
                  </a:lnTo>
                  <a:lnTo>
                    <a:pt x="36" y="139"/>
                  </a:lnTo>
                  <a:lnTo>
                    <a:pt x="48" y="139"/>
                  </a:lnTo>
                  <a:lnTo>
                    <a:pt x="48" y="112"/>
                  </a:lnTo>
                  <a:lnTo>
                    <a:pt x="60" y="97"/>
                  </a:lnTo>
                  <a:lnTo>
                    <a:pt x="73" y="83"/>
                  </a:lnTo>
                  <a:lnTo>
                    <a:pt x="48" y="7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12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48" name="Freeform 144"/>
            <p:cNvSpPr>
              <a:spLocks/>
            </p:cNvSpPr>
            <p:nvPr/>
          </p:nvSpPr>
          <p:spPr bwMode="auto">
            <a:xfrm>
              <a:off x="6072777" y="3127213"/>
              <a:ext cx="523544" cy="409681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7" y="14"/>
                </a:cxn>
                <a:cxn ang="0">
                  <a:pos x="24" y="28"/>
                </a:cxn>
                <a:cxn ang="0">
                  <a:pos x="24" y="55"/>
                </a:cxn>
                <a:cxn ang="0">
                  <a:pos x="11" y="55"/>
                </a:cxn>
                <a:cxn ang="0">
                  <a:pos x="0" y="98"/>
                </a:cxn>
                <a:cxn ang="0">
                  <a:pos x="11" y="111"/>
                </a:cxn>
                <a:cxn ang="0">
                  <a:pos x="0" y="139"/>
                </a:cxn>
                <a:cxn ang="0">
                  <a:pos x="24" y="180"/>
                </a:cxn>
                <a:cxn ang="0">
                  <a:pos x="74" y="209"/>
                </a:cxn>
                <a:cxn ang="0">
                  <a:pos x="87" y="222"/>
                </a:cxn>
                <a:cxn ang="0">
                  <a:pos x="110" y="209"/>
                </a:cxn>
                <a:cxn ang="0">
                  <a:pos x="260" y="277"/>
                </a:cxn>
                <a:cxn ang="0">
                  <a:pos x="273" y="277"/>
                </a:cxn>
                <a:cxn ang="0">
                  <a:pos x="273" y="236"/>
                </a:cxn>
                <a:cxn ang="0">
                  <a:pos x="260" y="98"/>
                </a:cxn>
                <a:cxn ang="0">
                  <a:pos x="248" y="70"/>
                </a:cxn>
                <a:cxn ang="0">
                  <a:pos x="260" y="28"/>
                </a:cxn>
                <a:cxn ang="0">
                  <a:pos x="210" y="0"/>
                </a:cxn>
                <a:cxn ang="0">
                  <a:pos x="173" y="28"/>
                </a:cxn>
                <a:cxn ang="0">
                  <a:pos x="185" y="43"/>
                </a:cxn>
                <a:cxn ang="0">
                  <a:pos x="160" y="55"/>
                </a:cxn>
                <a:cxn ang="0">
                  <a:pos x="110" y="28"/>
                </a:cxn>
                <a:cxn ang="0">
                  <a:pos x="49" y="0"/>
                </a:cxn>
              </a:cxnLst>
              <a:rect l="0" t="0" r="r" b="b"/>
              <a:pathLst>
                <a:path w="274" h="278">
                  <a:moveTo>
                    <a:pt x="49" y="0"/>
                  </a:moveTo>
                  <a:lnTo>
                    <a:pt x="37" y="14"/>
                  </a:lnTo>
                  <a:lnTo>
                    <a:pt x="24" y="28"/>
                  </a:lnTo>
                  <a:lnTo>
                    <a:pt x="24" y="55"/>
                  </a:lnTo>
                  <a:lnTo>
                    <a:pt x="11" y="55"/>
                  </a:lnTo>
                  <a:lnTo>
                    <a:pt x="0" y="98"/>
                  </a:lnTo>
                  <a:lnTo>
                    <a:pt x="11" y="111"/>
                  </a:lnTo>
                  <a:lnTo>
                    <a:pt x="0" y="139"/>
                  </a:lnTo>
                  <a:lnTo>
                    <a:pt x="24" y="180"/>
                  </a:lnTo>
                  <a:lnTo>
                    <a:pt x="74" y="209"/>
                  </a:lnTo>
                  <a:lnTo>
                    <a:pt x="87" y="222"/>
                  </a:lnTo>
                  <a:lnTo>
                    <a:pt x="110" y="209"/>
                  </a:lnTo>
                  <a:lnTo>
                    <a:pt x="260" y="277"/>
                  </a:lnTo>
                  <a:lnTo>
                    <a:pt x="273" y="277"/>
                  </a:lnTo>
                  <a:lnTo>
                    <a:pt x="273" y="236"/>
                  </a:lnTo>
                  <a:lnTo>
                    <a:pt x="260" y="98"/>
                  </a:lnTo>
                  <a:lnTo>
                    <a:pt x="248" y="70"/>
                  </a:lnTo>
                  <a:lnTo>
                    <a:pt x="260" y="28"/>
                  </a:lnTo>
                  <a:lnTo>
                    <a:pt x="210" y="0"/>
                  </a:lnTo>
                  <a:lnTo>
                    <a:pt x="173" y="28"/>
                  </a:lnTo>
                  <a:lnTo>
                    <a:pt x="185" y="43"/>
                  </a:lnTo>
                  <a:lnTo>
                    <a:pt x="160" y="55"/>
                  </a:lnTo>
                  <a:lnTo>
                    <a:pt x="110" y="28"/>
                  </a:lnTo>
                  <a:lnTo>
                    <a:pt x="4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89" name="Freeform 145"/>
            <p:cNvSpPr>
              <a:spLocks/>
            </p:cNvSpPr>
            <p:nvPr/>
          </p:nvSpPr>
          <p:spPr bwMode="auto">
            <a:xfrm>
              <a:off x="6742290" y="4143885"/>
              <a:ext cx="44765" cy="40667"/>
            </a:xfrm>
            <a:custGeom>
              <a:avLst/>
              <a:gdLst>
                <a:gd name="T0" fmla="*/ 0 w 24"/>
                <a:gd name="T1" fmla="*/ 0 h 28"/>
                <a:gd name="T2" fmla="*/ 0 w 24"/>
                <a:gd name="T3" fmla="*/ 63268904 h 28"/>
                <a:gd name="T4" fmla="*/ 53235954 w 24"/>
                <a:gd name="T5" fmla="*/ 63268904 h 28"/>
                <a:gd name="T6" fmla="*/ 53235954 w 24"/>
                <a:gd name="T7" fmla="*/ 0 h 28"/>
                <a:gd name="T8" fmla="*/ 0 w 24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8">
                  <a:moveTo>
                    <a:pt x="0" y="0"/>
                  </a:moveTo>
                  <a:lnTo>
                    <a:pt x="0" y="27"/>
                  </a:lnTo>
                  <a:lnTo>
                    <a:pt x="23" y="27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50" name="Freeform 146"/>
            <p:cNvSpPr>
              <a:spLocks/>
            </p:cNvSpPr>
            <p:nvPr/>
          </p:nvSpPr>
          <p:spPr bwMode="auto">
            <a:xfrm>
              <a:off x="6473707" y="3435981"/>
              <a:ext cx="572200" cy="628076"/>
            </a:xfrm>
            <a:custGeom>
              <a:avLst/>
              <a:gdLst/>
              <a:ahLst/>
              <a:cxnLst>
                <a:cxn ang="0">
                  <a:pos x="249" y="0"/>
                </a:cxn>
                <a:cxn ang="0">
                  <a:pos x="212" y="27"/>
                </a:cxn>
                <a:cxn ang="0">
                  <a:pos x="199" y="27"/>
                </a:cxn>
                <a:cxn ang="0">
                  <a:pos x="62" y="27"/>
                </a:cxn>
                <a:cxn ang="0">
                  <a:pos x="62" y="68"/>
                </a:cxn>
                <a:cxn ang="0">
                  <a:pos x="49" y="68"/>
                </a:cxn>
                <a:cxn ang="0">
                  <a:pos x="49" y="151"/>
                </a:cxn>
                <a:cxn ang="0">
                  <a:pos x="12" y="151"/>
                </a:cxn>
                <a:cxn ang="0">
                  <a:pos x="25" y="165"/>
                </a:cxn>
                <a:cxn ang="0">
                  <a:pos x="12" y="191"/>
                </a:cxn>
                <a:cxn ang="0">
                  <a:pos x="0" y="220"/>
                </a:cxn>
                <a:cxn ang="0">
                  <a:pos x="25" y="246"/>
                </a:cxn>
                <a:cxn ang="0">
                  <a:pos x="38" y="260"/>
                </a:cxn>
                <a:cxn ang="0">
                  <a:pos x="49" y="301"/>
                </a:cxn>
                <a:cxn ang="0">
                  <a:pos x="62" y="301"/>
                </a:cxn>
                <a:cxn ang="0">
                  <a:pos x="99" y="356"/>
                </a:cxn>
                <a:cxn ang="0">
                  <a:pos x="112" y="384"/>
                </a:cxn>
                <a:cxn ang="0">
                  <a:pos x="137" y="370"/>
                </a:cxn>
                <a:cxn ang="0">
                  <a:pos x="162" y="397"/>
                </a:cxn>
                <a:cxn ang="0">
                  <a:pos x="162" y="425"/>
                </a:cxn>
                <a:cxn ang="0">
                  <a:pos x="174" y="411"/>
                </a:cxn>
                <a:cxn ang="0">
                  <a:pos x="174" y="397"/>
                </a:cxn>
                <a:cxn ang="0">
                  <a:pos x="212" y="384"/>
                </a:cxn>
                <a:cxn ang="0">
                  <a:pos x="249" y="370"/>
                </a:cxn>
                <a:cxn ang="0">
                  <a:pos x="224" y="315"/>
                </a:cxn>
                <a:cxn ang="0">
                  <a:pos x="199" y="301"/>
                </a:cxn>
                <a:cxn ang="0">
                  <a:pos x="224" y="287"/>
                </a:cxn>
                <a:cxn ang="0">
                  <a:pos x="224" y="246"/>
                </a:cxn>
                <a:cxn ang="0">
                  <a:pos x="237" y="220"/>
                </a:cxn>
                <a:cxn ang="0">
                  <a:pos x="261" y="205"/>
                </a:cxn>
                <a:cxn ang="0">
                  <a:pos x="261" y="151"/>
                </a:cxn>
                <a:cxn ang="0">
                  <a:pos x="274" y="122"/>
                </a:cxn>
                <a:cxn ang="0">
                  <a:pos x="299" y="110"/>
                </a:cxn>
                <a:cxn ang="0">
                  <a:pos x="274" y="96"/>
                </a:cxn>
                <a:cxn ang="0">
                  <a:pos x="261" y="27"/>
                </a:cxn>
                <a:cxn ang="0">
                  <a:pos x="249" y="0"/>
                </a:cxn>
              </a:cxnLst>
              <a:rect l="0" t="0" r="r" b="b"/>
              <a:pathLst>
                <a:path w="300" h="426">
                  <a:moveTo>
                    <a:pt x="249" y="0"/>
                  </a:moveTo>
                  <a:lnTo>
                    <a:pt x="212" y="27"/>
                  </a:lnTo>
                  <a:lnTo>
                    <a:pt x="199" y="27"/>
                  </a:lnTo>
                  <a:lnTo>
                    <a:pt x="62" y="27"/>
                  </a:lnTo>
                  <a:lnTo>
                    <a:pt x="62" y="68"/>
                  </a:lnTo>
                  <a:lnTo>
                    <a:pt x="49" y="68"/>
                  </a:lnTo>
                  <a:lnTo>
                    <a:pt x="49" y="151"/>
                  </a:lnTo>
                  <a:lnTo>
                    <a:pt x="12" y="151"/>
                  </a:lnTo>
                  <a:lnTo>
                    <a:pt x="25" y="165"/>
                  </a:lnTo>
                  <a:lnTo>
                    <a:pt x="12" y="191"/>
                  </a:lnTo>
                  <a:lnTo>
                    <a:pt x="0" y="220"/>
                  </a:lnTo>
                  <a:lnTo>
                    <a:pt x="25" y="246"/>
                  </a:lnTo>
                  <a:lnTo>
                    <a:pt x="38" y="260"/>
                  </a:lnTo>
                  <a:lnTo>
                    <a:pt x="49" y="301"/>
                  </a:lnTo>
                  <a:lnTo>
                    <a:pt x="62" y="301"/>
                  </a:lnTo>
                  <a:lnTo>
                    <a:pt x="99" y="356"/>
                  </a:lnTo>
                  <a:lnTo>
                    <a:pt x="112" y="384"/>
                  </a:lnTo>
                  <a:lnTo>
                    <a:pt x="137" y="370"/>
                  </a:lnTo>
                  <a:lnTo>
                    <a:pt x="162" y="397"/>
                  </a:lnTo>
                  <a:lnTo>
                    <a:pt x="162" y="425"/>
                  </a:lnTo>
                  <a:lnTo>
                    <a:pt x="174" y="411"/>
                  </a:lnTo>
                  <a:lnTo>
                    <a:pt x="174" y="397"/>
                  </a:lnTo>
                  <a:lnTo>
                    <a:pt x="212" y="384"/>
                  </a:lnTo>
                  <a:lnTo>
                    <a:pt x="249" y="370"/>
                  </a:lnTo>
                  <a:lnTo>
                    <a:pt x="224" y="315"/>
                  </a:lnTo>
                  <a:lnTo>
                    <a:pt x="199" y="301"/>
                  </a:lnTo>
                  <a:lnTo>
                    <a:pt x="224" y="287"/>
                  </a:lnTo>
                  <a:lnTo>
                    <a:pt x="224" y="246"/>
                  </a:lnTo>
                  <a:lnTo>
                    <a:pt x="237" y="220"/>
                  </a:lnTo>
                  <a:lnTo>
                    <a:pt x="261" y="205"/>
                  </a:lnTo>
                  <a:lnTo>
                    <a:pt x="261" y="151"/>
                  </a:lnTo>
                  <a:lnTo>
                    <a:pt x="274" y="122"/>
                  </a:lnTo>
                  <a:lnTo>
                    <a:pt x="299" y="110"/>
                  </a:lnTo>
                  <a:lnTo>
                    <a:pt x="274" y="96"/>
                  </a:lnTo>
                  <a:lnTo>
                    <a:pt x="261" y="27"/>
                  </a:lnTo>
                  <a:lnTo>
                    <a:pt x="24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91" name="Line 147"/>
            <p:cNvSpPr>
              <a:spLocks noChangeShapeType="1"/>
            </p:cNvSpPr>
            <p:nvPr/>
          </p:nvSpPr>
          <p:spPr bwMode="auto">
            <a:xfrm>
              <a:off x="6946648" y="3110645"/>
              <a:ext cx="38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2" name="Line 148"/>
            <p:cNvSpPr>
              <a:spLocks noChangeShapeType="1"/>
            </p:cNvSpPr>
            <p:nvPr/>
          </p:nvSpPr>
          <p:spPr bwMode="auto">
            <a:xfrm>
              <a:off x="6921345" y="3228128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3" name="Freeform 149" descr="50%"/>
            <p:cNvSpPr>
              <a:spLocks/>
            </p:cNvSpPr>
            <p:nvPr/>
          </p:nvSpPr>
          <p:spPr bwMode="auto">
            <a:xfrm>
              <a:off x="6551556" y="3170892"/>
              <a:ext cx="402876" cy="305754"/>
            </a:xfrm>
            <a:custGeom>
              <a:avLst/>
              <a:gdLst>
                <a:gd name="T0" fmla="*/ 26430096 w 212"/>
                <a:gd name="T1" fmla="*/ 0 h 207"/>
                <a:gd name="T2" fmla="*/ 0 w 212"/>
                <a:gd name="T3" fmla="*/ 99371901 h 207"/>
                <a:gd name="T4" fmla="*/ 26430096 w 212"/>
                <a:gd name="T5" fmla="*/ 167235296 h 207"/>
                <a:gd name="T6" fmla="*/ 57663831 w 212"/>
                <a:gd name="T7" fmla="*/ 499280361 h 207"/>
                <a:gd name="T8" fmla="*/ 386833303 w 212"/>
                <a:gd name="T9" fmla="*/ 499280361 h 207"/>
                <a:gd name="T10" fmla="*/ 415665994 w 212"/>
                <a:gd name="T11" fmla="*/ 499280361 h 207"/>
                <a:gd name="T12" fmla="*/ 506967706 w 212"/>
                <a:gd name="T13" fmla="*/ 433840936 h 207"/>
                <a:gd name="T14" fmla="*/ 326765327 w 212"/>
                <a:gd name="T15" fmla="*/ 99371901 h 207"/>
                <a:gd name="T16" fmla="*/ 386833303 w 212"/>
                <a:gd name="T17" fmla="*/ 198742245 h 207"/>
                <a:gd name="T18" fmla="*/ 446899729 w 212"/>
                <a:gd name="T19" fmla="*/ 99371901 h 207"/>
                <a:gd name="T20" fmla="*/ 386833303 w 212"/>
                <a:gd name="T21" fmla="*/ 0 h 207"/>
                <a:gd name="T22" fmla="*/ 326765327 w 212"/>
                <a:gd name="T23" fmla="*/ 33930919 h 207"/>
                <a:gd name="T24" fmla="*/ 297934186 w 212"/>
                <a:gd name="T25" fmla="*/ 0 h 207"/>
                <a:gd name="T26" fmla="*/ 237866210 w 212"/>
                <a:gd name="T27" fmla="*/ 0 h 207"/>
                <a:gd name="T28" fmla="*/ 206630924 w 212"/>
                <a:gd name="T29" fmla="*/ 33930919 h 207"/>
                <a:gd name="T30" fmla="*/ 26430096 w 212"/>
                <a:gd name="T31" fmla="*/ 0 h 20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12" h="207">
                  <a:moveTo>
                    <a:pt x="11" y="0"/>
                  </a:moveTo>
                  <a:lnTo>
                    <a:pt x="0" y="41"/>
                  </a:lnTo>
                  <a:lnTo>
                    <a:pt x="11" y="69"/>
                  </a:lnTo>
                  <a:lnTo>
                    <a:pt x="24" y="206"/>
                  </a:lnTo>
                  <a:lnTo>
                    <a:pt x="161" y="206"/>
                  </a:lnTo>
                  <a:lnTo>
                    <a:pt x="173" y="206"/>
                  </a:lnTo>
                  <a:lnTo>
                    <a:pt x="211" y="179"/>
                  </a:lnTo>
                  <a:lnTo>
                    <a:pt x="136" y="41"/>
                  </a:lnTo>
                  <a:lnTo>
                    <a:pt x="161" y="82"/>
                  </a:lnTo>
                  <a:lnTo>
                    <a:pt x="186" y="41"/>
                  </a:lnTo>
                  <a:lnTo>
                    <a:pt x="161" y="0"/>
                  </a:lnTo>
                  <a:lnTo>
                    <a:pt x="136" y="14"/>
                  </a:lnTo>
                  <a:lnTo>
                    <a:pt x="124" y="0"/>
                  </a:lnTo>
                  <a:lnTo>
                    <a:pt x="99" y="0"/>
                  </a:lnTo>
                  <a:lnTo>
                    <a:pt x="86" y="14"/>
                  </a:lnTo>
                  <a:lnTo>
                    <a:pt x="1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54" name="Freeform 150"/>
            <p:cNvSpPr>
              <a:spLocks/>
            </p:cNvSpPr>
            <p:nvPr/>
          </p:nvSpPr>
          <p:spPr bwMode="auto">
            <a:xfrm>
              <a:off x="6905775" y="3047386"/>
              <a:ext cx="48657" cy="4367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3" y="29"/>
                </a:cxn>
                <a:cxn ang="0">
                  <a:pos x="25" y="15"/>
                </a:cxn>
                <a:cxn ang="0">
                  <a:pos x="13" y="0"/>
                </a:cxn>
                <a:cxn ang="0">
                  <a:pos x="0" y="29"/>
                </a:cxn>
              </a:cxnLst>
              <a:rect l="0" t="0" r="r" b="b"/>
              <a:pathLst>
                <a:path w="26" h="30">
                  <a:moveTo>
                    <a:pt x="0" y="29"/>
                  </a:moveTo>
                  <a:lnTo>
                    <a:pt x="13" y="29"/>
                  </a:lnTo>
                  <a:lnTo>
                    <a:pt x="25" y="15"/>
                  </a:lnTo>
                  <a:lnTo>
                    <a:pt x="13" y="0"/>
                  </a:lnTo>
                  <a:lnTo>
                    <a:pt x="0" y="2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895" name="Line 151"/>
            <p:cNvSpPr>
              <a:spLocks noChangeShapeType="1"/>
            </p:cNvSpPr>
            <p:nvPr/>
          </p:nvSpPr>
          <p:spPr bwMode="auto">
            <a:xfrm>
              <a:off x="6870741" y="3191979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6" name="Line 152"/>
            <p:cNvSpPr>
              <a:spLocks noChangeShapeType="1"/>
            </p:cNvSpPr>
            <p:nvPr/>
          </p:nvSpPr>
          <p:spPr bwMode="auto">
            <a:xfrm>
              <a:off x="6870741" y="3204029"/>
              <a:ext cx="1947" cy="15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7" name="Line 153"/>
            <p:cNvSpPr>
              <a:spLocks noChangeShapeType="1"/>
            </p:cNvSpPr>
            <p:nvPr/>
          </p:nvSpPr>
          <p:spPr bwMode="auto">
            <a:xfrm>
              <a:off x="6880473" y="3220595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8" name="Line 154"/>
            <p:cNvSpPr>
              <a:spLocks noChangeShapeType="1"/>
            </p:cNvSpPr>
            <p:nvPr/>
          </p:nvSpPr>
          <p:spPr bwMode="auto">
            <a:xfrm>
              <a:off x="6896044" y="3228128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899" name="Line 155"/>
            <p:cNvSpPr>
              <a:spLocks noChangeShapeType="1"/>
            </p:cNvSpPr>
            <p:nvPr/>
          </p:nvSpPr>
          <p:spPr bwMode="auto">
            <a:xfrm>
              <a:off x="6921345" y="3211559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0" name="Line 156"/>
            <p:cNvSpPr>
              <a:spLocks noChangeShapeType="1"/>
            </p:cNvSpPr>
            <p:nvPr/>
          </p:nvSpPr>
          <p:spPr bwMode="auto">
            <a:xfrm>
              <a:off x="6921345" y="3191979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1" name="Line 157"/>
            <p:cNvSpPr>
              <a:spLocks noChangeShapeType="1"/>
            </p:cNvSpPr>
            <p:nvPr/>
          </p:nvSpPr>
          <p:spPr bwMode="auto">
            <a:xfrm>
              <a:off x="6921345" y="3170892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2" name="Line 158"/>
            <p:cNvSpPr>
              <a:spLocks noChangeShapeType="1"/>
            </p:cNvSpPr>
            <p:nvPr/>
          </p:nvSpPr>
          <p:spPr bwMode="auto">
            <a:xfrm>
              <a:off x="6921345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3" name="Line 159"/>
            <p:cNvSpPr>
              <a:spLocks noChangeShapeType="1"/>
            </p:cNvSpPr>
            <p:nvPr/>
          </p:nvSpPr>
          <p:spPr bwMode="auto">
            <a:xfrm flipV="1">
              <a:off x="6905774" y="3124201"/>
              <a:ext cx="0" cy="286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4" name="Line 160"/>
            <p:cNvSpPr>
              <a:spLocks noChangeShapeType="1"/>
            </p:cNvSpPr>
            <p:nvPr/>
          </p:nvSpPr>
          <p:spPr bwMode="auto">
            <a:xfrm>
              <a:off x="6921345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65" name="Freeform 161"/>
            <p:cNvSpPr>
              <a:spLocks/>
            </p:cNvSpPr>
            <p:nvPr/>
          </p:nvSpPr>
          <p:spPr bwMode="auto">
            <a:xfrm>
              <a:off x="7215230" y="3211560"/>
              <a:ext cx="118721" cy="42173"/>
            </a:xfrm>
            <a:custGeom>
              <a:avLst/>
              <a:gdLst/>
              <a:ahLst/>
              <a:cxnLst>
                <a:cxn ang="0">
                  <a:pos x="62" y="14"/>
                </a:cxn>
                <a:cxn ang="0">
                  <a:pos x="62" y="28"/>
                </a:cxn>
                <a:cxn ang="0">
                  <a:pos x="37" y="28"/>
                </a:cxn>
                <a:cxn ang="0">
                  <a:pos x="24" y="14"/>
                </a:cxn>
                <a:cxn ang="0">
                  <a:pos x="0" y="0"/>
                </a:cxn>
                <a:cxn ang="0">
                  <a:pos x="50" y="0"/>
                </a:cxn>
                <a:cxn ang="0">
                  <a:pos x="62" y="14"/>
                </a:cxn>
              </a:cxnLst>
              <a:rect l="0" t="0" r="r" b="b"/>
              <a:pathLst>
                <a:path w="63" h="29">
                  <a:moveTo>
                    <a:pt x="62" y="14"/>
                  </a:moveTo>
                  <a:lnTo>
                    <a:pt x="62" y="28"/>
                  </a:lnTo>
                  <a:lnTo>
                    <a:pt x="37" y="28"/>
                  </a:lnTo>
                  <a:lnTo>
                    <a:pt x="24" y="14"/>
                  </a:lnTo>
                  <a:lnTo>
                    <a:pt x="0" y="0"/>
                  </a:lnTo>
                  <a:lnTo>
                    <a:pt x="50" y="0"/>
                  </a:lnTo>
                  <a:lnTo>
                    <a:pt x="62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66" name="Freeform 162"/>
            <p:cNvSpPr>
              <a:spLocks/>
            </p:cNvSpPr>
            <p:nvPr/>
          </p:nvSpPr>
          <p:spPr bwMode="auto">
            <a:xfrm>
              <a:off x="6905775" y="3089560"/>
              <a:ext cx="33087" cy="6175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41"/>
                </a:cxn>
                <a:cxn ang="0">
                  <a:pos x="0" y="27"/>
                </a:cxn>
                <a:cxn ang="0">
                  <a:pos x="16" y="0"/>
                </a:cxn>
              </a:cxnLst>
              <a:rect l="0" t="0" r="r" b="b"/>
              <a:pathLst>
                <a:path w="17" h="42">
                  <a:moveTo>
                    <a:pt x="16" y="0"/>
                  </a:moveTo>
                  <a:lnTo>
                    <a:pt x="0" y="41"/>
                  </a:lnTo>
                  <a:lnTo>
                    <a:pt x="0" y="27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07" name="Line 163"/>
            <p:cNvSpPr>
              <a:spLocks noChangeShapeType="1"/>
            </p:cNvSpPr>
            <p:nvPr/>
          </p:nvSpPr>
          <p:spPr bwMode="auto">
            <a:xfrm flipV="1">
              <a:off x="6929129" y="3086548"/>
              <a:ext cx="0" cy="27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8" name="Line 164"/>
            <p:cNvSpPr>
              <a:spLocks noChangeShapeType="1"/>
            </p:cNvSpPr>
            <p:nvPr/>
          </p:nvSpPr>
          <p:spPr bwMode="auto">
            <a:xfrm>
              <a:off x="6921345" y="3089559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09" name="Line 165"/>
            <p:cNvSpPr>
              <a:spLocks noChangeShapeType="1"/>
            </p:cNvSpPr>
            <p:nvPr/>
          </p:nvSpPr>
          <p:spPr bwMode="auto">
            <a:xfrm>
              <a:off x="6921345" y="3089559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10" name="Line 166"/>
            <p:cNvSpPr>
              <a:spLocks noChangeShapeType="1"/>
            </p:cNvSpPr>
            <p:nvPr/>
          </p:nvSpPr>
          <p:spPr bwMode="auto">
            <a:xfrm>
              <a:off x="6905776" y="3121188"/>
              <a:ext cx="29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11" name="Line 167"/>
            <p:cNvSpPr>
              <a:spLocks noChangeShapeType="1"/>
            </p:cNvSpPr>
            <p:nvPr/>
          </p:nvSpPr>
          <p:spPr bwMode="auto">
            <a:xfrm>
              <a:off x="6921345" y="3127212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12" name="Line 168"/>
            <p:cNvSpPr>
              <a:spLocks noChangeShapeType="1"/>
            </p:cNvSpPr>
            <p:nvPr/>
          </p:nvSpPr>
          <p:spPr bwMode="auto">
            <a:xfrm>
              <a:off x="6921345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13" name="Line 169"/>
            <p:cNvSpPr>
              <a:spLocks noChangeShapeType="1"/>
            </p:cNvSpPr>
            <p:nvPr/>
          </p:nvSpPr>
          <p:spPr bwMode="auto">
            <a:xfrm>
              <a:off x="6921345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74" name="Freeform 170"/>
            <p:cNvSpPr>
              <a:spLocks/>
            </p:cNvSpPr>
            <p:nvPr/>
          </p:nvSpPr>
          <p:spPr bwMode="auto">
            <a:xfrm>
              <a:off x="7121811" y="3758303"/>
              <a:ext cx="356165" cy="408174"/>
            </a:xfrm>
            <a:custGeom>
              <a:avLst/>
              <a:gdLst/>
              <a:ahLst/>
              <a:cxnLst>
                <a:cxn ang="0">
                  <a:pos x="186" y="0"/>
                </a:cxn>
                <a:cxn ang="0">
                  <a:pos x="160" y="0"/>
                </a:cxn>
                <a:cxn ang="0">
                  <a:pos x="148" y="13"/>
                </a:cxn>
                <a:cxn ang="0">
                  <a:pos x="123" y="13"/>
                </a:cxn>
                <a:cxn ang="0">
                  <a:pos x="123" y="27"/>
                </a:cxn>
                <a:cxn ang="0">
                  <a:pos x="73" y="27"/>
                </a:cxn>
                <a:cxn ang="0">
                  <a:pos x="60" y="27"/>
                </a:cxn>
                <a:cxn ang="0">
                  <a:pos x="49" y="13"/>
                </a:cxn>
                <a:cxn ang="0">
                  <a:pos x="24" y="27"/>
                </a:cxn>
                <a:cxn ang="0">
                  <a:pos x="49" y="68"/>
                </a:cxn>
                <a:cxn ang="0">
                  <a:pos x="99" y="96"/>
                </a:cxn>
                <a:cxn ang="0">
                  <a:pos x="123" y="82"/>
                </a:cxn>
                <a:cxn ang="0">
                  <a:pos x="73" y="151"/>
                </a:cxn>
                <a:cxn ang="0">
                  <a:pos x="37" y="151"/>
                </a:cxn>
                <a:cxn ang="0">
                  <a:pos x="24" y="165"/>
                </a:cxn>
                <a:cxn ang="0">
                  <a:pos x="11" y="165"/>
                </a:cxn>
                <a:cxn ang="0">
                  <a:pos x="0" y="178"/>
                </a:cxn>
                <a:cxn ang="0">
                  <a:pos x="0" y="261"/>
                </a:cxn>
                <a:cxn ang="0">
                  <a:pos x="24" y="275"/>
                </a:cxn>
                <a:cxn ang="0">
                  <a:pos x="24" y="261"/>
                </a:cxn>
                <a:cxn ang="0">
                  <a:pos x="49" y="247"/>
                </a:cxn>
                <a:cxn ang="0">
                  <a:pos x="60" y="220"/>
                </a:cxn>
                <a:cxn ang="0">
                  <a:pos x="123" y="165"/>
                </a:cxn>
                <a:cxn ang="0">
                  <a:pos x="123" y="151"/>
                </a:cxn>
                <a:cxn ang="0">
                  <a:pos x="148" y="96"/>
                </a:cxn>
                <a:cxn ang="0">
                  <a:pos x="148" y="82"/>
                </a:cxn>
                <a:cxn ang="0">
                  <a:pos x="173" y="55"/>
                </a:cxn>
                <a:cxn ang="0">
                  <a:pos x="186" y="0"/>
                </a:cxn>
              </a:cxnLst>
              <a:rect l="0" t="0" r="r" b="b"/>
              <a:pathLst>
                <a:path w="187" h="276">
                  <a:moveTo>
                    <a:pt x="186" y="0"/>
                  </a:moveTo>
                  <a:lnTo>
                    <a:pt x="160" y="0"/>
                  </a:lnTo>
                  <a:lnTo>
                    <a:pt x="148" y="13"/>
                  </a:lnTo>
                  <a:lnTo>
                    <a:pt x="123" y="13"/>
                  </a:lnTo>
                  <a:lnTo>
                    <a:pt x="123" y="27"/>
                  </a:lnTo>
                  <a:lnTo>
                    <a:pt x="73" y="27"/>
                  </a:lnTo>
                  <a:lnTo>
                    <a:pt x="60" y="27"/>
                  </a:lnTo>
                  <a:lnTo>
                    <a:pt x="49" y="13"/>
                  </a:lnTo>
                  <a:lnTo>
                    <a:pt x="24" y="27"/>
                  </a:lnTo>
                  <a:lnTo>
                    <a:pt x="49" y="68"/>
                  </a:lnTo>
                  <a:lnTo>
                    <a:pt x="99" y="96"/>
                  </a:lnTo>
                  <a:lnTo>
                    <a:pt x="123" y="82"/>
                  </a:lnTo>
                  <a:lnTo>
                    <a:pt x="73" y="151"/>
                  </a:lnTo>
                  <a:lnTo>
                    <a:pt x="37" y="151"/>
                  </a:lnTo>
                  <a:lnTo>
                    <a:pt x="24" y="165"/>
                  </a:lnTo>
                  <a:lnTo>
                    <a:pt x="11" y="165"/>
                  </a:lnTo>
                  <a:lnTo>
                    <a:pt x="0" y="178"/>
                  </a:lnTo>
                  <a:lnTo>
                    <a:pt x="0" y="261"/>
                  </a:lnTo>
                  <a:lnTo>
                    <a:pt x="24" y="275"/>
                  </a:lnTo>
                  <a:lnTo>
                    <a:pt x="24" y="261"/>
                  </a:lnTo>
                  <a:lnTo>
                    <a:pt x="49" y="247"/>
                  </a:lnTo>
                  <a:lnTo>
                    <a:pt x="60" y="220"/>
                  </a:lnTo>
                  <a:lnTo>
                    <a:pt x="123" y="165"/>
                  </a:lnTo>
                  <a:lnTo>
                    <a:pt x="123" y="151"/>
                  </a:lnTo>
                  <a:lnTo>
                    <a:pt x="148" y="96"/>
                  </a:lnTo>
                  <a:lnTo>
                    <a:pt x="148" y="82"/>
                  </a:lnTo>
                  <a:lnTo>
                    <a:pt x="173" y="55"/>
                  </a:lnTo>
                  <a:lnTo>
                    <a:pt x="18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75" name="Freeform 171"/>
            <p:cNvSpPr>
              <a:spLocks/>
            </p:cNvSpPr>
            <p:nvPr/>
          </p:nvSpPr>
          <p:spPr bwMode="auto">
            <a:xfrm>
              <a:off x="7141272" y="3758304"/>
              <a:ext cx="75904" cy="4217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12" y="27"/>
                </a:cxn>
                <a:cxn ang="0">
                  <a:pos x="38" y="13"/>
                </a:cxn>
                <a:cxn ang="0">
                  <a:pos x="25" y="13"/>
                </a:cxn>
                <a:cxn ang="0">
                  <a:pos x="25" y="0"/>
                </a:cxn>
              </a:cxnLst>
              <a:rect l="0" t="0" r="r" b="b"/>
              <a:pathLst>
                <a:path w="39" h="28">
                  <a:moveTo>
                    <a:pt x="25" y="0"/>
                  </a:moveTo>
                  <a:lnTo>
                    <a:pt x="12" y="0"/>
                  </a:lnTo>
                  <a:lnTo>
                    <a:pt x="0" y="13"/>
                  </a:lnTo>
                  <a:lnTo>
                    <a:pt x="12" y="27"/>
                  </a:lnTo>
                  <a:lnTo>
                    <a:pt x="38" y="13"/>
                  </a:lnTo>
                  <a:lnTo>
                    <a:pt x="25" y="13"/>
                  </a:lnTo>
                  <a:lnTo>
                    <a:pt x="25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16" name="Line 172"/>
            <p:cNvSpPr>
              <a:spLocks noChangeShapeType="1"/>
            </p:cNvSpPr>
            <p:nvPr/>
          </p:nvSpPr>
          <p:spPr bwMode="auto">
            <a:xfrm flipV="1">
              <a:off x="7415694" y="3553462"/>
              <a:ext cx="0" cy="240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17" name="Line 173"/>
            <p:cNvSpPr>
              <a:spLocks noChangeShapeType="1"/>
            </p:cNvSpPr>
            <p:nvPr/>
          </p:nvSpPr>
          <p:spPr bwMode="auto">
            <a:xfrm flipV="1">
              <a:off x="7191874" y="3594128"/>
              <a:ext cx="0" cy="240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78" name="Freeform 174"/>
            <p:cNvSpPr>
              <a:spLocks/>
            </p:cNvSpPr>
            <p:nvPr/>
          </p:nvSpPr>
          <p:spPr bwMode="auto">
            <a:xfrm>
              <a:off x="6905775" y="3110646"/>
              <a:ext cx="690922" cy="506076"/>
            </a:xfrm>
            <a:custGeom>
              <a:avLst/>
              <a:gdLst/>
              <a:ahLst/>
              <a:cxnLst>
                <a:cxn ang="0">
                  <a:pos x="273" y="177"/>
                </a:cxn>
                <a:cxn ang="0">
                  <a:pos x="286" y="177"/>
                </a:cxn>
                <a:cxn ang="0">
                  <a:pos x="299" y="191"/>
                </a:cxn>
                <a:cxn ang="0">
                  <a:pos x="299" y="205"/>
                </a:cxn>
                <a:cxn ang="0">
                  <a:pos x="349" y="205"/>
                </a:cxn>
                <a:cxn ang="0">
                  <a:pos x="362" y="220"/>
                </a:cxn>
                <a:cxn ang="0">
                  <a:pos x="362" y="246"/>
                </a:cxn>
                <a:cxn ang="0">
                  <a:pos x="312" y="287"/>
                </a:cxn>
                <a:cxn ang="0">
                  <a:pos x="249" y="329"/>
                </a:cxn>
                <a:cxn ang="0">
                  <a:pos x="224" y="342"/>
                </a:cxn>
                <a:cxn ang="0">
                  <a:pos x="162" y="329"/>
                </a:cxn>
                <a:cxn ang="0">
                  <a:pos x="149" y="342"/>
                </a:cxn>
                <a:cxn ang="0">
                  <a:pos x="124" y="301"/>
                </a:cxn>
                <a:cxn ang="0">
                  <a:pos x="99" y="260"/>
                </a:cxn>
                <a:cxn ang="0">
                  <a:pos x="87" y="232"/>
                </a:cxn>
                <a:cxn ang="0">
                  <a:pos x="87" y="220"/>
                </a:cxn>
                <a:cxn ang="0">
                  <a:pos x="62" y="191"/>
                </a:cxn>
                <a:cxn ang="0">
                  <a:pos x="49" y="191"/>
                </a:cxn>
                <a:cxn ang="0">
                  <a:pos x="37" y="177"/>
                </a:cxn>
                <a:cxn ang="0">
                  <a:pos x="37" y="165"/>
                </a:cxn>
                <a:cxn ang="0">
                  <a:pos x="0" y="96"/>
                </a:cxn>
                <a:cxn ang="0">
                  <a:pos x="0" y="82"/>
                </a:cxn>
                <a:cxn ang="0">
                  <a:pos x="49" y="68"/>
                </a:cxn>
                <a:cxn ang="0">
                  <a:pos x="49" y="41"/>
                </a:cxn>
                <a:cxn ang="0">
                  <a:pos x="37" y="27"/>
                </a:cxn>
                <a:cxn ang="0">
                  <a:pos x="49" y="0"/>
                </a:cxn>
                <a:cxn ang="0">
                  <a:pos x="74" y="13"/>
                </a:cxn>
                <a:cxn ang="0">
                  <a:pos x="136" y="41"/>
                </a:cxn>
                <a:cxn ang="0">
                  <a:pos x="136" y="55"/>
                </a:cxn>
                <a:cxn ang="0">
                  <a:pos x="149" y="55"/>
                </a:cxn>
                <a:cxn ang="0">
                  <a:pos x="162" y="68"/>
                </a:cxn>
                <a:cxn ang="0">
                  <a:pos x="186" y="82"/>
                </a:cxn>
                <a:cxn ang="0">
                  <a:pos x="199" y="96"/>
                </a:cxn>
                <a:cxn ang="0">
                  <a:pos x="224" y="96"/>
                </a:cxn>
                <a:cxn ang="0">
                  <a:pos x="224" y="82"/>
                </a:cxn>
                <a:cxn ang="0">
                  <a:pos x="249" y="96"/>
                </a:cxn>
                <a:cxn ang="0">
                  <a:pos x="273" y="177"/>
                </a:cxn>
              </a:cxnLst>
              <a:rect l="0" t="0" r="r" b="b"/>
              <a:pathLst>
                <a:path w="363" h="343">
                  <a:moveTo>
                    <a:pt x="273" y="177"/>
                  </a:moveTo>
                  <a:lnTo>
                    <a:pt x="286" y="177"/>
                  </a:lnTo>
                  <a:lnTo>
                    <a:pt x="299" y="191"/>
                  </a:lnTo>
                  <a:lnTo>
                    <a:pt x="299" y="205"/>
                  </a:lnTo>
                  <a:lnTo>
                    <a:pt x="349" y="205"/>
                  </a:lnTo>
                  <a:lnTo>
                    <a:pt x="362" y="220"/>
                  </a:lnTo>
                  <a:lnTo>
                    <a:pt x="362" y="246"/>
                  </a:lnTo>
                  <a:lnTo>
                    <a:pt x="312" y="287"/>
                  </a:lnTo>
                  <a:lnTo>
                    <a:pt x="249" y="329"/>
                  </a:lnTo>
                  <a:lnTo>
                    <a:pt x="224" y="342"/>
                  </a:lnTo>
                  <a:lnTo>
                    <a:pt x="162" y="329"/>
                  </a:lnTo>
                  <a:lnTo>
                    <a:pt x="149" y="342"/>
                  </a:lnTo>
                  <a:lnTo>
                    <a:pt x="124" y="301"/>
                  </a:lnTo>
                  <a:lnTo>
                    <a:pt x="99" y="260"/>
                  </a:lnTo>
                  <a:lnTo>
                    <a:pt x="87" y="232"/>
                  </a:lnTo>
                  <a:lnTo>
                    <a:pt x="87" y="220"/>
                  </a:lnTo>
                  <a:lnTo>
                    <a:pt x="62" y="191"/>
                  </a:lnTo>
                  <a:lnTo>
                    <a:pt x="49" y="191"/>
                  </a:lnTo>
                  <a:lnTo>
                    <a:pt x="37" y="177"/>
                  </a:lnTo>
                  <a:lnTo>
                    <a:pt x="37" y="165"/>
                  </a:lnTo>
                  <a:lnTo>
                    <a:pt x="0" y="96"/>
                  </a:lnTo>
                  <a:lnTo>
                    <a:pt x="0" y="82"/>
                  </a:lnTo>
                  <a:lnTo>
                    <a:pt x="49" y="68"/>
                  </a:lnTo>
                  <a:lnTo>
                    <a:pt x="49" y="41"/>
                  </a:lnTo>
                  <a:lnTo>
                    <a:pt x="37" y="27"/>
                  </a:lnTo>
                  <a:lnTo>
                    <a:pt x="49" y="0"/>
                  </a:lnTo>
                  <a:lnTo>
                    <a:pt x="74" y="13"/>
                  </a:lnTo>
                  <a:lnTo>
                    <a:pt x="136" y="41"/>
                  </a:lnTo>
                  <a:lnTo>
                    <a:pt x="136" y="55"/>
                  </a:lnTo>
                  <a:lnTo>
                    <a:pt x="149" y="55"/>
                  </a:lnTo>
                  <a:lnTo>
                    <a:pt x="162" y="68"/>
                  </a:lnTo>
                  <a:lnTo>
                    <a:pt x="186" y="82"/>
                  </a:lnTo>
                  <a:lnTo>
                    <a:pt x="199" y="96"/>
                  </a:lnTo>
                  <a:lnTo>
                    <a:pt x="224" y="96"/>
                  </a:lnTo>
                  <a:lnTo>
                    <a:pt x="224" y="82"/>
                  </a:lnTo>
                  <a:lnTo>
                    <a:pt x="249" y="96"/>
                  </a:lnTo>
                  <a:lnTo>
                    <a:pt x="273" y="17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79" name="Freeform 175"/>
            <p:cNvSpPr>
              <a:spLocks/>
            </p:cNvSpPr>
            <p:nvPr/>
          </p:nvSpPr>
          <p:spPr bwMode="auto">
            <a:xfrm>
              <a:off x="7427371" y="3310968"/>
              <a:ext cx="33087" cy="6325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6" y="42"/>
                </a:cxn>
                <a:cxn ang="0">
                  <a:pos x="16" y="29"/>
                </a:cxn>
                <a:cxn ang="0">
                  <a:pos x="16" y="0"/>
                </a:cxn>
                <a:cxn ang="0">
                  <a:pos x="0" y="14"/>
                </a:cxn>
                <a:cxn ang="0">
                  <a:pos x="0" y="42"/>
                </a:cxn>
              </a:cxnLst>
              <a:rect l="0" t="0" r="r" b="b"/>
              <a:pathLst>
                <a:path w="17" h="43">
                  <a:moveTo>
                    <a:pt x="0" y="42"/>
                  </a:moveTo>
                  <a:lnTo>
                    <a:pt x="16" y="42"/>
                  </a:lnTo>
                  <a:lnTo>
                    <a:pt x="16" y="29"/>
                  </a:lnTo>
                  <a:lnTo>
                    <a:pt x="16" y="0"/>
                  </a:lnTo>
                  <a:lnTo>
                    <a:pt x="0" y="14"/>
                  </a:lnTo>
                  <a:lnTo>
                    <a:pt x="0" y="4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80" name="Freeform 176"/>
            <p:cNvSpPr>
              <a:spLocks/>
            </p:cNvSpPr>
            <p:nvPr/>
          </p:nvSpPr>
          <p:spPr bwMode="auto">
            <a:xfrm>
              <a:off x="7191875" y="3535389"/>
              <a:ext cx="358111" cy="183754"/>
            </a:xfrm>
            <a:custGeom>
              <a:avLst/>
              <a:gdLst/>
              <a:ahLst/>
              <a:cxnLst>
                <a:cxn ang="0">
                  <a:pos x="37" y="123"/>
                </a:cxn>
                <a:cxn ang="0">
                  <a:pos x="24" y="123"/>
                </a:cxn>
                <a:cxn ang="0">
                  <a:pos x="12" y="96"/>
                </a:cxn>
                <a:cxn ang="0">
                  <a:pos x="0" y="82"/>
                </a:cxn>
                <a:cxn ang="0">
                  <a:pos x="0" y="55"/>
                </a:cxn>
                <a:cxn ang="0">
                  <a:pos x="12" y="42"/>
                </a:cxn>
                <a:cxn ang="0">
                  <a:pos x="74" y="55"/>
                </a:cxn>
                <a:cxn ang="0">
                  <a:pos x="99" y="42"/>
                </a:cxn>
                <a:cxn ang="0">
                  <a:pos x="162" y="0"/>
                </a:cxn>
                <a:cxn ang="0">
                  <a:pos x="187" y="42"/>
                </a:cxn>
                <a:cxn ang="0">
                  <a:pos x="162" y="55"/>
                </a:cxn>
                <a:cxn ang="0">
                  <a:pos x="162" y="68"/>
                </a:cxn>
                <a:cxn ang="0">
                  <a:pos x="74" y="123"/>
                </a:cxn>
                <a:cxn ang="0">
                  <a:pos x="62" y="109"/>
                </a:cxn>
                <a:cxn ang="0">
                  <a:pos x="37" y="123"/>
                </a:cxn>
              </a:cxnLst>
              <a:rect l="0" t="0" r="r" b="b"/>
              <a:pathLst>
                <a:path w="188" h="124">
                  <a:moveTo>
                    <a:pt x="37" y="123"/>
                  </a:moveTo>
                  <a:lnTo>
                    <a:pt x="24" y="123"/>
                  </a:lnTo>
                  <a:lnTo>
                    <a:pt x="12" y="96"/>
                  </a:lnTo>
                  <a:lnTo>
                    <a:pt x="0" y="82"/>
                  </a:lnTo>
                  <a:lnTo>
                    <a:pt x="0" y="55"/>
                  </a:lnTo>
                  <a:lnTo>
                    <a:pt x="12" y="42"/>
                  </a:lnTo>
                  <a:lnTo>
                    <a:pt x="74" y="55"/>
                  </a:lnTo>
                  <a:lnTo>
                    <a:pt x="99" y="42"/>
                  </a:lnTo>
                  <a:lnTo>
                    <a:pt x="162" y="0"/>
                  </a:lnTo>
                  <a:lnTo>
                    <a:pt x="187" y="42"/>
                  </a:lnTo>
                  <a:lnTo>
                    <a:pt x="162" y="55"/>
                  </a:lnTo>
                  <a:lnTo>
                    <a:pt x="162" y="68"/>
                  </a:lnTo>
                  <a:lnTo>
                    <a:pt x="74" y="123"/>
                  </a:lnTo>
                  <a:lnTo>
                    <a:pt x="62" y="109"/>
                  </a:lnTo>
                  <a:lnTo>
                    <a:pt x="37" y="12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21" name="Line 177"/>
            <p:cNvSpPr>
              <a:spLocks noChangeShapeType="1"/>
            </p:cNvSpPr>
            <p:nvPr/>
          </p:nvSpPr>
          <p:spPr bwMode="auto">
            <a:xfrm flipV="1">
              <a:off x="7215229" y="3571537"/>
              <a:ext cx="0" cy="286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2" name="Line 178"/>
            <p:cNvSpPr>
              <a:spLocks noChangeShapeType="1"/>
            </p:cNvSpPr>
            <p:nvPr/>
          </p:nvSpPr>
          <p:spPr bwMode="auto">
            <a:xfrm>
              <a:off x="7252208" y="3586599"/>
              <a:ext cx="1947" cy="45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3" name="Line 179"/>
            <p:cNvSpPr>
              <a:spLocks noChangeShapeType="1"/>
            </p:cNvSpPr>
            <p:nvPr/>
          </p:nvSpPr>
          <p:spPr bwMode="auto">
            <a:xfrm>
              <a:off x="7277512" y="3597141"/>
              <a:ext cx="38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4" name="Line 180"/>
            <p:cNvSpPr>
              <a:spLocks noChangeShapeType="1"/>
            </p:cNvSpPr>
            <p:nvPr/>
          </p:nvSpPr>
          <p:spPr bwMode="auto">
            <a:xfrm>
              <a:off x="7322273" y="3607686"/>
              <a:ext cx="1947" cy="15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5" name="Line 181"/>
            <p:cNvSpPr>
              <a:spLocks noChangeShapeType="1"/>
            </p:cNvSpPr>
            <p:nvPr/>
          </p:nvSpPr>
          <p:spPr bwMode="auto">
            <a:xfrm>
              <a:off x="7347577" y="3597141"/>
              <a:ext cx="38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6" name="Line 182"/>
            <p:cNvSpPr>
              <a:spLocks noChangeShapeType="1"/>
            </p:cNvSpPr>
            <p:nvPr/>
          </p:nvSpPr>
          <p:spPr bwMode="auto">
            <a:xfrm flipV="1">
              <a:off x="7368984" y="3571537"/>
              <a:ext cx="0" cy="286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7" name="Line 183"/>
            <p:cNvSpPr>
              <a:spLocks noChangeShapeType="1"/>
            </p:cNvSpPr>
            <p:nvPr/>
          </p:nvSpPr>
          <p:spPr bwMode="auto">
            <a:xfrm>
              <a:off x="7468243" y="3556474"/>
              <a:ext cx="31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8" name="Line 184"/>
            <p:cNvSpPr>
              <a:spLocks noChangeShapeType="1"/>
            </p:cNvSpPr>
            <p:nvPr/>
          </p:nvSpPr>
          <p:spPr bwMode="auto">
            <a:xfrm>
              <a:off x="7491599" y="3413387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29" name="Line 185"/>
            <p:cNvSpPr>
              <a:spLocks noChangeShapeType="1"/>
            </p:cNvSpPr>
            <p:nvPr/>
          </p:nvSpPr>
          <p:spPr bwMode="auto">
            <a:xfrm flipV="1">
              <a:off x="7476028" y="3389289"/>
              <a:ext cx="0" cy="27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290" name="Freeform 186"/>
            <p:cNvSpPr>
              <a:spLocks/>
            </p:cNvSpPr>
            <p:nvPr/>
          </p:nvSpPr>
          <p:spPr bwMode="auto">
            <a:xfrm>
              <a:off x="7168520" y="2866644"/>
              <a:ext cx="642265" cy="4684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"/>
                </a:cxn>
                <a:cxn ang="0">
                  <a:pos x="12" y="55"/>
                </a:cxn>
                <a:cxn ang="0">
                  <a:pos x="12" y="68"/>
                </a:cxn>
                <a:cxn ang="0">
                  <a:pos x="37" y="82"/>
                </a:cxn>
                <a:cxn ang="0">
                  <a:pos x="37" y="96"/>
                </a:cxn>
                <a:cxn ang="0">
                  <a:pos x="37" y="137"/>
                </a:cxn>
                <a:cxn ang="0">
                  <a:pos x="75" y="165"/>
                </a:cxn>
                <a:cxn ang="0">
                  <a:pos x="98" y="206"/>
                </a:cxn>
                <a:cxn ang="0">
                  <a:pos x="124" y="206"/>
                </a:cxn>
                <a:cxn ang="0">
                  <a:pos x="148" y="261"/>
                </a:cxn>
                <a:cxn ang="0">
                  <a:pos x="198" y="288"/>
                </a:cxn>
                <a:cxn ang="0">
                  <a:pos x="224" y="275"/>
                </a:cxn>
                <a:cxn ang="0">
                  <a:pos x="236" y="275"/>
                </a:cxn>
                <a:cxn ang="0">
                  <a:pos x="248" y="302"/>
                </a:cxn>
                <a:cxn ang="0">
                  <a:pos x="310" y="316"/>
                </a:cxn>
                <a:cxn ang="0">
                  <a:pos x="323" y="288"/>
                </a:cxn>
                <a:cxn ang="0">
                  <a:pos x="335" y="275"/>
                </a:cxn>
                <a:cxn ang="0">
                  <a:pos x="323" y="261"/>
                </a:cxn>
                <a:cxn ang="0">
                  <a:pos x="310" y="220"/>
                </a:cxn>
                <a:cxn ang="0">
                  <a:pos x="297" y="192"/>
                </a:cxn>
                <a:cxn ang="0">
                  <a:pos x="310" y="178"/>
                </a:cxn>
                <a:cxn ang="0">
                  <a:pos x="310" y="165"/>
                </a:cxn>
                <a:cxn ang="0">
                  <a:pos x="285" y="165"/>
                </a:cxn>
                <a:cxn ang="0">
                  <a:pos x="285" y="123"/>
                </a:cxn>
                <a:cxn ang="0">
                  <a:pos x="274" y="96"/>
                </a:cxn>
                <a:cxn ang="0">
                  <a:pos x="285" y="68"/>
                </a:cxn>
                <a:cxn ang="0">
                  <a:pos x="274" y="55"/>
                </a:cxn>
                <a:cxn ang="0">
                  <a:pos x="186" y="27"/>
                </a:cxn>
                <a:cxn ang="0">
                  <a:pos x="174" y="27"/>
                </a:cxn>
                <a:cxn ang="0">
                  <a:pos x="174" y="41"/>
                </a:cxn>
                <a:cxn ang="0">
                  <a:pos x="161" y="41"/>
                </a:cxn>
                <a:cxn ang="0">
                  <a:pos x="161" y="55"/>
                </a:cxn>
                <a:cxn ang="0">
                  <a:pos x="136" y="68"/>
                </a:cxn>
                <a:cxn ang="0">
                  <a:pos x="111" y="68"/>
                </a:cxn>
                <a:cxn ang="0">
                  <a:pos x="86" y="27"/>
                </a:cxn>
                <a:cxn ang="0">
                  <a:pos x="62" y="0"/>
                </a:cxn>
                <a:cxn ang="0">
                  <a:pos x="25" y="13"/>
                </a:cxn>
                <a:cxn ang="0">
                  <a:pos x="0" y="0"/>
                </a:cxn>
              </a:cxnLst>
              <a:rect l="0" t="0" r="r" b="b"/>
              <a:pathLst>
                <a:path w="336" h="317">
                  <a:moveTo>
                    <a:pt x="0" y="0"/>
                  </a:moveTo>
                  <a:lnTo>
                    <a:pt x="0" y="13"/>
                  </a:lnTo>
                  <a:lnTo>
                    <a:pt x="12" y="55"/>
                  </a:lnTo>
                  <a:lnTo>
                    <a:pt x="12" y="68"/>
                  </a:lnTo>
                  <a:lnTo>
                    <a:pt x="37" y="82"/>
                  </a:lnTo>
                  <a:lnTo>
                    <a:pt x="37" y="96"/>
                  </a:lnTo>
                  <a:lnTo>
                    <a:pt x="37" y="137"/>
                  </a:lnTo>
                  <a:lnTo>
                    <a:pt x="75" y="165"/>
                  </a:lnTo>
                  <a:lnTo>
                    <a:pt x="98" y="206"/>
                  </a:lnTo>
                  <a:lnTo>
                    <a:pt x="124" y="206"/>
                  </a:lnTo>
                  <a:lnTo>
                    <a:pt x="148" y="261"/>
                  </a:lnTo>
                  <a:lnTo>
                    <a:pt x="198" y="288"/>
                  </a:lnTo>
                  <a:lnTo>
                    <a:pt x="224" y="275"/>
                  </a:lnTo>
                  <a:lnTo>
                    <a:pt x="236" y="275"/>
                  </a:lnTo>
                  <a:lnTo>
                    <a:pt x="248" y="302"/>
                  </a:lnTo>
                  <a:lnTo>
                    <a:pt x="310" y="316"/>
                  </a:lnTo>
                  <a:lnTo>
                    <a:pt x="323" y="288"/>
                  </a:lnTo>
                  <a:lnTo>
                    <a:pt x="335" y="275"/>
                  </a:lnTo>
                  <a:lnTo>
                    <a:pt x="323" y="261"/>
                  </a:lnTo>
                  <a:lnTo>
                    <a:pt x="310" y="220"/>
                  </a:lnTo>
                  <a:lnTo>
                    <a:pt x="297" y="192"/>
                  </a:lnTo>
                  <a:lnTo>
                    <a:pt x="310" y="178"/>
                  </a:lnTo>
                  <a:lnTo>
                    <a:pt x="310" y="165"/>
                  </a:lnTo>
                  <a:lnTo>
                    <a:pt x="285" y="165"/>
                  </a:lnTo>
                  <a:lnTo>
                    <a:pt x="285" y="123"/>
                  </a:lnTo>
                  <a:lnTo>
                    <a:pt x="274" y="96"/>
                  </a:lnTo>
                  <a:lnTo>
                    <a:pt x="285" y="68"/>
                  </a:lnTo>
                  <a:lnTo>
                    <a:pt x="274" y="55"/>
                  </a:lnTo>
                  <a:lnTo>
                    <a:pt x="186" y="27"/>
                  </a:lnTo>
                  <a:lnTo>
                    <a:pt x="174" y="27"/>
                  </a:lnTo>
                  <a:lnTo>
                    <a:pt x="174" y="41"/>
                  </a:lnTo>
                  <a:lnTo>
                    <a:pt x="161" y="41"/>
                  </a:lnTo>
                  <a:lnTo>
                    <a:pt x="161" y="55"/>
                  </a:lnTo>
                  <a:lnTo>
                    <a:pt x="136" y="68"/>
                  </a:lnTo>
                  <a:lnTo>
                    <a:pt x="111" y="68"/>
                  </a:lnTo>
                  <a:lnTo>
                    <a:pt x="86" y="27"/>
                  </a:lnTo>
                  <a:lnTo>
                    <a:pt x="62" y="0"/>
                  </a:lnTo>
                  <a:lnTo>
                    <a:pt x="25" y="1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1" name="Freeform 187"/>
            <p:cNvSpPr>
              <a:spLocks/>
            </p:cNvSpPr>
            <p:nvPr/>
          </p:nvSpPr>
          <p:spPr bwMode="auto">
            <a:xfrm>
              <a:off x="6905776" y="2946471"/>
              <a:ext cx="217980" cy="182249"/>
            </a:xfrm>
            <a:custGeom>
              <a:avLst/>
              <a:gdLst/>
              <a:ahLst/>
              <a:cxnLst>
                <a:cxn ang="0">
                  <a:pos x="12" y="67"/>
                </a:cxn>
                <a:cxn ang="0">
                  <a:pos x="24" y="81"/>
                </a:cxn>
                <a:cxn ang="0">
                  <a:pos x="12" y="95"/>
                </a:cxn>
                <a:cxn ang="0">
                  <a:pos x="0" y="122"/>
                </a:cxn>
                <a:cxn ang="0">
                  <a:pos x="24" y="122"/>
                </a:cxn>
                <a:cxn ang="0">
                  <a:pos x="50" y="95"/>
                </a:cxn>
                <a:cxn ang="0">
                  <a:pos x="87" y="67"/>
                </a:cxn>
                <a:cxn ang="0">
                  <a:pos x="100" y="27"/>
                </a:cxn>
                <a:cxn ang="0">
                  <a:pos x="113" y="13"/>
                </a:cxn>
                <a:cxn ang="0">
                  <a:pos x="100" y="0"/>
                </a:cxn>
                <a:cxn ang="0">
                  <a:pos x="24" y="27"/>
                </a:cxn>
                <a:cxn ang="0">
                  <a:pos x="12" y="41"/>
                </a:cxn>
                <a:cxn ang="0">
                  <a:pos x="0" y="41"/>
                </a:cxn>
                <a:cxn ang="0">
                  <a:pos x="12" y="67"/>
                </a:cxn>
              </a:cxnLst>
              <a:rect l="0" t="0" r="r" b="b"/>
              <a:pathLst>
                <a:path w="114" h="123">
                  <a:moveTo>
                    <a:pt x="12" y="67"/>
                  </a:moveTo>
                  <a:lnTo>
                    <a:pt x="24" y="81"/>
                  </a:lnTo>
                  <a:lnTo>
                    <a:pt x="12" y="95"/>
                  </a:lnTo>
                  <a:lnTo>
                    <a:pt x="0" y="122"/>
                  </a:lnTo>
                  <a:lnTo>
                    <a:pt x="24" y="122"/>
                  </a:lnTo>
                  <a:lnTo>
                    <a:pt x="50" y="95"/>
                  </a:lnTo>
                  <a:lnTo>
                    <a:pt x="87" y="67"/>
                  </a:lnTo>
                  <a:lnTo>
                    <a:pt x="100" y="27"/>
                  </a:lnTo>
                  <a:lnTo>
                    <a:pt x="113" y="13"/>
                  </a:lnTo>
                  <a:lnTo>
                    <a:pt x="100" y="0"/>
                  </a:lnTo>
                  <a:lnTo>
                    <a:pt x="24" y="27"/>
                  </a:lnTo>
                  <a:lnTo>
                    <a:pt x="12" y="41"/>
                  </a:lnTo>
                  <a:lnTo>
                    <a:pt x="0" y="41"/>
                  </a:lnTo>
                  <a:lnTo>
                    <a:pt x="12" y="6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2" name="Freeform 188"/>
            <p:cNvSpPr>
              <a:spLocks/>
            </p:cNvSpPr>
            <p:nvPr/>
          </p:nvSpPr>
          <p:spPr bwMode="auto">
            <a:xfrm>
              <a:off x="7001142" y="2946472"/>
              <a:ext cx="358111" cy="266594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49" y="0"/>
                </a:cxn>
                <a:cxn ang="0">
                  <a:pos x="62" y="13"/>
                </a:cxn>
                <a:cxn ang="0">
                  <a:pos x="49" y="27"/>
                </a:cxn>
                <a:cxn ang="0">
                  <a:pos x="37" y="68"/>
                </a:cxn>
                <a:cxn ang="0">
                  <a:pos x="0" y="97"/>
                </a:cxn>
                <a:cxn ang="0">
                  <a:pos x="0" y="111"/>
                </a:cxn>
                <a:cxn ang="0">
                  <a:pos x="24" y="124"/>
                </a:cxn>
                <a:cxn ang="0">
                  <a:pos x="87" y="152"/>
                </a:cxn>
                <a:cxn ang="0">
                  <a:pos x="87" y="166"/>
                </a:cxn>
                <a:cxn ang="0">
                  <a:pos x="99" y="166"/>
                </a:cxn>
                <a:cxn ang="0">
                  <a:pos x="112" y="179"/>
                </a:cxn>
                <a:cxn ang="0">
                  <a:pos x="162" y="179"/>
                </a:cxn>
                <a:cxn ang="0">
                  <a:pos x="162" y="152"/>
                </a:cxn>
                <a:cxn ang="0">
                  <a:pos x="174" y="152"/>
                </a:cxn>
                <a:cxn ang="0">
                  <a:pos x="174" y="166"/>
                </a:cxn>
                <a:cxn ang="0">
                  <a:pos x="187" y="152"/>
                </a:cxn>
                <a:cxn ang="0">
                  <a:pos x="162" y="111"/>
                </a:cxn>
                <a:cxn ang="0">
                  <a:pos x="124" y="82"/>
                </a:cxn>
                <a:cxn ang="0">
                  <a:pos x="124" y="41"/>
                </a:cxn>
                <a:cxn ang="0">
                  <a:pos x="124" y="27"/>
                </a:cxn>
                <a:cxn ang="0">
                  <a:pos x="99" y="13"/>
                </a:cxn>
                <a:cxn ang="0">
                  <a:pos x="99" y="0"/>
                </a:cxn>
              </a:cxnLst>
              <a:rect l="0" t="0" r="r" b="b"/>
              <a:pathLst>
                <a:path w="188" h="180">
                  <a:moveTo>
                    <a:pt x="99" y="0"/>
                  </a:moveTo>
                  <a:lnTo>
                    <a:pt x="49" y="0"/>
                  </a:lnTo>
                  <a:lnTo>
                    <a:pt x="62" y="13"/>
                  </a:lnTo>
                  <a:lnTo>
                    <a:pt x="49" y="27"/>
                  </a:lnTo>
                  <a:lnTo>
                    <a:pt x="37" y="68"/>
                  </a:lnTo>
                  <a:lnTo>
                    <a:pt x="0" y="97"/>
                  </a:lnTo>
                  <a:lnTo>
                    <a:pt x="0" y="111"/>
                  </a:lnTo>
                  <a:lnTo>
                    <a:pt x="24" y="124"/>
                  </a:lnTo>
                  <a:lnTo>
                    <a:pt x="87" y="152"/>
                  </a:lnTo>
                  <a:lnTo>
                    <a:pt x="87" y="166"/>
                  </a:lnTo>
                  <a:lnTo>
                    <a:pt x="99" y="166"/>
                  </a:lnTo>
                  <a:lnTo>
                    <a:pt x="112" y="179"/>
                  </a:lnTo>
                  <a:lnTo>
                    <a:pt x="162" y="179"/>
                  </a:lnTo>
                  <a:lnTo>
                    <a:pt x="162" y="152"/>
                  </a:lnTo>
                  <a:lnTo>
                    <a:pt x="174" y="152"/>
                  </a:lnTo>
                  <a:lnTo>
                    <a:pt x="174" y="166"/>
                  </a:lnTo>
                  <a:lnTo>
                    <a:pt x="187" y="152"/>
                  </a:lnTo>
                  <a:lnTo>
                    <a:pt x="162" y="111"/>
                  </a:lnTo>
                  <a:lnTo>
                    <a:pt x="124" y="82"/>
                  </a:lnTo>
                  <a:lnTo>
                    <a:pt x="124" y="41"/>
                  </a:lnTo>
                  <a:lnTo>
                    <a:pt x="124" y="27"/>
                  </a:lnTo>
                  <a:lnTo>
                    <a:pt x="99" y="13"/>
                  </a:lnTo>
                  <a:lnTo>
                    <a:pt x="9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3" name="Freeform 189"/>
            <p:cNvSpPr>
              <a:spLocks/>
            </p:cNvSpPr>
            <p:nvPr/>
          </p:nvSpPr>
          <p:spPr bwMode="auto">
            <a:xfrm>
              <a:off x="6905774" y="3089559"/>
              <a:ext cx="95367" cy="140074"/>
            </a:xfrm>
            <a:custGeom>
              <a:avLst/>
              <a:gdLst/>
              <a:ahLst/>
              <a:cxnLst>
                <a:cxn ang="0">
                  <a:pos x="50" y="14"/>
                </a:cxn>
                <a:cxn ang="0">
                  <a:pos x="50" y="0"/>
                </a:cxn>
                <a:cxn ang="0">
                  <a:pos x="24" y="26"/>
                </a:cxn>
                <a:cxn ang="0">
                  <a:pos x="0" y="26"/>
                </a:cxn>
                <a:cxn ang="0">
                  <a:pos x="0" y="40"/>
                </a:cxn>
                <a:cxn ang="0">
                  <a:pos x="0" y="94"/>
                </a:cxn>
                <a:cxn ang="0">
                  <a:pos x="50" y="80"/>
                </a:cxn>
                <a:cxn ang="0">
                  <a:pos x="50" y="54"/>
                </a:cxn>
                <a:cxn ang="0">
                  <a:pos x="37" y="40"/>
                </a:cxn>
                <a:cxn ang="0">
                  <a:pos x="50" y="14"/>
                </a:cxn>
              </a:cxnLst>
              <a:rect l="0" t="0" r="r" b="b"/>
              <a:pathLst>
                <a:path w="51" h="95">
                  <a:moveTo>
                    <a:pt x="50" y="14"/>
                  </a:moveTo>
                  <a:lnTo>
                    <a:pt x="50" y="0"/>
                  </a:lnTo>
                  <a:lnTo>
                    <a:pt x="24" y="26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0" y="94"/>
                  </a:lnTo>
                  <a:lnTo>
                    <a:pt x="50" y="80"/>
                  </a:lnTo>
                  <a:lnTo>
                    <a:pt x="50" y="54"/>
                  </a:lnTo>
                  <a:lnTo>
                    <a:pt x="37" y="40"/>
                  </a:lnTo>
                  <a:lnTo>
                    <a:pt x="50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4" name="Freeform 190"/>
            <p:cNvSpPr>
              <a:spLocks/>
            </p:cNvSpPr>
            <p:nvPr/>
          </p:nvSpPr>
          <p:spPr bwMode="auto">
            <a:xfrm>
              <a:off x="7407909" y="3289880"/>
              <a:ext cx="31140" cy="2560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16" y="16"/>
                </a:cxn>
                <a:cxn ang="0">
                  <a:pos x="16" y="0"/>
                </a:cxn>
              </a:cxnLst>
              <a:rect l="0" t="0" r="r" b="b"/>
              <a:pathLst>
                <a:path w="17" h="17">
                  <a:moveTo>
                    <a:pt x="16" y="0"/>
                  </a:moveTo>
                  <a:lnTo>
                    <a:pt x="0" y="0"/>
                  </a:lnTo>
                  <a:lnTo>
                    <a:pt x="16" y="16"/>
                  </a:lnTo>
                  <a:lnTo>
                    <a:pt x="1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5" name="Freeform 191"/>
            <p:cNvSpPr>
              <a:spLocks/>
            </p:cNvSpPr>
            <p:nvPr/>
          </p:nvSpPr>
          <p:spPr bwMode="auto">
            <a:xfrm>
              <a:off x="7476028" y="3310967"/>
              <a:ext cx="145968" cy="103927"/>
            </a:xfrm>
            <a:custGeom>
              <a:avLst/>
              <a:gdLst/>
              <a:ahLst/>
              <a:cxnLst>
                <a:cxn ang="0">
                  <a:pos x="0" y="55"/>
                </a:cxn>
                <a:cxn ang="0">
                  <a:pos x="0" y="69"/>
                </a:cxn>
                <a:cxn ang="0">
                  <a:pos x="50" y="69"/>
                </a:cxn>
                <a:cxn ang="0">
                  <a:pos x="76" y="28"/>
                </a:cxn>
                <a:cxn ang="0">
                  <a:pos x="76" y="14"/>
                </a:cxn>
                <a:cxn ang="0">
                  <a:pos x="76" y="0"/>
                </a:cxn>
                <a:cxn ang="0">
                  <a:pos x="64" y="0"/>
                </a:cxn>
                <a:cxn ang="0">
                  <a:pos x="38" y="41"/>
                </a:cxn>
                <a:cxn ang="0">
                  <a:pos x="12" y="41"/>
                </a:cxn>
                <a:cxn ang="0">
                  <a:pos x="0" y="55"/>
                </a:cxn>
              </a:cxnLst>
              <a:rect l="0" t="0" r="r" b="b"/>
              <a:pathLst>
                <a:path w="77" h="70">
                  <a:moveTo>
                    <a:pt x="0" y="55"/>
                  </a:moveTo>
                  <a:lnTo>
                    <a:pt x="0" y="69"/>
                  </a:lnTo>
                  <a:lnTo>
                    <a:pt x="50" y="69"/>
                  </a:lnTo>
                  <a:lnTo>
                    <a:pt x="76" y="28"/>
                  </a:lnTo>
                  <a:lnTo>
                    <a:pt x="76" y="14"/>
                  </a:lnTo>
                  <a:lnTo>
                    <a:pt x="76" y="0"/>
                  </a:lnTo>
                  <a:lnTo>
                    <a:pt x="64" y="0"/>
                  </a:lnTo>
                  <a:lnTo>
                    <a:pt x="38" y="41"/>
                  </a:lnTo>
                  <a:lnTo>
                    <a:pt x="12" y="41"/>
                  </a:lnTo>
                  <a:lnTo>
                    <a:pt x="0" y="5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6" name="Freeform 192"/>
            <p:cNvSpPr>
              <a:spLocks/>
            </p:cNvSpPr>
            <p:nvPr/>
          </p:nvSpPr>
          <p:spPr bwMode="auto">
            <a:xfrm>
              <a:off x="7501329" y="3333561"/>
              <a:ext cx="216035" cy="265088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14"/>
                </a:cxn>
                <a:cxn ang="0">
                  <a:pos x="37" y="55"/>
                </a:cxn>
                <a:cxn ang="0">
                  <a:pos x="50" y="69"/>
                </a:cxn>
                <a:cxn ang="0">
                  <a:pos x="50" y="96"/>
                </a:cxn>
                <a:cxn ang="0">
                  <a:pos x="0" y="137"/>
                </a:cxn>
                <a:cxn ang="0">
                  <a:pos x="24" y="179"/>
                </a:cxn>
                <a:cxn ang="0">
                  <a:pos x="50" y="179"/>
                </a:cxn>
                <a:cxn ang="0">
                  <a:pos x="50" y="165"/>
                </a:cxn>
                <a:cxn ang="0">
                  <a:pos x="60" y="165"/>
                </a:cxn>
                <a:cxn ang="0">
                  <a:pos x="86" y="137"/>
                </a:cxn>
                <a:cxn ang="0">
                  <a:pos x="99" y="137"/>
                </a:cxn>
                <a:cxn ang="0">
                  <a:pos x="99" y="110"/>
                </a:cxn>
                <a:cxn ang="0">
                  <a:pos x="111" y="82"/>
                </a:cxn>
                <a:cxn ang="0">
                  <a:pos x="111" y="55"/>
                </a:cxn>
                <a:cxn ang="0">
                  <a:pos x="99" y="27"/>
                </a:cxn>
                <a:cxn ang="0">
                  <a:pos x="86" y="27"/>
                </a:cxn>
                <a:cxn ang="0">
                  <a:pos x="60" y="0"/>
                </a:cxn>
              </a:cxnLst>
              <a:rect l="0" t="0" r="r" b="b"/>
              <a:pathLst>
                <a:path w="112" h="180">
                  <a:moveTo>
                    <a:pt x="60" y="0"/>
                  </a:moveTo>
                  <a:lnTo>
                    <a:pt x="60" y="14"/>
                  </a:lnTo>
                  <a:lnTo>
                    <a:pt x="37" y="55"/>
                  </a:lnTo>
                  <a:lnTo>
                    <a:pt x="50" y="69"/>
                  </a:lnTo>
                  <a:lnTo>
                    <a:pt x="50" y="96"/>
                  </a:lnTo>
                  <a:lnTo>
                    <a:pt x="0" y="137"/>
                  </a:lnTo>
                  <a:lnTo>
                    <a:pt x="24" y="179"/>
                  </a:lnTo>
                  <a:lnTo>
                    <a:pt x="50" y="179"/>
                  </a:lnTo>
                  <a:lnTo>
                    <a:pt x="50" y="165"/>
                  </a:lnTo>
                  <a:lnTo>
                    <a:pt x="60" y="165"/>
                  </a:lnTo>
                  <a:lnTo>
                    <a:pt x="86" y="137"/>
                  </a:lnTo>
                  <a:lnTo>
                    <a:pt x="99" y="137"/>
                  </a:lnTo>
                  <a:lnTo>
                    <a:pt x="99" y="110"/>
                  </a:lnTo>
                  <a:lnTo>
                    <a:pt x="111" y="82"/>
                  </a:lnTo>
                  <a:lnTo>
                    <a:pt x="111" y="55"/>
                  </a:lnTo>
                  <a:lnTo>
                    <a:pt x="99" y="27"/>
                  </a:lnTo>
                  <a:lnTo>
                    <a:pt x="86" y="27"/>
                  </a:lnTo>
                  <a:lnTo>
                    <a:pt x="6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297" name="Freeform 193"/>
            <p:cNvSpPr>
              <a:spLocks/>
            </p:cNvSpPr>
            <p:nvPr/>
          </p:nvSpPr>
          <p:spPr bwMode="auto">
            <a:xfrm>
              <a:off x="7594751" y="3289880"/>
              <a:ext cx="35032" cy="2560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0" y="16"/>
                </a:cxn>
              </a:cxnLst>
              <a:rect l="0" t="0" r="r" b="b"/>
              <a:pathLst>
                <a:path w="17" h="17">
                  <a:moveTo>
                    <a:pt x="0" y="16"/>
                  </a:moveTo>
                  <a:lnTo>
                    <a:pt x="16" y="16"/>
                  </a:lnTo>
                  <a:lnTo>
                    <a:pt x="16" y="0"/>
                  </a:lnTo>
                  <a:lnTo>
                    <a:pt x="0" y="1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38" name="Freeform 194"/>
            <p:cNvSpPr>
              <a:spLocks/>
            </p:cNvSpPr>
            <p:nvPr/>
          </p:nvSpPr>
          <p:spPr bwMode="auto">
            <a:xfrm>
              <a:off x="7635622" y="2824471"/>
              <a:ext cx="548844" cy="396124"/>
            </a:xfrm>
            <a:custGeom>
              <a:avLst/>
              <a:gdLst>
                <a:gd name="T0" fmla="*/ 43161020 w 226"/>
                <a:gd name="T1" fmla="*/ 242695380 h 221"/>
                <a:gd name="T2" fmla="*/ 0 w 226"/>
                <a:gd name="T3" fmla="*/ 342629995 h 221"/>
                <a:gd name="T4" fmla="*/ 43161020 w 226"/>
                <a:gd name="T5" fmla="*/ 438994031 h 221"/>
                <a:gd name="T6" fmla="*/ 43161020 w 226"/>
                <a:gd name="T7" fmla="*/ 588894064 h 221"/>
                <a:gd name="T8" fmla="*/ 145181399 w 226"/>
                <a:gd name="T9" fmla="*/ 588894064 h 221"/>
                <a:gd name="T10" fmla="*/ 145181399 w 226"/>
                <a:gd name="T11" fmla="*/ 635292682 h 221"/>
                <a:gd name="T12" fmla="*/ 94172200 w 226"/>
                <a:gd name="T13" fmla="*/ 685258100 h 221"/>
                <a:gd name="T14" fmla="*/ 145181399 w 226"/>
                <a:gd name="T15" fmla="*/ 785192715 h 221"/>
                <a:gd name="T16" fmla="*/ 290362797 w 226"/>
                <a:gd name="T17" fmla="*/ 785192715 h 221"/>
                <a:gd name="T18" fmla="*/ 392381195 w 226"/>
                <a:gd name="T19" fmla="*/ 735225408 h 221"/>
                <a:gd name="T20" fmla="*/ 392381195 w 226"/>
                <a:gd name="T21" fmla="*/ 685258100 h 221"/>
                <a:gd name="T22" fmla="*/ 439468285 w 226"/>
                <a:gd name="T23" fmla="*/ 635292682 h 221"/>
                <a:gd name="T24" fmla="*/ 486553395 w 226"/>
                <a:gd name="T25" fmla="*/ 538926757 h 221"/>
                <a:gd name="T26" fmla="*/ 588571792 w 226"/>
                <a:gd name="T27" fmla="*/ 488961339 h 221"/>
                <a:gd name="T28" fmla="*/ 635658883 w 226"/>
                <a:gd name="T29" fmla="*/ 392595413 h 221"/>
                <a:gd name="T30" fmla="*/ 635658883 w 226"/>
                <a:gd name="T31" fmla="*/ 342629995 h 221"/>
                <a:gd name="T32" fmla="*/ 682743992 w 226"/>
                <a:gd name="T33" fmla="*/ 342629995 h 221"/>
                <a:gd name="T34" fmla="*/ 682743992 w 226"/>
                <a:gd name="T35" fmla="*/ 242695380 h 221"/>
                <a:gd name="T36" fmla="*/ 682743992 w 226"/>
                <a:gd name="T37" fmla="*/ 146331344 h 221"/>
                <a:gd name="T38" fmla="*/ 733753191 w 226"/>
                <a:gd name="T39" fmla="*/ 96364037 h 221"/>
                <a:gd name="T40" fmla="*/ 831849480 w 226"/>
                <a:gd name="T41" fmla="*/ 96364037 h 221"/>
                <a:gd name="T42" fmla="*/ 882858679 w 226"/>
                <a:gd name="T43" fmla="*/ 46398619 h 221"/>
                <a:gd name="T44" fmla="*/ 784764371 w 226"/>
                <a:gd name="T45" fmla="*/ 46398619 h 221"/>
                <a:gd name="T46" fmla="*/ 682743992 w 226"/>
                <a:gd name="T47" fmla="*/ 96364037 h 221"/>
                <a:gd name="T48" fmla="*/ 635658883 w 226"/>
                <a:gd name="T49" fmla="*/ 46398619 h 221"/>
                <a:gd name="T50" fmla="*/ 635658883 w 226"/>
                <a:gd name="T51" fmla="*/ 0 h 221"/>
                <a:gd name="T52" fmla="*/ 588571792 w 226"/>
                <a:gd name="T53" fmla="*/ 0 h 221"/>
                <a:gd name="T54" fmla="*/ 537562594 w 226"/>
                <a:gd name="T55" fmla="*/ 46398619 h 221"/>
                <a:gd name="T56" fmla="*/ 392381195 w 226"/>
                <a:gd name="T57" fmla="*/ 96364037 h 221"/>
                <a:gd name="T58" fmla="*/ 341371996 w 226"/>
                <a:gd name="T59" fmla="*/ 46398619 h 221"/>
                <a:gd name="T60" fmla="*/ 239353599 w 226"/>
                <a:gd name="T61" fmla="*/ 96364037 h 221"/>
                <a:gd name="T62" fmla="*/ 196190597 w 226"/>
                <a:gd name="T63" fmla="*/ 146331344 h 221"/>
                <a:gd name="T64" fmla="*/ 94172200 w 226"/>
                <a:gd name="T65" fmla="*/ 242695380 h 221"/>
                <a:gd name="T66" fmla="*/ 43161020 w 226"/>
                <a:gd name="T67" fmla="*/ 242695380 h 22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26" h="221">
                  <a:moveTo>
                    <a:pt x="11" y="68"/>
                  </a:moveTo>
                  <a:lnTo>
                    <a:pt x="0" y="96"/>
                  </a:lnTo>
                  <a:lnTo>
                    <a:pt x="11" y="123"/>
                  </a:lnTo>
                  <a:lnTo>
                    <a:pt x="11" y="165"/>
                  </a:lnTo>
                  <a:lnTo>
                    <a:pt x="37" y="165"/>
                  </a:lnTo>
                  <a:lnTo>
                    <a:pt x="37" y="178"/>
                  </a:lnTo>
                  <a:lnTo>
                    <a:pt x="24" y="192"/>
                  </a:lnTo>
                  <a:lnTo>
                    <a:pt x="37" y="220"/>
                  </a:lnTo>
                  <a:lnTo>
                    <a:pt x="74" y="220"/>
                  </a:lnTo>
                  <a:lnTo>
                    <a:pt x="100" y="206"/>
                  </a:lnTo>
                  <a:lnTo>
                    <a:pt x="100" y="192"/>
                  </a:lnTo>
                  <a:lnTo>
                    <a:pt x="112" y="178"/>
                  </a:lnTo>
                  <a:lnTo>
                    <a:pt x="124" y="151"/>
                  </a:lnTo>
                  <a:lnTo>
                    <a:pt x="150" y="137"/>
                  </a:lnTo>
                  <a:lnTo>
                    <a:pt x="162" y="110"/>
                  </a:lnTo>
                  <a:lnTo>
                    <a:pt x="162" y="96"/>
                  </a:lnTo>
                  <a:lnTo>
                    <a:pt x="174" y="96"/>
                  </a:lnTo>
                  <a:lnTo>
                    <a:pt x="174" y="68"/>
                  </a:lnTo>
                  <a:lnTo>
                    <a:pt x="174" y="41"/>
                  </a:lnTo>
                  <a:lnTo>
                    <a:pt x="187" y="27"/>
                  </a:lnTo>
                  <a:lnTo>
                    <a:pt x="212" y="27"/>
                  </a:lnTo>
                  <a:lnTo>
                    <a:pt x="225" y="13"/>
                  </a:lnTo>
                  <a:lnTo>
                    <a:pt x="200" y="13"/>
                  </a:lnTo>
                  <a:lnTo>
                    <a:pt x="174" y="27"/>
                  </a:lnTo>
                  <a:lnTo>
                    <a:pt x="162" y="13"/>
                  </a:lnTo>
                  <a:lnTo>
                    <a:pt x="162" y="0"/>
                  </a:lnTo>
                  <a:lnTo>
                    <a:pt x="150" y="0"/>
                  </a:lnTo>
                  <a:lnTo>
                    <a:pt x="137" y="13"/>
                  </a:lnTo>
                  <a:lnTo>
                    <a:pt x="100" y="27"/>
                  </a:lnTo>
                  <a:lnTo>
                    <a:pt x="87" y="13"/>
                  </a:lnTo>
                  <a:lnTo>
                    <a:pt x="61" y="27"/>
                  </a:lnTo>
                  <a:lnTo>
                    <a:pt x="50" y="41"/>
                  </a:lnTo>
                  <a:lnTo>
                    <a:pt x="24" y="68"/>
                  </a:lnTo>
                  <a:lnTo>
                    <a:pt x="11" y="6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39" name="Line 195"/>
            <p:cNvSpPr>
              <a:spLocks noChangeShapeType="1"/>
            </p:cNvSpPr>
            <p:nvPr/>
          </p:nvSpPr>
          <p:spPr bwMode="auto">
            <a:xfrm flipV="1">
              <a:off x="7513006" y="3512795"/>
              <a:ext cx="0" cy="256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0" name="Line 196"/>
            <p:cNvSpPr>
              <a:spLocks noChangeShapeType="1"/>
            </p:cNvSpPr>
            <p:nvPr/>
          </p:nvSpPr>
          <p:spPr bwMode="auto">
            <a:xfrm flipV="1">
              <a:off x="7559719" y="3493215"/>
              <a:ext cx="3892" cy="240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1" name="Line 197"/>
            <p:cNvSpPr>
              <a:spLocks noChangeShapeType="1"/>
            </p:cNvSpPr>
            <p:nvPr/>
          </p:nvSpPr>
          <p:spPr bwMode="auto">
            <a:xfrm>
              <a:off x="7590858" y="3475141"/>
              <a:ext cx="38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2" name="Line 198"/>
            <p:cNvSpPr>
              <a:spLocks noChangeShapeType="1"/>
            </p:cNvSpPr>
            <p:nvPr/>
          </p:nvSpPr>
          <p:spPr bwMode="auto">
            <a:xfrm flipV="1">
              <a:off x="7575287" y="3432968"/>
              <a:ext cx="0" cy="240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3" name="Line 199"/>
            <p:cNvSpPr>
              <a:spLocks noChangeShapeType="1"/>
            </p:cNvSpPr>
            <p:nvPr/>
          </p:nvSpPr>
          <p:spPr bwMode="auto">
            <a:xfrm flipH="1">
              <a:off x="7548041" y="3435980"/>
              <a:ext cx="350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4" name="Line 200"/>
            <p:cNvSpPr>
              <a:spLocks noChangeShapeType="1"/>
            </p:cNvSpPr>
            <p:nvPr/>
          </p:nvSpPr>
          <p:spPr bwMode="auto">
            <a:xfrm flipH="1">
              <a:off x="7501331" y="3413387"/>
              <a:ext cx="29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5" name="Line 201"/>
            <p:cNvSpPr>
              <a:spLocks noChangeShapeType="1"/>
            </p:cNvSpPr>
            <p:nvPr/>
          </p:nvSpPr>
          <p:spPr bwMode="auto">
            <a:xfrm flipH="1">
              <a:off x="7594751" y="3384772"/>
              <a:ext cx="35032" cy="15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6" name="Line 202"/>
            <p:cNvSpPr>
              <a:spLocks noChangeShapeType="1"/>
            </p:cNvSpPr>
            <p:nvPr/>
          </p:nvSpPr>
          <p:spPr bwMode="auto">
            <a:xfrm flipH="1">
              <a:off x="7575288" y="3404351"/>
              <a:ext cx="29195" cy="30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7" name="Line 203"/>
            <p:cNvSpPr>
              <a:spLocks noChangeShapeType="1"/>
            </p:cNvSpPr>
            <p:nvPr/>
          </p:nvSpPr>
          <p:spPr bwMode="auto">
            <a:xfrm>
              <a:off x="7501328" y="3567017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8" name="Line 204"/>
            <p:cNvSpPr>
              <a:spLocks noChangeShapeType="1"/>
            </p:cNvSpPr>
            <p:nvPr/>
          </p:nvSpPr>
          <p:spPr bwMode="auto">
            <a:xfrm>
              <a:off x="7522738" y="3586599"/>
              <a:ext cx="0" cy="45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49" name="Freeform 205"/>
            <p:cNvSpPr>
              <a:spLocks/>
            </p:cNvSpPr>
            <p:nvPr/>
          </p:nvSpPr>
          <p:spPr bwMode="auto">
            <a:xfrm>
              <a:off x="7758236" y="2884719"/>
              <a:ext cx="432069" cy="489508"/>
            </a:xfrm>
            <a:custGeom>
              <a:avLst/>
              <a:gdLst>
                <a:gd name="T0" fmla="*/ 301535454 w 226"/>
                <a:gd name="T1" fmla="*/ 799365126 h 332"/>
                <a:gd name="T2" fmla="*/ 396373645 w 226"/>
                <a:gd name="T3" fmla="*/ 734159703 h 332"/>
                <a:gd name="T4" fmla="*/ 364759875 w 226"/>
                <a:gd name="T5" fmla="*/ 635144865 h 332"/>
                <a:gd name="T6" fmla="*/ 333147664 w 226"/>
                <a:gd name="T7" fmla="*/ 601335452 h 332"/>
                <a:gd name="T8" fmla="*/ 364759875 w 226"/>
                <a:gd name="T9" fmla="*/ 567524484 h 332"/>
                <a:gd name="T10" fmla="*/ 396373645 w 226"/>
                <a:gd name="T11" fmla="*/ 567524484 h 332"/>
                <a:gd name="T12" fmla="*/ 423122079 w 226"/>
                <a:gd name="T13" fmla="*/ 567524484 h 332"/>
                <a:gd name="T14" fmla="*/ 423122079 w 226"/>
                <a:gd name="T15" fmla="*/ 502320614 h 332"/>
                <a:gd name="T16" fmla="*/ 454734289 w 226"/>
                <a:gd name="T17" fmla="*/ 468509647 h 332"/>
                <a:gd name="T18" fmla="*/ 486348059 w 226"/>
                <a:gd name="T19" fmla="*/ 369494809 h 332"/>
                <a:gd name="T20" fmla="*/ 517960270 w 226"/>
                <a:gd name="T21" fmla="*/ 299459470 h 332"/>
                <a:gd name="T22" fmla="*/ 517960270 w 226"/>
                <a:gd name="T23" fmla="*/ 265650056 h 332"/>
                <a:gd name="T24" fmla="*/ 486348059 w 226"/>
                <a:gd name="T25" fmla="*/ 265650056 h 332"/>
                <a:gd name="T26" fmla="*/ 547141372 w 226"/>
                <a:gd name="T27" fmla="*/ 166635219 h 332"/>
                <a:gd name="T28" fmla="*/ 517960270 w 226"/>
                <a:gd name="T29" fmla="*/ 101429795 h 332"/>
                <a:gd name="T30" fmla="*/ 454734289 w 226"/>
                <a:gd name="T31" fmla="*/ 0 h 332"/>
                <a:gd name="T32" fmla="*/ 423122079 w 226"/>
                <a:gd name="T33" fmla="*/ 33809414 h 332"/>
                <a:gd name="T34" fmla="*/ 364759875 w 226"/>
                <a:gd name="T35" fmla="*/ 33809414 h 332"/>
                <a:gd name="T36" fmla="*/ 333147664 w 226"/>
                <a:gd name="T37" fmla="*/ 67620382 h 332"/>
                <a:gd name="T38" fmla="*/ 333147664 w 226"/>
                <a:gd name="T39" fmla="*/ 132824251 h 332"/>
                <a:gd name="T40" fmla="*/ 333147664 w 226"/>
                <a:gd name="T41" fmla="*/ 200444633 h 332"/>
                <a:gd name="T42" fmla="*/ 301535454 w 226"/>
                <a:gd name="T43" fmla="*/ 200444633 h 332"/>
                <a:gd name="T44" fmla="*/ 301535454 w 226"/>
                <a:gd name="T45" fmla="*/ 236670558 h 332"/>
                <a:gd name="T46" fmla="*/ 272354352 w 226"/>
                <a:gd name="T47" fmla="*/ 299459470 h 332"/>
                <a:gd name="T48" fmla="*/ 211561039 w 226"/>
                <a:gd name="T49" fmla="*/ 335685396 h 332"/>
                <a:gd name="T50" fmla="*/ 179948829 w 226"/>
                <a:gd name="T51" fmla="*/ 400889265 h 332"/>
                <a:gd name="T52" fmla="*/ 150767727 w 226"/>
                <a:gd name="T53" fmla="*/ 434700233 h 332"/>
                <a:gd name="T54" fmla="*/ 150767727 w 226"/>
                <a:gd name="T55" fmla="*/ 468509647 h 332"/>
                <a:gd name="T56" fmla="*/ 89974414 w 226"/>
                <a:gd name="T57" fmla="*/ 502320614 h 332"/>
                <a:gd name="T58" fmla="*/ 0 w 226"/>
                <a:gd name="T59" fmla="*/ 502320614 h 332"/>
                <a:gd name="T60" fmla="*/ 29181102 w 226"/>
                <a:gd name="T61" fmla="*/ 601335452 h 332"/>
                <a:gd name="T62" fmla="*/ 58362204 w 226"/>
                <a:gd name="T63" fmla="*/ 635144865 h 332"/>
                <a:gd name="T64" fmla="*/ 29181102 w 226"/>
                <a:gd name="T65" fmla="*/ 666539321 h 332"/>
                <a:gd name="T66" fmla="*/ 0 w 226"/>
                <a:gd name="T67" fmla="*/ 734159703 h 332"/>
                <a:gd name="T68" fmla="*/ 29181102 w 226"/>
                <a:gd name="T69" fmla="*/ 767970670 h 332"/>
                <a:gd name="T70" fmla="*/ 211561039 w 226"/>
                <a:gd name="T71" fmla="*/ 700350289 h 332"/>
                <a:gd name="T72" fmla="*/ 301535454 w 226"/>
                <a:gd name="T73" fmla="*/ 799365126 h 3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26" h="332">
                  <a:moveTo>
                    <a:pt x="124" y="331"/>
                  </a:moveTo>
                  <a:lnTo>
                    <a:pt x="163" y="304"/>
                  </a:lnTo>
                  <a:lnTo>
                    <a:pt x="150" y="263"/>
                  </a:lnTo>
                  <a:lnTo>
                    <a:pt x="137" y="249"/>
                  </a:lnTo>
                  <a:lnTo>
                    <a:pt x="150" y="235"/>
                  </a:lnTo>
                  <a:lnTo>
                    <a:pt x="163" y="235"/>
                  </a:lnTo>
                  <a:lnTo>
                    <a:pt x="174" y="235"/>
                  </a:lnTo>
                  <a:lnTo>
                    <a:pt x="174" y="208"/>
                  </a:lnTo>
                  <a:lnTo>
                    <a:pt x="187" y="194"/>
                  </a:lnTo>
                  <a:lnTo>
                    <a:pt x="200" y="153"/>
                  </a:lnTo>
                  <a:lnTo>
                    <a:pt x="213" y="124"/>
                  </a:lnTo>
                  <a:lnTo>
                    <a:pt x="213" y="110"/>
                  </a:lnTo>
                  <a:lnTo>
                    <a:pt x="200" y="110"/>
                  </a:lnTo>
                  <a:lnTo>
                    <a:pt x="225" y="69"/>
                  </a:lnTo>
                  <a:lnTo>
                    <a:pt x="213" y="42"/>
                  </a:lnTo>
                  <a:lnTo>
                    <a:pt x="187" y="0"/>
                  </a:lnTo>
                  <a:lnTo>
                    <a:pt x="174" y="14"/>
                  </a:lnTo>
                  <a:lnTo>
                    <a:pt x="150" y="14"/>
                  </a:lnTo>
                  <a:lnTo>
                    <a:pt x="137" y="28"/>
                  </a:lnTo>
                  <a:lnTo>
                    <a:pt x="137" y="55"/>
                  </a:lnTo>
                  <a:lnTo>
                    <a:pt x="137" y="83"/>
                  </a:lnTo>
                  <a:lnTo>
                    <a:pt x="124" y="83"/>
                  </a:lnTo>
                  <a:lnTo>
                    <a:pt x="124" y="98"/>
                  </a:lnTo>
                  <a:lnTo>
                    <a:pt x="112" y="124"/>
                  </a:lnTo>
                  <a:lnTo>
                    <a:pt x="87" y="139"/>
                  </a:lnTo>
                  <a:lnTo>
                    <a:pt x="74" y="166"/>
                  </a:lnTo>
                  <a:lnTo>
                    <a:pt x="62" y="180"/>
                  </a:lnTo>
                  <a:lnTo>
                    <a:pt x="62" y="194"/>
                  </a:lnTo>
                  <a:lnTo>
                    <a:pt x="37" y="208"/>
                  </a:lnTo>
                  <a:lnTo>
                    <a:pt x="0" y="208"/>
                  </a:lnTo>
                  <a:lnTo>
                    <a:pt x="12" y="249"/>
                  </a:lnTo>
                  <a:lnTo>
                    <a:pt x="24" y="263"/>
                  </a:lnTo>
                  <a:lnTo>
                    <a:pt x="12" y="276"/>
                  </a:lnTo>
                  <a:lnTo>
                    <a:pt x="0" y="304"/>
                  </a:lnTo>
                  <a:lnTo>
                    <a:pt x="12" y="318"/>
                  </a:lnTo>
                  <a:lnTo>
                    <a:pt x="87" y="290"/>
                  </a:lnTo>
                  <a:lnTo>
                    <a:pt x="124" y="331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59950" name="Line 206"/>
            <p:cNvSpPr>
              <a:spLocks noChangeShapeType="1"/>
            </p:cNvSpPr>
            <p:nvPr/>
          </p:nvSpPr>
          <p:spPr bwMode="auto">
            <a:xfrm>
              <a:off x="7635622" y="3351634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11" name="Freeform 207"/>
            <p:cNvSpPr>
              <a:spLocks/>
            </p:cNvSpPr>
            <p:nvPr/>
          </p:nvSpPr>
          <p:spPr bwMode="auto">
            <a:xfrm>
              <a:off x="6551557" y="3029313"/>
              <a:ext cx="70065" cy="25604"/>
            </a:xfrm>
            <a:custGeom>
              <a:avLst/>
              <a:gdLst/>
              <a:ahLst/>
              <a:cxnLst>
                <a:cxn ang="0">
                  <a:pos x="36" y="16"/>
                </a:cxn>
                <a:cxn ang="0">
                  <a:pos x="23" y="0"/>
                </a:cxn>
                <a:cxn ang="0">
                  <a:pos x="0" y="0"/>
                </a:cxn>
                <a:cxn ang="0">
                  <a:pos x="10" y="16"/>
                </a:cxn>
                <a:cxn ang="0">
                  <a:pos x="36" y="16"/>
                </a:cxn>
              </a:cxnLst>
              <a:rect l="0" t="0" r="r" b="b"/>
              <a:pathLst>
                <a:path w="37" h="17">
                  <a:moveTo>
                    <a:pt x="36" y="16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10" y="16"/>
                  </a:lnTo>
                  <a:lnTo>
                    <a:pt x="36" y="1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12" name="Freeform 208"/>
            <p:cNvSpPr>
              <a:spLocks/>
            </p:cNvSpPr>
            <p:nvPr/>
          </p:nvSpPr>
          <p:spPr bwMode="auto">
            <a:xfrm>
              <a:off x="6810408" y="3029313"/>
              <a:ext cx="44764" cy="2560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0" y="0"/>
                </a:cxn>
                <a:cxn ang="0">
                  <a:pos x="0" y="16"/>
                </a:cxn>
                <a:cxn ang="0">
                  <a:pos x="12" y="16"/>
                </a:cxn>
                <a:cxn ang="0">
                  <a:pos x="23" y="0"/>
                </a:cxn>
              </a:cxnLst>
              <a:rect l="0" t="0" r="r" b="b"/>
              <a:pathLst>
                <a:path w="24" h="17">
                  <a:moveTo>
                    <a:pt x="23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12" y="16"/>
                  </a:lnTo>
                  <a:lnTo>
                    <a:pt x="23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13" name="Freeform 209"/>
            <p:cNvSpPr>
              <a:spLocks/>
            </p:cNvSpPr>
            <p:nvPr/>
          </p:nvSpPr>
          <p:spPr bwMode="auto">
            <a:xfrm>
              <a:off x="6855173" y="3089559"/>
              <a:ext cx="75905" cy="140074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27" y="94"/>
                </a:cxn>
                <a:cxn ang="0">
                  <a:pos x="27" y="40"/>
                </a:cxn>
                <a:cxn ang="0">
                  <a:pos x="27" y="26"/>
                </a:cxn>
                <a:cxn ang="0">
                  <a:pos x="40" y="0"/>
                </a:cxn>
                <a:cxn ang="0">
                  <a:pos x="27" y="0"/>
                </a:cxn>
                <a:cxn ang="0">
                  <a:pos x="0" y="54"/>
                </a:cxn>
              </a:cxnLst>
              <a:rect l="0" t="0" r="r" b="b"/>
              <a:pathLst>
                <a:path w="41" h="95">
                  <a:moveTo>
                    <a:pt x="0" y="54"/>
                  </a:moveTo>
                  <a:lnTo>
                    <a:pt x="27" y="94"/>
                  </a:lnTo>
                  <a:lnTo>
                    <a:pt x="27" y="40"/>
                  </a:lnTo>
                  <a:lnTo>
                    <a:pt x="27" y="26"/>
                  </a:lnTo>
                  <a:lnTo>
                    <a:pt x="40" y="0"/>
                  </a:lnTo>
                  <a:lnTo>
                    <a:pt x="27" y="0"/>
                  </a:lnTo>
                  <a:lnTo>
                    <a:pt x="0" y="5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54" name="Freeform 210"/>
            <p:cNvSpPr>
              <a:spLocks/>
            </p:cNvSpPr>
            <p:nvPr/>
          </p:nvSpPr>
          <p:spPr bwMode="auto">
            <a:xfrm>
              <a:off x="4356179" y="959821"/>
              <a:ext cx="1288422" cy="1216993"/>
            </a:xfrm>
            <a:custGeom>
              <a:avLst/>
              <a:gdLst>
                <a:gd name="T0" fmla="*/ 268270371 w 676"/>
                <a:gd name="T1" fmla="*/ 1926640277 h 825"/>
                <a:gd name="T2" fmla="*/ 389112754 w 676"/>
                <a:gd name="T3" fmla="*/ 1991908717 h 825"/>
                <a:gd name="T4" fmla="*/ 480953650 w 676"/>
                <a:gd name="T5" fmla="*/ 1825111073 h 825"/>
                <a:gd name="T6" fmla="*/ 693636929 w 676"/>
                <a:gd name="T7" fmla="*/ 1493931926 h 825"/>
                <a:gd name="T8" fmla="*/ 1116586048 w 676"/>
                <a:gd name="T9" fmla="*/ 1426245791 h 825"/>
                <a:gd name="T10" fmla="*/ 966740622 w 676"/>
                <a:gd name="T11" fmla="*/ 1293291215 h 825"/>
                <a:gd name="T12" fmla="*/ 1297848846 w 676"/>
                <a:gd name="T13" fmla="*/ 1264281983 h 825"/>
                <a:gd name="T14" fmla="*/ 1056164079 w 676"/>
                <a:gd name="T15" fmla="*/ 1194178152 h 825"/>
                <a:gd name="T16" fmla="*/ 1297848846 w 676"/>
                <a:gd name="T17" fmla="*/ 1097484339 h 825"/>
                <a:gd name="T18" fmla="*/ 1237428431 w 676"/>
                <a:gd name="T19" fmla="*/ 894425933 h 825"/>
                <a:gd name="T20" fmla="*/ 1389689741 w 676"/>
                <a:gd name="T21" fmla="*/ 797730565 h 825"/>
                <a:gd name="T22" fmla="*/ 1268847358 w 676"/>
                <a:gd name="T23" fmla="*/ 630932921 h 825"/>
                <a:gd name="T24" fmla="*/ 1479113198 w 676"/>
                <a:gd name="T25" fmla="*/ 497976791 h 825"/>
                <a:gd name="T26" fmla="*/ 1510532124 w 676"/>
                <a:gd name="T27" fmla="*/ 365022215 h 825"/>
                <a:gd name="T28" fmla="*/ 1631374508 w 676"/>
                <a:gd name="T29" fmla="*/ 365022215 h 825"/>
                <a:gd name="T30" fmla="*/ 1268847358 w 676"/>
                <a:gd name="T31" fmla="*/ 365022215 h 825"/>
                <a:gd name="T32" fmla="*/ 1329269327 w 676"/>
                <a:gd name="T33" fmla="*/ 265910707 h 825"/>
                <a:gd name="T34" fmla="*/ 1418692784 w 676"/>
                <a:gd name="T35" fmla="*/ 132954576 h 825"/>
                <a:gd name="T36" fmla="*/ 872483843 w 676"/>
                <a:gd name="T37" fmla="*/ 0 h 825"/>
                <a:gd name="T38" fmla="*/ 389112754 w 676"/>
                <a:gd name="T39" fmla="*/ 333596842 h 825"/>
                <a:gd name="T40" fmla="*/ 147427988 w 676"/>
                <a:gd name="T41" fmla="*/ 432708350 h 825"/>
                <a:gd name="T42" fmla="*/ 26585604 w 676"/>
                <a:gd name="T43" fmla="*/ 531819858 h 825"/>
                <a:gd name="T44" fmla="*/ 147427988 w 676"/>
                <a:gd name="T45" fmla="*/ 599505994 h 825"/>
                <a:gd name="T46" fmla="*/ 58004531 w 676"/>
                <a:gd name="T47" fmla="*/ 630932921 h 825"/>
                <a:gd name="T48" fmla="*/ 118426500 w 676"/>
                <a:gd name="T49" fmla="*/ 698619057 h 825"/>
                <a:gd name="T50" fmla="*/ 210265840 w 676"/>
                <a:gd name="T51" fmla="*/ 797730565 h 825"/>
                <a:gd name="T52" fmla="*/ 239268883 w 676"/>
                <a:gd name="T53" fmla="*/ 964528208 h 825"/>
                <a:gd name="T54" fmla="*/ 210265840 w 676"/>
                <a:gd name="T55" fmla="*/ 998371276 h 825"/>
                <a:gd name="T56" fmla="*/ 239268883 w 676"/>
                <a:gd name="T57" fmla="*/ 1131327407 h 825"/>
                <a:gd name="T58" fmla="*/ 89423457 w 676"/>
                <a:gd name="T59" fmla="*/ 1131327407 h 825"/>
                <a:gd name="T60" fmla="*/ 178846914 w 676"/>
                <a:gd name="T61" fmla="*/ 1194178152 h 825"/>
                <a:gd name="T62" fmla="*/ 118426500 w 676"/>
                <a:gd name="T63" fmla="*/ 1264281983 h 825"/>
                <a:gd name="T64" fmla="*/ 89423457 w 676"/>
                <a:gd name="T65" fmla="*/ 1660729570 h 825"/>
                <a:gd name="T66" fmla="*/ 178846914 w 676"/>
                <a:gd name="T67" fmla="*/ 1725999565 h 825"/>
                <a:gd name="T68" fmla="*/ 147427988 w 676"/>
                <a:gd name="T69" fmla="*/ 1825111073 h 825"/>
                <a:gd name="T70" fmla="*/ 239268883 w 676"/>
                <a:gd name="T71" fmla="*/ 1926640277 h 8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76" h="825">
                  <a:moveTo>
                    <a:pt x="99" y="797"/>
                  </a:moveTo>
                  <a:lnTo>
                    <a:pt x="111" y="797"/>
                  </a:lnTo>
                  <a:lnTo>
                    <a:pt x="137" y="824"/>
                  </a:lnTo>
                  <a:lnTo>
                    <a:pt x="161" y="824"/>
                  </a:lnTo>
                  <a:lnTo>
                    <a:pt x="174" y="824"/>
                  </a:lnTo>
                  <a:lnTo>
                    <a:pt x="199" y="755"/>
                  </a:lnTo>
                  <a:lnTo>
                    <a:pt x="224" y="673"/>
                  </a:lnTo>
                  <a:lnTo>
                    <a:pt x="287" y="618"/>
                  </a:lnTo>
                  <a:lnTo>
                    <a:pt x="324" y="632"/>
                  </a:lnTo>
                  <a:lnTo>
                    <a:pt x="462" y="590"/>
                  </a:lnTo>
                  <a:lnTo>
                    <a:pt x="374" y="563"/>
                  </a:lnTo>
                  <a:lnTo>
                    <a:pt x="400" y="535"/>
                  </a:lnTo>
                  <a:lnTo>
                    <a:pt x="512" y="578"/>
                  </a:lnTo>
                  <a:lnTo>
                    <a:pt x="537" y="523"/>
                  </a:lnTo>
                  <a:lnTo>
                    <a:pt x="475" y="480"/>
                  </a:lnTo>
                  <a:lnTo>
                    <a:pt x="437" y="494"/>
                  </a:lnTo>
                  <a:lnTo>
                    <a:pt x="425" y="454"/>
                  </a:lnTo>
                  <a:lnTo>
                    <a:pt x="537" y="454"/>
                  </a:lnTo>
                  <a:lnTo>
                    <a:pt x="575" y="358"/>
                  </a:lnTo>
                  <a:lnTo>
                    <a:pt x="512" y="370"/>
                  </a:lnTo>
                  <a:lnTo>
                    <a:pt x="512" y="303"/>
                  </a:lnTo>
                  <a:lnTo>
                    <a:pt x="575" y="330"/>
                  </a:lnTo>
                  <a:lnTo>
                    <a:pt x="562" y="248"/>
                  </a:lnTo>
                  <a:lnTo>
                    <a:pt x="525" y="261"/>
                  </a:lnTo>
                  <a:lnTo>
                    <a:pt x="537" y="220"/>
                  </a:lnTo>
                  <a:lnTo>
                    <a:pt x="612" y="206"/>
                  </a:lnTo>
                  <a:lnTo>
                    <a:pt x="600" y="179"/>
                  </a:lnTo>
                  <a:lnTo>
                    <a:pt x="625" y="151"/>
                  </a:lnTo>
                  <a:lnTo>
                    <a:pt x="650" y="179"/>
                  </a:lnTo>
                  <a:lnTo>
                    <a:pt x="675" y="151"/>
                  </a:lnTo>
                  <a:lnTo>
                    <a:pt x="625" y="96"/>
                  </a:lnTo>
                  <a:lnTo>
                    <a:pt x="525" y="151"/>
                  </a:lnTo>
                  <a:lnTo>
                    <a:pt x="500" y="138"/>
                  </a:lnTo>
                  <a:lnTo>
                    <a:pt x="550" y="110"/>
                  </a:lnTo>
                  <a:lnTo>
                    <a:pt x="462" y="83"/>
                  </a:lnTo>
                  <a:lnTo>
                    <a:pt x="587" y="55"/>
                  </a:lnTo>
                  <a:lnTo>
                    <a:pt x="587" y="14"/>
                  </a:lnTo>
                  <a:lnTo>
                    <a:pt x="361" y="0"/>
                  </a:lnTo>
                  <a:lnTo>
                    <a:pt x="237" y="0"/>
                  </a:lnTo>
                  <a:lnTo>
                    <a:pt x="161" y="138"/>
                  </a:lnTo>
                  <a:lnTo>
                    <a:pt x="137" y="124"/>
                  </a:lnTo>
                  <a:lnTo>
                    <a:pt x="61" y="179"/>
                  </a:lnTo>
                  <a:lnTo>
                    <a:pt x="0" y="193"/>
                  </a:lnTo>
                  <a:lnTo>
                    <a:pt x="11" y="220"/>
                  </a:lnTo>
                  <a:lnTo>
                    <a:pt x="61" y="220"/>
                  </a:lnTo>
                  <a:lnTo>
                    <a:pt x="61" y="248"/>
                  </a:lnTo>
                  <a:lnTo>
                    <a:pt x="11" y="248"/>
                  </a:lnTo>
                  <a:lnTo>
                    <a:pt x="24" y="261"/>
                  </a:lnTo>
                  <a:lnTo>
                    <a:pt x="11" y="275"/>
                  </a:lnTo>
                  <a:lnTo>
                    <a:pt x="49" y="289"/>
                  </a:lnTo>
                  <a:lnTo>
                    <a:pt x="74" y="289"/>
                  </a:lnTo>
                  <a:lnTo>
                    <a:pt x="87" y="330"/>
                  </a:lnTo>
                  <a:lnTo>
                    <a:pt x="74" y="370"/>
                  </a:lnTo>
                  <a:lnTo>
                    <a:pt x="99" y="399"/>
                  </a:lnTo>
                  <a:lnTo>
                    <a:pt x="74" y="399"/>
                  </a:lnTo>
                  <a:lnTo>
                    <a:pt x="87" y="413"/>
                  </a:lnTo>
                  <a:lnTo>
                    <a:pt x="74" y="413"/>
                  </a:lnTo>
                  <a:lnTo>
                    <a:pt x="99" y="468"/>
                  </a:lnTo>
                  <a:lnTo>
                    <a:pt x="61" y="454"/>
                  </a:lnTo>
                  <a:lnTo>
                    <a:pt x="37" y="468"/>
                  </a:lnTo>
                  <a:lnTo>
                    <a:pt x="49" y="508"/>
                  </a:lnTo>
                  <a:lnTo>
                    <a:pt x="74" y="494"/>
                  </a:lnTo>
                  <a:lnTo>
                    <a:pt x="61" y="523"/>
                  </a:lnTo>
                  <a:lnTo>
                    <a:pt x="49" y="523"/>
                  </a:lnTo>
                  <a:lnTo>
                    <a:pt x="24" y="632"/>
                  </a:lnTo>
                  <a:lnTo>
                    <a:pt x="37" y="687"/>
                  </a:lnTo>
                  <a:lnTo>
                    <a:pt x="61" y="687"/>
                  </a:lnTo>
                  <a:lnTo>
                    <a:pt x="74" y="714"/>
                  </a:lnTo>
                  <a:lnTo>
                    <a:pt x="61" y="728"/>
                  </a:lnTo>
                  <a:lnTo>
                    <a:pt x="61" y="755"/>
                  </a:lnTo>
                  <a:lnTo>
                    <a:pt x="74" y="769"/>
                  </a:lnTo>
                  <a:lnTo>
                    <a:pt x="99" y="79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15" name="Freeform 211"/>
            <p:cNvSpPr>
              <a:spLocks/>
            </p:cNvSpPr>
            <p:nvPr/>
          </p:nvSpPr>
          <p:spPr bwMode="auto">
            <a:xfrm>
              <a:off x="6119487" y="1770145"/>
              <a:ext cx="309456" cy="590422"/>
            </a:xfrm>
            <a:custGeom>
              <a:avLst/>
              <a:gdLst/>
              <a:ahLst/>
              <a:cxnLst>
                <a:cxn ang="0">
                  <a:pos x="0" y="289"/>
                </a:cxn>
                <a:cxn ang="0">
                  <a:pos x="0" y="303"/>
                </a:cxn>
                <a:cxn ang="0">
                  <a:pos x="37" y="385"/>
                </a:cxn>
                <a:cxn ang="0">
                  <a:pos x="37" y="399"/>
                </a:cxn>
                <a:cxn ang="0">
                  <a:pos x="49" y="371"/>
                </a:cxn>
                <a:cxn ang="0">
                  <a:pos x="75" y="371"/>
                </a:cxn>
                <a:cxn ang="0">
                  <a:pos x="86" y="344"/>
                </a:cxn>
                <a:cxn ang="0">
                  <a:pos x="86" y="289"/>
                </a:cxn>
                <a:cxn ang="0">
                  <a:pos x="99" y="289"/>
                </a:cxn>
                <a:cxn ang="0">
                  <a:pos x="99" y="275"/>
                </a:cxn>
                <a:cxn ang="0">
                  <a:pos x="75" y="248"/>
                </a:cxn>
                <a:cxn ang="0">
                  <a:pos x="75" y="206"/>
                </a:cxn>
                <a:cxn ang="0">
                  <a:pos x="86" y="179"/>
                </a:cxn>
                <a:cxn ang="0">
                  <a:pos x="124" y="165"/>
                </a:cxn>
                <a:cxn ang="0">
                  <a:pos x="136" y="138"/>
                </a:cxn>
                <a:cxn ang="0">
                  <a:pos x="136" y="96"/>
                </a:cxn>
                <a:cxn ang="0">
                  <a:pos x="162" y="96"/>
                </a:cxn>
                <a:cxn ang="0">
                  <a:pos x="162" y="69"/>
                </a:cxn>
                <a:cxn ang="0">
                  <a:pos x="136" y="28"/>
                </a:cxn>
                <a:cxn ang="0">
                  <a:pos x="112" y="0"/>
                </a:cxn>
                <a:cxn ang="0">
                  <a:pos x="99" y="14"/>
                </a:cxn>
                <a:cxn ang="0">
                  <a:pos x="86" y="14"/>
                </a:cxn>
                <a:cxn ang="0">
                  <a:pos x="37" y="96"/>
                </a:cxn>
                <a:cxn ang="0">
                  <a:pos x="0" y="179"/>
                </a:cxn>
                <a:cxn ang="0">
                  <a:pos x="12" y="234"/>
                </a:cxn>
                <a:cxn ang="0">
                  <a:pos x="0" y="289"/>
                </a:cxn>
              </a:cxnLst>
              <a:rect l="0" t="0" r="r" b="b"/>
              <a:pathLst>
                <a:path w="163" h="400">
                  <a:moveTo>
                    <a:pt x="0" y="289"/>
                  </a:moveTo>
                  <a:lnTo>
                    <a:pt x="0" y="303"/>
                  </a:lnTo>
                  <a:lnTo>
                    <a:pt x="37" y="385"/>
                  </a:lnTo>
                  <a:lnTo>
                    <a:pt x="37" y="399"/>
                  </a:lnTo>
                  <a:lnTo>
                    <a:pt x="49" y="371"/>
                  </a:lnTo>
                  <a:lnTo>
                    <a:pt x="75" y="371"/>
                  </a:lnTo>
                  <a:lnTo>
                    <a:pt x="86" y="344"/>
                  </a:lnTo>
                  <a:lnTo>
                    <a:pt x="86" y="289"/>
                  </a:lnTo>
                  <a:lnTo>
                    <a:pt x="99" y="289"/>
                  </a:lnTo>
                  <a:lnTo>
                    <a:pt x="99" y="275"/>
                  </a:lnTo>
                  <a:lnTo>
                    <a:pt x="75" y="248"/>
                  </a:lnTo>
                  <a:lnTo>
                    <a:pt x="75" y="206"/>
                  </a:lnTo>
                  <a:lnTo>
                    <a:pt x="86" y="179"/>
                  </a:lnTo>
                  <a:lnTo>
                    <a:pt x="124" y="165"/>
                  </a:lnTo>
                  <a:lnTo>
                    <a:pt x="136" y="138"/>
                  </a:lnTo>
                  <a:lnTo>
                    <a:pt x="136" y="96"/>
                  </a:lnTo>
                  <a:lnTo>
                    <a:pt x="162" y="96"/>
                  </a:lnTo>
                  <a:lnTo>
                    <a:pt x="162" y="69"/>
                  </a:lnTo>
                  <a:lnTo>
                    <a:pt x="136" y="28"/>
                  </a:lnTo>
                  <a:lnTo>
                    <a:pt x="112" y="0"/>
                  </a:lnTo>
                  <a:lnTo>
                    <a:pt x="99" y="14"/>
                  </a:lnTo>
                  <a:lnTo>
                    <a:pt x="86" y="14"/>
                  </a:lnTo>
                  <a:lnTo>
                    <a:pt x="37" y="96"/>
                  </a:lnTo>
                  <a:lnTo>
                    <a:pt x="0" y="179"/>
                  </a:lnTo>
                  <a:lnTo>
                    <a:pt x="12" y="234"/>
                  </a:lnTo>
                  <a:lnTo>
                    <a:pt x="0" y="28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16" name="Freeform 212"/>
            <p:cNvSpPr>
              <a:spLocks/>
            </p:cNvSpPr>
            <p:nvPr/>
          </p:nvSpPr>
          <p:spPr bwMode="auto">
            <a:xfrm>
              <a:off x="6024121" y="2300321"/>
              <a:ext cx="72011" cy="81333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25" y="54"/>
                </a:cxn>
                <a:cxn ang="0">
                  <a:pos x="25" y="26"/>
                </a:cxn>
                <a:cxn ang="0">
                  <a:pos x="36" y="12"/>
                </a:cxn>
                <a:cxn ang="0">
                  <a:pos x="25" y="0"/>
                </a:cxn>
                <a:cxn ang="0">
                  <a:pos x="12" y="12"/>
                </a:cxn>
                <a:cxn ang="0">
                  <a:pos x="0" y="26"/>
                </a:cxn>
                <a:cxn ang="0">
                  <a:pos x="12" y="54"/>
                </a:cxn>
              </a:cxnLst>
              <a:rect l="0" t="0" r="r" b="b"/>
              <a:pathLst>
                <a:path w="37" h="55">
                  <a:moveTo>
                    <a:pt x="12" y="54"/>
                  </a:moveTo>
                  <a:lnTo>
                    <a:pt x="25" y="54"/>
                  </a:lnTo>
                  <a:lnTo>
                    <a:pt x="25" y="26"/>
                  </a:lnTo>
                  <a:lnTo>
                    <a:pt x="36" y="12"/>
                  </a:lnTo>
                  <a:lnTo>
                    <a:pt x="25" y="0"/>
                  </a:lnTo>
                  <a:lnTo>
                    <a:pt x="12" y="12"/>
                  </a:lnTo>
                  <a:lnTo>
                    <a:pt x="0" y="26"/>
                  </a:lnTo>
                  <a:lnTo>
                    <a:pt x="12" y="5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57" name="Line 213"/>
            <p:cNvSpPr>
              <a:spLocks noChangeShapeType="1"/>
            </p:cNvSpPr>
            <p:nvPr/>
          </p:nvSpPr>
          <p:spPr bwMode="auto">
            <a:xfrm>
              <a:off x="6061100" y="2276222"/>
              <a:ext cx="233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18" name="Freeform 214"/>
            <p:cNvSpPr>
              <a:spLocks/>
            </p:cNvSpPr>
            <p:nvPr/>
          </p:nvSpPr>
          <p:spPr bwMode="auto">
            <a:xfrm>
              <a:off x="6142842" y="2316888"/>
              <a:ext cx="1947" cy="436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"/>
                </a:cxn>
                <a:cxn ang="0">
                  <a:pos x="0" y="15"/>
                </a:cxn>
                <a:cxn ang="0">
                  <a:pos x="0" y="0"/>
                </a:cxn>
              </a:cxnLst>
              <a:rect l="0" t="0" r="r" b="b"/>
              <a:pathLst>
                <a:path w="1" h="30">
                  <a:moveTo>
                    <a:pt x="0" y="0"/>
                  </a:moveTo>
                  <a:lnTo>
                    <a:pt x="0" y="29"/>
                  </a:lnTo>
                  <a:lnTo>
                    <a:pt x="0" y="15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19" name="Freeform 215"/>
            <p:cNvSpPr>
              <a:spLocks/>
            </p:cNvSpPr>
            <p:nvPr/>
          </p:nvSpPr>
          <p:spPr bwMode="auto">
            <a:xfrm>
              <a:off x="6094185" y="2337975"/>
              <a:ext cx="31140" cy="256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0" name="Freeform 216"/>
            <p:cNvSpPr>
              <a:spLocks/>
            </p:cNvSpPr>
            <p:nvPr/>
          </p:nvSpPr>
          <p:spPr bwMode="auto">
            <a:xfrm>
              <a:off x="5928754" y="1666220"/>
              <a:ext cx="624750" cy="593434"/>
            </a:xfrm>
            <a:custGeom>
              <a:avLst/>
              <a:gdLst/>
              <a:ahLst/>
              <a:cxnLst>
                <a:cxn ang="0">
                  <a:pos x="99" y="360"/>
                </a:cxn>
                <a:cxn ang="0">
                  <a:pos x="112" y="305"/>
                </a:cxn>
                <a:cxn ang="0">
                  <a:pos x="99" y="249"/>
                </a:cxn>
                <a:cxn ang="0">
                  <a:pos x="137" y="166"/>
                </a:cxn>
                <a:cxn ang="0">
                  <a:pos x="186" y="84"/>
                </a:cxn>
                <a:cxn ang="0">
                  <a:pos x="200" y="84"/>
                </a:cxn>
                <a:cxn ang="0">
                  <a:pos x="213" y="69"/>
                </a:cxn>
                <a:cxn ang="0">
                  <a:pos x="226" y="69"/>
                </a:cxn>
                <a:cxn ang="0">
                  <a:pos x="263" y="84"/>
                </a:cxn>
                <a:cxn ang="0">
                  <a:pos x="276" y="69"/>
                </a:cxn>
                <a:cxn ang="0">
                  <a:pos x="276" y="55"/>
                </a:cxn>
                <a:cxn ang="0">
                  <a:pos x="300" y="43"/>
                </a:cxn>
                <a:cxn ang="0">
                  <a:pos x="326" y="69"/>
                </a:cxn>
                <a:cxn ang="0">
                  <a:pos x="326" y="43"/>
                </a:cxn>
                <a:cxn ang="0">
                  <a:pos x="326" y="28"/>
                </a:cxn>
                <a:cxn ang="0">
                  <a:pos x="313" y="0"/>
                </a:cxn>
                <a:cxn ang="0">
                  <a:pos x="276" y="14"/>
                </a:cxn>
                <a:cxn ang="0">
                  <a:pos x="276" y="0"/>
                </a:cxn>
                <a:cxn ang="0">
                  <a:pos x="250" y="14"/>
                </a:cxn>
                <a:cxn ang="0">
                  <a:pos x="237" y="28"/>
                </a:cxn>
                <a:cxn ang="0">
                  <a:pos x="163" y="55"/>
                </a:cxn>
                <a:cxn ang="0">
                  <a:pos x="149" y="55"/>
                </a:cxn>
                <a:cxn ang="0">
                  <a:pos x="149" y="69"/>
                </a:cxn>
                <a:cxn ang="0">
                  <a:pos x="75" y="221"/>
                </a:cxn>
                <a:cxn ang="0">
                  <a:pos x="37" y="235"/>
                </a:cxn>
                <a:cxn ang="0">
                  <a:pos x="37" y="264"/>
                </a:cxn>
                <a:cxn ang="0">
                  <a:pos x="0" y="290"/>
                </a:cxn>
                <a:cxn ang="0">
                  <a:pos x="12" y="374"/>
                </a:cxn>
                <a:cxn ang="0">
                  <a:pos x="0" y="387"/>
                </a:cxn>
                <a:cxn ang="0">
                  <a:pos x="37" y="401"/>
                </a:cxn>
                <a:cxn ang="0">
                  <a:pos x="49" y="387"/>
                </a:cxn>
                <a:cxn ang="0">
                  <a:pos x="87" y="360"/>
                </a:cxn>
                <a:cxn ang="0">
                  <a:pos x="99" y="360"/>
                </a:cxn>
              </a:cxnLst>
              <a:rect l="0" t="0" r="r" b="b"/>
              <a:pathLst>
                <a:path w="327" h="402">
                  <a:moveTo>
                    <a:pt x="99" y="360"/>
                  </a:moveTo>
                  <a:lnTo>
                    <a:pt x="112" y="305"/>
                  </a:lnTo>
                  <a:lnTo>
                    <a:pt x="99" y="249"/>
                  </a:lnTo>
                  <a:lnTo>
                    <a:pt x="137" y="166"/>
                  </a:lnTo>
                  <a:lnTo>
                    <a:pt x="186" y="84"/>
                  </a:lnTo>
                  <a:lnTo>
                    <a:pt x="200" y="84"/>
                  </a:lnTo>
                  <a:lnTo>
                    <a:pt x="213" y="69"/>
                  </a:lnTo>
                  <a:lnTo>
                    <a:pt x="226" y="69"/>
                  </a:lnTo>
                  <a:lnTo>
                    <a:pt x="263" y="84"/>
                  </a:lnTo>
                  <a:lnTo>
                    <a:pt x="276" y="69"/>
                  </a:lnTo>
                  <a:lnTo>
                    <a:pt x="276" y="55"/>
                  </a:lnTo>
                  <a:lnTo>
                    <a:pt x="300" y="43"/>
                  </a:lnTo>
                  <a:lnTo>
                    <a:pt x="326" y="69"/>
                  </a:lnTo>
                  <a:lnTo>
                    <a:pt x="326" y="43"/>
                  </a:lnTo>
                  <a:lnTo>
                    <a:pt x="326" y="28"/>
                  </a:lnTo>
                  <a:lnTo>
                    <a:pt x="313" y="0"/>
                  </a:lnTo>
                  <a:lnTo>
                    <a:pt x="276" y="14"/>
                  </a:lnTo>
                  <a:lnTo>
                    <a:pt x="276" y="0"/>
                  </a:lnTo>
                  <a:lnTo>
                    <a:pt x="250" y="14"/>
                  </a:lnTo>
                  <a:lnTo>
                    <a:pt x="237" y="28"/>
                  </a:lnTo>
                  <a:lnTo>
                    <a:pt x="163" y="55"/>
                  </a:lnTo>
                  <a:lnTo>
                    <a:pt x="149" y="55"/>
                  </a:lnTo>
                  <a:lnTo>
                    <a:pt x="149" y="69"/>
                  </a:lnTo>
                  <a:lnTo>
                    <a:pt x="75" y="221"/>
                  </a:lnTo>
                  <a:lnTo>
                    <a:pt x="37" y="235"/>
                  </a:lnTo>
                  <a:lnTo>
                    <a:pt x="37" y="264"/>
                  </a:lnTo>
                  <a:lnTo>
                    <a:pt x="0" y="290"/>
                  </a:lnTo>
                  <a:lnTo>
                    <a:pt x="12" y="374"/>
                  </a:lnTo>
                  <a:lnTo>
                    <a:pt x="0" y="387"/>
                  </a:lnTo>
                  <a:lnTo>
                    <a:pt x="37" y="401"/>
                  </a:lnTo>
                  <a:lnTo>
                    <a:pt x="49" y="387"/>
                  </a:lnTo>
                  <a:lnTo>
                    <a:pt x="87" y="360"/>
                  </a:lnTo>
                  <a:lnTo>
                    <a:pt x="99" y="36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1" name="Freeform 217"/>
            <p:cNvSpPr>
              <a:spLocks/>
            </p:cNvSpPr>
            <p:nvPr/>
          </p:nvSpPr>
          <p:spPr bwMode="auto">
            <a:xfrm>
              <a:off x="6333576" y="1730984"/>
              <a:ext cx="311401" cy="445829"/>
            </a:xfrm>
            <a:custGeom>
              <a:avLst/>
              <a:gdLst/>
              <a:ahLst/>
              <a:cxnLst>
                <a:cxn ang="0">
                  <a:pos x="50" y="123"/>
                </a:cxn>
                <a:cxn ang="0">
                  <a:pos x="62" y="123"/>
                </a:cxn>
                <a:cxn ang="0">
                  <a:pos x="62" y="151"/>
                </a:cxn>
                <a:cxn ang="0">
                  <a:pos x="24" y="220"/>
                </a:cxn>
                <a:cxn ang="0">
                  <a:pos x="24" y="275"/>
                </a:cxn>
                <a:cxn ang="0">
                  <a:pos x="62" y="302"/>
                </a:cxn>
                <a:cxn ang="0">
                  <a:pos x="136" y="275"/>
                </a:cxn>
                <a:cxn ang="0">
                  <a:pos x="162" y="206"/>
                </a:cxn>
                <a:cxn ang="0">
                  <a:pos x="136" y="178"/>
                </a:cxn>
                <a:cxn ang="0">
                  <a:pos x="123" y="123"/>
                </a:cxn>
                <a:cxn ang="0">
                  <a:pos x="136" y="110"/>
                </a:cxn>
                <a:cxn ang="0">
                  <a:pos x="136" y="68"/>
                </a:cxn>
                <a:cxn ang="0">
                  <a:pos x="111" y="55"/>
                </a:cxn>
                <a:cxn ang="0">
                  <a:pos x="111" y="27"/>
                </a:cxn>
                <a:cxn ang="0">
                  <a:pos x="86" y="0"/>
                </a:cxn>
                <a:cxn ang="0">
                  <a:pos x="62" y="13"/>
                </a:cxn>
                <a:cxn ang="0">
                  <a:pos x="62" y="27"/>
                </a:cxn>
                <a:cxn ang="0">
                  <a:pos x="50" y="41"/>
                </a:cxn>
                <a:cxn ang="0">
                  <a:pos x="12" y="27"/>
                </a:cxn>
                <a:cxn ang="0">
                  <a:pos x="0" y="27"/>
                </a:cxn>
                <a:cxn ang="0">
                  <a:pos x="24" y="55"/>
                </a:cxn>
                <a:cxn ang="0">
                  <a:pos x="50" y="96"/>
                </a:cxn>
                <a:cxn ang="0">
                  <a:pos x="50" y="123"/>
                </a:cxn>
              </a:cxnLst>
              <a:rect l="0" t="0" r="r" b="b"/>
              <a:pathLst>
                <a:path w="163" h="303">
                  <a:moveTo>
                    <a:pt x="50" y="123"/>
                  </a:moveTo>
                  <a:lnTo>
                    <a:pt x="62" y="123"/>
                  </a:lnTo>
                  <a:lnTo>
                    <a:pt x="62" y="151"/>
                  </a:lnTo>
                  <a:lnTo>
                    <a:pt x="24" y="220"/>
                  </a:lnTo>
                  <a:lnTo>
                    <a:pt x="24" y="275"/>
                  </a:lnTo>
                  <a:lnTo>
                    <a:pt x="62" y="302"/>
                  </a:lnTo>
                  <a:lnTo>
                    <a:pt x="136" y="275"/>
                  </a:lnTo>
                  <a:lnTo>
                    <a:pt x="162" y="206"/>
                  </a:lnTo>
                  <a:lnTo>
                    <a:pt x="136" y="178"/>
                  </a:lnTo>
                  <a:lnTo>
                    <a:pt x="123" y="123"/>
                  </a:lnTo>
                  <a:lnTo>
                    <a:pt x="136" y="110"/>
                  </a:lnTo>
                  <a:lnTo>
                    <a:pt x="136" y="68"/>
                  </a:lnTo>
                  <a:lnTo>
                    <a:pt x="111" y="55"/>
                  </a:lnTo>
                  <a:lnTo>
                    <a:pt x="111" y="27"/>
                  </a:lnTo>
                  <a:lnTo>
                    <a:pt x="86" y="0"/>
                  </a:lnTo>
                  <a:lnTo>
                    <a:pt x="62" y="13"/>
                  </a:lnTo>
                  <a:lnTo>
                    <a:pt x="62" y="27"/>
                  </a:lnTo>
                  <a:lnTo>
                    <a:pt x="50" y="41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24" y="55"/>
                  </a:lnTo>
                  <a:lnTo>
                    <a:pt x="50" y="96"/>
                  </a:lnTo>
                  <a:lnTo>
                    <a:pt x="50" y="12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2" name="Freeform 218"/>
            <p:cNvSpPr>
              <a:spLocks/>
            </p:cNvSpPr>
            <p:nvPr/>
          </p:nvSpPr>
          <p:spPr bwMode="auto">
            <a:xfrm>
              <a:off x="5163877" y="1890640"/>
              <a:ext cx="266637" cy="165680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100" y="27"/>
                </a:cxn>
                <a:cxn ang="0">
                  <a:pos x="63" y="13"/>
                </a:cxn>
                <a:cxn ang="0">
                  <a:pos x="37" y="27"/>
                </a:cxn>
                <a:cxn ang="0">
                  <a:pos x="37" y="13"/>
                </a:cxn>
                <a:cxn ang="0">
                  <a:pos x="12" y="13"/>
                </a:cxn>
                <a:cxn ang="0">
                  <a:pos x="0" y="27"/>
                </a:cxn>
                <a:cxn ang="0">
                  <a:pos x="12" y="27"/>
                </a:cxn>
                <a:cxn ang="0">
                  <a:pos x="25" y="41"/>
                </a:cxn>
                <a:cxn ang="0">
                  <a:pos x="12" y="56"/>
                </a:cxn>
                <a:cxn ang="0">
                  <a:pos x="0" y="56"/>
                </a:cxn>
                <a:cxn ang="0">
                  <a:pos x="25" y="83"/>
                </a:cxn>
                <a:cxn ang="0">
                  <a:pos x="12" y="97"/>
                </a:cxn>
                <a:cxn ang="0">
                  <a:pos x="49" y="97"/>
                </a:cxn>
                <a:cxn ang="0">
                  <a:pos x="76" y="111"/>
                </a:cxn>
                <a:cxn ang="0">
                  <a:pos x="88" y="97"/>
                </a:cxn>
                <a:cxn ang="0">
                  <a:pos x="126" y="83"/>
                </a:cxn>
                <a:cxn ang="0">
                  <a:pos x="138" y="41"/>
                </a:cxn>
                <a:cxn ang="0">
                  <a:pos x="138" y="27"/>
                </a:cxn>
                <a:cxn ang="0">
                  <a:pos x="126" y="27"/>
                </a:cxn>
                <a:cxn ang="0">
                  <a:pos x="100" y="0"/>
                </a:cxn>
              </a:cxnLst>
              <a:rect l="0" t="0" r="r" b="b"/>
              <a:pathLst>
                <a:path w="139" h="112">
                  <a:moveTo>
                    <a:pt x="100" y="0"/>
                  </a:moveTo>
                  <a:lnTo>
                    <a:pt x="100" y="27"/>
                  </a:lnTo>
                  <a:lnTo>
                    <a:pt x="63" y="13"/>
                  </a:lnTo>
                  <a:lnTo>
                    <a:pt x="37" y="27"/>
                  </a:lnTo>
                  <a:lnTo>
                    <a:pt x="37" y="13"/>
                  </a:lnTo>
                  <a:lnTo>
                    <a:pt x="12" y="13"/>
                  </a:lnTo>
                  <a:lnTo>
                    <a:pt x="0" y="27"/>
                  </a:lnTo>
                  <a:lnTo>
                    <a:pt x="12" y="27"/>
                  </a:lnTo>
                  <a:lnTo>
                    <a:pt x="25" y="41"/>
                  </a:lnTo>
                  <a:lnTo>
                    <a:pt x="12" y="56"/>
                  </a:lnTo>
                  <a:lnTo>
                    <a:pt x="0" y="56"/>
                  </a:lnTo>
                  <a:lnTo>
                    <a:pt x="25" y="83"/>
                  </a:lnTo>
                  <a:lnTo>
                    <a:pt x="12" y="97"/>
                  </a:lnTo>
                  <a:lnTo>
                    <a:pt x="49" y="97"/>
                  </a:lnTo>
                  <a:lnTo>
                    <a:pt x="76" y="111"/>
                  </a:lnTo>
                  <a:lnTo>
                    <a:pt x="88" y="97"/>
                  </a:lnTo>
                  <a:lnTo>
                    <a:pt x="126" y="83"/>
                  </a:lnTo>
                  <a:lnTo>
                    <a:pt x="138" y="41"/>
                  </a:lnTo>
                  <a:lnTo>
                    <a:pt x="138" y="27"/>
                  </a:lnTo>
                  <a:lnTo>
                    <a:pt x="126" y="27"/>
                  </a:lnTo>
                  <a:lnTo>
                    <a:pt x="10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3" name="Freeform 219"/>
            <p:cNvSpPr>
              <a:spLocks/>
            </p:cNvSpPr>
            <p:nvPr/>
          </p:nvSpPr>
          <p:spPr bwMode="auto">
            <a:xfrm>
              <a:off x="6452299" y="2155728"/>
              <a:ext cx="217980" cy="103926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100" y="14"/>
                </a:cxn>
                <a:cxn ang="0">
                  <a:pos x="100" y="29"/>
                </a:cxn>
                <a:cxn ang="0">
                  <a:pos x="112" y="43"/>
                </a:cxn>
                <a:cxn ang="0">
                  <a:pos x="100" y="56"/>
                </a:cxn>
                <a:cxn ang="0">
                  <a:pos x="74" y="70"/>
                </a:cxn>
                <a:cxn ang="0">
                  <a:pos x="50" y="70"/>
                </a:cxn>
                <a:cxn ang="0">
                  <a:pos x="37" y="56"/>
                </a:cxn>
                <a:cxn ang="0">
                  <a:pos x="11" y="70"/>
                </a:cxn>
                <a:cxn ang="0">
                  <a:pos x="0" y="29"/>
                </a:cxn>
                <a:cxn ang="0">
                  <a:pos x="24" y="14"/>
                </a:cxn>
                <a:cxn ang="0">
                  <a:pos x="50" y="29"/>
                </a:cxn>
                <a:cxn ang="0">
                  <a:pos x="87" y="0"/>
                </a:cxn>
              </a:cxnLst>
              <a:rect l="0" t="0" r="r" b="b"/>
              <a:pathLst>
                <a:path w="113" h="71">
                  <a:moveTo>
                    <a:pt x="87" y="0"/>
                  </a:moveTo>
                  <a:lnTo>
                    <a:pt x="100" y="14"/>
                  </a:lnTo>
                  <a:lnTo>
                    <a:pt x="100" y="29"/>
                  </a:lnTo>
                  <a:lnTo>
                    <a:pt x="112" y="43"/>
                  </a:lnTo>
                  <a:lnTo>
                    <a:pt x="100" y="56"/>
                  </a:lnTo>
                  <a:lnTo>
                    <a:pt x="74" y="70"/>
                  </a:lnTo>
                  <a:lnTo>
                    <a:pt x="50" y="70"/>
                  </a:lnTo>
                  <a:lnTo>
                    <a:pt x="37" y="56"/>
                  </a:lnTo>
                  <a:lnTo>
                    <a:pt x="11" y="70"/>
                  </a:lnTo>
                  <a:lnTo>
                    <a:pt x="0" y="29"/>
                  </a:lnTo>
                  <a:lnTo>
                    <a:pt x="24" y="14"/>
                  </a:lnTo>
                  <a:lnTo>
                    <a:pt x="50" y="29"/>
                  </a:lnTo>
                  <a:lnTo>
                    <a:pt x="8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4" name="Freeform 220"/>
            <p:cNvSpPr>
              <a:spLocks/>
            </p:cNvSpPr>
            <p:nvPr/>
          </p:nvSpPr>
          <p:spPr bwMode="auto">
            <a:xfrm>
              <a:off x="6403640" y="2235555"/>
              <a:ext cx="266638" cy="8284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28"/>
                </a:cxn>
                <a:cxn ang="0">
                  <a:pos x="12" y="42"/>
                </a:cxn>
                <a:cxn ang="0">
                  <a:pos x="50" y="42"/>
                </a:cxn>
                <a:cxn ang="0">
                  <a:pos x="87" y="42"/>
                </a:cxn>
                <a:cxn ang="0">
                  <a:pos x="113" y="55"/>
                </a:cxn>
                <a:cxn ang="0">
                  <a:pos x="138" y="42"/>
                </a:cxn>
                <a:cxn ang="0">
                  <a:pos x="138" y="28"/>
                </a:cxn>
                <a:cxn ang="0">
                  <a:pos x="126" y="0"/>
                </a:cxn>
                <a:cxn ang="0">
                  <a:pos x="100" y="14"/>
                </a:cxn>
                <a:cxn ang="0">
                  <a:pos x="75" y="14"/>
                </a:cxn>
                <a:cxn ang="0">
                  <a:pos x="63" y="0"/>
                </a:cxn>
                <a:cxn ang="0">
                  <a:pos x="37" y="14"/>
                </a:cxn>
                <a:cxn ang="0">
                  <a:pos x="25" y="28"/>
                </a:cxn>
                <a:cxn ang="0">
                  <a:pos x="12" y="14"/>
                </a:cxn>
                <a:cxn ang="0">
                  <a:pos x="0" y="42"/>
                </a:cxn>
              </a:cxnLst>
              <a:rect l="0" t="0" r="r" b="b"/>
              <a:pathLst>
                <a:path w="139" h="56">
                  <a:moveTo>
                    <a:pt x="0" y="42"/>
                  </a:moveTo>
                  <a:lnTo>
                    <a:pt x="0" y="28"/>
                  </a:lnTo>
                  <a:lnTo>
                    <a:pt x="12" y="42"/>
                  </a:lnTo>
                  <a:lnTo>
                    <a:pt x="50" y="42"/>
                  </a:lnTo>
                  <a:lnTo>
                    <a:pt x="87" y="42"/>
                  </a:lnTo>
                  <a:lnTo>
                    <a:pt x="113" y="55"/>
                  </a:lnTo>
                  <a:lnTo>
                    <a:pt x="138" y="42"/>
                  </a:lnTo>
                  <a:lnTo>
                    <a:pt x="138" y="28"/>
                  </a:lnTo>
                  <a:lnTo>
                    <a:pt x="126" y="0"/>
                  </a:lnTo>
                  <a:lnTo>
                    <a:pt x="100" y="14"/>
                  </a:lnTo>
                  <a:lnTo>
                    <a:pt x="75" y="14"/>
                  </a:lnTo>
                  <a:lnTo>
                    <a:pt x="63" y="0"/>
                  </a:lnTo>
                  <a:lnTo>
                    <a:pt x="37" y="14"/>
                  </a:lnTo>
                  <a:lnTo>
                    <a:pt x="25" y="28"/>
                  </a:lnTo>
                  <a:lnTo>
                    <a:pt x="12" y="14"/>
                  </a:lnTo>
                  <a:lnTo>
                    <a:pt x="0" y="4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5" name="Freeform 221"/>
            <p:cNvSpPr>
              <a:spLocks/>
            </p:cNvSpPr>
            <p:nvPr/>
          </p:nvSpPr>
          <p:spPr bwMode="auto">
            <a:xfrm>
              <a:off x="5977411" y="1264070"/>
              <a:ext cx="212142" cy="183754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50" y="28"/>
                </a:cxn>
                <a:cxn ang="0">
                  <a:pos x="11" y="28"/>
                </a:cxn>
                <a:cxn ang="0">
                  <a:pos x="0" y="55"/>
                </a:cxn>
                <a:cxn ang="0">
                  <a:pos x="24" y="69"/>
                </a:cxn>
                <a:cxn ang="0">
                  <a:pos x="37" y="69"/>
                </a:cxn>
                <a:cxn ang="0">
                  <a:pos x="60" y="42"/>
                </a:cxn>
                <a:cxn ang="0">
                  <a:pos x="60" y="69"/>
                </a:cxn>
                <a:cxn ang="0">
                  <a:pos x="50" y="124"/>
                </a:cxn>
                <a:cxn ang="0">
                  <a:pos x="73" y="124"/>
                </a:cxn>
                <a:cxn ang="0">
                  <a:pos x="86" y="69"/>
                </a:cxn>
                <a:cxn ang="0">
                  <a:pos x="111" y="28"/>
                </a:cxn>
                <a:cxn ang="0">
                  <a:pos x="73" y="0"/>
                </a:cxn>
              </a:cxnLst>
              <a:rect l="0" t="0" r="r" b="b"/>
              <a:pathLst>
                <a:path w="112" h="125">
                  <a:moveTo>
                    <a:pt x="73" y="0"/>
                  </a:moveTo>
                  <a:lnTo>
                    <a:pt x="50" y="28"/>
                  </a:lnTo>
                  <a:lnTo>
                    <a:pt x="11" y="28"/>
                  </a:lnTo>
                  <a:lnTo>
                    <a:pt x="0" y="55"/>
                  </a:lnTo>
                  <a:lnTo>
                    <a:pt x="24" y="69"/>
                  </a:lnTo>
                  <a:lnTo>
                    <a:pt x="37" y="69"/>
                  </a:lnTo>
                  <a:lnTo>
                    <a:pt x="60" y="42"/>
                  </a:lnTo>
                  <a:lnTo>
                    <a:pt x="60" y="69"/>
                  </a:lnTo>
                  <a:lnTo>
                    <a:pt x="50" y="124"/>
                  </a:lnTo>
                  <a:lnTo>
                    <a:pt x="73" y="124"/>
                  </a:lnTo>
                  <a:lnTo>
                    <a:pt x="86" y="69"/>
                  </a:lnTo>
                  <a:lnTo>
                    <a:pt x="111" y="28"/>
                  </a:lnTo>
                  <a:lnTo>
                    <a:pt x="73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6" name="Freeform 222"/>
            <p:cNvSpPr>
              <a:spLocks/>
            </p:cNvSpPr>
            <p:nvPr/>
          </p:nvSpPr>
          <p:spPr bwMode="auto">
            <a:xfrm>
              <a:off x="6142843" y="1202316"/>
              <a:ext cx="192680" cy="82840"/>
            </a:xfrm>
            <a:custGeom>
              <a:avLst/>
              <a:gdLst/>
              <a:ahLst/>
              <a:cxnLst>
                <a:cxn ang="0">
                  <a:pos x="24" y="14"/>
                </a:cxn>
                <a:cxn ang="0">
                  <a:pos x="0" y="28"/>
                </a:cxn>
                <a:cxn ang="0">
                  <a:pos x="37" y="55"/>
                </a:cxn>
                <a:cxn ang="0">
                  <a:pos x="87" y="55"/>
                </a:cxn>
                <a:cxn ang="0">
                  <a:pos x="100" y="14"/>
                </a:cxn>
                <a:cxn ang="0">
                  <a:pos x="74" y="0"/>
                </a:cxn>
                <a:cxn ang="0">
                  <a:pos x="24" y="14"/>
                </a:cxn>
              </a:cxnLst>
              <a:rect l="0" t="0" r="r" b="b"/>
              <a:pathLst>
                <a:path w="101" h="56">
                  <a:moveTo>
                    <a:pt x="24" y="14"/>
                  </a:moveTo>
                  <a:lnTo>
                    <a:pt x="0" y="28"/>
                  </a:lnTo>
                  <a:lnTo>
                    <a:pt x="37" y="55"/>
                  </a:lnTo>
                  <a:lnTo>
                    <a:pt x="87" y="55"/>
                  </a:lnTo>
                  <a:lnTo>
                    <a:pt x="100" y="14"/>
                  </a:lnTo>
                  <a:lnTo>
                    <a:pt x="74" y="0"/>
                  </a:lnTo>
                  <a:lnTo>
                    <a:pt x="24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7" name="Freeform 223"/>
            <p:cNvSpPr>
              <a:spLocks/>
            </p:cNvSpPr>
            <p:nvPr/>
          </p:nvSpPr>
          <p:spPr bwMode="auto">
            <a:xfrm>
              <a:off x="6238210" y="1304736"/>
              <a:ext cx="50602" cy="4368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8"/>
                </a:cxn>
                <a:cxn ang="0">
                  <a:pos x="26" y="28"/>
                </a:cxn>
                <a:cxn ang="0">
                  <a:pos x="14" y="0"/>
                </a:cxn>
              </a:cxnLst>
              <a:rect l="0" t="0" r="r" b="b"/>
              <a:pathLst>
                <a:path w="27" h="29">
                  <a:moveTo>
                    <a:pt x="14" y="0"/>
                  </a:moveTo>
                  <a:lnTo>
                    <a:pt x="0" y="28"/>
                  </a:lnTo>
                  <a:lnTo>
                    <a:pt x="26" y="28"/>
                  </a:lnTo>
                  <a:lnTo>
                    <a:pt x="14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8" name="Freeform 224"/>
            <p:cNvSpPr>
              <a:spLocks/>
            </p:cNvSpPr>
            <p:nvPr/>
          </p:nvSpPr>
          <p:spPr bwMode="auto">
            <a:xfrm>
              <a:off x="5498632" y="2825977"/>
              <a:ext cx="99258" cy="16417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69"/>
                </a:cxn>
                <a:cxn ang="0">
                  <a:pos x="11" y="69"/>
                </a:cxn>
                <a:cxn ang="0">
                  <a:pos x="0" y="110"/>
                </a:cxn>
                <a:cxn ang="0">
                  <a:pos x="38" y="110"/>
                </a:cxn>
                <a:cxn ang="0">
                  <a:pos x="38" y="83"/>
                </a:cxn>
                <a:cxn ang="0">
                  <a:pos x="38" y="55"/>
                </a:cxn>
                <a:cxn ang="0">
                  <a:pos x="51" y="14"/>
                </a:cxn>
                <a:cxn ang="0">
                  <a:pos x="11" y="0"/>
                </a:cxn>
              </a:cxnLst>
              <a:rect l="0" t="0" r="r" b="b"/>
              <a:pathLst>
                <a:path w="52" h="111">
                  <a:moveTo>
                    <a:pt x="11" y="0"/>
                  </a:moveTo>
                  <a:lnTo>
                    <a:pt x="0" y="69"/>
                  </a:lnTo>
                  <a:lnTo>
                    <a:pt x="11" y="69"/>
                  </a:lnTo>
                  <a:lnTo>
                    <a:pt x="0" y="110"/>
                  </a:lnTo>
                  <a:lnTo>
                    <a:pt x="38" y="110"/>
                  </a:lnTo>
                  <a:lnTo>
                    <a:pt x="38" y="83"/>
                  </a:lnTo>
                  <a:lnTo>
                    <a:pt x="38" y="55"/>
                  </a:lnTo>
                  <a:lnTo>
                    <a:pt x="51" y="14"/>
                  </a:lnTo>
                  <a:lnTo>
                    <a:pt x="1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29" name="Freeform 225"/>
            <p:cNvSpPr>
              <a:spLocks/>
            </p:cNvSpPr>
            <p:nvPr/>
          </p:nvSpPr>
          <p:spPr bwMode="auto">
            <a:xfrm>
              <a:off x="5498632" y="2765730"/>
              <a:ext cx="402875" cy="240989"/>
            </a:xfrm>
            <a:custGeom>
              <a:avLst/>
              <a:gdLst/>
              <a:ahLst/>
              <a:cxnLst>
                <a:cxn ang="0">
                  <a:pos x="61" y="163"/>
                </a:cxn>
                <a:cxn ang="0">
                  <a:pos x="100" y="149"/>
                </a:cxn>
                <a:cxn ang="0">
                  <a:pos x="110" y="149"/>
                </a:cxn>
                <a:cxn ang="0">
                  <a:pos x="123" y="149"/>
                </a:cxn>
                <a:cxn ang="0">
                  <a:pos x="136" y="135"/>
                </a:cxn>
                <a:cxn ang="0">
                  <a:pos x="149" y="135"/>
                </a:cxn>
                <a:cxn ang="0">
                  <a:pos x="160" y="109"/>
                </a:cxn>
                <a:cxn ang="0">
                  <a:pos x="149" y="95"/>
                </a:cxn>
                <a:cxn ang="0">
                  <a:pos x="173" y="54"/>
                </a:cxn>
                <a:cxn ang="0">
                  <a:pos x="211" y="40"/>
                </a:cxn>
                <a:cxn ang="0">
                  <a:pos x="211" y="26"/>
                </a:cxn>
                <a:cxn ang="0">
                  <a:pos x="173" y="14"/>
                </a:cxn>
                <a:cxn ang="0">
                  <a:pos x="160" y="26"/>
                </a:cxn>
                <a:cxn ang="0">
                  <a:pos x="136" y="14"/>
                </a:cxn>
                <a:cxn ang="0">
                  <a:pos x="136" y="0"/>
                </a:cxn>
                <a:cxn ang="0">
                  <a:pos x="123" y="14"/>
                </a:cxn>
                <a:cxn ang="0">
                  <a:pos x="37" y="0"/>
                </a:cxn>
                <a:cxn ang="0">
                  <a:pos x="0" y="14"/>
                </a:cxn>
                <a:cxn ang="0">
                  <a:pos x="11" y="40"/>
                </a:cxn>
                <a:cxn ang="0">
                  <a:pos x="50" y="54"/>
                </a:cxn>
                <a:cxn ang="0">
                  <a:pos x="37" y="95"/>
                </a:cxn>
                <a:cxn ang="0">
                  <a:pos x="37" y="123"/>
                </a:cxn>
                <a:cxn ang="0">
                  <a:pos x="37" y="149"/>
                </a:cxn>
                <a:cxn ang="0">
                  <a:pos x="50" y="149"/>
                </a:cxn>
                <a:cxn ang="0">
                  <a:pos x="61" y="163"/>
                </a:cxn>
              </a:cxnLst>
              <a:rect l="0" t="0" r="r" b="b"/>
              <a:pathLst>
                <a:path w="212" h="164">
                  <a:moveTo>
                    <a:pt x="61" y="163"/>
                  </a:moveTo>
                  <a:lnTo>
                    <a:pt x="100" y="149"/>
                  </a:lnTo>
                  <a:lnTo>
                    <a:pt x="110" y="149"/>
                  </a:lnTo>
                  <a:lnTo>
                    <a:pt x="123" y="149"/>
                  </a:lnTo>
                  <a:lnTo>
                    <a:pt x="136" y="135"/>
                  </a:lnTo>
                  <a:lnTo>
                    <a:pt x="149" y="135"/>
                  </a:lnTo>
                  <a:lnTo>
                    <a:pt x="160" y="109"/>
                  </a:lnTo>
                  <a:lnTo>
                    <a:pt x="149" y="95"/>
                  </a:lnTo>
                  <a:lnTo>
                    <a:pt x="173" y="54"/>
                  </a:lnTo>
                  <a:lnTo>
                    <a:pt x="211" y="40"/>
                  </a:lnTo>
                  <a:lnTo>
                    <a:pt x="211" y="26"/>
                  </a:lnTo>
                  <a:lnTo>
                    <a:pt x="173" y="14"/>
                  </a:lnTo>
                  <a:lnTo>
                    <a:pt x="160" y="26"/>
                  </a:lnTo>
                  <a:lnTo>
                    <a:pt x="136" y="14"/>
                  </a:lnTo>
                  <a:lnTo>
                    <a:pt x="136" y="0"/>
                  </a:lnTo>
                  <a:lnTo>
                    <a:pt x="123" y="14"/>
                  </a:lnTo>
                  <a:lnTo>
                    <a:pt x="37" y="0"/>
                  </a:lnTo>
                  <a:lnTo>
                    <a:pt x="0" y="14"/>
                  </a:lnTo>
                  <a:lnTo>
                    <a:pt x="11" y="40"/>
                  </a:lnTo>
                  <a:lnTo>
                    <a:pt x="50" y="54"/>
                  </a:lnTo>
                  <a:lnTo>
                    <a:pt x="37" y="95"/>
                  </a:lnTo>
                  <a:lnTo>
                    <a:pt x="37" y="123"/>
                  </a:lnTo>
                  <a:lnTo>
                    <a:pt x="37" y="149"/>
                  </a:lnTo>
                  <a:lnTo>
                    <a:pt x="50" y="149"/>
                  </a:lnTo>
                  <a:lnTo>
                    <a:pt x="61" y="16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0" name="Freeform 226"/>
            <p:cNvSpPr>
              <a:spLocks/>
            </p:cNvSpPr>
            <p:nvPr/>
          </p:nvSpPr>
          <p:spPr bwMode="auto">
            <a:xfrm>
              <a:off x="5854795" y="2884719"/>
              <a:ext cx="46710" cy="25604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3" y="16"/>
                </a:cxn>
                <a:cxn ang="0">
                  <a:pos x="24" y="16"/>
                </a:cxn>
                <a:cxn ang="0">
                  <a:pos x="13" y="0"/>
                </a:cxn>
                <a:cxn ang="0">
                  <a:pos x="0" y="16"/>
                </a:cxn>
              </a:cxnLst>
              <a:rect l="0" t="0" r="r" b="b"/>
              <a:pathLst>
                <a:path w="25" h="17">
                  <a:moveTo>
                    <a:pt x="0" y="16"/>
                  </a:moveTo>
                  <a:lnTo>
                    <a:pt x="13" y="16"/>
                  </a:lnTo>
                  <a:lnTo>
                    <a:pt x="24" y="16"/>
                  </a:lnTo>
                  <a:lnTo>
                    <a:pt x="13" y="0"/>
                  </a:lnTo>
                  <a:lnTo>
                    <a:pt x="0" y="1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1" name="Freeform 227"/>
            <p:cNvSpPr>
              <a:spLocks/>
            </p:cNvSpPr>
            <p:nvPr/>
          </p:nvSpPr>
          <p:spPr bwMode="auto">
            <a:xfrm>
              <a:off x="5667956" y="2523235"/>
              <a:ext cx="358111" cy="283162"/>
            </a:xfrm>
            <a:custGeom>
              <a:avLst/>
              <a:gdLst/>
              <a:ahLst/>
              <a:cxnLst>
                <a:cxn ang="0">
                  <a:pos x="49" y="164"/>
                </a:cxn>
                <a:cxn ang="0">
                  <a:pos x="49" y="178"/>
                </a:cxn>
                <a:cxn ang="0">
                  <a:pos x="74" y="191"/>
                </a:cxn>
                <a:cxn ang="0">
                  <a:pos x="87" y="178"/>
                </a:cxn>
                <a:cxn ang="0">
                  <a:pos x="124" y="191"/>
                </a:cxn>
                <a:cxn ang="0">
                  <a:pos x="124" y="178"/>
                </a:cxn>
                <a:cxn ang="0">
                  <a:pos x="137" y="178"/>
                </a:cxn>
                <a:cxn ang="0">
                  <a:pos x="174" y="178"/>
                </a:cxn>
                <a:cxn ang="0">
                  <a:pos x="187" y="164"/>
                </a:cxn>
                <a:cxn ang="0">
                  <a:pos x="174" y="124"/>
                </a:cxn>
                <a:cxn ang="0">
                  <a:pos x="174" y="110"/>
                </a:cxn>
                <a:cxn ang="0">
                  <a:pos x="162" y="110"/>
                </a:cxn>
                <a:cxn ang="0">
                  <a:pos x="174" y="96"/>
                </a:cxn>
                <a:cxn ang="0">
                  <a:pos x="187" y="69"/>
                </a:cxn>
                <a:cxn ang="0">
                  <a:pos x="187" y="41"/>
                </a:cxn>
                <a:cxn ang="0">
                  <a:pos x="162" y="27"/>
                </a:cxn>
                <a:cxn ang="0">
                  <a:pos x="137" y="14"/>
                </a:cxn>
                <a:cxn ang="0">
                  <a:pos x="124" y="14"/>
                </a:cxn>
                <a:cxn ang="0">
                  <a:pos x="112" y="0"/>
                </a:cxn>
                <a:cxn ang="0">
                  <a:pos x="99" y="14"/>
                </a:cxn>
                <a:cxn ang="0">
                  <a:pos x="62" y="41"/>
                </a:cxn>
                <a:cxn ang="0">
                  <a:pos x="37" y="41"/>
                </a:cxn>
                <a:cxn ang="0">
                  <a:pos x="37" y="55"/>
                </a:cxn>
                <a:cxn ang="0">
                  <a:pos x="12" y="55"/>
                </a:cxn>
                <a:cxn ang="0">
                  <a:pos x="0" y="55"/>
                </a:cxn>
                <a:cxn ang="0">
                  <a:pos x="0" y="69"/>
                </a:cxn>
                <a:cxn ang="0">
                  <a:pos x="24" y="81"/>
                </a:cxn>
                <a:cxn ang="0">
                  <a:pos x="49" y="124"/>
                </a:cxn>
                <a:cxn ang="0">
                  <a:pos x="49" y="164"/>
                </a:cxn>
              </a:cxnLst>
              <a:rect l="0" t="0" r="r" b="b"/>
              <a:pathLst>
                <a:path w="188" h="192">
                  <a:moveTo>
                    <a:pt x="49" y="164"/>
                  </a:moveTo>
                  <a:lnTo>
                    <a:pt x="49" y="178"/>
                  </a:lnTo>
                  <a:lnTo>
                    <a:pt x="74" y="191"/>
                  </a:lnTo>
                  <a:lnTo>
                    <a:pt x="87" y="178"/>
                  </a:lnTo>
                  <a:lnTo>
                    <a:pt x="124" y="191"/>
                  </a:lnTo>
                  <a:lnTo>
                    <a:pt x="124" y="178"/>
                  </a:lnTo>
                  <a:lnTo>
                    <a:pt x="137" y="178"/>
                  </a:lnTo>
                  <a:lnTo>
                    <a:pt x="174" y="178"/>
                  </a:lnTo>
                  <a:lnTo>
                    <a:pt x="187" y="164"/>
                  </a:lnTo>
                  <a:lnTo>
                    <a:pt x="174" y="124"/>
                  </a:lnTo>
                  <a:lnTo>
                    <a:pt x="174" y="110"/>
                  </a:lnTo>
                  <a:lnTo>
                    <a:pt x="162" y="110"/>
                  </a:lnTo>
                  <a:lnTo>
                    <a:pt x="174" y="96"/>
                  </a:lnTo>
                  <a:lnTo>
                    <a:pt x="187" y="69"/>
                  </a:lnTo>
                  <a:lnTo>
                    <a:pt x="187" y="41"/>
                  </a:lnTo>
                  <a:lnTo>
                    <a:pt x="162" y="27"/>
                  </a:lnTo>
                  <a:lnTo>
                    <a:pt x="137" y="14"/>
                  </a:lnTo>
                  <a:lnTo>
                    <a:pt x="124" y="14"/>
                  </a:lnTo>
                  <a:lnTo>
                    <a:pt x="112" y="0"/>
                  </a:lnTo>
                  <a:lnTo>
                    <a:pt x="99" y="14"/>
                  </a:lnTo>
                  <a:lnTo>
                    <a:pt x="62" y="41"/>
                  </a:lnTo>
                  <a:lnTo>
                    <a:pt x="37" y="41"/>
                  </a:lnTo>
                  <a:lnTo>
                    <a:pt x="37" y="55"/>
                  </a:lnTo>
                  <a:lnTo>
                    <a:pt x="12" y="55"/>
                  </a:lnTo>
                  <a:lnTo>
                    <a:pt x="0" y="55"/>
                  </a:lnTo>
                  <a:lnTo>
                    <a:pt x="0" y="69"/>
                  </a:lnTo>
                  <a:lnTo>
                    <a:pt x="24" y="81"/>
                  </a:lnTo>
                  <a:lnTo>
                    <a:pt x="49" y="124"/>
                  </a:lnTo>
                  <a:lnTo>
                    <a:pt x="49" y="16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2" name="Freeform 228"/>
            <p:cNvSpPr>
              <a:spLocks/>
            </p:cNvSpPr>
            <p:nvPr/>
          </p:nvSpPr>
          <p:spPr bwMode="auto">
            <a:xfrm>
              <a:off x="6045528" y="2804890"/>
              <a:ext cx="33087" cy="256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6"/>
                </a:cxn>
                <a:cxn ang="0">
                  <a:pos x="16" y="0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3" name="Freeform 229"/>
            <p:cNvSpPr>
              <a:spLocks/>
            </p:cNvSpPr>
            <p:nvPr/>
          </p:nvSpPr>
          <p:spPr bwMode="auto">
            <a:xfrm>
              <a:off x="5878152" y="2481063"/>
              <a:ext cx="101206" cy="81333"/>
            </a:xfrm>
            <a:custGeom>
              <a:avLst/>
              <a:gdLst/>
              <a:ahLst/>
              <a:cxnLst>
                <a:cxn ang="0">
                  <a:pos x="38" y="42"/>
                </a:cxn>
                <a:cxn ang="0">
                  <a:pos x="38" y="54"/>
                </a:cxn>
                <a:cxn ang="0">
                  <a:pos x="51" y="54"/>
                </a:cxn>
                <a:cxn ang="0">
                  <a:pos x="24" y="42"/>
                </a:cxn>
                <a:cxn ang="0">
                  <a:pos x="11" y="42"/>
                </a:cxn>
                <a:cxn ang="0">
                  <a:pos x="0" y="28"/>
                </a:cxn>
                <a:cxn ang="0">
                  <a:pos x="11" y="14"/>
                </a:cxn>
                <a:cxn ang="0">
                  <a:pos x="24" y="14"/>
                </a:cxn>
                <a:cxn ang="0">
                  <a:pos x="38" y="0"/>
                </a:cxn>
                <a:cxn ang="0">
                  <a:pos x="51" y="14"/>
                </a:cxn>
                <a:cxn ang="0">
                  <a:pos x="51" y="42"/>
                </a:cxn>
                <a:cxn ang="0">
                  <a:pos x="38" y="42"/>
                </a:cxn>
              </a:cxnLst>
              <a:rect l="0" t="0" r="r" b="b"/>
              <a:pathLst>
                <a:path w="52" h="55">
                  <a:moveTo>
                    <a:pt x="38" y="42"/>
                  </a:moveTo>
                  <a:lnTo>
                    <a:pt x="38" y="54"/>
                  </a:lnTo>
                  <a:lnTo>
                    <a:pt x="51" y="54"/>
                  </a:lnTo>
                  <a:lnTo>
                    <a:pt x="24" y="42"/>
                  </a:lnTo>
                  <a:lnTo>
                    <a:pt x="11" y="42"/>
                  </a:lnTo>
                  <a:lnTo>
                    <a:pt x="0" y="28"/>
                  </a:lnTo>
                  <a:lnTo>
                    <a:pt x="11" y="14"/>
                  </a:lnTo>
                  <a:lnTo>
                    <a:pt x="24" y="14"/>
                  </a:lnTo>
                  <a:lnTo>
                    <a:pt x="38" y="0"/>
                  </a:lnTo>
                  <a:lnTo>
                    <a:pt x="51" y="14"/>
                  </a:lnTo>
                  <a:lnTo>
                    <a:pt x="51" y="42"/>
                  </a:lnTo>
                  <a:lnTo>
                    <a:pt x="38" y="4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4" name="Freeform 230"/>
            <p:cNvSpPr>
              <a:spLocks/>
            </p:cNvSpPr>
            <p:nvPr/>
          </p:nvSpPr>
          <p:spPr bwMode="auto">
            <a:xfrm>
              <a:off x="5899560" y="2420815"/>
              <a:ext cx="103151" cy="81333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13" y="54"/>
                </a:cxn>
                <a:cxn ang="0">
                  <a:pos x="26" y="40"/>
                </a:cxn>
                <a:cxn ang="0">
                  <a:pos x="40" y="54"/>
                </a:cxn>
                <a:cxn ang="0">
                  <a:pos x="52" y="28"/>
                </a:cxn>
                <a:cxn ang="0">
                  <a:pos x="52" y="0"/>
                </a:cxn>
                <a:cxn ang="0">
                  <a:pos x="40" y="0"/>
                </a:cxn>
                <a:cxn ang="0">
                  <a:pos x="13" y="14"/>
                </a:cxn>
                <a:cxn ang="0">
                  <a:pos x="0" y="28"/>
                </a:cxn>
                <a:cxn ang="0">
                  <a:pos x="0" y="54"/>
                </a:cxn>
              </a:cxnLst>
              <a:rect l="0" t="0" r="r" b="b"/>
              <a:pathLst>
                <a:path w="53" h="55">
                  <a:moveTo>
                    <a:pt x="0" y="54"/>
                  </a:moveTo>
                  <a:lnTo>
                    <a:pt x="13" y="54"/>
                  </a:lnTo>
                  <a:lnTo>
                    <a:pt x="26" y="40"/>
                  </a:lnTo>
                  <a:lnTo>
                    <a:pt x="40" y="54"/>
                  </a:lnTo>
                  <a:lnTo>
                    <a:pt x="52" y="28"/>
                  </a:lnTo>
                  <a:lnTo>
                    <a:pt x="52" y="0"/>
                  </a:lnTo>
                  <a:lnTo>
                    <a:pt x="40" y="0"/>
                  </a:lnTo>
                  <a:lnTo>
                    <a:pt x="13" y="14"/>
                  </a:lnTo>
                  <a:lnTo>
                    <a:pt x="0" y="28"/>
                  </a:lnTo>
                  <a:lnTo>
                    <a:pt x="0" y="5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5" name="Freeform 231"/>
            <p:cNvSpPr>
              <a:spLocks/>
            </p:cNvSpPr>
            <p:nvPr/>
          </p:nvSpPr>
          <p:spPr bwMode="auto">
            <a:xfrm>
              <a:off x="5642655" y="2235555"/>
              <a:ext cx="214088" cy="326841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0" y="55"/>
                </a:cxn>
                <a:cxn ang="0">
                  <a:pos x="12" y="69"/>
                </a:cxn>
                <a:cxn ang="0">
                  <a:pos x="0" y="98"/>
                </a:cxn>
                <a:cxn ang="0">
                  <a:pos x="12" y="98"/>
                </a:cxn>
                <a:cxn ang="0">
                  <a:pos x="37" y="98"/>
                </a:cxn>
                <a:cxn ang="0">
                  <a:pos x="25" y="98"/>
                </a:cxn>
                <a:cxn ang="0">
                  <a:pos x="37" y="125"/>
                </a:cxn>
                <a:cxn ang="0">
                  <a:pos x="12" y="125"/>
                </a:cxn>
                <a:cxn ang="0">
                  <a:pos x="12" y="153"/>
                </a:cxn>
                <a:cxn ang="0">
                  <a:pos x="12" y="166"/>
                </a:cxn>
                <a:cxn ang="0">
                  <a:pos x="25" y="180"/>
                </a:cxn>
                <a:cxn ang="0">
                  <a:pos x="12" y="194"/>
                </a:cxn>
                <a:cxn ang="0">
                  <a:pos x="0" y="208"/>
                </a:cxn>
                <a:cxn ang="0">
                  <a:pos x="0" y="221"/>
                </a:cxn>
                <a:cxn ang="0">
                  <a:pos x="37" y="194"/>
                </a:cxn>
                <a:cxn ang="0">
                  <a:pos x="37" y="208"/>
                </a:cxn>
                <a:cxn ang="0">
                  <a:pos x="85" y="194"/>
                </a:cxn>
                <a:cxn ang="0">
                  <a:pos x="111" y="194"/>
                </a:cxn>
                <a:cxn ang="0">
                  <a:pos x="98" y="180"/>
                </a:cxn>
                <a:cxn ang="0">
                  <a:pos x="111" y="166"/>
                </a:cxn>
                <a:cxn ang="0">
                  <a:pos x="111" y="153"/>
                </a:cxn>
                <a:cxn ang="0">
                  <a:pos x="98" y="139"/>
                </a:cxn>
                <a:cxn ang="0">
                  <a:pos x="85" y="139"/>
                </a:cxn>
                <a:cxn ang="0">
                  <a:pos x="37" y="55"/>
                </a:cxn>
                <a:cxn ang="0">
                  <a:pos x="25" y="55"/>
                </a:cxn>
                <a:cxn ang="0">
                  <a:pos x="49" y="28"/>
                </a:cxn>
                <a:cxn ang="0">
                  <a:pos x="49" y="14"/>
                </a:cxn>
                <a:cxn ang="0">
                  <a:pos x="12" y="28"/>
                </a:cxn>
                <a:cxn ang="0">
                  <a:pos x="37" y="0"/>
                </a:cxn>
              </a:cxnLst>
              <a:rect l="0" t="0" r="r" b="b"/>
              <a:pathLst>
                <a:path w="112" h="222">
                  <a:moveTo>
                    <a:pt x="37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0" y="55"/>
                  </a:lnTo>
                  <a:lnTo>
                    <a:pt x="12" y="69"/>
                  </a:lnTo>
                  <a:lnTo>
                    <a:pt x="0" y="98"/>
                  </a:lnTo>
                  <a:lnTo>
                    <a:pt x="12" y="98"/>
                  </a:lnTo>
                  <a:lnTo>
                    <a:pt x="37" y="98"/>
                  </a:lnTo>
                  <a:lnTo>
                    <a:pt x="25" y="98"/>
                  </a:lnTo>
                  <a:lnTo>
                    <a:pt x="37" y="125"/>
                  </a:lnTo>
                  <a:lnTo>
                    <a:pt x="12" y="125"/>
                  </a:lnTo>
                  <a:lnTo>
                    <a:pt x="12" y="153"/>
                  </a:lnTo>
                  <a:lnTo>
                    <a:pt x="12" y="166"/>
                  </a:lnTo>
                  <a:lnTo>
                    <a:pt x="25" y="180"/>
                  </a:lnTo>
                  <a:lnTo>
                    <a:pt x="12" y="194"/>
                  </a:lnTo>
                  <a:lnTo>
                    <a:pt x="0" y="208"/>
                  </a:lnTo>
                  <a:lnTo>
                    <a:pt x="0" y="221"/>
                  </a:lnTo>
                  <a:lnTo>
                    <a:pt x="37" y="194"/>
                  </a:lnTo>
                  <a:lnTo>
                    <a:pt x="37" y="208"/>
                  </a:lnTo>
                  <a:lnTo>
                    <a:pt x="85" y="194"/>
                  </a:lnTo>
                  <a:lnTo>
                    <a:pt x="111" y="194"/>
                  </a:lnTo>
                  <a:lnTo>
                    <a:pt x="98" y="180"/>
                  </a:lnTo>
                  <a:lnTo>
                    <a:pt x="111" y="166"/>
                  </a:lnTo>
                  <a:lnTo>
                    <a:pt x="111" y="153"/>
                  </a:lnTo>
                  <a:lnTo>
                    <a:pt x="98" y="139"/>
                  </a:lnTo>
                  <a:lnTo>
                    <a:pt x="85" y="139"/>
                  </a:lnTo>
                  <a:lnTo>
                    <a:pt x="37" y="55"/>
                  </a:lnTo>
                  <a:lnTo>
                    <a:pt x="25" y="55"/>
                  </a:lnTo>
                  <a:lnTo>
                    <a:pt x="49" y="28"/>
                  </a:lnTo>
                  <a:lnTo>
                    <a:pt x="49" y="14"/>
                  </a:lnTo>
                  <a:lnTo>
                    <a:pt x="12" y="28"/>
                  </a:lnTo>
                  <a:lnTo>
                    <a:pt x="3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6" name="Freeform 232"/>
            <p:cNvSpPr>
              <a:spLocks/>
            </p:cNvSpPr>
            <p:nvPr/>
          </p:nvSpPr>
          <p:spPr bwMode="auto">
            <a:xfrm>
              <a:off x="5572589" y="2359062"/>
              <a:ext cx="72011" cy="406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14"/>
                </a:cxn>
                <a:cxn ang="0">
                  <a:pos x="12" y="26"/>
                </a:cxn>
                <a:cxn ang="0">
                  <a:pos x="24" y="26"/>
                </a:cxn>
                <a:cxn ang="0">
                  <a:pos x="37" y="26"/>
                </a:cxn>
                <a:cxn ang="0">
                  <a:pos x="24" y="14"/>
                </a:cxn>
                <a:cxn ang="0">
                  <a:pos x="12" y="0"/>
                </a:cxn>
              </a:cxnLst>
              <a:rect l="0" t="0" r="r" b="b"/>
              <a:pathLst>
                <a:path w="38" h="27">
                  <a:moveTo>
                    <a:pt x="12" y="0"/>
                  </a:moveTo>
                  <a:lnTo>
                    <a:pt x="0" y="14"/>
                  </a:lnTo>
                  <a:lnTo>
                    <a:pt x="12" y="26"/>
                  </a:lnTo>
                  <a:lnTo>
                    <a:pt x="24" y="26"/>
                  </a:lnTo>
                  <a:lnTo>
                    <a:pt x="37" y="26"/>
                  </a:lnTo>
                  <a:lnTo>
                    <a:pt x="24" y="14"/>
                  </a:lnTo>
                  <a:lnTo>
                    <a:pt x="12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7" name="Freeform 233"/>
            <p:cNvSpPr>
              <a:spLocks/>
            </p:cNvSpPr>
            <p:nvPr/>
          </p:nvSpPr>
          <p:spPr bwMode="auto">
            <a:xfrm>
              <a:off x="5595944" y="2217481"/>
              <a:ext cx="31140" cy="42173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" y="13"/>
                </a:cxn>
                <a:cxn ang="0">
                  <a:pos x="16" y="0"/>
                </a:cxn>
                <a:cxn ang="0">
                  <a:pos x="0" y="13"/>
                </a:cxn>
                <a:cxn ang="0">
                  <a:pos x="0" y="28"/>
                </a:cxn>
              </a:cxnLst>
              <a:rect l="0" t="0" r="r" b="b"/>
              <a:pathLst>
                <a:path w="17" h="29">
                  <a:moveTo>
                    <a:pt x="0" y="28"/>
                  </a:moveTo>
                  <a:lnTo>
                    <a:pt x="16" y="13"/>
                  </a:lnTo>
                  <a:lnTo>
                    <a:pt x="16" y="0"/>
                  </a:lnTo>
                  <a:lnTo>
                    <a:pt x="0" y="13"/>
                  </a:lnTo>
                  <a:lnTo>
                    <a:pt x="0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8" name="Freeform 234"/>
            <p:cNvSpPr>
              <a:spLocks/>
            </p:cNvSpPr>
            <p:nvPr/>
          </p:nvSpPr>
          <p:spPr bwMode="auto">
            <a:xfrm>
              <a:off x="5498632" y="2359062"/>
              <a:ext cx="120668" cy="143087"/>
            </a:xfrm>
            <a:custGeom>
              <a:avLst/>
              <a:gdLst/>
              <a:ahLst/>
              <a:cxnLst>
                <a:cxn ang="0">
                  <a:pos x="63" y="27"/>
                </a:cxn>
                <a:cxn ang="0">
                  <a:pos x="51" y="27"/>
                </a:cxn>
                <a:cxn ang="0">
                  <a:pos x="38" y="14"/>
                </a:cxn>
                <a:cxn ang="0">
                  <a:pos x="51" y="0"/>
                </a:cxn>
                <a:cxn ang="0">
                  <a:pos x="24" y="0"/>
                </a:cxn>
                <a:cxn ang="0">
                  <a:pos x="24" y="14"/>
                </a:cxn>
                <a:cxn ang="0">
                  <a:pos x="24" y="27"/>
                </a:cxn>
                <a:cxn ang="0">
                  <a:pos x="0" y="27"/>
                </a:cxn>
                <a:cxn ang="0">
                  <a:pos x="0" y="55"/>
                </a:cxn>
                <a:cxn ang="0">
                  <a:pos x="11" y="55"/>
                </a:cxn>
                <a:cxn ang="0">
                  <a:pos x="11" y="69"/>
                </a:cxn>
                <a:cxn ang="0">
                  <a:pos x="0" y="82"/>
                </a:cxn>
                <a:cxn ang="0">
                  <a:pos x="0" y="96"/>
                </a:cxn>
                <a:cxn ang="0">
                  <a:pos x="24" y="96"/>
                </a:cxn>
                <a:cxn ang="0">
                  <a:pos x="51" y="82"/>
                </a:cxn>
                <a:cxn ang="0">
                  <a:pos x="63" y="55"/>
                </a:cxn>
                <a:cxn ang="0">
                  <a:pos x="63" y="27"/>
                </a:cxn>
              </a:cxnLst>
              <a:rect l="0" t="0" r="r" b="b"/>
              <a:pathLst>
                <a:path w="64" h="97">
                  <a:moveTo>
                    <a:pt x="63" y="27"/>
                  </a:moveTo>
                  <a:lnTo>
                    <a:pt x="51" y="27"/>
                  </a:lnTo>
                  <a:lnTo>
                    <a:pt x="38" y="14"/>
                  </a:lnTo>
                  <a:lnTo>
                    <a:pt x="51" y="0"/>
                  </a:lnTo>
                  <a:lnTo>
                    <a:pt x="24" y="0"/>
                  </a:lnTo>
                  <a:lnTo>
                    <a:pt x="24" y="14"/>
                  </a:lnTo>
                  <a:lnTo>
                    <a:pt x="24" y="27"/>
                  </a:lnTo>
                  <a:lnTo>
                    <a:pt x="0" y="27"/>
                  </a:lnTo>
                  <a:lnTo>
                    <a:pt x="0" y="55"/>
                  </a:lnTo>
                  <a:lnTo>
                    <a:pt x="11" y="55"/>
                  </a:lnTo>
                  <a:lnTo>
                    <a:pt x="11" y="69"/>
                  </a:lnTo>
                  <a:lnTo>
                    <a:pt x="0" y="82"/>
                  </a:lnTo>
                  <a:lnTo>
                    <a:pt x="0" y="96"/>
                  </a:lnTo>
                  <a:lnTo>
                    <a:pt x="24" y="96"/>
                  </a:lnTo>
                  <a:lnTo>
                    <a:pt x="51" y="82"/>
                  </a:lnTo>
                  <a:lnTo>
                    <a:pt x="63" y="55"/>
                  </a:lnTo>
                  <a:lnTo>
                    <a:pt x="63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39" name="Freeform 235"/>
            <p:cNvSpPr>
              <a:spLocks/>
            </p:cNvSpPr>
            <p:nvPr/>
          </p:nvSpPr>
          <p:spPr bwMode="auto">
            <a:xfrm>
              <a:off x="5950165" y="2544321"/>
              <a:ext cx="35032" cy="24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16" y="16"/>
                </a:cxn>
                <a:cxn ang="0">
                  <a:pos x="0" y="0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0" name="Freeform 236"/>
            <p:cNvSpPr>
              <a:spLocks/>
            </p:cNvSpPr>
            <p:nvPr/>
          </p:nvSpPr>
          <p:spPr bwMode="auto">
            <a:xfrm>
              <a:off x="6286866" y="2703978"/>
              <a:ext cx="118722" cy="123507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13"/>
                </a:cxn>
                <a:cxn ang="0">
                  <a:pos x="48" y="27"/>
                </a:cxn>
                <a:cxn ang="0">
                  <a:pos x="48" y="41"/>
                </a:cxn>
                <a:cxn ang="0">
                  <a:pos x="48" y="55"/>
                </a:cxn>
                <a:cxn ang="0">
                  <a:pos x="37" y="68"/>
                </a:cxn>
                <a:cxn ang="0">
                  <a:pos x="61" y="82"/>
                </a:cxn>
                <a:cxn ang="0">
                  <a:pos x="12" y="41"/>
                </a:cxn>
                <a:cxn ang="0">
                  <a:pos x="0" y="41"/>
                </a:cxn>
                <a:cxn ang="0">
                  <a:pos x="0" y="27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37" y="0"/>
                </a:cxn>
                <a:cxn ang="0">
                  <a:pos x="48" y="0"/>
                </a:cxn>
              </a:cxnLst>
              <a:rect l="0" t="0" r="r" b="b"/>
              <a:pathLst>
                <a:path w="62" h="83">
                  <a:moveTo>
                    <a:pt x="48" y="0"/>
                  </a:moveTo>
                  <a:lnTo>
                    <a:pt x="48" y="13"/>
                  </a:lnTo>
                  <a:lnTo>
                    <a:pt x="48" y="27"/>
                  </a:lnTo>
                  <a:lnTo>
                    <a:pt x="48" y="41"/>
                  </a:lnTo>
                  <a:lnTo>
                    <a:pt x="48" y="55"/>
                  </a:lnTo>
                  <a:lnTo>
                    <a:pt x="37" y="68"/>
                  </a:lnTo>
                  <a:lnTo>
                    <a:pt x="61" y="82"/>
                  </a:lnTo>
                  <a:lnTo>
                    <a:pt x="12" y="41"/>
                  </a:lnTo>
                  <a:lnTo>
                    <a:pt x="0" y="41"/>
                  </a:lnTo>
                  <a:lnTo>
                    <a:pt x="0" y="27"/>
                  </a:lnTo>
                  <a:lnTo>
                    <a:pt x="0" y="13"/>
                  </a:lnTo>
                  <a:lnTo>
                    <a:pt x="0" y="0"/>
                  </a:lnTo>
                  <a:lnTo>
                    <a:pt x="12" y="0"/>
                  </a:lnTo>
                  <a:lnTo>
                    <a:pt x="25" y="0"/>
                  </a:lnTo>
                  <a:lnTo>
                    <a:pt x="37" y="0"/>
                  </a:lnTo>
                  <a:lnTo>
                    <a:pt x="48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1" name="Freeform 237"/>
            <p:cNvSpPr>
              <a:spLocks/>
            </p:cNvSpPr>
            <p:nvPr/>
          </p:nvSpPr>
          <p:spPr bwMode="auto">
            <a:xfrm>
              <a:off x="6000765" y="2642224"/>
              <a:ext cx="379520" cy="305755"/>
            </a:xfrm>
            <a:custGeom>
              <a:avLst/>
              <a:gdLst/>
              <a:ahLst/>
              <a:cxnLst>
                <a:cxn ang="0">
                  <a:pos x="12" y="83"/>
                </a:cxn>
                <a:cxn ang="0">
                  <a:pos x="38" y="69"/>
                </a:cxn>
                <a:cxn ang="0">
                  <a:pos x="49" y="69"/>
                </a:cxn>
                <a:cxn ang="0">
                  <a:pos x="62" y="97"/>
                </a:cxn>
                <a:cxn ang="0">
                  <a:pos x="99" y="137"/>
                </a:cxn>
                <a:cxn ang="0">
                  <a:pos x="112" y="137"/>
                </a:cxn>
                <a:cxn ang="0">
                  <a:pos x="149" y="164"/>
                </a:cxn>
                <a:cxn ang="0">
                  <a:pos x="149" y="178"/>
                </a:cxn>
                <a:cxn ang="0">
                  <a:pos x="149" y="206"/>
                </a:cxn>
                <a:cxn ang="0">
                  <a:pos x="161" y="206"/>
                </a:cxn>
                <a:cxn ang="0">
                  <a:pos x="174" y="178"/>
                </a:cxn>
                <a:cxn ang="0">
                  <a:pos x="161" y="164"/>
                </a:cxn>
                <a:cxn ang="0">
                  <a:pos x="174" y="164"/>
                </a:cxn>
                <a:cxn ang="0">
                  <a:pos x="199" y="164"/>
                </a:cxn>
                <a:cxn ang="0">
                  <a:pos x="149" y="137"/>
                </a:cxn>
                <a:cxn ang="0">
                  <a:pos x="149" y="123"/>
                </a:cxn>
                <a:cxn ang="0">
                  <a:pos x="125" y="109"/>
                </a:cxn>
                <a:cxn ang="0">
                  <a:pos x="112" y="83"/>
                </a:cxn>
                <a:cxn ang="0">
                  <a:pos x="88" y="69"/>
                </a:cxn>
                <a:cxn ang="0">
                  <a:pos x="99" y="42"/>
                </a:cxn>
                <a:cxn ang="0">
                  <a:pos x="112" y="42"/>
                </a:cxn>
                <a:cxn ang="0">
                  <a:pos x="112" y="28"/>
                </a:cxn>
                <a:cxn ang="0">
                  <a:pos x="112" y="14"/>
                </a:cxn>
                <a:cxn ang="0">
                  <a:pos x="99" y="14"/>
                </a:cxn>
                <a:cxn ang="0">
                  <a:pos x="88" y="0"/>
                </a:cxn>
                <a:cxn ang="0">
                  <a:pos x="49" y="14"/>
                </a:cxn>
                <a:cxn ang="0">
                  <a:pos x="38" y="28"/>
                </a:cxn>
                <a:cxn ang="0">
                  <a:pos x="25" y="28"/>
                </a:cxn>
                <a:cxn ang="0">
                  <a:pos x="12" y="42"/>
                </a:cxn>
                <a:cxn ang="0">
                  <a:pos x="0" y="28"/>
                </a:cxn>
                <a:cxn ang="0">
                  <a:pos x="0" y="42"/>
                </a:cxn>
                <a:cxn ang="0">
                  <a:pos x="12" y="83"/>
                </a:cxn>
              </a:cxnLst>
              <a:rect l="0" t="0" r="r" b="b"/>
              <a:pathLst>
                <a:path w="200" h="207">
                  <a:moveTo>
                    <a:pt x="12" y="83"/>
                  </a:moveTo>
                  <a:lnTo>
                    <a:pt x="38" y="69"/>
                  </a:lnTo>
                  <a:lnTo>
                    <a:pt x="49" y="69"/>
                  </a:lnTo>
                  <a:lnTo>
                    <a:pt x="62" y="97"/>
                  </a:lnTo>
                  <a:lnTo>
                    <a:pt x="99" y="137"/>
                  </a:lnTo>
                  <a:lnTo>
                    <a:pt x="112" y="137"/>
                  </a:lnTo>
                  <a:lnTo>
                    <a:pt x="149" y="164"/>
                  </a:lnTo>
                  <a:lnTo>
                    <a:pt x="149" y="178"/>
                  </a:lnTo>
                  <a:lnTo>
                    <a:pt x="149" y="206"/>
                  </a:lnTo>
                  <a:lnTo>
                    <a:pt x="161" y="206"/>
                  </a:lnTo>
                  <a:lnTo>
                    <a:pt x="174" y="178"/>
                  </a:lnTo>
                  <a:lnTo>
                    <a:pt x="161" y="164"/>
                  </a:lnTo>
                  <a:lnTo>
                    <a:pt x="174" y="164"/>
                  </a:lnTo>
                  <a:lnTo>
                    <a:pt x="199" y="164"/>
                  </a:lnTo>
                  <a:lnTo>
                    <a:pt x="149" y="137"/>
                  </a:lnTo>
                  <a:lnTo>
                    <a:pt x="149" y="123"/>
                  </a:lnTo>
                  <a:lnTo>
                    <a:pt x="125" y="109"/>
                  </a:lnTo>
                  <a:lnTo>
                    <a:pt x="112" y="83"/>
                  </a:lnTo>
                  <a:lnTo>
                    <a:pt x="88" y="69"/>
                  </a:lnTo>
                  <a:lnTo>
                    <a:pt x="99" y="42"/>
                  </a:lnTo>
                  <a:lnTo>
                    <a:pt x="112" y="42"/>
                  </a:lnTo>
                  <a:lnTo>
                    <a:pt x="112" y="28"/>
                  </a:lnTo>
                  <a:lnTo>
                    <a:pt x="112" y="14"/>
                  </a:lnTo>
                  <a:lnTo>
                    <a:pt x="99" y="14"/>
                  </a:lnTo>
                  <a:lnTo>
                    <a:pt x="88" y="0"/>
                  </a:lnTo>
                  <a:lnTo>
                    <a:pt x="49" y="14"/>
                  </a:lnTo>
                  <a:lnTo>
                    <a:pt x="38" y="28"/>
                  </a:lnTo>
                  <a:lnTo>
                    <a:pt x="25" y="28"/>
                  </a:lnTo>
                  <a:lnTo>
                    <a:pt x="12" y="42"/>
                  </a:lnTo>
                  <a:lnTo>
                    <a:pt x="0" y="28"/>
                  </a:lnTo>
                  <a:lnTo>
                    <a:pt x="0" y="42"/>
                  </a:lnTo>
                  <a:lnTo>
                    <a:pt x="12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2" name="Freeform 238"/>
            <p:cNvSpPr>
              <a:spLocks/>
            </p:cNvSpPr>
            <p:nvPr/>
          </p:nvSpPr>
          <p:spPr bwMode="auto">
            <a:xfrm>
              <a:off x="6189552" y="2946472"/>
              <a:ext cx="99260" cy="43680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26" y="0"/>
                </a:cxn>
                <a:cxn ang="0">
                  <a:pos x="0" y="0"/>
                </a:cxn>
                <a:cxn ang="0">
                  <a:pos x="0" y="13"/>
                </a:cxn>
                <a:cxn ang="0">
                  <a:pos x="40" y="28"/>
                </a:cxn>
                <a:cxn ang="0">
                  <a:pos x="52" y="13"/>
                </a:cxn>
                <a:cxn ang="0">
                  <a:pos x="40" y="13"/>
                </a:cxn>
                <a:cxn ang="0">
                  <a:pos x="40" y="0"/>
                </a:cxn>
              </a:cxnLst>
              <a:rect l="0" t="0" r="r" b="b"/>
              <a:pathLst>
                <a:path w="53" h="29">
                  <a:moveTo>
                    <a:pt x="40" y="0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40" y="28"/>
                  </a:lnTo>
                  <a:lnTo>
                    <a:pt x="52" y="13"/>
                  </a:lnTo>
                  <a:lnTo>
                    <a:pt x="40" y="13"/>
                  </a:lnTo>
                  <a:lnTo>
                    <a:pt x="4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3" name="Freeform 239"/>
            <p:cNvSpPr>
              <a:spLocks/>
            </p:cNvSpPr>
            <p:nvPr/>
          </p:nvSpPr>
          <p:spPr bwMode="auto">
            <a:xfrm>
              <a:off x="6045531" y="2866645"/>
              <a:ext cx="50602" cy="406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"/>
                </a:cxn>
                <a:cxn ang="0">
                  <a:pos x="13" y="26"/>
                </a:cxn>
                <a:cxn ang="0">
                  <a:pos x="25" y="26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lnTo>
                    <a:pt x="0" y="26"/>
                  </a:lnTo>
                  <a:lnTo>
                    <a:pt x="13" y="26"/>
                  </a:lnTo>
                  <a:lnTo>
                    <a:pt x="25" y="26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4" name="Freeform 240"/>
            <p:cNvSpPr>
              <a:spLocks/>
            </p:cNvSpPr>
            <p:nvPr/>
          </p:nvSpPr>
          <p:spPr bwMode="auto">
            <a:xfrm>
              <a:off x="5977411" y="2621136"/>
              <a:ext cx="118721" cy="84346"/>
            </a:xfrm>
            <a:custGeom>
              <a:avLst/>
              <a:gdLst/>
              <a:ahLst/>
              <a:cxnLst>
                <a:cxn ang="0">
                  <a:pos x="49" y="13"/>
                </a:cxn>
                <a:cxn ang="0">
                  <a:pos x="24" y="0"/>
                </a:cxn>
                <a:cxn ang="0">
                  <a:pos x="11" y="28"/>
                </a:cxn>
                <a:cxn ang="0">
                  <a:pos x="0" y="42"/>
                </a:cxn>
                <a:cxn ang="0">
                  <a:pos x="11" y="42"/>
                </a:cxn>
                <a:cxn ang="0">
                  <a:pos x="24" y="57"/>
                </a:cxn>
                <a:cxn ang="0">
                  <a:pos x="36" y="42"/>
                </a:cxn>
                <a:cxn ang="0">
                  <a:pos x="49" y="42"/>
                </a:cxn>
                <a:cxn ang="0">
                  <a:pos x="61" y="28"/>
                </a:cxn>
                <a:cxn ang="0">
                  <a:pos x="49" y="13"/>
                </a:cxn>
              </a:cxnLst>
              <a:rect l="0" t="0" r="r" b="b"/>
              <a:pathLst>
                <a:path w="62" h="58">
                  <a:moveTo>
                    <a:pt x="49" y="13"/>
                  </a:moveTo>
                  <a:lnTo>
                    <a:pt x="24" y="0"/>
                  </a:lnTo>
                  <a:lnTo>
                    <a:pt x="11" y="28"/>
                  </a:lnTo>
                  <a:lnTo>
                    <a:pt x="0" y="42"/>
                  </a:lnTo>
                  <a:lnTo>
                    <a:pt x="11" y="42"/>
                  </a:lnTo>
                  <a:lnTo>
                    <a:pt x="24" y="57"/>
                  </a:lnTo>
                  <a:lnTo>
                    <a:pt x="36" y="42"/>
                  </a:lnTo>
                  <a:lnTo>
                    <a:pt x="49" y="42"/>
                  </a:lnTo>
                  <a:lnTo>
                    <a:pt x="61" y="28"/>
                  </a:lnTo>
                  <a:lnTo>
                    <a:pt x="49" y="1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5" name="Freeform 241"/>
            <p:cNvSpPr>
              <a:spLocks/>
            </p:cNvSpPr>
            <p:nvPr/>
          </p:nvSpPr>
          <p:spPr bwMode="auto">
            <a:xfrm>
              <a:off x="6238210" y="2660298"/>
              <a:ext cx="142076" cy="106939"/>
            </a:xfrm>
            <a:custGeom>
              <a:avLst/>
              <a:gdLst/>
              <a:ahLst/>
              <a:cxnLst>
                <a:cxn ang="0">
                  <a:pos x="37" y="71"/>
                </a:cxn>
                <a:cxn ang="0">
                  <a:pos x="24" y="71"/>
                </a:cxn>
                <a:cxn ang="0">
                  <a:pos x="24" y="57"/>
                </a:cxn>
                <a:cxn ang="0">
                  <a:pos x="24" y="42"/>
                </a:cxn>
                <a:cxn ang="0">
                  <a:pos x="24" y="29"/>
                </a:cxn>
                <a:cxn ang="0">
                  <a:pos x="37" y="29"/>
                </a:cxn>
                <a:cxn ang="0">
                  <a:pos x="49" y="29"/>
                </a:cxn>
                <a:cxn ang="0">
                  <a:pos x="62" y="29"/>
                </a:cxn>
                <a:cxn ang="0">
                  <a:pos x="74" y="29"/>
                </a:cxn>
                <a:cxn ang="0">
                  <a:pos x="74" y="14"/>
                </a:cxn>
                <a:cxn ang="0">
                  <a:pos x="49" y="14"/>
                </a:cxn>
                <a:cxn ang="0">
                  <a:pos x="24" y="0"/>
                </a:cxn>
                <a:cxn ang="0">
                  <a:pos x="12" y="0"/>
                </a:cxn>
                <a:cxn ang="0">
                  <a:pos x="12" y="14"/>
                </a:cxn>
                <a:cxn ang="0">
                  <a:pos x="0" y="14"/>
                </a:cxn>
                <a:cxn ang="0">
                  <a:pos x="0" y="29"/>
                </a:cxn>
                <a:cxn ang="0">
                  <a:pos x="12" y="57"/>
                </a:cxn>
                <a:cxn ang="0">
                  <a:pos x="24" y="71"/>
                </a:cxn>
                <a:cxn ang="0">
                  <a:pos x="37" y="71"/>
                </a:cxn>
              </a:cxnLst>
              <a:rect l="0" t="0" r="r" b="b"/>
              <a:pathLst>
                <a:path w="75" h="72">
                  <a:moveTo>
                    <a:pt x="37" y="71"/>
                  </a:moveTo>
                  <a:lnTo>
                    <a:pt x="24" y="71"/>
                  </a:lnTo>
                  <a:lnTo>
                    <a:pt x="24" y="57"/>
                  </a:lnTo>
                  <a:lnTo>
                    <a:pt x="24" y="42"/>
                  </a:lnTo>
                  <a:lnTo>
                    <a:pt x="24" y="29"/>
                  </a:lnTo>
                  <a:lnTo>
                    <a:pt x="37" y="29"/>
                  </a:lnTo>
                  <a:lnTo>
                    <a:pt x="49" y="29"/>
                  </a:lnTo>
                  <a:lnTo>
                    <a:pt x="62" y="29"/>
                  </a:lnTo>
                  <a:lnTo>
                    <a:pt x="74" y="29"/>
                  </a:lnTo>
                  <a:lnTo>
                    <a:pt x="74" y="14"/>
                  </a:lnTo>
                  <a:lnTo>
                    <a:pt x="49" y="14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12" y="14"/>
                  </a:lnTo>
                  <a:lnTo>
                    <a:pt x="0" y="14"/>
                  </a:lnTo>
                  <a:lnTo>
                    <a:pt x="0" y="29"/>
                  </a:lnTo>
                  <a:lnTo>
                    <a:pt x="12" y="57"/>
                  </a:lnTo>
                  <a:lnTo>
                    <a:pt x="24" y="71"/>
                  </a:lnTo>
                  <a:lnTo>
                    <a:pt x="37" y="7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59986" name="Freeform 242"/>
            <p:cNvSpPr>
              <a:spLocks/>
            </p:cNvSpPr>
            <p:nvPr/>
          </p:nvSpPr>
          <p:spPr bwMode="auto">
            <a:xfrm>
              <a:off x="6428942" y="2601557"/>
              <a:ext cx="262744" cy="165680"/>
            </a:xfrm>
            <a:custGeom>
              <a:avLst/>
              <a:gdLst>
                <a:gd name="T0" fmla="*/ 57882876 w 138"/>
                <a:gd name="T1" fmla="*/ 34033165 h 112"/>
                <a:gd name="T2" fmla="*/ 28941438 w 138"/>
                <a:gd name="T3" fmla="*/ 65635613 h 112"/>
                <a:gd name="T4" fmla="*/ 0 w 138"/>
                <a:gd name="T5" fmla="*/ 136134220 h 112"/>
                <a:gd name="T6" fmla="*/ 28941438 w 138"/>
                <a:gd name="T7" fmla="*/ 170167385 h 112"/>
                <a:gd name="T8" fmla="*/ 57882876 w 138"/>
                <a:gd name="T9" fmla="*/ 235802998 h 112"/>
                <a:gd name="T10" fmla="*/ 89234547 w 138"/>
                <a:gd name="T11" fmla="*/ 235802998 h 112"/>
                <a:gd name="T12" fmla="*/ 209823872 w 138"/>
                <a:gd name="T13" fmla="*/ 269836163 h 112"/>
                <a:gd name="T14" fmla="*/ 238765310 w 138"/>
                <a:gd name="T15" fmla="*/ 235802998 h 112"/>
                <a:gd name="T16" fmla="*/ 270116981 w 138"/>
                <a:gd name="T17" fmla="*/ 269836163 h 112"/>
                <a:gd name="T18" fmla="*/ 299058419 w 138"/>
                <a:gd name="T19" fmla="*/ 201769833 h 112"/>
                <a:gd name="T20" fmla="*/ 330411644 w 138"/>
                <a:gd name="T21" fmla="*/ 170167385 h 112"/>
                <a:gd name="T22" fmla="*/ 270116981 w 138"/>
                <a:gd name="T23" fmla="*/ 136134220 h 112"/>
                <a:gd name="T24" fmla="*/ 270116981 w 138"/>
                <a:gd name="T25" fmla="*/ 65635613 h 112"/>
                <a:gd name="T26" fmla="*/ 209823872 w 138"/>
                <a:gd name="T27" fmla="*/ 0 h 112"/>
                <a:gd name="T28" fmla="*/ 178470647 w 138"/>
                <a:gd name="T29" fmla="*/ 34033165 h 112"/>
                <a:gd name="T30" fmla="*/ 57882876 w 138"/>
                <a:gd name="T31" fmla="*/ 34033165 h 11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8" h="112">
                  <a:moveTo>
                    <a:pt x="24" y="14"/>
                  </a:moveTo>
                  <a:lnTo>
                    <a:pt x="12" y="27"/>
                  </a:lnTo>
                  <a:lnTo>
                    <a:pt x="0" y="56"/>
                  </a:lnTo>
                  <a:lnTo>
                    <a:pt x="12" y="70"/>
                  </a:lnTo>
                  <a:lnTo>
                    <a:pt x="24" y="97"/>
                  </a:lnTo>
                  <a:lnTo>
                    <a:pt x="37" y="97"/>
                  </a:lnTo>
                  <a:lnTo>
                    <a:pt x="87" y="111"/>
                  </a:lnTo>
                  <a:lnTo>
                    <a:pt x="99" y="97"/>
                  </a:lnTo>
                  <a:lnTo>
                    <a:pt x="112" y="111"/>
                  </a:lnTo>
                  <a:lnTo>
                    <a:pt x="124" y="83"/>
                  </a:lnTo>
                  <a:lnTo>
                    <a:pt x="137" y="70"/>
                  </a:lnTo>
                  <a:lnTo>
                    <a:pt x="112" y="56"/>
                  </a:lnTo>
                  <a:lnTo>
                    <a:pt x="112" y="27"/>
                  </a:lnTo>
                  <a:lnTo>
                    <a:pt x="87" y="0"/>
                  </a:lnTo>
                  <a:lnTo>
                    <a:pt x="74" y="14"/>
                  </a:lnTo>
                  <a:lnTo>
                    <a:pt x="24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47" name="Freeform 243"/>
            <p:cNvSpPr>
              <a:spLocks/>
            </p:cNvSpPr>
            <p:nvPr/>
          </p:nvSpPr>
          <p:spPr bwMode="auto">
            <a:xfrm>
              <a:off x="6473705" y="2743138"/>
              <a:ext cx="171271" cy="84346"/>
            </a:xfrm>
            <a:custGeom>
              <a:avLst/>
              <a:gdLst/>
              <a:ahLst/>
              <a:cxnLst>
                <a:cxn ang="0">
                  <a:pos x="88" y="14"/>
                </a:cxn>
                <a:cxn ang="0">
                  <a:pos x="75" y="0"/>
                </a:cxn>
                <a:cxn ang="0">
                  <a:pos x="62" y="14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12" y="56"/>
                </a:cxn>
                <a:cxn ang="0">
                  <a:pos x="38" y="42"/>
                </a:cxn>
                <a:cxn ang="0">
                  <a:pos x="49" y="56"/>
                </a:cxn>
                <a:cxn ang="0">
                  <a:pos x="62" y="56"/>
                </a:cxn>
                <a:cxn ang="0">
                  <a:pos x="88" y="42"/>
                </a:cxn>
                <a:cxn ang="0">
                  <a:pos x="88" y="14"/>
                </a:cxn>
              </a:cxnLst>
              <a:rect l="0" t="0" r="r" b="b"/>
              <a:pathLst>
                <a:path w="89" h="57">
                  <a:moveTo>
                    <a:pt x="88" y="14"/>
                  </a:moveTo>
                  <a:lnTo>
                    <a:pt x="75" y="0"/>
                  </a:lnTo>
                  <a:lnTo>
                    <a:pt x="62" y="14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12" y="56"/>
                  </a:lnTo>
                  <a:lnTo>
                    <a:pt x="38" y="42"/>
                  </a:lnTo>
                  <a:lnTo>
                    <a:pt x="49" y="56"/>
                  </a:lnTo>
                  <a:lnTo>
                    <a:pt x="62" y="56"/>
                  </a:lnTo>
                  <a:lnTo>
                    <a:pt x="88" y="42"/>
                  </a:lnTo>
                  <a:lnTo>
                    <a:pt x="88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8" name="Freeform 244"/>
            <p:cNvSpPr>
              <a:spLocks/>
            </p:cNvSpPr>
            <p:nvPr/>
          </p:nvSpPr>
          <p:spPr bwMode="auto">
            <a:xfrm>
              <a:off x="6403642" y="2804891"/>
              <a:ext cx="50602" cy="10242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42"/>
                </a:cxn>
                <a:cxn ang="0">
                  <a:pos x="13" y="68"/>
                </a:cxn>
                <a:cxn ang="0">
                  <a:pos x="26" y="42"/>
                </a:cxn>
                <a:cxn ang="0">
                  <a:pos x="0" y="0"/>
                </a:cxn>
                <a:cxn ang="0">
                  <a:pos x="0" y="14"/>
                </a:cxn>
              </a:cxnLst>
              <a:rect l="0" t="0" r="r" b="b"/>
              <a:pathLst>
                <a:path w="27" h="69">
                  <a:moveTo>
                    <a:pt x="0" y="14"/>
                  </a:moveTo>
                  <a:lnTo>
                    <a:pt x="0" y="42"/>
                  </a:lnTo>
                  <a:lnTo>
                    <a:pt x="13" y="68"/>
                  </a:lnTo>
                  <a:lnTo>
                    <a:pt x="26" y="42"/>
                  </a:lnTo>
                  <a:lnTo>
                    <a:pt x="0" y="0"/>
                  </a:lnTo>
                  <a:lnTo>
                    <a:pt x="0" y="14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49" name="Freeform 245"/>
            <p:cNvSpPr>
              <a:spLocks/>
            </p:cNvSpPr>
            <p:nvPr/>
          </p:nvSpPr>
          <p:spPr bwMode="auto">
            <a:xfrm>
              <a:off x="6428942" y="2804891"/>
              <a:ext cx="167378" cy="185260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12" y="83"/>
                </a:cxn>
                <a:cxn ang="0">
                  <a:pos x="24" y="83"/>
                </a:cxn>
                <a:cxn ang="0">
                  <a:pos x="37" y="83"/>
                </a:cxn>
                <a:cxn ang="0">
                  <a:pos x="12" y="97"/>
                </a:cxn>
                <a:cxn ang="0">
                  <a:pos x="37" y="124"/>
                </a:cxn>
                <a:cxn ang="0">
                  <a:pos x="48" y="124"/>
                </a:cxn>
                <a:cxn ang="0">
                  <a:pos x="48" y="97"/>
                </a:cxn>
                <a:cxn ang="0">
                  <a:pos x="61" y="110"/>
                </a:cxn>
                <a:cxn ang="0">
                  <a:pos x="61" y="83"/>
                </a:cxn>
                <a:cxn ang="0">
                  <a:pos x="48" y="69"/>
                </a:cxn>
                <a:cxn ang="0">
                  <a:pos x="37" y="42"/>
                </a:cxn>
                <a:cxn ang="0">
                  <a:pos x="61" y="42"/>
                </a:cxn>
                <a:cxn ang="0">
                  <a:pos x="61" y="28"/>
                </a:cxn>
                <a:cxn ang="0">
                  <a:pos x="86" y="28"/>
                </a:cxn>
                <a:cxn ang="0">
                  <a:pos x="86" y="14"/>
                </a:cxn>
                <a:cxn ang="0">
                  <a:pos x="73" y="14"/>
                </a:cxn>
                <a:cxn ang="0">
                  <a:pos x="61" y="0"/>
                </a:cxn>
                <a:cxn ang="0">
                  <a:pos x="37" y="14"/>
                </a:cxn>
                <a:cxn ang="0">
                  <a:pos x="12" y="42"/>
                </a:cxn>
                <a:cxn ang="0">
                  <a:pos x="0" y="69"/>
                </a:cxn>
              </a:cxnLst>
              <a:rect l="0" t="0" r="r" b="b"/>
              <a:pathLst>
                <a:path w="87" h="125">
                  <a:moveTo>
                    <a:pt x="0" y="69"/>
                  </a:moveTo>
                  <a:lnTo>
                    <a:pt x="12" y="83"/>
                  </a:lnTo>
                  <a:lnTo>
                    <a:pt x="24" y="83"/>
                  </a:lnTo>
                  <a:lnTo>
                    <a:pt x="37" y="83"/>
                  </a:lnTo>
                  <a:lnTo>
                    <a:pt x="12" y="97"/>
                  </a:lnTo>
                  <a:lnTo>
                    <a:pt x="37" y="124"/>
                  </a:lnTo>
                  <a:lnTo>
                    <a:pt x="48" y="124"/>
                  </a:lnTo>
                  <a:lnTo>
                    <a:pt x="48" y="97"/>
                  </a:lnTo>
                  <a:lnTo>
                    <a:pt x="61" y="110"/>
                  </a:lnTo>
                  <a:lnTo>
                    <a:pt x="61" y="83"/>
                  </a:lnTo>
                  <a:lnTo>
                    <a:pt x="48" y="69"/>
                  </a:lnTo>
                  <a:lnTo>
                    <a:pt x="37" y="42"/>
                  </a:lnTo>
                  <a:lnTo>
                    <a:pt x="61" y="42"/>
                  </a:lnTo>
                  <a:lnTo>
                    <a:pt x="61" y="28"/>
                  </a:lnTo>
                  <a:lnTo>
                    <a:pt x="86" y="28"/>
                  </a:lnTo>
                  <a:lnTo>
                    <a:pt x="86" y="14"/>
                  </a:lnTo>
                  <a:lnTo>
                    <a:pt x="73" y="14"/>
                  </a:lnTo>
                  <a:lnTo>
                    <a:pt x="61" y="0"/>
                  </a:lnTo>
                  <a:lnTo>
                    <a:pt x="37" y="14"/>
                  </a:lnTo>
                  <a:lnTo>
                    <a:pt x="12" y="42"/>
                  </a:lnTo>
                  <a:lnTo>
                    <a:pt x="0" y="6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0" name="Freeform 246"/>
            <p:cNvSpPr>
              <a:spLocks/>
            </p:cNvSpPr>
            <p:nvPr/>
          </p:nvSpPr>
          <p:spPr bwMode="auto">
            <a:xfrm>
              <a:off x="6212909" y="2660299"/>
              <a:ext cx="75905" cy="63259"/>
            </a:xfrm>
            <a:custGeom>
              <a:avLst/>
              <a:gdLst/>
              <a:ahLst/>
              <a:cxnLst>
                <a:cxn ang="0">
                  <a:pos x="13" y="29"/>
                </a:cxn>
                <a:cxn ang="0">
                  <a:pos x="13" y="14"/>
                </a:cxn>
                <a:cxn ang="0">
                  <a:pos x="27" y="14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0" y="0"/>
                </a:cxn>
                <a:cxn ang="0">
                  <a:pos x="0" y="14"/>
                </a:cxn>
                <a:cxn ang="0">
                  <a:pos x="0" y="29"/>
                </a:cxn>
                <a:cxn ang="0">
                  <a:pos x="0" y="42"/>
                </a:cxn>
                <a:cxn ang="0">
                  <a:pos x="13" y="29"/>
                </a:cxn>
              </a:cxnLst>
              <a:rect l="0" t="0" r="r" b="b"/>
              <a:pathLst>
                <a:path w="40" h="43">
                  <a:moveTo>
                    <a:pt x="13" y="29"/>
                  </a:moveTo>
                  <a:lnTo>
                    <a:pt x="13" y="14"/>
                  </a:lnTo>
                  <a:lnTo>
                    <a:pt x="27" y="14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29"/>
                  </a:lnTo>
                  <a:lnTo>
                    <a:pt x="0" y="42"/>
                  </a:lnTo>
                  <a:lnTo>
                    <a:pt x="13" y="29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1" name="Freeform 247"/>
            <p:cNvSpPr>
              <a:spLocks/>
            </p:cNvSpPr>
            <p:nvPr/>
          </p:nvSpPr>
          <p:spPr bwMode="auto">
            <a:xfrm>
              <a:off x="6356930" y="2682890"/>
              <a:ext cx="118722" cy="185260"/>
            </a:xfrm>
            <a:custGeom>
              <a:avLst/>
              <a:gdLst/>
              <a:ahLst/>
              <a:cxnLst>
                <a:cxn ang="0">
                  <a:pos x="49" y="125"/>
                </a:cxn>
                <a:cxn ang="0">
                  <a:pos x="49" y="111"/>
                </a:cxn>
                <a:cxn ang="0">
                  <a:pos x="36" y="97"/>
                </a:cxn>
                <a:cxn ang="0">
                  <a:pos x="49" y="97"/>
                </a:cxn>
                <a:cxn ang="0">
                  <a:pos x="49" y="82"/>
                </a:cxn>
                <a:cxn ang="0">
                  <a:pos x="61" y="70"/>
                </a:cxn>
                <a:cxn ang="0">
                  <a:pos x="61" y="41"/>
                </a:cxn>
                <a:cxn ang="0">
                  <a:pos x="49" y="14"/>
                </a:cxn>
                <a:cxn ang="0">
                  <a:pos x="36" y="0"/>
                </a:cxn>
                <a:cxn ang="0">
                  <a:pos x="11" y="0"/>
                </a:cxn>
                <a:cxn ang="0">
                  <a:pos x="11" y="14"/>
                </a:cxn>
                <a:cxn ang="0">
                  <a:pos x="11" y="27"/>
                </a:cxn>
                <a:cxn ang="0">
                  <a:pos x="11" y="41"/>
                </a:cxn>
                <a:cxn ang="0">
                  <a:pos x="11" y="55"/>
                </a:cxn>
                <a:cxn ang="0">
                  <a:pos x="11" y="70"/>
                </a:cxn>
                <a:cxn ang="0">
                  <a:pos x="0" y="82"/>
                </a:cxn>
                <a:cxn ang="0">
                  <a:pos x="24" y="97"/>
                </a:cxn>
                <a:cxn ang="0">
                  <a:pos x="24" y="82"/>
                </a:cxn>
                <a:cxn ang="0">
                  <a:pos x="49" y="125"/>
                </a:cxn>
              </a:cxnLst>
              <a:rect l="0" t="0" r="r" b="b"/>
              <a:pathLst>
                <a:path w="62" h="126">
                  <a:moveTo>
                    <a:pt x="49" y="125"/>
                  </a:moveTo>
                  <a:lnTo>
                    <a:pt x="49" y="111"/>
                  </a:lnTo>
                  <a:lnTo>
                    <a:pt x="36" y="97"/>
                  </a:lnTo>
                  <a:lnTo>
                    <a:pt x="49" y="97"/>
                  </a:lnTo>
                  <a:lnTo>
                    <a:pt x="49" y="82"/>
                  </a:lnTo>
                  <a:lnTo>
                    <a:pt x="61" y="70"/>
                  </a:lnTo>
                  <a:lnTo>
                    <a:pt x="61" y="41"/>
                  </a:lnTo>
                  <a:lnTo>
                    <a:pt x="49" y="14"/>
                  </a:lnTo>
                  <a:lnTo>
                    <a:pt x="36" y="0"/>
                  </a:lnTo>
                  <a:lnTo>
                    <a:pt x="11" y="0"/>
                  </a:lnTo>
                  <a:lnTo>
                    <a:pt x="11" y="14"/>
                  </a:lnTo>
                  <a:lnTo>
                    <a:pt x="11" y="27"/>
                  </a:lnTo>
                  <a:lnTo>
                    <a:pt x="11" y="41"/>
                  </a:lnTo>
                  <a:lnTo>
                    <a:pt x="11" y="55"/>
                  </a:lnTo>
                  <a:lnTo>
                    <a:pt x="11" y="70"/>
                  </a:lnTo>
                  <a:lnTo>
                    <a:pt x="0" y="82"/>
                  </a:lnTo>
                  <a:lnTo>
                    <a:pt x="24" y="97"/>
                  </a:lnTo>
                  <a:lnTo>
                    <a:pt x="24" y="82"/>
                  </a:lnTo>
                  <a:lnTo>
                    <a:pt x="49" y="12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2" name="Freeform 248"/>
            <p:cNvSpPr>
              <a:spLocks/>
            </p:cNvSpPr>
            <p:nvPr/>
          </p:nvSpPr>
          <p:spPr bwMode="auto">
            <a:xfrm>
              <a:off x="6428942" y="2783803"/>
              <a:ext cx="70065" cy="84346"/>
            </a:xfrm>
            <a:custGeom>
              <a:avLst/>
              <a:gdLst/>
              <a:ahLst/>
              <a:cxnLst>
                <a:cxn ang="0">
                  <a:pos x="12" y="56"/>
                </a:cxn>
                <a:cxn ang="0">
                  <a:pos x="12" y="42"/>
                </a:cxn>
                <a:cxn ang="0">
                  <a:pos x="0" y="27"/>
                </a:cxn>
                <a:cxn ang="0">
                  <a:pos x="12" y="27"/>
                </a:cxn>
                <a:cxn ang="0">
                  <a:pos x="12" y="13"/>
                </a:cxn>
                <a:cxn ang="0">
                  <a:pos x="23" y="0"/>
                </a:cxn>
                <a:cxn ang="0">
                  <a:pos x="36" y="27"/>
                </a:cxn>
                <a:cxn ang="0">
                  <a:pos x="12" y="56"/>
                </a:cxn>
              </a:cxnLst>
              <a:rect l="0" t="0" r="r" b="b"/>
              <a:pathLst>
                <a:path w="37" h="57">
                  <a:moveTo>
                    <a:pt x="12" y="56"/>
                  </a:moveTo>
                  <a:lnTo>
                    <a:pt x="12" y="42"/>
                  </a:lnTo>
                  <a:lnTo>
                    <a:pt x="0" y="27"/>
                  </a:lnTo>
                  <a:lnTo>
                    <a:pt x="12" y="27"/>
                  </a:lnTo>
                  <a:lnTo>
                    <a:pt x="12" y="13"/>
                  </a:lnTo>
                  <a:lnTo>
                    <a:pt x="23" y="0"/>
                  </a:lnTo>
                  <a:lnTo>
                    <a:pt x="36" y="27"/>
                  </a:lnTo>
                  <a:lnTo>
                    <a:pt x="12" y="56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3" name="Oval 249"/>
            <p:cNvSpPr>
              <a:spLocks noChangeArrowheads="1"/>
            </p:cNvSpPr>
            <p:nvPr/>
          </p:nvSpPr>
          <p:spPr bwMode="auto">
            <a:xfrm>
              <a:off x="6187607" y="2984127"/>
              <a:ext cx="40871" cy="37654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4" name="Freeform 250"/>
            <p:cNvSpPr>
              <a:spLocks/>
            </p:cNvSpPr>
            <p:nvPr/>
          </p:nvSpPr>
          <p:spPr bwMode="auto">
            <a:xfrm>
              <a:off x="6212909" y="2300321"/>
              <a:ext cx="286100" cy="281655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0" y="95"/>
                </a:cxn>
                <a:cxn ang="0">
                  <a:pos x="12" y="136"/>
                </a:cxn>
                <a:cxn ang="0">
                  <a:pos x="49" y="163"/>
                </a:cxn>
                <a:cxn ang="0">
                  <a:pos x="86" y="176"/>
                </a:cxn>
                <a:cxn ang="0">
                  <a:pos x="111" y="176"/>
                </a:cxn>
                <a:cxn ang="0">
                  <a:pos x="124" y="190"/>
                </a:cxn>
                <a:cxn ang="0">
                  <a:pos x="149" y="136"/>
                </a:cxn>
                <a:cxn ang="0">
                  <a:pos x="136" y="109"/>
                </a:cxn>
                <a:cxn ang="0">
                  <a:pos x="136" y="81"/>
                </a:cxn>
                <a:cxn ang="0">
                  <a:pos x="99" y="0"/>
                </a:cxn>
                <a:cxn ang="0">
                  <a:pos x="86" y="41"/>
                </a:cxn>
                <a:cxn ang="0">
                  <a:pos x="62" y="54"/>
                </a:cxn>
                <a:cxn ang="0">
                  <a:pos x="49" y="41"/>
                </a:cxn>
                <a:cxn ang="0">
                  <a:pos x="0" y="67"/>
                </a:cxn>
              </a:cxnLst>
              <a:rect l="0" t="0" r="r" b="b"/>
              <a:pathLst>
                <a:path w="150" h="191">
                  <a:moveTo>
                    <a:pt x="0" y="67"/>
                  </a:moveTo>
                  <a:lnTo>
                    <a:pt x="0" y="95"/>
                  </a:lnTo>
                  <a:lnTo>
                    <a:pt x="12" y="136"/>
                  </a:lnTo>
                  <a:lnTo>
                    <a:pt x="49" y="163"/>
                  </a:lnTo>
                  <a:lnTo>
                    <a:pt x="86" y="176"/>
                  </a:lnTo>
                  <a:lnTo>
                    <a:pt x="111" y="176"/>
                  </a:lnTo>
                  <a:lnTo>
                    <a:pt x="124" y="190"/>
                  </a:lnTo>
                  <a:lnTo>
                    <a:pt x="149" y="136"/>
                  </a:lnTo>
                  <a:lnTo>
                    <a:pt x="136" y="109"/>
                  </a:lnTo>
                  <a:lnTo>
                    <a:pt x="136" y="81"/>
                  </a:lnTo>
                  <a:lnTo>
                    <a:pt x="99" y="0"/>
                  </a:lnTo>
                  <a:lnTo>
                    <a:pt x="86" y="41"/>
                  </a:lnTo>
                  <a:lnTo>
                    <a:pt x="62" y="54"/>
                  </a:lnTo>
                  <a:lnTo>
                    <a:pt x="49" y="41"/>
                  </a:lnTo>
                  <a:lnTo>
                    <a:pt x="0" y="6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5" name="Freeform 251"/>
            <p:cNvSpPr>
              <a:spLocks/>
            </p:cNvSpPr>
            <p:nvPr/>
          </p:nvSpPr>
          <p:spPr bwMode="auto">
            <a:xfrm>
              <a:off x="6072775" y="2560891"/>
              <a:ext cx="235498" cy="100914"/>
            </a:xfrm>
            <a:custGeom>
              <a:avLst/>
              <a:gdLst/>
              <a:ahLst/>
              <a:cxnLst>
                <a:cxn ang="0">
                  <a:pos x="60" y="27"/>
                </a:cxn>
                <a:cxn ang="0">
                  <a:pos x="60" y="41"/>
                </a:cxn>
                <a:cxn ang="0">
                  <a:pos x="24" y="41"/>
                </a:cxn>
                <a:cxn ang="0">
                  <a:pos x="0" y="53"/>
                </a:cxn>
                <a:cxn ang="0">
                  <a:pos x="11" y="67"/>
                </a:cxn>
                <a:cxn ang="0">
                  <a:pos x="49" y="53"/>
                </a:cxn>
                <a:cxn ang="0">
                  <a:pos x="60" y="67"/>
                </a:cxn>
                <a:cxn ang="0">
                  <a:pos x="73" y="67"/>
                </a:cxn>
                <a:cxn ang="0">
                  <a:pos x="110" y="67"/>
                </a:cxn>
                <a:cxn ang="0">
                  <a:pos x="123" y="27"/>
                </a:cxn>
                <a:cxn ang="0">
                  <a:pos x="110" y="14"/>
                </a:cxn>
                <a:cxn ang="0">
                  <a:pos x="98" y="0"/>
                </a:cxn>
                <a:cxn ang="0">
                  <a:pos x="85" y="27"/>
                </a:cxn>
                <a:cxn ang="0">
                  <a:pos x="60" y="27"/>
                </a:cxn>
              </a:cxnLst>
              <a:rect l="0" t="0" r="r" b="b"/>
              <a:pathLst>
                <a:path w="124" h="68">
                  <a:moveTo>
                    <a:pt x="60" y="27"/>
                  </a:moveTo>
                  <a:lnTo>
                    <a:pt x="60" y="41"/>
                  </a:lnTo>
                  <a:lnTo>
                    <a:pt x="24" y="41"/>
                  </a:lnTo>
                  <a:lnTo>
                    <a:pt x="0" y="53"/>
                  </a:lnTo>
                  <a:lnTo>
                    <a:pt x="11" y="67"/>
                  </a:lnTo>
                  <a:lnTo>
                    <a:pt x="49" y="53"/>
                  </a:lnTo>
                  <a:lnTo>
                    <a:pt x="60" y="67"/>
                  </a:lnTo>
                  <a:lnTo>
                    <a:pt x="73" y="67"/>
                  </a:lnTo>
                  <a:lnTo>
                    <a:pt x="110" y="67"/>
                  </a:lnTo>
                  <a:lnTo>
                    <a:pt x="123" y="27"/>
                  </a:lnTo>
                  <a:lnTo>
                    <a:pt x="110" y="14"/>
                  </a:lnTo>
                  <a:lnTo>
                    <a:pt x="98" y="0"/>
                  </a:lnTo>
                  <a:lnTo>
                    <a:pt x="85" y="27"/>
                  </a:lnTo>
                  <a:lnTo>
                    <a:pt x="60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6" name="Freeform 252"/>
            <p:cNvSpPr>
              <a:spLocks/>
            </p:cNvSpPr>
            <p:nvPr/>
          </p:nvSpPr>
          <p:spPr bwMode="auto">
            <a:xfrm>
              <a:off x="6263511" y="2544322"/>
              <a:ext cx="190733" cy="7832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4" y="0"/>
                </a:cxn>
                <a:cxn ang="0">
                  <a:pos x="61" y="12"/>
                </a:cxn>
                <a:cxn ang="0">
                  <a:pos x="87" y="12"/>
                </a:cxn>
                <a:cxn ang="0">
                  <a:pos x="100" y="25"/>
                </a:cxn>
                <a:cxn ang="0">
                  <a:pos x="100" y="39"/>
                </a:cxn>
                <a:cxn ang="0">
                  <a:pos x="87" y="39"/>
                </a:cxn>
                <a:cxn ang="0">
                  <a:pos x="61" y="39"/>
                </a:cxn>
                <a:cxn ang="0">
                  <a:pos x="50" y="52"/>
                </a:cxn>
                <a:cxn ang="0">
                  <a:pos x="24" y="39"/>
                </a:cxn>
                <a:cxn ang="0">
                  <a:pos x="11" y="25"/>
                </a:cxn>
                <a:cxn ang="0">
                  <a:pos x="0" y="12"/>
                </a:cxn>
              </a:cxnLst>
              <a:rect l="0" t="0" r="r" b="b"/>
              <a:pathLst>
                <a:path w="101" h="53">
                  <a:moveTo>
                    <a:pt x="0" y="12"/>
                  </a:moveTo>
                  <a:lnTo>
                    <a:pt x="24" y="0"/>
                  </a:lnTo>
                  <a:lnTo>
                    <a:pt x="61" y="12"/>
                  </a:lnTo>
                  <a:lnTo>
                    <a:pt x="87" y="12"/>
                  </a:lnTo>
                  <a:lnTo>
                    <a:pt x="100" y="25"/>
                  </a:lnTo>
                  <a:lnTo>
                    <a:pt x="100" y="39"/>
                  </a:lnTo>
                  <a:lnTo>
                    <a:pt x="87" y="39"/>
                  </a:lnTo>
                  <a:lnTo>
                    <a:pt x="61" y="39"/>
                  </a:lnTo>
                  <a:lnTo>
                    <a:pt x="50" y="52"/>
                  </a:lnTo>
                  <a:lnTo>
                    <a:pt x="24" y="39"/>
                  </a:lnTo>
                  <a:lnTo>
                    <a:pt x="11" y="25"/>
                  </a:lnTo>
                  <a:lnTo>
                    <a:pt x="0" y="12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7" name="Freeform 253"/>
            <p:cNvSpPr>
              <a:spLocks/>
            </p:cNvSpPr>
            <p:nvPr/>
          </p:nvSpPr>
          <p:spPr bwMode="auto">
            <a:xfrm>
              <a:off x="6286864" y="2601558"/>
              <a:ext cx="188788" cy="82839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74" y="0"/>
                </a:cxn>
                <a:cxn ang="0">
                  <a:pos x="49" y="0"/>
                </a:cxn>
                <a:cxn ang="0">
                  <a:pos x="37" y="14"/>
                </a:cxn>
                <a:cxn ang="0">
                  <a:pos x="12" y="0"/>
                </a:cxn>
                <a:cxn ang="0">
                  <a:pos x="0" y="41"/>
                </a:cxn>
                <a:cxn ang="0">
                  <a:pos x="25" y="55"/>
                </a:cxn>
                <a:cxn ang="0">
                  <a:pos x="49" y="55"/>
                </a:cxn>
                <a:cxn ang="0">
                  <a:pos x="74" y="55"/>
                </a:cxn>
                <a:cxn ang="0">
                  <a:pos x="86" y="27"/>
                </a:cxn>
                <a:cxn ang="0">
                  <a:pos x="98" y="14"/>
                </a:cxn>
                <a:cxn ang="0">
                  <a:pos x="86" y="0"/>
                </a:cxn>
              </a:cxnLst>
              <a:rect l="0" t="0" r="r" b="b"/>
              <a:pathLst>
                <a:path w="99" h="56">
                  <a:moveTo>
                    <a:pt x="86" y="0"/>
                  </a:moveTo>
                  <a:lnTo>
                    <a:pt x="74" y="0"/>
                  </a:lnTo>
                  <a:lnTo>
                    <a:pt x="49" y="0"/>
                  </a:lnTo>
                  <a:lnTo>
                    <a:pt x="37" y="14"/>
                  </a:lnTo>
                  <a:lnTo>
                    <a:pt x="12" y="0"/>
                  </a:lnTo>
                  <a:lnTo>
                    <a:pt x="0" y="41"/>
                  </a:lnTo>
                  <a:lnTo>
                    <a:pt x="25" y="55"/>
                  </a:lnTo>
                  <a:lnTo>
                    <a:pt x="49" y="55"/>
                  </a:lnTo>
                  <a:lnTo>
                    <a:pt x="74" y="55"/>
                  </a:lnTo>
                  <a:lnTo>
                    <a:pt x="86" y="27"/>
                  </a:lnTo>
                  <a:lnTo>
                    <a:pt x="98" y="14"/>
                  </a:lnTo>
                  <a:lnTo>
                    <a:pt x="8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8" name="Freeform 254"/>
            <p:cNvSpPr>
              <a:spLocks/>
            </p:cNvSpPr>
            <p:nvPr/>
          </p:nvSpPr>
          <p:spPr bwMode="auto">
            <a:xfrm>
              <a:off x="6403641" y="2276223"/>
              <a:ext cx="217980" cy="146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2" y="14"/>
                </a:cxn>
                <a:cxn ang="0">
                  <a:pos x="12" y="27"/>
                </a:cxn>
                <a:cxn ang="0">
                  <a:pos x="12" y="42"/>
                </a:cxn>
                <a:cxn ang="0">
                  <a:pos x="25" y="56"/>
                </a:cxn>
                <a:cxn ang="0">
                  <a:pos x="37" y="98"/>
                </a:cxn>
                <a:cxn ang="0">
                  <a:pos x="62" y="84"/>
                </a:cxn>
                <a:cxn ang="0">
                  <a:pos x="75" y="71"/>
                </a:cxn>
                <a:cxn ang="0">
                  <a:pos x="87" y="42"/>
                </a:cxn>
                <a:cxn ang="0">
                  <a:pos x="113" y="27"/>
                </a:cxn>
                <a:cxn ang="0">
                  <a:pos x="87" y="14"/>
                </a:cxn>
                <a:cxn ang="0">
                  <a:pos x="50" y="14"/>
                </a:cxn>
                <a:cxn ang="0">
                  <a:pos x="12" y="14"/>
                </a:cxn>
                <a:cxn ang="0">
                  <a:pos x="0" y="0"/>
                </a:cxn>
              </a:cxnLst>
              <a:rect l="0" t="0" r="r" b="b"/>
              <a:pathLst>
                <a:path w="114" h="99">
                  <a:moveTo>
                    <a:pt x="0" y="0"/>
                  </a:moveTo>
                  <a:lnTo>
                    <a:pt x="0" y="14"/>
                  </a:lnTo>
                  <a:lnTo>
                    <a:pt x="12" y="14"/>
                  </a:lnTo>
                  <a:lnTo>
                    <a:pt x="12" y="27"/>
                  </a:lnTo>
                  <a:lnTo>
                    <a:pt x="12" y="42"/>
                  </a:lnTo>
                  <a:lnTo>
                    <a:pt x="25" y="56"/>
                  </a:lnTo>
                  <a:lnTo>
                    <a:pt x="37" y="98"/>
                  </a:lnTo>
                  <a:lnTo>
                    <a:pt x="62" y="84"/>
                  </a:lnTo>
                  <a:lnTo>
                    <a:pt x="75" y="71"/>
                  </a:lnTo>
                  <a:lnTo>
                    <a:pt x="87" y="42"/>
                  </a:lnTo>
                  <a:lnTo>
                    <a:pt x="113" y="27"/>
                  </a:lnTo>
                  <a:lnTo>
                    <a:pt x="87" y="14"/>
                  </a:lnTo>
                  <a:lnTo>
                    <a:pt x="50" y="14"/>
                  </a:lnTo>
                  <a:lnTo>
                    <a:pt x="12" y="1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59" name="Freeform 255"/>
            <p:cNvSpPr>
              <a:spLocks/>
            </p:cNvSpPr>
            <p:nvPr/>
          </p:nvSpPr>
          <p:spPr bwMode="auto">
            <a:xfrm>
              <a:off x="6452299" y="2300322"/>
              <a:ext cx="264691" cy="224420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24" y="27"/>
                </a:cxn>
                <a:cxn ang="0">
                  <a:pos x="124" y="41"/>
                </a:cxn>
                <a:cxn ang="0">
                  <a:pos x="137" y="55"/>
                </a:cxn>
                <a:cxn ang="0">
                  <a:pos x="137" y="68"/>
                </a:cxn>
                <a:cxn ang="0">
                  <a:pos x="137" y="82"/>
                </a:cxn>
                <a:cxn ang="0">
                  <a:pos x="124" y="82"/>
                </a:cxn>
                <a:cxn ang="0">
                  <a:pos x="124" y="123"/>
                </a:cxn>
                <a:cxn ang="0">
                  <a:pos x="99" y="123"/>
                </a:cxn>
                <a:cxn ang="0">
                  <a:pos x="74" y="137"/>
                </a:cxn>
                <a:cxn ang="0">
                  <a:pos x="74" y="151"/>
                </a:cxn>
                <a:cxn ang="0">
                  <a:pos x="37" y="137"/>
                </a:cxn>
                <a:cxn ang="0">
                  <a:pos x="24" y="137"/>
                </a:cxn>
                <a:cxn ang="0">
                  <a:pos x="11" y="110"/>
                </a:cxn>
                <a:cxn ang="0">
                  <a:pos x="11" y="82"/>
                </a:cxn>
                <a:cxn ang="0">
                  <a:pos x="0" y="41"/>
                </a:cxn>
                <a:cxn ang="0">
                  <a:pos x="11" y="82"/>
                </a:cxn>
                <a:cxn ang="0">
                  <a:pos x="37" y="68"/>
                </a:cxn>
                <a:cxn ang="0">
                  <a:pos x="49" y="55"/>
                </a:cxn>
                <a:cxn ang="0">
                  <a:pos x="61" y="27"/>
                </a:cxn>
                <a:cxn ang="0">
                  <a:pos x="87" y="13"/>
                </a:cxn>
                <a:cxn ang="0">
                  <a:pos x="111" y="0"/>
                </a:cxn>
              </a:cxnLst>
              <a:rect l="0" t="0" r="r" b="b"/>
              <a:pathLst>
                <a:path w="138" h="152">
                  <a:moveTo>
                    <a:pt x="111" y="0"/>
                  </a:moveTo>
                  <a:lnTo>
                    <a:pt x="124" y="27"/>
                  </a:lnTo>
                  <a:lnTo>
                    <a:pt x="124" y="41"/>
                  </a:lnTo>
                  <a:lnTo>
                    <a:pt x="137" y="55"/>
                  </a:lnTo>
                  <a:lnTo>
                    <a:pt x="137" y="68"/>
                  </a:lnTo>
                  <a:lnTo>
                    <a:pt x="137" y="82"/>
                  </a:lnTo>
                  <a:lnTo>
                    <a:pt x="124" y="82"/>
                  </a:lnTo>
                  <a:lnTo>
                    <a:pt x="124" y="123"/>
                  </a:lnTo>
                  <a:lnTo>
                    <a:pt x="99" y="123"/>
                  </a:lnTo>
                  <a:lnTo>
                    <a:pt x="74" y="137"/>
                  </a:lnTo>
                  <a:lnTo>
                    <a:pt x="74" y="151"/>
                  </a:lnTo>
                  <a:lnTo>
                    <a:pt x="37" y="137"/>
                  </a:lnTo>
                  <a:lnTo>
                    <a:pt x="24" y="137"/>
                  </a:lnTo>
                  <a:lnTo>
                    <a:pt x="11" y="110"/>
                  </a:lnTo>
                  <a:lnTo>
                    <a:pt x="11" y="82"/>
                  </a:lnTo>
                  <a:lnTo>
                    <a:pt x="0" y="41"/>
                  </a:lnTo>
                  <a:lnTo>
                    <a:pt x="11" y="82"/>
                  </a:lnTo>
                  <a:lnTo>
                    <a:pt x="37" y="68"/>
                  </a:lnTo>
                  <a:lnTo>
                    <a:pt x="49" y="55"/>
                  </a:lnTo>
                  <a:lnTo>
                    <a:pt x="61" y="27"/>
                  </a:lnTo>
                  <a:lnTo>
                    <a:pt x="87" y="13"/>
                  </a:lnTo>
                  <a:lnTo>
                    <a:pt x="11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00" name="Freeform 256"/>
            <p:cNvSpPr>
              <a:spLocks/>
            </p:cNvSpPr>
            <p:nvPr/>
          </p:nvSpPr>
          <p:spPr bwMode="auto">
            <a:xfrm>
              <a:off x="6452298" y="2440394"/>
              <a:ext cx="502134" cy="283162"/>
            </a:xfrm>
            <a:custGeom>
              <a:avLst/>
              <a:gdLst>
                <a:gd name="T0" fmla="*/ 179468601 w 263"/>
                <a:gd name="T1" fmla="*/ 265786824 h 192"/>
                <a:gd name="T2" fmla="*/ 179468601 w 263"/>
                <a:gd name="T3" fmla="*/ 231959382 h 192"/>
                <a:gd name="T4" fmla="*/ 210996532 w 263"/>
                <a:gd name="T5" fmla="*/ 195716360 h 192"/>
                <a:gd name="T6" fmla="*/ 240099717 w 263"/>
                <a:gd name="T7" fmla="*/ 195716360 h 192"/>
                <a:gd name="T8" fmla="*/ 269201345 w 263"/>
                <a:gd name="T9" fmla="*/ 231959382 h 192"/>
                <a:gd name="T10" fmla="*/ 269201345 w 263"/>
                <a:gd name="T11" fmla="*/ 299614266 h 192"/>
                <a:gd name="T12" fmla="*/ 300730833 w 263"/>
                <a:gd name="T13" fmla="*/ 328608994 h 192"/>
                <a:gd name="T14" fmla="*/ 269201345 w 263"/>
                <a:gd name="T15" fmla="*/ 396263879 h 192"/>
                <a:gd name="T16" fmla="*/ 240099717 w 263"/>
                <a:gd name="T17" fmla="*/ 396263879 h 192"/>
                <a:gd name="T18" fmla="*/ 300730833 w 263"/>
                <a:gd name="T19" fmla="*/ 430091321 h 192"/>
                <a:gd name="T20" fmla="*/ 300730833 w 263"/>
                <a:gd name="T21" fmla="*/ 362436436 h 192"/>
                <a:gd name="T22" fmla="*/ 392889880 w 263"/>
                <a:gd name="T23" fmla="*/ 362436436 h 192"/>
                <a:gd name="T24" fmla="*/ 421993065 w 263"/>
                <a:gd name="T25" fmla="*/ 461503183 h 192"/>
                <a:gd name="T26" fmla="*/ 543255297 w 263"/>
                <a:gd name="T27" fmla="*/ 396263879 h 192"/>
                <a:gd name="T28" fmla="*/ 453520996 w 263"/>
                <a:gd name="T29" fmla="*/ 362436436 h 192"/>
                <a:gd name="T30" fmla="*/ 543255297 w 263"/>
                <a:gd name="T31" fmla="*/ 328608994 h 192"/>
                <a:gd name="T32" fmla="*/ 606311159 w 263"/>
                <a:gd name="T33" fmla="*/ 299614266 h 192"/>
                <a:gd name="T34" fmla="*/ 635414344 w 263"/>
                <a:gd name="T35" fmla="*/ 195716360 h 192"/>
                <a:gd name="T36" fmla="*/ 606311159 w 263"/>
                <a:gd name="T37" fmla="*/ 132892635 h 192"/>
                <a:gd name="T38" fmla="*/ 574783228 w 263"/>
                <a:gd name="T39" fmla="*/ 166720077 h 192"/>
                <a:gd name="T40" fmla="*/ 574783228 w 263"/>
                <a:gd name="T41" fmla="*/ 132892635 h 192"/>
                <a:gd name="T42" fmla="*/ 543255297 w 263"/>
                <a:gd name="T43" fmla="*/ 99066747 h 192"/>
                <a:gd name="T44" fmla="*/ 514152112 w 263"/>
                <a:gd name="T45" fmla="*/ 99066747 h 192"/>
                <a:gd name="T46" fmla="*/ 485048927 w 263"/>
                <a:gd name="T47" fmla="*/ 99066747 h 192"/>
                <a:gd name="T48" fmla="*/ 453520996 w 263"/>
                <a:gd name="T49" fmla="*/ 65239305 h 192"/>
                <a:gd name="T50" fmla="*/ 453520996 w 263"/>
                <a:gd name="T51" fmla="*/ 33827442 h 192"/>
                <a:gd name="T52" fmla="*/ 421993065 w 263"/>
                <a:gd name="T53" fmla="*/ 0 h 192"/>
                <a:gd name="T54" fmla="*/ 392889880 w 263"/>
                <a:gd name="T55" fmla="*/ 0 h 192"/>
                <a:gd name="T56" fmla="*/ 392889880 w 263"/>
                <a:gd name="T57" fmla="*/ 33827442 h 192"/>
                <a:gd name="T58" fmla="*/ 363786695 w 263"/>
                <a:gd name="T59" fmla="*/ 33827442 h 192"/>
                <a:gd name="T60" fmla="*/ 300730833 w 263"/>
                <a:gd name="T61" fmla="*/ 65239305 h 192"/>
                <a:gd name="T62" fmla="*/ 240099717 w 263"/>
                <a:gd name="T63" fmla="*/ 65239305 h 192"/>
                <a:gd name="T64" fmla="*/ 179468601 w 263"/>
                <a:gd name="T65" fmla="*/ 99066747 h 192"/>
                <a:gd name="T66" fmla="*/ 179468601 w 263"/>
                <a:gd name="T67" fmla="*/ 132892635 h 192"/>
                <a:gd name="T68" fmla="*/ 89734301 w 263"/>
                <a:gd name="T69" fmla="*/ 99066747 h 192"/>
                <a:gd name="T70" fmla="*/ 58206370 w 263"/>
                <a:gd name="T71" fmla="*/ 99066747 h 192"/>
                <a:gd name="T72" fmla="*/ 0 w 263"/>
                <a:gd name="T73" fmla="*/ 231959382 h 192"/>
                <a:gd name="T74" fmla="*/ 0 w 263"/>
                <a:gd name="T75" fmla="*/ 265786824 h 192"/>
                <a:gd name="T76" fmla="*/ 26678438 w 263"/>
                <a:gd name="T77" fmla="*/ 299614266 h 192"/>
                <a:gd name="T78" fmla="*/ 147939113 w 263"/>
                <a:gd name="T79" fmla="*/ 299614266 h 192"/>
                <a:gd name="T80" fmla="*/ 179468601 w 263"/>
                <a:gd name="T81" fmla="*/ 265786824 h 19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63" h="192">
                  <a:moveTo>
                    <a:pt x="74" y="110"/>
                  </a:moveTo>
                  <a:lnTo>
                    <a:pt x="74" y="96"/>
                  </a:lnTo>
                  <a:lnTo>
                    <a:pt x="87" y="81"/>
                  </a:lnTo>
                  <a:lnTo>
                    <a:pt x="99" y="81"/>
                  </a:lnTo>
                  <a:lnTo>
                    <a:pt x="111" y="96"/>
                  </a:lnTo>
                  <a:lnTo>
                    <a:pt x="111" y="124"/>
                  </a:lnTo>
                  <a:lnTo>
                    <a:pt x="124" y="136"/>
                  </a:lnTo>
                  <a:lnTo>
                    <a:pt x="111" y="164"/>
                  </a:lnTo>
                  <a:lnTo>
                    <a:pt x="99" y="164"/>
                  </a:lnTo>
                  <a:lnTo>
                    <a:pt x="124" y="178"/>
                  </a:lnTo>
                  <a:lnTo>
                    <a:pt x="124" y="150"/>
                  </a:lnTo>
                  <a:lnTo>
                    <a:pt x="162" y="150"/>
                  </a:lnTo>
                  <a:lnTo>
                    <a:pt x="174" y="191"/>
                  </a:lnTo>
                  <a:lnTo>
                    <a:pt x="224" y="164"/>
                  </a:lnTo>
                  <a:lnTo>
                    <a:pt x="187" y="150"/>
                  </a:lnTo>
                  <a:lnTo>
                    <a:pt x="224" y="136"/>
                  </a:lnTo>
                  <a:lnTo>
                    <a:pt x="250" y="124"/>
                  </a:lnTo>
                  <a:lnTo>
                    <a:pt x="262" y="81"/>
                  </a:lnTo>
                  <a:lnTo>
                    <a:pt x="250" y="55"/>
                  </a:lnTo>
                  <a:lnTo>
                    <a:pt x="237" y="69"/>
                  </a:lnTo>
                  <a:lnTo>
                    <a:pt x="237" y="55"/>
                  </a:lnTo>
                  <a:lnTo>
                    <a:pt x="224" y="41"/>
                  </a:lnTo>
                  <a:lnTo>
                    <a:pt x="212" y="41"/>
                  </a:lnTo>
                  <a:lnTo>
                    <a:pt x="200" y="41"/>
                  </a:lnTo>
                  <a:lnTo>
                    <a:pt x="187" y="27"/>
                  </a:lnTo>
                  <a:lnTo>
                    <a:pt x="187" y="14"/>
                  </a:lnTo>
                  <a:lnTo>
                    <a:pt x="174" y="0"/>
                  </a:lnTo>
                  <a:lnTo>
                    <a:pt x="162" y="0"/>
                  </a:lnTo>
                  <a:lnTo>
                    <a:pt x="162" y="14"/>
                  </a:lnTo>
                  <a:lnTo>
                    <a:pt x="150" y="14"/>
                  </a:lnTo>
                  <a:lnTo>
                    <a:pt x="124" y="27"/>
                  </a:lnTo>
                  <a:lnTo>
                    <a:pt x="99" y="27"/>
                  </a:lnTo>
                  <a:lnTo>
                    <a:pt x="74" y="41"/>
                  </a:lnTo>
                  <a:lnTo>
                    <a:pt x="74" y="55"/>
                  </a:lnTo>
                  <a:lnTo>
                    <a:pt x="37" y="41"/>
                  </a:lnTo>
                  <a:lnTo>
                    <a:pt x="24" y="41"/>
                  </a:lnTo>
                  <a:lnTo>
                    <a:pt x="0" y="96"/>
                  </a:lnTo>
                  <a:lnTo>
                    <a:pt x="0" y="110"/>
                  </a:lnTo>
                  <a:lnTo>
                    <a:pt x="11" y="124"/>
                  </a:lnTo>
                  <a:lnTo>
                    <a:pt x="61" y="124"/>
                  </a:lnTo>
                  <a:lnTo>
                    <a:pt x="74" y="11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61" name="Freeform 257"/>
            <p:cNvSpPr>
              <a:spLocks/>
            </p:cNvSpPr>
            <p:nvPr/>
          </p:nvSpPr>
          <p:spPr bwMode="auto">
            <a:xfrm>
              <a:off x="5950165" y="2380148"/>
              <a:ext cx="289991" cy="263582"/>
            </a:xfrm>
            <a:custGeom>
              <a:avLst/>
              <a:gdLst/>
              <a:ahLst/>
              <a:cxnLst>
                <a:cxn ang="0">
                  <a:pos x="62" y="178"/>
                </a:cxn>
                <a:cxn ang="0">
                  <a:pos x="37" y="165"/>
                </a:cxn>
                <a:cxn ang="0">
                  <a:pos x="37" y="137"/>
                </a:cxn>
                <a:cxn ang="0">
                  <a:pos x="12" y="123"/>
                </a:cxn>
                <a:cxn ang="0">
                  <a:pos x="0" y="110"/>
                </a:cxn>
                <a:cxn ang="0">
                  <a:pos x="12" y="110"/>
                </a:cxn>
                <a:cxn ang="0">
                  <a:pos x="12" y="82"/>
                </a:cxn>
                <a:cxn ang="0">
                  <a:pos x="24" y="55"/>
                </a:cxn>
                <a:cxn ang="0">
                  <a:pos x="24" y="27"/>
                </a:cxn>
                <a:cxn ang="0">
                  <a:pos x="50" y="13"/>
                </a:cxn>
                <a:cxn ang="0">
                  <a:pos x="50" y="0"/>
                </a:cxn>
                <a:cxn ang="0">
                  <a:pos x="62" y="0"/>
                </a:cxn>
                <a:cxn ang="0">
                  <a:pos x="87" y="13"/>
                </a:cxn>
                <a:cxn ang="0">
                  <a:pos x="112" y="13"/>
                </a:cxn>
                <a:cxn ang="0">
                  <a:pos x="137" y="13"/>
                </a:cxn>
                <a:cxn ang="0">
                  <a:pos x="137" y="41"/>
                </a:cxn>
                <a:cxn ang="0">
                  <a:pos x="150" y="82"/>
                </a:cxn>
                <a:cxn ang="0">
                  <a:pos x="124" y="110"/>
                </a:cxn>
                <a:cxn ang="0">
                  <a:pos x="112" y="110"/>
                </a:cxn>
                <a:cxn ang="0">
                  <a:pos x="124" y="151"/>
                </a:cxn>
                <a:cxn ang="0">
                  <a:pos x="124" y="165"/>
                </a:cxn>
                <a:cxn ang="0">
                  <a:pos x="87" y="165"/>
                </a:cxn>
                <a:cxn ang="0">
                  <a:pos x="62" y="178"/>
                </a:cxn>
              </a:cxnLst>
              <a:rect l="0" t="0" r="r" b="b"/>
              <a:pathLst>
                <a:path w="151" h="179">
                  <a:moveTo>
                    <a:pt x="62" y="178"/>
                  </a:moveTo>
                  <a:lnTo>
                    <a:pt x="37" y="165"/>
                  </a:lnTo>
                  <a:lnTo>
                    <a:pt x="37" y="137"/>
                  </a:lnTo>
                  <a:lnTo>
                    <a:pt x="12" y="123"/>
                  </a:lnTo>
                  <a:lnTo>
                    <a:pt x="0" y="110"/>
                  </a:lnTo>
                  <a:lnTo>
                    <a:pt x="12" y="110"/>
                  </a:lnTo>
                  <a:lnTo>
                    <a:pt x="12" y="82"/>
                  </a:lnTo>
                  <a:lnTo>
                    <a:pt x="24" y="55"/>
                  </a:lnTo>
                  <a:lnTo>
                    <a:pt x="24" y="27"/>
                  </a:lnTo>
                  <a:lnTo>
                    <a:pt x="50" y="13"/>
                  </a:lnTo>
                  <a:lnTo>
                    <a:pt x="50" y="0"/>
                  </a:lnTo>
                  <a:lnTo>
                    <a:pt x="62" y="0"/>
                  </a:lnTo>
                  <a:lnTo>
                    <a:pt x="87" y="13"/>
                  </a:lnTo>
                  <a:lnTo>
                    <a:pt x="112" y="13"/>
                  </a:lnTo>
                  <a:lnTo>
                    <a:pt x="137" y="13"/>
                  </a:lnTo>
                  <a:lnTo>
                    <a:pt x="137" y="41"/>
                  </a:lnTo>
                  <a:lnTo>
                    <a:pt x="150" y="82"/>
                  </a:lnTo>
                  <a:lnTo>
                    <a:pt x="124" y="110"/>
                  </a:lnTo>
                  <a:lnTo>
                    <a:pt x="112" y="110"/>
                  </a:lnTo>
                  <a:lnTo>
                    <a:pt x="124" y="151"/>
                  </a:lnTo>
                  <a:lnTo>
                    <a:pt x="124" y="165"/>
                  </a:lnTo>
                  <a:lnTo>
                    <a:pt x="87" y="165"/>
                  </a:lnTo>
                  <a:lnTo>
                    <a:pt x="62" y="17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62" name="Freeform 258"/>
            <p:cNvSpPr>
              <a:spLocks/>
            </p:cNvSpPr>
            <p:nvPr/>
          </p:nvSpPr>
          <p:spPr bwMode="auto">
            <a:xfrm>
              <a:off x="6164253" y="2500643"/>
              <a:ext cx="144023" cy="102421"/>
            </a:xfrm>
            <a:custGeom>
              <a:avLst/>
              <a:gdLst/>
              <a:ahLst/>
              <a:cxnLst>
                <a:cxn ang="0">
                  <a:pos x="50" y="40"/>
                </a:cxn>
                <a:cxn ang="0">
                  <a:pos x="75" y="28"/>
                </a:cxn>
                <a:cxn ang="0">
                  <a:pos x="37" y="0"/>
                </a:cxn>
                <a:cxn ang="0">
                  <a:pos x="11" y="28"/>
                </a:cxn>
                <a:cxn ang="0">
                  <a:pos x="0" y="28"/>
                </a:cxn>
                <a:cxn ang="0">
                  <a:pos x="11" y="68"/>
                </a:cxn>
                <a:cxn ang="0">
                  <a:pos x="37" y="68"/>
                </a:cxn>
                <a:cxn ang="0">
                  <a:pos x="50" y="40"/>
                </a:cxn>
              </a:cxnLst>
              <a:rect l="0" t="0" r="r" b="b"/>
              <a:pathLst>
                <a:path w="76" h="69">
                  <a:moveTo>
                    <a:pt x="50" y="40"/>
                  </a:moveTo>
                  <a:lnTo>
                    <a:pt x="75" y="28"/>
                  </a:lnTo>
                  <a:lnTo>
                    <a:pt x="37" y="0"/>
                  </a:lnTo>
                  <a:lnTo>
                    <a:pt x="11" y="28"/>
                  </a:lnTo>
                  <a:lnTo>
                    <a:pt x="0" y="28"/>
                  </a:lnTo>
                  <a:lnTo>
                    <a:pt x="11" y="68"/>
                  </a:lnTo>
                  <a:lnTo>
                    <a:pt x="37" y="68"/>
                  </a:lnTo>
                  <a:lnTo>
                    <a:pt x="50" y="4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63" name="Freeform 259"/>
            <p:cNvSpPr>
              <a:spLocks/>
            </p:cNvSpPr>
            <p:nvPr/>
          </p:nvSpPr>
          <p:spPr bwMode="auto">
            <a:xfrm>
              <a:off x="6403641" y="2276223"/>
              <a:ext cx="72012" cy="146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13" y="14"/>
                </a:cxn>
                <a:cxn ang="0">
                  <a:pos x="13" y="27"/>
                </a:cxn>
                <a:cxn ang="0">
                  <a:pos x="13" y="42"/>
                </a:cxn>
                <a:cxn ang="0">
                  <a:pos x="26" y="56"/>
                </a:cxn>
                <a:cxn ang="0">
                  <a:pos x="37" y="98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38" h="99">
                  <a:moveTo>
                    <a:pt x="0" y="0"/>
                  </a:moveTo>
                  <a:lnTo>
                    <a:pt x="0" y="14"/>
                  </a:lnTo>
                  <a:lnTo>
                    <a:pt x="13" y="14"/>
                  </a:lnTo>
                  <a:lnTo>
                    <a:pt x="13" y="27"/>
                  </a:lnTo>
                  <a:lnTo>
                    <a:pt x="13" y="42"/>
                  </a:lnTo>
                  <a:lnTo>
                    <a:pt x="26" y="56"/>
                  </a:lnTo>
                  <a:lnTo>
                    <a:pt x="37" y="98"/>
                  </a:lnTo>
                  <a:lnTo>
                    <a:pt x="0" y="1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64" name="Freeform 260"/>
            <p:cNvSpPr>
              <a:spLocks/>
            </p:cNvSpPr>
            <p:nvPr/>
          </p:nvSpPr>
          <p:spPr bwMode="auto">
            <a:xfrm>
              <a:off x="6619676" y="2804890"/>
              <a:ext cx="574145" cy="201828"/>
            </a:xfrm>
            <a:custGeom>
              <a:avLst/>
              <a:gdLst/>
              <a:ahLst/>
              <a:cxnLst>
                <a:cxn ang="0">
                  <a:pos x="150" y="136"/>
                </a:cxn>
                <a:cxn ang="0">
                  <a:pos x="162" y="136"/>
                </a:cxn>
                <a:cxn ang="0">
                  <a:pos x="174" y="122"/>
                </a:cxn>
                <a:cxn ang="0">
                  <a:pos x="250" y="96"/>
                </a:cxn>
                <a:cxn ang="0">
                  <a:pos x="300" y="96"/>
                </a:cxn>
                <a:cxn ang="0">
                  <a:pos x="287" y="54"/>
                </a:cxn>
                <a:cxn ang="0">
                  <a:pos x="287" y="42"/>
                </a:cxn>
                <a:cxn ang="0">
                  <a:pos x="287" y="28"/>
                </a:cxn>
                <a:cxn ang="0">
                  <a:pos x="274" y="14"/>
                </a:cxn>
                <a:cxn ang="0">
                  <a:pos x="262" y="0"/>
                </a:cxn>
                <a:cxn ang="0">
                  <a:pos x="237" y="0"/>
                </a:cxn>
                <a:cxn ang="0">
                  <a:pos x="212" y="28"/>
                </a:cxn>
                <a:cxn ang="0">
                  <a:pos x="200" y="28"/>
                </a:cxn>
                <a:cxn ang="0">
                  <a:pos x="187" y="28"/>
                </a:cxn>
                <a:cxn ang="0">
                  <a:pos x="137" y="0"/>
                </a:cxn>
                <a:cxn ang="0">
                  <a:pos x="87" y="0"/>
                </a:cxn>
                <a:cxn ang="0">
                  <a:pos x="62" y="28"/>
                </a:cxn>
                <a:cxn ang="0">
                  <a:pos x="37" y="28"/>
                </a:cxn>
                <a:cxn ang="0">
                  <a:pos x="24" y="42"/>
                </a:cxn>
                <a:cxn ang="0">
                  <a:pos x="0" y="42"/>
                </a:cxn>
                <a:cxn ang="0">
                  <a:pos x="0" y="68"/>
                </a:cxn>
                <a:cxn ang="0">
                  <a:pos x="12" y="68"/>
                </a:cxn>
                <a:cxn ang="0">
                  <a:pos x="0" y="82"/>
                </a:cxn>
                <a:cxn ang="0">
                  <a:pos x="12" y="82"/>
                </a:cxn>
                <a:cxn ang="0">
                  <a:pos x="0" y="96"/>
                </a:cxn>
                <a:cxn ang="0">
                  <a:pos x="12" y="122"/>
                </a:cxn>
                <a:cxn ang="0">
                  <a:pos x="24" y="136"/>
                </a:cxn>
                <a:cxn ang="0">
                  <a:pos x="62" y="136"/>
                </a:cxn>
                <a:cxn ang="0">
                  <a:pos x="74" y="122"/>
                </a:cxn>
                <a:cxn ang="0">
                  <a:pos x="100" y="136"/>
                </a:cxn>
                <a:cxn ang="0">
                  <a:pos x="137" y="108"/>
                </a:cxn>
                <a:cxn ang="0">
                  <a:pos x="162" y="122"/>
                </a:cxn>
                <a:cxn ang="0">
                  <a:pos x="150" y="136"/>
                </a:cxn>
              </a:cxnLst>
              <a:rect l="0" t="0" r="r" b="b"/>
              <a:pathLst>
                <a:path w="301" h="137">
                  <a:moveTo>
                    <a:pt x="150" y="136"/>
                  </a:moveTo>
                  <a:lnTo>
                    <a:pt x="162" y="136"/>
                  </a:lnTo>
                  <a:lnTo>
                    <a:pt x="174" y="122"/>
                  </a:lnTo>
                  <a:lnTo>
                    <a:pt x="250" y="96"/>
                  </a:lnTo>
                  <a:lnTo>
                    <a:pt x="300" y="96"/>
                  </a:lnTo>
                  <a:lnTo>
                    <a:pt x="287" y="54"/>
                  </a:lnTo>
                  <a:lnTo>
                    <a:pt x="287" y="42"/>
                  </a:lnTo>
                  <a:lnTo>
                    <a:pt x="287" y="28"/>
                  </a:lnTo>
                  <a:lnTo>
                    <a:pt x="274" y="14"/>
                  </a:lnTo>
                  <a:lnTo>
                    <a:pt x="262" y="0"/>
                  </a:lnTo>
                  <a:lnTo>
                    <a:pt x="237" y="0"/>
                  </a:lnTo>
                  <a:lnTo>
                    <a:pt x="212" y="28"/>
                  </a:lnTo>
                  <a:lnTo>
                    <a:pt x="200" y="28"/>
                  </a:lnTo>
                  <a:lnTo>
                    <a:pt x="187" y="28"/>
                  </a:lnTo>
                  <a:lnTo>
                    <a:pt x="137" y="0"/>
                  </a:lnTo>
                  <a:lnTo>
                    <a:pt x="87" y="0"/>
                  </a:lnTo>
                  <a:lnTo>
                    <a:pt x="62" y="28"/>
                  </a:lnTo>
                  <a:lnTo>
                    <a:pt x="37" y="28"/>
                  </a:lnTo>
                  <a:lnTo>
                    <a:pt x="24" y="42"/>
                  </a:lnTo>
                  <a:lnTo>
                    <a:pt x="0" y="42"/>
                  </a:lnTo>
                  <a:lnTo>
                    <a:pt x="0" y="68"/>
                  </a:lnTo>
                  <a:lnTo>
                    <a:pt x="12" y="68"/>
                  </a:lnTo>
                  <a:lnTo>
                    <a:pt x="0" y="82"/>
                  </a:lnTo>
                  <a:lnTo>
                    <a:pt x="12" y="82"/>
                  </a:lnTo>
                  <a:lnTo>
                    <a:pt x="0" y="96"/>
                  </a:lnTo>
                  <a:lnTo>
                    <a:pt x="12" y="122"/>
                  </a:lnTo>
                  <a:lnTo>
                    <a:pt x="24" y="136"/>
                  </a:lnTo>
                  <a:lnTo>
                    <a:pt x="62" y="136"/>
                  </a:lnTo>
                  <a:lnTo>
                    <a:pt x="74" y="122"/>
                  </a:lnTo>
                  <a:lnTo>
                    <a:pt x="100" y="136"/>
                  </a:lnTo>
                  <a:lnTo>
                    <a:pt x="137" y="108"/>
                  </a:lnTo>
                  <a:lnTo>
                    <a:pt x="162" y="122"/>
                  </a:lnTo>
                  <a:lnTo>
                    <a:pt x="150" y="136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65" name="Freeform 261"/>
            <p:cNvSpPr>
              <a:spLocks/>
            </p:cNvSpPr>
            <p:nvPr/>
          </p:nvSpPr>
          <p:spPr bwMode="auto">
            <a:xfrm>
              <a:off x="6592427" y="2804891"/>
              <a:ext cx="99258" cy="63259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0" y="14"/>
                </a:cxn>
                <a:cxn ang="0">
                  <a:pos x="0" y="28"/>
                </a:cxn>
                <a:cxn ang="0">
                  <a:pos x="12" y="42"/>
                </a:cxn>
                <a:cxn ang="0">
                  <a:pos x="26" y="28"/>
                </a:cxn>
                <a:cxn ang="0">
                  <a:pos x="38" y="28"/>
                </a:cxn>
                <a:cxn ang="0">
                  <a:pos x="51" y="14"/>
                </a:cxn>
                <a:cxn ang="0">
                  <a:pos x="26" y="0"/>
                </a:cxn>
              </a:cxnLst>
              <a:rect l="0" t="0" r="r" b="b"/>
              <a:pathLst>
                <a:path w="52" h="43">
                  <a:moveTo>
                    <a:pt x="26" y="0"/>
                  </a:moveTo>
                  <a:lnTo>
                    <a:pt x="0" y="14"/>
                  </a:lnTo>
                  <a:lnTo>
                    <a:pt x="0" y="28"/>
                  </a:lnTo>
                  <a:lnTo>
                    <a:pt x="12" y="42"/>
                  </a:lnTo>
                  <a:lnTo>
                    <a:pt x="26" y="28"/>
                  </a:lnTo>
                  <a:lnTo>
                    <a:pt x="38" y="28"/>
                  </a:lnTo>
                  <a:lnTo>
                    <a:pt x="51" y="14"/>
                  </a:lnTo>
                  <a:lnTo>
                    <a:pt x="26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06" name="Freeform 262"/>
            <p:cNvSpPr>
              <a:spLocks/>
            </p:cNvSpPr>
            <p:nvPr/>
          </p:nvSpPr>
          <p:spPr bwMode="auto">
            <a:xfrm>
              <a:off x="7168520" y="2765730"/>
              <a:ext cx="165431" cy="141581"/>
            </a:xfrm>
            <a:custGeom>
              <a:avLst/>
              <a:gdLst>
                <a:gd name="T0" fmla="*/ 60140025 w 87"/>
                <a:gd name="T1" fmla="*/ 33827442 h 96"/>
                <a:gd name="T2" fmla="*/ 28867212 w 87"/>
                <a:gd name="T3" fmla="*/ 0 h 96"/>
                <a:gd name="T4" fmla="*/ 28867212 w 87"/>
                <a:gd name="T5" fmla="*/ 33827442 h 96"/>
                <a:gd name="T6" fmla="*/ 0 w 87"/>
                <a:gd name="T7" fmla="*/ 33827442 h 96"/>
                <a:gd name="T8" fmla="*/ 28867212 w 87"/>
                <a:gd name="T9" fmla="*/ 99066747 h 96"/>
                <a:gd name="T10" fmla="*/ 60140025 w 87"/>
                <a:gd name="T11" fmla="*/ 99066747 h 96"/>
                <a:gd name="T12" fmla="*/ 89007237 w 87"/>
                <a:gd name="T13" fmla="*/ 164304497 h 96"/>
                <a:gd name="T14" fmla="*/ 115468848 w 87"/>
                <a:gd name="T15" fmla="*/ 195716360 h 96"/>
                <a:gd name="T16" fmla="*/ 146741661 w 87"/>
                <a:gd name="T17" fmla="*/ 164304497 h 96"/>
                <a:gd name="T18" fmla="*/ 206881686 w 87"/>
                <a:gd name="T19" fmla="*/ 229543802 h 96"/>
                <a:gd name="T20" fmla="*/ 206881686 w 87"/>
                <a:gd name="T21" fmla="*/ 99066747 h 96"/>
                <a:gd name="T22" fmla="*/ 146741661 w 87"/>
                <a:gd name="T23" fmla="*/ 33827442 h 96"/>
                <a:gd name="T24" fmla="*/ 115468848 w 87"/>
                <a:gd name="T25" fmla="*/ 65239305 h 96"/>
                <a:gd name="T26" fmla="*/ 115468848 w 87"/>
                <a:gd name="T27" fmla="*/ 33827442 h 96"/>
                <a:gd name="T28" fmla="*/ 89007237 w 87"/>
                <a:gd name="T29" fmla="*/ 33827442 h 96"/>
                <a:gd name="T30" fmla="*/ 60140025 w 87"/>
                <a:gd name="T31" fmla="*/ 33827442 h 9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7" h="96">
                  <a:moveTo>
                    <a:pt x="25" y="14"/>
                  </a:moveTo>
                  <a:lnTo>
                    <a:pt x="12" y="0"/>
                  </a:lnTo>
                  <a:lnTo>
                    <a:pt x="12" y="14"/>
                  </a:lnTo>
                  <a:lnTo>
                    <a:pt x="0" y="14"/>
                  </a:lnTo>
                  <a:lnTo>
                    <a:pt x="12" y="41"/>
                  </a:lnTo>
                  <a:lnTo>
                    <a:pt x="25" y="41"/>
                  </a:lnTo>
                  <a:lnTo>
                    <a:pt x="37" y="68"/>
                  </a:lnTo>
                  <a:lnTo>
                    <a:pt x="48" y="81"/>
                  </a:lnTo>
                  <a:lnTo>
                    <a:pt x="61" y="68"/>
                  </a:lnTo>
                  <a:lnTo>
                    <a:pt x="86" y="95"/>
                  </a:lnTo>
                  <a:lnTo>
                    <a:pt x="86" y="41"/>
                  </a:lnTo>
                  <a:lnTo>
                    <a:pt x="61" y="14"/>
                  </a:lnTo>
                  <a:lnTo>
                    <a:pt x="48" y="27"/>
                  </a:lnTo>
                  <a:lnTo>
                    <a:pt x="48" y="14"/>
                  </a:lnTo>
                  <a:lnTo>
                    <a:pt x="37" y="14"/>
                  </a:lnTo>
                  <a:lnTo>
                    <a:pt x="25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07" name="Freeform 263"/>
            <p:cNvSpPr>
              <a:spLocks/>
            </p:cNvSpPr>
            <p:nvPr/>
          </p:nvSpPr>
          <p:spPr bwMode="auto">
            <a:xfrm>
              <a:off x="6592427" y="2560891"/>
              <a:ext cx="99258" cy="123507"/>
            </a:xfrm>
            <a:custGeom>
              <a:avLst/>
              <a:gdLst>
                <a:gd name="T0" fmla="*/ 0 w 52"/>
                <a:gd name="T1" fmla="*/ 68873554 h 83"/>
                <a:gd name="T2" fmla="*/ 0 w 52"/>
                <a:gd name="T3" fmla="*/ 34436777 h 83"/>
                <a:gd name="T4" fmla="*/ 29090269 w 52"/>
                <a:gd name="T5" fmla="*/ 0 h 83"/>
                <a:gd name="T6" fmla="*/ 63027360 w 52"/>
                <a:gd name="T7" fmla="*/ 0 h 83"/>
                <a:gd name="T8" fmla="*/ 92117629 w 52"/>
                <a:gd name="T9" fmla="*/ 34436777 h 83"/>
                <a:gd name="T10" fmla="*/ 92117629 w 52"/>
                <a:gd name="T11" fmla="*/ 103311899 h 83"/>
                <a:gd name="T12" fmla="*/ 123630531 w 52"/>
                <a:gd name="T13" fmla="*/ 132828688 h 83"/>
                <a:gd name="T14" fmla="*/ 92117629 w 52"/>
                <a:gd name="T15" fmla="*/ 201703810 h 83"/>
                <a:gd name="T16" fmla="*/ 63027360 w 52"/>
                <a:gd name="T17" fmla="*/ 201703810 h 83"/>
                <a:gd name="T18" fmla="*/ 63027360 w 52"/>
                <a:gd name="T19" fmla="*/ 132828688 h 83"/>
                <a:gd name="T20" fmla="*/ 0 w 52"/>
                <a:gd name="T21" fmla="*/ 68873554 h 8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2" h="83">
                  <a:moveTo>
                    <a:pt x="0" y="28"/>
                  </a:moveTo>
                  <a:lnTo>
                    <a:pt x="0" y="14"/>
                  </a:lnTo>
                  <a:lnTo>
                    <a:pt x="12" y="0"/>
                  </a:lnTo>
                  <a:lnTo>
                    <a:pt x="26" y="0"/>
                  </a:lnTo>
                  <a:lnTo>
                    <a:pt x="38" y="14"/>
                  </a:lnTo>
                  <a:lnTo>
                    <a:pt x="38" y="42"/>
                  </a:lnTo>
                  <a:lnTo>
                    <a:pt x="51" y="54"/>
                  </a:lnTo>
                  <a:lnTo>
                    <a:pt x="38" y="82"/>
                  </a:lnTo>
                  <a:lnTo>
                    <a:pt x="26" y="82"/>
                  </a:lnTo>
                  <a:lnTo>
                    <a:pt x="26" y="54"/>
                  </a:lnTo>
                  <a:lnTo>
                    <a:pt x="0" y="2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08" name="Freeform 264"/>
            <p:cNvSpPr>
              <a:spLocks/>
            </p:cNvSpPr>
            <p:nvPr/>
          </p:nvSpPr>
          <p:spPr bwMode="auto">
            <a:xfrm>
              <a:off x="7001143" y="2703977"/>
              <a:ext cx="216034" cy="102421"/>
            </a:xfrm>
            <a:custGeom>
              <a:avLst/>
              <a:gdLst>
                <a:gd name="T0" fmla="*/ 272353579 w 113"/>
                <a:gd name="T1" fmla="*/ 134619908 h 69"/>
                <a:gd name="T2" fmla="*/ 240739899 w 113"/>
                <a:gd name="T3" fmla="*/ 100352823 h 69"/>
                <a:gd name="T4" fmla="*/ 240739899 w 113"/>
                <a:gd name="T5" fmla="*/ 134619908 h 69"/>
                <a:gd name="T6" fmla="*/ 209127778 w 113"/>
                <a:gd name="T7" fmla="*/ 134619908 h 69"/>
                <a:gd name="T8" fmla="*/ 179946759 w 113"/>
                <a:gd name="T9" fmla="*/ 134619908 h 69"/>
                <a:gd name="T10" fmla="*/ 150767299 w 113"/>
                <a:gd name="T11" fmla="*/ 166440126 h 69"/>
                <a:gd name="T12" fmla="*/ 89974159 w 113"/>
                <a:gd name="T13" fmla="*/ 166440126 h 69"/>
                <a:gd name="T14" fmla="*/ 58362038 w 113"/>
                <a:gd name="T15" fmla="*/ 100352823 h 69"/>
                <a:gd name="T16" fmla="*/ 0 w 113"/>
                <a:gd name="T17" fmla="*/ 100352823 h 69"/>
                <a:gd name="T18" fmla="*/ 0 w 113"/>
                <a:gd name="T19" fmla="*/ 31818654 h 69"/>
                <a:gd name="T20" fmla="*/ 58362038 w 113"/>
                <a:gd name="T21" fmla="*/ 31818654 h 69"/>
                <a:gd name="T22" fmla="*/ 89974159 w 113"/>
                <a:gd name="T23" fmla="*/ 31818654 h 69"/>
                <a:gd name="T24" fmla="*/ 150767299 w 113"/>
                <a:gd name="T25" fmla="*/ 0 h 69"/>
                <a:gd name="T26" fmla="*/ 272353579 w 113"/>
                <a:gd name="T27" fmla="*/ 134619908 h 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3" h="69">
                  <a:moveTo>
                    <a:pt x="112" y="55"/>
                  </a:moveTo>
                  <a:lnTo>
                    <a:pt x="99" y="41"/>
                  </a:lnTo>
                  <a:lnTo>
                    <a:pt x="99" y="55"/>
                  </a:lnTo>
                  <a:lnTo>
                    <a:pt x="86" y="55"/>
                  </a:lnTo>
                  <a:lnTo>
                    <a:pt x="74" y="55"/>
                  </a:lnTo>
                  <a:lnTo>
                    <a:pt x="62" y="68"/>
                  </a:lnTo>
                  <a:lnTo>
                    <a:pt x="37" y="68"/>
                  </a:lnTo>
                  <a:lnTo>
                    <a:pt x="24" y="41"/>
                  </a:lnTo>
                  <a:lnTo>
                    <a:pt x="0" y="41"/>
                  </a:lnTo>
                  <a:lnTo>
                    <a:pt x="0" y="13"/>
                  </a:lnTo>
                  <a:lnTo>
                    <a:pt x="24" y="13"/>
                  </a:lnTo>
                  <a:lnTo>
                    <a:pt x="37" y="13"/>
                  </a:lnTo>
                  <a:lnTo>
                    <a:pt x="62" y="0"/>
                  </a:lnTo>
                  <a:lnTo>
                    <a:pt x="112" y="5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09" name="Freeform 265"/>
            <p:cNvSpPr>
              <a:spLocks/>
            </p:cNvSpPr>
            <p:nvPr/>
          </p:nvSpPr>
          <p:spPr bwMode="auto">
            <a:xfrm>
              <a:off x="7121811" y="2783804"/>
              <a:ext cx="169323" cy="102421"/>
            </a:xfrm>
            <a:custGeom>
              <a:avLst/>
              <a:gdLst>
                <a:gd name="T0" fmla="*/ 57795992 w 89"/>
                <a:gd name="T1" fmla="*/ 134619908 h 69"/>
                <a:gd name="T2" fmla="*/ 89100862 w 89"/>
                <a:gd name="T3" fmla="*/ 134619908 h 69"/>
                <a:gd name="T4" fmla="*/ 120407283 w 89"/>
                <a:gd name="T5" fmla="*/ 134619908 h 69"/>
                <a:gd name="T6" fmla="*/ 149305279 w 89"/>
                <a:gd name="T7" fmla="*/ 134619908 h 69"/>
                <a:gd name="T8" fmla="*/ 149305279 w 89"/>
                <a:gd name="T9" fmla="*/ 166440126 h 69"/>
                <a:gd name="T10" fmla="*/ 120407283 w 89"/>
                <a:gd name="T11" fmla="*/ 166440126 h 69"/>
                <a:gd name="T12" fmla="*/ 211916570 w 89"/>
                <a:gd name="T13" fmla="*/ 134619908 h 69"/>
                <a:gd name="T14" fmla="*/ 180611700 w 89"/>
                <a:gd name="T15" fmla="*/ 166440126 h 69"/>
                <a:gd name="T16" fmla="*/ 149305279 w 89"/>
                <a:gd name="T17" fmla="*/ 134619908 h 69"/>
                <a:gd name="T18" fmla="*/ 120407283 w 89"/>
                <a:gd name="T19" fmla="*/ 66085738 h 69"/>
                <a:gd name="T20" fmla="*/ 89100862 w 89"/>
                <a:gd name="T21" fmla="*/ 66085738 h 69"/>
                <a:gd name="T22" fmla="*/ 57795992 w 89"/>
                <a:gd name="T23" fmla="*/ 0 h 69"/>
                <a:gd name="T24" fmla="*/ 26489571 w 89"/>
                <a:gd name="T25" fmla="*/ 0 h 69"/>
                <a:gd name="T26" fmla="*/ 0 w 89"/>
                <a:gd name="T27" fmla="*/ 31818654 h 69"/>
                <a:gd name="T28" fmla="*/ 26489571 w 89"/>
                <a:gd name="T29" fmla="*/ 66085738 h 69"/>
                <a:gd name="T30" fmla="*/ 57795992 w 89"/>
                <a:gd name="T31" fmla="*/ 100352823 h 69"/>
                <a:gd name="T32" fmla="*/ 57795992 w 89"/>
                <a:gd name="T33" fmla="*/ 134619908 h 6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9" h="69">
                  <a:moveTo>
                    <a:pt x="24" y="55"/>
                  </a:moveTo>
                  <a:lnTo>
                    <a:pt x="37" y="55"/>
                  </a:lnTo>
                  <a:lnTo>
                    <a:pt x="50" y="55"/>
                  </a:lnTo>
                  <a:lnTo>
                    <a:pt x="62" y="55"/>
                  </a:lnTo>
                  <a:lnTo>
                    <a:pt x="62" y="68"/>
                  </a:lnTo>
                  <a:lnTo>
                    <a:pt x="50" y="68"/>
                  </a:lnTo>
                  <a:lnTo>
                    <a:pt x="88" y="55"/>
                  </a:lnTo>
                  <a:lnTo>
                    <a:pt x="75" y="68"/>
                  </a:lnTo>
                  <a:lnTo>
                    <a:pt x="62" y="55"/>
                  </a:lnTo>
                  <a:lnTo>
                    <a:pt x="50" y="27"/>
                  </a:lnTo>
                  <a:lnTo>
                    <a:pt x="37" y="27"/>
                  </a:lnTo>
                  <a:lnTo>
                    <a:pt x="24" y="0"/>
                  </a:lnTo>
                  <a:lnTo>
                    <a:pt x="11" y="0"/>
                  </a:lnTo>
                  <a:lnTo>
                    <a:pt x="0" y="13"/>
                  </a:lnTo>
                  <a:lnTo>
                    <a:pt x="11" y="27"/>
                  </a:lnTo>
                  <a:lnTo>
                    <a:pt x="24" y="41"/>
                  </a:lnTo>
                  <a:lnTo>
                    <a:pt x="24" y="5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70" name="Freeform 266"/>
            <p:cNvSpPr>
              <a:spLocks/>
            </p:cNvSpPr>
            <p:nvPr/>
          </p:nvSpPr>
          <p:spPr bwMode="auto">
            <a:xfrm>
              <a:off x="7168520" y="2866645"/>
              <a:ext cx="72011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36" y="0"/>
                </a:cxn>
                <a:cxn ang="0">
                  <a:pos x="36" y="16"/>
                </a:cxn>
                <a:cxn ang="0">
                  <a:pos x="25" y="16"/>
                </a:cxn>
                <a:cxn ang="0">
                  <a:pos x="0" y="0"/>
                </a:cxn>
              </a:cxnLst>
              <a:rect l="0" t="0" r="r" b="b"/>
              <a:pathLst>
                <a:path w="37" h="17">
                  <a:moveTo>
                    <a:pt x="0" y="0"/>
                  </a:moveTo>
                  <a:lnTo>
                    <a:pt x="12" y="0"/>
                  </a:lnTo>
                  <a:lnTo>
                    <a:pt x="25" y="0"/>
                  </a:lnTo>
                  <a:lnTo>
                    <a:pt x="36" y="0"/>
                  </a:lnTo>
                  <a:lnTo>
                    <a:pt x="36" y="16"/>
                  </a:lnTo>
                  <a:lnTo>
                    <a:pt x="25" y="16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71" name="Freeform 267"/>
            <p:cNvSpPr>
              <a:spLocks/>
            </p:cNvSpPr>
            <p:nvPr/>
          </p:nvSpPr>
          <p:spPr bwMode="auto">
            <a:xfrm>
              <a:off x="7857495" y="2765730"/>
              <a:ext cx="264691" cy="141581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14"/>
                </a:cxn>
                <a:cxn ang="0">
                  <a:pos x="37" y="14"/>
                </a:cxn>
                <a:cxn ang="0">
                  <a:pos x="50" y="27"/>
                </a:cxn>
                <a:cxn ang="0">
                  <a:pos x="63" y="14"/>
                </a:cxn>
                <a:cxn ang="0">
                  <a:pos x="87" y="27"/>
                </a:cxn>
                <a:cxn ang="0">
                  <a:pos x="113" y="27"/>
                </a:cxn>
                <a:cxn ang="0">
                  <a:pos x="125" y="41"/>
                </a:cxn>
                <a:cxn ang="0">
                  <a:pos x="138" y="81"/>
                </a:cxn>
                <a:cxn ang="0">
                  <a:pos x="113" y="81"/>
                </a:cxn>
                <a:cxn ang="0">
                  <a:pos x="87" y="95"/>
                </a:cxn>
                <a:cxn ang="0">
                  <a:pos x="74" y="81"/>
                </a:cxn>
                <a:cxn ang="0">
                  <a:pos x="74" y="68"/>
                </a:cxn>
                <a:cxn ang="0">
                  <a:pos x="63" y="68"/>
                </a:cxn>
                <a:cxn ang="0">
                  <a:pos x="50" y="81"/>
                </a:cxn>
                <a:cxn ang="0">
                  <a:pos x="12" y="95"/>
                </a:cxn>
                <a:cxn ang="0">
                  <a:pos x="0" y="81"/>
                </a:cxn>
                <a:cxn ang="0">
                  <a:pos x="0" y="27"/>
                </a:cxn>
                <a:cxn ang="0">
                  <a:pos x="12" y="0"/>
                </a:cxn>
                <a:cxn ang="0">
                  <a:pos x="24" y="0"/>
                </a:cxn>
              </a:cxnLst>
              <a:rect l="0" t="0" r="r" b="b"/>
              <a:pathLst>
                <a:path w="139" h="96">
                  <a:moveTo>
                    <a:pt x="24" y="0"/>
                  </a:moveTo>
                  <a:lnTo>
                    <a:pt x="24" y="14"/>
                  </a:lnTo>
                  <a:lnTo>
                    <a:pt x="37" y="14"/>
                  </a:lnTo>
                  <a:lnTo>
                    <a:pt x="50" y="27"/>
                  </a:lnTo>
                  <a:lnTo>
                    <a:pt x="63" y="14"/>
                  </a:lnTo>
                  <a:lnTo>
                    <a:pt x="87" y="27"/>
                  </a:lnTo>
                  <a:lnTo>
                    <a:pt x="113" y="27"/>
                  </a:lnTo>
                  <a:lnTo>
                    <a:pt x="125" y="41"/>
                  </a:lnTo>
                  <a:lnTo>
                    <a:pt x="138" y="81"/>
                  </a:lnTo>
                  <a:lnTo>
                    <a:pt x="113" y="81"/>
                  </a:lnTo>
                  <a:lnTo>
                    <a:pt x="87" y="95"/>
                  </a:lnTo>
                  <a:lnTo>
                    <a:pt x="74" y="81"/>
                  </a:lnTo>
                  <a:lnTo>
                    <a:pt x="74" y="68"/>
                  </a:lnTo>
                  <a:lnTo>
                    <a:pt x="63" y="68"/>
                  </a:lnTo>
                  <a:lnTo>
                    <a:pt x="50" y="81"/>
                  </a:lnTo>
                  <a:lnTo>
                    <a:pt x="12" y="95"/>
                  </a:lnTo>
                  <a:lnTo>
                    <a:pt x="0" y="81"/>
                  </a:lnTo>
                  <a:lnTo>
                    <a:pt x="0" y="27"/>
                  </a:lnTo>
                  <a:lnTo>
                    <a:pt x="12" y="0"/>
                  </a:lnTo>
                  <a:lnTo>
                    <a:pt x="24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72" name="Freeform 268"/>
            <p:cNvSpPr>
              <a:spLocks/>
            </p:cNvSpPr>
            <p:nvPr/>
          </p:nvSpPr>
          <p:spPr bwMode="auto">
            <a:xfrm>
              <a:off x="7407909" y="2722050"/>
              <a:ext cx="402876" cy="245507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14"/>
                </a:cxn>
                <a:cxn ang="0">
                  <a:pos x="11" y="14"/>
                </a:cxn>
                <a:cxn ang="0">
                  <a:pos x="24" y="14"/>
                </a:cxn>
                <a:cxn ang="0">
                  <a:pos x="37" y="14"/>
                </a:cxn>
                <a:cxn ang="0">
                  <a:pos x="50" y="28"/>
                </a:cxn>
                <a:cxn ang="0">
                  <a:pos x="50" y="14"/>
                </a:cxn>
                <a:cxn ang="0">
                  <a:pos x="60" y="0"/>
                </a:cxn>
                <a:cxn ang="0">
                  <a:pos x="73" y="0"/>
                </a:cxn>
                <a:cxn ang="0">
                  <a:pos x="86" y="0"/>
                </a:cxn>
                <a:cxn ang="0">
                  <a:pos x="110" y="14"/>
                </a:cxn>
                <a:cxn ang="0">
                  <a:pos x="136" y="14"/>
                </a:cxn>
                <a:cxn ang="0">
                  <a:pos x="136" y="28"/>
                </a:cxn>
                <a:cxn ang="0">
                  <a:pos x="149" y="42"/>
                </a:cxn>
                <a:cxn ang="0">
                  <a:pos x="159" y="55"/>
                </a:cxn>
                <a:cxn ang="0">
                  <a:pos x="172" y="55"/>
                </a:cxn>
                <a:cxn ang="0">
                  <a:pos x="198" y="69"/>
                </a:cxn>
                <a:cxn ang="0">
                  <a:pos x="210" y="83"/>
                </a:cxn>
                <a:cxn ang="0">
                  <a:pos x="210" y="124"/>
                </a:cxn>
                <a:cxn ang="0">
                  <a:pos x="198" y="138"/>
                </a:cxn>
                <a:cxn ang="0">
                  <a:pos x="172" y="165"/>
                </a:cxn>
                <a:cxn ang="0">
                  <a:pos x="159" y="165"/>
                </a:cxn>
                <a:cxn ang="0">
                  <a:pos x="149" y="152"/>
                </a:cxn>
                <a:cxn ang="0">
                  <a:pos x="60" y="124"/>
                </a:cxn>
                <a:cxn ang="0">
                  <a:pos x="50" y="124"/>
                </a:cxn>
                <a:cxn ang="0">
                  <a:pos x="50" y="138"/>
                </a:cxn>
                <a:cxn ang="0">
                  <a:pos x="37" y="138"/>
                </a:cxn>
                <a:cxn ang="0">
                  <a:pos x="11" y="69"/>
                </a:cxn>
                <a:cxn ang="0">
                  <a:pos x="24" y="69"/>
                </a:cxn>
                <a:cxn ang="0">
                  <a:pos x="11" y="28"/>
                </a:cxn>
                <a:cxn ang="0">
                  <a:pos x="0" y="55"/>
                </a:cxn>
                <a:cxn ang="0">
                  <a:pos x="0" y="28"/>
                </a:cxn>
              </a:cxnLst>
              <a:rect l="0" t="0" r="r" b="b"/>
              <a:pathLst>
                <a:path w="211" h="166">
                  <a:moveTo>
                    <a:pt x="0" y="28"/>
                  </a:moveTo>
                  <a:lnTo>
                    <a:pt x="0" y="14"/>
                  </a:lnTo>
                  <a:lnTo>
                    <a:pt x="11" y="14"/>
                  </a:lnTo>
                  <a:lnTo>
                    <a:pt x="24" y="14"/>
                  </a:lnTo>
                  <a:lnTo>
                    <a:pt x="37" y="14"/>
                  </a:lnTo>
                  <a:lnTo>
                    <a:pt x="50" y="28"/>
                  </a:lnTo>
                  <a:lnTo>
                    <a:pt x="50" y="14"/>
                  </a:lnTo>
                  <a:lnTo>
                    <a:pt x="60" y="0"/>
                  </a:lnTo>
                  <a:lnTo>
                    <a:pt x="73" y="0"/>
                  </a:lnTo>
                  <a:lnTo>
                    <a:pt x="86" y="0"/>
                  </a:lnTo>
                  <a:lnTo>
                    <a:pt x="110" y="14"/>
                  </a:lnTo>
                  <a:lnTo>
                    <a:pt x="136" y="14"/>
                  </a:lnTo>
                  <a:lnTo>
                    <a:pt x="136" y="28"/>
                  </a:lnTo>
                  <a:lnTo>
                    <a:pt x="149" y="42"/>
                  </a:lnTo>
                  <a:lnTo>
                    <a:pt x="159" y="55"/>
                  </a:lnTo>
                  <a:lnTo>
                    <a:pt x="172" y="55"/>
                  </a:lnTo>
                  <a:lnTo>
                    <a:pt x="198" y="69"/>
                  </a:lnTo>
                  <a:lnTo>
                    <a:pt x="210" y="83"/>
                  </a:lnTo>
                  <a:lnTo>
                    <a:pt x="210" y="124"/>
                  </a:lnTo>
                  <a:lnTo>
                    <a:pt x="198" y="138"/>
                  </a:lnTo>
                  <a:lnTo>
                    <a:pt x="172" y="165"/>
                  </a:lnTo>
                  <a:lnTo>
                    <a:pt x="159" y="165"/>
                  </a:lnTo>
                  <a:lnTo>
                    <a:pt x="149" y="152"/>
                  </a:lnTo>
                  <a:lnTo>
                    <a:pt x="60" y="124"/>
                  </a:lnTo>
                  <a:lnTo>
                    <a:pt x="50" y="124"/>
                  </a:lnTo>
                  <a:lnTo>
                    <a:pt x="50" y="138"/>
                  </a:lnTo>
                  <a:lnTo>
                    <a:pt x="37" y="138"/>
                  </a:lnTo>
                  <a:lnTo>
                    <a:pt x="11" y="69"/>
                  </a:lnTo>
                  <a:lnTo>
                    <a:pt x="24" y="69"/>
                  </a:lnTo>
                  <a:lnTo>
                    <a:pt x="11" y="28"/>
                  </a:lnTo>
                  <a:lnTo>
                    <a:pt x="0" y="55"/>
                  </a:lnTo>
                  <a:lnTo>
                    <a:pt x="0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73" name="Freeform 269" descr="50%"/>
            <p:cNvSpPr>
              <a:spLocks/>
            </p:cNvSpPr>
            <p:nvPr/>
          </p:nvSpPr>
          <p:spPr bwMode="auto">
            <a:xfrm>
              <a:off x="7501328" y="2642223"/>
              <a:ext cx="430123" cy="265088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0" y="14"/>
                </a:cxn>
                <a:cxn ang="0">
                  <a:pos x="11" y="0"/>
                </a:cxn>
                <a:cxn ang="0">
                  <a:pos x="37" y="0"/>
                </a:cxn>
                <a:cxn ang="0">
                  <a:pos x="37" y="28"/>
                </a:cxn>
                <a:cxn ang="0">
                  <a:pos x="61" y="28"/>
                </a:cxn>
                <a:cxn ang="0">
                  <a:pos x="61" y="14"/>
                </a:cxn>
                <a:cxn ang="0">
                  <a:pos x="61" y="0"/>
                </a:cxn>
                <a:cxn ang="0">
                  <a:pos x="74" y="14"/>
                </a:cxn>
                <a:cxn ang="0">
                  <a:pos x="87" y="14"/>
                </a:cxn>
                <a:cxn ang="0">
                  <a:pos x="100" y="14"/>
                </a:cxn>
                <a:cxn ang="0">
                  <a:pos x="123" y="28"/>
                </a:cxn>
                <a:cxn ang="0">
                  <a:pos x="123" y="42"/>
                </a:cxn>
                <a:cxn ang="0">
                  <a:pos x="149" y="42"/>
                </a:cxn>
                <a:cxn ang="0">
                  <a:pos x="161" y="42"/>
                </a:cxn>
                <a:cxn ang="0">
                  <a:pos x="186" y="42"/>
                </a:cxn>
                <a:cxn ang="0">
                  <a:pos x="186" y="55"/>
                </a:cxn>
                <a:cxn ang="0">
                  <a:pos x="199" y="69"/>
                </a:cxn>
                <a:cxn ang="0">
                  <a:pos x="211" y="69"/>
                </a:cxn>
                <a:cxn ang="0">
                  <a:pos x="224" y="55"/>
                </a:cxn>
                <a:cxn ang="0">
                  <a:pos x="224" y="83"/>
                </a:cxn>
                <a:cxn ang="0">
                  <a:pos x="211" y="97"/>
                </a:cxn>
                <a:cxn ang="0">
                  <a:pos x="211" y="83"/>
                </a:cxn>
                <a:cxn ang="0">
                  <a:pos x="199" y="83"/>
                </a:cxn>
                <a:cxn ang="0">
                  <a:pos x="186" y="109"/>
                </a:cxn>
                <a:cxn ang="0">
                  <a:pos x="186" y="164"/>
                </a:cxn>
                <a:cxn ang="0">
                  <a:pos x="161" y="178"/>
                </a:cxn>
                <a:cxn ang="0">
                  <a:pos x="161" y="137"/>
                </a:cxn>
                <a:cxn ang="0">
                  <a:pos x="149" y="123"/>
                </a:cxn>
                <a:cxn ang="0">
                  <a:pos x="123" y="109"/>
                </a:cxn>
                <a:cxn ang="0">
                  <a:pos x="111" y="109"/>
                </a:cxn>
                <a:cxn ang="0">
                  <a:pos x="100" y="97"/>
                </a:cxn>
                <a:cxn ang="0">
                  <a:pos x="87" y="83"/>
                </a:cxn>
                <a:cxn ang="0">
                  <a:pos x="87" y="69"/>
                </a:cxn>
                <a:cxn ang="0">
                  <a:pos x="61" y="69"/>
                </a:cxn>
                <a:cxn ang="0">
                  <a:pos x="37" y="55"/>
                </a:cxn>
                <a:cxn ang="0">
                  <a:pos x="24" y="55"/>
                </a:cxn>
                <a:cxn ang="0">
                  <a:pos x="11" y="55"/>
                </a:cxn>
                <a:cxn ang="0">
                  <a:pos x="0" y="69"/>
                </a:cxn>
              </a:cxnLst>
              <a:rect l="0" t="0" r="r" b="b"/>
              <a:pathLst>
                <a:path w="225" h="179">
                  <a:moveTo>
                    <a:pt x="0" y="69"/>
                  </a:moveTo>
                  <a:lnTo>
                    <a:pt x="0" y="14"/>
                  </a:lnTo>
                  <a:lnTo>
                    <a:pt x="11" y="0"/>
                  </a:lnTo>
                  <a:lnTo>
                    <a:pt x="37" y="0"/>
                  </a:lnTo>
                  <a:lnTo>
                    <a:pt x="37" y="28"/>
                  </a:lnTo>
                  <a:lnTo>
                    <a:pt x="61" y="28"/>
                  </a:lnTo>
                  <a:lnTo>
                    <a:pt x="61" y="14"/>
                  </a:lnTo>
                  <a:lnTo>
                    <a:pt x="61" y="0"/>
                  </a:lnTo>
                  <a:lnTo>
                    <a:pt x="74" y="14"/>
                  </a:lnTo>
                  <a:lnTo>
                    <a:pt x="87" y="14"/>
                  </a:lnTo>
                  <a:lnTo>
                    <a:pt x="100" y="14"/>
                  </a:lnTo>
                  <a:lnTo>
                    <a:pt x="123" y="28"/>
                  </a:lnTo>
                  <a:lnTo>
                    <a:pt x="123" y="42"/>
                  </a:lnTo>
                  <a:lnTo>
                    <a:pt x="149" y="42"/>
                  </a:lnTo>
                  <a:lnTo>
                    <a:pt x="161" y="42"/>
                  </a:lnTo>
                  <a:lnTo>
                    <a:pt x="186" y="42"/>
                  </a:lnTo>
                  <a:lnTo>
                    <a:pt x="186" y="55"/>
                  </a:lnTo>
                  <a:lnTo>
                    <a:pt x="199" y="69"/>
                  </a:lnTo>
                  <a:lnTo>
                    <a:pt x="211" y="69"/>
                  </a:lnTo>
                  <a:lnTo>
                    <a:pt x="224" y="55"/>
                  </a:lnTo>
                  <a:lnTo>
                    <a:pt x="224" y="83"/>
                  </a:lnTo>
                  <a:lnTo>
                    <a:pt x="211" y="97"/>
                  </a:lnTo>
                  <a:lnTo>
                    <a:pt x="211" y="83"/>
                  </a:lnTo>
                  <a:lnTo>
                    <a:pt x="199" y="83"/>
                  </a:lnTo>
                  <a:lnTo>
                    <a:pt x="186" y="109"/>
                  </a:lnTo>
                  <a:lnTo>
                    <a:pt x="186" y="164"/>
                  </a:lnTo>
                  <a:lnTo>
                    <a:pt x="161" y="178"/>
                  </a:lnTo>
                  <a:lnTo>
                    <a:pt x="161" y="137"/>
                  </a:lnTo>
                  <a:lnTo>
                    <a:pt x="149" y="123"/>
                  </a:lnTo>
                  <a:lnTo>
                    <a:pt x="123" y="109"/>
                  </a:lnTo>
                  <a:lnTo>
                    <a:pt x="111" y="109"/>
                  </a:lnTo>
                  <a:lnTo>
                    <a:pt x="100" y="97"/>
                  </a:lnTo>
                  <a:lnTo>
                    <a:pt x="87" y="83"/>
                  </a:lnTo>
                  <a:lnTo>
                    <a:pt x="87" y="69"/>
                  </a:lnTo>
                  <a:lnTo>
                    <a:pt x="61" y="69"/>
                  </a:lnTo>
                  <a:lnTo>
                    <a:pt x="37" y="55"/>
                  </a:lnTo>
                  <a:lnTo>
                    <a:pt x="24" y="55"/>
                  </a:lnTo>
                  <a:lnTo>
                    <a:pt x="11" y="55"/>
                  </a:lnTo>
                  <a:lnTo>
                    <a:pt x="0" y="69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74" name="Freeform 270" descr="50%"/>
            <p:cNvSpPr>
              <a:spLocks/>
            </p:cNvSpPr>
            <p:nvPr/>
          </p:nvSpPr>
          <p:spPr bwMode="auto">
            <a:xfrm>
              <a:off x="7818569" y="2612101"/>
              <a:ext cx="457370" cy="185260"/>
            </a:xfrm>
            <a:custGeom>
              <a:avLst/>
              <a:gdLst/>
              <a:ahLst/>
              <a:cxnLst>
                <a:cxn ang="0">
                  <a:pos x="24" y="98"/>
                </a:cxn>
                <a:cxn ang="0">
                  <a:pos x="24" y="112"/>
                </a:cxn>
                <a:cxn ang="0">
                  <a:pos x="37" y="112"/>
                </a:cxn>
                <a:cxn ang="0">
                  <a:pos x="50" y="125"/>
                </a:cxn>
                <a:cxn ang="0">
                  <a:pos x="62" y="112"/>
                </a:cxn>
                <a:cxn ang="0">
                  <a:pos x="87" y="125"/>
                </a:cxn>
                <a:cxn ang="0">
                  <a:pos x="112" y="125"/>
                </a:cxn>
                <a:cxn ang="0">
                  <a:pos x="137" y="98"/>
                </a:cxn>
                <a:cxn ang="0">
                  <a:pos x="150" y="112"/>
                </a:cxn>
                <a:cxn ang="0">
                  <a:pos x="187" y="69"/>
                </a:cxn>
                <a:cxn ang="0">
                  <a:pos x="200" y="13"/>
                </a:cxn>
                <a:cxn ang="0">
                  <a:pos x="150" y="13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2" y="13"/>
                </a:cxn>
                <a:cxn ang="0">
                  <a:pos x="87" y="27"/>
                </a:cxn>
                <a:cxn ang="0">
                  <a:pos x="74" y="42"/>
                </a:cxn>
                <a:cxn ang="0">
                  <a:pos x="50" y="42"/>
                </a:cxn>
                <a:cxn ang="0">
                  <a:pos x="37" y="42"/>
                </a:cxn>
                <a:cxn ang="0">
                  <a:pos x="12" y="42"/>
                </a:cxn>
                <a:cxn ang="0">
                  <a:pos x="0" y="42"/>
                </a:cxn>
                <a:cxn ang="0">
                  <a:pos x="0" y="56"/>
                </a:cxn>
                <a:cxn ang="0">
                  <a:pos x="0" y="69"/>
                </a:cxn>
                <a:cxn ang="0">
                  <a:pos x="12" y="83"/>
                </a:cxn>
                <a:cxn ang="0">
                  <a:pos x="24" y="83"/>
                </a:cxn>
                <a:cxn ang="0">
                  <a:pos x="37" y="69"/>
                </a:cxn>
                <a:cxn ang="0">
                  <a:pos x="37" y="98"/>
                </a:cxn>
                <a:cxn ang="0">
                  <a:pos x="24" y="112"/>
                </a:cxn>
                <a:cxn ang="0">
                  <a:pos x="24" y="98"/>
                </a:cxn>
              </a:cxnLst>
              <a:rect l="0" t="0" r="r" b="b"/>
              <a:pathLst>
                <a:path w="201" h="126">
                  <a:moveTo>
                    <a:pt x="24" y="98"/>
                  </a:moveTo>
                  <a:lnTo>
                    <a:pt x="24" y="112"/>
                  </a:lnTo>
                  <a:lnTo>
                    <a:pt x="37" y="112"/>
                  </a:lnTo>
                  <a:lnTo>
                    <a:pt x="50" y="125"/>
                  </a:lnTo>
                  <a:lnTo>
                    <a:pt x="62" y="112"/>
                  </a:lnTo>
                  <a:lnTo>
                    <a:pt x="87" y="125"/>
                  </a:lnTo>
                  <a:lnTo>
                    <a:pt x="112" y="125"/>
                  </a:lnTo>
                  <a:lnTo>
                    <a:pt x="137" y="98"/>
                  </a:lnTo>
                  <a:lnTo>
                    <a:pt x="150" y="112"/>
                  </a:lnTo>
                  <a:lnTo>
                    <a:pt x="187" y="69"/>
                  </a:lnTo>
                  <a:lnTo>
                    <a:pt x="200" y="13"/>
                  </a:lnTo>
                  <a:lnTo>
                    <a:pt x="150" y="13"/>
                  </a:lnTo>
                  <a:lnTo>
                    <a:pt x="137" y="0"/>
                  </a:lnTo>
                  <a:lnTo>
                    <a:pt x="124" y="0"/>
                  </a:lnTo>
                  <a:lnTo>
                    <a:pt x="112" y="13"/>
                  </a:lnTo>
                  <a:lnTo>
                    <a:pt x="87" y="27"/>
                  </a:lnTo>
                  <a:lnTo>
                    <a:pt x="74" y="42"/>
                  </a:lnTo>
                  <a:lnTo>
                    <a:pt x="50" y="42"/>
                  </a:lnTo>
                  <a:lnTo>
                    <a:pt x="37" y="42"/>
                  </a:lnTo>
                  <a:lnTo>
                    <a:pt x="12" y="42"/>
                  </a:lnTo>
                  <a:lnTo>
                    <a:pt x="0" y="42"/>
                  </a:lnTo>
                  <a:lnTo>
                    <a:pt x="0" y="56"/>
                  </a:lnTo>
                  <a:lnTo>
                    <a:pt x="0" y="69"/>
                  </a:lnTo>
                  <a:lnTo>
                    <a:pt x="12" y="83"/>
                  </a:lnTo>
                  <a:lnTo>
                    <a:pt x="24" y="83"/>
                  </a:lnTo>
                  <a:lnTo>
                    <a:pt x="37" y="69"/>
                  </a:lnTo>
                  <a:lnTo>
                    <a:pt x="37" y="98"/>
                  </a:lnTo>
                  <a:lnTo>
                    <a:pt x="24" y="112"/>
                  </a:lnTo>
                  <a:lnTo>
                    <a:pt x="24" y="9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15" name="Line 271"/>
            <p:cNvSpPr>
              <a:spLocks noChangeShapeType="1"/>
            </p:cNvSpPr>
            <p:nvPr/>
          </p:nvSpPr>
          <p:spPr bwMode="auto">
            <a:xfrm>
              <a:off x="8089099" y="2925384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16" name="Line 272"/>
            <p:cNvSpPr>
              <a:spLocks noChangeShapeType="1"/>
            </p:cNvSpPr>
            <p:nvPr/>
          </p:nvSpPr>
          <p:spPr bwMode="auto">
            <a:xfrm>
              <a:off x="8089099" y="2925384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17" name="Freeform 273"/>
            <p:cNvSpPr>
              <a:spLocks/>
            </p:cNvSpPr>
            <p:nvPr/>
          </p:nvSpPr>
          <p:spPr bwMode="auto">
            <a:xfrm>
              <a:off x="6551557" y="1081821"/>
              <a:ext cx="4143581" cy="1724576"/>
            </a:xfrm>
            <a:custGeom>
              <a:avLst/>
              <a:gdLst>
                <a:gd name="T0" fmla="*/ 966122981 w 2172"/>
                <a:gd name="T1" fmla="*/ 1961724212 h 1168"/>
                <a:gd name="T2" fmla="*/ 1176780872 w 2172"/>
                <a:gd name="T3" fmla="*/ 1961724212 h 1168"/>
                <a:gd name="T4" fmla="*/ 1329325705 w 2172"/>
                <a:gd name="T5" fmla="*/ 1864849845 h 1168"/>
                <a:gd name="T6" fmla="*/ 1598096655 w 2172"/>
                <a:gd name="T7" fmla="*/ 1731645062 h 1168"/>
                <a:gd name="T8" fmla="*/ 1903187877 w 2172"/>
                <a:gd name="T9" fmla="*/ 1828520985 h 1168"/>
                <a:gd name="T10" fmla="*/ 2024256489 w 2172"/>
                <a:gd name="T11" fmla="*/ 1961724212 h 1168"/>
                <a:gd name="T12" fmla="*/ 2147483647 w 2172"/>
                <a:gd name="T13" fmla="*/ 2147483647 h 1168"/>
                <a:gd name="T14" fmla="*/ 2147483647 w 2172"/>
                <a:gd name="T15" fmla="*/ 1998053072 h 1168"/>
                <a:gd name="T16" fmla="*/ 2147483647 w 2172"/>
                <a:gd name="T17" fmla="*/ 1961724212 h 1168"/>
                <a:gd name="T18" fmla="*/ 2147483647 w 2172"/>
                <a:gd name="T19" fmla="*/ 1961724212 h 1168"/>
                <a:gd name="T20" fmla="*/ 2147483647 w 2172"/>
                <a:gd name="T21" fmla="*/ 1864849845 h 1168"/>
                <a:gd name="T22" fmla="*/ 2147483647 w 2172"/>
                <a:gd name="T23" fmla="*/ 1627504612 h 1168"/>
                <a:gd name="T24" fmla="*/ 2147483647 w 2172"/>
                <a:gd name="T25" fmla="*/ 1893911066 h 1168"/>
                <a:gd name="T26" fmla="*/ 2147483647 w 2172"/>
                <a:gd name="T27" fmla="*/ 1927818417 h 1168"/>
                <a:gd name="T28" fmla="*/ 2147483647 w 2172"/>
                <a:gd name="T29" fmla="*/ 2147483647 h 1168"/>
                <a:gd name="T30" fmla="*/ 2147483647 w 2172"/>
                <a:gd name="T31" fmla="*/ 1494301385 h 1168"/>
                <a:gd name="T32" fmla="*/ 2147483647 w 2172"/>
                <a:gd name="T33" fmla="*/ 1465238608 h 1168"/>
                <a:gd name="T34" fmla="*/ 2147483647 w 2172"/>
                <a:gd name="T35" fmla="*/ 961486921 h 1168"/>
                <a:gd name="T36" fmla="*/ 2147483647 w 2172"/>
                <a:gd name="T37" fmla="*/ 632111896 h 1168"/>
                <a:gd name="T38" fmla="*/ 2147483647 w 2172"/>
                <a:gd name="T39" fmla="*/ 598204545 h 1168"/>
                <a:gd name="T40" fmla="*/ 2147483647 w 2172"/>
                <a:gd name="T41" fmla="*/ 997815781 h 1168"/>
                <a:gd name="T42" fmla="*/ 2147483647 w 2172"/>
                <a:gd name="T43" fmla="*/ 1332035381 h 1168"/>
                <a:gd name="T44" fmla="*/ 2147483647 w 2172"/>
                <a:gd name="T45" fmla="*/ 1031721576 h 1168"/>
                <a:gd name="T46" fmla="*/ 2147483647 w 2172"/>
                <a:gd name="T47" fmla="*/ 765315123 h 1168"/>
                <a:gd name="T48" fmla="*/ 2147483647 w 2172"/>
                <a:gd name="T49" fmla="*/ 666017691 h 1168"/>
                <a:gd name="T50" fmla="*/ 2147483647 w 2172"/>
                <a:gd name="T51" fmla="*/ 365703886 h 1168"/>
                <a:gd name="T52" fmla="*/ 2147483647 w 2172"/>
                <a:gd name="T53" fmla="*/ 232500659 h 1168"/>
                <a:gd name="T54" fmla="*/ 2147483647 w 2172"/>
                <a:gd name="T55" fmla="*/ 164687513 h 1168"/>
                <a:gd name="T56" fmla="*/ 2147483647 w 2172"/>
                <a:gd name="T57" fmla="*/ 232500659 h 1168"/>
                <a:gd name="T58" fmla="*/ 2147483647 w 2172"/>
                <a:gd name="T59" fmla="*/ 65390081 h 1168"/>
                <a:gd name="T60" fmla="*/ 2147483647 w 2172"/>
                <a:gd name="T61" fmla="*/ 164687513 h 1168"/>
                <a:gd name="T62" fmla="*/ 2147483647 w 2172"/>
                <a:gd name="T63" fmla="*/ 232500659 h 1168"/>
                <a:gd name="T64" fmla="*/ 2147483647 w 2172"/>
                <a:gd name="T65" fmla="*/ 232500659 h 1168"/>
                <a:gd name="T66" fmla="*/ 2147483647 w 2172"/>
                <a:gd name="T67" fmla="*/ 0 h 1168"/>
                <a:gd name="T68" fmla="*/ 1992778712 w 2172"/>
                <a:gd name="T69" fmla="*/ 0 h 1168"/>
                <a:gd name="T70" fmla="*/ 1508507376 w 2172"/>
                <a:gd name="T71" fmla="*/ 399611237 h 1168"/>
                <a:gd name="T72" fmla="*/ 1539985153 w 2172"/>
                <a:gd name="T73" fmla="*/ 632111896 h 1168"/>
                <a:gd name="T74" fmla="*/ 1329325705 w 2172"/>
                <a:gd name="T75" fmla="*/ 666017691 h 1168"/>
                <a:gd name="T76" fmla="*/ 1479450847 w 2172"/>
                <a:gd name="T77" fmla="*/ 898518349 h 1168"/>
                <a:gd name="T78" fmla="*/ 1418916541 w 2172"/>
                <a:gd name="T79" fmla="*/ 1031721576 h 1168"/>
                <a:gd name="T80" fmla="*/ 1387438764 w 2172"/>
                <a:gd name="T81" fmla="*/ 1031721576 h 1168"/>
                <a:gd name="T82" fmla="*/ 1145303095 w 2172"/>
                <a:gd name="T83" fmla="*/ 632111896 h 1168"/>
                <a:gd name="T84" fmla="*/ 1176780872 w 2172"/>
                <a:gd name="T85" fmla="*/ 961486921 h 1168"/>
                <a:gd name="T86" fmla="*/ 934645204 w 2172"/>
                <a:gd name="T87" fmla="*/ 1031721576 h 1168"/>
                <a:gd name="T88" fmla="*/ 784520063 w 2172"/>
                <a:gd name="T89" fmla="*/ 1031721576 h 1168"/>
                <a:gd name="T90" fmla="*/ 510906618 w 2172"/>
                <a:gd name="T91" fmla="*/ 1164924803 h 1168"/>
                <a:gd name="T92" fmla="*/ 510906618 w 2172"/>
                <a:gd name="T93" fmla="*/ 1227894931 h 1168"/>
                <a:gd name="T94" fmla="*/ 268770950 w 2172"/>
                <a:gd name="T95" fmla="*/ 1361098158 h 1168"/>
                <a:gd name="T96" fmla="*/ 147702337 w 2172"/>
                <a:gd name="T97" fmla="*/ 1298128030 h 1168"/>
                <a:gd name="T98" fmla="*/ 389839562 w 2172"/>
                <a:gd name="T99" fmla="*/ 1227894931 h 1168"/>
                <a:gd name="T100" fmla="*/ 0 w 2172"/>
                <a:gd name="T101" fmla="*/ 1065627371 h 1168"/>
                <a:gd name="T102" fmla="*/ 58113058 w 2172"/>
                <a:gd name="T103" fmla="*/ 1332035381 h 1168"/>
                <a:gd name="T104" fmla="*/ 58113058 w 2172"/>
                <a:gd name="T105" fmla="*/ 1731645062 h 1168"/>
                <a:gd name="T106" fmla="*/ 147702337 w 2172"/>
                <a:gd name="T107" fmla="*/ 1864849845 h 1168"/>
                <a:gd name="T108" fmla="*/ 179180114 w 2172"/>
                <a:gd name="T109" fmla="*/ 2061021644 h 1168"/>
                <a:gd name="T110" fmla="*/ 210657891 w 2172"/>
                <a:gd name="T111" fmla="*/ 2147483647 h 1168"/>
                <a:gd name="T112" fmla="*/ 268770950 w 2172"/>
                <a:gd name="T113" fmla="*/ 2147483647 h 1168"/>
                <a:gd name="T114" fmla="*/ 331726503 w 2172"/>
                <a:gd name="T115" fmla="*/ 2147483647 h 1168"/>
                <a:gd name="T116" fmla="*/ 452793559 w 2172"/>
                <a:gd name="T117" fmla="*/ 2147483647 h 1168"/>
                <a:gd name="T118" fmla="*/ 481850089 w 2172"/>
                <a:gd name="T119" fmla="*/ 2147483647 h 1168"/>
                <a:gd name="T120" fmla="*/ 631975230 w 2172"/>
                <a:gd name="T121" fmla="*/ 2147483647 h 1168"/>
                <a:gd name="T122" fmla="*/ 874110898 w 2172"/>
                <a:gd name="T123" fmla="*/ 2147483647 h 1168"/>
                <a:gd name="T124" fmla="*/ 845054369 w 2172"/>
                <a:gd name="T125" fmla="*/ 2147483647 h 11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72" h="1168">
                  <a:moveTo>
                    <a:pt x="399" y="1030"/>
                  </a:moveTo>
                  <a:lnTo>
                    <a:pt x="361" y="934"/>
                  </a:lnTo>
                  <a:lnTo>
                    <a:pt x="374" y="865"/>
                  </a:lnTo>
                  <a:lnTo>
                    <a:pt x="399" y="810"/>
                  </a:lnTo>
                  <a:lnTo>
                    <a:pt x="424" y="810"/>
                  </a:lnTo>
                  <a:lnTo>
                    <a:pt x="449" y="825"/>
                  </a:lnTo>
                  <a:lnTo>
                    <a:pt x="449" y="810"/>
                  </a:lnTo>
                  <a:lnTo>
                    <a:pt x="486" y="810"/>
                  </a:lnTo>
                  <a:lnTo>
                    <a:pt x="499" y="837"/>
                  </a:lnTo>
                  <a:lnTo>
                    <a:pt x="523" y="837"/>
                  </a:lnTo>
                  <a:lnTo>
                    <a:pt x="523" y="770"/>
                  </a:lnTo>
                  <a:lnTo>
                    <a:pt x="549" y="770"/>
                  </a:lnTo>
                  <a:lnTo>
                    <a:pt x="586" y="770"/>
                  </a:lnTo>
                  <a:lnTo>
                    <a:pt x="611" y="755"/>
                  </a:lnTo>
                  <a:lnTo>
                    <a:pt x="636" y="727"/>
                  </a:lnTo>
                  <a:lnTo>
                    <a:pt x="660" y="715"/>
                  </a:lnTo>
                  <a:lnTo>
                    <a:pt x="709" y="715"/>
                  </a:lnTo>
                  <a:lnTo>
                    <a:pt x="723" y="727"/>
                  </a:lnTo>
                  <a:lnTo>
                    <a:pt x="749" y="727"/>
                  </a:lnTo>
                  <a:lnTo>
                    <a:pt x="786" y="755"/>
                  </a:lnTo>
                  <a:lnTo>
                    <a:pt x="799" y="770"/>
                  </a:lnTo>
                  <a:lnTo>
                    <a:pt x="809" y="796"/>
                  </a:lnTo>
                  <a:lnTo>
                    <a:pt x="836" y="782"/>
                  </a:lnTo>
                  <a:lnTo>
                    <a:pt x="836" y="810"/>
                  </a:lnTo>
                  <a:lnTo>
                    <a:pt x="886" y="825"/>
                  </a:lnTo>
                  <a:lnTo>
                    <a:pt x="898" y="865"/>
                  </a:lnTo>
                  <a:lnTo>
                    <a:pt x="936" y="892"/>
                  </a:lnTo>
                  <a:lnTo>
                    <a:pt x="959" y="920"/>
                  </a:lnTo>
                  <a:lnTo>
                    <a:pt x="1009" y="865"/>
                  </a:lnTo>
                  <a:lnTo>
                    <a:pt x="1048" y="865"/>
                  </a:lnTo>
                  <a:lnTo>
                    <a:pt x="1098" y="865"/>
                  </a:lnTo>
                  <a:lnTo>
                    <a:pt x="1085" y="825"/>
                  </a:lnTo>
                  <a:lnTo>
                    <a:pt x="1109" y="796"/>
                  </a:lnTo>
                  <a:lnTo>
                    <a:pt x="1159" y="810"/>
                  </a:lnTo>
                  <a:lnTo>
                    <a:pt x="1172" y="825"/>
                  </a:lnTo>
                  <a:lnTo>
                    <a:pt x="1222" y="810"/>
                  </a:lnTo>
                  <a:lnTo>
                    <a:pt x="1297" y="851"/>
                  </a:lnTo>
                  <a:lnTo>
                    <a:pt x="1309" y="825"/>
                  </a:lnTo>
                  <a:lnTo>
                    <a:pt x="1334" y="837"/>
                  </a:lnTo>
                  <a:lnTo>
                    <a:pt x="1347" y="810"/>
                  </a:lnTo>
                  <a:lnTo>
                    <a:pt x="1397" y="810"/>
                  </a:lnTo>
                  <a:lnTo>
                    <a:pt x="1409" y="825"/>
                  </a:lnTo>
                  <a:lnTo>
                    <a:pt x="1421" y="810"/>
                  </a:lnTo>
                  <a:lnTo>
                    <a:pt x="1434" y="770"/>
                  </a:lnTo>
                  <a:lnTo>
                    <a:pt x="1434" y="727"/>
                  </a:lnTo>
                  <a:lnTo>
                    <a:pt x="1421" y="727"/>
                  </a:lnTo>
                  <a:lnTo>
                    <a:pt x="1434" y="686"/>
                  </a:lnTo>
                  <a:lnTo>
                    <a:pt x="1459" y="672"/>
                  </a:lnTo>
                  <a:lnTo>
                    <a:pt x="1509" y="700"/>
                  </a:lnTo>
                  <a:lnTo>
                    <a:pt x="1558" y="770"/>
                  </a:lnTo>
                  <a:lnTo>
                    <a:pt x="1571" y="782"/>
                  </a:lnTo>
                  <a:lnTo>
                    <a:pt x="1584" y="782"/>
                  </a:lnTo>
                  <a:lnTo>
                    <a:pt x="1634" y="825"/>
                  </a:lnTo>
                  <a:lnTo>
                    <a:pt x="1658" y="825"/>
                  </a:lnTo>
                  <a:lnTo>
                    <a:pt x="1671" y="810"/>
                  </a:lnTo>
                  <a:lnTo>
                    <a:pt x="1697" y="796"/>
                  </a:lnTo>
                  <a:lnTo>
                    <a:pt x="1697" y="892"/>
                  </a:lnTo>
                  <a:lnTo>
                    <a:pt x="1658" y="906"/>
                  </a:lnTo>
                  <a:lnTo>
                    <a:pt x="1697" y="961"/>
                  </a:lnTo>
                  <a:lnTo>
                    <a:pt x="1746" y="934"/>
                  </a:lnTo>
                  <a:lnTo>
                    <a:pt x="1771" y="770"/>
                  </a:lnTo>
                  <a:lnTo>
                    <a:pt x="1758" y="715"/>
                  </a:lnTo>
                  <a:lnTo>
                    <a:pt x="1734" y="631"/>
                  </a:lnTo>
                  <a:lnTo>
                    <a:pt x="1721" y="617"/>
                  </a:lnTo>
                  <a:lnTo>
                    <a:pt x="1697" y="605"/>
                  </a:lnTo>
                  <a:lnTo>
                    <a:pt x="1658" y="646"/>
                  </a:lnTo>
                  <a:lnTo>
                    <a:pt x="1658" y="617"/>
                  </a:lnTo>
                  <a:lnTo>
                    <a:pt x="1608" y="605"/>
                  </a:lnTo>
                  <a:lnTo>
                    <a:pt x="1621" y="562"/>
                  </a:lnTo>
                  <a:lnTo>
                    <a:pt x="1658" y="440"/>
                  </a:lnTo>
                  <a:lnTo>
                    <a:pt x="1734" y="412"/>
                  </a:lnTo>
                  <a:lnTo>
                    <a:pt x="1734" y="397"/>
                  </a:lnTo>
                  <a:lnTo>
                    <a:pt x="1784" y="412"/>
                  </a:lnTo>
                  <a:lnTo>
                    <a:pt x="1808" y="385"/>
                  </a:lnTo>
                  <a:lnTo>
                    <a:pt x="1808" y="316"/>
                  </a:lnTo>
                  <a:lnTo>
                    <a:pt x="1846" y="261"/>
                  </a:lnTo>
                  <a:lnTo>
                    <a:pt x="1858" y="302"/>
                  </a:lnTo>
                  <a:lnTo>
                    <a:pt x="1884" y="302"/>
                  </a:lnTo>
                  <a:lnTo>
                    <a:pt x="1884" y="247"/>
                  </a:lnTo>
                  <a:lnTo>
                    <a:pt x="1871" y="247"/>
                  </a:lnTo>
                  <a:lnTo>
                    <a:pt x="1884" y="220"/>
                  </a:lnTo>
                  <a:lnTo>
                    <a:pt x="1921" y="302"/>
                  </a:lnTo>
                  <a:lnTo>
                    <a:pt x="1896" y="412"/>
                  </a:lnTo>
                  <a:lnTo>
                    <a:pt x="1884" y="412"/>
                  </a:lnTo>
                  <a:lnTo>
                    <a:pt x="1896" y="481"/>
                  </a:lnTo>
                  <a:lnTo>
                    <a:pt x="1983" y="631"/>
                  </a:lnTo>
                  <a:lnTo>
                    <a:pt x="1983" y="562"/>
                  </a:lnTo>
                  <a:lnTo>
                    <a:pt x="2008" y="550"/>
                  </a:lnTo>
                  <a:lnTo>
                    <a:pt x="1996" y="495"/>
                  </a:lnTo>
                  <a:lnTo>
                    <a:pt x="2008" y="481"/>
                  </a:lnTo>
                  <a:lnTo>
                    <a:pt x="1996" y="481"/>
                  </a:lnTo>
                  <a:lnTo>
                    <a:pt x="1996" y="426"/>
                  </a:lnTo>
                  <a:lnTo>
                    <a:pt x="1983" y="412"/>
                  </a:lnTo>
                  <a:lnTo>
                    <a:pt x="1983" y="385"/>
                  </a:lnTo>
                  <a:lnTo>
                    <a:pt x="1946" y="385"/>
                  </a:lnTo>
                  <a:lnTo>
                    <a:pt x="1946" y="316"/>
                  </a:lnTo>
                  <a:lnTo>
                    <a:pt x="1958" y="288"/>
                  </a:lnTo>
                  <a:lnTo>
                    <a:pt x="1983" y="316"/>
                  </a:lnTo>
                  <a:lnTo>
                    <a:pt x="1996" y="275"/>
                  </a:lnTo>
                  <a:lnTo>
                    <a:pt x="2033" y="275"/>
                  </a:lnTo>
                  <a:lnTo>
                    <a:pt x="2071" y="275"/>
                  </a:lnTo>
                  <a:lnTo>
                    <a:pt x="2108" y="233"/>
                  </a:lnTo>
                  <a:lnTo>
                    <a:pt x="2158" y="192"/>
                  </a:lnTo>
                  <a:lnTo>
                    <a:pt x="2158" y="151"/>
                  </a:lnTo>
                  <a:lnTo>
                    <a:pt x="2146" y="137"/>
                  </a:lnTo>
                  <a:lnTo>
                    <a:pt x="2108" y="137"/>
                  </a:lnTo>
                  <a:lnTo>
                    <a:pt x="2083" y="123"/>
                  </a:lnTo>
                  <a:lnTo>
                    <a:pt x="2071" y="96"/>
                  </a:lnTo>
                  <a:lnTo>
                    <a:pt x="2146" y="110"/>
                  </a:lnTo>
                  <a:lnTo>
                    <a:pt x="2171" y="110"/>
                  </a:lnTo>
                  <a:lnTo>
                    <a:pt x="2133" y="41"/>
                  </a:lnTo>
                  <a:lnTo>
                    <a:pt x="2046" y="68"/>
                  </a:lnTo>
                  <a:lnTo>
                    <a:pt x="1983" y="27"/>
                  </a:lnTo>
                  <a:lnTo>
                    <a:pt x="1921" y="41"/>
                  </a:lnTo>
                  <a:lnTo>
                    <a:pt x="1908" y="82"/>
                  </a:lnTo>
                  <a:lnTo>
                    <a:pt x="1884" y="96"/>
                  </a:lnTo>
                  <a:lnTo>
                    <a:pt x="1871" y="55"/>
                  </a:lnTo>
                  <a:lnTo>
                    <a:pt x="1784" y="110"/>
                  </a:lnTo>
                  <a:lnTo>
                    <a:pt x="1697" y="41"/>
                  </a:lnTo>
                  <a:lnTo>
                    <a:pt x="1597" y="27"/>
                  </a:lnTo>
                  <a:lnTo>
                    <a:pt x="1509" y="68"/>
                  </a:lnTo>
                  <a:lnTo>
                    <a:pt x="1459" y="55"/>
                  </a:lnTo>
                  <a:lnTo>
                    <a:pt x="1397" y="41"/>
                  </a:lnTo>
                  <a:lnTo>
                    <a:pt x="1347" y="68"/>
                  </a:lnTo>
                  <a:lnTo>
                    <a:pt x="1321" y="110"/>
                  </a:lnTo>
                  <a:lnTo>
                    <a:pt x="1209" y="55"/>
                  </a:lnTo>
                  <a:lnTo>
                    <a:pt x="1085" y="41"/>
                  </a:lnTo>
                  <a:lnTo>
                    <a:pt x="1059" y="96"/>
                  </a:lnTo>
                  <a:lnTo>
                    <a:pt x="1036" y="55"/>
                  </a:lnTo>
                  <a:lnTo>
                    <a:pt x="959" y="137"/>
                  </a:lnTo>
                  <a:lnTo>
                    <a:pt x="972" y="110"/>
                  </a:lnTo>
                  <a:lnTo>
                    <a:pt x="948" y="96"/>
                  </a:lnTo>
                  <a:lnTo>
                    <a:pt x="959" y="55"/>
                  </a:lnTo>
                  <a:lnTo>
                    <a:pt x="972" y="27"/>
                  </a:lnTo>
                  <a:lnTo>
                    <a:pt x="959" y="0"/>
                  </a:lnTo>
                  <a:lnTo>
                    <a:pt x="936" y="0"/>
                  </a:lnTo>
                  <a:lnTo>
                    <a:pt x="909" y="0"/>
                  </a:lnTo>
                  <a:lnTo>
                    <a:pt x="873" y="41"/>
                  </a:lnTo>
                  <a:lnTo>
                    <a:pt x="859" y="0"/>
                  </a:lnTo>
                  <a:lnTo>
                    <a:pt x="823" y="0"/>
                  </a:lnTo>
                  <a:lnTo>
                    <a:pt x="799" y="27"/>
                  </a:lnTo>
                  <a:lnTo>
                    <a:pt x="799" y="68"/>
                  </a:lnTo>
                  <a:lnTo>
                    <a:pt x="686" y="96"/>
                  </a:lnTo>
                  <a:lnTo>
                    <a:pt x="623" y="165"/>
                  </a:lnTo>
                  <a:lnTo>
                    <a:pt x="636" y="192"/>
                  </a:lnTo>
                  <a:lnTo>
                    <a:pt x="586" y="220"/>
                  </a:lnTo>
                  <a:lnTo>
                    <a:pt x="611" y="247"/>
                  </a:lnTo>
                  <a:lnTo>
                    <a:pt x="636" y="261"/>
                  </a:lnTo>
                  <a:lnTo>
                    <a:pt x="636" y="275"/>
                  </a:lnTo>
                  <a:lnTo>
                    <a:pt x="573" y="261"/>
                  </a:lnTo>
                  <a:lnTo>
                    <a:pt x="573" y="302"/>
                  </a:lnTo>
                  <a:lnTo>
                    <a:pt x="549" y="275"/>
                  </a:lnTo>
                  <a:lnTo>
                    <a:pt x="536" y="316"/>
                  </a:lnTo>
                  <a:lnTo>
                    <a:pt x="561" y="330"/>
                  </a:lnTo>
                  <a:lnTo>
                    <a:pt x="573" y="385"/>
                  </a:lnTo>
                  <a:lnTo>
                    <a:pt x="611" y="371"/>
                  </a:lnTo>
                  <a:lnTo>
                    <a:pt x="649" y="426"/>
                  </a:lnTo>
                  <a:lnTo>
                    <a:pt x="599" y="385"/>
                  </a:lnTo>
                  <a:lnTo>
                    <a:pt x="586" y="397"/>
                  </a:lnTo>
                  <a:lnTo>
                    <a:pt x="586" y="426"/>
                  </a:lnTo>
                  <a:lnTo>
                    <a:pt x="586" y="481"/>
                  </a:lnTo>
                  <a:lnTo>
                    <a:pt x="536" y="467"/>
                  </a:lnTo>
                  <a:lnTo>
                    <a:pt x="573" y="452"/>
                  </a:lnTo>
                  <a:lnTo>
                    <a:pt x="573" y="426"/>
                  </a:lnTo>
                  <a:lnTo>
                    <a:pt x="561" y="397"/>
                  </a:lnTo>
                  <a:lnTo>
                    <a:pt x="511" y="316"/>
                  </a:lnTo>
                  <a:lnTo>
                    <a:pt x="511" y="261"/>
                  </a:lnTo>
                  <a:lnTo>
                    <a:pt x="473" y="261"/>
                  </a:lnTo>
                  <a:lnTo>
                    <a:pt x="473" y="316"/>
                  </a:lnTo>
                  <a:lnTo>
                    <a:pt x="461" y="342"/>
                  </a:lnTo>
                  <a:lnTo>
                    <a:pt x="486" y="412"/>
                  </a:lnTo>
                  <a:lnTo>
                    <a:pt x="486" y="397"/>
                  </a:lnTo>
                  <a:lnTo>
                    <a:pt x="399" y="385"/>
                  </a:lnTo>
                  <a:lnTo>
                    <a:pt x="386" y="397"/>
                  </a:lnTo>
                  <a:lnTo>
                    <a:pt x="399" y="426"/>
                  </a:lnTo>
                  <a:lnTo>
                    <a:pt x="386" y="426"/>
                  </a:lnTo>
                  <a:lnTo>
                    <a:pt x="336" y="440"/>
                  </a:lnTo>
                  <a:lnTo>
                    <a:pt x="311" y="495"/>
                  </a:lnTo>
                  <a:lnTo>
                    <a:pt x="299" y="481"/>
                  </a:lnTo>
                  <a:lnTo>
                    <a:pt x="324" y="426"/>
                  </a:lnTo>
                  <a:lnTo>
                    <a:pt x="249" y="452"/>
                  </a:lnTo>
                  <a:lnTo>
                    <a:pt x="261" y="481"/>
                  </a:lnTo>
                  <a:lnTo>
                    <a:pt x="236" y="495"/>
                  </a:lnTo>
                  <a:lnTo>
                    <a:pt x="211" y="481"/>
                  </a:lnTo>
                  <a:lnTo>
                    <a:pt x="211" y="452"/>
                  </a:lnTo>
                  <a:lnTo>
                    <a:pt x="187" y="452"/>
                  </a:lnTo>
                  <a:lnTo>
                    <a:pt x="187" y="481"/>
                  </a:lnTo>
                  <a:lnTo>
                    <a:pt x="211" y="507"/>
                  </a:lnTo>
                  <a:lnTo>
                    <a:pt x="174" y="521"/>
                  </a:lnTo>
                  <a:lnTo>
                    <a:pt x="149" y="550"/>
                  </a:lnTo>
                  <a:lnTo>
                    <a:pt x="149" y="576"/>
                  </a:lnTo>
                  <a:lnTo>
                    <a:pt x="111" y="562"/>
                  </a:lnTo>
                  <a:lnTo>
                    <a:pt x="124" y="605"/>
                  </a:lnTo>
                  <a:lnTo>
                    <a:pt x="87" y="591"/>
                  </a:lnTo>
                  <a:lnTo>
                    <a:pt x="74" y="550"/>
                  </a:lnTo>
                  <a:lnTo>
                    <a:pt x="61" y="536"/>
                  </a:lnTo>
                  <a:lnTo>
                    <a:pt x="49" y="507"/>
                  </a:lnTo>
                  <a:lnTo>
                    <a:pt x="111" y="536"/>
                  </a:lnTo>
                  <a:lnTo>
                    <a:pt x="149" y="536"/>
                  </a:lnTo>
                  <a:lnTo>
                    <a:pt x="161" y="507"/>
                  </a:lnTo>
                  <a:lnTo>
                    <a:pt x="149" y="481"/>
                  </a:lnTo>
                  <a:lnTo>
                    <a:pt x="74" y="452"/>
                  </a:lnTo>
                  <a:lnTo>
                    <a:pt x="11" y="440"/>
                  </a:lnTo>
                  <a:lnTo>
                    <a:pt x="0" y="440"/>
                  </a:lnTo>
                  <a:lnTo>
                    <a:pt x="0" y="467"/>
                  </a:lnTo>
                  <a:lnTo>
                    <a:pt x="0" y="495"/>
                  </a:lnTo>
                  <a:lnTo>
                    <a:pt x="24" y="507"/>
                  </a:lnTo>
                  <a:lnTo>
                    <a:pt x="24" y="550"/>
                  </a:lnTo>
                  <a:lnTo>
                    <a:pt x="11" y="562"/>
                  </a:lnTo>
                  <a:lnTo>
                    <a:pt x="24" y="617"/>
                  </a:lnTo>
                  <a:lnTo>
                    <a:pt x="49" y="646"/>
                  </a:lnTo>
                  <a:lnTo>
                    <a:pt x="24" y="715"/>
                  </a:lnTo>
                  <a:lnTo>
                    <a:pt x="37" y="727"/>
                  </a:lnTo>
                  <a:lnTo>
                    <a:pt x="49" y="741"/>
                  </a:lnTo>
                  <a:lnTo>
                    <a:pt x="49" y="755"/>
                  </a:lnTo>
                  <a:lnTo>
                    <a:pt x="61" y="770"/>
                  </a:lnTo>
                  <a:lnTo>
                    <a:pt x="49" y="782"/>
                  </a:lnTo>
                  <a:lnTo>
                    <a:pt x="61" y="810"/>
                  </a:lnTo>
                  <a:lnTo>
                    <a:pt x="61" y="825"/>
                  </a:lnTo>
                  <a:lnTo>
                    <a:pt x="74" y="851"/>
                  </a:lnTo>
                  <a:lnTo>
                    <a:pt x="74" y="865"/>
                  </a:lnTo>
                  <a:lnTo>
                    <a:pt x="87" y="879"/>
                  </a:lnTo>
                  <a:lnTo>
                    <a:pt x="87" y="892"/>
                  </a:lnTo>
                  <a:lnTo>
                    <a:pt x="87" y="906"/>
                  </a:lnTo>
                  <a:lnTo>
                    <a:pt x="74" y="906"/>
                  </a:lnTo>
                  <a:lnTo>
                    <a:pt x="74" y="947"/>
                  </a:lnTo>
                  <a:lnTo>
                    <a:pt x="99" y="934"/>
                  </a:lnTo>
                  <a:lnTo>
                    <a:pt x="111" y="934"/>
                  </a:lnTo>
                  <a:lnTo>
                    <a:pt x="111" y="920"/>
                  </a:lnTo>
                  <a:lnTo>
                    <a:pt x="124" y="920"/>
                  </a:lnTo>
                  <a:lnTo>
                    <a:pt x="137" y="934"/>
                  </a:lnTo>
                  <a:lnTo>
                    <a:pt x="137" y="947"/>
                  </a:lnTo>
                  <a:lnTo>
                    <a:pt x="149" y="961"/>
                  </a:lnTo>
                  <a:lnTo>
                    <a:pt x="161" y="961"/>
                  </a:lnTo>
                  <a:lnTo>
                    <a:pt x="174" y="961"/>
                  </a:lnTo>
                  <a:lnTo>
                    <a:pt x="187" y="975"/>
                  </a:lnTo>
                  <a:lnTo>
                    <a:pt x="187" y="989"/>
                  </a:lnTo>
                  <a:lnTo>
                    <a:pt x="199" y="975"/>
                  </a:lnTo>
                  <a:lnTo>
                    <a:pt x="211" y="1002"/>
                  </a:lnTo>
                  <a:lnTo>
                    <a:pt x="199" y="1044"/>
                  </a:lnTo>
                  <a:lnTo>
                    <a:pt x="187" y="1085"/>
                  </a:lnTo>
                  <a:lnTo>
                    <a:pt x="236" y="1140"/>
                  </a:lnTo>
                  <a:lnTo>
                    <a:pt x="236" y="1112"/>
                  </a:lnTo>
                  <a:lnTo>
                    <a:pt x="261" y="1112"/>
                  </a:lnTo>
                  <a:lnTo>
                    <a:pt x="274" y="1112"/>
                  </a:lnTo>
                  <a:lnTo>
                    <a:pt x="299" y="1099"/>
                  </a:lnTo>
                  <a:lnTo>
                    <a:pt x="349" y="1154"/>
                  </a:lnTo>
                  <a:lnTo>
                    <a:pt x="361" y="1154"/>
                  </a:lnTo>
                  <a:lnTo>
                    <a:pt x="374" y="1154"/>
                  </a:lnTo>
                  <a:lnTo>
                    <a:pt x="374" y="1167"/>
                  </a:lnTo>
                  <a:lnTo>
                    <a:pt x="386" y="1154"/>
                  </a:lnTo>
                  <a:lnTo>
                    <a:pt x="349" y="1099"/>
                  </a:lnTo>
                  <a:lnTo>
                    <a:pt x="349" y="1071"/>
                  </a:lnTo>
                  <a:lnTo>
                    <a:pt x="399" y="103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78" name="Freeform 274"/>
            <p:cNvSpPr>
              <a:spLocks/>
            </p:cNvSpPr>
            <p:nvPr/>
          </p:nvSpPr>
          <p:spPr bwMode="auto">
            <a:xfrm>
              <a:off x="7094561" y="1283650"/>
              <a:ext cx="239389" cy="204840"/>
            </a:xfrm>
            <a:custGeom>
              <a:avLst/>
              <a:gdLst/>
              <a:ahLst/>
              <a:cxnLst>
                <a:cxn ang="0">
                  <a:pos x="24" y="138"/>
                </a:cxn>
                <a:cxn ang="0">
                  <a:pos x="24" y="124"/>
                </a:cxn>
                <a:cxn ang="0">
                  <a:pos x="49" y="96"/>
                </a:cxn>
                <a:cxn ang="0">
                  <a:pos x="112" y="41"/>
                </a:cxn>
                <a:cxn ang="0">
                  <a:pos x="124" y="28"/>
                </a:cxn>
                <a:cxn ang="0">
                  <a:pos x="112" y="0"/>
                </a:cxn>
                <a:cxn ang="0">
                  <a:pos x="86" y="14"/>
                </a:cxn>
                <a:cxn ang="0">
                  <a:pos x="74" y="28"/>
                </a:cxn>
                <a:cxn ang="0">
                  <a:pos x="24" y="55"/>
                </a:cxn>
                <a:cxn ang="0">
                  <a:pos x="0" y="96"/>
                </a:cxn>
                <a:cxn ang="0">
                  <a:pos x="0" y="138"/>
                </a:cxn>
                <a:cxn ang="0">
                  <a:pos x="24" y="138"/>
                </a:cxn>
              </a:cxnLst>
              <a:rect l="0" t="0" r="r" b="b"/>
              <a:pathLst>
                <a:path w="125" h="139">
                  <a:moveTo>
                    <a:pt x="24" y="138"/>
                  </a:moveTo>
                  <a:lnTo>
                    <a:pt x="24" y="124"/>
                  </a:lnTo>
                  <a:lnTo>
                    <a:pt x="49" y="96"/>
                  </a:lnTo>
                  <a:lnTo>
                    <a:pt x="112" y="41"/>
                  </a:lnTo>
                  <a:lnTo>
                    <a:pt x="124" y="28"/>
                  </a:lnTo>
                  <a:lnTo>
                    <a:pt x="112" y="0"/>
                  </a:lnTo>
                  <a:lnTo>
                    <a:pt x="86" y="14"/>
                  </a:lnTo>
                  <a:lnTo>
                    <a:pt x="74" y="28"/>
                  </a:lnTo>
                  <a:lnTo>
                    <a:pt x="24" y="55"/>
                  </a:lnTo>
                  <a:lnTo>
                    <a:pt x="0" y="96"/>
                  </a:lnTo>
                  <a:lnTo>
                    <a:pt x="0" y="138"/>
                  </a:lnTo>
                  <a:lnTo>
                    <a:pt x="24" y="13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79" name="Freeform 275"/>
            <p:cNvSpPr>
              <a:spLocks/>
            </p:cNvSpPr>
            <p:nvPr/>
          </p:nvSpPr>
          <p:spPr bwMode="auto">
            <a:xfrm>
              <a:off x="9836838" y="1931307"/>
              <a:ext cx="243283" cy="3705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70"/>
                </a:cxn>
                <a:cxn ang="0">
                  <a:pos x="37" y="84"/>
                </a:cxn>
                <a:cxn ang="0">
                  <a:pos x="63" y="166"/>
                </a:cxn>
                <a:cxn ang="0">
                  <a:pos x="76" y="195"/>
                </a:cxn>
                <a:cxn ang="0">
                  <a:pos x="87" y="207"/>
                </a:cxn>
                <a:cxn ang="0">
                  <a:pos x="100" y="250"/>
                </a:cxn>
                <a:cxn ang="0">
                  <a:pos x="113" y="236"/>
                </a:cxn>
                <a:cxn ang="0">
                  <a:pos x="126" y="250"/>
                </a:cxn>
                <a:cxn ang="0">
                  <a:pos x="126" y="222"/>
                </a:cxn>
                <a:cxn ang="0">
                  <a:pos x="100" y="207"/>
                </a:cxn>
                <a:cxn ang="0">
                  <a:pos x="87" y="152"/>
                </a:cxn>
                <a:cxn ang="0">
                  <a:pos x="113" y="166"/>
                </a:cxn>
                <a:cxn ang="0">
                  <a:pos x="87" y="125"/>
                </a:cxn>
                <a:cxn ang="0">
                  <a:pos x="49" y="84"/>
                </a:cxn>
                <a:cxn ang="0">
                  <a:pos x="0" y="0"/>
                </a:cxn>
              </a:cxnLst>
              <a:rect l="0" t="0" r="r" b="b"/>
              <a:pathLst>
                <a:path w="127" h="251">
                  <a:moveTo>
                    <a:pt x="0" y="0"/>
                  </a:moveTo>
                  <a:lnTo>
                    <a:pt x="25" y="70"/>
                  </a:lnTo>
                  <a:lnTo>
                    <a:pt x="37" y="84"/>
                  </a:lnTo>
                  <a:lnTo>
                    <a:pt x="63" y="166"/>
                  </a:lnTo>
                  <a:lnTo>
                    <a:pt x="76" y="195"/>
                  </a:lnTo>
                  <a:lnTo>
                    <a:pt x="87" y="207"/>
                  </a:lnTo>
                  <a:lnTo>
                    <a:pt x="100" y="250"/>
                  </a:lnTo>
                  <a:lnTo>
                    <a:pt x="113" y="236"/>
                  </a:lnTo>
                  <a:lnTo>
                    <a:pt x="126" y="250"/>
                  </a:lnTo>
                  <a:lnTo>
                    <a:pt x="126" y="222"/>
                  </a:lnTo>
                  <a:lnTo>
                    <a:pt x="100" y="207"/>
                  </a:lnTo>
                  <a:lnTo>
                    <a:pt x="87" y="152"/>
                  </a:lnTo>
                  <a:lnTo>
                    <a:pt x="113" y="166"/>
                  </a:lnTo>
                  <a:lnTo>
                    <a:pt x="87" y="125"/>
                  </a:lnTo>
                  <a:lnTo>
                    <a:pt x="49" y="8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380" name="Freeform 276"/>
            <p:cNvSpPr>
              <a:spLocks/>
            </p:cNvSpPr>
            <p:nvPr/>
          </p:nvSpPr>
          <p:spPr bwMode="auto">
            <a:xfrm>
              <a:off x="7043959" y="1526144"/>
              <a:ext cx="149861" cy="103926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12" y="0"/>
                </a:cxn>
                <a:cxn ang="0">
                  <a:pos x="0" y="28"/>
                </a:cxn>
                <a:cxn ang="0">
                  <a:pos x="12" y="55"/>
                </a:cxn>
                <a:cxn ang="0">
                  <a:pos x="25" y="55"/>
                </a:cxn>
                <a:cxn ang="0">
                  <a:pos x="39" y="69"/>
                </a:cxn>
                <a:cxn ang="0">
                  <a:pos x="77" y="69"/>
                </a:cxn>
                <a:cxn ang="0">
                  <a:pos x="51" y="41"/>
                </a:cxn>
                <a:cxn ang="0">
                  <a:pos x="39" y="0"/>
                </a:cxn>
              </a:cxnLst>
              <a:rect l="0" t="0" r="r" b="b"/>
              <a:pathLst>
                <a:path w="78" h="70">
                  <a:moveTo>
                    <a:pt x="39" y="0"/>
                  </a:moveTo>
                  <a:lnTo>
                    <a:pt x="12" y="0"/>
                  </a:lnTo>
                  <a:lnTo>
                    <a:pt x="0" y="28"/>
                  </a:lnTo>
                  <a:lnTo>
                    <a:pt x="12" y="55"/>
                  </a:lnTo>
                  <a:lnTo>
                    <a:pt x="25" y="55"/>
                  </a:lnTo>
                  <a:lnTo>
                    <a:pt x="39" y="69"/>
                  </a:lnTo>
                  <a:lnTo>
                    <a:pt x="77" y="69"/>
                  </a:lnTo>
                  <a:lnTo>
                    <a:pt x="51" y="41"/>
                  </a:lnTo>
                  <a:lnTo>
                    <a:pt x="3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21" name="Freeform 277"/>
            <p:cNvSpPr>
              <a:spLocks/>
            </p:cNvSpPr>
            <p:nvPr/>
          </p:nvSpPr>
          <p:spPr bwMode="auto">
            <a:xfrm>
              <a:off x="7238587" y="2137655"/>
              <a:ext cx="1146344" cy="629583"/>
            </a:xfrm>
            <a:custGeom>
              <a:avLst/>
              <a:gdLst>
                <a:gd name="T0" fmla="*/ 0 w 601"/>
                <a:gd name="T1" fmla="*/ 533805588 h 426"/>
                <a:gd name="T2" fmla="*/ 91979014 w 601"/>
                <a:gd name="T3" fmla="*/ 232933517 h 426"/>
                <a:gd name="T4" fmla="*/ 213006407 w 601"/>
                <a:gd name="T5" fmla="*/ 266903573 h 426"/>
                <a:gd name="T6" fmla="*/ 302564593 w 601"/>
                <a:gd name="T7" fmla="*/ 232933517 h 426"/>
                <a:gd name="T8" fmla="*/ 392124335 w 601"/>
                <a:gd name="T9" fmla="*/ 296019873 h 426"/>
                <a:gd name="T10" fmla="*/ 455058082 w 601"/>
                <a:gd name="T11" fmla="*/ 133451786 h 426"/>
                <a:gd name="T12" fmla="*/ 605129187 w 601"/>
                <a:gd name="T13" fmla="*/ 99481731 h 426"/>
                <a:gd name="T14" fmla="*/ 726156580 w 601"/>
                <a:gd name="T15" fmla="*/ 0 h 426"/>
                <a:gd name="T16" fmla="*/ 876227685 w 601"/>
                <a:gd name="T17" fmla="*/ 31543178 h 426"/>
                <a:gd name="T18" fmla="*/ 1028721173 w 601"/>
                <a:gd name="T19" fmla="*/ 99481731 h 426"/>
                <a:gd name="T20" fmla="*/ 1089234092 w 601"/>
                <a:gd name="T21" fmla="*/ 198963462 h 426"/>
                <a:gd name="T22" fmla="*/ 1149747010 w 601"/>
                <a:gd name="T23" fmla="*/ 232933517 h 426"/>
                <a:gd name="T24" fmla="*/ 1302238943 w 601"/>
                <a:gd name="T25" fmla="*/ 366385304 h 426"/>
                <a:gd name="T26" fmla="*/ 1452311604 w 601"/>
                <a:gd name="T27" fmla="*/ 497410212 h 426"/>
                <a:gd name="T28" fmla="*/ 1302238943 w 601"/>
                <a:gd name="T29" fmla="*/ 630861999 h 426"/>
                <a:gd name="T30" fmla="*/ 1239306752 w 601"/>
                <a:gd name="T31" fmla="*/ 764313785 h 426"/>
                <a:gd name="T32" fmla="*/ 1149747010 w 601"/>
                <a:gd name="T33" fmla="*/ 829825461 h 426"/>
                <a:gd name="T34" fmla="*/ 1089234092 w 601"/>
                <a:gd name="T35" fmla="*/ 798282283 h 426"/>
                <a:gd name="T36" fmla="*/ 997253522 w 601"/>
                <a:gd name="T37" fmla="*/ 863795516 h 426"/>
                <a:gd name="T38" fmla="*/ 907695336 w 601"/>
                <a:gd name="T39" fmla="*/ 897764014 h 426"/>
                <a:gd name="T40" fmla="*/ 818135594 w 601"/>
                <a:gd name="T41" fmla="*/ 897764014 h 426"/>
                <a:gd name="T42" fmla="*/ 786669498 w 601"/>
                <a:gd name="T43" fmla="*/ 931734069 h 426"/>
                <a:gd name="T44" fmla="*/ 697109756 w 601"/>
                <a:gd name="T45" fmla="*/ 931734069 h 426"/>
                <a:gd name="T46" fmla="*/ 634176010 w 601"/>
                <a:gd name="T47" fmla="*/ 897764014 h 426"/>
                <a:gd name="T48" fmla="*/ 544616268 w 601"/>
                <a:gd name="T49" fmla="*/ 863795516 h 426"/>
                <a:gd name="T50" fmla="*/ 484103349 w 601"/>
                <a:gd name="T51" fmla="*/ 829825461 h 426"/>
                <a:gd name="T52" fmla="*/ 455058082 w 601"/>
                <a:gd name="T53" fmla="*/ 764313785 h 426"/>
                <a:gd name="T54" fmla="*/ 423590431 w 601"/>
                <a:gd name="T55" fmla="*/ 829825461 h 426"/>
                <a:gd name="T56" fmla="*/ 334032244 w 601"/>
                <a:gd name="T57" fmla="*/ 863795516 h 426"/>
                <a:gd name="T58" fmla="*/ 334032244 w 601"/>
                <a:gd name="T59" fmla="*/ 1031215800 h 426"/>
                <a:gd name="T60" fmla="*/ 271098498 w 601"/>
                <a:gd name="T61" fmla="*/ 997247302 h 426"/>
                <a:gd name="T62" fmla="*/ 213006407 w 601"/>
                <a:gd name="T63" fmla="*/ 997247302 h 426"/>
                <a:gd name="T64" fmla="*/ 121025837 w 601"/>
                <a:gd name="T65" fmla="*/ 963277247 h 426"/>
                <a:gd name="T66" fmla="*/ 150072661 w 601"/>
                <a:gd name="T67" fmla="*/ 897764014 h 426"/>
                <a:gd name="T68" fmla="*/ 181538756 w 601"/>
                <a:gd name="T69" fmla="*/ 863795516 h 426"/>
                <a:gd name="T70" fmla="*/ 121025837 w 601"/>
                <a:gd name="T71" fmla="*/ 764313785 h 4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1" h="426">
                  <a:moveTo>
                    <a:pt x="38" y="315"/>
                  </a:moveTo>
                  <a:lnTo>
                    <a:pt x="0" y="220"/>
                  </a:lnTo>
                  <a:lnTo>
                    <a:pt x="12" y="151"/>
                  </a:lnTo>
                  <a:lnTo>
                    <a:pt x="38" y="96"/>
                  </a:lnTo>
                  <a:lnTo>
                    <a:pt x="62" y="96"/>
                  </a:lnTo>
                  <a:lnTo>
                    <a:pt x="88" y="110"/>
                  </a:lnTo>
                  <a:lnTo>
                    <a:pt x="88" y="96"/>
                  </a:lnTo>
                  <a:lnTo>
                    <a:pt x="125" y="96"/>
                  </a:lnTo>
                  <a:lnTo>
                    <a:pt x="138" y="122"/>
                  </a:lnTo>
                  <a:lnTo>
                    <a:pt x="162" y="122"/>
                  </a:lnTo>
                  <a:lnTo>
                    <a:pt x="162" y="55"/>
                  </a:lnTo>
                  <a:lnTo>
                    <a:pt x="188" y="55"/>
                  </a:lnTo>
                  <a:lnTo>
                    <a:pt x="225" y="55"/>
                  </a:lnTo>
                  <a:lnTo>
                    <a:pt x="250" y="41"/>
                  </a:lnTo>
                  <a:lnTo>
                    <a:pt x="275" y="13"/>
                  </a:lnTo>
                  <a:lnTo>
                    <a:pt x="300" y="0"/>
                  </a:lnTo>
                  <a:lnTo>
                    <a:pt x="350" y="0"/>
                  </a:lnTo>
                  <a:lnTo>
                    <a:pt x="362" y="13"/>
                  </a:lnTo>
                  <a:lnTo>
                    <a:pt x="388" y="13"/>
                  </a:lnTo>
                  <a:lnTo>
                    <a:pt x="425" y="41"/>
                  </a:lnTo>
                  <a:lnTo>
                    <a:pt x="438" y="55"/>
                  </a:lnTo>
                  <a:lnTo>
                    <a:pt x="450" y="82"/>
                  </a:lnTo>
                  <a:lnTo>
                    <a:pt x="475" y="68"/>
                  </a:lnTo>
                  <a:lnTo>
                    <a:pt x="475" y="96"/>
                  </a:lnTo>
                  <a:lnTo>
                    <a:pt x="525" y="110"/>
                  </a:lnTo>
                  <a:lnTo>
                    <a:pt x="538" y="151"/>
                  </a:lnTo>
                  <a:lnTo>
                    <a:pt x="575" y="177"/>
                  </a:lnTo>
                  <a:lnTo>
                    <a:pt x="600" y="205"/>
                  </a:lnTo>
                  <a:lnTo>
                    <a:pt x="588" y="260"/>
                  </a:lnTo>
                  <a:lnTo>
                    <a:pt x="538" y="260"/>
                  </a:lnTo>
                  <a:lnTo>
                    <a:pt x="538" y="301"/>
                  </a:lnTo>
                  <a:lnTo>
                    <a:pt x="512" y="315"/>
                  </a:lnTo>
                  <a:lnTo>
                    <a:pt x="525" y="342"/>
                  </a:lnTo>
                  <a:lnTo>
                    <a:pt x="475" y="342"/>
                  </a:lnTo>
                  <a:lnTo>
                    <a:pt x="462" y="329"/>
                  </a:lnTo>
                  <a:lnTo>
                    <a:pt x="450" y="329"/>
                  </a:lnTo>
                  <a:lnTo>
                    <a:pt x="438" y="342"/>
                  </a:lnTo>
                  <a:lnTo>
                    <a:pt x="412" y="356"/>
                  </a:lnTo>
                  <a:lnTo>
                    <a:pt x="400" y="370"/>
                  </a:lnTo>
                  <a:lnTo>
                    <a:pt x="375" y="370"/>
                  </a:lnTo>
                  <a:lnTo>
                    <a:pt x="362" y="370"/>
                  </a:lnTo>
                  <a:lnTo>
                    <a:pt x="338" y="370"/>
                  </a:lnTo>
                  <a:lnTo>
                    <a:pt x="325" y="370"/>
                  </a:lnTo>
                  <a:lnTo>
                    <a:pt x="325" y="384"/>
                  </a:lnTo>
                  <a:lnTo>
                    <a:pt x="300" y="384"/>
                  </a:lnTo>
                  <a:lnTo>
                    <a:pt x="288" y="384"/>
                  </a:lnTo>
                  <a:lnTo>
                    <a:pt x="262" y="384"/>
                  </a:lnTo>
                  <a:lnTo>
                    <a:pt x="262" y="370"/>
                  </a:lnTo>
                  <a:lnTo>
                    <a:pt x="238" y="356"/>
                  </a:lnTo>
                  <a:lnTo>
                    <a:pt x="225" y="356"/>
                  </a:lnTo>
                  <a:lnTo>
                    <a:pt x="212" y="356"/>
                  </a:lnTo>
                  <a:lnTo>
                    <a:pt x="200" y="342"/>
                  </a:lnTo>
                  <a:lnTo>
                    <a:pt x="200" y="329"/>
                  </a:lnTo>
                  <a:lnTo>
                    <a:pt x="188" y="315"/>
                  </a:lnTo>
                  <a:lnTo>
                    <a:pt x="175" y="329"/>
                  </a:lnTo>
                  <a:lnTo>
                    <a:pt x="175" y="342"/>
                  </a:lnTo>
                  <a:lnTo>
                    <a:pt x="150" y="342"/>
                  </a:lnTo>
                  <a:lnTo>
                    <a:pt x="138" y="356"/>
                  </a:lnTo>
                  <a:lnTo>
                    <a:pt x="138" y="411"/>
                  </a:lnTo>
                  <a:lnTo>
                    <a:pt x="138" y="425"/>
                  </a:lnTo>
                  <a:lnTo>
                    <a:pt x="125" y="411"/>
                  </a:lnTo>
                  <a:lnTo>
                    <a:pt x="112" y="411"/>
                  </a:lnTo>
                  <a:lnTo>
                    <a:pt x="100" y="411"/>
                  </a:lnTo>
                  <a:lnTo>
                    <a:pt x="88" y="411"/>
                  </a:lnTo>
                  <a:lnTo>
                    <a:pt x="88" y="425"/>
                  </a:lnTo>
                  <a:lnTo>
                    <a:pt x="50" y="397"/>
                  </a:lnTo>
                  <a:lnTo>
                    <a:pt x="38" y="370"/>
                  </a:lnTo>
                  <a:lnTo>
                    <a:pt x="62" y="370"/>
                  </a:lnTo>
                  <a:lnTo>
                    <a:pt x="62" y="356"/>
                  </a:lnTo>
                  <a:lnTo>
                    <a:pt x="75" y="356"/>
                  </a:lnTo>
                  <a:lnTo>
                    <a:pt x="75" y="315"/>
                  </a:lnTo>
                  <a:lnTo>
                    <a:pt x="50" y="315"/>
                  </a:lnTo>
                  <a:lnTo>
                    <a:pt x="38" y="315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82" name="Freeform 278"/>
            <p:cNvSpPr>
              <a:spLocks/>
            </p:cNvSpPr>
            <p:nvPr/>
          </p:nvSpPr>
          <p:spPr bwMode="auto">
            <a:xfrm>
              <a:off x="7238585" y="1607478"/>
              <a:ext cx="52549" cy="602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14" y="40"/>
                </a:cxn>
                <a:cxn ang="0">
                  <a:pos x="27" y="28"/>
                </a:cxn>
                <a:cxn ang="0">
                  <a:pos x="0" y="0"/>
                </a:cxn>
              </a:cxnLst>
              <a:rect l="0" t="0" r="r" b="b"/>
              <a:pathLst>
                <a:path w="28" h="41">
                  <a:moveTo>
                    <a:pt x="0" y="0"/>
                  </a:moveTo>
                  <a:lnTo>
                    <a:pt x="0" y="28"/>
                  </a:lnTo>
                  <a:lnTo>
                    <a:pt x="14" y="40"/>
                  </a:lnTo>
                  <a:lnTo>
                    <a:pt x="27" y="28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23" name="Freeform 279"/>
            <p:cNvSpPr>
              <a:spLocks/>
            </p:cNvSpPr>
            <p:nvPr/>
          </p:nvSpPr>
          <p:spPr bwMode="auto">
            <a:xfrm>
              <a:off x="8024875" y="959821"/>
              <a:ext cx="97313" cy="105432"/>
            </a:xfrm>
            <a:custGeom>
              <a:avLst/>
              <a:gdLst>
                <a:gd name="T0" fmla="*/ 0 w 51"/>
                <a:gd name="T1" fmla="*/ 34295366 h 71"/>
                <a:gd name="T2" fmla="*/ 0 w 51"/>
                <a:gd name="T3" fmla="*/ 137181465 h 71"/>
                <a:gd name="T4" fmla="*/ 29066814 w 51"/>
                <a:gd name="T5" fmla="*/ 171476831 h 71"/>
                <a:gd name="T6" fmla="*/ 121115355 w 51"/>
                <a:gd name="T7" fmla="*/ 71040178 h 71"/>
                <a:gd name="T8" fmla="*/ 89625270 w 51"/>
                <a:gd name="T9" fmla="*/ 0 h 71"/>
                <a:gd name="T10" fmla="*/ 0 w 51"/>
                <a:gd name="T11" fmla="*/ 34295366 h 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" h="71">
                  <a:moveTo>
                    <a:pt x="0" y="14"/>
                  </a:moveTo>
                  <a:lnTo>
                    <a:pt x="0" y="56"/>
                  </a:lnTo>
                  <a:lnTo>
                    <a:pt x="12" y="70"/>
                  </a:lnTo>
                  <a:lnTo>
                    <a:pt x="50" y="29"/>
                  </a:lnTo>
                  <a:lnTo>
                    <a:pt x="37" y="0"/>
                  </a:lnTo>
                  <a:lnTo>
                    <a:pt x="0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24" name="Freeform 280"/>
            <p:cNvSpPr>
              <a:spLocks/>
            </p:cNvSpPr>
            <p:nvPr/>
          </p:nvSpPr>
          <p:spPr bwMode="auto">
            <a:xfrm>
              <a:off x="7857494" y="919153"/>
              <a:ext cx="145968" cy="146100"/>
            </a:xfrm>
            <a:custGeom>
              <a:avLst/>
              <a:gdLst>
                <a:gd name="T0" fmla="*/ 153019410 w 77"/>
                <a:gd name="T1" fmla="*/ 101229826 h 98"/>
                <a:gd name="T2" fmla="*/ 181710260 w 77"/>
                <a:gd name="T3" fmla="*/ 101229826 h 98"/>
                <a:gd name="T4" fmla="*/ 153019410 w 77"/>
                <a:gd name="T5" fmla="*/ 204926602 h 98"/>
                <a:gd name="T6" fmla="*/ 28690849 w 77"/>
                <a:gd name="T7" fmla="*/ 239493765 h 98"/>
                <a:gd name="T8" fmla="*/ 0 w 77"/>
                <a:gd name="T9" fmla="*/ 66662662 h 98"/>
                <a:gd name="T10" fmla="*/ 28690849 w 77"/>
                <a:gd name="T11" fmla="*/ 0 h 98"/>
                <a:gd name="T12" fmla="*/ 153019410 w 77"/>
                <a:gd name="T13" fmla="*/ 101229826 h 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7" h="98">
                  <a:moveTo>
                    <a:pt x="64" y="41"/>
                  </a:moveTo>
                  <a:lnTo>
                    <a:pt x="76" y="41"/>
                  </a:lnTo>
                  <a:lnTo>
                    <a:pt x="64" y="83"/>
                  </a:lnTo>
                  <a:lnTo>
                    <a:pt x="12" y="97"/>
                  </a:lnTo>
                  <a:lnTo>
                    <a:pt x="0" y="27"/>
                  </a:lnTo>
                  <a:lnTo>
                    <a:pt x="12" y="0"/>
                  </a:lnTo>
                  <a:lnTo>
                    <a:pt x="64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385" name="Freeform 281"/>
            <p:cNvSpPr>
              <a:spLocks/>
            </p:cNvSpPr>
            <p:nvPr/>
          </p:nvSpPr>
          <p:spPr bwMode="auto">
            <a:xfrm>
              <a:off x="7976216" y="2500642"/>
              <a:ext cx="169325" cy="61754"/>
            </a:xfrm>
            <a:custGeom>
              <a:avLst/>
              <a:gdLst/>
              <a:ahLst/>
              <a:cxnLst>
                <a:cxn ang="0">
                  <a:pos x="37" y="41"/>
                </a:cxn>
                <a:cxn ang="0">
                  <a:pos x="0" y="41"/>
                </a:cxn>
                <a:cxn ang="0">
                  <a:pos x="0" y="14"/>
                </a:cxn>
                <a:cxn ang="0">
                  <a:pos x="88" y="0"/>
                </a:cxn>
                <a:cxn ang="0">
                  <a:pos x="88" y="14"/>
                </a:cxn>
                <a:cxn ang="0">
                  <a:pos x="37" y="14"/>
                </a:cxn>
                <a:cxn ang="0">
                  <a:pos x="37" y="41"/>
                </a:cxn>
              </a:cxnLst>
              <a:rect l="0" t="0" r="r" b="b"/>
              <a:pathLst>
                <a:path w="89" h="42">
                  <a:moveTo>
                    <a:pt x="37" y="41"/>
                  </a:moveTo>
                  <a:lnTo>
                    <a:pt x="0" y="41"/>
                  </a:lnTo>
                  <a:lnTo>
                    <a:pt x="0" y="14"/>
                  </a:lnTo>
                  <a:lnTo>
                    <a:pt x="88" y="0"/>
                  </a:lnTo>
                  <a:lnTo>
                    <a:pt x="88" y="14"/>
                  </a:lnTo>
                  <a:lnTo>
                    <a:pt x="37" y="14"/>
                  </a:lnTo>
                  <a:lnTo>
                    <a:pt x="37" y="41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26" name="Line 282"/>
            <p:cNvSpPr>
              <a:spLocks noChangeShapeType="1"/>
            </p:cNvSpPr>
            <p:nvPr/>
          </p:nvSpPr>
          <p:spPr bwMode="auto">
            <a:xfrm>
              <a:off x="8186413" y="3029311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27" name="Line 283"/>
            <p:cNvSpPr>
              <a:spLocks noChangeShapeType="1"/>
            </p:cNvSpPr>
            <p:nvPr/>
          </p:nvSpPr>
          <p:spPr bwMode="auto">
            <a:xfrm>
              <a:off x="8135809" y="2884718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28" name="Line 284"/>
            <p:cNvSpPr>
              <a:spLocks noChangeShapeType="1"/>
            </p:cNvSpPr>
            <p:nvPr/>
          </p:nvSpPr>
          <p:spPr bwMode="auto">
            <a:xfrm>
              <a:off x="8110509" y="2905805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29" name="Line 285"/>
            <p:cNvSpPr>
              <a:spLocks noChangeShapeType="1"/>
            </p:cNvSpPr>
            <p:nvPr/>
          </p:nvSpPr>
          <p:spPr bwMode="auto">
            <a:xfrm>
              <a:off x="8110509" y="2905805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0" name="Line 286"/>
            <p:cNvSpPr>
              <a:spLocks noChangeShapeType="1"/>
            </p:cNvSpPr>
            <p:nvPr/>
          </p:nvSpPr>
          <p:spPr bwMode="auto">
            <a:xfrm>
              <a:off x="8087155" y="2946471"/>
              <a:ext cx="19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1" name="Line 287"/>
            <p:cNvSpPr>
              <a:spLocks noChangeShapeType="1"/>
            </p:cNvSpPr>
            <p:nvPr/>
          </p:nvSpPr>
          <p:spPr bwMode="auto">
            <a:xfrm>
              <a:off x="8094938" y="2958521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2" name="Line 288"/>
            <p:cNvSpPr>
              <a:spLocks noChangeShapeType="1"/>
            </p:cNvSpPr>
            <p:nvPr/>
          </p:nvSpPr>
          <p:spPr bwMode="auto">
            <a:xfrm>
              <a:off x="8110509" y="3005212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3" name="Line 289"/>
            <p:cNvSpPr>
              <a:spLocks noChangeShapeType="1"/>
            </p:cNvSpPr>
            <p:nvPr/>
          </p:nvSpPr>
          <p:spPr bwMode="auto">
            <a:xfrm>
              <a:off x="8133865" y="3029311"/>
              <a:ext cx="19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4" name="Line 290"/>
            <p:cNvSpPr>
              <a:spLocks noChangeShapeType="1"/>
            </p:cNvSpPr>
            <p:nvPr/>
          </p:nvSpPr>
          <p:spPr bwMode="auto">
            <a:xfrm>
              <a:off x="8159165" y="3029311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5" name="Line 291"/>
            <p:cNvSpPr>
              <a:spLocks noChangeShapeType="1"/>
            </p:cNvSpPr>
            <p:nvPr/>
          </p:nvSpPr>
          <p:spPr bwMode="auto">
            <a:xfrm>
              <a:off x="8110510" y="2966052"/>
              <a:ext cx="19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6" name="Line 292"/>
            <p:cNvSpPr>
              <a:spLocks noChangeShapeType="1"/>
            </p:cNvSpPr>
            <p:nvPr/>
          </p:nvSpPr>
          <p:spPr bwMode="auto">
            <a:xfrm>
              <a:off x="8133865" y="2966052"/>
              <a:ext cx="19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7" name="Line 293"/>
            <p:cNvSpPr>
              <a:spLocks noChangeShapeType="1"/>
            </p:cNvSpPr>
            <p:nvPr/>
          </p:nvSpPr>
          <p:spPr bwMode="auto">
            <a:xfrm flipV="1">
              <a:off x="8201982" y="3002201"/>
              <a:ext cx="1947" cy="30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8" name="Line 294"/>
            <p:cNvSpPr>
              <a:spLocks noChangeShapeType="1"/>
            </p:cNvSpPr>
            <p:nvPr/>
          </p:nvSpPr>
          <p:spPr bwMode="auto">
            <a:xfrm>
              <a:off x="8238960" y="3017263"/>
              <a:ext cx="0" cy="6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39" name="Line 295"/>
            <p:cNvSpPr>
              <a:spLocks noChangeShapeType="1"/>
            </p:cNvSpPr>
            <p:nvPr/>
          </p:nvSpPr>
          <p:spPr bwMode="auto">
            <a:xfrm>
              <a:off x="8159165" y="2966052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40" name="Line 296"/>
            <p:cNvSpPr>
              <a:spLocks noChangeShapeType="1"/>
            </p:cNvSpPr>
            <p:nvPr/>
          </p:nvSpPr>
          <p:spPr bwMode="auto">
            <a:xfrm>
              <a:off x="8203930" y="2946471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41" name="Line 297"/>
            <p:cNvSpPr>
              <a:spLocks noChangeShapeType="1"/>
            </p:cNvSpPr>
            <p:nvPr/>
          </p:nvSpPr>
          <p:spPr bwMode="auto">
            <a:xfrm flipV="1">
              <a:off x="8215605" y="2922374"/>
              <a:ext cx="0" cy="27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42" name="Freeform 298" descr="50%"/>
            <p:cNvSpPr>
              <a:spLocks/>
            </p:cNvSpPr>
            <p:nvPr/>
          </p:nvSpPr>
          <p:spPr bwMode="auto">
            <a:xfrm>
              <a:off x="8001518" y="2884719"/>
              <a:ext cx="883600" cy="972992"/>
            </a:xfrm>
            <a:custGeom>
              <a:avLst/>
              <a:gdLst>
                <a:gd name="T0" fmla="*/ 361047422 w 463"/>
                <a:gd name="T1" fmla="*/ 133193755 h 659"/>
                <a:gd name="T2" fmla="*/ 239890903 w 463"/>
                <a:gd name="T3" fmla="*/ 167098328 h 659"/>
                <a:gd name="T4" fmla="*/ 213234975 w 463"/>
                <a:gd name="T5" fmla="*/ 266387511 h 659"/>
                <a:gd name="T6" fmla="*/ 181734778 w 463"/>
                <a:gd name="T7" fmla="*/ 368099671 h 659"/>
                <a:gd name="T8" fmla="*/ 118732828 w 463"/>
                <a:gd name="T9" fmla="*/ 501293427 h 659"/>
                <a:gd name="T10" fmla="*/ 92078456 w 463"/>
                <a:gd name="T11" fmla="*/ 564258172 h 659"/>
                <a:gd name="T12" fmla="*/ 29078063 w 463"/>
                <a:gd name="T13" fmla="*/ 598161188 h 659"/>
                <a:gd name="T14" fmla="*/ 92078456 w 463"/>
                <a:gd name="T15" fmla="*/ 731354943 h 659"/>
                <a:gd name="T16" fmla="*/ 60578259 w 463"/>
                <a:gd name="T17" fmla="*/ 830645683 h 659"/>
                <a:gd name="T18" fmla="*/ 92078456 w 463"/>
                <a:gd name="T19" fmla="*/ 929936422 h 659"/>
                <a:gd name="T20" fmla="*/ 150234581 w 463"/>
                <a:gd name="T21" fmla="*/ 929936422 h 659"/>
                <a:gd name="T22" fmla="*/ 181734778 w 463"/>
                <a:gd name="T23" fmla="*/ 864550255 h 659"/>
                <a:gd name="T24" fmla="*/ 181734778 w 463"/>
                <a:gd name="T25" fmla="*/ 997744010 h 659"/>
                <a:gd name="T26" fmla="*/ 302891297 w 463"/>
                <a:gd name="T27" fmla="*/ 1264131521 h 659"/>
                <a:gd name="T28" fmla="*/ 392547619 w 463"/>
                <a:gd name="T29" fmla="*/ 1494193037 h 659"/>
                <a:gd name="T30" fmla="*/ 453125878 w 463"/>
                <a:gd name="T31" fmla="*/ 1528097610 h 659"/>
                <a:gd name="T32" fmla="*/ 513704138 w 463"/>
                <a:gd name="T33" fmla="*/ 1460290021 h 659"/>
                <a:gd name="T34" fmla="*/ 545204335 w 463"/>
                <a:gd name="T35" fmla="*/ 1327096266 h 659"/>
                <a:gd name="T36" fmla="*/ 574282397 w 463"/>
                <a:gd name="T37" fmla="*/ 1130937765 h 659"/>
                <a:gd name="T38" fmla="*/ 666360853 w 463"/>
                <a:gd name="T39" fmla="*/ 1031647026 h 659"/>
                <a:gd name="T40" fmla="*/ 756017175 w 463"/>
                <a:gd name="T41" fmla="*/ 864550255 h 659"/>
                <a:gd name="T42" fmla="*/ 877173694 w 463"/>
                <a:gd name="T43" fmla="*/ 830645683 h 659"/>
                <a:gd name="T44" fmla="*/ 816595435 w 463"/>
                <a:gd name="T45" fmla="*/ 634487182 h 659"/>
                <a:gd name="T46" fmla="*/ 877173694 w 463"/>
                <a:gd name="T47" fmla="*/ 598161188 h 659"/>
                <a:gd name="T48" fmla="*/ 966830016 w 463"/>
                <a:gd name="T49" fmla="*/ 634487182 h 659"/>
                <a:gd name="T50" fmla="*/ 937751954 w 463"/>
                <a:gd name="T51" fmla="*/ 697451927 h 659"/>
                <a:gd name="T52" fmla="*/ 966830016 w 463"/>
                <a:gd name="T53" fmla="*/ 731354943 h 659"/>
                <a:gd name="T54" fmla="*/ 1027408276 w 463"/>
                <a:gd name="T55" fmla="*/ 830645683 h 659"/>
                <a:gd name="T56" fmla="*/ 1058908472 w 463"/>
                <a:gd name="T57" fmla="*/ 697451927 h 659"/>
                <a:gd name="T58" fmla="*/ 1058908472 w 463"/>
                <a:gd name="T59" fmla="*/ 564258172 h 659"/>
                <a:gd name="T60" fmla="*/ 1119486732 w 463"/>
                <a:gd name="T61" fmla="*/ 433485838 h 659"/>
                <a:gd name="T62" fmla="*/ 1027408276 w 463"/>
                <a:gd name="T63" fmla="*/ 433485838 h 659"/>
                <a:gd name="T64" fmla="*/ 906251757 w 463"/>
                <a:gd name="T65" fmla="*/ 501293427 h 659"/>
                <a:gd name="T66" fmla="*/ 906251757 w 463"/>
                <a:gd name="T67" fmla="*/ 564258172 h 659"/>
                <a:gd name="T68" fmla="*/ 816595435 w 463"/>
                <a:gd name="T69" fmla="*/ 530353600 h 659"/>
                <a:gd name="T70" fmla="*/ 756017175 w 463"/>
                <a:gd name="T71" fmla="*/ 501293427 h 659"/>
                <a:gd name="T72" fmla="*/ 666360853 w 463"/>
                <a:gd name="T73" fmla="*/ 564258172 h 659"/>
                <a:gd name="T74" fmla="*/ 453125878 w 463"/>
                <a:gd name="T75" fmla="*/ 501293427 h 659"/>
                <a:gd name="T76" fmla="*/ 392547619 w 463"/>
                <a:gd name="T77" fmla="*/ 368099671 h 659"/>
                <a:gd name="T78" fmla="*/ 361047422 w 463"/>
                <a:gd name="T79" fmla="*/ 234905916 h 65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63" h="659">
                  <a:moveTo>
                    <a:pt x="149" y="97"/>
                  </a:moveTo>
                  <a:lnTo>
                    <a:pt x="149" y="55"/>
                  </a:lnTo>
                  <a:lnTo>
                    <a:pt x="62" y="0"/>
                  </a:lnTo>
                  <a:lnTo>
                    <a:pt x="99" y="69"/>
                  </a:lnTo>
                  <a:lnTo>
                    <a:pt x="75" y="110"/>
                  </a:lnTo>
                  <a:lnTo>
                    <a:pt x="88" y="110"/>
                  </a:lnTo>
                  <a:lnTo>
                    <a:pt x="88" y="124"/>
                  </a:lnTo>
                  <a:lnTo>
                    <a:pt x="75" y="152"/>
                  </a:lnTo>
                  <a:lnTo>
                    <a:pt x="62" y="193"/>
                  </a:lnTo>
                  <a:lnTo>
                    <a:pt x="49" y="207"/>
                  </a:lnTo>
                  <a:lnTo>
                    <a:pt x="49" y="233"/>
                  </a:lnTo>
                  <a:lnTo>
                    <a:pt x="38" y="233"/>
                  </a:lnTo>
                  <a:lnTo>
                    <a:pt x="25" y="233"/>
                  </a:lnTo>
                  <a:lnTo>
                    <a:pt x="12" y="247"/>
                  </a:lnTo>
                  <a:lnTo>
                    <a:pt x="25" y="262"/>
                  </a:lnTo>
                  <a:lnTo>
                    <a:pt x="38" y="302"/>
                  </a:lnTo>
                  <a:lnTo>
                    <a:pt x="0" y="329"/>
                  </a:lnTo>
                  <a:lnTo>
                    <a:pt x="25" y="343"/>
                  </a:lnTo>
                  <a:lnTo>
                    <a:pt x="12" y="357"/>
                  </a:lnTo>
                  <a:lnTo>
                    <a:pt x="38" y="384"/>
                  </a:lnTo>
                  <a:lnTo>
                    <a:pt x="49" y="384"/>
                  </a:lnTo>
                  <a:lnTo>
                    <a:pt x="62" y="384"/>
                  </a:lnTo>
                  <a:lnTo>
                    <a:pt x="62" y="357"/>
                  </a:lnTo>
                  <a:lnTo>
                    <a:pt x="75" y="357"/>
                  </a:lnTo>
                  <a:lnTo>
                    <a:pt x="88" y="398"/>
                  </a:lnTo>
                  <a:lnTo>
                    <a:pt x="75" y="412"/>
                  </a:lnTo>
                  <a:lnTo>
                    <a:pt x="99" y="467"/>
                  </a:lnTo>
                  <a:lnTo>
                    <a:pt x="125" y="522"/>
                  </a:lnTo>
                  <a:lnTo>
                    <a:pt x="138" y="562"/>
                  </a:lnTo>
                  <a:lnTo>
                    <a:pt x="162" y="617"/>
                  </a:lnTo>
                  <a:lnTo>
                    <a:pt x="175" y="658"/>
                  </a:lnTo>
                  <a:lnTo>
                    <a:pt x="187" y="631"/>
                  </a:lnTo>
                  <a:lnTo>
                    <a:pt x="199" y="631"/>
                  </a:lnTo>
                  <a:lnTo>
                    <a:pt x="212" y="603"/>
                  </a:lnTo>
                  <a:lnTo>
                    <a:pt x="212" y="576"/>
                  </a:lnTo>
                  <a:lnTo>
                    <a:pt x="225" y="548"/>
                  </a:lnTo>
                  <a:lnTo>
                    <a:pt x="225" y="494"/>
                  </a:lnTo>
                  <a:lnTo>
                    <a:pt x="237" y="467"/>
                  </a:lnTo>
                  <a:lnTo>
                    <a:pt x="249" y="453"/>
                  </a:lnTo>
                  <a:lnTo>
                    <a:pt x="275" y="426"/>
                  </a:lnTo>
                  <a:lnTo>
                    <a:pt x="312" y="384"/>
                  </a:lnTo>
                  <a:lnTo>
                    <a:pt x="312" y="357"/>
                  </a:lnTo>
                  <a:lnTo>
                    <a:pt x="337" y="357"/>
                  </a:lnTo>
                  <a:lnTo>
                    <a:pt x="362" y="343"/>
                  </a:lnTo>
                  <a:lnTo>
                    <a:pt x="337" y="288"/>
                  </a:lnTo>
                  <a:lnTo>
                    <a:pt x="337" y="262"/>
                  </a:lnTo>
                  <a:lnTo>
                    <a:pt x="324" y="247"/>
                  </a:lnTo>
                  <a:lnTo>
                    <a:pt x="362" y="247"/>
                  </a:lnTo>
                  <a:lnTo>
                    <a:pt x="362" y="262"/>
                  </a:lnTo>
                  <a:lnTo>
                    <a:pt x="399" y="262"/>
                  </a:lnTo>
                  <a:lnTo>
                    <a:pt x="399" y="288"/>
                  </a:lnTo>
                  <a:lnTo>
                    <a:pt x="387" y="288"/>
                  </a:lnTo>
                  <a:lnTo>
                    <a:pt x="399" y="316"/>
                  </a:lnTo>
                  <a:lnTo>
                    <a:pt x="399" y="302"/>
                  </a:lnTo>
                  <a:lnTo>
                    <a:pt x="412" y="343"/>
                  </a:lnTo>
                  <a:lnTo>
                    <a:pt x="424" y="343"/>
                  </a:lnTo>
                  <a:lnTo>
                    <a:pt x="424" y="288"/>
                  </a:lnTo>
                  <a:lnTo>
                    <a:pt x="437" y="288"/>
                  </a:lnTo>
                  <a:lnTo>
                    <a:pt x="437" y="247"/>
                  </a:lnTo>
                  <a:lnTo>
                    <a:pt x="437" y="233"/>
                  </a:lnTo>
                  <a:lnTo>
                    <a:pt x="462" y="193"/>
                  </a:lnTo>
                  <a:lnTo>
                    <a:pt x="462" y="179"/>
                  </a:lnTo>
                  <a:lnTo>
                    <a:pt x="449" y="165"/>
                  </a:lnTo>
                  <a:lnTo>
                    <a:pt x="424" y="179"/>
                  </a:lnTo>
                  <a:lnTo>
                    <a:pt x="412" y="179"/>
                  </a:lnTo>
                  <a:lnTo>
                    <a:pt x="374" y="207"/>
                  </a:lnTo>
                  <a:lnTo>
                    <a:pt x="374" y="219"/>
                  </a:lnTo>
                  <a:lnTo>
                    <a:pt x="374" y="233"/>
                  </a:lnTo>
                  <a:lnTo>
                    <a:pt x="337" y="233"/>
                  </a:lnTo>
                  <a:lnTo>
                    <a:pt x="337" y="219"/>
                  </a:lnTo>
                  <a:lnTo>
                    <a:pt x="324" y="207"/>
                  </a:lnTo>
                  <a:lnTo>
                    <a:pt x="312" y="207"/>
                  </a:lnTo>
                  <a:lnTo>
                    <a:pt x="312" y="219"/>
                  </a:lnTo>
                  <a:lnTo>
                    <a:pt x="275" y="233"/>
                  </a:lnTo>
                  <a:lnTo>
                    <a:pt x="237" y="219"/>
                  </a:lnTo>
                  <a:lnTo>
                    <a:pt x="187" y="207"/>
                  </a:lnTo>
                  <a:lnTo>
                    <a:pt x="187" y="165"/>
                  </a:lnTo>
                  <a:lnTo>
                    <a:pt x="162" y="152"/>
                  </a:lnTo>
                  <a:lnTo>
                    <a:pt x="138" y="110"/>
                  </a:lnTo>
                  <a:lnTo>
                    <a:pt x="149" y="97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43" name="Freeform 299" descr="50%"/>
            <p:cNvSpPr>
              <a:spLocks/>
            </p:cNvSpPr>
            <p:nvPr/>
          </p:nvSpPr>
          <p:spPr bwMode="auto">
            <a:xfrm>
              <a:off x="8620428" y="3252226"/>
              <a:ext cx="165431" cy="162667"/>
            </a:xfrm>
            <a:custGeom>
              <a:avLst/>
              <a:gdLst>
                <a:gd name="T0" fmla="*/ 0 w 87"/>
                <a:gd name="T1" fmla="*/ 0 h 110"/>
                <a:gd name="T2" fmla="*/ 28867212 w 87"/>
                <a:gd name="T3" fmla="*/ 34011004 h 110"/>
                <a:gd name="T4" fmla="*/ 28867212 w 87"/>
                <a:gd name="T5" fmla="*/ 99603098 h 110"/>
                <a:gd name="T6" fmla="*/ 89007237 w 87"/>
                <a:gd name="T7" fmla="*/ 230787286 h 110"/>
                <a:gd name="T8" fmla="*/ 115468848 w 87"/>
                <a:gd name="T9" fmla="*/ 230787286 h 110"/>
                <a:gd name="T10" fmla="*/ 146741661 w 87"/>
                <a:gd name="T11" fmla="*/ 196777841 h 110"/>
                <a:gd name="T12" fmla="*/ 175608873 w 87"/>
                <a:gd name="T13" fmla="*/ 230787286 h 110"/>
                <a:gd name="T14" fmla="*/ 175608873 w 87"/>
                <a:gd name="T15" fmla="*/ 264798290 h 110"/>
                <a:gd name="T16" fmla="*/ 206881686 w 87"/>
                <a:gd name="T17" fmla="*/ 264798290 h 110"/>
                <a:gd name="T18" fmla="*/ 206881686 w 87"/>
                <a:gd name="T19" fmla="*/ 230787286 h 110"/>
                <a:gd name="T20" fmla="*/ 175608873 w 87"/>
                <a:gd name="T21" fmla="*/ 133614102 h 110"/>
                <a:gd name="T22" fmla="*/ 175608873 w 87"/>
                <a:gd name="T23" fmla="*/ 165195192 h 110"/>
                <a:gd name="T24" fmla="*/ 146741661 w 87"/>
                <a:gd name="T25" fmla="*/ 99603098 h 110"/>
                <a:gd name="T26" fmla="*/ 175608873 w 87"/>
                <a:gd name="T27" fmla="*/ 99603098 h 110"/>
                <a:gd name="T28" fmla="*/ 175608873 w 87"/>
                <a:gd name="T29" fmla="*/ 34011004 h 110"/>
                <a:gd name="T30" fmla="*/ 89007237 w 87"/>
                <a:gd name="T31" fmla="*/ 34011004 h 110"/>
                <a:gd name="T32" fmla="*/ 89007237 w 87"/>
                <a:gd name="T33" fmla="*/ 0 h 110"/>
                <a:gd name="T34" fmla="*/ 0 w 87"/>
                <a:gd name="T35" fmla="*/ 0 h 1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87" h="110">
                  <a:moveTo>
                    <a:pt x="0" y="0"/>
                  </a:moveTo>
                  <a:lnTo>
                    <a:pt x="12" y="14"/>
                  </a:lnTo>
                  <a:lnTo>
                    <a:pt x="12" y="41"/>
                  </a:lnTo>
                  <a:lnTo>
                    <a:pt x="37" y="95"/>
                  </a:lnTo>
                  <a:lnTo>
                    <a:pt x="48" y="95"/>
                  </a:lnTo>
                  <a:lnTo>
                    <a:pt x="61" y="81"/>
                  </a:lnTo>
                  <a:lnTo>
                    <a:pt x="73" y="95"/>
                  </a:lnTo>
                  <a:lnTo>
                    <a:pt x="73" y="109"/>
                  </a:lnTo>
                  <a:lnTo>
                    <a:pt x="86" y="109"/>
                  </a:lnTo>
                  <a:lnTo>
                    <a:pt x="86" y="95"/>
                  </a:lnTo>
                  <a:lnTo>
                    <a:pt x="73" y="55"/>
                  </a:lnTo>
                  <a:lnTo>
                    <a:pt x="73" y="68"/>
                  </a:lnTo>
                  <a:lnTo>
                    <a:pt x="61" y="41"/>
                  </a:lnTo>
                  <a:lnTo>
                    <a:pt x="73" y="41"/>
                  </a:lnTo>
                  <a:lnTo>
                    <a:pt x="73" y="14"/>
                  </a:lnTo>
                  <a:lnTo>
                    <a:pt x="37" y="14"/>
                  </a:lnTo>
                  <a:lnTo>
                    <a:pt x="37" y="0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44" name="Freeform 300" descr="Light downward diagonal"/>
            <p:cNvSpPr>
              <a:spLocks/>
            </p:cNvSpPr>
            <p:nvPr/>
          </p:nvSpPr>
          <p:spPr bwMode="auto">
            <a:xfrm>
              <a:off x="8404393" y="3798970"/>
              <a:ext cx="75905" cy="123507"/>
            </a:xfrm>
            <a:custGeom>
              <a:avLst/>
              <a:gdLst>
                <a:gd name="T0" fmla="*/ 31145335 w 40"/>
                <a:gd name="T1" fmla="*/ 0 h 84"/>
                <a:gd name="T2" fmla="*/ 0 w 40"/>
                <a:gd name="T3" fmla="*/ 67244686 h 84"/>
                <a:gd name="T4" fmla="*/ 31145335 w 40"/>
                <a:gd name="T5" fmla="*/ 165708126 h 84"/>
                <a:gd name="T6" fmla="*/ 31145335 w 40"/>
                <a:gd name="T7" fmla="*/ 199330469 h 84"/>
                <a:gd name="T8" fmla="*/ 93434456 w 40"/>
                <a:gd name="T9" fmla="*/ 199330469 h 84"/>
                <a:gd name="T10" fmla="*/ 93434456 w 40"/>
                <a:gd name="T11" fmla="*/ 132087333 h 84"/>
                <a:gd name="T12" fmla="*/ 64685155 w 40"/>
                <a:gd name="T13" fmla="*/ 67244686 h 84"/>
                <a:gd name="T14" fmla="*/ 31145335 w 40"/>
                <a:gd name="T15" fmla="*/ 0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" h="84">
                  <a:moveTo>
                    <a:pt x="13" y="0"/>
                  </a:moveTo>
                  <a:lnTo>
                    <a:pt x="0" y="28"/>
                  </a:lnTo>
                  <a:lnTo>
                    <a:pt x="13" y="69"/>
                  </a:lnTo>
                  <a:lnTo>
                    <a:pt x="13" y="83"/>
                  </a:lnTo>
                  <a:lnTo>
                    <a:pt x="39" y="83"/>
                  </a:lnTo>
                  <a:lnTo>
                    <a:pt x="39" y="55"/>
                  </a:lnTo>
                  <a:lnTo>
                    <a:pt x="27" y="28"/>
                  </a:lnTo>
                  <a:lnTo>
                    <a:pt x="13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05" name="Oval 301"/>
            <p:cNvSpPr>
              <a:spLocks noChangeArrowheads="1"/>
            </p:cNvSpPr>
            <p:nvPr/>
          </p:nvSpPr>
          <p:spPr bwMode="auto">
            <a:xfrm>
              <a:off x="8211713" y="3957118"/>
              <a:ext cx="44764" cy="3614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06" name="Freeform 302"/>
            <p:cNvSpPr>
              <a:spLocks/>
            </p:cNvSpPr>
            <p:nvPr/>
          </p:nvSpPr>
          <p:spPr bwMode="auto">
            <a:xfrm>
              <a:off x="8760558" y="3149806"/>
              <a:ext cx="288046" cy="610002"/>
            </a:xfrm>
            <a:custGeom>
              <a:avLst/>
              <a:gdLst/>
              <a:ahLst/>
              <a:cxnLst>
                <a:cxn ang="0">
                  <a:pos x="137" y="165"/>
                </a:cxn>
                <a:cxn ang="0">
                  <a:pos x="137" y="150"/>
                </a:cxn>
                <a:cxn ang="0">
                  <a:pos x="111" y="150"/>
                </a:cxn>
                <a:cxn ang="0">
                  <a:pos x="111" y="110"/>
                </a:cxn>
                <a:cxn ang="0">
                  <a:pos x="99" y="110"/>
                </a:cxn>
                <a:cxn ang="0">
                  <a:pos x="99" y="96"/>
                </a:cxn>
                <a:cxn ang="0">
                  <a:pos x="99" y="69"/>
                </a:cxn>
                <a:cxn ang="0">
                  <a:pos x="88" y="28"/>
                </a:cxn>
                <a:cxn ang="0">
                  <a:pos x="88" y="0"/>
                </a:cxn>
                <a:cxn ang="0">
                  <a:pos x="62" y="14"/>
                </a:cxn>
                <a:cxn ang="0">
                  <a:pos x="38" y="55"/>
                </a:cxn>
                <a:cxn ang="0">
                  <a:pos x="38" y="69"/>
                </a:cxn>
                <a:cxn ang="0">
                  <a:pos x="38" y="110"/>
                </a:cxn>
                <a:cxn ang="0">
                  <a:pos x="25" y="110"/>
                </a:cxn>
                <a:cxn ang="0">
                  <a:pos x="25" y="165"/>
                </a:cxn>
                <a:cxn ang="0">
                  <a:pos x="12" y="165"/>
                </a:cxn>
                <a:cxn ang="0">
                  <a:pos x="12" y="179"/>
                </a:cxn>
                <a:cxn ang="0">
                  <a:pos x="0" y="179"/>
                </a:cxn>
                <a:cxn ang="0">
                  <a:pos x="25" y="205"/>
                </a:cxn>
                <a:cxn ang="0">
                  <a:pos x="38" y="205"/>
                </a:cxn>
                <a:cxn ang="0">
                  <a:pos x="62" y="260"/>
                </a:cxn>
                <a:cxn ang="0">
                  <a:pos x="49" y="288"/>
                </a:cxn>
                <a:cxn ang="0">
                  <a:pos x="75" y="288"/>
                </a:cxn>
                <a:cxn ang="0">
                  <a:pos x="99" y="274"/>
                </a:cxn>
                <a:cxn ang="0">
                  <a:pos x="124" y="315"/>
                </a:cxn>
                <a:cxn ang="0">
                  <a:pos x="124" y="329"/>
                </a:cxn>
                <a:cxn ang="0">
                  <a:pos x="137" y="384"/>
                </a:cxn>
                <a:cxn ang="0">
                  <a:pos x="137" y="412"/>
                </a:cxn>
                <a:cxn ang="0">
                  <a:pos x="149" y="384"/>
                </a:cxn>
                <a:cxn ang="0">
                  <a:pos x="124" y="315"/>
                </a:cxn>
                <a:cxn ang="0">
                  <a:pos x="124" y="274"/>
                </a:cxn>
                <a:cxn ang="0">
                  <a:pos x="99" y="233"/>
                </a:cxn>
                <a:cxn ang="0">
                  <a:pos x="124" y="205"/>
                </a:cxn>
                <a:cxn ang="0">
                  <a:pos x="137" y="179"/>
                </a:cxn>
                <a:cxn ang="0">
                  <a:pos x="137" y="165"/>
                </a:cxn>
              </a:cxnLst>
              <a:rect l="0" t="0" r="r" b="b"/>
              <a:pathLst>
                <a:path w="150" h="413">
                  <a:moveTo>
                    <a:pt x="137" y="165"/>
                  </a:moveTo>
                  <a:lnTo>
                    <a:pt x="137" y="150"/>
                  </a:lnTo>
                  <a:lnTo>
                    <a:pt x="111" y="150"/>
                  </a:lnTo>
                  <a:lnTo>
                    <a:pt x="111" y="110"/>
                  </a:lnTo>
                  <a:lnTo>
                    <a:pt x="99" y="110"/>
                  </a:lnTo>
                  <a:lnTo>
                    <a:pt x="99" y="96"/>
                  </a:lnTo>
                  <a:lnTo>
                    <a:pt x="99" y="69"/>
                  </a:lnTo>
                  <a:lnTo>
                    <a:pt x="88" y="28"/>
                  </a:lnTo>
                  <a:lnTo>
                    <a:pt x="88" y="0"/>
                  </a:lnTo>
                  <a:lnTo>
                    <a:pt x="62" y="14"/>
                  </a:lnTo>
                  <a:lnTo>
                    <a:pt x="38" y="55"/>
                  </a:lnTo>
                  <a:lnTo>
                    <a:pt x="38" y="69"/>
                  </a:lnTo>
                  <a:lnTo>
                    <a:pt x="38" y="110"/>
                  </a:lnTo>
                  <a:lnTo>
                    <a:pt x="25" y="110"/>
                  </a:lnTo>
                  <a:lnTo>
                    <a:pt x="25" y="165"/>
                  </a:lnTo>
                  <a:lnTo>
                    <a:pt x="12" y="165"/>
                  </a:lnTo>
                  <a:lnTo>
                    <a:pt x="12" y="179"/>
                  </a:lnTo>
                  <a:lnTo>
                    <a:pt x="0" y="179"/>
                  </a:lnTo>
                  <a:lnTo>
                    <a:pt x="25" y="205"/>
                  </a:lnTo>
                  <a:lnTo>
                    <a:pt x="38" y="205"/>
                  </a:lnTo>
                  <a:lnTo>
                    <a:pt x="62" y="260"/>
                  </a:lnTo>
                  <a:lnTo>
                    <a:pt x="49" y="288"/>
                  </a:lnTo>
                  <a:lnTo>
                    <a:pt x="75" y="288"/>
                  </a:lnTo>
                  <a:lnTo>
                    <a:pt x="99" y="274"/>
                  </a:lnTo>
                  <a:lnTo>
                    <a:pt x="124" y="315"/>
                  </a:lnTo>
                  <a:lnTo>
                    <a:pt x="124" y="329"/>
                  </a:lnTo>
                  <a:lnTo>
                    <a:pt x="137" y="384"/>
                  </a:lnTo>
                  <a:lnTo>
                    <a:pt x="137" y="412"/>
                  </a:lnTo>
                  <a:lnTo>
                    <a:pt x="149" y="384"/>
                  </a:lnTo>
                  <a:lnTo>
                    <a:pt x="124" y="315"/>
                  </a:lnTo>
                  <a:lnTo>
                    <a:pt x="124" y="274"/>
                  </a:lnTo>
                  <a:lnTo>
                    <a:pt x="99" y="233"/>
                  </a:lnTo>
                  <a:lnTo>
                    <a:pt x="124" y="205"/>
                  </a:lnTo>
                  <a:lnTo>
                    <a:pt x="137" y="179"/>
                  </a:lnTo>
                  <a:lnTo>
                    <a:pt x="137" y="16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47" name="Freeform 303" descr="50%"/>
            <p:cNvSpPr>
              <a:spLocks/>
            </p:cNvSpPr>
            <p:nvPr/>
          </p:nvSpPr>
          <p:spPr bwMode="auto">
            <a:xfrm>
              <a:off x="8955183" y="3413387"/>
              <a:ext cx="288046" cy="509089"/>
            </a:xfrm>
            <a:custGeom>
              <a:avLst/>
              <a:gdLst>
                <a:gd name="T0" fmla="*/ 90792718 w 152"/>
                <a:gd name="T1" fmla="*/ 0 h 345"/>
                <a:gd name="T2" fmla="*/ 59731400 w 152"/>
                <a:gd name="T3" fmla="*/ 65311287 h 345"/>
                <a:gd name="T4" fmla="*/ 0 w 152"/>
                <a:gd name="T5" fmla="*/ 133041049 h 345"/>
                <a:gd name="T6" fmla="*/ 59731400 w 152"/>
                <a:gd name="T7" fmla="*/ 232217218 h 345"/>
                <a:gd name="T8" fmla="*/ 59731400 w 152"/>
                <a:gd name="T9" fmla="*/ 331393386 h 345"/>
                <a:gd name="T10" fmla="*/ 119462801 w 152"/>
                <a:gd name="T11" fmla="*/ 498299317 h 345"/>
                <a:gd name="T12" fmla="*/ 90792718 w 152"/>
                <a:gd name="T13" fmla="*/ 566029079 h 345"/>
                <a:gd name="T14" fmla="*/ 90792718 w 152"/>
                <a:gd name="T15" fmla="*/ 699070129 h 345"/>
                <a:gd name="T16" fmla="*/ 148134429 w 152"/>
                <a:gd name="T17" fmla="*/ 764381416 h 345"/>
                <a:gd name="T18" fmla="*/ 212643662 w 152"/>
                <a:gd name="T19" fmla="*/ 798246297 h 345"/>
                <a:gd name="T20" fmla="*/ 238925601 w 152"/>
                <a:gd name="T21" fmla="*/ 832111178 h 345"/>
                <a:gd name="T22" fmla="*/ 238925601 w 152"/>
                <a:gd name="T23" fmla="*/ 764381416 h 345"/>
                <a:gd name="T24" fmla="*/ 181583890 w 152"/>
                <a:gd name="T25" fmla="*/ 730516534 h 345"/>
                <a:gd name="T26" fmla="*/ 181583890 w 152"/>
                <a:gd name="T27" fmla="*/ 699070129 h 345"/>
                <a:gd name="T28" fmla="*/ 119462801 w 152"/>
                <a:gd name="T29" fmla="*/ 631340366 h 345"/>
                <a:gd name="T30" fmla="*/ 119462801 w 152"/>
                <a:gd name="T31" fmla="*/ 597475485 h 345"/>
                <a:gd name="T32" fmla="*/ 148134429 w 152"/>
                <a:gd name="T33" fmla="*/ 498299317 h 345"/>
                <a:gd name="T34" fmla="*/ 148134429 w 152"/>
                <a:gd name="T35" fmla="*/ 399123148 h 345"/>
                <a:gd name="T36" fmla="*/ 181583890 w 152"/>
                <a:gd name="T37" fmla="*/ 432988030 h 345"/>
                <a:gd name="T38" fmla="*/ 269986919 w 152"/>
                <a:gd name="T39" fmla="*/ 464434435 h 345"/>
                <a:gd name="T40" fmla="*/ 238925601 w 152"/>
                <a:gd name="T41" fmla="*/ 399123148 h 345"/>
                <a:gd name="T42" fmla="*/ 269986919 w 152"/>
                <a:gd name="T43" fmla="*/ 331393386 h 345"/>
                <a:gd name="T44" fmla="*/ 332108008 w 152"/>
                <a:gd name="T45" fmla="*/ 331393386 h 345"/>
                <a:gd name="T46" fmla="*/ 360778091 w 152"/>
                <a:gd name="T47" fmla="*/ 365258267 h 345"/>
                <a:gd name="T48" fmla="*/ 360778091 w 152"/>
                <a:gd name="T49" fmla="*/ 299946980 h 345"/>
                <a:gd name="T50" fmla="*/ 332108008 w 152"/>
                <a:gd name="T51" fmla="*/ 232217218 h 345"/>
                <a:gd name="T52" fmla="*/ 301046690 w 152"/>
                <a:gd name="T53" fmla="*/ 166905931 h 345"/>
                <a:gd name="T54" fmla="*/ 269986919 w 152"/>
                <a:gd name="T55" fmla="*/ 133041049 h 345"/>
                <a:gd name="T56" fmla="*/ 212643662 w 152"/>
                <a:gd name="T57" fmla="*/ 166905931 h 345"/>
                <a:gd name="T58" fmla="*/ 181583890 w 152"/>
                <a:gd name="T59" fmla="*/ 166905931 h 345"/>
                <a:gd name="T60" fmla="*/ 148134429 w 152"/>
                <a:gd name="T61" fmla="*/ 65311287 h 345"/>
                <a:gd name="T62" fmla="*/ 119462801 w 152"/>
                <a:gd name="T63" fmla="*/ 65311287 h 345"/>
                <a:gd name="T64" fmla="*/ 90792718 w 152"/>
                <a:gd name="T65" fmla="*/ 0 h 34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2" h="345">
                  <a:moveTo>
                    <a:pt x="38" y="0"/>
                  </a:moveTo>
                  <a:lnTo>
                    <a:pt x="25" y="27"/>
                  </a:lnTo>
                  <a:lnTo>
                    <a:pt x="0" y="55"/>
                  </a:lnTo>
                  <a:lnTo>
                    <a:pt x="25" y="96"/>
                  </a:lnTo>
                  <a:lnTo>
                    <a:pt x="25" y="137"/>
                  </a:lnTo>
                  <a:lnTo>
                    <a:pt x="50" y="206"/>
                  </a:lnTo>
                  <a:lnTo>
                    <a:pt x="38" y="234"/>
                  </a:lnTo>
                  <a:lnTo>
                    <a:pt x="38" y="289"/>
                  </a:lnTo>
                  <a:lnTo>
                    <a:pt x="62" y="316"/>
                  </a:lnTo>
                  <a:lnTo>
                    <a:pt x="89" y="330"/>
                  </a:lnTo>
                  <a:lnTo>
                    <a:pt x="100" y="344"/>
                  </a:lnTo>
                  <a:lnTo>
                    <a:pt x="100" y="316"/>
                  </a:lnTo>
                  <a:lnTo>
                    <a:pt x="76" y="302"/>
                  </a:lnTo>
                  <a:lnTo>
                    <a:pt x="76" y="289"/>
                  </a:lnTo>
                  <a:lnTo>
                    <a:pt x="50" y="261"/>
                  </a:lnTo>
                  <a:lnTo>
                    <a:pt x="50" y="247"/>
                  </a:lnTo>
                  <a:lnTo>
                    <a:pt x="62" y="206"/>
                  </a:lnTo>
                  <a:lnTo>
                    <a:pt x="62" y="165"/>
                  </a:lnTo>
                  <a:lnTo>
                    <a:pt x="76" y="179"/>
                  </a:lnTo>
                  <a:lnTo>
                    <a:pt x="113" y="192"/>
                  </a:lnTo>
                  <a:lnTo>
                    <a:pt x="100" y="165"/>
                  </a:lnTo>
                  <a:lnTo>
                    <a:pt x="113" y="137"/>
                  </a:lnTo>
                  <a:lnTo>
                    <a:pt x="139" y="137"/>
                  </a:lnTo>
                  <a:lnTo>
                    <a:pt x="151" y="151"/>
                  </a:lnTo>
                  <a:lnTo>
                    <a:pt x="151" y="124"/>
                  </a:lnTo>
                  <a:lnTo>
                    <a:pt x="139" y="96"/>
                  </a:lnTo>
                  <a:lnTo>
                    <a:pt x="126" y="69"/>
                  </a:lnTo>
                  <a:lnTo>
                    <a:pt x="113" y="55"/>
                  </a:lnTo>
                  <a:lnTo>
                    <a:pt x="89" y="69"/>
                  </a:lnTo>
                  <a:lnTo>
                    <a:pt x="76" y="69"/>
                  </a:lnTo>
                  <a:lnTo>
                    <a:pt x="62" y="27"/>
                  </a:lnTo>
                  <a:lnTo>
                    <a:pt x="50" y="27"/>
                  </a:lnTo>
                  <a:lnTo>
                    <a:pt x="38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08" name="Freeform 304"/>
            <p:cNvSpPr>
              <a:spLocks/>
            </p:cNvSpPr>
            <p:nvPr/>
          </p:nvSpPr>
          <p:spPr bwMode="auto">
            <a:xfrm>
              <a:off x="9622750" y="4366800"/>
              <a:ext cx="72012" cy="42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"/>
                </a:cxn>
                <a:cxn ang="0">
                  <a:pos x="37" y="28"/>
                </a:cxn>
                <a:cxn ang="0">
                  <a:pos x="0" y="0"/>
                </a:cxn>
              </a:cxnLst>
              <a:rect l="0" t="0" r="r" b="b"/>
              <a:pathLst>
                <a:path w="38" h="29">
                  <a:moveTo>
                    <a:pt x="0" y="0"/>
                  </a:moveTo>
                  <a:lnTo>
                    <a:pt x="0" y="28"/>
                  </a:lnTo>
                  <a:lnTo>
                    <a:pt x="37" y="28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09" name="Freeform 305"/>
            <p:cNvSpPr>
              <a:spLocks/>
            </p:cNvSpPr>
            <p:nvPr/>
          </p:nvSpPr>
          <p:spPr bwMode="auto">
            <a:xfrm>
              <a:off x="9930257" y="4225219"/>
              <a:ext cx="52550" cy="256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26" y="0"/>
                </a:cxn>
                <a:cxn ang="0">
                  <a:pos x="0" y="0"/>
                </a:cxn>
              </a:cxnLst>
              <a:rect l="0" t="0" r="r" b="b"/>
              <a:pathLst>
                <a:path w="27" h="17">
                  <a:moveTo>
                    <a:pt x="0" y="0"/>
                  </a:moveTo>
                  <a:lnTo>
                    <a:pt x="0" y="16"/>
                  </a:lnTo>
                  <a:lnTo>
                    <a:pt x="2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50" name="Freeform 306" descr="50%"/>
            <p:cNvSpPr>
              <a:spLocks/>
            </p:cNvSpPr>
            <p:nvPr/>
          </p:nvSpPr>
          <p:spPr bwMode="auto">
            <a:xfrm>
              <a:off x="9358059" y="3981217"/>
              <a:ext cx="358111" cy="305754"/>
            </a:xfrm>
            <a:custGeom>
              <a:avLst/>
              <a:gdLst>
                <a:gd name="T0" fmla="*/ 391076842 w 188"/>
                <a:gd name="T1" fmla="*/ 0 h 207"/>
                <a:gd name="T2" fmla="*/ 330725564 w 188"/>
                <a:gd name="T3" fmla="*/ 0 h 207"/>
                <a:gd name="T4" fmla="*/ 301756391 w 188"/>
                <a:gd name="T5" fmla="*/ 0 h 207"/>
                <a:gd name="T6" fmla="*/ 270374286 w 188"/>
                <a:gd name="T7" fmla="*/ 133302820 h 207"/>
                <a:gd name="T8" fmla="*/ 181053835 w 188"/>
                <a:gd name="T9" fmla="*/ 133302820 h 207"/>
                <a:gd name="T10" fmla="*/ 149671729 w 188"/>
                <a:gd name="T11" fmla="*/ 167235296 h 207"/>
                <a:gd name="T12" fmla="*/ 89320451 w 188"/>
                <a:gd name="T13" fmla="*/ 167235296 h 207"/>
                <a:gd name="T14" fmla="*/ 60351278 w 188"/>
                <a:gd name="T15" fmla="*/ 133302820 h 207"/>
                <a:gd name="T16" fmla="*/ 0 w 188"/>
                <a:gd name="T17" fmla="*/ 198742245 h 207"/>
                <a:gd name="T18" fmla="*/ 28969173 w 188"/>
                <a:gd name="T19" fmla="*/ 232674721 h 207"/>
                <a:gd name="T20" fmla="*/ 89320451 w 188"/>
                <a:gd name="T21" fmla="*/ 332046622 h 207"/>
                <a:gd name="T22" fmla="*/ 89320451 w 188"/>
                <a:gd name="T23" fmla="*/ 399910017 h 207"/>
                <a:gd name="T24" fmla="*/ 149671729 w 188"/>
                <a:gd name="T25" fmla="*/ 433840936 h 207"/>
                <a:gd name="T26" fmla="*/ 210023007 w 188"/>
                <a:gd name="T27" fmla="*/ 399910017 h 207"/>
                <a:gd name="T28" fmla="*/ 270374286 w 188"/>
                <a:gd name="T29" fmla="*/ 433840936 h 207"/>
                <a:gd name="T30" fmla="*/ 238992180 w 188"/>
                <a:gd name="T31" fmla="*/ 499280361 h 207"/>
                <a:gd name="T32" fmla="*/ 330725564 w 188"/>
                <a:gd name="T33" fmla="*/ 465349442 h 207"/>
                <a:gd name="T34" fmla="*/ 359694737 w 188"/>
                <a:gd name="T35" fmla="*/ 365977541 h 207"/>
                <a:gd name="T36" fmla="*/ 330725564 w 188"/>
                <a:gd name="T37" fmla="*/ 332046622 h 207"/>
                <a:gd name="T38" fmla="*/ 391076842 w 188"/>
                <a:gd name="T39" fmla="*/ 266605640 h 207"/>
                <a:gd name="T40" fmla="*/ 422460501 w 188"/>
                <a:gd name="T41" fmla="*/ 198742245 h 207"/>
                <a:gd name="T42" fmla="*/ 451428120 w 188"/>
                <a:gd name="T43" fmla="*/ 167235296 h 207"/>
                <a:gd name="T44" fmla="*/ 422460501 w 188"/>
                <a:gd name="T45" fmla="*/ 133302820 h 207"/>
                <a:gd name="T46" fmla="*/ 422460501 w 188"/>
                <a:gd name="T47" fmla="*/ 99371901 h 207"/>
                <a:gd name="T48" fmla="*/ 391076842 w 188"/>
                <a:gd name="T49" fmla="*/ 0 h 20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8" h="207">
                  <a:moveTo>
                    <a:pt x="162" y="0"/>
                  </a:moveTo>
                  <a:lnTo>
                    <a:pt x="137" y="0"/>
                  </a:lnTo>
                  <a:lnTo>
                    <a:pt x="125" y="0"/>
                  </a:lnTo>
                  <a:lnTo>
                    <a:pt x="112" y="55"/>
                  </a:lnTo>
                  <a:lnTo>
                    <a:pt x="75" y="55"/>
                  </a:lnTo>
                  <a:lnTo>
                    <a:pt x="62" y="69"/>
                  </a:lnTo>
                  <a:lnTo>
                    <a:pt x="37" y="69"/>
                  </a:lnTo>
                  <a:lnTo>
                    <a:pt x="25" y="55"/>
                  </a:lnTo>
                  <a:lnTo>
                    <a:pt x="0" y="82"/>
                  </a:lnTo>
                  <a:lnTo>
                    <a:pt x="12" y="96"/>
                  </a:lnTo>
                  <a:lnTo>
                    <a:pt x="37" y="137"/>
                  </a:lnTo>
                  <a:lnTo>
                    <a:pt x="37" y="165"/>
                  </a:lnTo>
                  <a:lnTo>
                    <a:pt x="62" y="179"/>
                  </a:lnTo>
                  <a:lnTo>
                    <a:pt x="87" y="165"/>
                  </a:lnTo>
                  <a:lnTo>
                    <a:pt x="112" y="179"/>
                  </a:lnTo>
                  <a:lnTo>
                    <a:pt x="99" y="206"/>
                  </a:lnTo>
                  <a:lnTo>
                    <a:pt x="137" y="192"/>
                  </a:lnTo>
                  <a:lnTo>
                    <a:pt x="149" y="151"/>
                  </a:lnTo>
                  <a:lnTo>
                    <a:pt x="137" y="137"/>
                  </a:lnTo>
                  <a:lnTo>
                    <a:pt x="162" y="110"/>
                  </a:lnTo>
                  <a:lnTo>
                    <a:pt x="175" y="82"/>
                  </a:lnTo>
                  <a:lnTo>
                    <a:pt x="187" y="69"/>
                  </a:lnTo>
                  <a:lnTo>
                    <a:pt x="175" y="55"/>
                  </a:lnTo>
                  <a:lnTo>
                    <a:pt x="175" y="41"/>
                  </a:lnTo>
                  <a:lnTo>
                    <a:pt x="162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51" name="Freeform 307" descr="50%"/>
            <p:cNvSpPr>
              <a:spLocks/>
            </p:cNvSpPr>
            <p:nvPr/>
          </p:nvSpPr>
          <p:spPr bwMode="auto">
            <a:xfrm>
              <a:off x="8916259" y="3920971"/>
              <a:ext cx="338649" cy="385582"/>
            </a:xfrm>
            <a:custGeom>
              <a:avLst/>
              <a:gdLst>
                <a:gd name="T0" fmla="*/ 0 w 177"/>
                <a:gd name="T1" fmla="*/ 0 h 261"/>
                <a:gd name="T2" fmla="*/ 0 w 177"/>
                <a:gd name="T3" fmla="*/ 31518578 h 261"/>
                <a:gd name="T4" fmla="*/ 60886544 w 177"/>
                <a:gd name="T5" fmla="*/ 99406063 h 261"/>
                <a:gd name="T6" fmla="*/ 150998318 w 177"/>
                <a:gd name="T7" fmla="*/ 232753533 h 261"/>
                <a:gd name="T8" fmla="*/ 150998318 w 177"/>
                <a:gd name="T9" fmla="*/ 266698054 h 261"/>
                <a:gd name="T10" fmla="*/ 214319388 w 177"/>
                <a:gd name="T11" fmla="*/ 397621137 h 261"/>
                <a:gd name="T12" fmla="*/ 275205933 w 177"/>
                <a:gd name="T13" fmla="*/ 497027200 h 261"/>
                <a:gd name="T14" fmla="*/ 365317706 w 177"/>
                <a:gd name="T15" fmla="*/ 630376227 h 261"/>
                <a:gd name="T16" fmla="*/ 396979022 w 177"/>
                <a:gd name="T17" fmla="*/ 630376227 h 261"/>
                <a:gd name="T18" fmla="*/ 428638776 w 177"/>
                <a:gd name="T19" fmla="*/ 463084236 h 261"/>
                <a:gd name="T20" fmla="*/ 365317706 w 177"/>
                <a:gd name="T21" fmla="*/ 397621137 h 261"/>
                <a:gd name="T22" fmla="*/ 336092477 w 177"/>
                <a:gd name="T23" fmla="*/ 329735209 h 261"/>
                <a:gd name="T24" fmla="*/ 336092477 w 177"/>
                <a:gd name="T25" fmla="*/ 266698054 h 261"/>
                <a:gd name="T26" fmla="*/ 243544617 w 177"/>
                <a:gd name="T27" fmla="*/ 198810569 h 261"/>
                <a:gd name="T28" fmla="*/ 182658073 w 177"/>
                <a:gd name="T29" fmla="*/ 133349027 h 261"/>
                <a:gd name="T30" fmla="*/ 121773089 w 177"/>
                <a:gd name="T31" fmla="*/ 65461542 h 261"/>
                <a:gd name="T32" fmla="*/ 60886544 w 177"/>
                <a:gd name="T33" fmla="*/ 0 h 261"/>
                <a:gd name="T34" fmla="*/ 0 w 177"/>
                <a:gd name="T35" fmla="*/ 0 h 26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7" h="261">
                  <a:moveTo>
                    <a:pt x="0" y="0"/>
                  </a:moveTo>
                  <a:lnTo>
                    <a:pt x="0" y="13"/>
                  </a:lnTo>
                  <a:lnTo>
                    <a:pt x="25" y="41"/>
                  </a:lnTo>
                  <a:lnTo>
                    <a:pt x="62" y="96"/>
                  </a:lnTo>
                  <a:lnTo>
                    <a:pt x="62" y="110"/>
                  </a:lnTo>
                  <a:lnTo>
                    <a:pt x="88" y="164"/>
                  </a:lnTo>
                  <a:lnTo>
                    <a:pt x="113" y="205"/>
                  </a:lnTo>
                  <a:lnTo>
                    <a:pt x="150" y="260"/>
                  </a:lnTo>
                  <a:lnTo>
                    <a:pt x="163" y="260"/>
                  </a:lnTo>
                  <a:lnTo>
                    <a:pt x="176" y="191"/>
                  </a:lnTo>
                  <a:lnTo>
                    <a:pt x="150" y="164"/>
                  </a:lnTo>
                  <a:lnTo>
                    <a:pt x="138" y="136"/>
                  </a:lnTo>
                  <a:lnTo>
                    <a:pt x="138" y="110"/>
                  </a:lnTo>
                  <a:lnTo>
                    <a:pt x="100" y="82"/>
                  </a:lnTo>
                  <a:lnTo>
                    <a:pt x="75" y="55"/>
                  </a:lnTo>
                  <a:lnTo>
                    <a:pt x="50" y="27"/>
                  </a:lnTo>
                  <a:lnTo>
                    <a:pt x="25" y="0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52" name="Freeform 308" descr="50%"/>
            <p:cNvSpPr>
              <a:spLocks/>
            </p:cNvSpPr>
            <p:nvPr/>
          </p:nvSpPr>
          <p:spPr bwMode="auto">
            <a:xfrm>
              <a:off x="10107367" y="4100206"/>
              <a:ext cx="365896" cy="353953"/>
            </a:xfrm>
            <a:custGeom>
              <a:avLst/>
              <a:gdLst>
                <a:gd name="T0" fmla="*/ 503217223 w 176"/>
                <a:gd name="T1" fmla="*/ 155318562 h 222"/>
                <a:gd name="T2" fmla="*/ 324934046 w 176"/>
                <a:gd name="T3" fmla="*/ 115782287 h 222"/>
                <a:gd name="T4" fmla="*/ 250170625 w 176"/>
                <a:gd name="T5" fmla="*/ 155318562 h 222"/>
                <a:gd name="T6" fmla="*/ 212789763 w 176"/>
                <a:gd name="T7" fmla="*/ 194853158 h 222"/>
                <a:gd name="T8" fmla="*/ 143776592 w 176"/>
                <a:gd name="T9" fmla="*/ 155318562 h 222"/>
                <a:gd name="T10" fmla="*/ 143776592 w 176"/>
                <a:gd name="T11" fmla="*/ 79070871 h 222"/>
                <a:gd name="T12" fmla="*/ 69013171 w 176"/>
                <a:gd name="T13" fmla="*/ 0 h 222"/>
                <a:gd name="T14" fmla="*/ 0 w 176"/>
                <a:gd name="T15" fmla="*/ 39534595 h 222"/>
                <a:gd name="T16" fmla="*/ 0 w 176"/>
                <a:gd name="T17" fmla="*/ 79070871 h 222"/>
                <a:gd name="T18" fmla="*/ 106394034 w 176"/>
                <a:gd name="T19" fmla="*/ 115782287 h 222"/>
                <a:gd name="T20" fmla="*/ 34506586 w 176"/>
                <a:gd name="T21" fmla="*/ 155318562 h 222"/>
                <a:gd name="T22" fmla="*/ 69013171 w 176"/>
                <a:gd name="T23" fmla="*/ 237212613 h 222"/>
                <a:gd name="T24" fmla="*/ 106394034 w 176"/>
                <a:gd name="T25" fmla="*/ 237212613 h 222"/>
                <a:gd name="T26" fmla="*/ 356566355 w 176"/>
                <a:gd name="T27" fmla="*/ 392529495 h 222"/>
                <a:gd name="T28" fmla="*/ 356566355 w 176"/>
                <a:gd name="T29" fmla="*/ 547848057 h 222"/>
                <a:gd name="T30" fmla="*/ 503217223 w 176"/>
                <a:gd name="T31" fmla="*/ 624095748 h 222"/>
                <a:gd name="T32" fmla="*/ 503217223 w 176"/>
                <a:gd name="T33" fmla="*/ 155318562 h 2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76" h="222">
                  <a:moveTo>
                    <a:pt x="175" y="55"/>
                  </a:moveTo>
                  <a:lnTo>
                    <a:pt x="113" y="41"/>
                  </a:lnTo>
                  <a:lnTo>
                    <a:pt x="87" y="55"/>
                  </a:lnTo>
                  <a:lnTo>
                    <a:pt x="74" y="69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24" y="0"/>
                  </a:lnTo>
                  <a:lnTo>
                    <a:pt x="0" y="14"/>
                  </a:lnTo>
                  <a:lnTo>
                    <a:pt x="0" y="28"/>
                  </a:lnTo>
                  <a:lnTo>
                    <a:pt x="37" y="41"/>
                  </a:lnTo>
                  <a:lnTo>
                    <a:pt x="12" y="55"/>
                  </a:lnTo>
                  <a:lnTo>
                    <a:pt x="24" y="84"/>
                  </a:lnTo>
                  <a:lnTo>
                    <a:pt x="37" y="84"/>
                  </a:lnTo>
                  <a:lnTo>
                    <a:pt x="124" y="139"/>
                  </a:lnTo>
                  <a:lnTo>
                    <a:pt x="124" y="194"/>
                  </a:lnTo>
                  <a:lnTo>
                    <a:pt x="175" y="221"/>
                  </a:lnTo>
                  <a:lnTo>
                    <a:pt x="175" y="5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53" name="Freeform 309" descr="50%"/>
            <p:cNvSpPr>
              <a:spLocks/>
            </p:cNvSpPr>
            <p:nvPr/>
          </p:nvSpPr>
          <p:spPr bwMode="auto">
            <a:xfrm>
              <a:off x="9741473" y="4062552"/>
              <a:ext cx="190733" cy="244001"/>
            </a:xfrm>
            <a:custGeom>
              <a:avLst/>
              <a:gdLst>
                <a:gd name="T0" fmla="*/ 239615059 w 100"/>
                <a:gd name="T1" fmla="*/ 0 h 165"/>
                <a:gd name="T2" fmla="*/ 179107275 w 100"/>
                <a:gd name="T3" fmla="*/ 0 h 165"/>
                <a:gd name="T4" fmla="*/ 60509341 w 100"/>
                <a:gd name="T5" fmla="*/ 0 h 165"/>
                <a:gd name="T6" fmla="*/ 29044297 w 100"/>
                <a:gd name="T7" fmla="*/ 34011004 h 165"/>
                <a:gd name="T8" fmla="*/ 0 w 100"/>
                <a:gd name="T9" fmla="*/ 99603098 h 165"/>
                <a:gd name="T10" fmla="*/ 0 w 100"/>
                <a:gd name="T11" fmla="*/ 264798290 h 165"/>
                <a:gd name="T12" fmla="*/ 29044297 w 100"/>
                <a:gd name="T13" fmla="*/ 264798290 h 165"/>
                <a:gd name="T14" fmla="*/ 0 w 100"/>
                <a:gd name="T15" fmla="*/ 398412393 h 165"/>
                <a:gd name="T16" fmla="*/ 60509341 w 100"/>
                <a:gd name="T17" fmla="*/ 398412393 h 165"/>
                <a:gd name="T18" fmla="*/ 60509341 w 100"/>
                <a:gd name="T19" fmla="*/ 230787286 h 165"/>
                <a:gd name="T20" fmla="*/ 89553637 w 100"/>
                <a:gd name="T21" fmla="*/ 230787286 h 165"/>
                <a:gd name="T22" fmla="*/ 89553637 w 100"/>
                <a:gd name="T23" fmla="*/ 330391943 h 165"/>
                <a:gd name="T24" fmla="*/ 89553637 w 100"/>
                <a:gd name="T25" fmla="*/ 364401389 h 165"/>
                <a:gd name="T26" fmla="*/ 118597934 w 100"/>
                <a:gd name="T27" fmla="*/ 330391943 h 165"/>
                <a:gd name="T28" fmla="*/ 118597934 w 100"/>
                <a:gd name="T29" fmla="*/ 196777841 h 165"/>
                <a:gd name="T30" fmla="*/ 89553637 w 100"/>
                <a:gd name="T31" fmla="*/ 196777841 h 165"/>
                <a:gd name="T32" fmla="*/ 147642231 w 100"/>
                <a:gd name="T33" fmla="*/ 99603098 h 165"/>
                <a:gd name="T34" fmla="*/ 89553637 w 100"/>
                <a:gd name="T35" fmla="*/ 99603098 h 165"/>
                <a:gd name="T36" fmla="*/ 60509341 w 100"/>
                <a:gd name="T37" fmla="*/ 167625106 h 165"/>
                <a:gd name="T38" fmla="*/ 60509341 w 100"/>
                <a:gd name="T39" fmla="*/ 34011004 h 165"/>
                <a:gd name="T40" fmla="*/ 208151571 w 100"/>
                <a:gd name="T41" fmla="*/ 34011004 h 165"/>
                <a:gd name="T42" fmla="*/ 239615059 w 100"/>
                <a:gd name="T43" fmla="*/ 0 h 16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00" h="165">
                  <a:moveTo>
                    <a:pt x="99" y="0"/>
                  </a:moveTo>
                  <a:lnTo>
                    <a:pt x="74" y="0"/>
                  </a:lnTo>
                  <a:lnTo>
                    <a:pt x="25" y="0"/>
                  </a:lnTo>
                  <a:lnTo>
                    <a:pt x="12" y="14"/>
                  </a:lnTo>
                  <a:lnTo>
                    <a:pt x="0" y="41"/>
                  </a:lnTo>
                  <a:lnTo>
                    <a:pt x="0" y="109"/>
                  </a:lnTo>
                  <a:lnTo>
                    <a:pt x="12" y="109"/>
                  </a:lnTo>
                  <a:lnTo>
                    <a:pt x="0" y="164"/>
                  </a:lnTo>
                  <a:lnTo>
                    <a:pt x="25" y="164"/>
                  </a:lnTo>
                  <a:lnTo>
                    <a:pt x="25" y="95"/>
                  </a:lnTo>
                  <a:lnTo>
                    <a:pt x="37" y="95"/>
                  </a:lnTo>
                  <a:lnTo>
                    <a:pt x="37" y="136"/>
                  </a:lnTo>
                  <a:lnTo>
                    <a:pt x="37" y="150"/>
                  </a:lnTo>
                  <a:lnTo>
                    <a:pt x="49" y="136"/>
                  </a:lnTo>
                  <a:lnTo>
                    <a:pt x="49" y="81"/>
                  </a:lnTo>
                  <a:lnTo>
                    <a:pt x="37" y="81"/>
                  </a:lnTo>
                  <a:lnTo>
                    <a:pt x="61" y="41"/>
                  </a:lnTo>
                  <a:lnTo>
                    <a:pt x="37" y="41"/>
                  </a:lnTo>
                  <a:lnTo>
                    <a:pt x="25" y="69"/>
                  </a:lnTo>
                  <a:lnTo>
                    <a:pt x="25" y="14"/>
                  </a:lnTo>
                  <a:lnTo>
                    <a:pt x="86" y="14"/>
                  </a:lnTo>
                  <a:lnTo>
                    <a:pt x="99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54" name="Freeform 310" descr="50%"/>
            <p:cNvSpPr>
              <a:spLocks/>
            </p:cNvSpPr>
            <p:nvPr/>
          </p:nvSpPr>
          <p:spPr bwMode="auto">
            <a:xfrm>
              <a:off x="9289940" y="4305046"/>
              <a:ext cx="288046" cy="103927"/>
            </a:xfrm>
            <a:custGeom>
              <a:avLst/>
              <a:gdLst>
                <a:gd name="T0" fmla="*/ 0 w 151"/>
                <a:gd name="T1" fmla="*/ 64264865 h 71"/>
                <a:gd name="T2" fmla="*/ 29052890 w 151"/>
                <a:gd name="T3" fmla="*/ 64264865 h 71"/>
                <a:gd name="T4" fmla="*/ 150103487 w 151"/>
                <a:gd name="T5" fmla="*/ 133290775 h 71"/>
                <a:gd name="T6" fmla="*/ 179154821 w 151"/>
                <a:gd name="T7" fmla="*/ 97587558 h 71"/>
                <a:gd name="T8" fmla="*/ 210628785 w 151"/>
                <a:gd name="T9" fmla="*/ 133290775 h 71"/>
                <a:gd name="T10" fmla="*/ 363151790 w 151"/>
                <a:gd name="T11" fmla="*/ 166613469 h 71"/>
                <a:gd name="T12" fmla="*/ 363151790 w 151"/>
                <a:gd name="T13" fmla="*/ 97587558 h 71"/>
                <a:gd name="T14" fmla="*/ 300205418 w 151"/>
                <a:gd name="T15" fmla="*/ 64264865 h 71"/>
                <a:gd name="T16" fmla="*/ 210628785 w 151"/>
                <a:gd name="T17" fmla="*/ 33322694 h 71"/>
                <a:gd name="T18" fmla="*/ 179154821 w 151"/>
                <a:gd name="T19" fmla="*/ 64264865 h 71"/>
                <a:gd name="T20" fmla="*/ 150103487 w 151"/>
                <a:gd name="T21" fmla="*/ 33322694 h 71"/>
                <a:gd name="T22" fmla="*/ 29052890 w 151"/>
                <a:gd name="T23" fmla="*/ 0 h 71"/>
                <a:gd name="T24" fmla="*/ 0 w 151"/>
                <a:gd name="T25" fmla="*/ 64264865 h 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1" h="71">
                  <a:moveTo>
                    <a:pt x="0" y="27"/>
                  </a:moveTo>
                  <a:lnTo>
                    <a:pt x="12" y="27"/>
                  </a:lnTo>
                  <a:lnTo>
                    <a:pt x="62" y="56"/>
                  </a:lnTo>
                  <a:lnTo>
                    <a:pt x="74" y="41"/>
                  </a:lnTo>
                  <a:lnTo>
                    <a:pt x="87" y="56"/>
                  </a:lnTo>
                  <a:lnTo>
                    <a:pt x="150" y="70"/>
                  </a:lnTo>
                  <a:lnTo>
                    <a:pt x="150" y="41"/>
                  </a:lnTo>
                  <a:lnTo>
                    <a:pt x="124" y="27"/>
                  </a:lnTo>
                  <a:lnTo>
                    <a:pt x="87" y="14"/>
                  </a:lnTo>
                  <a:lnTo>
                    <a:pt x="74" y="27"/>
                  </a:lnTo>
                  <a:lnTo>
                    <a:pt x="62" y="14"/>
                  </a:lnTo>
                  <a:lnTo>
                    <a:pt x="12" y="0"/>
                  </a:lnTo>
                  <a:lnTo>
                    <a:pt x="0" y="27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55" name="Freeform 311" descr="50%"/>
            <p:cNvSpPr>
              <a:spLocks/>
            </p:cNvSpPr>
            <p:nvPr/>
          </p:nvSpPr>
          <p:spPr bwMode="auto">
            <a:xfrm>
              <a:off x="9916635" y="4407465"/>
              <a:ext cx="99260" cy="61754"/>
            </a:xfrm>
            <a:custGeom>
              <a:avLst/>
              <a:gdLst>
                <a:gd name="T0" fmla="*/ 0 w 51"/>
                <a:gd name="T1" fmla="*/ 100807024 h 41"/>
                <a:gd name="T2" fmla="*/ 60484124 w 51"/>
                <a:gd name="T3" fmla="*/ 65524566 h 41"/>
                <a:gd name="T4" fmla="*/ 126008591 w 51"/>
                <a:gd name="T5" fmla="*/ 0 h 41"/>
                <a:gd name="T6" fmla="*/ 27722684 w 51"/>
                <a:gd name="T7" fmla="*/ 30242107 h 41"/>
                <a:gd name="T8" fmla="*/ 0 w 51"/>
                <a:gd name="T9" fmla="*/ 65524566 h 41"/>
                <a:gd name="T10" fmla="*/ 0 w 51"/>
                <a:gd name="T11" fmla="*/ 100807024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" h="41">
                  <a:moveTo>
                    <a:pt x="0" y="40"/>
                  </a:moveTo>
                  <a:lnTo>
                    <a:pt x="24" y="26"/>
                  </a:lnTo>
                  <a:lnTo>
                    <a:pt x="50" y="0"/>
                  </a:lnTo>
                  <a:lnTo>
                    <a:pt x="11" y="12"/>
                  </a:lnTo>
                  <a:lnTo>
                    <a:pt x="0" y="26"/>
                  </a:lnTo>
                  <a:lnTo>
                    <a:pt x="0" y="4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16" name="Freeform 312"/>
            <p:cNvSpPr>
              <a:spLocks/>
            </p:cNvSpPr>
            <p:nvPr/>
          </p:nvSpPr>
          <p:spPr bwMode="auto">
            <a:xfrm>
              <a:off x="9289939" y="4164972"/>
              <a:ext cx="44764" cy="406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27"/>
                </a:cxn>
                <a:cxn ang="0">
                  <a:pos x="12" y="0"/>
                </a:cxn>
                <a:cxn ang="0">
                  <a:pos x="0" y="0"/>
                </a:cxn>
              </a:cxnLst>
              <a:rect l="0" t="0" r="r" b="b"/>
              <a:pathLst>
                <a:path w="24" h="28">
                  <a:moveTo>
                    <a:pt x="0" y="0"/>
                  </a:moveTo>
                  <a:lnTo>
                    <a:pt x="23" y="27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17" name="Freeform 313"/>
            <p:cNvSpPr>
              <a:spLocks/>
            </p:cNvSpPr>
            <p:nvPr/>
          </p:nvSpPr>
          <p:spPr bwMode="auto">
            <a:xfrm>
              <a:off x="10002271" y="4204131"/>
              <a:ext cx="120668" cy="6024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2" y="40"/>
                </a:cxn>
                <a:cxn ang="0">
                  <a:pos x="25" y="14"/>
                </a:cxn>
                <a:cxn ang="0">
                  <a:pos x="62" y="14"/>
                </a:cxn>
                <a:cxn ang="0">
                  <a:pos x="62" y="0"/>
                </a:cxn>
                <a:cxn ang="0">
                  <a:pos x="0" y="14"/>
                </a:cxn>
              </a:cxnLst>
              <a:rect l="0" t="0" r="r" b="b"/>
              <a:pathLst>
                <a:path w="63" h="41">
                  <a:moveTo>
                    <a:pt x="0" y="14"/>
                  </a:moveTo>
                  <a:lnTo>
                    <a:pt x="12" y="40"/>
                  </a:lnTo>
                  <a:lnTo>
                    <a:pt x="25" y="14"/>
                  </a:lnTo>
                  <a:lnTo>
                    <a:pt x="62" y="14"/>
                  </a:lnTo>
                  <a:lnTo>
                    <a:pt x="62" y="0"/>
                  </a:lnTo>
                  <a:lnTo>
                    <a:pt x="0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58" name="Freeform 314"/>
            <p:cNvSpPr>
              <a:spLocks/>
            </p:cNvSpPr>
            <p:nvPr/>
          </p:nvSpPr>
          <p:spPr bwMode="auto">
            <a:xfrm>
              <a:off x="9978914" y="4021885"/>
              <a:ext cx="75904" cy="123507"/>
            </a:xfrm>
            <a:custGeom>
              <a:avLst/>
              <a:gdLst>
                <a:gd name="T0" fmla="*/ 63002604 w 39"/>
                <a:gd name="T1" fmla="*/ 199330469 h 84"/>
                <a:gd name="T2" fmla="*/ 95765164 w 39"/>
                <a:gd name="T3" fmla="*/ 199330469 h 84"/>
                <a:gd name="T4" fmla="*/ 27720701 w 39"/>
                <a:gd name="T5" fmla="*/ 0 h 84"/>
                <a:gd name="T6" fmla="*/ 0 w 39"/>
                <a:gd name="T7" fmla="*/ 33622343 h 84"/>
                <a:gd name="T8" fmla="*/ 63002604 w 39"/>
                <a:gd name="T9" fmla="*/ 199330469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84">
                  <a:moveTo>
                    <a:pt x="25" y="83"/>
                  </a:moveTo>
                  <a:lnTo>
                    <a:pt x="38" y="83"/>
                  </a:lnTo>
                  <a:lnTo>
                    <a:pt x="11" y="0"/>
                  </a:lnTo>
                  <a:lnTo>
                    <a:pt x="0" y="14"/>
                  </a:lnTo>
                  <a:lnTo>
                    <a:pt x="25" y="83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19" name="Freeform 315" descr="Light downward diagonal"/>
            <p:cNvSpPr>
              <a:spLocks/>
            </p:cNvSpPr>
            <p:nvPr/>
          </p:nvSpPr>
          <p:spPr bwMode="auto">
            <a:xfrm>
              <a:off x="9766771" y="4386379"/>
              <a:ext cx="95367" cy="240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49" y="16"/>
                </a:cxn>
                <a:cxn ang="0">
                  <a:pos x="36" y="0"/>
                </a:cxn>
                <a:cxn ang="0">
                  <a:pos x="0" y="0"/>
                </a:cxn>
              </a:cxnLst>
              <a:rect l="0" t="0" r="r" b="b"/>
              <a:pathLst>
                <a:path w="50" h="17">
                  <a:moveTo>
                    <a:pt x="0" y="0"/>
                  </a:moveTo>
                  <a:lnTo>
                    <a:pt x="0" y="16"/>
                  </a:lnTo>
                  <a:lnTo>
                    <a:pt x="49" y="16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60" name="Freeform 316"/>
            <p:cNvSpPr>
              <a:spLocks/>
            </p:cNvSpPr>
            <p:nvPr/>
          </p:nvSpPr>
          <p:spPr bwMode="auto">
            <a:xfrm>
              <a:off x="9749258" y="4425540"/>
              <a:ext cx="73957" cy="43680"/>
            </a:xfrm>
            <a:custGeom>
              <a:avLst/>
              <a:gdLst>
                <a:gd name="T0" fmla="*/ 0 w 40"/>
                <a:gd name="T1" fmla="*/ 0 h 29"/>
                <a:gd name="T2" fmla="*/ 88703388 w 40"/>
                <a:gd name="T3" fmla="*/ 0 h 29"/>
                <a:gd name="T4" fmla="*/ 88703388 w 40"/>
                <a:gd name="T5" fmla="*/ 70565141 h 29"/>
                <a:gd name="T6" fmla="*/ 0 w 40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29">
                  <a:moveTo>
                    <a:pt x="0" y="0"/>
                  </a:moveTo>
                  <a:lnTo>
                    <a:pt x="39" y="0"/>
                  </a:lnTo>
                  <a:lnTo>
                    <a:pt x="39" y="28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21" name="Freeform 317"/>
            <p:cNvSpPr>
              <a:spLocks/>
            </p:cNvSpPr>
            <p:nvPr/>
          </p:nvSpPr>
          <p:spPr bwMode="auto">
            <a:xfrm>
              <a:off x="9642213" y="2500642"/>
              <a:ext cx="147916" cy="222914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50" y="0"/>
                </a:cxn>
                <a:cxn ang="0">
                  <a:pos x="26" y="41"/>
                </a:cxn>
                <a:cxn ang="0">
                  <a:pos x="12" y="55"/>
                </a:cxn>
                <a:cxn ang="0">
                  <a:pos x="0" y="109"/>
                </a:cxn>
                <a:cxn ang="0">
                  <a:pos x="12" y="109"/>
                </a:cxn>
                <a:cxn ang="0">
                  <a:pos x="12" y="123"/>
                </a:cxn>
                <a:cxn ang="0">
                  <a:pos x="0" y="123"/>
                </a:cxn>
                <a:cxn ang="0">
                  <a:pos x="26" y="150"/>
                </a:cxn>
                <a:cxn ang="0">
                  <a:pos x="38" y="137"/>
                </a:cxn>
                <a:cxn ang="0">
                  <a:pos x="50" y="137"/>
                </a:cxn>
                <a:cxn ang="0">
                  <a:pos x="77" y="123"/>
                </a:cxn>
                <a:cxn ang="0">
                  <a:pos x="64" y="109"/>
                </a:cxn>
                <a:cxn ang="0">
                  <a:pos x="50" y="109"/>
                </a:cxn>
                <a:cxn ang="0">
                  <a:pos x="64" y="55"/>
                </a:cxn>
                <a:cxn ang="0">
                  <a:pos x="64" y="28"/>
                </a:cxn>
                <a:cxn ang="0">
                  <a:pos x="77" y="0"/>
                </a:cxn>
              </a:cxnLst>
              <a:rect l="0" t="0" r="r" b="b"/>
              <a:pathLst>
                <a:path w="78" h="151">
                  <a:moveTo>
                    <a:pt x="77" y="0"/>
                  </a:moveTo>
                  <a:lnTo>
                    <a:pt x="50" y="0"/>
                  </a:lnTo>
                  <a:lnTo>
                    <a:pt x="26" y="41"/>
                  </a:lnTo>
                  <a:lnTo>
                    <a:pt x="12" y="55"/>
                  </a:lnTo>
                  <a:lnTo>
                    <a:pt x="0" y="109"/>
                  </a:lnTo>
                  <a:lnTo>
                    <a:pt x="12" y="109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26" y="150"/>
                  </a:lnTo>
                  <a:lnTo>
                    <a:pt x="38" y="137"/>
                  </a:lnTo>
                  <a:lnTo>
                    <a:pt x="50" y="137"/>
                  </a:lnTo>
                  <a:lnTo>
                    <a:pt x="77" y="123"/>
                  </a:lnTo>
                  <a:lnTo>
                    <a:pt x="64" y="109"/>
                  </a:lnTo>
                  <a:lnTo>
                    <a:pt x="50" y="109"/>
                  </a:lnTo>
                  <a:lnTo>
                    <a:pt x="64" y="55"/>
                  </a:lnTo>
                  <a:lnTo>
                    <a:pt x="64" y="28"/>
                  </a:lnTo>
                  <a:lnTo>
                    <a:pt x="7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62" name="Freeform 318" descr="50%"/>
            <p:cNvSpPr>
              <a:spLocks/>
            </p:cNvSpPr>
            <p:nvPr/>
          </p:nvSpPr>
          <p:spPr bwMode="auto">
            <a:xfrm>
              <a:off x="8382986" y="2258148"/>
              <a:ext cx="951719" cy="385582"/>
            </a:xfrm>
            <a:custGeom>
              <a:avLst/>
              <a:gdLst>
                <a:gd name="T0" fmla="*/ 1053382645 w 500"/>
                <a:gd name="T1" fmla="*/ 33942964 h 261"/>
                <a:gd name="T2" fmla="*/ 932857878 w 500"/>
                <a:gd name="T3" fmla="*/ 33942964 h 261"/>
                <a:gd name="T4" fmla="*/ 901522277 w 500"/>
                <a:gd name="T5" fmla="*/ 99406063 h 261"/>
                <a:gd name="T6" fmla="*/ 841259117 w 500"/>
                <a:gd name="T7" fmla="*/ 67885928 h 261"/>
                <a:gd name="T8" fmla="*/ 812333111 w 500"/>
                <a:gd name="T9" fmla="*/ 133349027 h 261"/>
                <a:gd name="T10" fmla="*/ 631546736 w 500"/>
                <a:gd name="T11" fmla="*/ 33942964 h 261"/>
                <a:gd name="T12" fmla="*/ 511023522 w 500"/>
                <a:gd name="T13" fmla="*/ 67885928 h 261"/>
                <a:gd name="T14" fmla="*/ 479686368 w 500"/>
                <a:gd name="T15" fmla="*/ 33942964 h 261"/>
                <a:gd name="T16" fmla="*/ 359163154 w 500"/>
                <a:gd name="T17" fmla="*/ 0 h 261"/>
                <a:gd name="T18" fmla="*/ 301311141 w 500"/>
                <a:gd name="T19" fmla="*/ 67885928 h 261"/>
                <a:gd name="T20" fmla="*/ 330237148 w 500"/>
                <a:gd name="T21" fmla="*/ 167291991 h 261"/>
                <a:gd name="T22" fmla="*/ 212123528 w 500"/>
                <a:gd name="T23" fmla="*/ 167291991 h 261"/>
                <a:gd name="T24" fmla="*/ 118113620 w 500"/>
                <a:gd name="T25" fmla="*/ 167291991 h 261"/>
                <a:gd name="T26" fmla="*/ 0 w 500"/>
                <a:gd name="T27" fmla="*/ 300641018 h 261"/>
                <a:gd name="T28" fmla="*/ 60261607 w 500"/>
                <a:gd name="T29" fmla="*/ 334583982 h 261"/>
                <a:gd name="T30" fmla="*/ 60261607 w 500"/>
                <a:gd name="T31" fmla="*/ 363678173 h 261"/>
                <a:gd name="T32" fmla="*/ 91598761 w 500"/>
                <a:gd name="T33" fmla="*/ 334583982 h 261"/>
                <a:gd name="T34" fmla="*/ 118113620 w 500"/>
                <a:gd name="T35" fmla="*/ 363678173 h 261"/>
                <a:gd name="T36" fmla="*/ 180786374 w 500"/>
                <a:gd name="T37" fmla="*/ 467933008 h 261"/>
                <a:gd name="T38" fmla="*/ 180786374 w 500"/>
                <a:gd name="T39" fmla="*/ 497027200 h 261"/>
                <a:gd name="T40" fmla="*/ 390498755 w 500"/>
                <a:gd name="T41" fmla="*/ 564914685 h 261"/>
                <a:gd name="T42" fmla="*/ 421834356 w 500"/>
                <a:gd name="T43" fmla="*/ 598857649 h 261"/>
                <a:gd name="T44" fmla="*/ 571285129 w 500"/>
                <a:gd name="T45" fmla="*/ 564914685 h 261"/>
                <a:gd name="T46" fmla="*/ 600211135 w 500"/>
                <a:gd name="T47" fmla="*/ 564914685 h 261"/>
                <a:gd name="T48" fmla="*/ 631546736 w 500"/>
                <a:gd name="T49" fmla="*/ 630376227 h 261"/>
                <a:gd name="T50" fmla="*/ 780997510 w 500"/>
                <a:gd name="T51" fmla="*/ 630376227 h 261"/>
                <a:gd name="T52" fmla="*/ 812333111 w 500"/>
                <a:gd name="T53" fmla="*/ 598857649 h 261"/>
                <a:gd name="T54" fmla="*/ 932857878 w 500"/>
                <a:gd name="T55" fmla="*/ 564914685 h 261"/>
                <a:gd name="T56" fmla="*/ 990709890 w 500"/>
                <a:gd name="T57" fmla="*/ 467933008 h 261"/>
                <a:gd name="T58" fmla="*/ 961783884 w 500"/>
                <a:gd name="T59" fmla="*/ 431565658 h 261"/>
                <a:gd name="T60" fmla="*/ 990709890 w 500"/>
                <a:gd name="T61" fmla="*/ 363678173 h 261"/>
                <a:gd name="T62" fmla="*/ 1053382645 w 500"/>
                <a:gd name="T63" fmla="*/ 397621137 h 261"/>
                <a:gd name="T64" fmla="*/ 1111234657 w 500"/>
                <a:gd name="T65" fmla="*/ 334583982 h 261"/>
                <a:gd name="T66" fmla="*/ 1142570258 w 500"/>
                <a:gd name="T67" fmla="*/ 232753533 h 261"/>
                <a:gd name="T68" fmla="*/ 1202831865 w 500"/>
                <a:gd name="T69" fmla="*/ 201234955 h 261"/>
                <a:gd name="T70" fmla="*/ 1142570258 w 500"/>
                <a:gd name="T71" fmla="*/ 167291991 h 261"/>
                <a:gd name="T72" fmla="*/ 1053382645 w 500"/>
                <a:gd name="T73" fmla="*/ 133349027 h 261"/>
                <a:gd name="T74" fmla="*/ 1053382645 w 500"/>
                <a:gd name="T75" fmla="*/ 33942964 h 26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00" h="261">
                  <a:moveTo>
                    <a:pt x="437" y="14"/>
                  </a:moveTo>
                  <a:lnTo>
                    <a:pt x="387" y="14"/>
                  </a:lnTo>
                  <a:lnTo>
                    <a:pt x="374" y="41"/>
                  </a:lnTo>
                  <a:lnTo>
                    <a:pt x="349" y="28"/>
                  </a:lnTo>
                  <a:lnTo>
                    <a:pt x="337" y="55"/>
                  </a:lnTo>
                  <a:lnTo>
                    <a:pt x="262" y="14"/>
                  </a:lnTo>
                  <a:lnTo>
                    <a:pt x="212" y="28"/>
                  </a:lnTo>
                  <a:lnTo>
                    <a:pt x="199" y="14"/>
                  </a:lnTo>
                  <a:lnTo>
                    <a:pt x="149" y="0"/>
                  </a:lnTo>
                  <a:lnTo>
                    <a:pt x="125" y="28"/>
                  </a:lnTo>
                  <a:lnTo>
                    <a:pt x="137" y="69"/>
                  </a:lnTo>
                  <a:lnTo>
                    <a:pt x="88" y="69"/>
                  </a:lnTo>
                  <a:lnTo>
                    <a:pt x="49" y="69"/>
                  </a:lnTo>
                  <a:lnTo>
                    <a:pt x="0" y="124"/>
                  </a:lnTo>
                  <a:lnTo>
                    <a:pt x="25" y="138"/>
                  </a:lnTo>
                  <a:lnTo>
                    <a:pt x="25" y="150"/>
                  </a:lnTo>
                  <a:lnTo>
                    <a:pt x="38" y="138"/>
                  </a:lnTo>
                  <a:lnTo>
                    <a:pt x="49" y="150"/>
                  </a:lnTo>
                  <a:lnTo>
                    <a:pt x="75" y="193"/>
                  </a:lnTo>
                  <a:lnTo>
                    <a:pt x="75" y="205"/>
                  </a:lnTo>
                  <a:lnTo>
                    <a:pt x="162" y="233"/>
                  </a:lnTo>
                  <a:lnTo>
                    <a:pt x="175" y="247"/>
                  </a:lnTo>
                  <a:lnTo>
                    <a:pt x="237" y="233"/>
                  </a:lnTo>
                  <a:lnTo>
                    <a:pt x="249" y="233"/>
                  </a:lnTo>
                  <a:lnTo>
                    <a:pt x="262" y="260"/>
                  </a:lnTo>
                  <a:lnTo>
                    <a:pt x="324" y="260"/>
                  </a:lnTo>
                  <a:lnTo>
                    <a:pt x="337" y="247"/>
                  </a:lnTo>
                  <a:lnTo>
                    <a:pt x="387" y="233"/>
                  </a:lnTo>
                  <a:lnTo>
                    <a:pt x="411" y="193"/>
                  </a:lnTo>
                  <a:lnTo>
                    <a:pt x="399" y="178"/>
                  </a:lnTo>
                  <a:lnTo>
                    <a:pt x="411" y="150"/>
                  </a:lnTo>
                  <a:lnTo>
                    <a:pt x="437" y="164"/>
                  </a:lnTo>
                  <a:lnTo>
                    <a:pt x="461" y="138"/>
                  </a:lnTo>
                  <a:lnTo>
                    <a:pt x="474" y="96"/>
                  </a:lnTo>
                  <a:lnTo>
                    <a:pt x="499" y="83"/>
                  </a:lnTo>
                  <a:lnTo>
                    <a:pt x="474" y="69"/>
                  </a:lnTo>
                  <a:lnTo>
                    <a:pt x="437" y="55"/>
                  </a:lnTo>
                  <a:lnTo>
                    <a:pt x="437" y="14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63" name="Freeform 319" descr="50%"/>
            <p:cNvSpPr>
              <a:spLocks/>
            </p:cNvSpPr>
            <p:nvPr/>
          </p:nvSpPr>
          <p:spPr bwMode="auto">
            <a:xfrm>
              <a:off x="8073530" y="2075899"/>
              <a:ext cx="1716599" cy="1338995"/>
            </a:xfrm>
            <a:custGeom>
              <a:avLst/>
              <a:gdLst>
                <a:gd name="T0" fmla="*/ 1538347874 w 901"/>
                <a:gd name="T1" fmla="*/ 530225725 h 907"/>
                <a:gd name="T2" fmla="*/ 1448993088 w 901"/>
                <a:gd name="T3" fmla="*/ 697283636 h 907"/>
                <a:gd name="T4" fmla="*/ 1354808398 w 901"/>
                <a:gd name="T5" fmla="*/ 731179444 h 907"/>
                <a:gd name="T6" fmla="*/ 1328243923 w 901"/>
                <a:gd name="T7" fmla="*/ 864339990 h 907"/>
                <a:gd name="T8" fmla="*/ 1173683873 w 901"/>
                <a:gd name="T9" fmla="*/ 929710477 h 907"/>
                <a:gd name="T10" fmla="*/ 992560903 w 901"/>
                <a:gd name="T11" fmla="*/ 864339990 h 907"/>
                <a:gd name="T12" fmla="*/ 811436378 w 901"/>
                <a:gd name="T13" fmla="*/ 898235798 h 907"/>
                <a:gd name="T14" fmla="*/ 569938048 w 901"/>
                <a:gd name="T15" fmla="*/ 796549930 h 907"/>
                <a:gd name="T16" fmla="*/ 509562688 w 901"/>
                <a:gd name="T17" fmla="*/ 663387828 h 907"/>
                <a:gd name="T18" fmla="*/ 451602281 w 901"/>
                <a:gd name="T19" fmla="*/ 663387828 h 907"/>
                <a:gd name="T20" fmla="*/ 388813523 w 901"/>
                <a:gd name="T21" fmla="*/ 600438470 h 907"/>
                <a:gd name="T22" fmla="*/ 239083378 w 901"/>
                <a:gd name="T23" fmla="*/ 731179444 h 907"/>
                <a:gd name="T24" fmla="*/ 178709572 w 901"/>
                <a:gd name="T25" fmla="*/ 864339990 h 907"/>
                <a:gd name="T26" fmla="*/ 178709572 w 901"/>
                <a:gd name="T27" fmla="*/ 1062872580 h 907"/>
                <a:gd name="T28" fmla="*/ 57960407 w 901"/>
                <a:gd name="T29" fmla="*/ 1130664195 h 907"/>
                <a:gd name="T30" fmla="*/ 26564474 w 901"/>
                <a:gd name="T31" fmla="*/ 1229930490 h 907"/>
                <a:gd name="T32" fmla="*/ 147313639 w 901"/>
                <a:gd name="T33" fmla="*/ 1363092593 h 907"/>
                <a:gd name="T34" fmla="*/ 268064358 w 901"/>
                <a:gd name="T35" fmla="*/ 1564044755 h 907"/>
                <a:gd name="T36" fmla="*/ 299458737 w 901"/>
                <a:gd name="T37" fmla="*/ 1697206858 h 907"/>
                <a:gd name="T38" fmla="*/ 420207902 w 901"/>
                <a:gd name="T39" fmla="*/ 1760156215 h 907"/>
                <a:gd name="T40" fmla="*/ 569938048 w 901"/>
                <a:gd name="T41" fmla="*/ 1827947831 h 907"/>
                <a:gd name="T42" fmla="*/ 690687213 w 901"/>
                <a:gd name="T43" fmla="*/ 1827947831 h 907"/>
                <a:gd name="T44" fmla="*/ 722081592 w 901"/>
                <a:gd name="T45" fmla="*/ 1827947831 h 907"/>
                <a:gd name="T46" fmla="*/ 903206116 w 901"/>
                <a:gd name="T47" fmla="*/ 1760156215 h 907"/>
                <a:gd name="T48" fmla="*/ 992560903 w 901"/>
                <a:gd name="T49" fmla="*/ 1726260407 h 907"/>
                <a:gd name="T50" fmla="*/ 1023955281 w 901"/>
                <a:gd name="T51" fmla="*/ 1794052023 h 907"/>
                <a:gd name="T52" fmla="*/ 1086744039 w 901"/>
                <a:gd name="T53" fmla="*/ 1827947831 h 907"/>
                <a:gd name="T54" fmla="*/ 1113310068 w 901"/>
                <a:gd name="T55" fmla="*/ 1992583056 h 907"/>
                <a:gd name="T56" fmla="*/ 1142289494 w 901"/>
                <a:gd name="T57" fmla="*/ 2026478864 h 907"/>
                <a:gd name="T58" fmla="*/ 1207494758 w 901"/>
                <a:gd name="T59" fmla="*/ 2125745159 h 907"/>
                <a:gd name="T60" fmla="*/ 1263038659 w 901"/>
                <a:gd name="T61" fmla="*/ 2147483647 h 907"/>
                <a:gd name="T62" fmla="*/ 1296849544 w 901"/>
                <a:gd name="T63" fmla="*/ 2094270480 h 907"/>
                <a:gd name="T64" fmla="*/ 1354808398 w 901"/>
                <a:gd name="T65" fmla="*/ 2060374672 h 907"/>
                <a:gd name="T66" fmla="*/ 1475557563 w 901"/>
                <a:gd name="T67" fmla="*/ 2094270480 h 907"/>
                <a:gd name="T68" fmla="*/ 1598721680 w 901"/>
                <a:gd name="T69" fmla="*/ 2125745159 h 907"/>
                <a:gd name="T70" fmla="*/ 1627702660 w 901"/>
                <a:gd name="T71" fmla="*/ 2147483647 h 907"/>
                <a:gd name="T72" fmla="*/ 1659097039 w 901"/>
                <a:gd name="T73" fmla="*/ 2125745159 h 907"/>
                <a:gd name="T74" fmla="*/ 1748451825 w 901"/>
                <a:gd name="T75" fmla="*/ 2026478864 h 907"/>
                <a:gd name="T76" fmla="*/ 1811240583 w 901"/>
                <a:gd name="T77" fmla="*/ 2026478864 h 907"/>
                <a:gd name="T78" fmla="*/ 1958555777 w 901"/>
                <a:gd name="T79" fmla="*/ 1859422510 h 907"/>
                <a:gd name="T80" fmla="*/ 1989950156 w 901"/>
                <a:gd name="T81" fmla="*/ 1564044755 h 907"/>
                <a:gd name="T82" fmla="*/ 1989950156 w 901"/>
                <a:gd name="T83" fmla="*/ 1496253139 h 907"/>
                <a:gd name="T84" fmla="*/ 1931991302 w 901"/>
                <a:gd name="T85" fmla="*/ 1329196785 h 907"/>
                <a:gd name="T86" fmla="*/ 1837806612 w 901"/>
                <a:gd name="T87" fmla="*/ 1263826298 h 907"/>
                <a:gd name="T88" fmla="*/ 1931991302 w 901"/>
                <a:gd name="T89" fmla="*/ 1164560003 h 907"/>
                <a:gd name="T90" fmla="*/ 1837806612 w 901"/>
                <a:gd name="T91" fmla="*/ 1096768387 h 907"/>
                <a:gd name="T92" fmla="*/ 1717057447 w 901"/>
                <a:gd name="T93" fmla="*/ 1062872580 h 907"/>
                <a:gd name="T94" fmla="*/ 1837806612 w 901"/>
                <a:gd name="T95" fmla="*/ 864339990 h 907"/>
                <a:gd name="T96" fmla="*/ 1837806612 w 901"/>
                <a:gd name="T97" fmla="*/ 997502093 h 907"/>
                <a:gd name="T98" fmla="*/ 1900595369 w 901"/>
                <a:gd name="T99" fmla="*/ 963606285 h 907"/>
                <a:gd name="T100" fmla="*/ 2021346088 w 901"/>
                <a:gd name="T101" fmla="*/ 830444182 h 907"/>
                <a:gd name="T102" fmla="*/ 2110699321 w 901"/>
                <a:gd name="T103" fmla="*/ 697283636 h 907"/>
                <a:gd name="T104" fmla="*/ 2079304942 w 901"/>
                <a:gd name="T105" fmla="*/ 566542662 h 907"/>
                <a:gd name="T106" fmla="*/ 2147483647 w 901"/>
                <a:gd name="T107" fmla="*/ 300218457 h 907"/>
                <a:gd name="T108" fmla="*/ 2079304942 w 901"/>
                <a:gd name="T109" fmla="*/ 368010073 h 907"/>
                <a:gd name="T110" fmla="*/ 1900595369 w 901"/>
                <a:gd name="T111" fmla="*/ 266324205 h 907"/>
                <a:gd name="T112" fmla="*/ 1837806612 w 901"/>
                <a:gd name="T113" fmla="*/ 234849526 h 907"/>
                <a:gd name="T114" fmla="*/ 1598721680 w 901"/>
                <a:gd name="T115" fmla="*/ 0 h 907"/>
                <a:gd name="T116" fmla="*/ 1506953495 w 901"/>
                <a:gd name="T117" fmla="*/ 133162103 h 907"/>
                <a:gd name="T118" fmla="*/ 1538347874 w 901"/>
                <a:gd name="T119" fmla="*/ 234849526 h 907"/>
                <a:gd name="T120" fmla="*/ 1475557563 w 901"/>
                <a:gd name="T121" fmla="*/ 368010073 h 907"/>
                <a:gd name="T122" fmla="*/ 1448993088 w 901"/>
                <a:gd name="T123" fmla="*/ 433380560 h 907"/>
                <a:gd name="T124" fmla="*/ 1598721680 w 901"/>
                <a:gd name="T125" fmla="*/ 501172176 h 90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901" h="907">
                  <a:moveTo>
                    <a:pt x="662" y="207"/>
                  </a:moveTo>
                  <a:lnTo>
                    <a:pt x="637" y="219"/>
                  </a:lnTo>
                  <a:lnTo>
                    <a:pt x="624" y="262"/>
                  </a:lnTo>
                  <a:lnTo>
                    <a:pt x="600" y="288"/>
                  </a:lnTo>
                  <a:lnTo>
                    <a:pt x="573" y="274"/>
                  </a:lnTo>
                  <a:lnTo>
                    <a:pt x="561" y="302"/>
                  </a:lnTo>
                  <a:lnTo>
                    <a:pt x="573" y="317"/>
                  </a:lnTo>
                  <a:lnTo>
                    <a:pt x="550" y="357"/>
                  </a:lnTo>
                  <a:lnTo>
                    <a:pt x="500" y="371"/>
                  </a:lnTo>
                  <a:lnTo>
                    <a:pt x="486" y="384"/>
                  </a:lnTo>
                  <a:lnTo>
                    <a:pt x="424" y="384"/>
                  </a:lnTo>
                  <a:lnTo>
                    <a:pt x="411" y="357"/>
                  </a:lnTo>
                  <a:lnTo>
                    <a:pt x="399" y="357"/>
                  </a:lnTo>
                  <a:lnTo>
                    <a:pt x="336" y="371"/>
                  </a:lnTo>
                  <a:lnTo>
                    <a:pt x="324" y="357"/>
                  </a:lnTo>
                  <a:lnTo>
                    <a:pt x="236" y="329"/>
                  </a:lnTo>
                  <a:lnTo>
                    <a:pt x="236" y="317"/>
                  </a:lnTo>
                  <a:lnTo>
                    <a:pt x="211" y="274"/>
                  </a:lnTo>
                  <a:lnTo>
                    <a:pt x="199" y="262"/>
                  </a:lnTo>
                  <a:lnTo>
                    <a:pt x="187" y="274"/>
                  </a:lnTo>
                  <a:lnTo>
                    <a:pt x="187" y="262"/>
                  </a:lnTo>
                  <a:lnTo>
                    <a:pt x="161" y="248"/>
                  </a:lnTo>
                  <a:lnTo>
                    <a:pt x="149" y="302"/>
                  </a:lnTo>
                  <a:lnTo>
                    <a:pt x="99" y="302"/>
                  </a:lnTo>
                  <a:lnTo>
                    <a:pt x="99" y="343"/>
                  </a:lnTo>
                  <a:lnTo>
                    <a:pt x="74" y="357"/>
                  </a:lnTo>
                  <a:lnTo>
                    <a:pt x="87" y="384"/>
                  </a:lnTo>
                  <a:lnTo>
                    <a:pt x="74" y="439"/>
                  </a:lnTo>
                  <a:lnTo>
                    <a:pt x="37" y="481"/>
                  </a:lnTo>
                  <a:lnTo>
                    <a:pt x="24" y="467"/>
                  </a:lnTo>
                  <a:lnTo>
                    <a:pt x="0" y="494"/>
                  </a:lnTo>
                  <a:lnTo>
                    <a:pt x="11" y="508"/>
                  </a:lnTo>
                  <a:lnTo>
                    <a:pt x="24" y="549"/>
                  </a:lnTo>
                  <a:lnTo>
                    <a:pt x="61" y="563"/>
                  </a:lnTo>
                  <a:lnTo>
                    <a:pt x="111" y="604"/>
                  </a:lnTo>
                  <a:lnTo>
                    <a:pt x="111" y="646"/>
                  </a:lnTo>
                  <a:lnTo>
                    <a:pt x="99" y="658"/>
                  </a:lnTo>
                  <a:lnTo>
                    <a:pt x="124" y="701"/>
                  </a:lnTo>
                  <a:lnTo>
                    <a:pt x="149" y="713"/>
                  </a:lnTo>
                  <a:lnTo>
                    <a:pt x="174" y="727"/>
                  </a:lnTo>
                  <a:lnTo>
                    <a:pt x="199" y="727"/>
                  </a:lnTo>
                  <a:lnTo>
                    <a:pt x="236" y="755"/>
                  </a:lnTo>
                  <a:lnTo>
                    <a:pt x="274" y="755"/>
                  </a:lnTo>
                  <a:lnTo>
                    <a:pt x="286" y="755"/>
                  </a:lnTo>
                  <a:lnTo>
                    <a:pt x="299" y="768"/>
                  </a:lnTo>
                  <a:lnTo>
                    <a:pt x="299" y="755"/>
                  </a:lnTo>
                  <a:lnTo>
                    <a:pt x="336" y="755"/>
                  </a:lnTo>
                  <a:lnTo>
                    <a:pt x="374" y="727"/>
                  </a:lnTo>
                  <a:lnTo>
                    <a:pt x="386" y="727"/>
                  </a:lnTo>
                  <a:lnTo>
                    <a:pt x="411" y="713"/>
                  </a:lnTo>
                  <a:lnTo>
                    <a:pt x="424" y="727"/>
                  </a:lnTo>
                  <a:lnTo>
                    <a:pt x="424" y="741"/>
                  </a:lnTo>
                  <a:lnTo>
                    <a:pt x="450" y="727"/>
                  </a:lnTo>
                  <a:lnTo>
                    <a:pt x="450" y="755"/>
                  </a:lnTo>
                  <a:lnTo>
                    <a:pt x="461" y="796"/>
                  </a:lnTo>
                  <a:lnTo>
                    <a:pt x="461" y="823"/>
                  </a:lnTo>
                  <a:lnTo>
                    <a:pt x="461" y="837"/>
                  </a:lnTo>
                  <a:lnTo>
                    <a:pt x="473" y="837"/>
                  </a:lnTo>
                  <a:lnTo>
                    <a:pt x="473" y="878"/>
                  </a:lnTo>
                  <a:lnTo>
                    <a:pt x="500" y="878"/>
                  </a:lnTo>
                  <a:lnTo>
                    <a:pt x="500" y="892"/>
                  </a:lnTo>
                  <a:lnTo>
                    <a:pt x="523" y="892"/>
                  </a:lnTo>
                  <a:lnTo>
                    <a:pt x="537" y="892"/>
                  </a:lnTo>
                  <a:lnTo>
                    <a:pt x="537" y="865"/>
                  </a:lnTo>
                  <a:lnTo>
                    <a:pt x="550" y="865"/>
                  </a:lnTo>
                  <a:lnTo>
                    <a:pt x="561" y="851"/>
                  </a:lnTo>
                  <a:lnTo>
                    <a:pt x="600" y="851"/>
                  </a:lnTo>
                  <a:lnTo>
                    <a:pt x="611" y="865"/>
                  </a:lnTo>
                  <a:lnTo>
                    <a:pt x="637" y="878"/>
                  </a:lnTo>
                  <a:lnTo>
                    <a:pt x="662" y="878"/>
                  </a:lnTo>
                  <a:lnTo>
                    <a:pt x="662" y="892"/>
                  </a:lnTo>
                  <a:lnTo>
                    <a:pt x="674" y="906"/>
                  </a:lnTo>
                  <a:lnTo>
                    <a:pt x="687" y="892"/>
                  </a:lnTo>
                  <a:lnTo>
                    <a:pt x="687" y="878"/>
                  </a:lnTo>
                  <a:lnTo>
                    <a:pt x="724" y="851"/>
                  </a:lnTo>
                  <a:lnTo>
                    <a:pt x="724" y="837"/>
                  </a:lnTo>
                  <a:lnTo>
                    <a:pt x="737" y="851"/>
                  </a:lnTo>
                  <a:lnTo>
                    <a:pt x="750" y="837"/>
                  </a:lnTo>
                  <a:lnTo>
                    <a:pt x="761" y="837"/>
                  </a:lnTo>
                  <a:lnTo>
                    <a:pt x="811" y="768"/>
                  </a:lnTo>
                  <a:lnTo>
                    <a:pt x="837" y="672"/>
                  </a:lnTo>
                  <a:lnTo>
                    <a:pt x="824" y="646"/>
                  </a:lnTo>
                  <a:lnTo>
                    <a:pt x="811" y="646"/>
                  </a:lnTo>
                  <a:lnTo>
                    <a:pt x="824" y="618"/>
                  </a:lnTo>
                  <a:lnTo>
                    <a:pt x="824" y="604"/>
                  </a:lnTo>
                  <a:lnTo>
                    <a:pt x="800" y="549"/>
                  </a:lnTo>
                  <a:lnTo>
                    <a:pt x="774" y="536"/>
                  </a:lnTo>
                  <a:lnTo>
                    <a:pt x="761" y="522"/>
                  </a:lnTo>
                  <a:lnTo>
                    <a:pt x="787" y="481"/>
                  </a:lnTo>
                  <a:lnTo>
                    <a:pt x="800" y="481"/>
                  </a:lnTo>
                  <a:lnTo>
                    <a:pt x="800" y="467"/>
                  </a:lnTo>
                  <a:lnTo>
                    <a:pt x="761" y="453"/>
                  </a:lnTo>
                  <a:lnTo>
                    <a:pt x="750" y="481"/>
                  </a:lnTo>
                  <a:lnTo>
                    <a:pt x="711" y="439"/>
                  </a:lnTo>
                  <a:lnTo>
                    <a:pt x="724" y="426"/>
                  </a:lnTo>
                  <a:lnTo>
                    <a:pt x="761" y="357"/>
                  </a:lnTo>
                  <a:lnTo>
                    <a:pt x="774" y="384"/>
                  </a:lnTo>
                  <a:lnTo>
                    <a:pt x="761" y="412"/>
                  </a:lnTo>
                  <a:lnTo>
                    <a:pt x="774" y="426"/>
                  </a:lnTo>
                  <a:lnTo>
                    <a:pt x="787" y="398"/>
                  </a:lnTo>
                  <a:lnTo>
                    <a:pt x="824" y="398"/>
                  </a:lnTo>
                  <a:lnTo>
                    <a:pt x="837" y="343"/>
                  </a:lnTo>
                  <a:lnTo>
                    <a:pt x="850" y="329"/>
                  </a:lnTo>
                  <a:lnTo>
                    <a:pt x="874" y="288"/>
                  </a:lnTo>
                  <a:lnTo>
                    <a:pt x="900" y="288"/>
                  </a:lnTo>
                  <a:lnTo>
                    <a:pt x="861" y="234"/>
                  </a:lnTo>
                  <a:lnTo>
                    <a:pt x="900" y="219"/>
                  </a:lnTo>
                  <a:lnTo>
                    <a:pt x="900" y="124"/>
                  </a:lnTo>
                  <a:lnTo>
                    <a:pt x="874" y="138"/>
                  </a:lnTo>
                  <a:lnTo>
                    <a:pt x="861" y="152"/>
                  </a:lnTo>
                  <a:lnTo>
                    <a:pt x="837" y="152"/>
                  </a:lnTo>
                  <a:lnTo>
                    <a:pt x="787" y="110"/>
                  </a:lnTo>
                  <a:lnTo>
                    <a:pt x="774" y="110"/>
                  </a:lnTo>
                  <a:lnTo>
                    <a:pt x="761" y="97"/>
                  </a:lnTo>
                  <a:lnTo>
                    <a:pt x="711" y="28"/>
                  </a:lnTo>
                  <a:lnTo>
                    <a:pt x="662" y="0"/>
                  </a:lnTo>
                  <a:lnTo>
                    <a:pt x="637" y="14"/>
                  </a:lnTo>
                  <a:lnTo>
                    <a:pt x="624" y="55"/>
                  </a:lnTo>
                  <a:lnTo>
                    <a:pt x="637" y="55"/>
                  </a:lnTo>
                  <a:lnTo>
                    <a:pt x="637" y="97"/>
                  </a:lnTo>
                  <a:lnTo>
                    <a:pt x="624" y="138"/>
                  </a:lnTo>
                  <a:lnTo>
                    <a:pt x="611" y="152"/>
                  </a:lnTo>
                  <a:lnTo>
                    <a:pt x="600" y="138"/>
                  </a:lnTo>
                  <a:lnTo>
                    <a:pt x="600" y="179"/>
                  </a:lnTo>
                  <a:lnTo>
                    <a:pt x="637" y="193"/>
                  </a:lnTo>
                  <a:lnTo>
                    <a:pt x="662" y="20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64" name="Freeform 320"/>
            <p:cNvSpPr>
              <a:spLocks/>
            </p:cNvSpPr>
            <p:nvPr/>
          </p:nvSpPr>
          <p:spPr bwMode="auto">
            <a:xfrm>
              <a:off x="8357682" y="3127213"/>
              <a:ext cx="241335" cy="102421"/>
            </a:xfrm>
            <a:custGeom>
              <a:avLst/>
              <a:gdLst>
                <a:gd name="T0" fmla="*/ 57660000 w 127"/>
                <a:gd name="T1" fmla="*/ 33294864 h 70"/>
                <a:gd name="T2" fmla="*/ 0 w 127"/>
                <a:gd name="T3" fmla="*/ 0 h 70"/>
                <a:gd name="T4" fmla="*/ 0 w 127"/>
                <a:gd name="T5" fmla="*/ 99884593 h 70"/>
                <a:gd name="T6" fmla="*/ 120125000 w 127"/>
                <a:gd name="T7" fmla="*/ 130801473 h 70"/>
                <a:gd name="T8" fmla="*/ 209017500 w 127"/>
                <a:gd name="T9" fmla="*/ 164096337 h 70"/>
                <a:gd name="T10" fmla="*/ 302715000 w 127"/>
                <a:gd name="T11" fmla="*/ 130801473 h 70"/>
                <a:gd name="T12" fmla="*/ 302715000 w 127"/>
                <a:gd name="T13" fmla="*/ 99884593 h 70"/>
                <a:gd name="T14" fmla="*/ 209017500 w 127"/>
                <a:gd name="T15" fmla="*/ 99884593 h 70"/>
                <a:gd name="T16" fmla="*/ 120125000 w 127"/>
                <a:gd name="T17" fmla="*/ 33294864 h 70"/>
                <a:gd name="T18" fmla="*/ 57660000 w 127"/>
                <a:gd name="T19" fmla="*/ 33294864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" h="70">
                  <a:moveTo>
                    <a:pt x="24" y="14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50" y="55"/>
                  </a:lnTo>
                  <a:lnTo>
                    <a:pt x="87" y="69"/>
                  </a:lnTo>
                  <a:lnTo>
                    <a:pt x="126" y="55"/>
                  </a:lnTo>
                  <a:lnTo>
                    <a:pt x="126" y="42"/>
                  </a:lnTo>
                  <a:lnTo>
                    <a:pt x="87" y="42"/>
                  </a:lnTo>
                  <a:lnTo>
                    <a:pt x="50" y="14"/>
                  </a:lnTo>
                  <a:lnTo>
                    <a:pt x="24" y="1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25" name="Freeform 321"/>
            <p:cNvSpPr>
              <a:spLocks/>
            </p:cNvSpPr>
            <p:nvPr/>
          </p:nvSpPr>
          <p:spPr bwMode="auto">
            <a:xfrm>
              <a:off x="8645729" y="3191980"/>
              <a:ext cx="72012" cy="376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37" y="25"/>
                </a:cxn>
                <a:cxn ang="0">
                  <a:pos x="37" y="12"/>
                </a:cxn>
                <a:cxn ang="0">
                  <a:pos x="37" y="0"/>
                </a:cxn>
                <a:cxn ang="0">
                  <a:pos x="0" y="0"/>
                </a:cxn>
              </a:cxnLst>
              <a:rect l="0" t="0" r="r" b="b"/>
              <a:pathLst>
                <a:path w="38" h="26">
                  <a:moveTo>
                    <a:pt x="0" y="0"/>
                  </a:moveTo>
                  <a:lnTo>
                    <a:pt x="0" y="12"/>
                  </a:lnTo>
                  <a:lnTo>
                    <a:pt x="0" y="25"/>
                  </a:lnTo>
                  <a:lnTo>
                    <a:pt x="37" y="25"/>
                  </a:lnTo>
                  <a:lnTo>
                    <a:pt x="37" y="12"/>
                  </a:lnTo>
                  <a:lnTo>
                    <a:pt x="37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rgbClr val="00B050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66" name="Line 322"/>
            <p:cNvSpPr>
              <a:spLocks noChangeShapeType="1"/>
            </p:cNvSpPr>
            <p:nvPr/>
          </p:nvSpPr>
          <p:spPr bwMode="auto">
            <a:xfrm>
              <a:off x="9782342" y="2703976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67" name="Line 323"/>
            <p:cNvSpPr>
              <a:spLocks noChangeShapeType="1"/>
            </p:cNvSpPr>
            <p:nvPr/>
          </p:nvSpPr>
          <p:spPr bwMode="auto">
            <a:xfrm>
              <a:off x="9782342" y="2703976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68" name="Line 324"/>
            <p:cNvSpPr>
              <a:spLocks noChangeShapeType="1"/>
            </p:cNvSpPr>
            <p:nvPr/>
          </p:nvSpPr>
          <p:spPr bwMode="auto">
            <a:xfrm flipV="1">
              <a:off x="9766771" y="2679879"/>
              <a:ext cx="0" cy="271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69" name="Line 325"/>
            <p:cNvSpPr>
              <a:spLocks noChangeShapeType="1"/>
            </p:cNvSpPr>
            <p:nvPr/>
          </p:nvSpPr>
          <p:spPr bwMode="auto">
            <a:xfrm>
              <a:off x="9805698" y="2682890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0" name="Line 326"/>
            <p:cNvSpPr>
              <a:spLocks noChangeShapeType="1"/>
            </p:cNvSpPr>
            <p:nvPr/>
          </p:nvSpPr>
          <p:spPr bwMode="auto">
            <a:xfrm>
              <a:off x="9805698" y="2682890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31" name="Freeform 327"/>
            <p:cNvSpPr>
              <a:spLocks/>
            </p:cNvSpPr>
            <p:nvPr/>
          </p:nvSpPr>
          <p:spPr bwMode="auto">
            <a:xfrm>
              <a:off x="8783913" y="2075900"/>
              <a:ext cx="77851" cy="143087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13" y="54"/>
                </a:cxn>
                <a:cxn ang="0">
                  <a:pos x="0" y="96"/>
                </a:cxn>
                <a:cxn ang="0">
                  <a:pos x="27" y="96"/>
                </a:cxn>
                <a:cxn ang="0">
                  <a:pos x="39" y="54"/>
                </a:cxn>
                <a:cxn ang="0">
                  <a:pos x="27" y="0"/>
                </a:cxn>
              </a:cxnLst>
              <a:rect l="0" t="0" r="r" b="b"/>
              <a:pathLst>
                <a:path w="40" h="97">
                  <a:moveTo>
                    <a:pt x="27" y="0"/>
                  </a:moveTo>
                  <a:lnTo>
                    <a:pt x="13" y="54"/>
                  </a:lnTo>
                  <a:lnTo>
                    <a:pt x="0" y="96"/>
                  </a:lnTo>
                  <a:lnTo>
                    <a:pt x="27" y="96"/>
                  </a:lnTo>
                  <a:lnTo>
                    <a:pt x="39" y="54"/>
                  </a:lnTo>
                  <a:lnTo>
                    <a:pt x="2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72" name="Line 328"/>
            <p:cNvSpPr>
              <a:spLocks noChangeShapeType="1"/>
            </p:cNvSpPr>
            <p:nvPr/>
          </p:nvSpPr>
          <p:spPr bwMode="auto">
            <a:xfrm>
              <a:off x="8828677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3" name="Line 329"/>
            <p:cNvSpPr>
              <a:spLocks noChangeShapeType="1"/>
            </p:cNvSpPr>
            <p:nvPr/>
          </p:nvSpPr>
          <p:spPr bwMode="auto">
            <a:xfrm>
              <a:off x="8731365" y="3191979"/>
              <a:ext cx="38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4" name="Line 330"/>
            <p:cNvSpPr>
              <a:spLocks noChangeShapeType="1"/>
            </p:cNvSpPr>
            <p:nvPr/>
          </p:nvSpPr>
          <p:spPr bwMode="auto">
            <a:xfrm>
              <a:off x="8774181" y="3170892"/>
              <a:ext cx="194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5" name="Line 331"/>
            <p:cNvSpPr>
              <a:spLocks noChangeShapeType="1"/>
            </p:cNvSpPr>
            <p:nvPr/>
          </p:nvSpPr>
          <p:spPr bwMode="auto">
            <a:xfrm>
              <a:off x="8799484" y="3149806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6" name="Line 332"/>
            <p:cNvSpPr>
              <a:spLocks noChangeShapeType="1"/>
            </p:cNvSpPr>
            <p:nvPr/>
          </p:nvSpPr>
          <p:spPr bwMode="auto">
            <a:xfrm>
              <a:off x="8852032" y="3149806"/>
              <a:ext cx="5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7" name="Line 333"/>
            <p:cNvSpPr>
              <a:spLocks noChangeShapeType="1"/>
            </p:cNvSpPr>
            <p:nvPr/>
          </p:nvSpPr>
          <p:spPr bwMode="auto">
            <a:xfrm flipV="1">
              <a:off x="8857870" y="3124201"/>
              <a:ext cx="0" cy="286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8" name="Line 334"/>
            <p:cNvSpPr>
              <a:spLocks noChangeShapeType="1"/>
            </p:cNvSpPr>
            <p:nvPr/>
          </p:nvSpPr>
          <p:spPr bwMode="auto">
            <a:xfrm>
              <a:off x="8873443" y="3139262"/>
              <a:ext cx="1945" cy="45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79" name="Line 335"/>
            <p:cNvSpPr>
              <a:spLocks noChangeShapeType="1"/>
            </p:cNvSpPr>
            <p:nvPr/>
          </p:nvSpPr>
          <p:spPr bwMode="auto">
            <a:xfrm>
              <a:off x="8898742" y="3149806"/>
              <a:ext cx="778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40" name="Freeform 336"/>
            <p:cNvSpPr>
              <a:spLocks/>
            </p:cNvSpPr>
            <p:nvPr/>
          </p:nvSpPr>
          <p:spPr bwMode="auto">
            <a:xfrm>
              <a:off x="9311349" y="3413388"/>
              <a:ext cx="72012" cy="63259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1" y="14"/>
                </a:cxn>
                <a:cxn ang="0">
                  <a:pos x="0" y="42"/>
                </a:cxn>
                <a:cxn ang="0">
                  <a:pos x="24" y="42"/>
                </a:cxn>
                <a:cxn ang="0">
                  <a:pos x="37" y="28"/>
                </a:cxn>
                <a:cxn ang="0">
                  <a:pos x="37" y="0"/>
                </a:cxn>
              </a:cxnLst>
              <a:rect l="0" t="0" r="r" b="b"/>
              <a:pathLst>
                <a:path w="38" h="43">
                  <a:moveTo>
                    <a:pt x="37" y="0"/>
                  </a:moveTo>
                  <a:lnTo>
                    <a:pt x="11" y="14"/>
                  </a:lnTo>
                  <a:lnTo>
                    <a:pt x="0" y="42"/>
                  </a:lnTo>
                  <a:lnTo>
                    <a:pt x="24" y="42"/>
                  </a:lnTo>
                  <a:lnTo>
                    <a:pt x="37" y="28"/>
                  </a:lnTo>
                  <a:lnTo>
                    <a:pt x="37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81" name="Line 337"/>
            <p:cNvSpPr>
              <a:spLocks noChangeShapeType="1"/>
            </p:cNvSpPr>
            <p:nvPr/>
          </p:nvSpPr>
          <p:spPr bwMode="auto">
            <a:xfrm>
              <a:off x="8266209" y="3039854"/>
              <a:ext cx="0" cy="15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82" name="Freeform 338"/>
            <p:cNvSpPr>
              <a:spLocks/>
            </p:cNvSpPr>
            <p:nvPr/>
          </p:nvSpPr>
          <p:spPr bwMode="auto">
            <a:xfrm>
              <a:off x="9029143" y="3351634"/>
              <a:ext cx="262744" cy="286175"/>
            </a:xfrm>
            <a:custGeom>
              <a:avLst/>
              <a:gdLst>
                <a:gd name="T0" fmla="*/ 0 w 138"/>
                <a:gd name="T1" fmla="*/ 65267608 h 194"/>
                <a:gd name="T2" fmla="*/ 0 w 138"/>
                <a:gd name="T3" fmla="*/ 99108689 h 194"/>
                <a:gd name="T4" fmla="*/ 26529651 w 138"/>
                <a:gd name="T5" fmla="*/ 164376296 h 194"/>
                <a:gd name="T6" fmla="*/ 57882876 w 138"/>
                <a:gd name="T7" fmla="*/ 164376296 h 194"/>
                <a:gd name="T8" fmla="*/ 89234547 w 138"/>
                <a:gd name="T9" fmla="*/ 268320314 h 194"/>
                <a:gd name="T10" fmla="*/ 118175985 w 138"/>
                <a:gd name="T11" fmla="*/ 268320314 h 194"/>
                <a:gd name="T12" fmla="*/ 178470647 w 138"/>
                <a:gd name="T13" fmla="*/ 234479233 h 194"/>
                <a:gd name="T14" fmla="*/ 209823872 w 138"/>
                <a:gd name="T15" fmla="*/ 268320314 h 194"/>
                <a:gd name="T16" fmla="*/ 238765310 w 138"/>
                <a:gd name="T17" fmla="*/ 333587921 h 194"/>
                <a:gd name="T18" fmla="*/ 267705195 w 138"/>
                <a:gd name="T19" fmla="*/ 401271639 h 194"/>
                <a:gd name="T20" fmla="*/ 267705195 w 138"/>
                <a:gd name="T21" fmla="*/ 466539246 h 194"/>
                <a:gd name="T22" fmla="*/ 299058419 w 138"/>
                <a:gd name="T23" fmla="*/ 432696610 h 194"/>
                <a:gd name="T24" fmla="*/ 330411644 w 138"/>
                <a:gd name="T25" fmla="*/ 432696610 h 194"/>
                <a:gd name="T26" fmla="*/ 330411644 w 138"/>
                <a:gd name="T27" fmla="*/ 367430557 h 194"/>
                <a:gd name="T28" fmla="*/ 299058419 w 138"/>
                <a:gd name="T29" fmla="*/ 297327621 h 194"/>
                <a:gd name="T30" fmla="*/ 238765310 w 138"/>
                <a:gd name="T31" fmla="*/ 198218932 h 194"/>
                <a:gd name="T32" fmla="*/ 178470647 w 138"/>
                <a:gd name="T33" fmla="*/ 164376296 h 194"/>
                <a:gd name="T34" fmla="*/ 209823872 w 138"/>
                <a:gd name="T35" fmla="*/ 132951325 h 194"/>
                <a:gd name="T36" fmla="*/ 178470647 w 138"/>
                <a:gd name="T37" fmla="*/ 65267608 h 194"/>
                <a:gd name="T38" fmla="*/ 147117423 w 138"/>
                <a:gd name="T39" fmla="*/ 65267608 h 194"/>
                <a:gd name="T40" fmla="*/ 118175985 w 138"/>
                <a:gd name="T41" fmla="*/ 0 h 194"/>
                <a:gd name="T42" fmla="*/ 89234547 w 138"/>
                <a:gd name="T43" fmla="*/ 0 h 194"/>
                <a:gd name="T44" fmla="*/ 89234547 w 138"/>
                <a:gd name="T45" fmla="*/ 65267608 h 194"/>
                <a:gd name="T46" fmla="*/ 57882876 w 138"/>
                <a:gd name="T47" fmla="*/ 65267608 h 194"/>
                <a:gd name="T48" fmla="*/ 0 w 138"/>
                <a:gd name="T49" fmla="*/ 65267608 h 1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8" h="194">
                  <a:moveTo>
                    <a:pt x="0" y="27"/>
                  </a:moveTo>
                  <a:lnTo>
                    <a:pt x="0" y="41"/>
                  </a:lnTo>
                  <a:lnTo>
                    <a:pt x="11" y="68"/>
                  </a:lnTo>
                  <a:lnTo>
                    <a:pt x="24" y="68"/>
                  </a:lnTo>
                  <a:lnTo>
                    <a:pt x="37" y="111"/>
                  </a:lnTo>
                  <a:lnTo>
                    <a:pt x="49" y="111"/>
                  </a:lnTo>
                  <a:lnTo>
                    <a:pt x="74" y="97"/>
                  </a:lnTo>
                  <a:lnTo>
                    <a:pt x="87" y="111"/>
                  </a:lnTo>
                  <a:lnTo>
                    <a:pt x="99" y="138"/>
                  </a:lnTo>
                  <a:lnTo>
                    <a:pt x="111" y="166"/>
                  </a:lnTo>
                  <a:lnTo>
                    <a:pt x="111" y="193"/>
                  </a:lnTo>
                  <a:lnTo>
                    <a:pt x="124" y="179"/>
                  </a:lnTo>
                  <a:lnTo>
                    <a:pt x="137" y="179"/>
                  </a:lnTo>
                  <a:lnTo>
                    <a:pt x="137" y="152"/>
                  </a:lnTo>
                  <a:lnTo>
                    <a:pt x="124" y="123"/>
                  </a:lnTo>
                  <a:lnTo>
                    <a:pt x="99" y="82"/>
                  </a:lnTo>
                  <a:lnTo>
                    <a:pt x="74" y="68"/>
                  </a:lnTo>
                  <a:lnTo>
                    <a:pt x="87" y="55"/>
                  </a:lnTo>
                  <a:lnTo>
                    <a:pt x="74" y="27"/>
                  </a:lnTo>
                  <a:lnTo>
                    <a:pt x="61" y="27"/>
                  </a:lnTo>
                  <a:lnTo>
                    <a:pt x="49" y="0"/>
                  </a:lnTo>
                  <a:lnTo>
                    <a:pt x="37" y="0"/>
                  </a:lnTo>
                  <a:lnTo>
                    <a:pt x="37" y="27"/>
                  </a:lnTo>
                  <a:lnTo>
                    <a:pt x="24" y="27"/>
                  </a:lnTo>
                  <a:lnTo>
                    <a:pt x="0" y="27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83" name="Freeform 339" descr="50%"/>
            <p:cNvSpPr>
              <a:spLocks/>
            </p:cNvSpPr>
            <p:nvPr/>
          </p:nvSpPr>
          <p:spPr bwMode="auto">
            <a:xfrm>
              <a:off x="9122563" y="3333561"/>
              <a:ext cx="237443" cy="486495"/>
            </a:xfrm>
            <a:custGeom>
              <a:avLst/>
              <a:gdLst>
                <a:gd name="T0" fmla="*/ 0 w 125"/>
                <a:gd name="T1" fmla="*/ 33801893 h 330"/>
                <a:gd name="T2" fmla="*/ 26406424 w 125"/>
                <a:gd name="T3" fmla="*/ 98989481 h 330"/>
                <a:gd name="T4" fmla="*/ 57615988 w 125"/>
                <a:gd name="T5" fmla="*/ 98989481 h 330"/>
                <a:gd name="T6" fmla="*/ 88824003 w 125"/>
                <a:gd name="T7" fmla="*/ 166591712 h 330"/>
                <a:gd name="T8" fmla="*/ 57615988 w 125"/>
                <a:gd name="T9" fmla="*/ 197978962 h 330"/>
                <a:gd name="T10" fmla="*/ 120032018 w 125"/>
                <a:gd name="T11" fmla="*/ 231779301 h 330"/>
                <a:gd name="T12" fmla="*/ 175246436 w 125"/>
                <a:gd name="T13" fmla="*/ 328354139 h 330"/>
                <a:gd name="T14" fmla="*/ 206454451 w 125"/>
                <a:gd name="T15" fmla="*/ 398371013 h 330"/>
                <a:gd name="T16" fmla="*/ 206454451 w 125"/>
                <a:gd name="T17" fmla="*/ 461143959 h 330"/>
                <a:gd name="T18" fmla="*/ 206454451 w 125"/>
                <a:gd name="T19" fmla="*/ 593935332 h 330"/>
                <a:gd name="T20" fmla="*/ 175246436 w 125"/>
                <a:gd name="T21" fmla="*/ 627735671 h 330"/>
                <a:gd name="T22" fmla="*/ 120032018 w 125"/>
                <a:gd name="T23" fmla="*/ 695337902 h 330"/>
                <a:gd name="T24" fmla="*/ 146438442 w 125"/>
                <a:gd name="T25" fmla="*/ 726725152 h 330"/>
                <a:gd name="T26" fmla="*/ 120032018 w 125"/>
                <a:gd name="T27" fmla="*/ 726725152 h 330"/>
                <a:gd name="T28" fmla="*/ 146438442 w 125"/>
                <a:gd name="T29" fmla="*/ 794327383 h 330"/>
                <a:gd name="T30" fmla="*/ 175246436 w 125"/>
                <a:gd name="T31" fmla="*/ 794327383 h 330"/>
                <a:gd name="T32" fmla="*/ 206454451 w 125"/>
                <a:gd name="T33" fmla="*/ 695337902 h 330"/>
                <a:gd name="T34" fmla="*/ 297680024 w 125"/>
                <a:gd name="T35" fmla="*/ 627735671 h 330"/>
                <a:gd name="T36" fmla="*/ 297680024 w 125"/>
                <a:gd name="T37" fmla="*/ 562548083 h 330"/>
                <a:gd name="T38" fmla="*/ 266470460 w 125"/>
                <a:gd name="T39" fmla="*/ 432172906 h 330"/>
                <a:gd name="T40" fmla="*/ 237664015 w 125"/>
                <a:gd name="T41" fmla="*/ 362156031 h 330"/>
                <a:gd name="T42" fmla="*/ 120032018 w 125"/>
                <a:gd name="T43" fmla="*/ 231779301 h 330"/>
                <a:gd name="T44" fmla="*/ 120032018 w 125"/>
                <a:gd name="T45" fmla="*/ 166591712 h 330"/>
                <a:gd name="T46" fmla="*/ 175246436 w 125"/>
                <a:gd name="T47" fmla="*/ 98989481 h 330"/>
                <a:gd name="T48" fmla="*/ 206454451 w 125"/>
                <a:gd name="T49" fmla="*/ 65187588 h 330"/>
                <a:gd name="T50" fmla="*/ 146438442 w 125"/>
                <a:gd name="T51" fmla="*/ 33801893 h 330"/>
                <a:gd name="T52" fmla="*/ 120032018 w 125"/>
                <a:gd name="T53" fmla="*/ 0 h 330"/>
                <a:gd name="T54" fmla="*/ 26406424 w 125"/>
                <a:gd name="T55" fmla="*/ 0 h 330"/>
                <a:gd name="T56" fmla="*/ 0 w 125"/>
                <a:gd name="T57" fmla="*/ 33801893 h 3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5" h="330">
                  <a:moveTo>
                    <a:pt x="0" y="14"/>
                  </a:moveTo>
                  <a:lnTo>
                    <a:pt x="11" y="41"/>
                  </a:lnTo>
                  <a:lnTo>
                    <a:pt x="24" y="41"/>
                  </a:lnTo>
                  <a:lnTo>
                    <a:pt x="37" y="69"/>
                  </a:lnTo>
                  <a:lnTo>
                    <a:pt x="24" y="82"/>
                  </a:lnTo>
                  <a:lnTo>
                    <a:pt x="50" y="96"/>
                  </a:lnTo>
                  <a:lnTo>
                    <a:pt x="73" y="136"/>
                  </a:lnTo>
                  <a:lnTo>
                    <a:pt x="86" y="165"/>
                  </a:lnTo>
                  <a:lnTo>
                    <a:pt x="86" y="191"/>
                  </a:lnTo>
                  <a:lnTo>
                    <a:pt x="86" y="246"/>
                  </a:lnTo>
                  <a:lnTo>
                    <a:pt x="73" y="260"/>
                  </a:lnTo>
                  <a:lnTo>
                    <a:pt x="50" y="288"/>
                  </a:lnTo>
                  <a:lnTo>
                    <a:pt x="61" y="301"/>
                  </a:lnTo>
                  <a:lnTo>
                    <a:pt x="50" y="301"/>
                  </a:lnTo>
                  <a:lnTo>
                    <a:pt x="61" y="329"/>
                  </a:lnTo>
                  <a:lnTo>
                    <a:pt x="73" y="329"/>
                  </a:lnTo>
                  <a:lnTo>
                    <a:pt x="86" y="288"/>
                  </a:lnTo>
                  <a:lnTo>
                    <a:pt x="124" y="260"/>
                  </a:lnTo>
                  <a:lnTo>
                    <a:pt x="124" y="233"/>
                  </a:lnTo>
                  <a:lnTo>
                    <a:pt x="111" y="179"/>
                  </a:lnTo>
                  <a:lnTo>
                    <a:pt x="99" y="150"/>
                  </a:lnTo>
                  <a:lnTo>
                    <a:pt x="50" y="96"/>
                  </a:lnTo>
                  <a:lnTo>
                    <a:pt x="50" y="69"/>
                  </a:lnTo>
                  <a:lnTo>
                    <a:pt x="73" y="41"/>
                  </a:lnTo>
                  <a:lnTo>
                    <a:pt x="86" y="27"/>
                  </a:lnTo>
                  <a:lnTo>
                    <a:pt x="61" y="14"/>
                  </a:lnTo>
                  <a:lnTo>
                    <a:pt x="50" y="0"/>
                  </a:lnTo>
                  <a:lnTo>
                    <a:pt x="11" y="0"/>
                  </a:lnTo>
                  <a:lnTo>
                    <a:pt x="0" y="14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84" name="Freeform 340"/>
            <p:cNvSpPr>
              <a:spLocks/>
            </p:cNvSpPr>
            <p:nvPr/>
          </p:nvSpPr>
          <p:spPr bwMode="auto">
            <a:xfrm>
              <a:off x="9143971" y="3615214"/>
              <a:ext cx="147916" cy="144594"/>
            </a:xfrm>
            <a:custGeom>
              <a:avLst/>
              <a:gdLst>
                <a:gd name="T0" fmla="*/ 29462103 w 77"/>
                <a:gd name="T1" fmla="*/ 133009433 h 98"/>
                <a:gd name="T2" fmla="*/ 29462103 w 77"/>
                <a:gd name="T3" fmla="*/ 166865559 h 98"/>
                <a:gd name="T4" fmla="*/ 29462103 w 77"/>
                <a:gd name="T5" fmla="*/ 200721686 h 98"/>
                <a:gd name="T6" fmla="*/ 93295355 w 77"/>
                <a:gd name="T7" fmla="*/ 234579367 h 98"/>
                <a:gd name="T8" fmla="*/ 154673300 w 77"/>
                <a:gd name="T9" fmla="*/ 166865559 h 98"/>
                <a:gd name="T10" fmla="*/ 186589142 w 77"/>
                <a:gd name="T11" fmla="*/ 133009433 h 98"/>
                <a:gd name="T12" fmla="*/ 186589142 w 77"/>
                <a:gd name="T13" fmla="*/ 0 h 98"/>
                <a:gd name="T14" fmla="*/ 154673300 w 77"/>
                <a:gd name="T15" fmla="*/ 0 h 98"/>
                <a:gd name="T16" fmla="*/ 122755891 w 77"/>
                <a:gd name="T17" fmla="*/ 33856127 h 98"/>
                <a:gd name="T18" fmla="*/ 93295355 w 77"/>
                <a:gd name="T19" fmla="*/ 0 h 98"/>
                <a:gd name="T20" fmla="*/ 29462103 w 77"/>
                <a:gd name="T21" fmla="*/ 0 h 98"/>
                <a:gd name="T22" fmla="*/ 0 w 77"/>
                <a:gd name="T23" fmla="*/ 67713808 h 98"/>
                <a:gd name="T24" fmla="*/ 29462103 w 77"/>
                <a:gd name="T25" fmla="*/ 133009433 h 9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7" h="98">
                  <a:moveTo>
                    <a:pt x="12" y="55"/>
                  </a:moveTo>
                  <a:lnTo>
                    <a:pt x="12" y="69"/>
                  </a:lnTo>
                  <a:lnTo>
                    <a:pt x="12" y="83"/>
                  </a:lnTo>
                  <a:lnTo>
                    <a:pt x="38" y="97"/>
                  </a:lnTo>
                  <a:lnTo>
                    <a:pt x="63" y="69"/>
                  </a:lnTo>
                  <a:lnTo>
                    <a:pt x="76" y="55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50" y="14"/>
                  </a:lnTo>
                  <a:lnTo>
                    <a:pt x="38" y="0"/>
                  </a:lnTo>
                  <a:lnTo>
                    <a:pt x="12" y="0"/>
                  </a:lnTo>
                  <a:lnTo>
                    <a:pt x="0" y="28"/>
                  </a:lnTo>
                  <a:lnTo>
                    <a:pt x="12" y="55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45" name="Freeform 341"/>
            <p:cNvSpPr>
              <a:spLocks/>
            </p:cNvSpPr>
            <p:nvPr/>
          </p:nvSpPr>
          <p:spPr bwMode="auto">
            <a:xfrm>
              <a:off x="9406716" y="3880304"/>
              <a:ext cx="309454" cy="204840"/>
            </a:xfrm>
            <a:custGeom>
              <a:avLst/>
              <a:gdLst/>
              <a:ahLst/>
              <a:cxnLst>
                <a:cxn ang="0">
                  <a:pos x="0" y="124"/>
                </a:cxn>
                <a:cxn ang="0">
                  <a:pos x="11" y="138"/>
                </a:cxn>
                <a:cxn ang="0">
                  <a:pos x="37" y="138"/>
                </a:cxn>
                <a:cxn ang="0">
                  <a:pos x="50" y="124"/>
                </a:cxn>
                <a:cxn ang="0">
                  <a:pos x="87" y="124"/>
                </a:cxn>
                <a:cxn ang="0">
                  <a:pos x="100" y="69"/>
                </a:cxn>
                <a:cxn ang="0">
                  <a:pos x="110" y="69"/>
                </a:cxn>
                <a:cxn ang="0">
                  <a:pos x="136" y="69"/>
                </a:cxn>
                <a:cxn ang="0">
                  <a:pos x="149" y="69"/>
                </a:cxn>
                <a:cxn ang="0">
                  <a:pos x="149" y="41"/>
                </a:cxn>
                <a:cxn ang="0">
                  <a:pos x="161" y="41"/>
                </a:cxn>
                <a:cxn ang="0">
                  <a:pos x="136" y="28"/>
                </a:cxn>
                <a:cxn ang="0">
                  <a:pos x="123" y="0"/>
                </a:cxn>
                <a:cxn ang="0">
                  <a:pos x="110" y="0"/>
                </a:cxn>
                <a:cxn ang="0">
                  <a:pos x="100" y="41"/>
                </a:cxn>
                <a:cxn ang="0">
                  <a:pos x="100" y="55"/>
                </a:cxn>
                <a:cxn ang="0">
                  <a:pos x="87" y="55"/>
                </a:cxn>
                <a:cxn ang="0">
                  <a:pos x="100" y="55"/>
                </a:cxn>
                <a:cxn ang="0">
                  <a:pos x="87" y="55"/>
                </a:cxn>
                <a:cxn ang="0">
                  <a:pos x="60" y="83"/>
                </a:cxn>
                <a:cxn ang="0">
                  <a:pos x="24" y="96"/>
                </a:cxn>
                <a:cxn ang="0">
                  <a:pos x="24" y="124"/>
                </a:cxn>
                <a:cxn ang="0">
                  <a:pos x="0" y="124"/>
                </a:cxn>
              </a:cxnLst>
              <a:rect l="0" t="0" r="r" b="b"/>
              <a:pathLst>
                <a:path w="162" h="139">
                  <a:moveTo>
                    <a:pt x="0" y="124"/>
                  </a:moveTo>
                  <a:lnTo>
                    <a:pt x="11" y="138"/>
                  </a:lnTo>
                  <a:lnTo>
                    <a:pt x="37" y="138"/>
                  </a:lnTo>
                  <a:lnTo>
                    <a:pt x="50" y="124"/>
                  </a:lnTo>
                  <a:lnTo>
                    <a:pt x="87" y="124"/>
                  </a:lnTo>
                  <a:lnTo>
                    <a:pt x="100" y="69"/>
                  </a:lnTo>
                  <a:lnTo>
                    <a:pt x="110" y="69"/>
                  </a:lnTo>
                  <a:lnTo>
                    <a:pt x="136" y="69"/>
                  </a:lnTo>
                  <a:lnTo>
                    <a:pt x="149" y="69"/>
                  </a:lnTo>
                  <a:lnTo>
                    <a:pt x="149" y="41"/>
                  </a:lnTo>
                  <a:lnTo>
                    <a:pt x="161" y="41"/>
                  </a:lnTo>
                  <a:lnTo>
                    <a:pt x="136" y="28"/>
                  </a:lnTo>
                  <a:lnTo>
                    <a:pt x="123" y="0"/>
                  </a:lnTo>
                  <a:lnTo>
                    <a:pt x="110" y="0"/>
                  </a:lnTo>
                  <a:lnTo>
                    <a:pt x="100" y="41"/>
                  </a:lnTo>
                  <a:lnTo>
                    <a:pt x="100" y="55"/>
                  </a:lnTo>
                  <a:lnTo>
                    <a:pt x="87" y="55"/>
                  </a:lnTo>
                  <a:lnTo>
                    <a:pt x="100" y="55"/>
                  </a:lnTo>
                  <a:lnTo>
                    <a:pt x="87" y="55"/>
                  </a:lnTo>
                  <a:lnTo>
                    <a:pt x="60" y="83"/>
                  </a:lnTo>
                  <a:lnTo>
                    <a:pt x="24" y="96"/>
                  </a:lnTo>
                  <a:lnTo>
                    <a:pt x="24" y="124"/>
                  </a:lnTo>
                  <a:lnTo>
                    <a:pt x="0" y="124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46" name="Freeform 342"/>
            <p:cNvSpPr>
              <a:spLocks/>
            </p:cNvSpPr>
            <p:nvPr/>
          </p:nvSpPr>
          <p:spPr bwMode="auto">
            <a:xfrm>
              <a:off x="9071959" y="3880304"/>
              <a:ext cx="171271" cy="1837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8"/>
                </a:cxn>
                <a:cxn ang="0">
                  <a:pos x="38" y="96"/>
                </a:cxn>
                <a:cxn ang="0">
                  <a:pos x="64" y="124"/>
                </a:cxn>
                <a:cxn ang="0">
                  <a:pos x="64" y="110"/>
                </a:cxn>
                <a:cxn ang="0">
                  <a:pos x="89" y="110"/>
                </a:cxn>
                <a:cxn ang="0">
                  <a:pos x="77" y="83"/>
                </a:cxn>
                <a:cxn ang="0">
                  <a:pos x="64" y="69"/>
                </a:cxn>
                <a:cxn ang="0">
                  <a:pos x="64" y="55"/>
                </a:cxn>
                <a:cxn ang="0">
                  <a:pos x="38" y="28"/>
                </a:cxn>
                <a:cxn ang="0">
                  <a:pos x="26" y="14"/>
                </a:cxn>
                <a:cxn ang="0">
                  <a:pos x="0" y="0"/>
                </a:cxn>
              </a:cxnLst>
              <a:rect l="0" t="0" r="r" b="b"/>
              <a:pathLst>
                <a:path w="90" h="125">
                  <a:moveTo>
                    <a:pt x="0" y="0"/>
                  </a:moveTo>
                  <a:lnTo>
                    <a:pt x="12" y="28"/>
                  </a:lnTo>
                  <a:lnTo>
                    <a:pt x="38" y="96"/>
                  </a:lnTo>
                  <a:lnTo>
                    <a:pt x="64" y="124"/>
                  </a:lnTo>
                  <a:lnTo>
                    <a:pt x="64" y="110"/>
                  </a:lnTo>
                  <a:lnTo>
                    <a:pt x="89" y="110"/>
                  </a:lnTo>
                  <a:lnTo>
                    <a:pt x="77" y="83"/>
                  </a:lnTo>
                  <a:lnTo>
                    <a:pt x="64" y="69"/>
                  </a:lnTo>
                  <a:lnTo>
                    <a:pt x="64" y="55"/>
                  </a:lnTo>
                  <a:lnTo>
                    <a:pt x="38" y="28"/>
                  </a:lnTo>
                  <a:lnTo>
                    <a:pt x="26" y="1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47" name="Freeform 343"/>
            <p:cNvSpPr>
              <a:spLocks/>
            </p:cNvSpPr>
            <p:nvPr/>
          </p:nvSpPr>
          <p:spPr bwMode="auto">
            <a:xfrm>
              <a:off x="9667516" y="3211560"/>
              <a:ext cx="48656" cy="123507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3" y="14"/>
                </a:cxn>
                <a:cxn ang="0">
                  <a:pos x="0" y="28"/>
                </a:cxn>
                <a:cxn ang="0">
                  <a:pos x="13" y="69"/>
                </a:cxn>
                <a:cxn ang="0">
                  <a:pos x="25" y="83"/>
                </a:cxn>
                <a:cxn ang="0">
                  <a:pos x="25" y="69"/>
                </a:cxn>
                <a:cxn ang="0">
                  <a:pos x="25" y="55"/>
                </a:cxn>
                <a:cxn ang="0">
                  <a:pos x="25" y="0"/>
                </a:cxn>
              </a:cxnLst>
              <a:rect l="0" t="0" r="r" b="b"/>
              <a:pathLst>
                <a:path w="26" h="84">
                  <a:moveTo>
                    <a:pt x="25" y="0"/>
                  </a:moveTo>
                  <a:lnTo>
                    <a:pt x="13" y="14"/>
                  </a:lnTo>
                  <a:lnTo>
                    <a:pt x="0" y="28"/>
                  </a:lnTo>
                  <a:lnTo>
                    <a:pt x="13" y="69"/>
                  </a:lnTo>
                  <a:lnTo>
                    <a:pt x="25" y="83"/>
                  </a:lnTo>
                  <a:lnTo>
                    <a:pt x="25" y="69"/>
                  </a:lnTo>
                  <a:lnTo>
                    <a:pt x="25" y="55"/>
                  </a:lnTo>
                  <a:lnTo>
                    <a:pt x="25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48" name="Oval 344"/>
            <p:cNvSpPr>
              <a:spLocks noChangeArrowheads="1"/>
            </p:cNvSpPr>
            <p:nvPr/>
          </p:nvSpPr>
          <p:spPr bwMode="auto">
            <a:xfrm>
              <a:off x="9521544" y="3286869"/>
              <a:ext cx="46710" cy="3916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49" name="Oval 345"/>
            <p:cNvSpPr>
              <a:spLocks noChangeArrowheads="1"/>
            </p:cNvSpPr>
            <p:nvPr/>
          </p:nvSpPr>
          <p:spPr bwMode="auto">
            <a:xfrm>
              <a:off x="9474835" y="3286868"/>
              <a:ext cx="38925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0" name="Oval 346"/>
            <p:cNvSpPr>
              <a:spLocks noChangeArrowheads="1"/>
            </p:cNvSpPr>
            <p:nvPr/>
          </p:nvSpPr>
          <p:spPr bwMode="auto">
            <a:xfrm>
              <a:off x="9188734" y="4015860"/>
              <a:ext cx="42817" cy="3916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1" name="Oval 347"/>
            <p:cNvSpPr>
              <a:spLocks noChangeArrowheads="1"/>
            </p:cNvSpPr>
            <p:nvPr/>
          </p:nvSpPr>
          <p:spPr bwMode="auto">
            <a:xfrm>
              <a:off x="9568255" y="3916451"/>
              <a:ext cx="19462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3258" tIns="46628" rIns="93258" bIns="46628" anchor="ctr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2" name="Freeform 348"/>
            <p:cNvSpPr>
              <a:spLocks/>
            </p:cNvSpPr>
            <p:nvPr/>
          </p:nvSpPr>
          <p:spPr bwMode="auto">
            <a:xfrm>
              <a:off x="10198841" y="4312578"/>
              <a:ext cx="46710" cy="42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28"/>
                </a:cxn>
                <a:cxn ang="0">
                  <a:pos x="23" y="28"/>
                </a:cxn>
                <a:cxn ang="0">
                  <a:pos x="0" y="0"/>
                </a:cxn>
              </a:cxnLst>
              <a:rect l="0" t="0" r="r" b="b"/>
              <a:pathLst>
                <a:path w="24" h="29">
                  <a:moveTo>
                    <a:pt x="0" y="0"/>
                  </a:moveTo>
                  <a:lnTo>
                    <a:pt x="12" y="28"/>
                  </a:lnTo>
                  <a:lnTo>
                    <a:pt x="23" y="28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093" name="Freeform 349"/>
            <p:cNvSpPr>
              <a:spLocks/>
            </p:cNvSpPr>
            <p:nvPr/>
          </p:nvSpPr>
          <p:spPr bwMode="auto">
            <a:xfrm>
              <a:off x="9741473" y="3454055"/>
              <a:ext cx="144023" cy="204840"/>
            </a:xfrm>
            <a:custGeom>
              <a:avLst/>
              <a:gdLst>
                <a:gd name="T0" fmla="*/ 59731400 w 76"/>
                <a:gd name="T1" fmla="*/ 0 h 138"/>
                <a:gd name="T2" fmla="*/ 0 w 76"/>
                <a:gd name="T3" fmla="*/ 0 h 138"/>
                <a:gd name="T4" fmla="*/ 0 w 76"/>
                <a:gd name="T5" fmla="*/ 102801254 h 138"/>
                <a:gd name="T6" fmla="*/ 0 w 76"/>
                <a:gd name="T7" fmla="*/ 134619908 h 138"/>
                <a:gd name="T8" fmla="*/ 0 w 76"/>
                <a:gd name="T9" fmla="*/ 200705646 h 138"/>
                <a:gd name="T10" fmla="*/ 0 w 76"/>
                <a:gd name="T11" fmla="*/ 234972731 h 138"/>
                <a:gd name="T12" fmla="*/ 59731400 w 76"/>
                <a:gd name="T13" fmla="*/ 234972731 h 138"/>
                <a:gd name="T14" fmla="*/ 59731400 w 76"/>
                <a:gd name="T15" fmla="*/ 266792949 h 138"/>
                <a:gd name="T16" fmla="*/ 117073112 w 76"/>
                <a:gd name="T17" fmla="*/ 266792949 h 138"/>
                <a:gd name="T18" fmla="*/ 148134429 w 76"/>
                <a:gd name="T19" fmla="*/ 335327119 h 138"/>
                <a:gd name="T20" fmla="*/ 179194201 w 76"/>
                <a:gd name="T21" fmla="*/ 301060034 h 138"/>
                <a:gd name="T22" fmla="*/ 148134429 w 76"/>
                <a:gd name="T23" fmla="*/ 234972731 h 138"/>
                <a:gd name="T24" fmla="*/ 88403029 w 76"/>
                <a:gd name="T25" fmla="*/ 234972731 h 138"/>
                <a:gd name="T26" fmla="*/ 59731400 w 76"/>
                <a:gd name="T27" fmla="*/ 168886993 h 138"/>
                <a:gd name="T28" fmla="*/ 88403029 w 76"/>
                <a:gd name="T29" fmla="*/ 102801254 h 138"/>
                <a:gd name="T30" fmla="*/ 59731400 w 76"/>
                <a:gd name="T31" fmla="*/ 34267085 h 138"/>
                <a:gd name="T32" fmla="*/ 59731400 w 76"/>
                <a:gd name="T33" fmla="*/ 0 h 1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6" h="138">
                  <a:moveTo>
                    <a:pt x="25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0" y="55"/>
                  </a:lnTo>
                  <a:lnTo>
                    <a:pt x="0" y="82"/>
                  </a:lnTo>
                  <a:lnTo>
                    <a:pt x="0" y="96"/>
                  </a:lnTo>
                  <a:lnTo>
                    <a:pt x="25" y="96"/>
                  </a:lnTo>
                  <a:lnTo>
                    <a:pt x="25" y="109"/>
                  </a:lnTo>
                  <a:lnTo>
                    <a:pt x="49" y="109"/>
                  </a:lnTo>
                  <a:lnTo>
                    <a:pt x="62" y="137"/>
                  </a:lnTo>
                  <a:lnTo>
                    <a:pt x="75" y="123"/>
                  </a:lnTo>
                  <a:lnTo>
                    <a:pt x="62" y="96"/>
                  </a:lnTo>
                  <a:lnTo>
                    <a:pt x="37" y="96"/>
                  </a:lnTo>
                  <a:lnTo>
                    <a:pt x="25" y="69"/>
                  </a:lnTo>
                  <a:lnTo>
                    <a:pt x="37" y="42"/>
                  </a:lnTo>
                  <a:lnTo>
                    <a:pt x="25" y="14"/>
                  </a:lnTo>
                  <a:lnTo>
                    <a:pt x="25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94" name="Freeform 350"/>
            <p:cNvSpPr>
              <a:spLocks/>
            </p:cNvSpPr>
            <p:nvPr/>
          </p:nvSpPr>
          <p:spPr bwMode="auto">
            <a:xfrm>
              <a:off x="9811536" y="3758304"/>
              <a:ext cx="171271" cy="123507"/>
            </a:xfrm>
            <a:custGeom>
              <a:avLst/>
              <a:gdLst>
                <a:gd name="T0" fmla="*/ 152758026 w 89"/>
                <a:gd name="T1" fmla="*/ 0 h 83"/>
                <a:gd name="T2" fmla="*/ 120727484 w 89"/>
                <a:gd name="T3" fmla="*/ 66414344 h 83"/>
                <a:gd name="T4" fmla="*/ 93625684 w 89"/>
                <a:gd name="T5" fmla="*/ 66414344 h 83"/>
                <a:gd name="T6" fmla="*/ 29566171 w 89"/>
                <a:gd name="T7" fmla="*/ 66414344 h 83"/>
                <a:gd name="T8" fmla="*/ 0 w 89"/>
                <a:gd name="T9" fmla="*/ 135289466 h 83"/>
                <a:gd name="T10" fmla="*/ 61596712 w 89"/>
                <a:gd name="T11" fmla="*/ 100851121 h 83"/>
                <a:gd name="T12" fmla="*/ 120727484 w 89"/>
                <a:gd name="T13" fmla="*/ 135289466 h 83"/>
                <a:gd name="T14" fmla="*/ 120727484 w 89"/>
                <a:gd name="T15" fmla="*/ 201703810 h 83"/>
                <a:gd name="T16" fmla="*/ 152758026 w 89"/>
                <a:gd name="T17" fmla="*/ 201703810 h 83"/>
                <a:gd name="T18" fmla="*/ 184788567 w 89"/>
                <a:gd name="T19" fmla="*/ 135289466 h 83"/>
                <a:gd name="T20" fmla="*/ 216817539 w 89"/>
                <a:gd name="T21" fmla="*/ 201703810 h 83"/>
                <a:gd name="T22" fmla="*/ 216817539 w 89"/>
                <a:gd name="T23" fmla="*/ 167265465 h 83"/>
                <a:gd name="T24" fmla="*/ 184788567 w 89"/>
                <a:gd name="T25" fmla="*/ 31977567 h 83"/>
                <a:gd name="T26" fmla="*/ 152758026 w 89"/>
                <a:gd name="T27" fmla="*/ 0 h 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9" h="83">
                  <a:moveTo>
                    <a:pt x="62" y="0"/>
                  </a:moveTo>
                  <a:lnTo>
                    <a:pt x="49" y="27"/>
                  </a:lnTo>
                  <a:lnTo>
                    <a:pt x="38" y="27"/>
                  </a:lnTo>
                  <a:lnTo>
                    <a:pt x="12" y="27"/>
                  </a:lnTo>
                  <a:lnTo>
                    <a:pt x="0" y="55"/>
                  </a:lnTo>
                  <a:lnTo>
                    <a:pt x="25" y="41"/>
                  </a:lnTo>
                  <a:lnTo>
                    <a:pt x="49" y="55"/>
                  </a:lnTo>
                  <a:lnTo>
                    <a:pt x="49" y="82"/>
                  </a:lnTo>
                  <a:lnTo>
                    <a:pt x="62" y="82"/>
                  </a:lnTo>
                  <a:lnTo>
                    <a:pt x="75" y="55"/>
                  </a:lnTo>
                  <a:lnTo>
                    <a:pt x="88" y="82"/>
                  </a:lnTo>
                  <a:lnTo>
                    <a:pt x="88" y="68"/>
                  </a:lnTo>
                  <a:lnTo>
                    <a:pt x="75" y="13"/>
                  </a:lnTo>
                  <a:lnTo>
                    <a:pt x="62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095" name="Freeform 351"/>
            <p:cNvSpPr>
              <a:spLocks/>
            </p:cNvSpPr>
            <p:nvPr/>
          </p:nvSpPr>
          <p:spPr bwMode="auto">
            <a:xfrm>
              <a:off x="9667513" y="3717636"/>
              <a:ext cx="75904" cy="102421"/>
            </a:xfrm>
            <a:custGeom>
              <a:avLst/>
              <a:gdLst>
                <a:gd name="T0" fmla="*/ 93431399 w 40"/>
                <a:gd name="T1" fmla="*/ 0 h 70"/>
                <a:gd name="T2" fmla="*/ 31143284 w 40"/>
                <a:gd name="T3" fmla="*/ 66589729 h 70"/>
                <a:gd name="T4" fmla="*/ 0 w 40"/>
                <a:gd name="T5" fmla="*/ 164096337 h 70"/>
                <a:gd name="T6" fmla="*/ 62288115 w 40"/>
                <a:gd name="T7" fmla="*/ 97506609 h 70"/>
                <a:gd name="T8" fmla="*/ 93431399 w 40"/>
                <a:gd name="T9" fmla="*/ 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70">
                  <a:moveTo>
                    <a:pt x="39" y="0"/>
                  </a:moveTo>
                  <a:lnTo>
                    <a:pt x="13" y="28"/>
                  </a:lnTo>
                  <a:lnTo>
                    <a:pt x="0" y="69"/>
                  </a:lnTo>
                  <a:lnTo>
                    <a:pt x="26" y="41"/>
                  </a:lnTo>
                  <a:lnTo>
                    <a:pt x="39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56" name="Freeform 352"/>
            <p:cNvSpPr>
              <a:spLocks/>
            </p:cNvSpPr>
            <p:nvPr/>
          </p:nvSpPr>
          <p:spPr bwMode="auto">
            <a:xfrm>
              <a:off x="9836837" y="3735710"/>
              <a:ext cx="33087" cy="4217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14"/>
                </a:cxn>
                <a:cxn ang="0">
                  <a:pos x="16" y="27"/>
                </a:cxn>
                <a:cxn ang="0">
                  <a:pos x="16" y="14"/>
                </a:cxn>
                <a:cxn ang="0">
                  <a:pos x="16" y="0"/>
                </a:cxn>
              </a:cxnLst>
              <a:rect l="0" t="0" r="r" b="b"/>
              <a:pathLst>
                <a:path w="17" h="28">
                  <a:moveTo>
                    <a:pt x="16" y="0"/>
                  </a:moveTo>
                  <a:lnTo>
                    <a:pt x="0" y="14"/>
                  </a:lnTo>
                  <a:lnTo>
                    <a:pt x="16" y="27"/>
                  </a:lnTo>
                  <a:lnTo>
                    <a:pt x="16" y="14"/>
                  </a:lnTo>
                  <a:lnTo>
                    <a:pt x="16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7" name="Freeform 353"/>
            <p:cNvSpPr>
              <a:spLocks/>
            </p:cNvSpPr>
            <p:nvPr/>
          </p:nvSpPr>
          <p:spPr bwMode="auto">
            <a:xfrm>
              <a:off x="9906902" y="3657389"/>
              <a:ext cx="33087" cy="39160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0"/>
                </a:cxn>
                <a:cxn ang="0">
                  <a:pos x="16" y="26"/>
                </a:cxn>
                <a:cxn ang="0">
                  <a:pos x="16" y="0"/>
                </a:cxn>
              </a:cxnLst>
              <a:rect l="0" t="0" r="r" b="b"/>
              <a:pathLst>
                <a:path w="17" h="27">
                  <a:moveTo>
                    <a:pt x="16" y="0"/>
                  </a:moveTo>
                  <a:lnTo>
                    <a:pt x="0" y="0"/>
                  </a:lnTo>
                  <a:lnTo>
                    <a:pt x="16" y="26"/>
                  </a:lnTo>
                  <a:lnTo>
                    <a:pt x="16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8" name="Freeform 354"/>
            <p:cNvSpPr>
              <a:spLocks/>
            </p:cNvSpPr>
            <p:nvPr/>
          </p:nvSpPr>
          <p:spPr bwMode="auto">
            <a:xfrm>
              <a:off x="9811539" y="3695043"/>
              <a:ext cx="33086" cy="42173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" y="0"/>
                </a:cxn>
                <a:cxn ang="0">
                  <a:pos x="0" y="0"/>
                </a:cxn>
                <a:cxn ang="0">
                  <a:pos x="0" y="28"/>
                </a:cxn>
              </a:cxnLst>
              <a:rect l="0" t="0" r="r" b="b"/>
              <a:pathLst>
                <a:path w="17" h="29">
                  <a:moveTo>
                    <a:pt x="0" y="28"/>
                  </a:moveTo>
                  <a:lnTo>
                    <a:pt x="16" y="0"/>
                  </a:lnTo>
                  <a:lnTo>
                    <a:pt x="0" y="0"/>
                  </a:lnTo>
                  <a:lnTo>
                    <a:pt x="0" y="28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59" name="Freeform 355"/>
            <p:cNvSpPr>
              <a:spLocks/>
            </p:cNvSpPr>
            <p:nvPr/>
          </p:nvSpPr>
          <p:spPr bwMode="auto">
            <a:xfrm>
              <a:off x="9883547" y="3717636"/>
              <a:ext cx="1947" cy="421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"/>
                </a:cxn>
                <a:cxn ang="0">
                  <a:pos x="0" y="28"/>
                </a:cxn>
                <a:cxn ang="0">
                  <a:pos x="0" y="0"/>
                </a:cxn>
              </a:cxnLst>
              <a:rect l="0" t="0" r="r" b="b"/>
              <a:pathLst>
                <a:path w="1" h="29">
                  <a:moveTo>
                    <a:pt x="0" y="0"/>
                  </a:moveTo>
                  <a:lnTo>
                    <a:pt x="0" y="14"/>
                  </a:lnTo>
                  <a:lnTo>
                    <a:pt x="0" y="28"/>
                  </a:lnTo>
                  <a:lnTo>
                    <a:pt x="0" y="0"/>
                  </a:lnTo>
                </a:path>
              </a:pathLst>
            </a:custGeom>
            <a:solidFill>
              <a:srgbClr val="00B050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00" name="Line 356"/>
            <p:cNvSpPr>
              <a:spLocks noChangeShapeType="1"/>
            </p:cNvSpPr>
            <p:nvPr/>
          </p:nvSpPr>
          <p:spPr bwMode="auto">
            <a:xfrm>
              <a:off x="9780398" y="3648353"/>
              <a:ext cx="1945" cy="30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01" name="Oval 357"/>
            <p:cNvSpPr>
              <a:spLocks noChangeArrowheads="1"/>
            </p:cNvSpPr>
            <p:nvPr/>
          </p:nvSpPr>
          <p:spPr bwMode="auto">
            <a:xfrm>
              <a:off x="10120990" y="3794452"/>
              <a:ext cx="15570" cy="37654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02" name="Oval 358"/>
            <p:cNvSpPr>
              <a:spLocks noChangeArrowheads="1"/>
            </p:cNvSpPr>
            <p:nvPr/>
          </p:nvSpPr>
          <p:spPr bwMode="auto">
            <a:xfrm>
              <a:off x="10358434" y="3449536"/>
              <a:ext cx="15570" cy="3916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03" name="Oval 359"/>
            <p:cNvSpPr>
              <a:spLocks noChangeArrowheads="1"/>
            </p:cNvSpPr>
            <p:nvPr/>
          </p:nvSpPr>
          <p:spPr bwMode="auto">
            <a:xfrm>
              <a:off x="10214412" y="3368201"/>
              <a:ext cx="38925" cy="3765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6335" tIns="42410" rIns="86335" bIns="42410" anchor="ctr"/>
            <a:lstStyle>
              <a:lvl1pPr defTabSz="7112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7112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7112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7112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7112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7112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7112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7112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7112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 sz="2245" b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</a:endParaRPr>
            </a:p>
            <a:p>
              <a:endParaRPr lang="en-GB" altLang="en-US" sz="2245" b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</a:endParaRPr>
            </a:p>
            <a:p>
              <a:endParaRPr lang="en-GB" altLang="en-US" sz="2245" b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</a:endParaRPr>
            </a:p>
            <a:p>
              <a:endParaRPr lang="en-GB" altLang="en-US" sz="2245" b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</a:endParaRPr>
            </a:p>
          </p:txBody>
        </p:sp>
        <p:sp>
          <p:nvSpPr>
            <p:cNvPr id="160104" name="Line 360"/>
            <p:cNvSpPr>
              <a:spLocks noChangeShapeType="1"/>
            </p:cNvSpPr>
            <p:nvPr/>
          </p:nvSpPr>
          <p:spPr bwMode="auto">
            <a:xfrm>
              <a:off x="9757043" y="2703976"/>
              <a:ext cx="19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05" name="Line 361"/>
            <p:cNvSpPr>
              <a:spLocks noChangeShapeType="1"/>
            </p:cNvSpPr>
            <p:nvPr/>
          </p:nvSpPr>
          <p:spPr bwMode="auto">
            <a:xfrm>
              <a:off x="9757042" y="2703976"/>
              <a:ext cx="58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3258" tIns="46628" rIns="93258" bIns="46628" anchor="ctr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66" name="Freeform 362"/>
            <p:cNvSpPr>
              <a:spLocks/>
            </p:cNvSpPr>
            <p:nvPr/>
          </p:nvSpPr>
          <p:spPr bwMode="auto">
            <a:xfrm>
              <a:off x="9741473" y="2682890"/>
              <a:ext cx="97313" cy="162667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0" y="14"/>
                </a:cxn>
                <a:cxn ang="0">
                  <a:pos x="0" y="41"/>
                </a:cxn>
                <a:cxn ang="0">
                  <a:pos x="12" y="55"/>
                </a:cxn>
                <a:cxn ang="0">
                  <a:pos x="12" y="110"/>
                </a:cxn>
                <a:cxn ang="0">
                  <a:pos x="50" y="82"/>
                </a:cxn>
                <a:cxn ang="0">
                  <a:pos x="50" y="55"/>
                </a:cxn>
                <a:cxn ang="0">
                  <a:pos x="50" y="41"/>
                </a:cxn>
                <a:cxn ang="0">
                  <a:pos x="25" y="0"/>
                </a:cxn>
              </a:cxnLst>
              <a:rect l="0" t="0" r="r" b="b"/>
              <a:pathLst>
                <a:path w="51" h="111">
                  <a:moveTo>
                    <a:pt x="25" y="0"/>
                  </a:moveTo>
                  <a:lnTo>
                    <a:pt x="0" y="14"/>
                  </a:lnTo>
                  <a:lnTo>
                    <a:pt x="0" y="41"/>
                  </a:lnTo>
                  <a:lnTo>
                    <a:pt x="12" y="55"/>
                  </a:lnTo>
                  <a:lnTo>
                    <a:pt x="12" y="110"/>
                  </a:lnTo>
                  <a:lnTo>
                    <a:pt x="50" y="82"/>
                  </a:lnTo>
                  <a:lnTo>
                    <a:pt x="50" y="55"/>
                  </a:lnTo>
                  <a:lnTo>
                    <a:pt x="50" y="41"/>
                  </a:lnTo>
                  <a:lnTo>
                    <a:pt x="25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67" name="Freeform 363"/>
            <p:cNvSpPr>
              <a:spLocks/>
            </p:cNvSpPr>
            <p:nvPr/>
          </p:nvSpPr>
          <p:spPr bwMode="auto">
            <a:xfrm>
              <a:off x="9906902" y="2523237"/>
              <a:ext cx="288046" cy="322322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9" y="0"/>
                </a:cxn>
                <a:cxn ang="0">
                  <a:pos x="88" y="41"/>
                </a:cxn>
                <a:cxn ang="0">
                  <a:pos x="99" y="55"/>
                </a:cxn>
                <a:cxn ang="0">
                  <a:pos x="99" y="95"/>
                </a:cxn>
                <a:cxn ang="0">
                  <a:pos x="88" y="123"/>
                </a:cxn>
                <a:cxn ang="0">
                  <a:pos x="75" y="109"/>
                </a:cxn>
                <a:cxn ang="0">
                  <a:pos x="62" y="150"/>
                </a:cxn>
                <a:cxn ang="0">
                  <a:pos x="49" y="150"/>
                </a:cxn>
                <a:cxn ang="0">
                  <a:pos x="25" y="164"/>
                </a:cxn>
                <a:cxn ang="0">
                  <a:pos x="0" y="204"/>
                </a:cxn>
                <a:cxn ang="0">
                  <a:pos x="12" y="204"/>
                </a:cxn>
                <a:cxn ang="0">
                  <a:pos x="25" y="204"/>
                </a:cxn>
                <a:cxn ang="0">
                  <a:pos x="62" y="190"/>
                </a:cxn>
                <a:cxn ang="0">
                  <a:pos x="75" y="218"/>
                </a:cxn>
                <a:cxn ang="0">
                  <a:pos x="88" y="190"/>
                </a:cxn>
                <a:cxn ang="0">
                  <a:pos x="88" y="177"/>
                </a:cxn>
                <a:cxn ang="0">
                  <a:pos x="99" y="190"/>
                </a:cxn>
                <a:cxn ang="0">
                  <a:pos x="124" y="177"/>
                </a:cxn>
                <a:cxn ang="0">
                  <a:pos x="149" y="164"/>
                </a:cxn>
                <a:cxn ang="0">
                  <a:pos x="137" y="68"/>
                </a:cxn>
                <a:cxn ang="0">
                  <a:pos x="149" y="68"/>
                </a:cxn>
                <a:cxn ang="0">
                  <a:pos x="137" y="27"/>
                </a:cxn>
                <a:cxn ang="0">
                  <a:pos x="111" y="0"/>
                </a:cxn>
              </a:cxnLst>
              <a:rect l="0" t="0" r="r" b="b"/>
              <a:pathLst>
                <a:path w="150" h="219">
                  <a:moveTo>
                    <a:pt x="111" y="0"/>
                  </a:moveTo>
                  <a:lnTo>
                    <a:pt x="99" y="0"/>
                  </a:lnTo>
                  <a:lnTo>
                    <a:pt x="88" y="41"/>
                  </a:lnTo>
                  <a:lnTo>
                    <a:pt x="99" y="55"/>
                  </a:lnTo>
                  <a:lnTo>
                    <a:pt x="99" y="95"/>
                  </a:lnTo>
                  <a:lnTo>
                    <a:pt x="88" y="123"/>
                  </a:lnTo>
                  <a:lnTo>
                    <a:pt x="75" y="109"/>
                  </a:lnTo>
                  <a:lnTo>
                    <a:pt x="62" y="150"/>
                  </a:lnTo>
                  <a:lnTo>
                    <a:pt x="49" y="150"/>
                  </a:lnTo>
                  <a:lnTo>
                    <a:pt x="25" y="164"/>
                  </a:lnTo>
                  <a:lnTo>
                    <a:pt x="0" y="204"/>
                  </a:lnTo>
                  <a:lnTo>
                    <a:pt x="12" y="204"/>
                  </a:lnTo>
                  <a:lnTo>
                    <a:pt x="25" y="204"/>
                  </a:lnTo>
                  <a:lnTo>
                    <a:pt x="62" y="190"/>
                  </a:lnTo>
                  <a:lnTo>
                    <a:pt x="75" y="218"/>
                  </a:lnTo>
                  <a:lnTo>
                    <a:pt x="88" y="190"/>
                  </a:lnTo>
                  <a:lnTo>
                    <a:pt x="88" y="177"/>
                  </a:lnTo>
                  <a:lnTo>
                    <a:pt x="99" y="190"/>
                  </a:lnTo>
                  <a:lnTo>
                    <a:pt x="124" y="177"/>
                  </a:lnTo>
                  <a:lnTo>
                    <a:pt x="149" y="164"/>
                  </a:lnTo>
                  <a:lnTo>
                    <a:pt x="137" y="68"/>
                  </a:lnTo>
                  <a:lnTo>
                    <a:pt x="149" y="68"/>
                  </a:lnTo>
                  <a:lnTo>
                    <a:pt x="137" y="27"/>
                  </a:lnTo>
                  <a:lnTo>
                    <a:pt x="11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68" name="Freeform 364"/>
            <p:cNvSpPr>
              <a:spLocks/>
            </p:cNvSpPr>
            <p:nvPr/>
          </p:nvSpPr>
          <p:spPr bwMode="auto">
            <a:xfrm>
              <a:off x="10029518" y="2337975"/>
              <a:ext cx="165431" cy="18676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5" y="55"/>
                </a:cxn>
                <a:cxn ang="0">
                  <a:pos x="12" y="55"/>
                </a:cxn>
                <a:cxn ang="0">
                  <a:pos x="0" y="84"/>
                </a:cxn>
                <a:cxn ang="0">
                  <a:pos x="12" y="111"/>
                </a:cxn>
                <a:cxn ang="0">
                  <a:pos x="25" y="125"/>
                </a:cxn>
                <a:cxn ang="0">
                  <a:pos x="37" y="97"/>
                </a:cxn>
                <a:cxn ang="0">
                  <a:pos x="25" y="84"/>
                </a:cxn>
                <a:cxn ang="0">
                  <a:pos x="74" y="84"/>
                </a:cxn>
                <a:cxn ang="0">
                  <a:pos x="74" y="55"/>
                </a:cxn>
                <a:cxn ang="0">
                  <a:pos x="86" y="55"/>
                </a:cxn>
                <a:cxn ang="0">
                  <a:pos x="74" y="14"/>
                </a:cxn>
                <a:cxn ang="0">
                  <a:pos x="61" y="28"/>
                </a:cxn>
                <a:cxn ang="0">
                  <a:pos x="12" y="0"/>
                </a:cxn>
              </a:cxnLst>
              <a:rect l="0" t="0" r="r" b="b"/>
              <a:pathLst>
                <a:path w="87" h="126">
                  <a:moveTo>
                    <a:pt x="12" y="0"/>
                  </a:moveTo>
                  <a:lnTo>
                    <a:pt x="25" y="55"/>
                  </a:lnTo>
                  <a:lnTo>
                    <a:pt x="12" y="55"/>
                  </a:lnTo>
                  <a:lnTo>
                    <a:pt x="0" y="84"/>
                  </a:lnTo>
                  <a:lnTo>
                    <a:pt x="12" y="111"/>
                  </a:lnTo>
                  <a:lnTo>
                    <a:pt x="25" y="125"/>
                  </a:lnTo>
                  <a:lnTo>
                    <a:pt x="37" y="97"/>
                  </a:lnTo>
                  <a:lnTo>
                    <a:pt x="25" y="84"/>
                  </a:lnTo>
                  <a:lnTo>
                    <a:pt x="74" y="84"/>
                  </a:lnTo>
                  <a:lnTo>
                    <a:pt x="74" y="55"/>
                  </a:lnTo>
                  <a:lnTo>
                    <a:pt x="86" y="55"/>
                  </a:lnTo>
                  <a:lnTo>
                    <a:pt x="74" y="14"/>
                  </a:lnTo>
                  <a:lnTo>
                    <a:pt x="61" y="28"/>
                  </a:lnTo>
                  <a:lnTo>
                    <a:pt x="12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69" name="Freeform 365"/>
            <p:cNvSpPr>
              <a:spLocks/>
            </p:cNvSpPr>
            <p:nvPr/>
          </p:nvSpPr>
          <p:spPr bwMode="auto">
            <a:xfrm>
              <a:off x="9883548" y="2844052"/>
              <a:ext cx="72012" cy="1039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1" y="27"/>
                </a:cxn>
                <a:cxn ang="0">
                  <a:pos x="24" y="27"/>
                </a:cxn>
                <a:cxn ang="0">
                  <a:pos x="24" y="69"/>
                </a:cxn>
                <a:cxn ang="0">
                  <a:pos x="37" y="69"/>
                </a:cxn>
                <a:cxn ang="0">
                  <a:pos x="37" y="14"/>
                </a:cxn>
                <a:cxn ang="0">
                  <a:pos x="11" y="0"/>
                </a:cxn>
                <a:cxn ang="0">
                  <a:pos x="0" y="27"/>
                </a:cxn>
              </a:cxnLst>
              <a:rect l="0" t="0" r="r" b="b"/>
              <a:pathLst>
                <a:path w="38" h="70">
                  <a:moveTo>
                    <a:pt x="0" y="27"/>
                  </a:moveTo>
                  <a:lnTo>
                    <a:pt x="11" y="27"/>
                  </a:lnTo>
                  <a:lnTo>
                    <a:pt x="24" y="27"/>
                  </a:lnTo>
                  <a:lnTo>
                    <a:pt x="24" y="69"/>
                  </a:lnTo>
                  <a:lnTo>
                    <a:pt x="37" y="69"/>
                  </a:lnTo>
                  <a:lnTo>
                    <a:pt x="37" y="14"/>
                  </a:lnTo>
                  <a:lnTo>
                    <a:pt x="11" y="0"/>
                  </a:lnTo>
                  <a:lnTo>
                    <a:pt x="0" y="2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70" name="Freeform 366"/>
            <p:cNvSpPr>
              <a:spLocks/>
            </p:cNvSpPr>
            <p:nvPr/>
          </p:nvSpPr>
          <p:spPr bwMode="auto">
            <a:xfrm>
              <a:off x="9955560" y="2825976"/>
              <a:ext cx="73957" cy="60247"/>
            </a:xfrm>
            <a:custGeom>
              <a:avLst/>
              <a:gdLst/>
              <a:ahLst/>
              <a:cxnLst>
                <a:cxn ang="0">
                  <a:pos x="13" y="40"/>
                </a:cxn>
                <a:cxn ang="0">
                  <a:pos x="25" y="28"/>
                </a:cxn>
                <a:cxn ang="0">
                  <a:pos x="38" y="14"/>
                </a:cxn>
                <a:cxn ang="0">
                  <a:pos x="38" y="0"/>
                </a:cxn>
                <a:cxn ang="0">
                  <a:pos x="13" y="0"/>
                </a:cxn>
                <a:cxn ang="0">
                  <a:pos x="0" y="28"/>
                </a:cxn>
                <a:cxn ang="0">
                  <a:pos x="13" y="40"/>
                </a:cxn>
              </a:cxnLst>
              <a:rect l="0" t="0" r="r" b="b"/>
              <a:pathLst>
                <a:path w="39" h="41">
                  <a:moveTo>
                    <a:pt x="13" y="40"/>
                  </a:moveTo>
                  <a:lnTo>
                    <a:pt x="25" y="28"/>
                  </a:lnTo>
                  <a:lnTo>
                    <a:pt x="38" y="14"/>
                  </a:lnTo>
                  <a:lnTo>
                    <a:pt x="38" y="0"/>
                  </a:lnTo>
                  <a:lnTo>
                    <a:pt x="13" y="0"/>
                  </a:lnTo>
                  <a:lnTo>
                    <a:pt x="0" y="28"/>
                  </a:lnTo>
                  <a:lnTo>
                    <a:pt x="13" y="4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71" name="Freeform 367"/>
            <p:cNvSpPr>
              <a:spLocks/>
            </p:cNvSpPr>
            <p:nvPr/>
          </p:nvSpPr>
          <p:spPr bwMode="auto">
            <a:xfrm>
              <a:off x="9428123" y="4506874"/>
              <a:ext cx="1296207" cy="1099511"/>
            </a:xfrm>
            <a:custGeom>
              <a:avLst/>
              <a:gdLst/>
              <a:ahLst/>
              <a:cxnLst>
                <a:cxn ang="0">
                  <a:pos x="527" y="124"/>
                </a:cxn>
                <a:cxn ang="0">
                  <a:pos x="464" y="110"/>
                </a:cxn>
                <a:cxn ang="0">
                  <a:pos x="439" y="69"/>
                </a:cxn>
                <a:cxn ang="0">
                  <a:pos x="464" y="42"/>
                </a:cxn>
                <a:cxn ang="0">
                  <a:pos x="451" y="42"/>
                </a:cxn>
                <a:cxn ang="0">
                  <a:pos x="377" y="14"/>
                </a:cxn>
                <a:cxn ang="0">
                  <a:pos x="364" y="28"/>
                </a:cxn>
                <a:cxn ang="0">
                  <a:pos x="327" y="83"/>
                </a:cxn>
                <a:cxn ang="0">
                  <a:pos x="300" y="97"/>
                </a:cxn>
                <a:cxn ang="0">
                  <a:pos x="289" y="55"/>
                </a:cxn>
                <a:cxn ang="0">
                  <a:pos x="213" y="110"/>
                </a:cxn>
                <a:cxn ang="0">
                  <a:pos x="213" y="110"/>
                </a:cxn>
                <a:cxn ang="0">
                  <a:pos x="189" y="152"/>
                </a:cxn>
                <a:cxn ang="0">
                  <a:pos x="176" y="179"/>
                </a:cxn>
                <a:cxn ang="0">
                  <a:pos x="139" y="208"/>
                </a:cxn>
                <a:cxn ang="0">
                  <a:pos x="12" y="344"/>
                </a:cxn>
                <a:cxn ang="0">
                  <a:pos x="25" y="483"/>
                </a:cxn>
                <a:cxn ang="0">
                  <a:pos x="12" y="565"/>
                </a:cxn>
                <a:cxn ang="0">
                  <a:pos x="89" y="538"/>
                </a:cxn>
                <a:cxn ang="0">
                  <a:pos x="163" y="524"/>
                </a:cxn>
                <a:cxn ang="0">
                  <a:pos x="313" y="524"/>
                </a:cxn>
                <a:cxn ang="0">
                  <a:pos x="377" y="565"/>
                </a:cxn>
                <a:cxn ang="0">
                  <a:pos x="377" y="606"/>
                </a:cxn>
                <a:cxn ang="0">
                  <a:pos x="427" y="716"/>
                </a:cxn>
                <a:cxn ang="0">
                  <a:pos x="477" y="744"/>
                </a:cxn>
                <a:cxn ang="0">
                  <a:pos x="527" y="730"/>
                </a:cxn>
                <a:cxn ang="0">
                  <a:pos x="590" y="620"/>
                </a:cxn>
                <a:cxn ang="0">
                  <a:pos x="640" y="551"/>
                </a:cxn>
                <a:cxn ang="0">
                  <a:pos x="665" y="455"/>
                </a:cxn>
                <a:cxn ang="0">
                  <a:pos x="652" y="344"/>
                </a:cxn>
                <a:cxn ang="0">
                  <a:pos x="640" y="304"/>
                </a:cxn>
                <a:cxn ang="0">
                  <a:pos x="602" y="208"/>
                </a:cxn>
                <a:cxn ang="0">
                  <a:pos x="578" y="83"/>
                </a:cxn>
              </a:cxnLst>
              <a:rect l="0" t="0" r="r" b="b"/>
              <a:pathLst>
                <a:path w="679" h="745">
                  <a:moveTo>
                    <a:pt x="551" y="0"/>
                  </a:moveTo>
                  <a:lnTo>
                    <a:pt x="527" y="124"/>
                  </a:lnTo>
                  <a:lnTo>
                    <a:pt x="501" y="165"/>
                  </a:lnTo>
                  <a:lnTo>
                    <a:pt x="464" y="110"/>
                  </a:lnTo>
                  <a:lnTo>
                    <a:pt x="439" y="97"/>
                  </a:lnTo>
                  <a:lnTo>
                    <a:pt x="439" y="69"/>
                  </a:lnTo>
                  <a:lnTo>
                    <a:pt x="451" y="69"/>
                  </a:lnTo>
                  <a:lnTo>
                    <a:pt x="464" y="42"/>
                  </a:lnTo>
                  <a:lnTo>
                    <a:pt x="464" y="28"/>
                  </a:lnTo>
                  <a:lnTo>
                    <a:pt x="451" y="42"/>
                  </a:lnTo>
                  <a:lnTo>
                    <a:pt x="401" y="14"/>
                  </a:lnTo>
                  <a:lnTo>
                    <a:pt x="377" y="14"/>
                  </a:lnTo>
                  <a:lnTo>
                    <a:pt x="377" y="28"/>
                  </a:lnTo>
                  <a:lnTo>
                    <a:pt x="364" y="28"/>
                  </a:lnTo>
                  <a:lnTo>
                    <a:pt x="327" y="69"/>
                  </a:lnTo>
                  <a:lnTo>
                    <a:pt x="327" y="83"/>
                  </a:lnTo>
                  <a:lnTo>
                    <a:pt x="313" y="83"/>
                  </a:lnTo>
                  <a:lnTo>
                    <a:pt x="300" y="97"/>
                  </a:lnTo>
                  <a:lnTo>
                    <a:pt x="300" y="69"/>
                  </a:lnTo>
                  <a:lnTo>
                    <a:pt x="289" y="55"/>
                  </a:lnTo>
                  <a:lnTo>
                    <a:pt x="263" y="83"/>
                  </a:lnTo>
                  <a:lnTo>
                    <a:pt x="213" y="110"/>
                  </a:lnTo>
                  <a:lnTo>
                    <a:pt x="213" y="138"/>
                  </a:lnTo>
                  <a:lnTo>
                    <a:pt x="213" y="110"/>
                  </a:lnTo>
                  <a:lnTo>
                    <a:pt x="189" y="124"/>
                  </a:lnTo>
                  <a:lnTo>
                    <a:pt x="189" y="152"/>
                  </a:lnTo>
                  <a:lnTo>
                    <a:pt x="176" y="165"/>
                  </a:lnTo>
                  <a:lnTo>
                    <a:pt x="176" y="179"/>
                  </a:lnTo>
                  <a:lnTo>
                    <a:pt x="150" y="208"/>
                  </a:lnTo>
                  <a:lnTo>
                    <a:pt x="139" y="208"/>
                  </a:lnTo>
                  <a:lnTo>
                    <a:pt x="25" y="234"/>
                  </a:lnTo>
                  <a:lnTo>
                    <a:pt x="12" y="344"/>
                  </a:lnTo>
                  <a:lnTo>
                    <a:pt x="25" y="414"/>
                  </a:lnTo>
                  <a:lnTo>
                    <a:pt x="25" y="483"/>
                  </a:lnTo>
                  <a:lnTo>
                    <a:pt x="0" y="524"/>
                  </a:lnTo>
                  <a:lnTo>
                    <a:pt x="12" y="565"/>
                  </a:lnTo>
                  <a:lnTo>
                    <a:pt x="49" y="565"/>
                  </a:lnTo>
                  <a:lnTo>
                    <a:pt x="89" y="538"/>
                  </a:lnTo>
                  <a:lnTo>
                    <a:pt x="150" y="551"/>
                  </a:lnTo>
                  <a:lnTo>
                    <a:pt x="163" y="524"/>
                  </a:lnTo>
                  <a:lnTo>
                    <a:pt x="263" y="496"/>
                  </a:lnTo>
                  <a:lnTo>
                    <a:pt x="313" y="524"/>
                  </a:lnTo>
                  <a:lnTo>
                    <a:pt x="327" y="606"/>
                  </a:lnTo>
                  <a:lnTo>
                    <a:pt x="377" y="565"/>
                  </a:lnTo>
                  <a:lnTo>
                    <a:pt x="350" y="620"/>
                  </a:lnTo>
                  <a:lnTo>
                    <a:pt x="377" y="606"/>
                  </a:lnTo>
                  <a:lnTo>
                    <a:pt x="377" y="675"/>
                  </a:lnTo>
                  <a:lnTo>
                    <a:pt x="427" y="716"/>
                  </a:lnTo>
                  <a:lnTo>
                    <a:pt x="451" y="716"/>
                  </a:lnTo>
                  <a:lnTo>
                    <a:pt x="477" y="744"/>
                  </a:lnTo>
                  <a:lnTo>
                    <a:pt x="501" y="730"/>
                  </a:lnTo>
                  <a:lnTo>
                    <a:pt x="527" y="730"/>
                  </a:lnTo>
                  <a:lnTo>
                    <a:pt x="551" y="703"/>
                  </a:lnTo>
                  <a:lnTo>
                    <a:pt x="590" y="620"/>
                  </a:lnTo>
                  <a:lnTo>
                    <a:pt x="615" y="593"/>
                  </a:lnTo>
                  <a:lnTo>
                    <a:pt x="640" y="551"/>
                  </a:lnTo>
                  <a:lnTo>
                    <a:pt x="665" y="469"/>
                  </a:lnTo>
                  <a:lnTo>
                    <a:pt x="665" y="455"/>
                  </a:lnTo>
                  <a:lnTo>
                    <a:pt x="678" y="400"/>
                  </a:lnTo>
                  <a:lnTo>
                    <a:pt x="652" y="344"/>
                  </a:lnTo>
                  <a:lnTo>
                    <a:pt x="652" y="318"/>
                  </a:lnTo>
                  <a:lnTo>
                    <a:pt x="640" y="304"/>
                  </a:lnTo>
                  <a:lnTo>
                    <a:pt x="640" y="263"/>
                  </a:lnTo>
                  <a:lnTo>
                    <a:pt x="602" y="208"/>
                  </a:lnTo>
                  <a:lnTo>
                    <a:pt x="590" y="110"/>
                  </a:lnTo>
                  <a:lnTo>
                    <a:pt x="578" y="83"/>
                  </a:lnTo>
                  <a:lnTo>
                    <a:pt x="551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72" name="Freeform 368"/>
            <p:cNvSpPr>
              <a:spLocks/>
            </p:cNvSpPr>
            <p:nvPr/>
          </p:nvSpPr>
          <p:spPr bwMode="auto">
            <a:xfrm>
              <a:off x="10214411" y="5683201"/>
              <a:ext cx="126507" cy="14609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56"/>
                </a:cxn>
                <a:cxn ang="0">
                  <a:pos x="0" y="98"/>
                </a:cxn>
                <a:cxn ang="0">
                  <a:pos x="38" y="84"/>
                </a:cxn>
                <a:cxn ang="0">
                  <a:pos x="65" y="27"/>
                </a:cxn>
                <a:cxn ang="0">
                  <a:pos x="65" y="14"/>
                </a:cxn>
                <a:cxn ang="0">
                  <a:pos x="38" y="14"/>
                </a:cxn>
                <a:cxn ang="0">
                  <a:pos x="12" y="0"/>
                </a:cxn>
              </a:cxnLst>
              <a:rect l="0" t="0" r="r" b="b"/>
              <a:pathLst>
                <a:path w="66" h="99">
                  <a:moveTo>
                    <a:pt x="12" y="0"/>
                  </a:moveTo>
                  <a:lnTo>
                    <a:pt x="12" y="56"/>
                  </a:lnTo>
                  <a:lnTo>
                    <a:pt x="0" y="98"/>
                  </a:lnTo>
                  <a:lnTo>
                    <a:pt x="38" y="84"/>
                  </a:lnTo>
                  <a:lnTo>
                    <a:pt x="65" y="27"/>
                  </a:lnTo>
                  <a:lnTo>
                    <a:pt x="65" y="14"/>
                  </a:lnTo>
                  <a:lnTo>
                    <a:pt x="38" y="14"/>
                  </a:lnTo>
                  <a:lnTo>
                    <a:pt x="12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839473" name="Freeform 369"/>
            <p:cNvSpPr>
              <a:spLocks/>
            </p:cNvSpPr>
            <p:nvPr/>
          </p:nvSpPr>
          <p:spPr bwMode="auto">
            <a:xfrm>
              <a:off x="10788557" y="5827794"/>
              <a:ext cx="334756" cy="263581"/>
            </a:xfrm>
            <a:custGeom>
              <a:avLst/>
              <a:gdLst/>
              <a:ahLst/>
              <a:cxnLst>
                <a:cxn ang="0">
                  <a:pos x="37" y="177"/>
                </a:cxn>
                <a:cxn ang="0">
                  <a:pos x="49" y="163"/>
                </a:cxn>
                <a:cxn ang="0">
                  <a:pos x="62" y="149"/>
                </a:cxn>
                <a:cxn ang="0">
                  <a:pos x="99" y="109"/>
                </a:cxn>
                <a:cxn ang="0">
                  <a:pos x="125" y="95"/>
                </a:cxn>
                <a:cxn ang="0">
                  <a:pos x="136" y="109"/>
                </a:cxn>
                <a:cxn ang="0">
                  <a:pos x="136" y="95"/>
                </a:cxn>
                <a:cxn ang="0">
                  <a:pos x="175" y="28"/>
                </a:cxn>
                <a:cxn ang="0">
                  <a:pos x="162" y="28"/>
                </a:cxn>
                <a:cxn ang="0">
                  <a:pos x="162" y="0"/>
                </a:cxn>
                <a:cxn ang="0">
                  <a:pos x="125" y="40"/>
                </a:cxn>
                <a:cxn ang="0">
                  <a:pos x="87" y="68"/>
                </a:cxn>
                <a:cxn ang="0">
                  <a:pos x="75" y="68"/>
                </a:cxn>
                <a:cxn ang="0">
                  <a:pos x="37" y="95"/>
                </a:cxn>
                <a:cxn ang="0">
                  <a:pos x="0" y="123"/>
                </a:cxn>
                <a:cxn ang="0">
                  <a:pos x="25" y="149"/>
                </a:cxn>
                <a:cxn ang="0">
                  <a:pos x="37" y="177"/>
                </a:cxn>
              </a:cxnLst>
              <a:rect l="0" t="0" r="r" b="b"/>
              <a:pathLst>
                <a:path w="176" h="178">
                  <a:moveTo>
                    <a:pt x="37" y="177"/>
                  </a:moveTo>
                  <a:lnTo>
                    <a:pt x="49" y="163"/>
                  </a:lnTo>
                  <a:lnTo>
                    <a:pt x="62" y="149"/>
                  </a:lnTo>
                  <a:lnTo>
                    <a:pt x="99" y="109"/>
                  </a:lnTo>
                  <a:lnTo>
                    <a:pt x="125" y="95"/>
                  </a:lnTo>
                  <a:lnTo>
                    <a:pt x="136" y="109"/>
                  </a:lnTo>
                  <a:lnTo>
                    <a:pt x="136" y="95"/>
                  </a:lnTo>
                  <a:lnTo>
                    <a:pt x="175" y="28"/>
                  </a:lnTo>
                  <a:lnTo>
                    <a:pt x="162" y="28"/>
                  </a:lnTo>
                  <a:lnTo>
                    <a:pt x="162" y="0"/>
                  </a:lnTo>
                  <a:lnTo>
                    <a:pt x="125" y="40"/>
                  </a:lnTo>
                  <a:lnTo>
                    <a:pt x="87" y="68"/>
                  </a:lnTo>
                  <a:lnTo>
                    <a:pt x="75" y="68"/>
                  </a:lnTo>
                  <a:lnTo>
                    <a:pt x="37" y="95"/>
                  </a:lnTo>
                  <a:lnTo>
                    <a:pt x="0" y="123"/>
                  </a:lnTo>
                  <a:lnTo>
                    <a:pt x="25" y="149"/>
                  </a:lnTo>
                  <a:lnTo>
                    <a:pt x="37" y="177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4" name="Oval 371"/>
            <p:cNvSpPr>
              <a:spLocks noChangeArrowheads="1"/>
            </p:cNvSpPr>
            <p:nvPr/>
          </p:nvSpPr>
          <p:spPr bwMode="auto">
            <a:xfrm>
              <a:off x="11261498" y="4665024"/>
              <a:ext cx="42817" cy="3916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5" name="Oval 372"/>
            <p:cNvSpPr>
              <a:spLocks noChangeArrowheads="1"/>
            </p:cNvSpPr>
            <p:nvPr/>
          </p:nvSpPr>
          <p:spPr bwMode="auto">
            <a:xfrm>
              <a:off x="11138883" y="5008432"/>
              <a:ext cx="44764" cy="40667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6" name="Oval 373"/>
            <p:cNvSpPr>
              <a:spLocks noChangeArrowheads="1"/>
            </p:cNvSpPr>
            <p:nvPr/>
          </p:nvSpPr>
          <p:spPr bwMode="auto">
            <a:xfrm>
              <a:off x="11407468" y="4746357"/>
              <a:ext cx="40871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7" name="Oval 374"/>
            <p:cNvSpPr>
              <a:spLocks noChangeArrowheads="1"/>
            </p:cNvSpPr>
            <p:nvPr/>
          </p:nvSpPr>
          <p:spPr bwMode="auto">
            <a:xfrm>
              <a:off x="11502834" y="4847270"/>
              <a:ext cx="40872" cy="3765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8" name="Oval 375"/>
            <p:cNvSpPr>
              <a:spLocks noChangeArrowheads="1"/>
            </p:cNvSpPr>
            <p:nvPr/>
          </p:nvSpPr>
          <p:spPr bwMode="auto">
            <a:xfrm>
              <a:off x="11502834" y="4887938"/>
              <a:ext cx="40872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19" name="Freeform 376"/>
            <p:cNvSpPr>
              <a:spLocks/>
            </p:cNvSpPr>
            <p:nvPr/>
          </p:nvSpPr>
          <p:spPr bwMode="auto">
            <a:xfrm>
              <a:off x="11146670" y="5014456"/>
              <a:ext cx="73957" cy="60247"/>
            </a:xfrm>
            <a:custGeom>
              <a:avLst/>
              <a:gdLst>
                <a:gd name="T0" fmla="*/ 0 w 38"/>
                <a:gd name="T1" fmla="*/ 0 h 41"/>
                <a:gd name="T2" fmla="*/ 60483750 w 38"/>
                <a:gd name="T3" fmla="*/ 95948500 h 41"/>
                <a:gd name="T4" fmla="*/ 93246575 w 38"/>
                <a:gd name="T5" fmla="*/ 67164415 h 41"/>
                <a:gd name="T6" fmla="*/ 0 w 38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41">
                  <a:moveTo>
                    <a:pt x="0" y="0"/>
                  </a:moveTo>
                  <a:lnTo>
                    <a:pt x="24" y="40"/>
                  </a:lnTo>
                  <a:lnTo>
                    <a:pt x="37" y="28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20" name="Oval 377"/>
            <p:cNvSpPr>
              <a:spLocks noChangeArrowheads="1"/>
            </p:cNvSpPr>
            <p:nvPr/>
          </p:nvSpPr>
          <p:spPr bwMode="auto">
            <a:xfrm>
              <a:off x="11502834" y="4502356"/>
              <a:ext cx="40872" cy="39160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1" name="Freeform 378"/>
            <p:cNvSpPr>
              <a:spLocks/>
            </p:cNvSpPr>
            <p:nvPr/>
          </p:nvSpPr>
          <p:spPr bwMode="auto">
            <a:xfrm>
              <a:off x="10473263" y="4170996"/>
              <a:ext cx="459317" cy="353952"/>
            </a:xfrm>
            <a:custGeom>
              <a:avLst/>
              <a:gdLst>
                <a:gd name="T0" fmla="*/ 0 w 151"/>
                <a:gd name="T1" fmla="*/ 0 h 206"/>
                <a:gd name="T2" fmla="*/ 0 w 151"/>
                <a:gd name="T3" fmla="*/ 537863044 h 206"/>
                <a:gd name="T4" fmla="*/ 153899273 w 151"/>
                <a:gd name="T5" fmla="*/ 537863044 h 206"/>
                <a:gd name="T6" fmla="*/ 73873040 w 151"/>
                <a:gd name="T7" fmla="*/ 491947442 h 206"/>
                <a:gd name="T8" fmla="*/ 227772313 w 151"/>
                <a:gd name="T9" fmla="*/ 452591212 h 206"/>
                <a:gd name="T10" fmla="*/ 461697819 w 151"/>
                <a:gd name="T11" fmla="*/ 452591212 h 206"/>
                <a:gd name="T12" fmla="*/ 541726532 w 151"/>
                <a:gd name="T13" fmla="*/ 629692436 h 206"/>
                <a:gd name="T14" fmla="*/ 769498845 w 151"/>
                <a:gd name="T15" fmla="*/ 672328352 h 206"/>
                <a:gd name="T16" fmla="*/ 923398118 w 151"/>
                <a:gd name="T17" fmla="*/ 672328352 h 206"/>
                <a:gd name="T18" fmla="*/ 689470132 w 151"/>
                <a:gd name="T19" fmla="*/ 537863044 h 206"/>
                <a:gd name="T20" fmla="*/ 615599573 w 151"/>
                <a:gd name="T21" fmla="*/ 452591212 h 206"/>
                <a:gd name="T22" fmla="*/ 541726532 w 151"/>
                <a:gd name="T23" fmla="*/ 360761820 h 206"/>
                <a:gd name="T24" fmla="*/ 615599573 w 151"/>
                <a:gd name="T25" fmla="*/ 311566532 h 206"/>
                <a:gd name="T26" fmla="*/ 615599573 w 151"/>
                <a:gd name="T27" fmla="*/ 272210302 h 206"/>
                <a:gd name="T28" fmla="*/ 461697819 w 151"/>
                <a:gd name="T29" fmla="*/ 226296512 h 206"/>
                <a:gd name="T30" fmla="*/ 0 w 151"/>
                <a:gd name="T31" fmla="*/ 0 h 2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1" h="206">
                  <a:moveTo>
                    <a:pt x="0" y="0"/>
                  </a:moveTo>
                  <a:lnTo>
                    <a:pt x="0" y="164"/>
                  </a:lnTo>
                  <a:lnTo>
                    <a:pt x="25" y="164"/>
                  </a:lnTo>
                  <a:lnTo>
                    <a:pt x="12" y="150"/>
                  </a:lnTo>
                  <a:lnTo>
                    <a:pt x="37" y="138"/>
                  </a:lnTo>
                  <a:lnTo>
                    <a:pt x="75" y="138"/>
                  </a:lnTo>
                  <a:lnTo>
                    <a:pt x="88" y="192"/>
                  </a:lnTo>
                  <a:lnTo>
                    <a:pt x="125" y="205"/>
                  </a:lnTo>
                  <a:lnTo>
                    <a:pt x="150" y="205"/>
                  </a:lnTo>
                  <a:lnTo>
                    <a:pt x="112" y="164"/>
                  </a:lnTo>
                  <a:lnTo>
                    <a:pt x="100" y="138"/>
                  </a:lnTo>
                  <a:lnTo>
                    <a:pt x="88" y="110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75" y="69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83" name="Freeform 379"/>
            <p:cNvSpPr>
              <a:spLocks/>
            </p:cNvSpPr>
            <p:nvPr/>
          </p:nvSpPr>
          <p:spPr bwMode="auto">
            <a:xfrm>
              <a:off x="10841107" y="4241787"/>
              <a:ext cx="118722" cy="7079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40"/>
                </a:cxn>
                <a:cxn ang="0">
                  <a:pos x="23" y="40"/>
                </a:cxn>
                <a:cxn ang="0">
                  <a:pos x="49" y="28"/>
                </a:cxn>
                <a:cxn ang="0">
                  <a:pos x="62" y="14"/>
                </a:cxn>
                <a:cxn ang="0">
                  <a:pos x="49" y="0"/>
                </a:cxn>
                <a:cxn ang="0">
                  <a:pos x="49" y="14"/>
                </a:cxn>
                <a:cxn ang="0">
                  <a:pos x="23" y="28"/>
                </a:cxn>
                <a:cxn ang="0">
                  <a:pos x="0" y="28"/>
                </a:cxn>
              </a:cxnLst>
              <a:rect l="0" t="0" r="r" b="b"/>
              <a:pathLst>
                <a:path w="63" h="41">
                  <a:moveTo>
                    <a:pt x="0" y="28"/>
                  </a:moveTo>
                  <a:lnTo>
                    <a:pt x="0" y="40"/>
                  </a:lnTo>
                  <a:lnTo>
                    <a:pt x="23" y="40"/>
                  </a:lnTo>
                  <a:lnTo>
                    <a:pt x="49" y="28"/>
                  </a:lnTo>
                  <a:lnTo>
                    <a:pt x="62" y="14"/>
                  </a:lnTo>
                  <a:lnTo>
                    <a:pt x="49" y="0"/>
                  </a:lnTo>
                  <a:lnTo>
                    <a:pt x="49" y="14"/>
                  </a:lnTo>
                  <a:lnTo>
                    <a:pt x="23" y="28"/>
                  </a:lnTo>
                  <a:lnTo>
                    <a:pt x="0" y="28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3258" tIns="46628" rIns="93258" bIns="46628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3" name="Freeform 380"/>
            <p:cNvSpPr>
              <a:spLocks/>
            </p:cNvSpPr>
            <p:nvPr/>
          </p:nvSpPr>
          <p:spPr bwMode="auto">
            <a:xfrm>
              <a:off x="10932580" y="4170996"/>
              <a:ext cx="75904" cy="100913"/>
            </a:xfrm>
            <a:custGeom>
              <a:avLst/>
              <a:gdLst>
                <a:gd name="T0" fmla="*/ 0 w 40"/>
                <a:gd name="T1" fmla="*/ 0 h 69"/>
                <a:gd name="T2" fmla="*/ 0 w 40"/>
                <a:gd name="T3" fmla="*/ 66531743 h 69"/>
                <a:gd name="T4" fmla="*/ 31143284 w 40"/>
                <a:gd name="T5" fmla="*/ 66531743 h 69"/>
                <a:gd name="T6" fmla="*/ 59892121 w 40"/>
                <a:gd name="T7" fmla="*/ 95046008 h 69"/>
                <a:gd name="T8" fmla="*/ 93431399 w 40"/>
                <a:gd name="T9" fmla="*/ 161579293 h 69"/>
                <a:gd name="T10" fmla="*/ 93431399 w 40"/>
                <a:gd name="T11" fmla="*/ 95046008 h 69"/>
                <a:gd name="T12" fmla="*/ 59892121 w 40"/>
                <a:gd name="T13" fmla="*/ 66531743 h 69"/>
                <a:gd name="T14" fmla="*/ 0 w 40"/>
                <a:gd name="T15" fmla="*/ 0 h 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" h="69">
                  <a:moveTo>
                    <a:pt x="0" y="0"/>
                  </a:moveTo>
                  <a:lnTo>
                    <a:pt x="0" y="28"/>
                  </a:lnTo>
                  <a:lnTo>
                    <a:pt x="13" y="28"/>
                  </a:lnTo>
                  <a:lnTo>
                    <a:pt x="25" y="40"/>
                  </a:lnTo>
                  <a:lnTo>
                    <a:pt x="39" y="68"/>
                  </a:lnTo>
                  <a:lnTo>
                    <a:pt x="39" y="40"/>
                  </a:lnTo>
                  <a:lnTo>
                    <a:pt x="25" y="28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24" name="Oval 382"/>
            <p:cNvSpPr>
              <a:spLocks noChangeArrowheads="1"/>
            </p:cNvSpPr>
            <p:nvPr/>
          </p:nvSpPr>
          <p:spPr bwMode="auto">
            <a:xfrm>
              <a:off x="11329619" y="4323120"/>
              <a:ext cx="48656" cy="36148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5" name="Oval 384"/>
            <p:cNvSpPr>
              <a:spLocks noChangeArrowheads="1"/>
            </p:cNvSpPr>
            <p:nvPr/>
          </p:nvSpPr>
          <p:spPr bwMode="auto">
            <a:xfrm>
              <a:off x="11502834" y="4341194"/>
              <a:ext cx="40872" cy="3765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6" name="Oval 385"/>
            <p:cNvSpPr>
              <a:spLocks noChangeArrowheads="1"/>
            </p:cNvSpPr>
            <p:nvPr/>
          </p:nvSpPr>
          <p:spPr bwMode="auto">
            <a:xfrm>
              <a:off x="11502834" y="4443614"/>
              <a:ext cx="40872" cy="3765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7" name="Oval 386"/>
            <p:cNvSpPr>
              <a:spLocks noChangeArrowheads="1"/>
            </p:cNvSpPr>
            <p:nvPr/>
          </p:nvSpPr>
          <p:spPr bwMode="auto">
            <a:xfrm>
              <a:off x="11502834" y="4565616"/>
              <a:ext cx="40872" cy="572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8" name="Oval 387"/>
            <p:cNvSpPr>
              <a:spLocks noChangeArrowheads="1"/>
            </p:cNvSpPr>
            <p:nvPr/>
          </p:nvSpPr>
          <p:spPr bwMode="auto">
            <a:xfrm>
              <a:off x="11310156" y="4058032"/>
              <a:ext cx="38925" cy="3765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29" name="Oval 388"/>
            <p:cNvSpPr>
              <a:spLocks noChangeArrowheads="1"/>
            </p:cNvSpPr>
            <p:nvPr/>
          </p:nvSpPr>
          <p:spPr bwMode="auto">
            <a:xfrm>
              <a:off x="11191432" y="4116773"/>
              <a:ext cx="17517" cy="58741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3258" tIns="46628" rIns="93258" bIns="46628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224" b="0">
                <a:solidFill>
                  <a:srgbClr val="000000"/>
                </a:solidFill>
                <a:ea typeface="ＭＳ Ｐゴシック"/>
              </a:endParaRPr>
            </a:p>
          </p:txBody>
        </p:sp>
        <p:sp>
          <p:nvSpPr>
            <p:cNvPr id="160130" name="Freeform 389"/>
            <p:cNvSpPr>
              <a:spLocks/>
            </p:cNvSpPr>
            <p:nvPr/>
          </p:nvSpPr>
          <p:spPr bwMode="auto">
            <a:xfrm>
              <a:off x="11024054" y="4383367"/>
              <a:ext cx="31140" cy="40668"/>
            </a:xfrm>
            <a:custGeom>
              <a:avLst/>
              <a:gdLst>
                <a:gd name="T0" fmla="*/ 0 w 17"/>
                <a:gd name="T1" fmla="*/ 0 h 28"/>
                <a:gd name="T2" fmla="*/ 35718376 w 17"/>
                <a:gd name="T3" fmla="*/ 63271911 h 28"/>
                <a:gd name="T4" fmla="*/ 35718376 w 17"/>
                <a:gd name="T5" fmla="*/ 30464877 h 28"/>
                <a:gd name="T6" fmla="*/ 0 w 17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16" y="27"/>
                  </a:lnTo>
                  <a:lnTo>
                    <a:pt x="16" y="13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31" name="Freeform 390"/>
            <p:cNvSpPr>
              <a:spLocks/>
            </p:cNvSpPr>
            <p:nvPr/>
          </p:nvSpPr>
          <p:spPr bwMode="auto">
            <a:xfrm>
              <a:off x="11024054" y="4312578"/>
              <a:ext cx="31140" cy="40667"/>
            </a:xfrm>
            <a:custGeom>
              <a:avLst/>
              <a:gdLst>
                <a:gd name="T0" fmla="*/ 0 w 17"/>
                <a:gd name="T1" fmla="*/ 0 h 28"/>
                <a:gd name="T2" fmla="*/ 35718376 w 17"/>
                <a:gd name="T3" fmla="*/ 63268904 h 28"/>
                <a:gd name="T4" fmla="*/ 35718376 w 17"/>
                <a:gd name="T5" fmla="*/ 0 h 28"/>
                <a:gd name="T6" fmla="*/ 0 w 17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28">
                  <a:moveTo>
                    <a:pt x="0" y="0"/>
                  </a:moveTo>
                  <a:lnTo>
                    <a:pt x="16" y="27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32" name="Freeform 391"/>
            <p:cNvSpPr>
              <a:spLocks/>
            </p:cNvSpPr>
            <p:nvPr/>
          </p:nvSpPr>
          <p:spPr bwMode="auto">
            <a:xfrm>
              <a:off x="11101905" y="4386379"/>
              <a:ext cx="33087" cy="24099"/>
            </a:xfrm>
            <a:custGeom>
              <a:avLst/>
              <a:gdLst>
                <a:gd name="T0" fmla="*/ 0 w 17"/>
                <a:gd name="T1" fmla="*/ 0 h 17"/>
                <a:gd name="T2" fmla="*/ 0 w 17"/>
                <a:gd name="T3" fmla="*/ 35718376 h 17"/>
                <a:gd name="T4" fmla="*/ 40323247 w 17"/>
                <a:gd name="T5" fmla="*/ 35718376 h 17"/>
                <a:gd name="T6" fmla="*/ 0 w 17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0" y="16"/>
                  </a:lnTo>
                  <a:lnTo>
                    <a:pt x="16" y="16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33" name="Freeform 392"/>
            <p:cNvSpPr>
              <a:spLocks/>
            </p:cNvSpPr>
            <p:nvPr/>
          </p:nvSpPr>
          <p:spPr bwMode="auto">
            <a:xfrm>
              <a:off x="11074656" y="4425540"/>
              <a:ext cx="33087" cy="43680"/>
            </a:xfrm>
            <a:custGeom>
              <a:avLst/>
              <a:gdLst>
                <a:gd name="T0" fmla="*/ 0 w 17"/>
                <a:gd name="T1" fmla="*/ 0 h 29"/>
                <a:gd name="T2" fmla="*/ 40323247 w 17"/>
                <a:gd name="T3" fmla="*/ 70565141 h 29"/>
                <a:gd name="T4" fmla="*/ 40323247 w 17"/>
                <a:gd name="T5" fmla="*/ 35282571 h 29"/>
                <a:gd name="T6" fmla="*/ 0 w 17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29">
                  <a:moveTo>
                    <a:pt x="0" y="0"/>
                  </a:moveTo>
                  <a:lnTo>
                    <a:pt x="16" y="28"/>
                  </a:lnTo>
                  <a:lnTo>
                    <a:pt x="16" y="14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60134" name="Freeform 393"/>
            <p:cNvSpPr>
              <a:spLocks/>
            </p:cNvSpPr>
            <p:nvPr/>
          </p:nvSpPr>
          <p:spPr bwMode="auto">
            <a:xfrm>
              <a:off x="11121369" y="4448135"/>
              <a:ext cx="35032" cy="25604"/>
            </a:xfrm>
            <a:custGeom>
              <a:avLst/>
              <a:gdLst>
                <a:gd name="T0" fmla="*/ 0 w 17"/>
                <a:gd name="T1" fmla="*/ 0 h 17"/>
                <a:gd name="T2" fmla="*/ 45205650 w 17"/>
                <a:gd name="T3" fmla="*/ 40321753 h 17"/>
                <a:gd name="T4" fmla="*/ 45205650 w 17"/>
                <a:gd name="T5" fmla="*/ 0 h 17"/>
                <a:gd name="T6" fmla="*/ 0 w 17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16" y="16"/>
                  </a:lnTo>
                  <a:lnTo>
                    <a:pt x="16" y="0"/>
                  </a:lnTo>
                  <a:lnTo>
                    <a:pt x="0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lIns="93258" tIns="46628" rIns="93258" bIns="46628"/>
            <a:lstStyle/>
            <a:p>
              <a:pPr algn="ctr"/>
              <a:endParaRPr lang="en-US" sz="1428" b="1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</a:endParaRPr>
            </a:p>
          </p:txBody>
        </p:sp>
        <p:sp>
          <p:nvSpPr>
            <p:cNvPr id="1839474" name="Freeform 370"/>
            <p:cNvSpPr>
              <a:spLocks/>
            </p:cNvSpPr>
            <p:nvPr/>
          </p:nvSpPr>
          <p:spPr bwMode="auto">
            <a:xfrm>
              <a:off x="11146668" y="5544633"/>
              <a:ext cx="192679" cy="325335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8" y="13"/>
                </a:cxn>
                <a:cxn ang="0">
                  <a:pos x="49" y="81"/>
                </a:cxn>
                <a:cxn ang="0">
                  <a:pos x="25" y="136"/>
                </a:cxn>
                <a:cxn ang="0">
                  <a:pos x="0" y="150"/>
                </a:cxn>
                <a:cxn ang="0">
                  <a:pos x="25" y="191"/>
                </a:cxn>
                <a:cxn ang="0">
                  <a:pos x="0" y="219"/>
                </a:cxn>
                <a:cxn ang="0">
                  <a:pos x="12" y="219"/>
                </a:cxn>
                <a:cxn ang="0">
                  <a:pos x="61" y="177"/>
                </a:cxn>
                <a:cxn ang="0">
                  <a:pos x="61" y="150"/>
                </a:cxn>
                <a:cxn ang="0">
                  <a:pos x="74" y="150"/>
                </a:cxn>
                <a:cxn ang="0">
                  <a:pos x="99" y="110"/>
                </a:cxn>
                <a:cxn ang="0">
                  <a:pos x="74" y="110"/>
                </a:cxn>
                <a:cxn ang="0">
                  <a:pos x="74" y="67"/>
                </a:cxn>
                <a:cxn ang="0">
                  <a:pos x="74" y="81"/>
                </a:cxn>
                <a:cxn ang="0">
                  <a:pos x="61" y="55"/>
                </a:cxn>
                <a:cxn ang="0">
                  <a:pos x="49" y="0"/>
                </a:cxn>
              </a:cxnLst>
              <a:rect l="0" t="0" r="r" b="b"/>
              <a:pathLst>
                <a:path w="100" h="220">
                  <a:moveTo>
                    <a:pt x="49" y="0"/>
                  </a:moveTo>
                  <a:lnTo>
                    <a:pt x="38" y="13"/>
                  </a:lnTo>
                  <a:lnTo>
                    <a:pt x="49" y="81"/>
                  </a:lnTo>
                  <a:lnTo>
                    <a:pt x="25" y="136"/>
                  </a:lnTo>
                  <a:lnTo>
                    <a:pt x="0" y="150"/>
                  </a:lnTo>
                  <a:lnTo>
                    <a:pt x="25" y="191"/>
                  </a:lnTo>
                  <a:lnTo>
                    <a:pt x="0" y="219"/>
                  </a:lnTo>
                  <a:lnTo>
                    <a:pt x="12" y="219"/>
                  </a:lnTo>
                  <a:lnTo>
                    <a:pt x="61" y="177"/>
                  </a:lnTo>
                  <a:lnTo>
                    <a:pt x="61" y="150"/>
                  </a:lnTo>
                  <a:lnTo>
                    <a:pt x="74" y="150"/>
                  </a:lnTo>
                  <a:lnTo>
                    <a:pt x="99" y="110"/>
                  </a:lnTo>
                  <a:lnTo>
                    <a:pt x="74" y="110"/>
                  </a:lnTo>
                  <a:lnTo>
                    <a:pt x="74" y="67"/>
                  </a:lnTo>
                  <a:lnTo>
                    <a:pt x="74" y="81"/>
                  </a:lnTo>
                  <a:lnTo>
                    <a:pt x="61" y="55"/>
                  </a:lnTo>
                  <a:lnTo>
                    <a:pt x="49" y="0"/>
                  </a:lnTo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lIns="95191" tIns="47596" rIns="95191" bIns="47596"/>
            <a:lstStyle/>
            <a:p>
              <a:pPr>
                <a:defRPr/>
              </a:pPr>
              <a:endParaRPr lang="en-US" sz="1224">
                <a:solidFill>
                  <a:srgbClr val="000000"/>
                </a:solidFill>
                <a:ea typeface="ＭＳ Ｐゴシック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30B2962-B7D4-403E-9DEC-FCC788A82067}"/>
              </a:ext>
            </a:extLst>
          </p:cNvPr>
          <p:cNvSpPr txBox="1"/>
          <p:nvPr/>
        </p:nvSpPr>
        <p:spPr>
          <a:xfrm>
            <a:off x="3054172" y="5628600"/>
            <a:ext cx="8628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503020102020204" pitchFamily="34" charset="0"/>
              <a:buChar char="•"/>
            </a:pPr>
            <a:r>
              <a:rPr lang="en-US" sz="2400" smtClean="0"/>
              <a:t>46 </a:t>
            </a:r>
            <a:r>
              <a:rPr lang="en-US" sz="2400" dirty="0"/>
              <a:t>countries engaged – ongoing discussions of need towards work plan development and funding </a:t>
            </a:r>
            <a:r>
              <a:rPr lang="en-US" sz="2400" dirty="0" smtClean="0"/>
              <a:t>request </a:t>
            </a:r>
            <a:endParaRPr lang="en-US" sz="2400" dirty="0"/>
          </a:p>
          <a:p>
            <a:pPr marL="873252" lvl="1" indent="-342900">
              <a:buFont typeface="Arial" panose="020B0503020102020204" pitchFamily="34" charset="0"/>
              <a:buChar char="•"/>
            </a:pPr>
            <a:r>
              <a:rPr lang="en-US" sz="2400" dirty="0"/>
              <a:t>22 AFR, 4 EMR, 6 WPR, 6 SEAR, 6 EUR, 1 AMR</a:t>
            </a:r>
          </a:p>
        </p:txBody>
      </p:sp>
    </p:spTree>
    <p:extLst>
      <p:ext uri="{BB962C8B-B14F-4D97-AF65-F5344CB8AC3E}">
        <p14:creationId xmlns:p14="http://schemas.microsoft.com/office/powerpoint/2010/main" val="746689289"/>
      </p:ext>
    </p:extLst>
  </p:cSld>
  <p:clrMapOvr>
    <a:masterClrMapping/>
  </p:clrMapOvr>
  <p:transition advTm="21584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78AF-63D0-43A5-8C2D-3692898C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306933"/>
            <a:ext cx="9601200" cy="61912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Countries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“Engaged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(n = 46)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66C58-4FC1-497E-BCD1-821748987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555" y="1084814"/>
            <a:ext cx="4048990" cy="35814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numCol="2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AFR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Burkina Faso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Congo, Dem. Rep</a:t>
            </a:r>
            <a:r>
              <a:rPr lang="en-US" sz="18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Cote d'Ivoire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Eswatini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Ethiopia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Ghana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Kenya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Lesotho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Liberia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Malawi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Mali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Namibia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Nigeria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Rwanda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Senegal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Sierra Leone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South Africa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South Sudan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Tanzania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Uganda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Zambia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Zimbabwe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63FD7B-D27B-43F1-A007-AFAE92F7454B}"/>
              </a:ext>
            </a:extLst>
          </p:cNvPr>
          <p:cNvSpPr/>
          <p:nvPr/>
        </p:nvSpPr>
        <p:spPr>
          <a:xfrm>
            <a:off x="5458691" y="3641192"/>
            <a:ext cx="1811797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AMR</a:t>
            </a:r>
          </a:p>
          <a:p>
            <a:r>
              <a:rPr lang="en-US" b="1" dirty="0"/>
              <a:t>Haiti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90FF2F-DC37-4DF3-88D5-53A2E96B0B4A}"/>
              </a:ext>
            </a:extLst>
          </p:cNvPr>
          <p:cNvSpPr/>
          <p:nvPr/>
        </p:nvSpPr>
        <p:spPr>
          <a:xfrm>
            <a:off x="5458691" y="1078624"/>
            <a:ext cx="2367798" cy="24006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EUR</a:t>
            </a:r>
          </a:p>
          <a:p>
            <a:r>
              <a:rPr lang="en-US" dirty="0"/>
              <a:t>Albania</a:t>
            </a:r>
          </a:p>
          <a:p>
            <a:r>
              <a:rPr lang="en-US" dirty="0"/>
              <a:t>Armenia</a:t>
            </a:r>
          </a:p>
          <a:p>
            <a:r>
              <a:rPr lang="en-US" dirty="0"/>
              <a:t>Georgia</a:t>
            </a:r>
          </a:p>
          <a:p>
            <a:r>
              <a:rPr lang="en-US" dirty="0"/>
              <a:t>Kyrgyz Republic</a:t>
            </a:r>
          </a:p>
          <a:p>
            <a:r>
              <a:rPr lang="en-US" dirty="0"/>
              <a:t>Moldova</a:t>
            </a:r>
          </a:p>
          <a:p>
            <a:r>
              <a:rPr lang="en-US" dirty="0"/>
              <a:t>Ukraine</a:t>
            </a:r>
          </a:p>
          <a:p>
            <a:r>
              <a:rPr lang="en-US" dirty="0"/>
              <a:t>Uzbekistan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54385A-92FE-467A-AEFD-F1350CC6617E}"/>
              </a:ext>
            </a:extLst>
          </p:cNvPr>
          <p:cNvSpPr/>
          <p:nvPr/>
        </p:nvSpPr>
        <p:spPr>
          <a:xfrm>
            <a:off x="8066635" y="1078624"/>
            <a:ext cx="1648831" cy="21236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WPR</a:t>
            </a:r>
          </a:p>
          <a:p>
            <a:r>
              <a:rPr lang="en-US" dirty="0"/>
              <a:t>Cambodia</a:t>
            </a:r>
          </a:p>
          <a:p>
            <a:r>
              <a:rPr lang="en-US" dirty="0"/>
              <a:t>China</a:t>
            </a:r>
          </a:p>
          <a:p>
            <a:r>
              <a:rPr lang="en-US" b="1" dirty="0"/>
              <a:t>Lao PDR</a:t>
            </a:r>
          </a:p>
          <a:p>
            <a:r>
              <a:rPr lang="en-US" dirty="0"/>
              <a:t>Mongolia</a:t>
            </a:r>
          </a:p>
          <a:p>
            <a:r>
              <a:rPr lang="en-US" dirty="0"/>
              <a:t>Philippines</a:t>
            </a:r>
          </a:p>
          <a:p>
            <a:r>
              <a:rPr lang="en-US" b="1" dirty="0"/>
              <a:t>Vietnam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227A8C-61A4-4D04-8443-B4C84A124225}"/>
              </a:ext>
            </a:extLst>
          </p:cNvPr>
          <p:cNvSpPr/>
          <p:nvPr/>
        </p:nvSpPr>
        <p:spPr>
          <a:xfrm>
            <a:off x="9955612" y="1078624"/>
            <a:ext cx="1489714" cy="156966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EMR</a:t>
            </a:r>
          </a:p>
          <a:p>
            <a:r>
              <a:rPr lang="en-US" dirty="0"/>
              <a:t>Afghanistan</a:t>
            </a:r>
          </a:p>
          <a:p>
            <a:r>
              <a:rPr lang="en-US" dirty="0"/>
              <a:t>Morocco</a:t>
            </a:r>
          </a:p>
          <a:p>
            <a:r>
              <a:rPr lang="en-US" dirty="0"/>
              <a:t>Oman</a:t>
            </a:r>
          </a:p>
          <a:p>
            <a:r>
              <a:rPr lang="en-US" dirty="0"/>
              <a:t>Pakistan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534B12-784E-4DDD-84CA-8FB0D512778F}"/>
              </a:ext>
            </a:extLst>
          </p:cNvPr>
          <p:cNvSpPr/>
          <p:nvPr/>
        </p:nvSpPr>
        <p:spPr>
          <a:xfrm>
            <a:off x="8066635" y="3386948"/>
            <a:ext cx="1496292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SEAR</a:t>
            </a:r>
          </a:p>
          <a:p>
            <a:r>
              <a:rPr lang="en-US" dirty="0"/>
              <a:t>Bangladesh</a:t>
            </a:r>
          </a:p>
          <a:p>
            <a:r>
              <a:rPr lang="en-US" dirty="0"/>
              <a:t>Bhutan</a:t>
            </a:r>
          </a:p>
          <a:p>
            <a:r>
              <a:rPr lang="en-US" dirty="0"/>
              <a:t>India</a:t>
            </a:r>
          </a:p>
          <a:p>
            <a:r>
              <a:rPr lang="en-US" b="1" dirty="0"/>
              <a:t>Indonesia</a:t>
            </a:r>
          </a:p>
          <a:p>
            <a:r>
              <a:rPr lang="en-US" dirty="0"/>
              <a:t>Myanmar</a:t>
            </a:r>
          </a:p>
          <a:p>
            <a:r>
              <a:rPr lang="en-US" dirty="0"/>
              <a:t>Thailand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D4BEC3-B5E7-455A-B1C0-5E2F3157A366}"/>
              </a:ext>
            </a:extLst>
          </p:cNvPr>
          <p:cNvSpPr txBox="1"/>
          <p:nvPr/>
        </p:nvSpPr>
        <p:spPr>
          <a:xfrm>
            <a:off x="1046019" y="5782422"/>
            <a:ext cx="1050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countries that have requested support but were not initially ranked as “high-priority” include - Botswana, Mozambique, Tunisia, Kazakhstan, Bolivia, Guyana, Suriname</a:t>
            </a:r>
          </a:p>
        </p:txBody>
      </p:sp>
    </p:spTree>
    <p:extLst>
      <p:ext uri="{BB962C8B-B14F-4D97-AF65-F5344CB8AC3E}">
        <p14:creationId xmlns:p14="http://schemas.microsoft.com/office/powerpoint/2010/main" val="44687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EFB7952-828A-F942-995F-A60124928DF5}"/>
              </a:ext>
            </a:extLst>
          </p:cNvPr>
          <p:cNvSpPr txBox="1">
            <a:spLocks/>
          </p:cNvSpPr>
          <p:nvPr/>
        </p:nvSpPr>
        <p:spPr>
          <a:xfrm>
            <a:off x="982639" y="560043"/>
            <a:ext cx="11373793" cy="582683"/>
          </a:xfrm>
          <a:prstGeom prst="rect">
            <a:avLst/>
          </a:prstGeom>
        </p:spPr>
        <p:txBody>
          <a:bodyPr anchor="t" anchorCtr="0"/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i="0" kern="1200" baseline="0">
                <a:solidFill>
                  <a:srgbClr val="006A71"/>
                </a:solidFill>
                <a:effectLst/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457189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91437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137156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1828754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COVID-19 Vaccination is a Safer Way to Build </a:t>
            </a:r>
            <a:r>
              <a:rPr lang="en-US" sz="3600" dirty="0">
                <a:solidFill>
                  <a:srgbClr val="0066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rotection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4A23CC-1CF3-B241-9732-E01A0A1305E8}"/>
              </a:ext>
            </a:extLst>
          </p:cNvPr>
          <p:cNvSpPr txBox="1">
            <a:spLocks/>
          </p:cNvSpPr>
          <p:nvPr/>
        </p:nvSpPr>
        <p:spPr bwMode="auto">
          <a:xfrm>
            <a:off x="846160" y="1433015"/>
            <a:ext cx="5404661" cy="475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lvl1pPr marL="230183" indent="-23018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DAA"/>
              </a:buClr>
              <a:buFont typeface="Wingdings" panose="05000000000000000000" pitchFamily="2" charset="2"/>
              <a:buChar char="§"/>
              <a:defRPr sz="2000" b="0" i="0" kern="1200">
                <a:solidFill>
                  <a:srgbClr val="2D2D2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31" indent="-28574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32E63"/>
              </a:buClr>
              <a:buFont typeface="Arial" panose="020B0604020202020204" pitchFamily="34" charset="0"/>
              <a:buChar char="–"/>
              <a:defRPr sz="2000" b="0" i="0" kern="1200">
                <a:solidFill>
                  <a:srgbClr val="2D2D2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A3B26"/>
              </a:buClr>
              <a:buFont typeface="Arial" panose="020B0604020202020204" pitchFamily="34" charset="0"/>
              <a:buChar char="•"/>
              <a:defRPr sz="2000" b="0" i="0" kern="1200">
                <a:solidFill>
                  <a:srgbClr val="2D2D2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b="0" i="0" kern="120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348" indent="-22859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0" i="0" kern="120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903" marR="0" lvl="0" indent="-306903" algn="l" defTabSz="121917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5DA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Getting the virus that causes COVID-19 may offer some natural protection, known as an antibody or immunity. </a:t>
            </a:r>
          </a:p>
          <a:p>
            <a:pPr marL="819651" lvl="1" indent="-306903" defTabSz="1219170">
              <a:spcBef>
                <a:spcPts val="0"/>
              </a:spcBef>
              <a:buClr>
                <a:srgbClr val="005DAA"/>
              </a:buClr>
              <a:buFont typeface="Wingdings" panose="05000000000000000000" pitchFamily="2" charset="2"/>
              <a:buChar char="§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However, experts don’t know how long this protection lasts.</a:t>
            </a:r>
          </a:p>
          <a:p>
            <a:pPr marL="306903" marR="0" lvl="0" indent="-306903" algn="l" defTabSz="1219170" rtl="0" eaLnBrk="0" fontAlgn="base" latinLnBrk="0" hangingPunct="0">
              <a:lnSpc>
                <a:spcPct val="100000"/>
              </a:lnSpc>
              <a:spcBef>
                <a:spcPts val="1333"/>
              </a:spcBef>
              <a:spcAft>
                <a:spcPct val="0"/>
              </a:spcAft>
              <a:buClr>
                <a:srgbClr val="005DA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Calibri" panose="020F0502020204030204" pitchFamily="34" charset="0"/>
            </a:endParaRPr>
          </a:p>
          <a:p>
            <a:pPr marL="306903" marR="0" lvl="0" indent="-306903" algn="l" defTabSz="1219170" rtl="0" eaLnBrk="0" fontAlgn="base" latinLnBrk="0" hangingPunct="0">
              <a:lnSpc>
                <a:spcPct val="100000"/>
              </a:lnSpc>
              <a:spcBef>
                <a:spcPts val="1333"/>
              </a:spcBef>
              <a:spcAft>
                <a:spcPct val="0"/>
              </a:spcAft>
              <a:buClr>
                <a:srgbClr val="005DA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COVID-19 vaccination will help protect you by building immunity without the risk of severe illness.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A1E5CB-8CC8-C942-A22A-FCB853355C23}"/>
              </a:ext>
            </a:extLst>
          </p:cNvPr>
          <p:cNvSpPr/>
          <p:nvPr/>
        </p:nvSpPr>
        <p:spPr>
          <a:xfrm>
            <a:off x="846161" y="101245"/>
            <a:ext cx="11282873" cy="287322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COVID-19 and Vaccine Basics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7A7381-428B-A141-9FB7-47AD11FB19F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7" t="15835" r="16104" b="18209"/>
          <a:stretch/>
        </p:blipFill>
        <p:spPr>
          <a:xfrm>
            <a:off x="6250822" y="1314203"/>
            <a:ext cx="5548023" cy="52857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4D6E7E1-B4EC-471C-9EC0-37665F698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222" y="6727353"/>
            <a:ext cx="804111" cy="121584"/>
          </a:xfrm>
          <a:prstGeom prst="rect">
            <a:avLst/>
          </a:prstGeom>
          <a:solidFill>
            <a:srgbClr val="B01519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67BFA94-76C5-496D-9094-62636F135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846" y="6727353"/>
            <a:ext cx="804111" cy="121584"/>
          </a:xfrm>
          <a:prstGeom prst="rect">
            <a:avLst/>
          </a:prstGeom>
          <a:solidFill>
            <a:srgbClr val="FBAB18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447E21-97C0-4CC5-B775-8EB482E6D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7955" y="6727353"/>
            <a:ext cx="804765" cy="121584"/>
          </a:xfrm>
          <a:prstGeom prst="rect">
            <a:avLst/>
          </a:prstGeom>
          <a:solidFill>
            <a:srgbClr val="292B6E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F9E1AC-2ADB-499C-AE35-36449EA7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64" y="6727353"/>
            <a:ext cx="1697737" cy="121584"/>
          </a:xfrm>
          <a:prstGeom prst="rect">
            <a:avLst/>
          </a:prstGeom>
          <a:solidFill>
            <a:srgbClr val="4656A6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2" name="Rectangle 20">
            <a:extLst>
              <a:ext uri="{FF2B5EF4-FFF2-40B4-BE49-F238E27FC236}">
                <a16:creationId xmlns:a16="http://schemas.microsoft.com/office/drawing/2014/main" id="{3BA6148E-596D-4401-8B73-F5ABDB9B5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727353"/>
            <a:ext cx="7572332" cy="121584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DC46D8-E673-4C09-8F31-68E76ACB7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078" y="6727353"/>
            <a:ext cx="804111" cy="121584"/>
          </a:xfrm>
          <a:prstGeom prst="rect">
            <a:avLst/>
          </a:prstGeom>
          <a:solidFill>
            <a:srgbClr val="55BF8B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endParaRPr lang="en-US" sz="2223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8DCA60-5174-4AC0-8C78-CF5D0339AA46}"/>
              </a:ext>
            </a:extLst>
          </p:cNvPr>
          <p:cNvSpPr txBox="1"/>
          <p:nvPr/>
        </p:nvSpPr>
        <p:spPr>
          <a:xfrm>
            <a:off x="11343132" y="641794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1/19/21</a:t>
            </a:r>
          </a:p>
        </p:txBody>
      </p:sp>
    </p:spTree>
    <p:extLst>
      <p:ext uri="{BB962C8B-B14F-4D97-AF65-F5344CB8AC3E}">
        <p14:creationId xmlns:p14="http://schemas.microsoft.com/office/powerpoint/2010/main" val="5229635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3442C-1F2F-49AB-B1D1-80A27CFE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524" y="274639"/>
            <a:ext cx="10517875" cy="853339"/>
          </a:xfrm>
        </p:spPr>
        <p:txBody>
          <a:bodyPr/>
          <a:lstStyle/>
          <a:p>
            <a:pPr algn="ctr"/>
            <a:r>
              <a:rPr lang="en-US" dirty="0"/>
              <a:t>Explaining mRNA COVID-19 Vaccines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9F0B2-9BC9-40D1-80A1-BBFDBEABC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64524" y="1545167"/>
            <a:ext cx="10517876" cy="44555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mRNA vaccines take advantage of the process that cells use to make proteins in order to trigger an immune response </a:t>
            </a:r>
          </a:p>
          <a:p>
            <a:pPr lvl="1"/>
            <a:r>
              <a:rPr lang="en-US" dirty="0"/>
              <a:t>Like all vaccines, COVID-19 mRNA vaccines have been </a:t>
            </a:r>
            <a:r>
              <a:rPr lang="en-US" b="1" dirty="0"/>
              <a:t>rigorously tested </a:t>
            </a:r>
            <a:r>
              <a:rPr lang="en-US" dirty="0"/>
              <a:t>for safety before being authorized for use in the United States</a:t>
            </a:r>
          </a:p>
          <a:p>
            <a:pPr lvl="1"/>
            <a:r>
              <a:rPr lang="en-US" dirty="0"/>
              <a:t>mRNA technology is </a:t>
            </a:r>
            <a:r>
              <a:rPr lang="en-US" b="1" dirty="0"/>
              <a:t>new, but not unknown</a:t>
            </a:r>
            <a:r>
              <a:rPr lang="en-US" dirty="0"/>
              <a:t>. They have been studied for more than a decade</a:t>
            </a:r>
          </a:p>
          <a:p>
            <a:pPr lvl="1"/>
            <a:r>
              <a:rPr lang="en-US" dirty="0"/>
              <a:t>mRNA vaccines </a:t>
            </a:r>
            <a:r>
              <a:rPr lang="en-US" b="1" dirty="0"/>
              <a:t>do not contain a live virus </a:t>
            </a:r>
            <a:r>
              <a:rPr lang="en-US" dirty="0"/>
              <a:t>and do not carry a risk of causing disease in the vaccinated person</a:t>
            </a:r>
          </a:p>
          <a:p>
            <a:pPr lvl="1"/>
            <a:r>
              <a:rPr lang="en-US" dirty="0"/>
              <a:t>mRNA from the vaccine never enters the nucleus of the cell and </a:t>
            </a:r>
            <a:r>
              <a:rPr lang="en-US" b="1" dirty="0"/>
              <a:t>does not affect or interact with a person’s DNA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D8AAD8-E557-4367-943C-CD4750B28474}"/>
              </a:ext>
            </a:extLst>
          </p:cNvPr>
          <p:cNvSpPr txBox="1"/>
          <p:nvPr/>
        </p:nvSpPr>
        <p:spPr>
          <a:xfrm>
            <a:off x="11343132" y="641794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1/19/21</a:t>
            </a:r>
          </a:p>
        </p:txBody>
      </p:sp>
    </p:spTree>
    <p:extLst>
      <p:ext uri="{BB962C8B-B14F-4D97-AF65-F5344CB8AC3E}">
        <p14:creationId xmlns:p14="http://schemas.microsoft.com/office/powerpoint/2010/main" val="19380529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F8CFB7B-86F0-4ED2-B67B-8260EAB3291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F8CFB7B-86F0-4ED2-B67B-8260EAB329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D0B603C6-A6FA-405B-8D16-ADB8B56D2D6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8F6185-0925-468A-A16D-754C699E9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584" y="602166"/>
            <a:ext cx="10513425" cy="1277936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Complexities and </a:t>
            </a:r>
            <a:r>
              <a:rPr lang="en-US" sz="3600" dirty="0">
                <a:solidFill>
                  <a:srgbClr val="006666"/>
                </a:solidFill>
              </a:rPr>
              <a:t>Additional Considerations for Implementation of COVID-19 Vaccine </a:t>
            </a:r>
            <a:r>
              <a:rPr lang="en-US" sz="3200" dirty="0">
                <a:solidFill>
                  <a:srgbClr val="006666"/>
                </a:solidFill>
              </a:rPr>
              <a:t/>
            </a:r>
            <a:br>
              <a:rPr lang="en-US" sz="3200" dirty="0">
                <a:solidFill>
                  <a:srgbClr val="006666"/>
                </a:solidFill>
              </a:rPr>
            </a:b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29A20-9C1F-4DD6-9630-9C107E4424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5342" y="1492734"/>
            <a:ext cx="10627057" cy="445558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Some vaccines must be kept frozen, others only need refrigeration</a:t>
            </a:r>
          </a:p>
          <a:p>
            <a:r>
              <a:rPr lang="en-US" sz="2400" dirty="0">
                <a:solidFill>
                  <a:srgbClr val="000000"/>
                </a:solidFill>
              </a:rPr>
              <a:t>Need for socially distanced vaccination practices</a:t>
            </a:r>
          </a:p>
          <a:p>
            <a:r>
              <a:rPr lang="en-US" sz="2400" dirty="0">
                <a:solidFill>
                  <a:srgbClr val="000000"/>
                </a:solidFill>
              </a:rPr>
              <a:t>Initial limited supply - require prioritizing populations at highest risk (HCW, elderly)</a:t>
            </a:r>
          </a:p>
          <a:p>
            <a:r>
              <a:rPr lang="en-US" sz="2400" dirty="0">
                <a:solidFill>
                  <a:srgbClr val="000000"/>
                </a:solidFill>
              </a:rPr>
              <a:t>One vs. two dose series 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Products not interchangeable</a:t>
            </a:r>
          </a:p>
          <a:p>
            <a:r>
              <a:rPr lang="en-US" sz="2400" dirty="0">
                <a:solidFill>
                  <a:srgbClr val="000000"/>
                </a:solidFill>
              </a:rPr>
              <a:t>Vaccine efficacy and adverse event profile in different populations</a:t>
            </a:r>
          </a:p>
          <a:p>
            <a:r>
              <a:rPr lang="en-US" sz="2400" b="1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Safety monitoring </a:t>
            </a:r>
            <a:r>
              <a:rPr lang="en-US" sz="2400" dirty="0">
                <a:solidFill>
                  <a:srgbClr val="000000"/>
                </a:solidFill>
                <a:latin typeface="+mj-lt"/>
                <a:cs typeface="Calibri" panose="020F0502020204030204" pitchFamily="34" charset="0"/>
              </a:rPr>
              <a:t>of all populations will be critical post-authorization </a:t>
            </a:r>
          </a:p>
          <a:p>
            <a:r>
              <a:rPr lang="en-US" sz="2400" b="1" dirty="0">
                <a:solidFill>
                  <a:srgbClr val="000000"/>
                </a:solidFill>
                <a:latin typeface="+mj-lt"/>
              </a:rPr>
              <a:t>Communication and education critical to success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of vaccination program</a:t>
            </a:r>
          </a:p>
          <a:p>
            <a:endParaRPr lang="en-US" sz="2000" dirty="0">
              <a:solidFill>
                <a:srgbClr val="0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Calibri" panose="020F0502020204030204"/>
              <a:cs typeface="Calibri" panose="020F0502020204030204" pitchFamily="34" charset="0"/>
            </a:endParaRPr>
          </a:p>
          <a:p>
            <a:endParaRPr lang="en-US" sz="2000" dirty="0">
              <a:solidFill>
                <a:srgbClr val="000000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DEA64E-6A18-459C-BEA7-A08AB36392C7}"/>
              </a:ext>
            </a:extLst>
          </p:cNvPr>
          <p:cNvSpPr txBox="1"/>
          <p:nvPr/>
        </p:nvSpPr>
        <p:spPr>
          <a:xfrm>
            <a:off x="11343132" y="641794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1/19/21</a:t>
            </a:r>
          </a:p>
        </p:txBody>
      </p:sp>
    </p:spTree>
    <p:extLst>
      <p:ext uri="{BB962C8B-B14F-4D97-AF65-F5344CB8AC3E}">
        <p14:creationId xmlns:p14="http://schemas.microsoft.com/office/powerpoint/2010/main" val="166008762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9EF0F3B-3A19-5F45-9CD2-6B1E4EBECE83}"/>
              </a:ext>
            </a:extLst>
          </p:cNvPr>
          <p:cNvSpPr txBox="1"/>
          <p:nvPr/>
        </p:nvSpPr>
        <p:spPr>
          <a:xfrm>
            <a:off x="982639" y="6192081"/>
            <a:ext cx="10716066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*</a:t>
            </a: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3"/>
              </a:rPr>
              <a:t>https://</a:t>
            </a:r>
            <a:r>
              <a:rPr kumimoji="0" lang="en-US" sz="1333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3"/>
              </a:rPr>
              <a:t>www.cdc.gov</a:t>
            </a:r>
            <a:r>
              <a:rPr kumimoji="0" 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3"/>
              </a:rPr>
              <a:t>/coronavirus/2019-ncov/hcp/testing-</a:t>
            </a:r>
            <a:r>
              <a:rPr kumimoji="0" lang="en-US" sz="1333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3"/>
              </a:rPr>
              <a:t>overview.html</a:t>
            </a:r>
            <a:endParaRPr kumimoji="0" lang="en-US" sz="133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9BAF86-2D2B-B344-8718-CBE15CAF2386}"/>
              </a:ext>
            </a:extLst>
          </p:cNvPr>
          <p:cNvSpPr/>
          <p:nvPr/>
        </p:nvSpPr>
        <p:spPr>
          <a:xfrm>
            <a:off x="767474" y="199059"/>
            <a:ext cx="11146395" cy="287323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COVID-19 and Vaccine Basics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5CF6D2E-E485-9C44-9C5D-2DF3501759E7}"/>
              </a:ext>
            </a:extLst>
          </p:cNvPr>
          <p:cNvSpPr txBox="1">
            <a:spLocks/>
          </p:cNvSpPr>
          <p:nvPr/>
        </p:nvSpPr>
        <p:spPr>
          <a:xfrm>
            <a:off x="738768" y="480314"/>
            <a:ext cx="10383765" cy="585216"/>
          </a:xfrm>
          <a:prstGeom prst="rect">
            <a:avLst/>
          </a:prstGeom>
        </p:spPr>
        <p:txBody>
          <a:bodyPr anchor="t" anchorCtr="0"/>
          <a:lstStyle>
            <a:lvl1pPr algn="l" rtl="0" eaLnBrk="0" fontAlgn="base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defRPr sz="2800" b="1" i="0" kern="1200" baseline="0">
                <a:solidFill>
                  <a:srgbClr val="006A71"/>
                </a:solidFill>
                <a:effectLst/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5pPr>
            <a:lvl6pPr marL="457189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6pPr>
            <a:lvl7pPr marL="91437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7pPr>
            <a:lvl8pPr marL="137156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8pPr>
            <a:lvl9pPr marL="1828754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yriad Web Pro" panose="020B050303040302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6A7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Key Facts about COVID-19 Vaccination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A1C64E-8C41-5D47-896B-D13CDDEDE794}"/>
              </a:ext>
            </a:extLst>
          </p:cNvPr>
          <p:cNvSpPr txBox="1"/>
          <p:nvPr/>
        </p:nvSpPr>
        <p:spPr>
          <a:xfrm>
            <a:off x="6490129" y="3900804"/>
            <a:ext cx="2194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COVID-19 vaccines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cannot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give you COVID-19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65E09A-7BD3-E340-A03B-EDEC62A6B708}"/>
              </a:ext>
            </a:extLst>
          </p:cNvPr>
          <p:cNvSpPr txBox="1"/>
          <p:nvPr/>
        </p:nvSpPr>
        <p:spPr>
          <a:xfrm>
            <a:off x="3554344" y="3894713"/>
            <a:ext cx="2194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People who have already gotten sick with COVID-19 may still benefit from getting vaccinated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CB55DA-6520-0341-BDF3-4065D9C45A79}"/>
              </a:ext>
            </a:extLst>
          </p:cNvPr>
          <p:cNvSpPr txBox="1"/>
          <p:nvPr/>
        </p:nvSpPr>
        <p:spPr>
          <a:xfrm>
            <a:off x="740228" y="3894713"/>
            <a:ext cx="219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Getting vaccinated can help prevent getting sick with COVID-19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2AB904-EAA5-F247-B092-74F0AD930E32}"/>
              </a:ext>
            </a:extLst>
          </p:cNvPr>
          <p:cNvSpPr txBox="1"/>
          <p:nvPr/>
        </p:nvSpPr>
        <p:spPr>
          <a:xfrm>
            <a:off x="9182573" y="3894712"/>
            <a:ext cx="219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COVID-19 vaccines will not cause you to test positive on COVID-19 </a:t>
            </a:r>
            <a:r>
              <a:rPr kumimoji="0" 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viral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tests*</a:t>
            </a:r>
          </a:p>
        </p:txBody>
      </p:sp>
      <p:sp>
        <p:nvSpPr>
          <p:cNvPr id="28" name="TextBox 27">
            <a:hlinkClick r:id="rId4"/>
            <a:extLst>
              <a:ext uri="{FF2B5EF4-FFF2-40B4-BE49-F238E27FC236}">
                <a16:creationId xmlns:a16="http://schemas.microsoft.com/office/drawing/2014/main" id="{EF1520ED-EB45-6B41-A506-01D718D99321}"/>
              </a:ext>
            </a:extLst>
          </p:cNvPr>
          <p:cNvSpPr txBox="1"/>
          <p:nvPr/>
        </p:nvSpPr>
        <p:spPr>
          <a:xfrm>
            <a:off x="740229" y="5537237"/>
            <a:ext cx="10711543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https://</a:t>
            </a:r>
            <a:r>
              <a:rPr kumimoji="0" lang="en-US" sz="1867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www.cdc.gov</a:t>
            </a:r>
            <a:r>
              <a:rPr kumimoji="0" lang="en-US" sz="1867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/coronavirus/2019-ncov/vaccines/about-vaccines/vaccine-</a:t>
            </a:r>
            <a:r>
              <a:rPr kumimoji="0" lang="en-US" sz="1867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myths.html</a:t>
            </a:r>
            <a:endParaRPr kumimoji="0" lang="en-US" sz="1867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E7B55D8-54CF-B646-BE69-337359B219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9" y="2026513"/>
            <a:ext cx="2124245" cy="157481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A7BBA0F-9236-5040-B37A-9A086B142C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246" y="1912291"/>
            <a:ext cx="1028756" cy="162989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6D797BB-FBDF-8146-A8BE-E31F1644F1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910" y="2008635"/>
            <a:ext cx="1047865" cy="157481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F293181-9B1D-CB40-9AFD-2E2E649D8C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953" y="2061310"/>
            <a:ext cx="1674115" cy="1494641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E650D0C0-B808-B342-B688-445629F7679D}"/>
              </a:ext>
            </a:extLst>
          </p:cNvPr>
          <p:cNvSpPr/>
          <p:nvPr/>
        </p:nvSpPr>
        <p:spPr>
          <a:xfrm>
            <a:off x="3178123" y="1819124"/>
            <a:ext cx="132887" cy="343504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519528-EC15-2B42-AD3E-3B99BFE14F09}"/>
              </a:ext>
            </a:extLst>
          </p:cNvPr>
          <p:cNvSpPr/>
          <p:nvPr/>
        </p:nvSpPr>
        <p:spPr>
          <a:xfrm>
            <a:off x="5992239" y="1819124"/>
            <a:ext cx="132887" cy="343504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4C75C16-3DBB-804B-8225-3A29EF1341C6}"/>
              </a:ext>
            </a:extLst>
          </p:cNvPr>
          <p:cNvSpPr/>
          <p:nvPr/>
        </p:nvSpPr>
        <p:spPr>
          <a:xfrm>
            <a:off x="8806355" y="1819124"/>
            <a:ext cx="132887" cy="3435048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36EC754-B4F1-454E-8D96-A34E9971619A}"/>
              </a:ext>
            </a:extLst>
          </p:cNvPr>
          <p:cNvSpPr/>
          <p:nvPr/>
        </p:nvSpPr>
        <p:spPr>
          <a:xfrm>
            <a:off x="740229" y="5345919"/>
            <a:ext cx="10711543" cy="134112"/>
          </a:xfrm>
          <a:prstGeom prst="rect">
            <a:avLst/>
          </a:prstGeom>
          <a:solidFill>
            <a:srgbClr val="3A7A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00DCDD-C5AA-4BF4-9F2F-3E9D46724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222" y="6727353"/>
            <a:ext cx="804111" cy="121584"/>
          </a:xfrm>
          <a:prstGeom prst="rect">
            <a:avLst/>
          </a:prstGeom>
          <a:solidFill>
            <a:srgbClr val="B01519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19E780-40C3-45A2-90E3-26A2565FC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846" y="6727353"/>
            <a:ext cx="804111" cy="121584"/>
          </a:xfrm>
          <a:prstGeom prst="rect">
            <a:avLst/>
          </a:prstGeom>
          <a:solidFill>
            <a:srgbClr val="FBAB18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379E42-8E99-4912-A1D8-33B1C4E36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7955" y="6727353"/>
            <a:ext cx="804765" cy="121584"/>
          </a:xfrm>
          <a:prstGeom prst="rect">
            <a:avLst/>
          </a:prstGeom>
          <a:solidFill>
            <a:srgbClr val="292B6E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163EAC-0175-42D3-A7DD-C09A49773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4264" y="6727353"/>
            <a:ext cx="1697737" cy="121584"/>
          </a:xfrm>
          <a:prstGeom prst="rect">
            <a:avLst/>
          </a:prstGeom>
          <a:solidFill>
            <a:srgbClr val="4656A6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B199C957-40E7-4416-8792-006F19583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727353"/>
            <a:ext cx="7572332" cy="121584"/>
          </a:xfrm>
          <a:prstGeom prst="rect">
            <a:avLst/>
          </a:prstGeom>
          <a:solidFill>
            <a:srgbClr val="17468F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AC472C-6DE6-403A-800D-AE688AED4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078" y="6727353"/>
            <a:ext cx="804111" cy="121584"/>
          </a:xfrm>
          <a:prstGeom prst="rect">
            <a:avLst/>
          </a:prstGeom>
          <a:solidFill>
            <a:srgbClr val="55BF8B"/>
          </a:solidFill>
          <a:ln>
            <a:noFill/>
          </a:ln>
        </p:spPr>
        <p:txBody>
          <a:bodyPr vert="horz" wrap="square" lIns="81280" tIns="40640" rIns="81280" bIns="406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223" b="0" i="0" u="none" strike="noStrike" kern="1200" cap="none" spc="0" normalizeH="0" baseline="0" noProof="0" dirty="0">
              <a:ln>
                <a:noFill/>
              </a:ln>
              <a:solidFill>
                <a:srgbClr val="0F56D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5C07EF-D5BA-4D56-9D7A-482327A4427E}"/>
              </a:ext>
            </a:extLst>
          </p:cNvPr>
          <p:cNvSpPr txBox="1"/>
          <p:nvPr/>
        </p:nvSpPr>
        <p:spPr>
          <a:xfrm>
            <a:off x="11343132" y="6417940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1/19/21</a:t>
            </a:r>
          </a:p>
        </p:txBody>
      </p:sp>
    </p:spTree>
    <p:extLst>
      <p:ext uri="{BB962C8B-B14F-4D97-AF65-F5344CB8AC3E}">
        <p14:creationId xmlns:p14="http://schemas.microsoft.com/office/powerpoint/2010/main" val="2492309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990E-1AB8-4E99-B78C-8CEF29AE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1508" y="374073"/>
            <a:ext cx="10742809" cy="85981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CDC’s Global COVID-19 Immunization Support Plan for low and middle-income countries (LMICs)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940F2-F90A-4671-AEF4-6379CF38A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1508" y="1761606"/>
            <a:ext cx="9916545" cy="373087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Goal:</a:t>
            </a:r>
            <a:endParaRPr lang="en-US" sz="3200" dirty="0"/>
          </a:p>
          <a:p>
            <a:pPr marL="0" indent="0">
              <a:buNone/>
            </a:pPr>
            <a:r>
              <a:rPr lang="en-US" sz="2800" dirty="0"/>
              <a:t>To ensure that select LMICs are ready and able to deploy and evaluate COVID-19 vaccines when they become available to:</a:t>
            </a:r>
          </a:p>
          <a:p>
            <a:pPr marL="457200" indent="-457200">
              <a:buFont typeface="Arial" panose="020B0503020102020204" pitchFamily="34" charset="0"/>
              <a:buChar char="•"/>
            </a:pPr>
            <a:r>
              <a:rPr lang="en-US" sz="2800" dirty="0"/>
              <a:t>reduce COVID-19 disease burden</a:t>
            </a:r>
            <a:endParaRPr lang="en-US" dirty="0"/>
          </a:p>
          <a:p>
            <a:pPr marL="457200" indent="-457200">
              <a:buFont typeface="Arial" panose="020B0503020102020204" pitchFamily="34" charset="0"/>
              <a:buChar char="•"/>
            </a:pPr>
            <a:r>
              <a:rPr lang="en-US" sz="2800" dirty="0"/>
              <a:t>enhance global health security</a:t>
            </a:r>
            <a:endParaRPr lang="en-US" dirty="0"/>
          </a:p>
          <a:p>
            <a:pPr marL="457200" indent="-457200">
              <a:buFont typeface="Arial" panose="020B0503020102020204" pitchFamily="34" charset="0"/>
              <a:buChar char="•"/>
            </a:pPr>
            <a:r>
              <a:rPr lang="en-US" sz="2800" dirty="0"/>
              <a:t>strengthen capacity to vaccinate in response to any future epidemic and pandemic threat</a:t>
            </a:r>
          </a:p>
          <a:p>
            <a:pPr marL="457200" indent="-457200">
              <a:buFont typeface="Arial" panose="020B0503020102020204" pitchFamily="34" charset="0"/>
              <a:buChar char="•"/>
            </a:pPr>
            <a:r>
              <a:rPr lang="en-US" sz="2800" dirty="0"/>
              <a:t>build on CDC's global health strategies</a:t>
            </a:r>
          </a:p>
        </p:txBody>
      </p:sp>
    </p:spTree>
    <p:extLst>
      <p:ext uri="{BB962C8B-B14F-4D97-AF65-F5344CB8AC3E}">
        <p14:creationId xmlns:p14="http://schemas.microsoft.com/office/powerpoint/2010/main" val="343005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9F2DFE8-51CC-45D1-A8EE-8DA2BEE7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776" y="311103"/>
            <a:ext cx="10905066" cy="814286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F0596FD8-864C-417E-B831-E66BBFB2BC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669965"/>
              </p:ext>
            </p:extLst>
          </p:nvPr>
        </p:nvGraphicFramePr>
        <p:xfrm>
          <a:off x="1305628" y="1407115"/>
          <a:ext cx="10361362" cy="399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4955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CDE3-9FDB-4602-AED7-702A508E8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184" y="170297"/>
            <a:ext cx="9601200" cy="75238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Areas of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ssistance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E450-CCBE-46E7-B4DC-2A5B52F812EB}"/>
              </a:ext>
            </a:extLst>
          </p:cNvPr>
          <p:cNvSpPr txBox="1">
            <a:spLocks/>
          </p:cNvSpPr>
          <p:nvPr/>
        </p:nvSpPr>
        <p:spPr>
          <a:xfrm>
            <a:off x="1256184" y="2492879"/>
            <a:ext cx="3555149" cy="40875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18288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Program Planning</a:t>
            </a:r>
            <a:endParaRPr lang="en-US" sz="2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Policy development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Microplanning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Staff training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Vaccine safety surveillance systems strengthening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Vaccine demand / hesitancy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Communication / Social mobilization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Data systems and management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43633A-1917-4BDF-9D45-D6B3C9685A37}"/>
              </a:ext>
            </a:extLst>
          </p:cNvPr>
          <p:cNvSpPr txBox="1">
            <a:spLocks/>
          </p:cNvSpPr>
          <p:nvPr/>
        </p:nvSpPr>
        <p:spPr>
          <a:xfrm>
            <a:off x="5074114" y="2492879"/>
            <a:ext cx="3195907" cy="237440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18288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50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Program Evaluation</a:t>
            </a:r>
            <a:endParaRPr lang="en-US" sz="2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0" indent="0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Vaccine Safety monitoring</a:t>
            </a:r>
          </a:p>
          <a:p>
            <a:pPr marL="0" indent="0"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Post-introduction evaluations</a:t>
            </a:r>
          </a:p>
          <a:p>
            <a:pPr marL="0" indent="0">
              <a:spcBef>
                <a:spcPts val="50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Arial"/>
                <a:cs typeface="Arial"/>
              </a:rPr>
              <a:t>Vaccine utilization / coverage / wastage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4DFC49-A3F2-48B2-986E-800114F8B5A1}"/>
              </a:ext>
            </a:extLst>
          </p:cNvPr>
          <p:cNvSpPr txBox="1">
            <a:spLocks/>
          </p:cNvSpPr>
          <p:nvPr/>
        </p:nvSpPr>
        <p:spPr>
          <a:xfrm>
            <a:off x="8532801" y="2509207"/>
            <a:ext cx="3076119" cy="22076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vert="horz" lIns="18288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Share </a:t>
            </a:r>
            <a:r>
              <a:rPr lang="en-US" sz="2000" b="1" dirty="0" smtClean="0">
                <a:solidFill>
                  <a:srgbClr val="002060"/>
                </a:solidFill>
                <a:latin typeface="Arial"/>
                <a:cs typeface="Arial"/>
              </a:rPr>
              <a:t>Learnings</a:t>
            </a:r>
            <a:endParaRPr lang="en-US" sz="2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>
                <a:latin typeface="Arial"/>
                <a:cs typeface="Arial"/>
              </a:rPr>
              <a:t>Revised tools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000" dirty="0">
                <a:latin typeface="Arial"/>
                <a:cs typeface="Arial"/>
              </a:rPr>
              <a:t>Best practices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latin typeface="Arial"/>
                <a:cs typeface="Arial"/>
              </a:rPr>
              <a:t>Lessons for other adult immunization programs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548D4E-5BA5-4F6D-A96A-CD67A9E0CBF3}"/>
              </a:ext>
            </a:extLst>
          </p:cNvPr>
          <p:cNvSpPr txBox="1"/>
          <p:nvPr/>
        </p:nvSpPr>
        <p:spPr>
          <a:xfrm>
            <a:off x="1142993" y="922680"/>
            <a:ext cx="9827581" cy="2117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Each country is engaged to understand their capacities, and needs towards developing a panel of technical support activities;</a:t>
            </a:r>
          </a:p>
          <a:p>
            <a:endParaRPr lang="en-US" sz="2200" dirty="0"/>
          </a:p>
          <a:p>
            <a:r>
              <a:rPr lang="en-US" sz="2200" dirty="0"/>
              <a:t>Activities that CDC could provide support, include: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AAC2BF-6235-4EE0-85AF-716DBD647D41}"/>
              </a:ext>
            </a:extLst>
          </p:cNvPr>
          <p:cNvSpPr/>
          <p:nvPr/>
        </p:nvSpPr>
        <p:spPr>
          <a:xfrm>
            <a:off x="5057785" y="5146493"/>
            <a:ext cx="6893149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Don’t plan to support – vaccine procurement or shipping, regulatory preparation/NRA strengthening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Some restrictions on support to countries using vaccines of unknown safety or efficacy</a:t>
            </a:r>
          </a:p>
        </p:txBody>
      </p:sp>
    </p:spTree>
    <p:extLst>
      <p:ext uri="{BB962C8B-B14F-4D97-AF65-F5344CB8AC3E}">
        <p14:creationId xmlns:p14="http://schemas.microsoft.com/office/powerpoint/2010/main" val="148068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3B67-401A-4076-8ABA-DD8733F2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4939"/>
            <a:ext cx="9601200" cy="78019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Country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D5AB-2373-4D81-9C7D-8C627700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67788"/>
            <a:ext cx="10085024" cy="5332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Primary criteria may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Low or Middle-income Country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Countries with existing collaborations on immunization program strengthening with Influenza Division (ID), GID or Task Force for Global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Countries that have requested CDC support for COVID-19 immunization program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Countries supported by CDC for Global Health Security investments</a:t>
            </a:r>
            <a:endParaRPr lang="en-US" sz="2200" b="1" dirty="0"/>
          </a:p>
          <a:p>
            <a:pPr marL="0" indent="0">
              <a:buNone/>
            </a:pPr>
            <a:r>
              <a:rPr lang="en-US" b="1" dirty="0"/>
              <a:t>Other considerations </a:t>
            </a:r>
            <a:r>
              <a:rPr lang="en-US" dirty="0"/>
              <a:t>– countries with large populations (i.e. large preventable disease burden); countries likely not supported by other global partners (e.g. middle-income); countries with existing collaborations with CDC other than related to vaccines; vulnerability index; FETP presence </a:t>
            </a:r>
          </a:p>
          <a:p>
            <a:pPr marL="0" indent="0">
              <a:buNone/>
            </a:pPr>
            <a:r>
              <a:rPr lang="en-US" b="1" dirty="0"/>
              <a:t>Decisions on support will be based on discussions with Ministry of Health, WHO and WHO Regional Offices, and other partners</a:t>
            </a:r>
          </a:p>
        </p:txBody>
      </p:sp>
    </p:spTree>
    <p:extLst>
      <p:ext uri="{BB962C8B-B14F-4D97-AF65-F5344CB8AC3E}">
        <p14:creationId xmlns:p14="http://schemas.microsoft.com/office/powerpoint/2010/main" val="1786023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qEE8JXrNRS7NTU6M.pTWQ"/>
</p:tagLst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8E391CA616B44B23AF164F23B7D81" ma:contentTypeVersion="5" ma:contentTypeDescription="Create a new document." ma:contentTypeScope="" ma:versionID="21fd7d70acec494f3468311bdb228171">
  <xsd:schema xmlns:xsd="http://www.w3.org/2001/XMLSchema" xmlns:xs="http://www.w3.org/2001/XMLSchema" xmlns:p="http://schemas.microsoft.com/office/2006/metadata/properties" xmlns:ns2="f33a324a-c761-4556-ab89-22eef2b1ce0b" xmlns:ns3="3b08d87d-7d4b-4797-b7cd-a7c4de1f44ce" targetNamespace="http://schemas.microsoft.com/office/2006/metadata/properties" ma:root="true" ma:fieldsID="edec74515014b12d30d8979acc6a812c" ns2:_="" ns3:_="">
    <xsd:import namespace="f33a324a-c761-4556-ab89-22eef2b1ce0b"/>
    <xsd:import namespace="3b08d87d-7d4b-4797-b7cd-a7c4de1f4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a324a-c761-4556-ab89-22eef2b1c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8d87d-7d4b-4797-b7cd-a7c4de1f44c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1F180-0272-4F91-AACB-C59562A58F05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3b08d87d-7d4b-4797-b7cd-a7c4de1f44ce"/>
    <ds:schemaRef ds:uri="f33a324a-c761-4556-ab89-22eef2b1ce0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DF687FB-03E3-4225-B8D8-68617742EBEE}">
  <ds:schemaRefs>
    <ds:schemaRef ds:uri="3b08d87d-7d4b-4797-b7cd-a7c4de1f44ce"/>
    <ds:schemaRef ds:uri="f33a324a-c761-4556-ab89-22eef2b1ce0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B96148F-11BC-482E-986B-A31B9FA227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507</TotalTime>
  <Words>1308</Words>
  <Application>Microsoft Office PowerPoint</Application>
  <PresentationFormat>Widescreen</PresentationFormat>
  <Paragraphs>185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AGaramond Bold</vt:lpstr>
      <vt:lpstr>Arial</vt:lpstr>
      <vt:lpstr>Calibri</vt:lpstr>
      <vt:lpstr>Franklin Gothic Book</vt:lpstr>
      <vt:lpstr>Times New Roman</vt:lpstr>
      <vt:lpstr>Wingdings</vt:lpstr>
      <vt:lpstr>Crop</vt:lpstr>
      <vt:lpstr>think-cell Slide</vt:lpstr>
      <vt:lpstr>Document</vt:lpstr>
      <vt:lpstr>CDC’s program to support Global COVID-19 immunization programs  </vt:lpstr>
      <vt:lpstr>PowerPoint Presentation</vt:lpstr>
      <vt:lpstr>Explaining mRNA COVID-19 Vaccines</vt:lpstr>
      <vt:lpstr>Complexities and Additional Considerations for Implementation of COVID-19 Vaccine  </vt:lpstr>
      <vt:lpstr>PowerPoint Presentation</vt:lpstr>
      <vt:lpstr>CDC’s Global COVID-19 Immunization Support Plan for low and middle-income countries (LMICs)</vt:lpstr>
      <vt:lpstr>Objectives</vt:lpstr>
      <vt:lpstr>Areas of Technical Assistance</vt:lpstr>
      <vt:lpstr>Partner Country Selection</vt:lpstr>
      <vt:lpstr>Methods</vt:lpstr>
      <vt:lpstr>PowerPoint Presentation</vt:lpstr>
      <vt:lpstr>Countries “Engaged” (n = 46)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Cares act vaccine implementation</dc:title>
  <dc:creator>Loharikar, Anagha (CDC/DDPHSIS/CGH/GID)</dc:creator>
  <cp:lastModifiedBy>Andrea Uehling</cp:lastModifiedBy>
  <cp:revision>39</cp:revision>
  <dcterms:created xsi:type="dcterms:W3CDTF">2020-09-21T16:35:57Z</dcterms:created>
  <dcterms:modified xsi:type="dcterms:W3CDTF">2021-01-26T17:12:16Z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0x0101003AD8E391CA616B44B23AF164F23B7D81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2020-10-29T00:41:02Z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4dca7ac8-9a97-4e6c-9a63-efea4d462383</vt:lpwstr>
  </property>
  <property fmtid="{D5CDD505-2E9C-101B-9397-08002B2CF9AE}" pid="9" name="MSIP_Label_7b94a7b8-f06c-4dfe-bdcc-9b548fd58c31_ContentBits">
    <vt:lpwstr>0</vt:lpwstr>
  </property>
</Properties>
</file>