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451" r:id="rId3"/>
    <p:sldId id="453" r:id="rId4"/>
    <p:sldId id="463" r:id="rId5"/>
    <p:sldId id="464" r:id="rId6"/>
    <p:sldId id="470" r:id="rId7"/>
    <p:sldId id="454" r:id="rId8"/>
    <p:sldId id="457" r:id="rId9"/>
    <p:sldId id="459" r:id="rId10"/>
    <p:sldId id="465" r:id="rId11"/>
    <p:sldId id="466" r:id="rId12"/>
    <p:sldId id="458" r:id="rId13"/>
    <p:sldId id="461" r:id="rId14"/>
    <p:sldId id="462" r:id="rId15"/>
    <p:sldId id="467" r:id="rId16"/>
    <p:sldId id="468" r:id="rId17"/>
    <p:sldId id="471" r:id="rId18"/>
    <p:sldId id="4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Kangai" initials="JK" lastIdx="87" clrIdx="0">
    <p:extLst>
      <p:ext uri="{19B8F6BF-5375-455C-9EA6-DF929625EA0E}">
        <p15:presenceInfo xmlns:p15="http://schemas.microsoft.com/office/powerpoint/2012/main" userId="S-1-5-21-3704206516-752776407-3738609411-1363" providerId="AD"/>
      </p:ext>
    </p:extLst>
  </p:cmAuthor>
  <p:cmAuthor id="2" name="Sharon Makanga" initials="SM" lastIdx="8" clrIdx="4">
    <p:extLst>
      <p:ext uri="{19B8F6BF-5375-455C-9EA6-DF929625EA0E}">
        <p15:presenceInfo xmlns:p15="http://schemas.microsoft.com/office/powerpoint/2012/main" userId="S-1-5-21-3704206516-752776407-3738609411-1357" providerId="AD"/>
      </p:ext>
    </p:extLst>
  </p:cmAuthor>
  <p:cmAuthor id="3" name="Diana Kemunto" initials="DK" lastIdx="7" clrIdx="2">
    <p:extLst>
      <p:ext uri="{19B8F6BF-5375-455C-9EA6-DF929625EA0E}">
        <p15:presenceInfo xmlns:p15="http://schemas.microsoft.com/office/powerpoint/2012/main" userId="S-1-5-21-3704206516-752776407-3738609411-1364" providerId="AD"/>
      </p:ext>
    </p:extLst>
  </p:cmAuthor>
  <p:cmAuthor id="4" name="Esther Kibunyi" initials="EK" lastIdx="5" clrIdx="3">
    <p:extLst>
      <p:ext uri="{19B8F6BF-5375-455C-9EA6-DF929625EA0E}">
        <p15:presenceInfo xmlns:p15="http://schemas.microsoft.com/office/powerpoint/2012/main" userId="S-1-5-21-3704206516-752776407-3738609411-1352" providerId="AD"/>
      </p:ext>
    </p:extLst>
  </p:cmAuthor>
  <p:cmAuthor id="5" name="Paul Mwaura" initials="PM" lastIdx="5" clrIdx="5">
    <p:extLst>
      <p:ext uri="{19B8F6BF-5375-455C-9EA6-DF929625EA0E}">
        <p15:presenceInfo xmlns:p15="http://schemas.microsoft.com/office/powerpoint/2012/main" userId="S-1-5-21-3704206516-752776407-3738609411-1168" providerId="AD"/>
      </p:ext>
    </p:extLst>
  </p:cmAuthor>
  <p:cmAuthor id="6" name="Andrea Uehling" initials="AU" lastIdx="4" clrIdx="6">
    <p:extLst>
      <p:ext uri="{19B8F6BF-5375-455C-9EA6-DF929625EA0E}">
        <p15:presenceInfo xmlns:p15="http://schemas.microsoft.com/office/powerpoint/2012/main" userId="S-1-5-21-1630766965-14560760-1228025406-2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0c8b016d-0992-4a5f-bef4-3fc9974dc8e6" providerId="ADAL" clId="{663F5C85-0AB2-407B-89B7-25632C9DD0FC}"/>
    <pc:docChg chg="modSld">
      <pc:chgData name="Andrea Uehling" userId="0c8b016d-0992-4a5f-bef4-3fc9974dc8e6" providerId="ADAL" clId="{663F5C85-0AB2-407B-89B7-25632C9DD0FC}" dt="2022-06-14T15:37:52.211" v="61" actId="20577"/>
      <pc:docMkLst>
        <pc:docMk/>
      </pc:docMkLst>
      <pc:sldChg chg="modSp">
        <pc:chgData name="Andrea Uehling" userId="0c8b016d-0992-4a5f-bef4-3fc9974dc8e6" providerId="ADAL" clId="{663F5C85-0AB2-407B-89B7-25632C9DD0FC}" dt="2022-06-14T15:37:18.900" v="55" actId="20577"/>
        <pc:sldMkLst>
          <pc:docMk/>
          <pc:sldMk cId="937569069" sldId="465"/>
        </pc:sldMkLst>
        <pc:graphicFrameChg chg="mod">
          <ac:chgData name="Andrea Uehling" userId="0c8b016d-0992-4a5f-bef4-3fc9974dc8e6" providerId="ADAL" clId="{663F5C85-0AB2-407B-89B7-25632C9DD0FC}" dt="2022-06-14T15:37:18.900" v="55" actId="20577"/>
          <ac:graphicFrameMkLst>
            <pc:docMk/>
            <pc:sldMk cId="937569069" sldId="465"/>
            <ac:graphicFrameMk id="9" creationId="{86F561EE-6A5A-4E4D-8DCE-A3D756154CB6}"/>
          </ac:graphicFrameMkLst>
        </pc:graphicFrameChg>
      </pc:sldChg>
      <pc:sldChg chg="modSp">
        <pc:chgData name="Andrea Uehling" userId="0c8b016d-0992-4a5f-bef4-3fc9974dc8e6" providerId="ADAL" clId="{663F5C85-0AB2-407B-89B7-25632C9DD0FC}" dt="2022-06-14T15:37:24.433" v="59" actId="20577"/>
        <pc:sldMkLst>
          <pc:docMk/>
          <pc:sldMk cId="781660922" sldId="466"/>
        </pc:sldMkLst>
        <pc:spChg chg="mod">
          <ac:chgData name="Andrea Uehling" userId="0c8b016d-0992-4a5f-bef4-3fc9974dc8e6" providerId="ADAL" clId="{663F5C85-0AB2-407B-89B7-25632C9DD0FC}" dt="2022-06-14T15:37:24.433" v="59" actId="20577"/>
          <ac:spMkLst>
            <pc:docMk/>
            <pc:sldMk cId="781660922" sldId="466"/>
            <ac:spMk id="4" creationId="{A40FA6A1-43E8-4883-A97B-0878DE7E104C}"/>
          </ac:spMkLst>
        </pc:spChg>
      </pc:sldChg>
      <pc:sldChg chg="modSp">
        <pc:chgData name="Andrea Uehling" userId="0c8b016d-0992-4a5f-bef4-3fc9974dc8e6" providerId="ADAL" clId="{663F5C85-0AB2-407B-89B7-25632C9DD0FC}" dt="2022-06-14T15:36:20.484" v="17" actId="20577"/>
        <pc:sldMkLst>
          <pc:docMk/>
          <pc:sldMk cId="796877952" sldId="470"/>
        </pc:sldMkLst>
        <pc:graphicFrameChg chg="mod">
          <ac:chgData name="Andrea Uehling" userId="0c8b016d-0992-4a5f-bef4-3fc9974dc8e6" providerId="ADAL" clId="{663F5C85-0AB2-407B-89B7-25632C9DD0FC}" dt="2022-06-14T15:36:20.484" v="17" actId="20577"/>
          <ac:graphicFrameMkLst>
            <pc:docMk/>
            <pc:sldMk cId="796877952" sldId="470"/>
            <ac:graphicFrameMk id="16" creationId="{9AB7475C-9B7B-4CB2-B4A8-77C9BEA96F1E}"/>
          </ac:graphicFrameMkLst>
        </pc:graphicFrameChg>
      </pc:sldChg>
      <pc:sldChg chg="modSp">
        <pc:chgData name="Andrea Uehling" userId="0c8b016d-0992-4a5f-bef4-3fc9974dc8e6" providerId="ADAL" clId="{663F5C85-0AB2-407B-89B7-25632C9DD0FC}" dt="2022-06-14T15:37:52.211" v="61" actId="20577"/>
        <pc:sldMkLst>
          <pc:docMk/>
          <pc:sldMk cId="2639289087" sldId="471"/>
        </pc:sldMkLst>
        <pc:spChg chg="mod">
          <ac:chgData name="Andrea Uehling" userId="0c8b016d-0992-4a5f-bef4-3fc9974dc8e6" providerId="ADAL" clId="{663F5C85-0AB2-407B-89B7-25632C9DD0FC}" dt="2022-06-14T15:37:52.211" v="61" actId="20577"/>
          <ac:spMkLst>
            <pc:docMk/>
            <pc:sldMk cId="2639289087" sldId="471"/>
            <ac:spMk id="14" creationId="{4C9F2302-6ADE-496E-8EFA-E8BB5FD5854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6EF7-BE49-4DD1-A3BC-D55B425AE5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DADB2535-2757-4996-961D-2F2767C8581B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Christian Health Association of Kenya </a:t>
          </a:r>
          <a:endParaRPr lang="en-KE" dirty="0"/>
        </a:p>
      </dgm:t>
    </dgm:pt>
    <dgm:pt modelId="{A5EA4CA3-0078-4405-9EFC-7BCE032A0C9C}" type="parTrans" cxnId="{744A09B2-3E81-445E-BAF9-9113D49AB36D}">
      <dgm:prSet/>
      <dgm:spPr/>
      <dgm:t>
        <a:bodyPr/>
        <a:lstStyle/>
        <a:p>
          <a:endParaRPr lang="en-KE"/>
        </a:p>
      </dgm:t>
    </dgm:pt>
    <dgm:pt modelId="{AE98E4EC-9EC3-4EE6-BD7C-068D7F3C9BBE}" type="sibTrans" cxnId="{744A09B2-3E81-445E-BAF9-9113D49AB36D}">
      <dgm:prSet/>
      <dgm:spPr/>
      <dgm:t>
        <a:bodyPr/>
        <a:lstStyle/>
        <a:p>
          <a:endParaRPr lang="en-KE"/>
        </a:p>
      </dgm:t>
    </dgm:pt>
    <dgm:pt modelId="{5835F441-349C-41E2-982F-F4A160EDF07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dirty="0"/>
            <a:t>Supports 3 OVC Local Implementing Partners (LIPs) in 3 Counties (i.e. Nairobi, Machakos, and </a:t>
          </a:r>
          <a:r>
            <a:rPr lang="en-US" sz="2200" dirty="0" err="1"/>
            <a:t>Kajiado</a:t>
          </a:r>
          <a:r>
            <a:rPr lang="en-US" sz="2200" dirty="0"/>
            <a:t>) through its CDC-funded HIV Project</a:t>
          </a:r>
          <a:endParaRPr lang="en-KE" sz="2200" dirty="0"/>
        </a:p>
      </dgm:t>
    </dgm:pt>
    <dgm:pt modelId="{18D7BB9B-574C-416B-A9AD-C317012802A0}" type="parTrans" cxnId="{AF0B25CA-482F-4D88-9D42-DCC4B3A64CC2}">
      <dgm:prSet/>
      <dgm:spPr/>
      <dgm:t>
        <a:bodyPr/>
        <a:lstStyle/>
        <a:p>
          <a:endParaRPr lang="en-KE"/>
        </a:p>
      </dgm:t>
    </dgm:pt>
    <dgm:pt modelId="{DCBD7077-F6C2-4539-97CA-4A2B32FBF4CA}" type="sibTrans" cxnId="{AF0B25CA-482F-4D88-9D42-DCC4B3A64CC2}">
      <dgm:prSet/>
      <dgm:spPr/>
      <dgm:t>
        <a:bodyPr/>
        <a:lstStyle/>
        <a:p>
          <a:endParaRPr lang="en-KE"/>
        </a:p>
      </dgm:t>
    </dgm:pt>
    <dgm:pt modelId="{2AC1E586-7CDE-42AE-8C1B-AAE856852BE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dirty="0"/>
            <a:t>A total of 5,020 OVCs supported from 2,257 Households</a:t>
          </a:r>
          <a:endParaRPr lang="en-KE" sz="2200" dirty="0"/>
        </a:p>
      </dgm:t>
    </dgm:pt>
    <dgm:pt modelId="{F50BCFC0-3193-4118-AA5F-9955924A63F6}" type="parTrans" cxnId="{FB3C3D4E-E47F-4EEB-9DCA-FD25362F1C42}">
      <dgm:prSet/>
      <dgm:spPr/>
      <dgm:t>
        <a:bodyPr/>
        <a:lstStyle/>
        <a:p>
          <a:endParaRPr lang="en-KE"/>
        </a:p>
      </dgm:t>
    </dgm:pt>
    <dgm:pt modelId="{E04CDF60-059C-48B0-9502-D41847D258C3}" type="sibTrans" cxnId="{FB3C3D4E-E47F-4EEB-9DCA-FD25362F1C42}">
      <dgm:prSet/>
      <dgm:spPr/>
      <dgm:t>
        <a:bodyPr/>
        <a:lstStyle/>
        <a:p>
          <a:endParaRPr lang="en-KE"/>
        </a:p>
      </dgm:t>
    </dgm:pt>
    <dgm:pt modelId="{BC82C83A-5AA4-4AC2-813A-4B1653B970F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dirty="0"/>
            <a:t>The OVC living with HIV linked to a total of 98 Health Facilities for ART support</a:t>
          </a:r>
          <a:endParaRPr lang="en-KE" sz="2200" dirty="0"/>
        </a:p>
      </dgm:t>
    </dgm:pt>
    <dgm:pt modelId="{852E2F94-473E-4B7F-996E-DA24AD524128}" type="parTrans" cxnId="{4ED7BD66-C735-4405-9EE9-F909BFDBC178}">
      <dgm:prSet/>
      <dgm:spPr/>
      <dgm:t>
        <a:bodyPr/>
        <a:lstStyle/>
        <a:p>
          <a:endParaRPr lang="en-KE"/>
        </a:p>
      </dgm:t>
    </dgm:pt>
    <dgm:pt modelId="{B9C066DB-EEB4-4B62-B26D-A603F876C720}" type="sibTrans" cxnId="{4ED7BD66-C735-4405-9EE9-F909BFDBC178}">
      <dgm:prSet/>
      <dgm:spPr/>
      <dgm:t>
        <a:bodyPr/>
        <a:lstStyle/>
        <a:p>
          <a:endParaRPr lang="en-KE"/>
        </a:p>
      </dgm:t>
    </dgm:pt>
    <dgm:pt modelId="{BF778D5A-A9C8-4D16-8B4E-BD1547ABF41C}">
      <dgm:prSet/>
      <dgm:spPr/>
      <dgm:t>
        <a:bodyPr/>
        <a:lstStyle/>
        <a:p>
          <a:pPr>
            <a:lnSpc>
              <a:spcPct val="90000"/>
            </a:lnSpc>
          </a:pPr>
          <a:endParaRPr lang="en-KE" sz="2000" dirty="0"/>
        </a:p>
      </dgm:t>
    </dgm:pt>
    <dgm:pt modelId="{9903B313-36AF-460F-BF96-5BDFAD648AB8}" type="parTrans" cxnId="{21AE9478-4D72-4D40-AA4E-5F2D66655197}">
      <dgm:prSet/>
      <dgm:spPr/>
      <dgm:t>
        <a:bodyPr/>
        <a:lstStyle/>
        <a:p>
          <a:endParaRPr lang="en-KE"/>
        </a:p>
      </dgm:t>
    </dgm:pt>
    <dgm:pt modelId="{E97C173B-2F74-4305-8BDA-7E46F2CAD723}" type="sibTrans" cxnId="{21AE9478-4D72-4D40-AA4E-5F2D66655197}">
      <dgm:prSet/>
      <dgm:spPr/>
      <dgm:t>
        <a:bodyPr/>
        <a:lstStyle/>
        <a:p>
          <a:endParaRPr lang="en-KE"/>
        </a:p>
      </dgm:t>
    </dgm:pt>
    <dgm:pt modelId="{DE36FC0D-D542-4470-921A-C3A61C52AB1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dirty="0"/>
            <a:t>The OVC LIPs are affiliated with the Seventh Day Adventist, Catholic Church, and African Brotherhood Church</a:t>
          </a:r>
          <a:endParaRPr lang="en-KE" sz="2200" dirty="0"/>
        </a:p>
      </dgm:t>
    </dgm:pt>
    <dgm:pt modelId="{AE4D1C5F-3B8D-4901-AF55-48D5FB72774F}" type="parTrans" cxnId="{F5AD1654-80FA-4804-A51B-AD7F0DB35A96}">
      <dgm:prSet/>
      <dgm:spPr/>
      <dgm:t>
        <a:bodyPr/>
        <a:lstStyle/>
        <a:p>
          <a:endParaRPr lang="en-KE"/>
        </a:p>
      </dgm:t>
    </dgm:pt>
    <dgm:pt modelId="{3D9CA830-0130-4901-9ADD-D97C04878A15}" type="sibTrans" cxnId="{F5AD1654-80FA-4804-A51B-AD7F0DB35A96}">
      <dgm:prSet/>
      <dgm:spPr/>
      <dgm:t>
        <a:bodyPr/>
        <a:lstStyle/>
        <a:p>
          <a:endParaRPr lang="en-KE"/>
        </a:p>
      </dgm:t>
    </dgm:pt>
    <dgm:pt modelId="{1FCB94A3-E859-4C08-A04A-C91635CB8356}" type="pres">
      <dgm:prSet presAssocID="{6D876EF7-BE49-4DD1-A3BC-D55B425AE525}" presName="linearFlow" presStyleCnt="0">
        <dgm:presLayoutVars>
          <dgm:dir/>
          <dgm:animLvl val="lvl"/>
          <dgm:resizeHandles val="exact"/>
        </dgm:presLayoutVars>
      </dgm:prSet>
      <dgm:spPr/>
    </dgm:pt>
    <dgm:pt modelId="{BE4BFD52-29F4-4575-903F-BFB65D67052B}" type="pres">
      <dgm:prSet presAssocID="{DADB2535-2757-4996-961D-2F2767C8581B}" presName="composite" presStyleCnt="0"/>
      <dgm:spPr/>
    </dgm:pt>
    <dgm:pt modelId="{D6C044C5-0D91-45F6-827F-4B5758953204}" type="pres">
      <dgm:prSet presAssocID="{DADB2535-2757-4996-961D-2F2767C8581B}" presName="parentText" presStyleLbl="alignNode1" presStyleIdx="0" presStyleCnt="1" custLinFactNeighborY="-8846">
        <dgm:presLayoutVars>
          <dgm:chMax val="1"/>
          <dgm:bulletEnabled val="1"/>
        </dgm:presLayoutVars>
      </dgm:prSet>
      <dgm:spPr/>
    </dgm:pt>
    <dgm:pt modelId="{5BF38C46-109E-48AB-9D6E-C3BE30B889B3}" type="pres">
      <dgm:prSet presAssocID="{DADB2535-2757-4996-961D-2F2767C8581B}" presName="descendantText" presStyleLbl="alignAcc1" presStyleIdx="0" presStyleCnt="1" custScaleY="169022">
        <dgm:presLayoutVars>
          <dgm:bulletEnabled val="1"/>
        </dgm:presLayoutVars>
      </dgm:prSet>
      <dgm:spPr/>
    </dgm:pt>
  </dgm:ptLst>
  <dgm:cxnLst>
    <dgm:cxn modelId="{89C09C03-9726-4AFB-AC2F-3D73F14CEB6F}" type="presOf" srcId="{DADB2535-2757-4996-961D-2F2767C8581B}" destId="{D6C044C5-0D91-45F6-827F-4B5758953204}" srcOrd="0" destOrd="0" presId="urn:microsoft.com/office/officeart/2005/8/layout/chevron2"/>
    <dgm:cxn modelId="{F55D8814-D3D0-4AC8-8126-7223BA9468CD}" type="presOf" srcId="{6D876EF7-BE49-4DD1-A3BC-D55B425AE525}" destId="{1FCB94A3-E859-4C08-A04A-C91635CB8356}" srcOrd="0" destOrd="0" presId="urn:microsoft.com/office/officeart/2005/8/layout/chevron2"/>
    <dgm:cxn modelId="{3B0C5D38-7F22-4451-8B02-7F424EF1AB6A}" type="presOf" srcId="{2AC1E586-7CDE-42AE-8C1B-AAE856852BEA}" destId="{5BF38C46-109E-48AB-9D6E-C3BE30B889B3}" srcOrd="0" destOrd="2" presId="urn:microsoft.com/office/officeart/2005/8/layout/chevron2"/>
    <dgm:cxn modelId="{78C87139-C600-4A3B-A254-8F9B97468287}" type="presOf" srcId="{BF778D5A-A9C8-4D16-8B4E-BD1547ABF41C}" destId="{5BF38C46-109E-48AB-9D6E-C3BE30B889B3}" srcOrd="0" destOrd="4" presId="urn:microsoft.com/office/officeart/2005/8/layout/chevron2"/>
    <dgm:cxn modelId="{4ED7BD66-C735-4405-9EE9-F909BFDBC178}" srcId="{DADB2535-2757-4996-961D-2F2767C8581B}" destId="{BC82C83A-5AA4-4AC2-813A-4B1653B970F4}" srcOrd="3" destOrd="0" parTransId="{852E2F94-473E-4B7F-996E-DA24AD524128}" sibTransId="{B9C066DB-EEB4-4B62-B26D-A603F876C720}"/>
    <dgm:cxn modelId="{4BD77049-B476-4D6C-9B18-1598D853A992}" type="presOf" srcId="{5835F441-349C-41E2-982F-F4A160EDF07D}" destId="{5BF38C46-109E-48AB-9D6E-C3BE30B889B3}" srcOrd="0" destOrd="0" presId="urn:microsoft.com/office/officeart/2005/8/layout/chevron2"/>
    <dgm:cxn modelId="{FB3C3D4E-E47F-4EEB-9DCA-FD25362F1C42}" srcId="{DADB2535-2757-4996-961D-2F2767C8581B}" destId="{2AC1E586-7CDE-42AE-8C1B-AAE856852BEA}" srcOrd="2" destOrd="0" parTransId="{F50BCFC0-3193-4118-AA5F-9955924A63F6}" sibTransId="{E04CDF60-059C-48B0-9502-D41847D258C3}"/>
    <dgm:cxn modelId="{21E1CE6F-7D77-44C1-B88B-37AD8D10E4DF}" type="presOf" srcId="{DE36FC0D-D542-4470-921A-C3A61C52AB1F}" destId="{5BF38C46-109E-48AB-9D6E-C3BE30B889B3}" srcOrd="0" destOrd="1" presId="urn:microsoft.com/office/officeart/2005/8/layout/chevron2"/>
    <dgm:cxn modelId="{50EA6651-2A17-4C5A-B137-EC4E3CC544A8}" type="presOf" srcId="{BC82C83A-5AA4-4AC2-813A-4B1653B970F4}" destId="{5BF38C46-109E-48AB-9D6E-C3BE30B889B3}" srcOrd="0" destOrd="3" presId="urn:microsoft.com/office/officeart/2005/8/layout/chevron2"/>
    <dgm:cxn modelId="{F5AD1654-80FA-4804-A51B-AD7F0DB35A96}" srcId="{DADB2535-2757-4996-961D-2F2767C8581B}" destId="{DE36FC0D-D542-4470-921A-C3A61C52AB1F}" srcOrd="1" destOrd="0" parTransId="{AE4D1C5F-3B8D-4901-AF55-48D5FB72774F}" sibTransId="{3D9CA830-0130-4901-9ADD-D97C04878A15}"/>
    <dgm:cxn modelId="{21AE9478-4D72-4D40-AA4E-5F2D66655197}" srcId="{DADB2535-2757-4996-961D-2F2767C8581B}" destId="{BF778D5A-A9C8-4D16-8B4E-BD1547ABF41C}" srcOrd="4" destOrd="0" parTransId="{9903B313-36AF-460F-BF96-5BDFAD648AB8}" sibTransId="{E97C173B-2F74-4305-8BDA-7E46F2CAD723}"/>
    <dgm:cxn modelId="{744A09B2-3E81-445E-BAF9-9113D49AB36D}" srcId="{6D876EF7-BE49-4DD1-A3BC-D55B425AE525}" destId="{DADB2535-2757-4996-961D-2F2767C8581B}" srcOrd="0" destOrd="0" parTransId="{A5EA4CA3-0078-4405-9EFC-7BCE032A0C9C}" sibTransId="{AE98E4EC-9EC3-4EE6-BD7C-068D7F3C9BBE}"/>
    <dgm:cxn modelId="{AF0B25CA-482F-4D88-9D42-DCC4B3A64CC2}" srcId="{DADB2535-2757-4996-961D-2F2767C8581B}" destId="{5835F441-349C-41E2-982F-F4A160EDF07D}" srcOrd="0" destOrd="0" parTransId="{18D7BB9B-574C-416B-A9AD-C317012802A0}" sibTransId="{DCBD7077-F6C2-4539-97CA-4A2B32FBF4CA}"/>
    <dgm:cxn modelId="{EA4BE42C-DAAD-484B-9BF0-461FBCC8300F}" type="presParOf" srcId="{1FCB94A3-E859-4C08-A04A-C91635CB8356}" destId="{BE4BFD52-29F4-4575-903F-BFB65D67052B}" srcOrd="0" destOrd="0" presId="urn:microsoft.com/office/officeart/2005/8/layout/chevron2"/>
    <dgm:cxn modelId="{D0496E66-B4D8-4679-8025-65BA6B431EF6}" type="presParOf" srcId="{BE4BFD52-29F4-4575-903F-BFB65D67052B}" destId="{D6C044C5-0D91-45F6-827F-4B5758953204}" srcOrd="0" destOrd="0" presId="urn:microsoft.com/office/officeart/2005/8/layout/chevron2"/>
    <dgm:cxn modelId="{6578C83A-87AE-423B-87F7-1A67F3FA603B}" type="presParOf" srcId="{BE4BFD52-29F4-4575-903F-BFB65D67052B}" destId="{5BF38C46-109E-48AB-9D6E-C3BE30B889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2EC01-F08A-4184-8380-37295921A59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KE"/>
        </a:p>
      </dgm:t>
    </dgm:pt>
    <dgm:pt modelId="{D7E02973-CC75-413A-9458-ED81C7E991D2}">
      <dgm:prSet custT="1"/>
      <dgm:spPr>
        <a:solidFill>
          <a:srgbClr val="0070C0"/>
        </a:solidFill>
      </dgm:spPr>
      <dgm:t>
        <a:bodyPr/>
        <a:lstStyle/>
        <a:p>
          <a:r>
            <a:rPr lang="en-US" sz="2800" dirty="0"/>
            <a:t>HIV and COVID-19 are a cause of orphan hood. Children’s lives are permanently changed by the loss of a primary caregiver. This as an adverse childhood experience  is linked to</a:t>
          </a:r>
          <a:r>
            <a:rPr lang="en-US" sz="2400" dirty="0"/>
            <a:t>:</a:t>
          </a:r>
          <a:endParaRPr lang="en-KE" sz="2400" dirty="0"/>
        </a:p>
      </dgm:t>
    </dgm:pt>
    <dgm:pt modelId="{3DE5CAA0-EDEE-4CB5-8A41-5D20D55D5AEE}" type="parTrans" cxnId="{543E01AD-DF4A-4111-BBE5-D19ABD395281}">
      <dgm:prSet/>
      <dgm:spPr/>
      <dgm:t>
        <a:bodyPr/>
        <a:lstStyle/>
        <a:p>
          <a:endParaRPr lang="en-KE"/>
        </a:p>
      </dgm:t>
    </dgm:pt>
    <dgm:pt modelId="{CB86275C-A185-4B62-9965-C83FA8B62650}" type="sibTrans" cxnId="{543E01AD-DF4A-4111-BBE5-D19ABD395281}">
      <dgm:prSet/>
      <dgm:spPr/>
      <dgm:t>
        <a:bodyPr/>
        <a:lstStyle/>
        <a:p>
          <a:endParaRPr lang="en-KE"/>
        </a:p>
      </dgm:t>
    </dgm:pt>
    <dgm:pt modelId="{53228019-A653-414E-A304-05CA46A73081}">
      <dgm:prSet/>
      <dgm:spPr/>
      <dgm:t>
        <a:bodyPr/>
        <a:lstStyle/>
        <a:p>
          <a:r>
            <a:rPr lang="en-US" dirty="0"/>
            <a:t>HIV infection</a:t>
          </a:r>
          <a:endParaRPr lang="en-KE" dirty="0"/>
        </a:p>
      </dgm:t>
    </dgm:pt>
    <dgm:pt modelId="{F821E0CA-2582-4004-85BC-BF6DC804857F}" type="parTrans" cxnId="{C53EEA66-6C3E-49DC-BE0C-9DA0C3A3DFCC}">
      <dgm:prSet/>
      <dgm:spPr/>
      <dgm:t>
        <a:bodyPr/>
        <a:lstStyle/>
        <a:p>
          <a:endParaRPr lang="en-KE"/>
        </a:p>
      </dgm:t>
    </dgm:pt>
    <dgm:pt modelId="{27C0F119-3E5F-423B-9190-F213E037B867}" type="sibTrans" cxnId="{C53EEA66-6C3E-49DC-BE0C-9DA0C3A3DFCC}">
      <dgm:prSet/>
      <dgm:spPr/>
      <dgm:t>
        <a:bodyPr/>
        <a:lstStyle/>
        <a:p>
          <a:endParaRPr lang="en-KE"/>
        </a:p>
      </dgm:t>
    </dgm:pt>
    <dgm:pt modelId="{A63325A1-627B-4F1B-A850-AC3E98C50F5D}">
      <dgm:prSet/>
      <dgm:spPr/>
      <dgm:t>
        <a:bodyPr/>
        <a:lstStyle/>
        <a:p>
          <a:r>
            <a:rPr lang="en-US" dirty="0"/>
            <a:t>Greater risk of dropping out of school</a:t>
          </a:r>
          <a:endParaRPr lang="en-KE" dirty="0"/>
        </a:p>
      </dgm:t>
    </dgm:pt>
    <dgm:pt modelId="{00361708-DAFC-446C-BC9C-8357D4D688CD}" type="parTrans" cxnId="{CD626697-6142-4C06-8B21-37AD28B2AF68}">
      <dgm:prSet/>
      <dgm:spPr/>
      <dgm:t>
        <a:bodyPr/>
        <a:lstStyle/>
        <a:p>
          <a:endParaRPr lang="en-KE"/>
        </a:p>
      </dgm:t>
    </dgm:pt>
    <dgm:pt modelId="{AE5B3373-C356-4083-8571-302376BEF632}" type="sibTrans" cxnId="{CD626697-6142-4C06-8B21-37AD28B2AF68}">
      <dgm:prSet/>
      <dgm:spPr/>
      <dgm:t>
        <a:bodyPr/>
        <a:lstStyle/>
        <a:p>
          <a:endParaRPr lang="en-KE"/>
        </a:p>
      </dgm:t>
    </dgm:pt>
    <dgm:pt modelId="{84E94EDE-0CAC-43FC-A539-B99AB31FF383}">
      <dgm:prSet/>
      <dgm:spPr/>
      <dgm:t>
        <a:bodyPr/>
        <a:lstStyle/>
        <a:p>
          <a:r>
            <a:rPr lang="en-US"/>
            <a:t>Lower self-esteem</a:t>
          </a:r>
          <a:endParaRPr lang="en-KE"/>
        </a:p>
      </dgm:t>
    </dgm:pt>
    <dgm:pt modelId="{FA9F218F-CD2D-4FF0-AB09-CAD213FC4B61}" type="parTrans" cxnId="{285FFEB8-5BB1-443A-B7CB-85CDCFD056D0}">
      <dgm:prSet/>
      <dgm:spPr/>
      <dgm:t>
        <a:bodyPr/>
        <a:lstStyle/>
        <a:p>
          <a:endParaRPr lang="en-KE"/>
        </a:p>
      </dgm:t>
    </dgm:pt>
    <dgm:pt modelId="{1D46D692-56DC-4A87-9B4A-1FAB520E23E0}" type="sibTrans" cxnId="{285FFEB8-5BB1-443A-B7CB-85CDCFD056D0}">
      <dgm:prSet/>
      <dgm:spPr/>
      <dgm:t>
        <a:bodyPr/>
        <a:lstStyle/>
        <a:p>
          <a:endParaRPr lang="en-KE"/>
        </a:p>
      </dgm:t>
    </dgm:pt>
    <dgm:pt modelId="{5B51E7CC-48EB-4D28-82BD-E640D1B2F0BD}">
      <dgm:prSet/>
      <dgm:spPr/>
      <dgm:t>
        <a:bodyPr/>
        <a:lstStyle/>
        <a:p>
          <a:r>
            <a:rPr lang="en-US"/>
            <a:t>sGBV including SVAC</a:t>
          </a:r>
          <a:endParaRPr lang="en-KE"/>
        </a:p>
      </dgm:t>
    </dgm:pt>
    <dgm:pt modelId="{2E8A9816-3B7E-4F97-8AB8-0811F39CFA74}" type="parTrans" cxnId="{4DDD8689-126D-4154-8063-66C216DE739A}">
      <dgm:prSet/>
      <dgm:spPr/>
      <dgm:t>
        <a:bodyPr/>
        <a:lstStyle/>
        <a:p>
          <a:endParaRPr lang="en-KE"/>
        </a:p>
      </dgm:t>
    </dgm:pt>
    <dgm:pt modelId="{00E02473-8A23-4DE9-8F68-439624374E3B}" type="sibTrans" cxnId="{4DDD8689-126D-4154-8063-66C216DE739A}">
      <dgm:prSet/>
      <dgm:spPr/>
      <dgm:t>
        <a:bodyPr/>
        <a:lstStyle/>
        <a:p>
          <a:endParaRPr lang="en-KE"/>
        </a:p>
      </dgm:t>
    </dgm:pt>
    <dgm:pt modelId="{CA3135CD-8FCD-4B20-831B-5D3522EDBCC3}">
      <dgm:prSet/>
      <dgm:spPr/>
      <dgm:t>
        <a:bodyPr/>
        <a:lstStyle/>
        <a:p>
          <a:r>
            <a:rPr lang="en-US"/>
            <a:t>Developed anxiety and depression</a:t>
          </a:r>
          <a:endParaRPr lang="en-KE"/>
        </a:p>
      </dgm:t>
    </dgm:pt>
    <dgm:pt modelId="{F450ECD2-E1B5-435D-AC6A-6766CFE144BC}" type="parTrans" cxnId="{0243426E-5448-4C59-9676-60110430429C}">
      <dgm:prSet/>
      <dgm:spPr/>
      <dgm:t>
        <a:bodyPr/>
        <a:lstStyle/>
        <a:p>
          <a:endParaRPr lang="en-KE"/>
        </a:p>
      </dgm:t>
    </dgm:pt>
    <dgm:pt modelId="{8531FA41-A1A5-4966-96A1-92EEA3C8484D}" type="sibTrans" cxnId="{0243426E-5448-4C59-9676-60110430429C}">
      <dgm:prSet/>
      <dgm:spPr/>
      <dgm:t>
        <a:bodyPr/>
        <a:lstStyle/>
        <a:p>
          <a:endParaRPr lang="en-KE"/>
        </a:p>
      </dgm:t>
    </dgm:pt>
    <dgm:pt modelId="{8BE6348A-25E4-44EE-8FA4-485415FCD1C2}" type="pres">
      <dgm:prSet presAssocID="{E4F2EC01-F08A-4184-8380-37295921A596}" presName="Name0" presStyleCnt="0">
        <dgm:presLayoutVars>
          <dgm:chMax val="7"/>
          <dgm:dir/>
          <dgm:animOne val="branch"/>
        </dgm:presLayoutVars>
      </dgm:prSet>
      <dgm:spPr/>
    </dgm:pt>
    <dgm:pt modelId="{8B442113-1CD2-4012-9747-78D420DBBDAA}" type="pres">
      <dgm:prSet presAssocID="{D7E02973-CC75-413A-9458-ED81C7E991D2}" presName="parTx1" presStyleLbl="node1" presStyleIdx="0" presStyleCnt="1" custLinFactNeighborX="692"/>
      <dgm:spPr/>
    </dgm:pt>
    <dgm:pt modelId="{324CF823-542A-4A76-800C-05457739B508}" type="pres">
      <dgm:prSet presAssocID="{D7E02973-CC75-413A-9458-ED81C7E991D2}" presName="spPre1" presStyleCnt="0"/>
      <dgm:spPr/>
    </dgm:pt>
    <dgm:pt modelId="{7EA52529-D68B-412A-B84C-6ECC52FDFEC1}" type="pres">
      <dgm:prSet presAssocID="{D7E02973-CC75-413A-9458-ED81C7E991D2}" presName="chLin1" presStyleCnt="0"/>
      <dgm:spPr/>
    </dgm:pt>
    <dgm:pt modelId="{38711BBD-F560-4F1D-A87A-1BC49460D863}" type="pres">
      <dgm:prSet presAssocID="{F821E0CA-2582-4004-85BC-BF6DC804857F}" presName="Name11" presStyleLbl="parChTrans1D1" presStyleIdx="0" presStyleCnt="10"/>
      <dgm:spPr/>
    </dgm:pt>
    <dgm:pt modelId="{5A2CD6A4-BF49-4421-8DE1-5105358549C7}" type="pres">
      <dgm:prSet presAssocID="{53228019-A653-414E-A304-05CA46A73081}" presName="txAndLines1" presStyleCnt="0"/>
      <dgm:spPr/>
    </dgm:pt>
    <dgm:pt modelId="{BF8CC72B-9E2E-4CD0-8D3B-8FA5E937BF11}" type="pres">
      <dgm:prSet presAssocID="{53228019-A653-414E-A304-05CA46A73081}" presName="anchor1" presStyleCnt="0"/>
      <dgm:spPr/>
    </dgm:pt>
    <dgm:pt modelId="{B96C33AC-8C66-4B32-A1EA-27D243909BC9}" type="pres">
      <dgm:prSet presAssocID="{53228019-A653-414E-A304-05CA46A73081}" presName="backup1" presStyleCnt="0"/>
      <dgm:spPr/>
    </dgm:pt>
    <dgm:pt modelId="{55BA82A3-546C-47CA-B711-4AF8FF5A64DF}" type="pres">
      <dgm:prSet presAssocID="{53228019-A653-414E-A304-05CA46A73081}" presName="preLine1" presStyleLbl="parChTrans1D1" presStyleIdx="1" presStyleCnt="10"/>
      <dgm:spPr/>
    </dgm:pt>
    <dgm:pt modelId="{65CA1704-F428-4413-9C27-BF9EE86FE64C}" type="pres">
      <dgm:prSet presAssocID="{53228019-A653-414E-A304-05CA46A73081}" presName="desTx1" presStyleLbl="revTx" presStyleIdx="0" presStyleCnt="0">
        <dgm:presLayoutVars>
          <dgm:bulletEnabled val="1"/>
        </dgm:presLayoutVars>
      </dgm:prSet>
      <dgm:spPr/>
    </dgm:pt>
    <dgm:pt modelId="{2FD58C98-3FA5-4E41-8EE1-8794F061A8C3}" type="pres">
      <dgm:prSet presAssocID="{00361708-DAFC-446C-BC9C-8357D4D688CD}" presName="Name11" presStyleLbl="parChTrans1D1" presStyleIdx="2" presStyleCnt="10"/>
      <dgm:spPr/>
    </dgm:pt>
    <dgm:pt modelId="{B778BA37-C1A0-4192-8914-FA0143DFAAAF}" type="pres">
      <dgm:prSet presAssocID="{A63325A1-627B-4F1B-A850-AC3E98C50F5D}" presName="txAndLines1" presStyleCnt="0"/>
      <dgm:spPr/>
    </dgm:pt>
    <dgm:pt modelId="{F9FC0415-DB7B-43A5-A470-3E2F5F270408}" type="pres">
      <dgm:prSet presAssocID="{A63325A1-627B-4F1B-A850-AC3E98C50F5D}" presName="anchor1" presStyleCnt="0"/>
      <dgm:spPr/>
    </dgm:pt>
    <dgm:pt modelId="{49B6D80B-8289-4247-BA7C-5F32FB8404A5}" type="pres">
      <dgm:prSet presAssocID="{A63325A1-627B-4F1B-A850-AC3E98C50F5D}" presName="backup1" presStyleCnt="0"/>
      <dgm:spPr/>
    </dgm:pt>
    <dgm:pt modelId="{7C1FBA24-C6D1-432F-A740-83D5D3E91485}" type="pres">
      <dgm:prSet presAssocID="{A63325A1-627B-4F1B-A850-AC3E98C50F5D}" presName="preLine1" presStyleLbl="parChTrans1D1" presStyleIdx="3" presStyleCnt="10"/>
      <dgm:spPr/>
    </dgm:pt>
    <dgm:pt modelId="{39D675DB-CDB0-4B1E-993B-73F6940ED2B9}" type="pres">
      <dgm:prSet presAssocID="{A63325A1-627B-4F1B-A850-AC3E98C50F5D}" presName="desTx1" presStyleLbl="revTx" presStyleIdx="0" presStyleCnt="0">
        <dgm:presLayoutVars>
          <dgm:bulletEnabled val="1"/>
        </dgm:presLayoutVars>
      </dgm:prSet>
      <dgm:spPr/>
    </dgm:pt>
    <dgm:pt modelId="{C6946549-B364-4BBC-A020-202DE2C06D75}" type="pres">
      <dgm:prSet presAssocID="{FA9F218F-CD2D-4FF0-AB09-CAD213FC4B61}" presName="Name11" presStyleLbl="parChTrans1D1" presStyleIdx="4" presStyleCnt="10"/>
      <dgm:spPr/>
    </dgm:pt>
    <dgm:pt modelId="{FD7ED907-4D10-4636-9906-4FE7A64917A2}" type="pres">
      <dgm:prSet presAssocID="{84E94EDE-0CAC-43FC-A539-B99AB31FF383}" presName="txAndLines1" presStyleCnt="0"/>
      <dgm:spPr/>
    </dgm:pt>
    <dgm:pt modelId="{C48C416C-3AC3-49FC-BB28-061D0B68E620}" type="pres">
      <dgm:prSet presAssocID="{84E94EDE-0CAC-43FC-A539-B99AB31FF383}" presName="anchor1" presStyleCnt="0"/>
      <dgm:spPr/>
    </dgm:pt>
    <dgm:pt modelId="{80DE1753-9D61-4FDB-9962-F173B7B3524B}" type="pres">
      <dgm:prSet presAssocID="{84E94EDE-0CAC-43FC-A539-B99AB31FF383}" presName="backup1" presStyleCnt="0"/>
      <dgm:spPr/>
    </dgm:pt>
    <dgm:pt modelId="{C724C18A-DC8D-433E-AD36-FB1E10D801F2}" type="pres">
      <dgm:prSet presAssocID="{84E94EDE-0CAC-43FC-A539-B99AB31FF383}" presName="preLine1" presStyleLbl="parChTrans1D1" presStyleIdx="5" presStyleCnt="10"/>
      <dgm:spPr/>
    </dgm:pt>
    <dgm:pt modelId="{20700329-32DA-4F12-AA04-A2127B36F15B}" type="pres">
      <dgm:prSet presAssocID="{84E94EDE-0CAC-43FC-A539-B99AB31FF383}" presName="desTx1" presStyleLbl="revTx" presStyleIdx="0" presStyleCnt="0">
        <dgm:presLayoutVars>
          <dgm:bulletEnabled val="1"/>
        </dgm:presLayoutVars>
      </dgm:prSet>
      <dgm:spPr/>
    </dgm:pt>
    <dgm:pt modelId="{67EB63E0-A32B-4CFA-AF69-1F025B650E66}" type="pres">
      <dgm:prSet presAssocID="{2E8A9816-3B7E-4F97-8AB8-0811F39CFA74}" presName="Name11" presStyleLbl="parChTrans1D1" presStyleIdx="6" presStyleCnt="10"/>
      <dgm:spPr/>
    </dgm:pt>
    <dgm:pt modelId="{58977483-FD2E-4DEB-B4A3-258ADF4C859B}" type="pres">
      <dgm:prSet presAssocID="{5B51E7CC-48EB-4D28-82BD-E640D1B2F0BD}" presName="txAndLines1" presStyleCnt="0"/>
      <dgm:spPr/>
    </dgm:pt>
    <dgm:pt modelId="{3A33F123-ABAA-40C4-BD26-273221141769}" type="pres">
      <dgm:prSet presAssocID="{5B51E7CC-48EB-4D28-82BD-E640D1B2F0BD}" presName="anchor1" presStyleCnt="0"/>
      <dgm:spPr/>
    </dgm:pt>
    <dgm:pt modelId="{6C7A8D1F-5472-4781-A4F5-C8F29F210F8D}" type="pres">
      <dgm:prSet presAssocID="{5B51E7CC-48EB-4D28-82BD-E640D1B2F0BD}" presName="backup1" presStyleCnt="0"/>
      <dgm:spPr/>
    </dgm:pt>
    <dgm:pt modelId="{4C44BF0A-EB3E-4D4A-8856-A3435F64218A}" type="pres">
      <dgm:prSet presAssocID="{5B51E7CC-48EB-4D28-82BD-E640D1B2F0BD}" presName="preLine1" presStyleLbl="parChTrans1D1" presStyleIdx="7" presStyleCnt="10"/>
      <dgm:spPr/>
    </dgm:pt>
    <dgm:pt modelId="{54298792-C4DB-4D49-9B49-FDC2D4ABC970}" type="pres">
      <dgm:prSet presAssocID="{5B51E7CC-48EB-4D28-82BD-E640D1B2F0BD}" presName="desTx1" presStyleLbl="revTx" presStyleIdx="0" presStyleCnt="0">
        <dgm:presLayoutVars>
          <dgm:bulletEnabled val="1"/>
        </dgm:presLayoutVars>
      </dgm:prSet>
      <dgm:spPr/>
    </dgm:pt>
    <dgm:pt modelId="{4774EE85-2EF5-4F99-B3AA-A486DD558E72}" type="pres">
      <dgm:prSet presAssocID="{F450ECD2-E1B5-435D-AC6A-6766CFE144BC}" presName="Name11" presStyleLbl="parChTrans1D1" presStyleIdx="8" presStyleCnt="10"/>
      <dgm:spPr/>
    </dgm:pt>
    <dgm:pt modelId="{51CF1BD8-499B-413B-A8E0-B545514D61B1}" type="pres">
      <dgm:prSet presAssocID="{CA3135CD-8FCD-4B20-831B-5D3522EDBCC3}" presName="txAndLines1" presStyleCnt="0"/>
      <dgm:spPr/>
    </dgm:pt>
    <dgm:pt modelId="{DD9801AE-C8B3-4E52-90A0-1181BF3566F2}" type="pres">
      <dgm:prSet presAssocID="{CA3135CD-8FCD-4B20-831B-5D3522EDBCC3}" presName="anchor1" presStyleCnt="0"/>
      <dgm:spPr/>
    </dgm:pt>
    <dgm:pt modelId="{2F1B9CFE-B8E6-4584-B5B0-221D1D4797AE}" type="pres">
      <dgm:prSet presAssocID="{CA3135CD-8FCD-4B20-831B-5D3522EDBCC3}" presName="backup1" presStyleCnt="0"/>
      <dgm:spPr/>
    </dgm:pt>
    <dgm:pt modelId="{8153771E-4017-47BA-BFA0-F08EFD5988A8}" type="pres">
      <dgm:prSet presAssocID="{CA3135CD-8FCD-4B20-831B-5D3522EDBCC3}" presName="preLine1" presStyleLbl="parChTrans1D1" presStyleIdx="9" presStyleCnt="10"/>
      <dgm:spPr/>
    </dgm:pt>
    <dgm:pt modelId="{32EDF150-1063-4ADD-A514-1988CACB8F27}" type="pres">
      <dgm:prSet presAssocID="{CA3135CD-8FCD-4B20-831B-5D3522EDBCC3}" presName="desTx1" presStyleLbl="revTx" presStyleIdx="0" presStyleCnt="0">
        <dgm:presLayoutVars>
          <dgm:bulletEnabled val="1"/>
        </dgm:presLayoutVars>
      </dgm:prSet>
      <dgm:spPr/>
    </dgm:pt>
  </dgm:ptLst>
  <dgm:cxnLst>
    <dgm:cxn modelId="{9DAE8A33-6435-4EFE-BEDE-89EC178E8CEA}" type="presOf" srcId="{A63325A1-627B-4F1B-A850-AC3E98C50F5D}" destId="{39D675DB-CDB0-4B1E-993B-73F6940ED2B9}" srcOrd="0" destOrd="0" presId="urn:microsoft.com/office/officeart/2009/3/layout/SubStepProcess"/>
    <dgm:cxn modelId="{194C4F3E-015B-4B37-81AA-11289EE2503A}" type="presOf" srcId="{5B51E7CC-48EB-4D28-82BD-E640D1B2F0BD}" destId="{54298792-C4DB-4D49-9B49-FDC2D4ABC970}" srcOrd="0" destOrd="0" presId="urn:microsoft.com/office/officeart/2009/3/layout/SubStepProcess"/>
    <dgm:cxn modelId="{C53EEA66-6C3E-49DC-BE0C-9DA0C3A3DFCC}" srcId="{D7E02973-CC75-413A-9458-ED81C7E991D2}" destId="{53228019-A653-414E-A304-05CA46A73081}" srcOrd="0" destOrd="0" parTransId="{F821E0CA-2582-4004-85BC-BF6DC804857F}" sibTransId="{27C0F119-3E5F-423B-9190-F213E037B867}"/>
    <dgm:cxn modelId="{0243426E-5448-4C59-9676-60110430429C}" srcId="{D7E02973-CC75-413A-9458-ED81C7E991D2}" destId="{CA3135CD-8FCD-4B20-831B-5D3522EDBCC3}" srcOrd="4" destOrd="0" parTransId="{F450ECD2-E1B5-435D-AC6A-6766CFE144BC}" sibTransId="{8531FA41-A1A5-4966-96A1-92EEA3C8484D}"/>
    <dgm:cxn modelId="{DCB32287-3E26-4959-BEDA-D69E85E8D258}" type="presOf" srcId="{CA3135CD-8FCD-4B20-831B-5D3522EDBCC3}" destId="{32EDF150-1063-4ADD-A514-1988CACB8F27}" srcOrd="0" destOrd="0" presId="urn:microsoft.com/office/officeart/2009/3/layout/SubStepProcess"/>
    <dgm:cxn modelId="{4DDD8689-126D-4154-8063-66C216DE739A}" srcId="{D7E02973-CC75-413A-9458-ED81C7E991D2}" destId="{5B51E7CC-48EB-4D28-82BD-E640D1B2F0BD}" srcOrd="3" destOrd="0" parTransId="{2E8A9816-3B7E-4F97-8AB8-0811F39CFA74}" sibTransId="{00E02473-8A23-4DE9-8F68-439624374E3B}"/>
    <dgm:cxn modelId="{66A5728D-45CF-4232-A27C-CB79C70C240B}" type="presOf" srcId="{84E94EDE-0CAC-43FC-A539-B99AB31FF383}" destId="{20700329-32DA-4F12-AA04-A2127B36F15B}" srcOrd="0" destOrd="0" presId="urn:microsoft.com/office/officeart/2009/3/layout/SubStepProcess"/>
    <dgm:cxn modelId="{CD626697-6142-4C06-8B21-37AD28B2AF68}" srcId="{D7E02973-CC75-413A-9458-ED81C7E991D2}" destId="{A63325A1-627B-4F1B-A850-AC3E98C50F5D}" srcOrd="1" destOrd="0" parTransId="{00361708-DAFC-446C-BC9C-8357D4D688CD}" sibTransId="{AE5B3373-C356-4083-8571-302376BEF632}"/>
    <dgm:cxn modelId="{1D665A9C-DF5F-4211-8114-B61CE353640D}" type="presOf" srcId="{E4F2EC01-F08A-4184-8380-37295921A596}" destId="{8BE6348A-25E4-44EE-8FA4-485415FCD1C2}" srcOrd="0" destOrd="0" presId="urn:microsoft.com/office/officeart/2009/3/layout/SubStepProcess"/>
    <dgm:cxn modelId="{543E01AD-DF4A-4111-BBE5-D19ABD395281}" srcId="{E4F2EC01-F08A-4184-8380-37295921A596}" destId="{D7E02973-CC75-413A-9458-ED81C7E991D2}" srcOrd="0" destOrd="0" parTransId="{3DE5CAA0-EDEE-4CB5-8A41-5D20D55D5AEE}" sibTransId="{CB86275C-A185-4B62-9965-C83FA8B62650}"/>
    <dgm:cxn modelId="{285FFEB8-5BB1-443A-B7CB-85CDCFD056D0}" srcId="{D7E02973-CC75-413A-9458-ED81C7E991D2}" destId="{84E94EDE-0CAC-43FC-A539-B99AB31FF383}" srcOrd="2" destOrd="0" parTransId="{FA9F218F-CD2D-4FF0-AB09-CAD213FC4B61}" sibTransId="{1D46D692-56DC-4A87-9B4A-1FAB520E23E0}"/>
    <dgm:cxn modelId="{CEAC5CE4-2E1E-406C-B138-CB700DD075BC}" type="presOf" srcId="{53228019-A653-414E-A304-05CA46A73081}" destId="{65CA1704-F428-4413-9C27-BF9EE86FE64C}" srcOrd="0" destOrd="0" presId="urn:microsoft.com/office/officeart/2009/3/layout/SubStepProcess"/>
    <dgm:cxn modelId="{71CA14EE-ACF1-4287-A65F-D2C87B93D3B7}" type="presOf" srcId="{D7E02973-CC75-413A-9458-ED81C7E991D2}" destId="{8B442113-1CD2-4012-9747-78D420DBBDAA}" srcOrd="0" destOrd="0" presId="urn:microsoft.com/office/officeart/2009/3/layout/SubStepProcess"/>
    <dgm:cxn modelId="{8E0F89B1-C62A-4AE0-B6DD-5B2BEADB5B26}" type="presParOf" srcId="{8BE6348A-25E4-44EE-8FA4-485415FCD1C2}" destId="{8B442113-1CD2-4012-9747-78D420DBBDAA}" srcOrd="0" destOrd="0" presId="urn:microsoft.com/office/officeart/2009/3/layout/SubStepProcess"/>
    <dgm:cxn modelId="{D25FD357-34AD-4672-961D-90D9E421F9CC}" type="presParOf" srcId="{8BE6348A-25E4-44EE-8FA4-485415FCD1C2}" destId="{324CF823-542A-4A76-800C-05457739B508}" srcOrd="1" destOrd="0" presId="urn:microsoft.com/office/officeart/2009/3/layout/SubStepProcess"/>
    <dgm:cxn modelId="{15209A80-77CC-45A6-92BD-226E308D23A1}" type="presParOf" srcId="{8BE6348A-25E4-44EE-8FA4-485415FCD1C2}" destId="{7EA52529-D68B-412A-B84C-6ECC52FDFEC1}" srcOrd="2" destOrd="0" presId="urn:microsoft.com/office/officeart/2009/3/layout/SubStepProcess"/>
    <dgm:cxn modelId="{413EB0A4-10C5-4FDE-84B7-2AA7A2166074}" type="presParOf" srcId="{7EA52529-D68B-412A-B84C-6ECC52FDFEC1}" destId="{38711BBD-F560-4F1D-A87A-1BC49460D863}" srcOrd="0" destOrd="0" presId="urn:microsoft.com/office/officeart/2009/3/layout/SubStepProcess"/>
    <dgm:cxn modelId="{842776ED-0639-4658-BFBA-E956FA240008}" type="presParOf" srcId="{7EA52529-D68B-412A-B84C-6ECC52FDFEC1}" destId="{5A2CD6A4-BF49-4421-8DE1-5105358549C7}" srcOrd="1" destOrd="0" presId="urn:microsoft.com/office/officeart/2009/3/layout/SubStepProcess"/>
    <dgm:cxn modelId="{5B039D60-32A7-47AA-A1E3-24A6D9107405}" type="presParOf" srcId="{5A2CD6A4-BF49-4421-8DE1-5105358549C7}" destId="{BF8CC72B-9E2E-4CD0-8D3B-8FA5E937BF11}" srcOrd="0" destOrd="0" presId="urn:microsoft.com/office/officeart/2009/3/layout/SubStepProcess"/>
    <dgm:cxn modelId="{099C492E-DC5C-4F6B-A62B-73B72828ADEB}" type="presParOf" srcId="{5A2CD6A4-BF49-4421-8DE1-5105358549C7}" destId="{B96C33AC-8C66-4B32-A1EA-27D243909BC9}" srcOrd="1" destOrd="0" presId="urn:microsoft.com/office/officeart/2009/3/layout/SubStepProcess"/>
    <dgm:cxn modelId="{167A6A5C-274E-494D-96BF-47A7B0D6305F}" type="presParOf" srcId="{5A2CD6A4-BF49-4421-8DE1-5105358549C7}" destId="{55BA82A3-546C-47CA-B711-4AF8FF5A64DF}" srcOrd="2" destOrd="0" presId="urn:microsoft.com/office/officeart/2009/3/layout/SubStepProcess"/>
    <dgm:cxn modelId="{862C65D6-EB4F-4647-9365-B0166B41A369}" type="presParOf" srcId="{5A2CD6A4-BF49-4421-8DE1-5105358549C7}" destId="{65CA1704-F428-4413-9C27-BF9EE86FE64C}" srcOrd="3" destOrd="0" presId="urn:microsoft.com/office/officeart/2009/3/layout/SubStepProcess"/>
    <dgm:cxn modelId="{3EAE676F-0806-4EE9-9F73-66326E2B635E}" type="presParOf" srcId="{7EA52529-D68B-412A-B84C-6ECC52FDFEC1}" destId="{2FD58C98-3FA5-4E41-8EE1-8794F061A8C3}" srcOrd="2" destOrd="0" presId="urn:microsoft.com/office/officeart/2009/3/layout/SubStepProcess"/>
    <dgm:cxn modelId="{1474ADFC-96B9-4761-8DE5-93DF2C48269C}" type="presParOf" srcId="{7EA52529-D68B-412A-B84C-6ECC52FDFEC1}" destId="{B778BA37-C1A0-4192-8914-FA0143DFAAAF}" srcOrd="3" destOrd="0" presId="urn:microsoft.com/office/officeart/2009/3/layout/SubStepProcess"/>
    <dgm:cxn modelId="{BE3B0B1E-FE61-4209-8DB3-B6750A4B79AA}" type="presParOf" srcId="{B778BA37-C1A0-4192-8914-FA0143DFAAAF}" destId="{F9FC0415-DB7B-43A5-A470-3E2F5F270408}" srcOrd="0" destOrd="0" presId="urn:microsoft.com/office/officeart/2009/3/layout/SubStepProcess"/>
    <dgm:cxn modelId="{59F208C5-A86D-4FAA-BD3D-29C519EBE27A}" type="presParOf" srcId="{B778BA37-C1A0-4192-8914-FA0143DFAAAF}" destId="{49B6D80B-8289-4247-BA7C-5F32FB8404A5}" srcOrd="1" destOrd="0" presId="urn:microsoft.com/office/officeart/2009/3/layout/SubStepProcess"/>
    <dgm:cxn modelId="{67C8D622-B247-404F-BCC8-50B72DC106C8}" type="presParOf" srcId="{B778BA37-C1A0-4192-8914-FA0143DFAAAF}" destId="{7C1FBA24-C6D1-432F-A740-83D5D3E91485}" srcOrd="2" destOrd="0" presId="urn:microsoft.com/office/officeart/2009/3/layout/SubStepProcess"/>
    <dgm:cxn modelId="{D87E7B0B-1FFE-440A-A1DE-EDBDE2261980}" type="presParOf" srcId="{B778BA37-C1A0-4192-8914-FA0143DFAAAF}" destId="{39D675DB-CDB0-4B1E-993B-73F6940ED2B9}" srcOrd="3" destOrd="0" presId="urn:microsoft.com/office/officeart/2009/3/layout/SubStepProcess"/>
    <dgm:cxn modelId="{209C0F51-EF43-4E18-8647-15175C3CE770}" type="presParOf" srcId="{7EA52529-D68B-412A-B84C-6ECC52FDFEC1}" destId="{C6946549-B364-4BBC-A020-202DE2C06D75}" srcOrd="4" destOrd="0" presId="urn:microsoft.com/office/officeart/2009/3/layout/SubStepProcess"/>
    <dgm:cxn modelId="{3B1A990A-A27B-49CE-9B78-2796056A060A}" type="presParOf" srcId="{7EA52529-D68B-412A-B84C-6ECC52FDFEC1}" destId="{FD7ED907-4D10-4636-9906-4FE7A64917A2}" srcOrd="5" destOrd="0" presId="urn:microsoft.com/office/officeart/2009/3/layout/SubStepProcess"/>
    <dgm:cxn modelId="{C2C8DCDD-AD0E-4FC5-85F1-6D7B05E23CEF}" type="presParOf" srcId="{FD7ED907-4D10-4636-9906-4FE7A64917A2}" destId="{C48C416C-3AC3-49FC-BB28-061D0B68E620}" srcOrd="0" destOrd="0" presId="urn:microsoft.com/office/officeart/2009/3/layout/SubStepProcess"/>
    <dgm:cxn modelId="{9F05833F-673F-4053-AB5E-9144D3111050}" type="presParOf" srcId="{FD7ED907-4D10-4636-9906-4FE7A64917A2}" destId="{80DE1753-9D61-4FDB-9962-F173B7B3524B}" srcOrd="1" destOrd="0" presId="urn:microsoft.com/office/officeart/2009/3/layout/SubStepProcess"/>
    <dgm:cxn modelId="{F85C5682-B528-4827-B88E-77994897DBA2}" type="presParOf" srcId="{FD7ED907-4D10-4636-9906-4FE7A64917A2}" destId="{C724C18A-DC8D-433E-AD36-FB1E10D801F2}" srcOrd="2" destOrd="0" presId="urn:microsoft.com/office/officeart/2009/3/layout/SubStepProcess"/>
    <dgm:cxn modelId="{A4BCF148-F804-48B3-9024-7906E09E1AE5}" type="presParOf" srcId="{FD7ED907-4D10-4636-9906-4FE7A64917A2}" destId="{20700329-32DA-4F12-AA04-A2127B36F15B}" srcOrd="3" destOrd="0" presId="urn:microsoft.com/office/officeart/2009/3/layout/SubStepProcess"/>
    <dgm:cxn modelId="{B6AF3C42-C175-4AF4-A158-1DFD09DDAF20}" type="presParOf" srcId="{7EA52529-D68B-412A-B84C-6ECC52FDFEC1}" destId="{67EB63E0-A32B-4CFA-AF69-1F025B650E66}" srcOrd="6" destOrd="0" presId="urn:microsoft.com/office/officeart/2009/3/layout/SubStepProcess"/>
    <dgm:cxn modelId="{207E7087-F35F-4DA6-B77E-DEC3DEFB7F18}" type="presParOf" srcId="{7EA52529-D68B-412A-B84C-6ECC52FDFEC1}" destId="{58977483-FD2E-4DEB-B4A3-258ADF4C859B}" srcOrd="7" destOrd="0" presId="urn:microsoft.com/office/officeart/2009/3/layout/SubStepProcess"/>
    <dgm:cxn modelId="{B754EC23-BBCB-48BF-92E0-AF1E41FA7FB3}" type="presParOf" srcId="{58977483-FD2E-4DEB-B4A3-258ADF4C859B}" destId="{3A33F123-ABAA-40C4-BD26-273221141769}" srcOrd="0" destOrd="0" presId="urn:microsoft.com/office/officeart/2009/3/layout/SubStepProcess"/>
    <dgm:cxn modelId="{8B272933-90FB-4713-BF23-399C581D905F}" type="presParOf" srcId="{58977483-FD2E-4DEB-B4A3-258ADF4C859B}" destId="{6C7A8D1F-5472-4781-A4F5-C8F29F210F8D}" srcOrd="1" destOrd="0" presId="urn:microsoft.com/office/officeart/2009/3/layout/SubStepProcess"/>
    <dgm:cxn modelId="{8A9D40C1-77F9-4157-9169-BD4FD9657DE2}" type="presParOf" srcId="{58977483-FD2E-4DEB-B4A3-258ADF4C859B}" destId="{4C44BF0A-EB3E-4D4A-8856-A3435F64218A}" srcOrd="2" destOrd="0" presId="urn:microsoft.com/office/officeart/2009/3/layout/SubStepProcess"/>
    <dgm:cxn modelId="{5FA98266-B35A-4F5D-9B0E-5D7D484881FA}" type="presParOf" srcId="{58977483-FD2E-4DEB-B4A3-258ADF4C859B}" destId="{54298792-C4DB-4D49-9B49-FDC2D4ABC970}" srcOrd="3" destOrd="0" presId="urn:microsoft.com/office/officeart/2009/3/layout/SubStepProcess"/>
    <dgm:cxn modelId="{28028AE0-A084-4105-8B09-70EA26ED7FA9}" type="presParOf" srcId="{7EA52529-D68B-412A-B84C-6ECC52FDFEC1}" destId="{4774EE85-2EF5-4F99-B3AA-A486DD558E72}" srcOrd="8" destOrd="0" presId="urn:microsoft.com/office/officeart/2009/3/layout/SubStepProcess"/>
    <dgm:cxn modelId="{D80D5D65-0D9A-49AE-9DAA-0224AA17B0B3}" type="presParOf" srcId="{7EA52529-D68B-412A-B84C-6ECC52FDFEC1}" destId="{51CF1BD8-499B-413B-A8E0-B545514D61B1}" srcOrd="9" destOrd="0" presId="urn:microsoft.com/office/officeart/2009/3/layout/SubStepProcess"/>
    <dgm:cxn modelId="{554449D4-51CD-4EFB-A126-EF1310127858}" type="presParOf" srcId="{51CF1BD8-499B-413B-A8E0-B545514D61B1}" destId="{DD9801AE-C8B3-4E52-90A0-1181BF3566F2}" srcOrd="0" destOrd="0" presId="urn:microsoft.com/office/officeart/2009/3/layout/SubStepProcess"/>
    <dgm:cxn modelId="{6208F1F8-100F-4B1D-AEC9-360590682284}" type="presParOf" srcId="{51CF1BD8-499B-413B-A8E0-B545514D61B1}" destId="{2F1B9CFE-B8E6-4584-B5B0-221D1D4797AE}" srcOrd="1" destOrd="0" presId="urn:microsoft.com/office/officeart/2009/3/layout/SubStepProcess"/>
    <dgm:cxn modelId="{94FC6572-2878-4027-85DB-209E43B7AAE6}" type="presParOf" srcId="{51CF1BD8-499B-413B-A8E0-B545514D61B1}" destId="{8153771E-4017-47BA-BFA0-F08EFD5988A8}" srcOrd="2" destOrd="0" presId="urn:microsoft.com/office/officeart/2009/3/layout/SubStepProcess"/>
    <dgm:cxn modelId="{2737BAB8-2F42-47C2-8EA5-527C3BD66BD6}" type="presParOf" srcId="{51CF1BD8-499B-413B-A8E0-B545514D61B1}" destId="{32EDF150-1063-4ADD-A514-1988CACB8F2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876EF7-BE49-4DD1-A3BC-D55B425AE5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DADB2535-2757-4996-961D-2F2767C8581B}">
      <dgm:prSet custT="1"/>
      <dgm:spPr>
        <a:solidFill>
          <a:srgbClr val="0070C0"/>
        </a:solidFill>
      </dgm:spPr>
      <dgm:t>
        <a:bodyPr/>
        <a:lstStyle/>
        <a:p>
          <a:r>
            <a:rPr lang="en-US" sz="2800" b="1" dirty="0"/>
            <a:t>OVC Implementation Model and Approach</a:t>
          </a:r>
          <a:endParaRPr lang="en-KE" sz="2800" dirty="0"/>
        </a:p>
      </dgm:t>
    </dgm:pt>
    <dgm:pt modelId="{A5EA4CA3-0078-4405-9EFC-7BCE032A0C9C}" type="parTrans" cxnId="{744A09B2-3E81-445E-BAF9-9113D49AB36D}">
      <dgm:prSet/>
      <dgm:spPr/>
      <dgm:t>
        <a:bodyPr/>
        <a:lstStyle/>
        <a:p>
          <a:endParaRPr lang="en-KE"/>
        </a:p>
      </dgm:t>
    </dgm:pt>
    <dgm:pt modelId="{AE98E4EC-9EC3-4EE6-BD7C-068D7F3C9BBE}" type="sibTrans" cxnId="{744A09B2-3E81-445E-BAF9-9113D49AB36D}">
      <dgm:prSet/>
      <dgm:spPr/>
      <dgm:t>
        <a:bodyPr/>
        <a:lstStyle/>
        <a:p>
          <a:endParaRPr lang="en-KE"/>
        </a:p>
      </dgm:t>
    </dgm:pt>
    <dgm:pt modelId="{5835F441-349C-41E2-982F-F4A160EDF07D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200" b="0" dirty="0">
              <a:solidFill>
                <a:schemeClr val="tx1"/>
              </a:solidFill>
            </a:rPr>
            <a:t>CHAK OVC programs employ a strengths-based </a:t>
          </a:r>
          <a:r>
            <a:rPr lang="en-US" sz="2200" b="1" u="sng" dirty="0">
              <a:solidFill>
                <a:schemeClr val="tx1"/>
              </a:solidFill>
            </a:rPr>
            <a:t>case management approach</a:t>
          </a:r>
          <a:r>
            <a:rPr lang="en-US" sz="2200" b="0" dirty="0">
              <a:solidFill>
                <a:schemeClr val="tx1"/>
              </a:solidFill>
            </a:rPr>
            <a:t> and a </a:t>
          </a:r>
          <a:r>
            <a:rPr lang="en-US" sz="2200" b="1" u="sng" dirty="0">
              <a:solidFill>
                <a:schemeClr val="tx1"/>
              </a:solidFill>
            </a:rPr>
            <a:t>participatory model </a:t>
          </a:r>
          <a:r>
            <a:rPr lang="en-US" sz="2200" b="0" dirty="0">
              <a:solidFill>
                <a:schemeClr val="tx1"/>
              </a:solidFill>
            </a:rPr>
            <a:t>that leverages on the unique strengths of every individual beneficiary in household in </a:t>
          </a:r>
          <a:r>
            <a:rPr lang="en-ZA" sz="2200" dirty="0"/>
            <a:t>helping them to recognize their own strengths ,abilities and identifies and taps on existing opportunities for household economic empowerment and growth.</a:t>
          </a:r>
          <a:endParaRPr lang="en-KE" sz="2200" b="0" dirty="0">
            <a:solidFill>
              <a:schemeClr val="tx1"/>
            </a:solidFill>
          </a:endParaRPr>
        </a:p>
      </dgm:t>
    </dgm:pt>
    <dgm:pt modelId="{18D7BB9B-574C-416B-A9AD-C317012802A0}" type="parTrans" cxnId="{AF0B25CA-482F-4D88-9D42-DCC4B3A64CC2}">
      <dgm:prSet/>
      <dgm:spPr/>
      <dgm:t>
        <a:bodyPr/>
        <a:lstStyle/>
        <a:p>
          <a:endParaRPr lang="en-KE"/>
        </a:p>
      </dgm:t>
    </dgm:pt>
    <dgm:pt modelId="{DCBD7077-F6C2-4539-97CA-4A2B32FBF4CA}" type="sibTrans" cxnId="{AF0B25CA-482F-4D88-9D42-DCC4B3A64CC2}">
      <dgm:prSet/>
      <dgm:spPr/>
      <dgm:t>
        <a:bodyPr/>
        <a:lstStyle/>
        <a:p>
          <a:endParaRPr lang="en-KE"/>
        </a:p>
      </dgm:t>
    </dgm:pt>
    <dgm:pt modelId="{BF778D5A-A9C8-4D16-8B4E-BD1547ABF41C}">
      <dgm:prSet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en-KE" sz="2000" dirty="0"/>
        </a:p>
      </dgm:t>
    </dgm:pt>
    <dgm:pt modelId="{9903B313-36AF-460F-BF96-5BDFAD648AB8}" type="parTrans" cxnId="{21AE9478-4D72-4D40-AA4E-5F2D66655197}">
      <dgm:prSet/>
      <dgm:spPr/>
      <dgm:t>
        <a:bodyPr/>
        <a:lstStyle/>
        <a:p>
          <a:endParaRPr lang="en-KE"/>
        </a:p>
      </dgm:t>
    </dgm:pt>
    <dgm:pt modelId="{E97C173B-2F74-4305-8BDA-7E46F2CAD723}" type="sibTrans" cxnId="{21AE9478-4D72-4D40-AA4E-5F2D66655197}">
      <dgm:prSet/>
      <dgm:spPr/>
      <dgm:t>
        <a:bodyPr/>
        <a:lstStyle/>
        <a:p>
          <a:endParaRPr lang="en-KE"/>
        </a:p>
      </dgm:t>
    </dgm:pt>
    <dgm:pt modelId="{57C05691-3844-4264-9E43-BEA75C24E354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200" b="0" dirty="0">
              <a:solidFill>
                <a:schemeClr val="tx1"/>
              </a:solidFill>
            </a:rPr>
            <a:t>This provides an opportunity to engage and involve children and families in the design and monitoring of OVC programs. </a:t>
          </a:r>
          <a:endParaRPr lang="en-KE" sz="2200" b="0" dirty="0">
            <a:solidFill>
              <a:schemeClr val="tx1"/>
            </a:solidFill>
          </a:endParaRPr>
        </a:p>
      </dgm:t>
    </dgm:pt>
    <dgm:pt modelId="{FB6CA38E-F950-42B0-8253-A9A034DEFBAD}" type="parTrans" cxnId="{48B73482-24D5-4174-B973-04E879817FC3}">
      <dgm:prSet/>
      <dgm:spPr/>
      <dgm:t>
        <a:bodyPr/>
        <a:lstStyle/>
        <a:p>
          <a:endParaRPr lang="en-KE"/>
        </a:p>
      </dgm:t>
    </dgm:pt>
    <dgm:pt modelId="{0CFF7B5C-50C2-4A8D-8EB7-33C977E140C0}" type="sibTrans" cxnId="{48B73482-24D5-4174-B973-04E879817FC3}">
      <dgm:prSet/>
      <dgm:spPr/>
      <dgm:t>
        <a:bodyPr/>
        <a:lstStyle/>
        <a:p>
          <a:endParaRPr lang="en-KE"/>
        </a:p>
      </dgm:t>
    </dgm:pt>
    <dgm:pt modelId="{0D217C1C-8F2E-45D7-818F-01E92DE47540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200" dirty="0"/>
            <a:t>There is focus on empowering girls and boys and their families to recognize, prevent and respond to adversities themselves</a:t>
          </a:r>
          <a:endParaRPr lang="en-KE" sz="2200" b="0" dirty="0">
            <a:solidFill>
              <a:schemeClr val="tx1"/>
            </a:solidFill>
          </a:endParaRPr>
        </a:p>
      </dgm:t>
    </dgm:pt>
    <dgm:pt modelId="{BA9EEC30-D782-4721-96E3-7D7C41360447}" type="parTrans" cxnId="{D0FBF564-C1B5-44F6-9678-B208BA003C70}">
      <dgm:prSet/>
      <dgm:spPr/>
      <dgm:t>
        <a:bodyPr/>
        <a:lstStyle/>
        <a:p>
          <a:endParaRPr lang="en-KE"/>
        </a:p>
      </dgm:t>
    </dgm:pt>
    <dgm:pt modelId="{7436FE12-2791-458E-8403-310756F8EAC0}" type="sibTrans" cxnId="{D0FBF564-C1B5-44F6-9678-B208BA003C70}">
      <dgm:prSet/>
      <dgm:spPr/>
      <dgm:t>
        <a:bodyPr/>
        <a:lstStyle/>
        <a:p>
          <a:endParaRPr lang="en-KE"/>
        </a:p>
      </dgm:t>
    </dgm:pt>
    <dgm:pt modelId="{4C474AB3-3948-43FA-9559-4473F22BAFCB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endParaRPr lang="en-KE" sz="2200" b="0" dirty="0">
            <a:solidFill>
              <a:schemeClr val="tx1"/>
            </a:solidFill>
          </a:endParaRPr>
        </a:p>
      </dgm:t>
    </dgm:pt>
    <dgm:pt modelId="{371525BC-5EF8-464B-B520-120B3923A4E7}" type="parTrans" cxnId="{771C5A6C-40C1-4335-A61F-AC45AFAC4237}">
      <dgm:prSet/>
      <dgm:spPr/>
      <dgm:t>
        <a:bodyPr/>
        <a:lstStyle/>
        <a:p>
          <a:endParaRPr lang="en-KE"/>
        </a:p>
      </dgm:t>
    </dgm:pt>
    <dgm:pt modelId="{B8092EB2-47F1-4BE3-88B2-C4A0AB131C75}" type="sibTrans" cxnId="{771C5A6C-40C1-4335-A61F-AC45AFAC4237}">
      <dgm:prSet/>
      <dgm:spPr/>
      <dgm:t>
        <a:bodyPr/>
        <a:lstStyle/>
        <a:p>
          <a:endParaRPr lang="en-KE"/>
        </a:p>
      </dgm:t>
    </dgm:pt>
    <dgm:pt modelId="{1FCB94A3-E859-4C08-A04A-C91635CB8356}" type="pres">
      <dgm:prSet presAssocID="{6D876EF7-BE49-4DD1-A3BC-D55B425AE525}" presName="linearFlow" presStyleCnt="0">
        <dgm:presLayoutVars>
          <dgm:dir/>
          <dgm:animLvl val="lvl"/>
          <dgm:resizeHandles val="exact"/>
        </dgm:presLayoutVars>
      </dgm:prSet>
      <dgm:spPr/>
    </dgm:pt>
    <dgm:pt modelId="{BE4BFD52-29F4-4575-903F-BFB65D67052B}" type="pres">
      <dgm:prSet presAssocID="{DADB2535-2757-4996-961D-2F2767C8581B}" presName="composite" presStyleCnt="0"/>
      <dgm:spPr/>
    </dgm:pt>
    <dgm:pt modelId="{D6C044C5-0D91-45F6-827F-4B5758953204}" type="pres">
      <dgm:prSet presAssocID="{DADB2535-2757-4996-961D-2F2767C8581B}" presName="parentText" presStyleLbl="alignNode1" presStyleIdx="0" presStyleCnt="1" custScaleX="171636" custScaleY="204844" custLinFactNeighborX="-7182" custLinFactNeighborY="-13080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</dgm:pt>
    <dgm:pt modelId="{5BF38C46-109E-48AB-9D6E-C3BE30B889B3}" type="pres">
      <dgm:prSet presAssocID="{DADB2535-2757-4996-961D-2F2767C8581B}" presName="descendantText" presStyleLbl="alignAcc1" presStyleIdx="0" presStyleCnt="1" custScaleX="85279" custScaleY="32084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89C09C03-9726-4AFB-AC2F-3D73F14CEB6F}" type="presOf" srcId="{DADB2535-2757-4996-961D-2F2767C8581B}" destId="{D6C044C5-0D91-45F6-827F-4B5758953204}" srcOrd="0" destOrd="0" presId="urn:microsoft.com/office/officeart/2005/8/layout/chevron2"/>
    <dgm:cxn modelId="{F55D8814-D3D0-4AC8-8126-7223BA9468CD}" type="presOf" srcId="{6D876EF7-BE49-4DD1-A3BC-D55B425AE525}" destId="{1FCB94A3-E859-4C08-A04A-C91635CB8356}" srcOrd="0" destOrd="0" presId="urn:microsoft.com/office/officeart/2005/8/layout/chevron2"/>
    <dgm:cxn modelId="{78C87139-C600-4A3B-A254-8F9B97468287}" type="presOf" srcId="{BF778D5A-A9C8-4D16-8B4E-BD1547ABF41C}" destId="{5BF38C46-109E-48AB-9D6E-C3BE30B889B3}" srcOrd="0" destOrd="4" presId="urn:microsoft.com/office/officeart/2005/8/layout/chevron2"/>
    <dgm:cxn modelId="{D0FBF564-C1B5-44F6-9678-B208BA003C70}" srcId="{DADB2535-2757-4996-961D-2F2767C8581B}" destId="{0D217C1C-8F2E-45D7-818F-01E92DE47540}" srcOrd="2" destOrd="0" parTransId="{BA9EEC30-D782-4721-96E3-7D7C41360447}" sibTransId="{7436FE12-2791-458E-8403-310756F8EAC0}"/>
    <dgm:cxn modelId="{4BD77049-B476-4D6C-9B18-1598D853A992}" type="presOf" srcId="{5835F441-349C-41E2-982F-F4A160EDF07D}" destId="{5BF38C46-109E-48AB-9D6E-C3BE30B889B3}" srcOrd="0" destOrd="1" presId="urn:microsoft.com/office/officeart/2005/8/layout/chevron2"/>
    <dgm:cxn modelId="{771C5A6C-40C1-4335-A61F-AC45AFAC4237}" srcId="{DADB2535-2757-4996-961D-2F2767C8581B}" destId="{4C474AB3-3948-43FA-9559-4473F22BAFCB}" srcOrd="0" destOrd="0" parTransId="{371525BC-5EF8-464B-B520-120B3923A4E7}" sibTransId="{B8092EB2-47F1-4BE3-88B2-C4A0AB131C75}"/>
    <dgm:cxn modelId="{21AE9478-4D72-4D40-AA4E-5F2D66655197}" srcId="{DADB2535-2757-4996-961D-2F2767C8581B}" destId="{BF778D5A-A9C8-4D16-8B4E-BD1547ABF41C}" srcOrd="4" destOrd="0" parTransId="{9903B313-36AF-460F-BF96-5BDFAD648AB8}" sibTransId="{E97C173B-2F74-4305-8BDA-7E46F2CAD723}"/>
    <dgm:cxn modelId="{48B73482-24D5-4174-B973-04E879817FC3}" srcId="{DADB2535-2757-4996-961D-2F2767C8581B}" destId="{57C05691-3844-4264-9E43-BEA75C24E354}" srcOrd="3" destOrd="0" parTransId="{FB6CA38E-F950-42B0-8253-A9A034DEFBAD}" sibTransId="{0CFF7B5C-50C2-4A8D-8EB7-33C977E140C0}"/>
    <dgm:cxn modelId="{18D5E196-2B59-4C06-A90B-7195808FD6F4}" type="presOf" srcId="{4C474AB3-3948-43FA-9559-4473F22BAFCB}" destId="{5BF38C46-109E-48AB-9D6E-C3BE30B889B3}" srcOrd="0" destOrd="0" presId="urn:microsoft.com/office/officeart/2005/8/layout/chevron2"/>
    <dgm:cxn modelId="{744A09B2-3E81-445E-BAF9-9113D49AB36D}" srcId="{6D876EF7-BE49-4DD1-A3BC-D55B425AE525}" destId="{DADB2535-2757-4996-961D-2F2767C8581B}" srcOrd="0" destOrd="0" parTransId="{A5EA4CA3-0078-4405-9EFC-7BCE032A0C9C}" sibTransId="{AE98E4EC-9EC3-4EE6-BD7C-068D7F3C9BBE}"/>
    <dgm:cxn modelId="{AF0B25CA-482F-4D88-9D42-DCC4B3A64CC2}" srcId="{DADB2535-2757-4996-961D-2F2767C8581B}" destId="{5835F441-349C-41E2-982F-F4A160EDF07D}" srcOrd="1" destOrd="0" parTransId="{18D7BB9B-574C-416B-A9AD-C317012802A0}" sibTransId="{DCBD7077-F6C2-4539-97CA-4A2B32FBF4CA}"/>
    <dgm:cxn modelId="{196E2ADD-DC52-4E50-A18B-D5137651C86E}" type="presOf" srcId="{0D217C1C-8F2E-45D7-818F-01E92DE47540}" destId="{5BF38C46-109E-48AB-9D6E-C3BE30B889B3}" srcOrd="0" destOrd="2" presId="urn:microsoft.com/office/officeart/2005/8/layout/chevron2"/>
    <dgm:cxn modelId="{AA15C3FE-A3A7-4B2C-9906-344A75B1936D}" type="presOf" srcId="{57C05691-3844-4264-9E43-BEA75C24E354}" destId="{5BF38C46-109E-48AB-9D6E-C3BE30B889B3}" srcOrd="0" destOrd="3" presId="urn:microsoft.com/office/officeart/2005/8/layout/chevron2"/>
    <dgm:cxn modelId="{EA4BE42C-DAAD-484B-9BF0-461FBCC8300F}" type="presParOf" srcId="{1FCB94A3-E859-4C08-A04A-C91635CB8356}" destId="{BE4BFD52-29F4-4575-903F-BFB65D67052B}" srcOrd="0" destOrd="0" presId="urn:microsoft.com/office/officeart/2005/8/layout/chevron2"/>
    <dgm:cxn modelId="{D0496E66-B4D8-4679-8025-65BA6B431EF6}" type="presParOf" srcId="{BE4BFD52-29F4-4575-903F-BFB65D67052B}" destId="{D6C044C5-0D91-45F6-827F-4B5758953204}" srcOrd="0" destOrd="0" presId="urn:microsoft.com/office/officeart/2005/8/layout/chevron2"/>
    <dgm:cxn modelId="{6578C83A-87AE-423B-87F7-1A67F3FA603B}" type="presParOf" srcId="{BE4BFD52-29F4-4575-903F-BFB65D67052B}" destId="{5BF38C46-109E-48AB-9D6E-C3BE30B889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70697-79F0-4663-B1EB-38443ADCE0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8EB7EB0A-8731-4C62-86C6-0ADD098C2974}">
      <dgm:prSet/>
      <dgm:spPr>
        <a:solidFill>
          <a:srgbClr val="0070C0"/>
        </a:solidFill>
      </dgm:spPr>
      <dgm:t>
        <a:bodyPr/>
        <a:lstStyle/>
        <a:p>
          <a:endParaRPr lang="en-US" dirty="0"/>
        </a:p>
        <a:p>
          <a:r>
            <a:rPr lang="en-US" b="1" dirty="0"/>
            <a:t>OVC Implementation Model and Approach</a:t>
          </a:r>
          <a:endParaRPr lang="en-KE" b="1" dirty="0"/>
        </a:p>
      </dgm:t>
    </dgm:pt>
    <dgm:pt modelId="{89355AF0-FB15-449A-A2BB-DB5D9466E140}" type="parTrans" cxnId="{0A96EF2A-D30C-48B9-86EA-7AE66863A2E2}">
      <dgm:prSet/>
      <dgm:spPr/>
      <dgm:t>
        <a:bodyPr/>
        <a:lstStyle/>
        <a:p>
          <a:endParaRPr lang="en-KE"/>
        </a:p>
      </dgm:t>
    </dgm:pt>
    <dgm:pt modelId="{12A6E527-E593-449F-908E-CB75CDD0F2CD}" type="sibTrans" cxnId="{0A96EF2A-D30C-48B9-86EA-7AE66863A2E2}">
      <dgm:prSet/>
      <dgm:spPr/>
      <dgm:t>
        <a:bodyPr/>
        <a:lstStyle/>
        <a:p>
          <a:endParaRPr lang="en-KE"/>
        </a:p>
      </dgm:t>
    </dgm:pt>
    <dgm:pt modelId="{AC68062A-B0EF-4549-9627-A479C221C19F}">
      <dgm:prSet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en-US" b="0" dirty="0"/>
            <a:t>The beneficiaries have a say and their voice heard contributes to resilience. Families, including children,  participates in decision-making as an important part of the recovery process that builds their sense of control over their lives and this helps them to develop resilience.</a:t>
          </a:r>
          <a:endParaRPr lang="en-KE" dirty="0"/>
        </a:p>
      </dgm:t>
    </dgm:pt>
    <dgm:pt modelId="{5F6DA69B-7981-423F-8D68-EA56BE450D50}" type="parTrans" cxnId="{102CFCFE-EDF2-4BE8-858C-FE83803D159B}">
      <dgm:prSet/>
      <dgm:spPr/>
      <dgm:t>
        <a:bodyPr/>
        <a:lstStyle/>
        <a:p>
          <a:endParaRPr lang="en-KE"/>
        </a:p>
      </dgm:t>
    </dgm:pt>
    <dgm:pt modelId="{E9E55A34-ED0B-4EF8-B571-2ABB59F64C4C}" type="sibTrans" cxnId="{102CFCFE-EDF2-4BE8-858C-FE83803D159B}">
      <dgm:prSet/>
      <dgm:spPr/>
      <dgm:t>
        <a:bodyPr/>
        <a:lstStyle/>
        <a:p>
          <a:endParaRPr lang="en-KE"/>
        </a:p>
      </dgm:t>
    </dgm:pt>
    <dgm:pt modelId="{B177E633-C3D8-4905-9D58-B50E362D1A3E}">
      <dgm:prSet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en-US" b="0" dirty="0"/>
            <a:t>The end goal of the case management process is a child living within a strong, committed and stable family, with a supportive social network, who has education and health care, feels loved and is self-confident about their ability to live a positive life, including overcoming any challenges that they might face in the future</a:t>
          </a:r>
          <a:endParaRPr lang="en-KE" dirty="0"/>
        </a:p>
      </dgm:t>
    </dgm:pt>
    <dgm:pt modelId="{27D5C2EF-9253-456A-B915-46BE9B3F6857}" type="parTrans" cxnId="{CAE7855F-56B2-4180-B31B-5DA7128BBBFF}">
      <dgm:prSet/>
      <dgm:spPr/>
      <dgm:t>
        <a:bodyPr/>
        <a:lstStyle/>
        <a:p>
          <a:endParaRPr lang="en-KE"/>
        </a:p>
      </dgm:t>
    </dgm:pt>
    <dgm:pt modelId="{1BA9AB56-9CD5-4F95-AF81-9BDB3F580A67}" type="sibTrans" cxnId="{CAE7855F-56B2-4180-B31B-5DA7128BBBFF}">
      <dgm:prSet/>
      <dgm:spPr/>
      <dgm:t>
        <a:bodyPr/>
        <a:lstStyle/>
        <a:p>
          <a:endParaRPr lang="en-KE"/>
        </a:p>
      </dgm:t>
    </dgm:pt>
    <dgm:pt modelId="{EA7152DB-892F-42D4-BDF1-D338F0FBF48C}">
      <dgm:prSet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en-US" dirty="0"/>
            <a:t>Four domains of case management include: </a:t>
          </a:r>
          <a:r>
            <a:rPr lang="en-US" b="1" dirty="0">
              <a:solidFill>
                <a:schemeClr val="tx1"/>
              </a:solidFill>
            </a:rPr>
            <a:t>Healthy, Safe, Schooled </a:t>
          </a:r>
          <a:r>
            <a:rPr lang="en-US" dirty="0">
              <a:solidFill>
                <a:schemeClr val="tx1"/>
              </a:solidFill>
            </a:rPr>
            <a:t>and </a:t>
          </a:r>
          <a:r>
            <a:rPr lang="en-US" b="1" dirty="0">
              <a:solidFill>
                <a:schemeClr val="tx1"/>
              </a:solidFill>
            </a:rPr>
            <a:t>Stable</a:t>
          </a:r>
          <a:r>
            <a:rPr lang="en-US" dirty="0">
              <a:solidFill>
                <a:schemeClr val="tx1"/>
              </a:solidFill>
            </a:rPr>
            <a:t>.</a:t>
          </a:r>
          <a:endParaRPr lang="en-KE" dirty="0">
            <a:solidFill>
              <a:schemeClr val="tx1"/>
            </a:solidFill>
          </a:endParaRPr>
        </a:p>
      </dgm:t>
    </dgm:pt>
    <dgm:pt modelId="{0DF8D5E1-6568-49DE-8D3D-348EFC72FBB7}" type="parTrans" cxnId="{A9CD73CD-087A-4F7D-B6EA-73ED53FBF344}">
      <dgm:prSet/>
      <dgm:spPr/>
      <dgm:t>
        <a:bodyPr/>
        <a:lstStyle/>
        <a:p>
          <a:endParaRPr lang="en-KE"/>
        </a:p>
      </dgm:t>
    </dgm:pt>
    <dgm:pt modelId="{6D0F16C0-87E0-4889-80D1-167D89443726}" type="sibTrans" cxnId="{A9CD73CD-087A-4F7D-B6EA-73ED53FBF344}">
      <dgm:prSet/>
      <dgm:spPr/>
      <dgm:t>
        <a:bodyPr/>
        <a:lstStyle/>
        <a:p>
          <a:endParaRPr lang="en-KE"/>
        </a:p>
      </dgm:t>
    </dgm:pt>
    <dgm:pt modelId="{12DC60EC-48D9-46B6-950C-10E9F5F2D075}" type="pres">
      <dgm:prSet presAssocID="{96370697-79F0-4663-B1EB-38443ADCE0DE}" presName="Name0" presStyleCnt="0">
        <dgm:presLayoutVars>
          <dgm:dir/>
          <dgm:animLvl val="lvl"/>
          <dgm:resizeHandles val="exact"/>
        </dgm:presLayoutVars>
      </dgm:prSet>
      <dgm:spPr/>
    </dgm:pt>
    <dgm:pt modelId="{0AF6307F-1E40-48F1-8F52-E334A1A6BF43}" type="pres">
      <dgm:prSet presAssocID="{8EB7EB0A-8731-4C62-86C6-0ADD098C2974}" presName="linNode" presStyleCnt="0"/>
      <dgm:spPr/>
    </dgm:pt>
    <dgm:pt modelId="{F5A04E3E-7202-465F-8505-BEAD2AFCF3B6}" type="pres">
      <dgm:prSet presAssocID="{8EB7EB0A-8731-4C62-86C6-0ADD098C2974}" presName="parentText" presStyleLbl="node1" presStyleIdx="0" presStyleCnt="1" custScaleX="90024">
        <dgm:presLayoutVars>
          <dgm:chMax val="1"/>
          <dgm:bulletEnabled val="1"/>
        </dgm:presLayoutVars>
      </dgm:prSet>
      <dgm:spPr/>
    </dgm:pt>
    <dgm:pt modelId="{25883FC9-9D6B-4A22-8F6D-0D1673AA5CA1}" type="pres">
      <dgm:prSet presAssocID="{8EB7EB0A-8731-4C62-86C6-0ADD098C2974}" presName="descendantText" presStyleLbl="alignAccFollowNode1" presStyleIdx="0" presStyleCnt="1" custScaleY="12500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88734B03-E80E-4EEC-9898-F2D7F2F800E4}" type="presOf" srcId="{B177E633-C3D8-4905-9D58-B50E362D1A3E}" destId="{25883FC9-9D6B-4A22-8F6D-0D1673AA5CA1}" srcOrd="0" destOrd="1" presId="urn:microsoft.com/office/officeart/2005/8/layout/vList5"/>
    <dgm:cxn modelId="{3DC75206-663A-4816-A52F-465F96B3F956}" type="presOf" srcId="{AC68062A-B0EF-4549-9627-A479C221C19F}" destId="{25883FC9-9D6B-4A22-8F6D-0D1673AA5CA1}" srcOrd="0" destOrd="0" presId="urn:microsoft.com/office/officeart/2005/8/layout/vList5"/>
    <dgm:cxn modelId="{0A96EF2A-D30C-48B9-86EA-7AE66863A2E2}" srcId="{96370697-79F0-4663-B1EB-38443ADCE0DE}" destId="{8EB7EB0A-8731-4C62-86C6-0ADD098C2974}" srcOrd="0" destOrd="0" parTransId="{89355AF0-FB15-449A-A2BB-DB5D9466E140}" sibTransId="{12A6E527-E593-449F-908E-CB75CDD0F2CD}"/>
    <dgm:cxn modelId="{CAE7855F-56B2-4180-B31B-5DA7128BBBFF}" srcId="{8EB7EB0A-8731-4C62-86C6-0ADD098C2974}" destId="{B177E633-C3D8-4905-9D58-B50E362D1A3E}" srcOrd="1" destOrd="0" parTransId="{27D5C2EF-9253-456A-B915-46BE9B3F6857}" sibTransId="{1BA9AB56-9CD5-4F95-AF81-9BDB3F580A67}"/>
    <dgm:cxn modelId="{43FF5169-6BB2-4CD8-8E85-798340E0B589}" type="presOf" srcId="{EA7152DB-892F-42D4-BDF1-D338F0FBF48C}" destId="{25883FC9-9D6B-4A22-8F6D-0D1673AA5CA1}" srcOrd="0" destOrd="2" presId="urn:microsoft.com/office/officeart/2005/8/layout/vList5"/>
    <dgm:cxn modelId="{D616B652-D162-4F4E-8DAD-33F4BE6E7A6C}" type="presOf" srcId="{8EB7EB0A-8731-4C62-86C6-0ADD098C2974}" destId="{F5A04E3E-7202-465F-8505-BEAD2AFCF3B6}" srcOrd="0" destOrd="0" presId="urn:microsoft.com/office/officeart/2005/8/layout/vList5"/>
    <dgm:cxn modelId="{E0B224A8-8AB8-4ABF-A74F-82108C78AB3B}" type="presOf" srcId="{96370697-79F0-4663-B1EB-38443ADCE0DE}" destId="{12DC60EC-48D9-46B6-950C-10E9F5F2D075}" srcOrd="0" destOrd="0" presId="urn:microsoft.com/office/officeart/2005/8/layout/vList5"/>
    <dgm:cxn modelId="{A9CD73CD-087A-4F7D-B6EA-73ED53FBF344}" srcId="{8EB7EB0A-8731-4C62-86C6-0ADD098C2974}" destId="{EA7152DB-892F-42D4-BDF1-D338F0FBF48C}" srcOrd="2" destOrd="0" parTransId="{0DF8D5E1-6568-49DE-8D3D-348EFC72FBB7}" sibTransId="{6D0F16C0-87E0-4889-80D1-167D89443726}"/>
    <dgm:cxn modelId="{102CFCFE-EDF2-4BE8-858C-FE83803D159B}" srcId="{8EB7EB0A-8731-4C62-86C6-0ADD098C2974}" destId="{AC68062A-B0EF-4549-9627-A479C221C19F}" srcOrd="0" destOrd="0" parTransId="{5F6DA69B-7981-423F-8D68-EA56BE450D50}" sibTransId="{E9E55A34-ED0B-4EF8-B571-2ABB59F64C4C}"/>
    <dgm:cxn modelId="{762B612F-B8C0-45D2-9B3B-9DF2CB33F3D2}" type="presParOf" srcId="{12DC60EC-48D9-46B6-950C-10E9F5F2D075}" destId="{0AF6307F-1E40-48F1-8F52-E334A1A6BF43}" srcOrd="0" destOrd="0" presId="urn:microsoft.com/office/officeart/2005/8/layout/vList5"/>
    <dgm:cxn modelId="{BA28F6DB-DD71-4241-9EB4-18EAFDB216BE}" type="presParOf" srcId="{0AF6307F-1E40-48F1-8F52-E334A1A6BF43}" destId="{F5A04E3E-7202-465F-8505-BEAD2AFCF3B6}" srcOrd="0" destOrd="0" presId="urn:microsoft.com/office/officeart/2005/8/layout/vList5"/>
    <dgm:cxn modelId="{810DE0BE-E32F-46E9-A1B6-82651CB16522}" type="presParOf" srcId="{0AF6307F-1E40-48F1-8F52-E334A1A6BF43}" destId="{25883FC9-9D6B-4A22-8F6D-0D1673AA5C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70697-79F0-4663-B1EB-38443ADCE0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8EB7EB0A-8731-4C62-86C6-0ADD098C2974}">
      <dgm:prSet/>
      <dgm:spPr>
        <a:solidFill>
          <a:srgbClr val="0070C0"/>
        </a:solidFill>
      </dgm:spPr>
      <dgm:t>
        <a:bodyPr/>
        <a:lstStyle/>
        <a:p>
          <a:endParaRPr lang="en-US" dirty="0"/>
        </a:p>
        <a:p>
          <a:r>
            <a:rPr lang="en-US" b="1" dirty="0"/>
            <a:t>Case-management Approach </a:t>
          </a:r>
          <a:endParaRPr lang="en-KE" b="1" dirty="0"/>
        </a:p>
      </dgm:t>
    </dgm:pt>
    <dgm:pt modelId="{89355AF0-FB15-449A-A2BB-DB5D9466E140}" type="parTrans" cxnId="{0A96EF2A-D30C-48B9-86EA-7AE66863A2E2}">
      <dgm:prSet/>
      <dgm:spPr/>
      <dgm:t>
        <a:bodyPr/>
        <a:lstStyle/>
        <a:p>
          <a:endParaRPr lang="en-KE"/>
        </a:p>
      </dgm:t>
    </dgm:pt>
    <dgm:pt modelId="{12A6E527-E593-449F-908E-CB75CDD0F2CD}" type="sibTrans" cxnId="{0A96EF2A-D30C-48B9-86EA-7AE66863A2E2}">
      <dgm:prSet/>
      <dgm:spPr/>
      <dgm:t>
        <a:bodyPr/>
        <a:lstStyle/>
        <a:p>
          <a:endParaRPr lang="en-KE"/>
        </a:p>
      </dgm:t>
    </dgm:pt>
    <dgm:pt modelId="{AC68062A-B0EF-4549-9627-A479C221C19F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ctr">
            <a:buNone/>
          </a:pPr>
          <a:r>
            <a:rPr lang="en-US" sz="2800" b="1" dirty="0">
              <a:solidFill>
                <a:schemeClr val="tx1"/>
              </a:solidFill>
            </a:rPr>
            <a:t>Key strengths of case-management approach to OVC programming </a:t>
          </a:r>
          <a:endParaRPr lang="en-KE" sz="2800" b="1" dirty="0">
            <a:solidFill>
              <a:schemeClr val="tx1"/>
            </a:solidFill>
          </a:endParaRPr>
        </a:p>
      </dgm:t>
    </dgm:pt>
    <dgm:pt modelId="{5F6DA69B-7981-423F-8D68-EA56BE450D50}" type="parTrans" cxnId="{102CFCFE-EDF2-4BE8-858C-FE83803D159B}">
      <dgm:prSet/>
      <dgm:spPr/>
      <dgm:t>
        <a:bodyPr/>
        <a:lstStyle/>
        <a:p>
          <a:endParaRPr lang="en-KE"/>
        </a:p>
      </dgm:t>
    </dgm:pt>
    <dgm:pt modelId="{E9E55A34-ED0B-4EF8-B571-2ABB59F64C4C}" type="sibTrans" cxnId="{102CFCFE-EDF2-4BE8-858C-FE83803D159B}">
      <dgm:prSet/>
      <dgm:spPr/>
      <dgm:t>
        <a:bodyPr/>
        <a:lstStyle/>
        <a:p>
          <a:endParaRPr lang="en-KE"/>
        </a:p>
      </dgm:t>
    </dgm:pt>
    <dgm:pt modelId="{CDDC263B-792A-4715-AE88-FE04C8F9E8A3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800" b="0" dirty="0">
              <a:solidFill>
                <a:schemeClr val="tx1"/>
              </a:solidFill>
            </a:rPr>
            <a:t>Timely delivery of quality and enhanced services to OVC and families</a:t>
          </a:r>
          <a:endParaRPr lang="en-KE" sz="2800" b="0" dirty="0">
            <a:solidFill>
              <a:schemeClr val="tx1"/>
            </a:solidFill>
          </a:endParaRPr>
        </a:p>
      </dgm:t>
    </dgm:pt>
    <dgm:pt modelId="{6827988E-0AC4-45B0-A923-3BF1BAFDCB04}" type="parTrans" cxnId="{8B1A47C4-28A3-40B8-AFB2-342943B63E59}">
      <dgm:prSet/>
      <dgm:spPr/>
      <dgm:t>
        <a:bodyPr/>
        <a:lstStyle/>
        <a:p>
          <a:endParaRPr lang="en-KE"/>
        </a:p>
      </dgm:t>
    </dgm:pt>
    <dgm:pt modelId="{3BCB7E0D-7B71-42B6-AA12-256CC657E5B9}" type="sibTrans" cxnId="{8B1A47C4-28A3-40B8-AFB2-342943B63E59}">
      <dgm:prSet/>
      <dgm:spPr/>
      <dgm:t>
        <a:bodyPr/>
        <a:lstStyle/>
        <a:p>
          <a:endParaRPr lang="en-KE"/>
        </a:p>
      </dgm:t>
    </dgm:pt>
    <dgm:pt modelId="{B500EB68-161E-4ED6-9D58-C2FEF84F5CE8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800" b="0" dirty="0">
              <a:solidFill>
                <a:schemeClr val="tx1"/>
              </a:solidFill>
            </a:rPr>
            <a:t>Addresses the gaps in continuum of sustained care and support beyond graduation</a:t>
          </a:r>
          <a:endParaRPr lang="en-KE" sz="2800" b="0" dirty="0">
            <a:solidFill>
              <a:schemeClr val="tx1"/>
            </a:solidFill>
          </a:endParaRPr>
        </a:p>
      </dgm:t>
    </dgm:pt>
    <dgm:pt modelId="{F1657204-018D-4F67-81F6-305E0BB11F74}" type="parTrans" cxnId="{00059ACE-1397-4237-8430-D50BD828CD0B}">
      <dgm:prSet/>
      <dgm:spPr/>
      <dgm:t>
        <a:bodyPr/>
        <a:lstStyle/>
        <a:p>
          <a:endParaRPr lang="en-KE"/>
        </a:p>
      </dgm:t>
    </dgm:pt>
    <dgm:pt modelId="{9E69E343-237E-42A4-ABFE-73E5C5E1CEB9}" type="sibTrans" cxnId="{00059ACE-1397-4237-8430-D50BD828CD0B}">
      <dgm:prSet/>
      <dgm:spPr/>
      <dgm:t>
        <a:bodyPr/>
        <a:lstStyle/>
        <a:p>
          <a:endParaRPr lang="en-KE"/>
        </a:p>
      </dgm:t>
    </dgm:pt>
    <dgm:pt modelId="{7D863896-B947-4826-8A3D-68F6543AC236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2800" b="0" dirty="0">
              <a:solidFill>
                <a:schemeClr val="tx1"/>
              </a:solidFill>
            </a:rPr>
            <a:t>Delivers individualised context-specific child-focused and family-centred interventions</a:t>
          </a:r>
          <a:endParaRPr lang="en-KE" sz="2800" b="0" dirty="0">
            <a:solidFill>
              <a:schemeClr val="tx1"/>
            </a:solidFill>
          </a:endParaRPr>
        </a:p>
      </dgm:t>
    </dgm:pt>
    <dgm:pt modelId="{B71D42FA-C6BA-4D63-84BD-2567591D735C}" type="parTrans" cxnId="{F51647B7-B48C-4B51-94A6-DB00F4B48145}">
      <dgm:prSet/>
      <dgm:spPr/>
      <dgm:t>
        <a:bodyPr/>
        <a:lstStyle/>
        <a:p>
          <a:endParaRPr lang="en-KE"/>
        </a:p>
      </dgm:t>
    </dgm:pt>
    <dgm:pt modelId="{4ABB9988-8558-467B-B667-9101AB625AB1}" type="sibTrans" cxnId="{F51647B7-B48C-4B51-94A6-DB00F4B48145}">
      <dgm:prSet/>
      <dgm:spPr/>
      <dgm:t>
        <a:bodyPr/>
        <a:lstStyle/>
        <a:p>
          <a:endParaRPr lang="en-KE"/>
        </a:p>
      </dgm:t>
    </dgm:pt>
    <dgm:pt modelId="{1BE3CB27-6EBB-4B05-9930-ADC1D0745FCB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800" b="0" dirty="0">
              <a:solidFill>
                <a:schemeClr val="tx1"/>
              </a:solidFill>
            </a:rPr>
            <a:t>Builds active partnership with OVC families and key actors to identify, plan, and complete a series of actions for optimal service delivery</a:t>
          </a:r>
          <a:endParaRPr lang="en-KE" sz="2800" b="0" dirty="0">
            <a:solidFill>
              <a:schemeClr val="tx1"/>
            </a:solidFill>
          </a:endParaRPr>
        </a:p>
      </dgm:t>
    </dgm:pt>
    <dgm:pt modelId="{187F69E1-62D3-4586-B4B3-6A2DE55D6CBD}" type="parTrans" cxnId="{E5DAC224-A699-4C74-A6D9-FC21BD82EC5C}">
      <dgm:prSet/>
      <dgm:spPr/>
      <dgm:t>
        <a:bodyPr/>
        <a:lstStyle/>
        <a:p>
          <a:endParaRPr lang="en-KE"/>
        </a:p>
      </dgm:t>
    </dgm:pt>
    <dgm:pt modelId="{5411717F-69C2-4685-AA95-615AFB59DE95}" type="sibTrans" cxnId="{E5DAC224-A699-4C74-A6D9-FC21BD82EC5C}">
      <dgm:prSet/>
      <dgm:spPr/>
      <dgm:t>
        <a:bodyPr/>
        <a:lstStyle/>
        <a:p>
          <a:endParaRPr lang="en-KE"/>
        </a:p>
      </dgm:t>
    </dgm:pt>
    <dgm:pt modelId="{12DC60EC-48D9-46B6-950C-10E9F5F2D075}" type="pres">
      <dgm:prSet presAssocID="{96370697-79F0-4663-B1EB-38443ADCE0DE}" presName="Name0" presStyleCnt="0">
        <dgm:presLayoutVars>
          <dgm:dir/>
          <dgm:animLvl val="lvl"/>
          <dgm:resizeHandles val="exact"/>
        </dgm:presLayoutVars>
      </dgm:prSet>
      <dgm:spPr/>
    </dgm:pt>
    <dgm:pt modelId="{0AF6307F-1E40-48F1-8F52-E334A1A6BF43}" type="pres">
      <dgm:prSet presAssocID="{8EB7EB0A-8731-4C62-86C6-0ADD098C2974}" presName="linNode" presStyleCnt="0"/>
      <dgm:spPr/>
    </dgm:pt>
    <dgm:pt modelId="{F5A04E3E-7202-465F-8505-BEAD2AFCF3B6}" type="pres">
      <dgm:prSet presAssocID="{8EB7EB0A-8731-4C62-86C6-0ADD098C2974}" presName="parentText" presStyleLbl="node1" presStyleIdx="0" presStyleCnt="1" custScaleX="90024">
        <dgm:presLayoutVars>
          <dgm:chMax val="1"/>
          <dgm:bulletEnabled val="1"/>
        </dgm:presLayoutVars>
      </dgm:prSet>
      <dgm:spPr/>
    </dgm:pt>
    <dgm:pt modelId="{25883FC9-9D6B-4A22-8F6D-0D1673AA5CA1}" type="pres">
      <dgm:prSet presAssocID="{8EB7EB0A-8731-4C62-86C6-0ADD098C2974}" presName="descendantText" presStyleLbl="alignAccFollowNode1" presStyleIdx="0" presStyleCnt="1" custScaleX="105715" custScaleY="12500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44165501-15C4-4E96-8AA5-9A370E1AF71D}" type="presOf" srcId="{CDDC263B-792A-4715-AE88-FE04C8F9E8A3}" destId="{25883FC9-9D6B-4A22-8F6D-0D1673AA5CA1}" srcOrd="0" destOrd="3" presId="urn:microsoft.com/office/officeart/2005/8/layout/vList5"/>
    <dgm:cxn modelId="{3DC75206-663A-4816-A52F-465F96B3F956}" type="presOf" srcId="{AC68062A-B0EF-4549-9627-A479C221C19F}" destId="{25883FC9-9D6B-4A22-8F6D-0D1673AA5CA1}" srcOrd="0" destOrd="0" presId="urn:microsoft.com/office/officeart/2005/8/layout/vList5"/>
    <dgm:cxn modelId="{D8D21A12-83AC-4DFF-A312-F3964AEC4522}" type="presOf" srcId="{B500EB68-161E-4ED6-9D58-C2FEF84F5CE8}" destId="{25883FC9-9D6B-4A22-8F6D-0D1673AA5CA1}" srcOrd="0" destOrd="4" presId="urn:microsoft.com/office/officeart/2005/8/layout/vList5"/>
    <dgm:cxn modelId="{E5DAC224-A699-4C74-A6D9-FC21BD82EC5C}" srcId="{8EB7EB0A-8731-4C62-86C6-0ADD098C2974}" destId="{1BE3CB27-6EBB-4B05-9930-ADC1D0745FCB}" srcOrd="2" destOrd="0" parTransId="{187F69E1-62D3-4586-B4B3-6A2DE55D6CBD}" sibTransId="{5411717F-69C2-4685-AA95-615AFB59DE95}"/>
    <dgm:cxn modelId="{0A96EF2A-D30C-48B9-86EA-7AE66863A2E2}" srcId="{96370697-79F0-4663-B1EB-38443ADCE0DE}" destId="{8EB7EB0A-8731-4C62-86C6-0ADD098C2974}" srcOrd="0" destOrd="0" parTransId="{89355AF0-FB15-449A-A2BB-DB5D9466E140}" sibTransId="{12A6E527-E593-449F-908E-CB75CDD0F2CD}"/>
    <dgm:cxn modelId="{DBF26337-042D-42C3-A033-7E671EFBE2CD}" type="presOf" srcId="{1BE3CB27-6EBB-4B05-9930-ADC1D0745FCB}" destId="{25883FC9-9D6B-4A22-8F6D-0D1673AA5CA1}" srcOrd="0" destOrd="2" presId="urn:microsoft.com/office/officeart/2005/8/layout/vList5"/>
    <dgm:cxn modelId="{7F21E945-8B1A-406F-844F-FC31012B6DE0}" type="presOf" srcId="{7D863896-B947-4826-8A3D-68F6543AC236}" destId="{25883FC9-9D6B-4A22-8F6D-0D1673AA5CA1}" srcOrd="0" destOrd="1" presId="urn:microsoft.com/office/officeart/2005/8/layout/vList5"/>
    <dgm:cxn modelId="{D616B652-D162-4F4E-8DAD-33F4BE6E7A6C}" type="presOf" srcId="{8EB7EB0A-8731-4C62-86C6-0ADD098C2974}" destId="{F5A04E3E-7202-465F-8505-BEAD2AFCF3B6}" srcOrd="0" destOrd="0" presId="urn:microsoft.com/office/officeart/2005/8/layout/vList5"/>
    <dgm:cxn modelId="{E0B224A8-8AB8-4ABF-A74F-82108C78AB3B}" type="presOf" srcId="{96370697-79F0-4663-B1EB-38443ADCE0DE}" destId="{12DC60EC-48D9-46B6-950C-10E9F5F2D075}" srcOrd="0" destOrd="0" presId="urn:microsoft.com/office/officeart/2005/8/layout/vList5"/>
    <dgm:cxn modelId="{F51647B7-B48C-4B51-94A6-DB00F4B48145}" srcId="{8EB7EB0A-8731-4C62-86C6-0ADD098C2974}" destId="{7D863896-B947-4826-8A3D-68F6543AC236}" srcOrd="1" destOrd="0" parTransId="{B71D42FA-C6BA-4D63-84BD-2567591D735C}" sibTransId="{4ABB9988-8558-467B-B667-9101AB625AB1}"/>
    <dgm:cxn modelId="{8B1A47C4-28A3-40B8-AFB2-342943B63E59}" srcId="{8EB7EB0A-8731-4C62-86C6-0ADD098C2974}" destId="{CDDC263B-792A-4715-AE88-FE04C8F9E8A3}" srcOrd="3" destOrd="0" parTransId="{6827988E-0AC4-45B0-A923-3BF1BAFDCB04}" sibTransId="{3BCB7E0D-7B71-42B6-AA12-256CC657E5B9}"/>
    <dgm:cxn modelId="{00059ACE-1397-4237-8430-D50BD828CD0B}" srcId="{8EB7EB0A-8731-4C62-86C6-0ADD098C2974}" destId="{B500EB68-161E-4ED6-9D58-C2FEF84F5CE8}" srcOrd="4" destOrd="0" parTransId="{F1657204-018D-4F67-81F6-305E0BB11F74}" sibTransId="{9E69E343-237E-42A4-ABFE-73E5C5E1CEB9}"/>
    <dgm:cxn modelId="{102CFCFE-EDF2-4BE8-858C-FE83803D159B}" srcId="{8EB7EB0A-8731-4C62-86C6-0ADD098C2974}" destId="{AC68062A-B0EF-4549-9627-A479C221C19F}" srcOrd="0" destOrd="0" parTransId="{5F6DA69B-7981-423F-8D68-EA56BE450D50}" sibTransId="{E9E55A34-ED0B-4EF8-B571-2ABB59F64C4C}"/>
    <dgm:cxn modelId="{762B612F-B8C0-45D2-9B3B-9DF2CB33F3D2}" type="presParOf" srcId="{12DC60EC-48D9-46B6-950C-10E9F5F2D075}" destId="{0AF6307F-1E40-48F1-8F52-E334A1A6BF43}" srcOrd="0" destOrd="0" presId="urn:microsoft.com/office/officeart/2005/8/layout/vList5"/>
    <dgm:cxn modelId="{BA28F6DB-DD71-4241-9EB4-18EAFDB216BE}" type="presParOf" srcId="{0AF6307F-1E40-48F1-8F52-E334A1A6BF43}" destId="{F5A04E3E-7202-465F-8505-BEAD2AFCF3B6}" srcOrd="0" destOrd="0" presId="urn:microsoft.com/office/officeart/2005/8/layout/vList5"/>
    <dgm:cxn modelId="{810DE0BE-E32F-46E9-A1B6-82651CB16522}" type="presParOf" srcId="{0AF6307F-1E40-48F1-8F52-E334A1A6BF43}" destId="{25883FC9-9D6B-4A22-8F6D-0D1673AA5C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A100E-730E-4D79-8418-3CC28C294877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KE"/>
        </a:p>
      </dgm:t>
    </dgm:pt>
    <dgm:pt modelId="{08BC4BF9-4F8F-4321-84DB-9BA892DE49F4}">
      <dgm:prSet/>
      <dgm:spPr/>
      <dgm:t>
        <a:bodyPr/>
        <a:lstStyle/>
        <a:p>
          <a:r>
            <a:rPr lang="en-US" b="1"/>
            <a:t>Stable Domain</a:t>
          </a:r>
          <a:endParaRPr lang="en-KE"/>
        </a:p>
      </dgm:t>
    </dgm:pt>
    <dgm:pt modelId="{D5474678-6E63-4884-B62C-643E6CFF88FF}" type="parTrans" cxnId="{59A063C8-7BF3-49A4-B758-9B2500A956A5}">
      <dgm:prSet/>
      <dgm:spPr/>
      <dgm:t>
        <a:bodyPr/>
        <a:lstStyle/>
        <a:p>
          <a:endParaRPr lang="en-KE"/>
        </a:p>
      </dgm:t>
    </dgm:pt>
    <dgm:pt modelId="{203402A7-462A-43B0-9F23-71E603A323E1}" type="sibTrans" cxnId="{59A063C8-7BF3-49A4-B758-9B2500A956A5}">
      <dgm:prSet/>
      <dgm:spPr/>
      <dgm:t>
        <a:bodyPr/>
        <a:lstStyle/>
        <a:p>
          <a:endParaRPr lang="en-KE"/>
        </a:p>
      </dgm:t>
    </dgm:pt>
    <dgm:pt modelId="{27036F17-EBFA-4D9B-A22C-818D2ECAAD92}">
      <dgm:prSet/>
      <dgm:spPr/>
      <dgm:t>
        <a:bodyPr/>
        <a:lstStyle/>
        <a:p>
          <a:r>
            <a:rPr lang="en-US" dirty="0"/>
            <a:t>Resilience-oriented and builds families to care for themselves after graduation</a:t>
          </a:r>
          <a:endParaRPr lang="en-KE" dirty="0"/>
        </a:p>
      </dgm:t>
    </dgm:pt>
    <dgm:pt modelId="{6C2DFA9C-8023-4400-AD8C-B68EF86AB7F3}" type="parTrans" cxnId="{D87EBCE1-4303-4954-AAE2-1565584E2BA3}">
      <dgm:prSet/>
      <dgm:spPr/>
      <dgm:t>
        <a:bodyPr/>
        <a:lstStyle/>
        <a:p>
          <a:endParaRPr lang="en-KE"/>
        </a:p>
      </dgm:t>
    </dgm:pt>
    <dgm:pt modelId="{9DA1D934-AC45-40B6-8265-C98FDC0C1826}" type="sibTrans" cxnId="{D87EBCE1-4303-4954-AAE2-1565584E2BA3}">
      <dgm:prSet/>
      <dgm:spPr/>
      <dgm:t>
        <a:bodyPr/>
        <a:lstStyle/>
        <a:p>
          <a:endParaRPr lang="en-KE"/>
        </a:p>
      </dgm:t>
    </dgm:pt>
    <dgm:pt modelId="{133B814B-CF4A-48E1-8544-A1F6C21FD217}">
      <dgm:prSet/>
      <dgm:spPr/>
      <dgm:t>
        <a:bodyPr/>
        <a:lstStyle/>
        <a:p>
          <a:r>
            <a:rPr lang="en-US" dirty="0"/>
            <a:t>Encouraged to have household Income Generating Activities (IGAs)</a:t>
          </a:r>
          <a:endParaRPr lang="en-KE" dirty="0"/>
        </a:p>
      </dgm:t>
    </dgm:pt>
    <dgm:pt modelId="{0AC6AFD1-2DB8-4F9C-9AA4-85A874758C5B}" type="parTrans" cxnId="{B8E345AE-AF1A-40E7-8B97-E26E2584FE80}">
      <dgm:prSet/>
      <dgm:spPr/>
      <dgm:t>
        <a:bodyPr/>
        <a:lstStyle/>
        <a:p>
          <a:endParaRPr lang="en-KE"/>
        </a:p>
      </dgm:t>
    </dgm:pt>
    <dgm:pt modelId="{AFFCA929-8829-4445-9243-D3046702DB8F}" type="sibTrans" cxnId="{B8E345AE-AF1A-40E7-8B97-E26E2584FE80}">
      <dgm:prSet/>
      <dgm:spPr/>
      <dgm:t>
        <a:bodyPr/>
        <a:lstStyle/>
        <a:p>
          <a:endParaRPr lang="en-KE"/>
        </a:p>
      </dgm:t>
    </dgm:pt>
    <dgm:pt modelId="{065F7E13-D377-402B-AC18-E359EF11074D}">
      <dgm:prSet/>
      <dgm:spPr/>
      <dgm:t>
        <a:bodyPr/>
        <a:lstStyle/>
        <a:p>
          <a:r>
            <a:rPr lang="en-US" b="1"/>
            <a:t>Activities</a:t>
          </a:r>
          <a:r>
            <a:rPr lang="en-US"/>
            <a:t> – capacity building on business skills/record keeping/entrepreneurship, assets transfer/starter up kits, business boost, </a:t>
          </a:r>
          <a:r>
            <a:rPr lang="en-US" b="1" u="sng"/>
            <a:t>savings group</a:t>
          </a:r>
          <a:endParaRPr lang="en-KE"/>
        </a:p>
      </dgm:t>
    </dgm:pt>
    <dgm:pt modelId="{DFE05D32-0FDA-4559-9636-D032C38F84F2}" type="parTrans" cxnId="{DBD4761B-B008-4923-AE82-0E7532901223}">
      <dgm:prSet/>
      <dgm:spPr/>
      <dgm:t>
        <a:bodyPr/>
        <a:lstStyle/>
        <a:p>
          <a:endParaRPr lang="en-KE"/>
        </a:p>
      </dgm:t>
    </dgm:pt>
    <dgm:pt modelId="{C18C1AC2-598B-4ACC-B63A-1A1EDD05ACFB}" type="sibTrans" cxnId="{DBD4761B-B008-4923-AE82-0E7532901223}">
      <dgm:prSet/>
      <dgm:spPr/>
      <dgm:t>
        <a:bodyPr/>
        <a:lstStyle/>
        <a:p>
          <a:endParaRPr lang="en-KE"/>
        </a:p>
      </dgm:t>
    </dgm:pt>
    <dgm:pt modelId="{C95F6BB7-D3DD-458F-A4B8-2816706FE7E8}" type="pres">
      <dgm:prSet presAssocID="{45AA100E-730E-4D79-8418-3CC28C294877}" presName="Name0" presStyleCnt="0">
        <dgm:presLayoutVars>
          <dgm:dir/>
          <dgm:animLvl val="lvl"/>
          <dgm:resizeHandles/>
        </dgm:presLayoutVars>
      </dgm:prSet>
      <dgm:spPr/>
    </dgm:pt>
    <dgm:pt modelId="{7B8DA4D8-3486-412D-87B3-C2100FCCCA7D}" type="pres">
      <dgm:prSet presAssocID="{08BC4BF9-4F8F-4321-84DB-9BA892DE49F4}" presName="linNode" presStyleCnt="0"/>
      <dgm:spPr/>
    </dgm:pt>
    <dgm:pt modelId="{7D62E4EC-FE86-4FC4-8FC0-542DACB5BDA4}" type="pres">
      <dgm:prSet presAssocID="{08BC4BF9-4F8F-4321-84DB-9BA892DE49F4}" presName="parentShp" presStyleLbl="node1" presStyleIdx="0" presStyleCnt="1" custLinFactNeighborY="-618">
        <dgm:presLayoutVars>
          <dgm:bulletEnabled val="1"/>
        </dgm:presLayoutVars>
      </dgm:prSet>
      <dgm:spPr/>
    </dgm:pt>
    <dgm:pt modelId="{AB332A65-D8E6-40E8-B71C-7A9315336ED0}" type="pres">
      <dgm:prSet presAssocID="{08BC4BF9-4F8F-4321-84DB-9BA892DE49F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03070E0D-121A-4041-A2DD-12BA7EFD7590}" type="presOf" srcId="{065F7E13-D377-402B-AC18-E359EF11074D}" destId="{AB332A65-D8E6-40E8-B71C-7A9315336ED0}" srcOrd="0" destOrd="2" presId="urn:microsoft.com/office/officeart/2005/8/layout/vList6"/>
    <dgm:cxn modelId="{DBD4761B-B008-4923-AE82-0E7532901223}" srcId="{08BC4BF9-4F8F-4321-84DB-9BA892DE49F4}" destId="{065F7E13-D377-402B-AC18-E359EF11074D}" srcOrd="2" destOrd="0" parTransId="{DFE05D32-0FDA-4559-9636-D032C38F84F2}" sibTransId="{C18C1AC2-598B-4ACC-B63A-1A1EDD05ACFB}"/>
    <dgm:cxn modelId="{C4441146-EFD2-48E9-963B-2FF99A9327B9}" type="presOf" srcId="{45AA100E-730E-4D79-8418-3CC28C294877}" destId="{C95F6BB7-D3DD-458F-A4B8-2816706FE7E8}" srcOrd="0" destOrd="0" presId="urn:microsoft.com/office/officeart/2005/8/layout/vList6"/>
    <dgm:cxn modelId="{8B71AF9E-27B5-4AFC-AA64-891DBECD081F}" type="presOf" srcId="{133B814B-CF4A-48E1-8544-A1F6C21FD217}" destId="{AB332A65-D8E6-40E8-B71C-7A9315336ED0}" srcOrd="0" destOrd="1" presId="urn:microsoft.com/office/officeart/2005/8/layout/vList6"/>
    <dgm:cxn modelId="{56336DA0-D00D-4F41-B9A9-ECEA6B2C08FB}" type="presOf" srcId="{08BC4BF9-4F8F-4321-84DB-9BA892DE49F4}" destId="{7D62E4EC-FE86-4FC4-8FC0-542DACB5BDA4}" srcOrd="0" destOrd="0" presId="urn:microsoft.com/office/officeart/2005/8/layout/vList6"/>
    <dgm:cxn modelId="{B8E345AE-AF1A-40E7-8B97-E26E2584FE80}" srcId="{08BC4BF9-4F8F-4321-84DB-9BA892DE49F4}" destId="{133B814B-CF4A-48E1-8544-A1F6C21FD217}" srcOrd="1" destOrd="0" parTransId="{0AC6AFD1-2DB8-4F9C-9AA4-85A874758C5B}" sibTransId="{AFFCA929-8829-4445-9243-D3046702DB8F}"/>
    <dgm:cxn modelId="{59A063C8-7BF3-49A4-B758-9B2500A956A5}" srcId="{45AA100E-730E-4D79-8418-3CC28C294877}" destId="{08BC4BF9-4F8F-4321-84DB-9BA892DE49F4}" srcOrd="0" destOrd="0" parTransId="{D5474678-6E63-4884-B62C-643E6CFF88FF}" sibTransId="{203402A7-462A-43B0-9F23-71E603A323E1}"/>
    <dgm:cxn modelId="{84BF78C9-EDC8-430B-A12B-D8DAAB580794}" type="presOf" srcId="{27036F17-EBFA-4D9B-A22C-818D2ECAAD92}" destId="{AB332A65-D8E6-40E8-B71C-7A9315336ED0}" srcOrd="0" destOrd="0" presId="urn:microsoft.com/office/officeart/2005/8/layout/vList6"/>
    <dgm:cxn modelId="{D87EBCE1-4303-4954-AAE2-1565584E2BA3}" srcId="{08BC4BF9-4F8F-4321-84DB-9BA892DE49F4}" destId="{27036F17-EBFA-4D9B-A22C-818D2ECAAD92}" srcOrd="0" destOrd="0" parTransId="{6C2DFA9C-8023-4400-AD8C-B68EF86AB7F3}" sibTransId="{9DA1D934-AC45-40B6-8265-C98FDC0C1826}"/>
    <dgm:cxn modelId="{0D06FEC7-120E-49AF-A13E-E2359FD0062C}" type="presParOf" srcId="{C95F6BB7-D3DD-458F-A4B8-2816706FE7E8}" destId="{7B8DA4D8-3486-412D-87B3-C2100FCCCA7D}" srcOrd="0" destOrd="0" presId="urn:microsoft.com/office/officeart/2005/8/layout/vList6"/>
    <dgm:cxn modelId="{76DE827F-A9EB-4B2F-8998-38B9409DF501}" type="presParOf" srcId="{7B8DA4D8-3486-412D-87B3-C2100FCCCA7D}" destId="{7D62E4EC-FE86-4FC4-8FC0-542DACB5BDA4}" srcOrd="0" destOrd="0" presId="urn:microsoft.com/office/officeart/2005/8/layout/vList6"/>
    <dgm:cxn modelId="{507DF775-A550-49A6-AA1C-F9A1C7B82C0A}" type="presParOf" srcId="{7B8DA4D8-3486-412D-87B3-C2100FCCCA7D}" destId="{AB332A65-D8E6-40E8-B71C-7A9315336E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44C5-0D91-45F6-827F-4B5758953204}">
      <dsp:nvSpPr>
        <dsp:cNvPr id="0" name=""/>
        <dsp:cNvSpPr/>
      </dsp:nvSpPr>
      <dsp:spPr>
        <a:xfrm rot="5400000">
          <a:off x="-598255" y="1143623"/>
          <a:ext cx="3988370" cy="279185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Christian Health Association of Kenya </a:t>
          </a:r>
          <a:endParaRPr lang="en-KE" sz="2700" kern="1200" dirty="0"/>
        </a:p>
      </dsp:txBody>
      <dsp:txXfrm rot="-5400000">
        <a:off x="1" y="1941298"/>
        <a:ext cx="2791859" cy="1196511"/>
      </dsp:txXfrm>
    </dsp:sp>
    <dsp:sp modelId="{5BF38C46-109E-48AB-9D6E-C3BE30B889B3}">
      <dsp:nvSpPr>
        <dsp:cNvPr id="0" name=""/>
        <dsp:cNvSpPr/>
      </dsp:nvSpPr>
      <dsp:spPr>
        <a:xfrm rot="5400000">
          <a:off x="4920032" y="-2124670"/>
          <a:ext cx="4381795" cy="8638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Supports 3 OVC Local Implementing Partners (LIPs) in 3 Counties (i.e. Nairobi, Machakos, and </a:t>
          </a:r>
          <a:r>
            <a:rPr lang="en-US" sz="2200" kern="1200" dirty="0" err="1"/>
            <a:t>Kajiado</a:t>
          </a:r>
          <a:r>
            <a:rPr lang="en-US" sz="2200" kern="1200" dirty="0"/>
            <a:t>) through its CDC-funded HIV Project</a:t>
          </a:r>
          <a:endParaRPr lang="en-KE" sz="2200" kern="1200" dirty="0"/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OVC LIPs are affiliated with the Seventh Day Adventist, Catholic Church, and African Brotherhood Church</a:t>
          </a:r>
          <a:endParaRPr lang="en-KE" sz="2200" kern="1200" dirty="0"/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 total of 5,020 OVCs supported from 2,257 Households</a:t>
          </a:r>
          <a:endParaRPr lang="en-KE" sz="2200" kern="1200" dirty="0"/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OVC living with HIV linked to a total of 98 Health Facilities for ART support</a:t>
          </a:r>
          <a:endParaRPr lang="en-KE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KE" sz="2000" kern="1200" dirty="0"/>
        </a:p>
      </dsp:txBody>
      <dsp:txXfrm rot="-5400000">
        <a:off x="2791860" y="217404"/>
        <a:ext cx="8424238" cy="395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42113-1CD2-4012-9747-78D420DBBDAA}">
      <dsp:nvSpPr>
        <dsp:cNvPr id="0" name=""/>
        <dsp:cNvSpPr/>
      </dsp:nvSpPr>
      <dsp:spPr>
        <a:xfrm>
          <a:off x="335390" y="0"/>
          <a:ext cx="4675368" cy="46753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HIV and COVID-19 are a cause of orphan hood. Children’s lives are permanently changed by the loss of a primary caregiver. This as an adverse childhood experience  is linked to</a:t>
          </a:r>
          <a:r>
            <a:rPr lang="en-US" sz="2400" kern="1200" dirty="0"/>
            <a:t>:</a:t>
          </a:r>
          <a:endParaRPr lang="en-KE" sz="2400" kern="1200" dirty="0"/>
        </a:p>
      </dsp:txBody>
      <dsp:txXfrm>
        <a:off x="1020082" y="684692"/>
        <a:ext cx="3305984" cy="3305984"/>
      </dsp:txXfrm>
    </dsp:sp>
    <dsp:sp modelId="{38711BBD-F560-4F1D-A87A-1BC49460D863}">
      <dsp:nvSpPr>
        <dsp:cNvPr id="0" name=""/>
        <dsp:cNvSpPr/>
      </dsp:nvSpPr>
      <dsp:spPr>
        <a:xfrm rot="18443032">
          <a:off x="4756836" y="1301141"/>
          <a:ext cx="2091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191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A82A3-546C-47CA-B711-4AF8FF5A64DF}">
      <dsp:nvSpPr>
        <dsp:cNvPr id="0" name=""/>
        <dsp:cNvSpPr/>
      </dsp:nvSpPr>
      <dsp:spPr>
        <a:xfrm>
          <a:off x="6437846" y="470039"/>
          <a:ext cx="622107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A1704-F428-4413-9C27-BF9EE86FE64C}">
      <dsp:nvSpPr>
        <dsp:cNvPr id="0" name=""/>
        <dsp:cNvSpPr/>
      </dsp:nvSpPr>
      <dsp:spPr>
        <a:xfrm>
          <a:off x="7059954" y="3128"/>
          <a:ext cx="4411306" cy="933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HIV infection</a:t>
          </a:r>
          <a:endParaRPr lang="en-KE" sz="2200" kern="1200" dirty="0"/>
        </a:p>
      </dsp:txBody>
      <dsp:txXfrm>
        <a:off x="7059954" y="3128"/>
        <a:ext cx="4411306" cy="933822"/>
      </dsp:txXfrm>
    </dsp:sp>
    <dsp:sp modelId="{2FD58C98-3FA5-4E41-8EE1-8794F061A8C3}">
      <dsp:nvSpPr>
        <dsp:cNvPr id="0" name=""/>
        <dsp:cNvSpPr/>
      </dsp:nvSpPr>
      <dsp:spPr>
        <a:xfrm rot="19608065">
          <a:off x="5043861" y="1819412"/>
          <a:ext cx="1517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786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BA24-C6D1-432F-A740-83D5D3E91485}">
      <dsp:nvSpPr>
        <dsp:cNvPr id="0" name=""/>
        <dsp:cNvSpPr/>
      </dsp:nvSpPr>
      <dsp:spPr>
        <a:xfrm>
          <a:off x="6437846" y="1403861"/>
          <a:ext cx="622107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675DB-CDB0-4B1E-993B-73F6940ED2B9}">
      <dsp:nvSpPr>
        <dsp:cNvPr id="0" name=""/>
        <dsp:cNvSpPr/>
      </dsp:nvSpPr>
      <dsp:spPr>
        <a:xfrm>
          <a:off x="7059954" y="936950"/>
          <a:ext cx="4411306" cy="933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Greater risk of dropping out of school</a:t>
          </a:r>
          <a:endParaRPr lang="en-KE" sz="2200" kern="1200" dirty="0"/>
        </a:p>
      </dsp:txBody>
      <dsp:txXfrm>
        <a:off x="7059954" y="936950"/>
        <a:ext cx="4411306" cy="933822"/>
      </dsp:txXfrm>
    </dsp:sp>
    <dsp:sp modelId="{C6946549-B364-4BBC-A020-202DE2C06D75}">
      <dsp:nvSpPr>
        <dsp:cNvPr id="0" name=""/>
        <dsp:cNvSpPr/>
      </dsp:nvSpPr>
      <dsp:spPr>
        <a:xfrm>
          <a:off x="5167738" y="2337684"/>
          <a:ext cx="12701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0108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4C18A-DC8D-433E-AD36-FB1E10D801F2}">
      <dsp:nvSpPr>
        <dsp:cNvPr id="0" name=""/>
        <dsp:cNvSpPr/>
      </dsp:nvSpPr>
      <dsp:spPr>
        <a:xfrm>
          <a:off x="6437846" y="2337684"/>
          <a:ext cx="622107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00329-32DA-4F12-AA04-A2127B36F15B}">
      <dsp:nvSpPr>
        <dsp:cNvPr id="0" name=""/>
        <dsp:cNvSpPr/>
      </dsp:nvSpPr>
      <dsp:spPr>
        <a:xfrm>
          <a:off x="7059954" y="1870772"/>
          <a:ext cx="4411306" cy="933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Lower self-esteem</a:t>
          </a:r>
          <a:endParaRPr lang="en-KE" sz="2200" kern="1200"/>
        </a:p>
      </dsp:txBody>
      <dsp:txXfrm>
        <a:off x="7059954" y="1870772"/>
        <a:ext cx="4411306" cy="933822"/>
      </dsp:txXfrm>
    </dsp:sp>
    <dsp:sp modelId="{67EB63E0-A32B-4CFA-AF69-1F025B650E66}">
      <dsp:nvSpPr>
        <dsp:cNvPr id="0" name=""/>
        <dsp:cNvSpPr/>
      </dsp:nvSpPr>
      <dsp:spPr>
        <a:xfrm rot="1991935">
          <a:off x="5043861" y="2855955"/>
          <a:ext cx="1517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786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4BF0A-EB3E-4D4A-8856-A3435F64218A}">
      <dsp:nvSpPr>
        <dsp:cNvPr id="0" name=""/>
        <dsp:cNvSpPr/>
      </dsp:nvSpPr>
      <dsp:spPr>
        <a:xfrm>
          <a:off x="6437846" y="3271506"/>
          <a:ext cx="622107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98792-C4DB-4D49-9B49-FDC2D4ABC970}">
      <dsp:nvSpPr>
        <dsp:cNvPr id="0" name=""/>
        <dsp:cNvSpPr/>
      </dsp:nvSpPr>
      <dsp:spPr>
        <a:xfrm>
          <a:off x="7059954" y="2804595"/>
          <a:ext cx="4411306" cy="933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sGBV including SVAC</a:t>
          </a:r>
          <a:endParaRPr lang="en-KE" sz="2200" kern="1200"/>
        </a:p>
      </dsp:txBody>
      <dsp:txXfrm>
        <a:off x="7059954" y="2804595"/>
        <a:ext cx="4411306" cy="933822"/>
      </dsp:txXfrm>
    </dsp:sp>
    <dsp:sp modelId="{4774EE85-2EF5-4F99-B3AA-A486DD558E72}">
      <dsp:nvSpPr>
        <dsp:cNvPr id="0" name=""/>
        <dsp:cNvSpPr/>
      </dsp:nvSpPr>
      <dsp:spPr>
        <a:xfrm rot="3156968">
          <a:off x="4756836" y="3374226"/>
          <a:ext cx="2091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191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3771E-4017-47BA-BFA0-F08EFD5988A8}">
      <dsp:nvSpPr>
        <dsp:cNvPr id="0" name=""/>
        <dsp:cNvSpPr/>
      </dsp:nvSpPr>
      <dsp:spPr>
        <a:xfrm>
          <a:off x="6437846" y="4205328"/>
          <a:ext cx="622107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F150-1063-4ADD-A514-1988CACB8F27}">
      <dsp:nvSpPr>
        <dsp:cNvPr id="0" name=""/>
        <dsp:cNvSpPr/>
      </dsp:nvSpPr>
      <dsp:spPr>
        <a:xfrm>
          <a:off x="7059954" y="3738417"/>
          <a:ext cx="4411306" cy="933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Developed anxiety and depression</a:t>
          </a:r>
          <a:endParaRPr lang="en-KE" sz="2200" kern="1200"/>
        </a:p>
      </dsp:txBody>
      <dsp:txXfrm>
        <a:off x="7059954" y="3738417"/>
        <a:ext cx="4411306" cy="933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44C5-0D91-45F6-827F-4B5758953204}">
      <dsp:nvSpPr>
        <dsp:cNvPr id="0" name=""/>
        <dsp:cNvSpPr/>
      </dsp:nvSpPr>
      <dsp:spPr>
        <a:xfrm rot="5400000">
          <a:off x="-1172247" y="1350542"/>
          <a:ext cx="5670160" cy="3325665"/>
        </a:xfrm>
        <a:prstGeom prst="flowChartAlternateProcess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OVC Implementation Model and Approach</a:t>
          </a:r>
          <a:endParaRPr lang="en-KE" sz="2800" kern="1200" dirty="0"/>
        </a:p>
      </dsp:txBody>
      <dsp:txXfrm rot="-5400000">
        <a:off x="162342" y="340637"/>
        <a:ext cx="3000981" cy="5345476"/>
      </dsp:txXfrm>
    </dsp:sp>
    <dsp:sp modelId="{5BF38C46-109E-48AB-9D6E-C3BE30B889B3}">
      <dsp:nvSpPr>
        <dsp:cNvPr id="0" name=""/>
        <dsp:cNvSpPr/>
      </dsp:nvSpPr>
      <dsp:spPr>
        <a:xfrm rot="5400000">
          <a:off x="4691809" y="-1313731"/>
          <a:ext cx="5772669" cy="8409518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KE" sz="2200" b="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solidFill>
                <a:schemeClr val="tx1"/>
              </a:solidFill>
            </a:rPr>
            <a:t>CHAK OVC programs employ a strengths-based </a:t>
          </a:r>
          <a:r>
            <a:rPr lang="en-US" sz="2200" b="1" u="sng" kern="1200" dirty="0">
              <a:solidFill>
                <a:schemeClr val="tx1"/>
              </a:solidFill>
            </a:rPr>
            <a:t>case management approach</a:t>
          </a:r>
          <a:r>
            <a:rPr lang="en-US" sz="2200" b="0" kern="1200" dirty="0">
              <a:solidFill>
                <a:schemeClr val="tx1"/>
              </a:solidFill>
            </a:rPr>
            <a:t> and a </a:t>
          </a:r>
          <a:r>
            <a:rPr lang="en-US" sz="2200" b="1" u="sng" kern="1200" dirty="0">
              <a:solidFill>
                <a:schemeClr val="tx1"/>
              </a:solidFill>
            </a:rPr>
            <a:t>participatory model </a:t>
          </a:r>
          <a:r>
            <a:rPr lang="en-US" sz="2200" b="0" kern="1200" dirty="0">
              <a:solidFill>
                <a:schemeClr val="tx1"/>
              </a:solidFill>
            </a:rPr>
            <a:t>that leverages on the unique strengths of every individual beneficiary in household in </a:t>
          </a:r>
          <a:r>
            <a:rPr lang="en-ZA" sz="2200" kern="1200" dirty="0"/>
            <a:t>helping them to recognize their own strengths ,abilities and identifies and taps on existing opportunities for household economic empowerment and growth.</a:t>
          </a:r>
          <a:endParaRPr lang="en-KE" sz="2200" b="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There is focus on empowering girls and boys and their families to recognize, prevent and respond to adversities themselves</a:t>
          </a:r>
          <a:endParaRPr lang="en-KE" sz="2200" b="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solidFill>
                <a:schemeClr val="tx1"/>
              </a:solidFill>
            </a:rPr>
            <a:t>This provides an opportunity to engage and involve children and families in the design and monitoring of OVC programs. </a:t>
          </a:r>
          <a:endParaRPr lang="en-KE" sz="22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KE" sz="2000" kern="1200" dirty="0"/>
        </a:p>
      </dsp:txBody>
      <dsp:txXfrm rot="-5400000">
        <a:off x="3655178" y="286486"/>
        <a:ext cx="7845932" cy="5209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83FC9-9D6B-4A22-8F6D-0D1673AA5CA1}">
      <dsp:nvSpPr>
        <dsp:cNvPr id="0" name=""/>
        <dsp:cNvSpPr/>
      </dsp:nvSpPr>
      <dsp:spPr>
        <a:xfrm rot="5400000">
          <a:off x="4731749" y="-774473"/>
          <a:ext cx="5855546" cy="7404492"/>
        </a:xfrm>
        <a:prstGeom prst="flowChartAlternateProcess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The beneficiaries have a say and their voice heard contributes to resilience. Families, including children,  participates in decision-making as an important part of the recovery process that builds their sense of control over their lives and this helps them to develop resilience.</a:t>
          </a:r>
          <a:endParaRPr lang="en-K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The end goal of the case management process is a child living within a strong, committed and stable family, with a supportive social network, who has education and health care, feels loved and is self-confident about their ability to live a positive life, including overcoming any challenges that they might face in the future</a:t>
          </a:r>
          <a:endParaRPr lang="en-K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Four domains of case management include: </a:t>
          </a:r>
          <a:r>
            <a:rPr lang="en-US" sz="2400" b="1" kern="1200" dirty="0">
              <a:solidFill>
                <a:schemeClr val="tx1"/>
              </a:solidFill>
            </a:rPr>
            <a:t>Healthy, Safe, Schooled </a:t>
          </a:r>
          <a:r>
            <a:rPr lang="en-US" sz="2400" kern="1200" dirty="0">
              <a:solidFill>
                <a:schemeClr val="tx1"/>
              </a:solidFill>
            </a:rPr>
            <a:t>and </a:t>
          </a:r>
          <a:r>
            <a:rPr lang="en-US" sz="2400" b="1" kern="1200" dirty="0">
              <a:solidFill>
                <a:schemeClr val="tx1"/>
              </a:solidFill>
            </a:rPr>
            <a:t>Stable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en-KE" sz="2400" kern="1200" dirty="0">
            <a:solidFill>
              <a:schemeClr val="tx1"/>
            </a:solidFill>
          </a:endParaRPr>
        </a:p>
      </dsp:txBody>
      <dsp:txXfrm rot="-5400000">
        <a:off x="4243114" y="285838"/>
        <a:ext cx="6832816" cy="5283870"/>
      </dsp:txXfrm>
    </dsp:sp>
    <dsp:sp modelId="{F5A04E3E-7202-465F-8505-BEAD2AFCF3B6}">
      <dsp:nvSpPr>
        <dsp:cNvPr id="0" name=""/>
        <dsp:cNvSpPr/>
      </dsp:nvSpPr>
      <dsp:spPr>
        <a:xfrm>
          <a:off x="207751" y="0"/>
          <a:ext cx="3749524" cy="585554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OVC Implementation Model and Approach</a:t>
          </a:r>
          <a:endParaRPr lang="en-KE" sz="3600" b="1" kern="1200" dirty="0"/>
        </a:p>
      </dsp:txBody>
      <dsp:txXfrm>
        <a:off x="390788" y="183037"/>
        <a:ext cx="3383450" cy="5489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83FC9-9D6B-4A22-8F6D-0D1673AA5CA1}">
      <dsp:nvSpPr>
        <dsp:cNvPr id="0" name=""/>
        <dsp:cNvSpPr/>
      </dsp:nvSpPr>
      <dsp:spPr>
        <a:xfrm rot="5400000">
          <a:off x="4732777" y="-982234"/>
          <a:ext cx="5849827" cy="7820015"/>
        </a:xfrm>
        <a:prstGeom prst="flowChartAlternateProcess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Key strengths of case-management approach to OVC programming </a:t>
          </a:r>
          <a:endParaRPr lang="en-KE" sz="2800" b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800" b="0" kern="1200" dirty="0">
              <a:solidFill>
                <a:schemeClr val="tx1"/>
              </a:solidFill>
            </a:rPr>
            <a:t>Delivers individualised context-specific child-focused and family-centred interventions</a:t>
          </a:r>
          <a:endParaRPr lang="en-KE" sz="2800" b="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b="0" kern="1200" dirty="0">
              <a:solidFill>
                <a:schemeClr val="tx1"/>
              </a:solidFill>
            </a:rPr>
            <a:t>Builds active partnership with OVC families and key actors to identify, plan, and complete a series of actions for optimal service delivery</a:t>
          </a:r>
          <a:endParaRPr lang="en-KE" sz="2800" b="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b="0" kern="1200" dirty="0">
              <a:solidFill>
                <a:schemeClr val="tx1"/>
              </a:solidFill>
            </a:rPr>
            <a:t>Timely delivery of quality and enhanced services to OVC and families</a:t>
          </a:r>
          <a:endParaRPr lang="en-KE" sz="2800" b="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b="0" kern="1200" dirty="0">
              <a:solidFill>
                <a:schemeClr val="tx1"/>
              </a:solidFill>
            </a:rPr>
            <a:t>Addresses the gaps in continuum of sustained care and support beyond graduation</a:t>
          </a:r>
          <a:endParaRPr lang="en-KE" sz="2800" b="0" kern="1200" dirty="0">
            <a:solidFill>
              <a:schemeClr val="tx1"/>
            </a:solidFill>
          </a:endParaRPr>
        </a:p>
      </dsp:txBody>
      <dsp:txXfrm rot="-5400000">
        <a:off x="4033242" y="288419"/>
        <a:ext cx="7248897" cy="5278709"/>
      </dsp:txXfrm>
    </dsp:sp>
    <dsp:sp modelId="{F5A04E3E-7202-465F-8505-BEAD2AFCF3B6}">
      <dsp:nvSpPr>
        <dsp:cNvPr id="0" name=""/>
        <dsp:cNvSpPr/>
      </dsp:nvSpPr>
      <dsp:spPr>
        <a:xfrm>
          <a:off x="1821" y="2859"/>
          <a:ext cx="3745862" cy="584982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Case-management Approach </a:t>
          </a:r>
          <a:endParaRPr lang="en-KE" sz="4300" b="1" kern="1200" dirty="0"/>
        </a:p>
      </dsp:txBody>
      <dsp:txXfrm>
        <a:off x="184679" y="185717"/>
        <a:ext cx="3380146" cy="5484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32A65-D8E6-40E8-B71C-7A9315336ED0}">
      <dsp:nvSpPr>
        <dsp:cNvPr id="0" name=""/>
        <dsp:cNvSpPr/>
      </dsp:nvSpPr>
      <dsp:spPr>
        <a:xfrm>
          <a:off x="4206239" y="0"/>
          <a:ext cx="6309360" cy="54288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Resilience-oriented and builds families to care for themselves after graduation</a:t>
          </a:r>
          <a:endParaRPr lang="en-K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Encouraged to have household Income Generating Activities (IGAs)</a:t>
          </a:r>
          <a:endParaRPr lang="en-K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/>
            <a:t>Activities</a:t>
          </a:r>
          <a:r>
            <a:rPr lang="en-US" sz="2500" kern="1200"/>
            <a:t> – capacity building on business skills/record keeping/entrepreneurship, assets transfer/starter up kits, business boost, </a:t>
          </a:r>
          <a:r>
            <a:rPr lang="en-US" sz="2500" b="1" u="sng" kern="1200"/>
            <a:t>savings group</a:t>
          </a:r>
          <a:endParaRPr lang="en-KE" sz="2500" kern="1200"/>
        </a:p>
      </dsp:txBody>
      <dsp:txXfrm>
        <a:off x="4206239" y="678602"/>
        <a:ext cx="4273553" cy="4071614"/>
      </dsp:txXfrm>
    </dsp:sp>
    <dsp:sp modelId="{7D62E4EC-FE86-4FC4-8FC0-542DACB5BDA4}">
      <dsp:nvSpPr>
        <dsp:cNvPr id="0" name=""/>
        <dsp:cNvSpPr/>
      </dsp:nvSpPr>
      <dsp:spPr>
        <a:xfrm>
          <a:off x="0" y="0"/>
          <a:ext cx="4206240" cy="54288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Stable Domain</a:t>
          </a:r>
          <a:endParaRPr lang="en-KE" sz="6500" kern="1200"/>
        </a:p>
      </dsp:txBody>
      <dsp:txXfrm>
        <a:off x="205332" y="205332"/>
        <a:ext cx="3795576" cy="501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AD9F-611A-4988-BCDA-E3F1963ED92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E3D5-78B5-41A3-B064-41EF7FC16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8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FFC6-CD16-4C85-9469-7B1774775C5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1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9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1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4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4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5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9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5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EC15-097A-4645-8940-2877212F83C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8817E-E2B6-43FA-AD09-10E99941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AB2E8B3B-9F77-4305-B64E-7677CBFE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5" y="1450018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7030A0"/>
                </a:solidFill>
              </a:rPr>
              <a:t>Navigating the Impact of COVID-19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7030A0"/>
                </a:solidFill>
              </a:rPr>
              <a:t> Within CHAK OVC Programs</a:t>
            </a:r>
            <a:endParaRPr lang="en-US" altLang="en-US" sz="6000" b="1" i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60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4F0BFA6C-1AFB-4CBF-851D-F7E3CB45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817373"/>
            <a:ext cx="1865312" cy="20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95AF2F1F-1447-4D51-8879-D4603C074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406886"/>
            <a:ext cx="4140200" cy="14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id="{58BE4BF9-42BD-4777-B346-68CD493F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2" y="4817372"/>
            <a:ext cx="1873250" cy="20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:a16="http://schemas.microsoft.com/office/drawing/2014/main" id="{56CA01B0-65C4-4481-8F37-92B20EF6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29225" y="4312340"/>
            <a:ext cx="2417763" cy="25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46325-1559-4918-ABD5-99EC0A532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" y="5943227"/>
            <a:ext cx="1382953" cy="827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DA34C-B50C-4DE9-BA9B-40C4F9CE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369" y="5943228"/>
            <a:ext cx="1518036" cy="640135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6F561EE-6A5A-4E4D-8DCE-A3D756154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786137"/>
              </p:ext>
            </p:extLst>
          </p:nvPr>
        </p:nvGraphicFramePr>
        <p:xfrm>
          <a:off x="838200" y="748145"/>
          <a:ext cx="10515600" cy="54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3756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46325-1559-4918-ABD5-99EC0A532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" y="5688495"/>
            <a:ext cx="1382953" cy="827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DA34C-B50C-4DE9-BA9B-40C4F9CE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369" y="5943228"/>
            <a:ext cx="1518036" cy="64013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FA6A1-43E8-4883-A97B-0878DE7E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504" y="274637"/>
            <a:ext cx="8158901" cy="541385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Saving group – Village Saving and Loaning Associations (VSLA)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 </a:t>
            </a:r>
            <a:r>
              <a:rPr lang="en-US" sz="2600" dirty="0"/>
              <a:t>A total of 38 VSLA groups supported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600" dirty="0"/>
              <a:t>28 active VSLA groups with 420 active members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600" dirty="0"/>
              <a:t>KES 800,278 net in circulation(Loans, Shares and Social Fund)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600" dirty="0"/>
              <a:t>23 in cycle 3 and had successful share-out to members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600" dirty="0"/>
              <a:t>Share-out utilized to pay school fees, buy food, transport to health facility, and to enhance household IGAs</a:t>
            </a:r>
            <a:endParaRPr lang="en-KE" sz="2600" dirty="0"/>
          </a:p>
        </p:txBody>
      </p:sp>
      <p:sp>
        <p:nvSpPr>
          <p:cNvPr id="7" name="AutoShape 2" descr="concept money and small tree in jar and sunshine">
            <a:extLst>
              <a:ext uri="{FF2B5EF4-FFF2-40B4-BE49-F238E27FC236}">
                <a16:creationId xmlns:a16="http://schemas.microsoft.com/office/drawing/2014/main" id="{6CCEE78B-E1D2-44FA-9BCA-B4AF74B0E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36504" y="3276600"/>
            <a:ext cx="2411896" cy="2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BCF31-5BA1-4BEE-BC40-D5D0E6ED4D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94" t="14978" r="54746"/>
          <a:stretch/>
        </p:blipFill>
        <p:spPr>
          <a:xfrm>
            <a:off x="491837" y="274638"/>
            <a:ext cx="3344667" cy="54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F2F090-7568-4019-980A-A9BC5E6F2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41268"/>
              </p:ext>
            </p:extLst>
          </p:nvPr>
        </p:nvGraphicFramePr>
        <p:xfrm>
          <a:off x="103909" y="379561"/>
          <a:ext cx="11970328" cy="566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200">
                  <a:extLst>
                    <a:ext uri="{9D8B030D-6E8A-4147-A177-3AD203B41FA5}">
                      <a16:colId xmlns:a16="http://schemas.microsoft.com/office/drawing/2014/main" val="1352418913"/>
                    </a:ext>
                  </a:extLst>
                </a:gridCol>
                <a:gridCol w="4007564">
                  <a:extLst>
                    <a:ext uri="{9D8B030D-6E8A-4147-A177-3AD203B41FA5}">
                      <a16:colId xmlns:a16="http://schemas.microsoft.com/office/drawing/2014/main" val="1662120121"/>
                    </a:ext>
                  </a:extLst>
                </a:gridCol>
                <a:gridCol w="4007564">
                  <a:extLst>
                    <a:ext uri="{9D8B030D-6E8A-4147-A177-3AD203B41FA5}">
                      <a16:colId xmlns:a16="http://schemas.microsoft.com/office/drawing/2014/main" val="1525035901"/>
                    </a:ext>
                  </a:extLst>
                </a:gridCol>
              </a:tblGrid>
              <a:tr h="6039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STABLE DOMAIN</a:t>
                      </a:r>
                      <a:endParaRPr lang="en-K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22248"/>
                  </a:ext>
                </a:extLst>
              </a:tr>
              <a:tr h="603929">
                <a:tc>
                  <a:txBody>
                    <a:bodyPr/>
                    <a:lstStyle/>
                    <a:p>
                      <a:r>
                        <a:rPr lang="en-US" b="1" dirty="0"/>
                        <a:t>Negative Impact of HIV and COVID-19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Magnitude of Impact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Strategies for Navigation</a:t>
                      </a:r>
                      <a:endParaRPr lang="en-K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78411"/>
                  </a:ext>
                </a:extLst>
              </a:tr>
              <a:tr h="44596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Reduced/diminished  incomes among caregivers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jobs for OVC caregivers (most casuals 90%)</a:t>
                      </a:r>
                      <a:endParaRPr lang="en-US" dirty="0"/>
                    </a:p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Loss of livelihoods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active in-person meetings for saving groups like Village Savings and Loan Associations (VSLAs)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Encouraged caregivers to engage in locally-available casual jobs and join VSLAs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 caregivers to VSLA groups</a:t>
                      </a:r>
                      <a:endParaRPr lang="en-K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 them on business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Boost and Business start-up kits provided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Linkage to Government OVC cash transfers</a:t>
                      </a:r>
                    </a:p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9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0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74C7D1-81E1-43A3-A503-E238E9875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669784"/>
            <a:ext cx="5015948" cy="4906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71CD8-8FCF-4DDD-9A3F-991DA5CD6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40" y="685801"/>
            <a:ext cx="7046844" cy="489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ABA9A-82B9-49FF-8E10-C47BBD272F5E}"/>
              </a:ext>
            </a:extLst>
          </p:cNvPr>
          <p:cNvSpPr txBox="1"/>
          <p:nvPr/>
        </p:nvSpPr>
        <p:spPr>
          <a:xfrm>
            <a:off x="0" y="5508402"/>
            <a:ext cx="453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health care provider demonstrating locally</a:t>
            </a:r>
          </a:p>
          <a:p>
            <a:r>
              <a:rPr lang="en-US" dirty="0"/>
              <a:t> assembled hand washing facility at household</a:t>
            </a:r>
            <a:endParaRPr lang="en-K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A6089-0A3F-44E5-8A27-4E881ACAFDF2}"/>
              </a:ext>
            </a:extLst>
          </p:cNvPr>
          <p:cNvSpPr txBox="1"/>
          <p:nvPr/>
        </p:nvSpPr>
        <p:spPr>
          <a:xfrm>
            <a:off x="5188226" y="5633573"/>
            <a:ext cx="612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Caregivers receiving food and water storage containers at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Tinga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Oloonkuruman</a:t>
            </a:r>
            <a:endParaRPr lang="en-K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167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7A37D-85CB-4A6E-B59B-C18249C65A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15971"/>
          <a:stretch/>
        </p:blipFill>
        <p:spPr>
          <a:xfrm>
            <a:off x="1977887" y="665922"/>
            <a:ext cx="8249478" cy="4708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A6729-8AEF-4FE0-B848-E6608D10A009}"/>
              </a:ext>
            </a:extLst>
          </p:cNvPr>
          <p:cNvSpPr txBox="1"/>
          <p:nvPr/>
        </p:nvSpPr>
        <p:spPr>
          <a:xfrm>
            <a:off x="3425060" y="5652321"/>
            <a:ext cx="550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support provided for OVC caregivers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84818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A6729-8AEF-4FE0-B848-E6608D10A009}"/>
              </a:ext>
            </a:extLst>
          </p:cNvPr>
          <p:cNvSpPr txBox="1"/>
          <p:nvPr/>
        </p:nvSpPr>
        <p:spPr>
          <a:xfrm>
            <a:off x="2824055" y="5660474"/>
            <a:ext cx="672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Caregivers and OVC Supported with bar soap to promote hygiene</a:t>
            </a:r>
            <a:endParaRPr lang="en-K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66217-909B-4233-B54C-9A39BFD83DE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"/>
          <a:stretch/>
        </p:blipFill>
        <p:spPr bwMode="auto">
          <a:xfrm>
            <a:off x="450258" y="268357"/>
            <a:ext cx="5645741" cy="4979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07160F-E658-40D9-BFA5-8E54C61710F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8356"/>
            <a:ext cx="5645741" cy="4979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93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pic>
        <p:nvPicPr>
          <p:cNvPr id="13" name="Picture 12" descr="D:\NOVEMBER ACTIVITIES\NOVEMBER PHOTOS\IMG20201118152454.jpg">
            <a:extLst>
              <a:ext uri="{FF2B5EF4-FFF2-40B4-BE49-F238E27FC236}">
                <a16:creationId xmlns:a16="http://schemas.microsoft.com/office/drawing/2014/main" id="{37E8292F-CADB-4788-BD09-EC6CED6900E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9470" y="420966"/>
            <a:ext cx="9024729" cy="5317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5C3E33-17F8-411C-A8BC-8997C2E6AA6D}"/>
              </a:ext>
            </a:extLst>
          </p:cNvPr>
          <p:cNvSpPr txBox="1"/>
          <p:nvPr/>
        </p:nvSpPr>
        <p:spPr>
          <a:xfrm>
            <a:off x="4854345" y="5738403"/>
            <a:ext cx="24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VSLA Session in progress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07019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1229"/>
            <a:ext cx="12192000" cy="813853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5595731"/>
            <a:ext cx="1519830" cy="1001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" y="5287618"/>
            <a:ext cx="1691066" cy="1295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9F2302-6ADE-496E-8EFA-E8BB5FD5854D}"/>
              </a:ext>
            </a:extLst>
          </p:cNvPr>
          <p:cNvSpPr txBox="1"/>
          <p:nvPr/>
        </p:nvSpPr>
        <p:spPr>
          <a:xfrm>
            <a:off x="0" y="933361"/>
            <a:ext cx="12192000" cy="5431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a typeface="Gill Sans"/>
                <a:cs typeface="Gill Sans"/>
                <a:sym typeface="Gill Sans"/>
              </a:rPr>
              <a:t>The Magnitude of COVID-19 was more than the illness (i.e. lack of access to </a:t>
            </a:r>
            <a:r>
              <a:rPr lang="en-US" sz="2600" u="sng" dirty="0">
                <a:ea typeface="Gill Sans"/>
                <a:cs typeface="Gill Sans"/>
                <a:sym typeface="Gill Sans"/>
              </a:rPr>
              <a:t>basic needs</a:t>
            </a:r>
            <a:r>
              <a:rPr lang="en-US" sz="2600" dirty="0">
                <a:ea typeface="Gill Sans"/>
                <a:cs typeface="Gill Sans"/>
                <a:sym typeface="Gill Sans"/>
              </a:rPr>
              <a:t>, </a:t>
            </a:r>
            <a:r>
              <a:rPr lang="en-US" sz="2600" u="sng" dirty="0">
                <a:ea typeface="Gill Sans"/>
                <a:cs typeface="Gill Sans"/>
                <a:sym typeface="Gill Sans"/>
              </a:rPr>
              <a:t>services</a:t>
            </a:r>
            <a:r>
              <a:rPr lang="en-US" sz="2600" dirty="0">
                <a:ea typeface="Gill Sans"/>
                <a:cs typeface="Gill Sans"/>
                <a:sym typeface="Gill Sans"/>
              </a:rPr>
              <a:t> and </a:t>
            </a:r>
            <a:r>
              <a:rPr lang="en-US" sz="2600" u="sng" dirty="0">
                <a:ea typeface="Gill Sans"/>
                <a:cs typeface="Gill Sans"/>
                <a:sym typeface="Gill Sans"/>
              </a:rPr>
              <a:t>information</a:t>
            </a:r>
            <a:r>
              <a:rPr lang="en-US" sz="2600" dirty="0">
                <a:ea typeface="Gill Sans"/>
                <a:cs typeface="Gill Sans"/>
                <a:sym typeface="Gill Sans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a typeface="Gill Sans"/>
                <a:cs typeface="Gill Sans"/>
                <a:sym typeface="Gill Sans"/>
              </a:rPr>
              <a:t>The economic drain exacerbated the impact of COVID-19 on OVC and their households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a typeface="Gill Sans"/>
                <a:cs typeface="Gill Sans"/>
                <a:sym typeface="Gill Sans"/>
              </a:rPr>
              <a:t>Support to the OVC LIPs through CHAK and Faith Communities played a significant role in mitigation of COVID-19 through: food support, appropriate linkages and referrals for </a:t>
            </a:r>
            <a:r>
              <a:rPr lang="en-US" sz="2600" dirty="0" err="1">
                <a:ea typeface="Gill Sans"/>
                <a:cs typeface="Gill Sans"/>
                <a:sym typeface="Gill Sans"/>
              </a:rPr>
              <a:t>sGBV</a:t>
            </a:r>
            <a:r>
              <a:rPr lang="en-US" sz="2600" dirty="0">
                <a:ea typeface="Gill Sans"/>
                <a:cs typeface="Gill Sans"/>
                <a:sym typeface="Gill Sans"/>
              </a:rPr>
              <a:t> and treatment services, provision of COVID -19 IPC materials, business boosts and economic strengthening, school re-enrolment, and continued </a:t>
            </a:r>
            <a:r>
              <a:rPr lang="en-US" sz="2600">
                <a:ea typeface="Gill Sans"/>
                <a:cs typeface="Gill Sans"/>
                <a:sym typeface="Gill Sans"/>
              </a:rPr>
              <a:t>case-management support</a:t>
            </a:r>
            <a:endParaRPr lang="en-US" sz="2800" dirty="0"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2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90F31748-D5DB-4710-A068-03E636D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475"/>
            <a:ext cx="12192000" cy="13239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GB" sz="8000" b="1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1730D65-5F30-45AE-9FEE-72EAE199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7475"/>
            <a:ext cx="174783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5B830105-1F81-4CCE-ACFE-BCF3D9A7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36538"/>
            <a:ext cx="43862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7ABDBE2F-42A4-4D5A-92C9-DE6AAACD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590925"/>
            <a:ext cx="19192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14782495-CBA1-452A-980B-6B0D9B86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6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F528-C238-48E4-8496-31CC4C9F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16"/>
            <a:ext cx="12192000" cy="1031965"/>
          </a:xfr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KE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F38B324-6E68-4570-9D49-E1617523B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043962"/>
              </p:ext>
            </p:extLst>
          </p:nvPr>
        </p:nvGraphicFramePr>
        <p:xfrm>
          <a:off x="381000" y="1017658"/>
          <a:ext cx="1143000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60BF30-945A-41B6-989B-4B61ED37D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5" y="5940067"/>
            <a:ext cx="1519830" cy="643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41479-01E8-4CF0-BEFB-1DF42705E6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" y="5551398"/>
            <a:ext cx="1382953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F528-C238-48E4-8496-31CC4C9F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754"/>
            <a:ext cx="12192000" cy="1031965"/>
          </a:xfr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childhood experiences as a result of HIV and COVID-19</a:t>
            </a:r>
            <a:endParaRPr lang="en-KE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092879-64ED-4FCD-A8DD-10DD18A92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97745"/>
              </p:ext>
            </p:extLst>
          </p:nvPr>
        </p:nvGraphicFramePr>
        <p:xfrm>
          <a:off x="258416" y="1188719"/>
          <a:ext cx="11796707" cy="467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CB11607-77C8-456F-86F9-89E27454C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5953539"/>
            <a:ext cx="1519830" cy="643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04AB4-600D-4450-8E1F-C95235E2DA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" y="5551398"/>
            <a:ext cx="1382953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0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F38B324-6E68-4570-9D49-E1617523B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612120"/>
              </p:ext>
            </p:extLst>
          </p:nvPr>
        </p:nvGraphicFramePr>
        <p:xfrm>
          <a:off x="196595" y="93518"/>
          <a:ext cx="11798810" cy="621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2946325-1559-4918-ABD5-99EC0A5327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" y="5943227"/>
            <a:ext cx="1094718" cy="640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DA34C-B50C-4DE9-BA9B-40C4F9CE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369" y="5943228"/>
            <a:ext cx="151803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2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46325-1559-4918-ABD5-99EC0A532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" y="5943227"/>
            <a:ext cx="1382953" cy="827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DA34C-B50C-4DE9-BA9B-40C4F9CE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369" y="5943228"/>
            <a:ext cx="1518036" cy="640135"/>
          </a:xfrm>
          <a:prstGeom prst="rect">
            <a:avLst/>
          </a:prstGeom>
        </p:spPr>
      </p:pic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AB7475C-9B7B-4CB2-B4A8-77C9BEA96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528048"/>
              </p:ext>
            </p:extLst>
          </p:nvPr>
        </p:nvGraphicFramePr>
        <p:xfrm>
          <a:off x="425885" y="87683"/>
          <a:ext cx="11569520" cy="585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2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46325-1559-4918-ABD5-99EC0A532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" y="5943227"/>
            <a:ext cx="1382953" cy="827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DA34C-B50C-4DE9-BA9B-40C4F9CE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369" y="5943228"/>
            <a:ext cx="1518036" cy="640135"/>
          </a:xfrm>
          <a:prstGeom prst="rect">
            <a:avLst/>
          </a:prstGeom>
        </p:spPr>
      </p:pic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AB7475C-9B7B-4CB2-B4A8-77C9BEA96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18881"/>
              </p:ext>
            </p:extLst>
          </p:nvPr>
        </p:nvGraphicFramePr>
        <p:xfrm>
          <a:off x="425885" y="87683"/>
          <a:ext cx="11569520" cy="585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687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F528-C238-48E4-8496-31CC4C9F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1165"/>
          </a:xfr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HIV and COVID-19  Impact in OVC Programs</a:t>
            </a:r>
            <a:endParaRPr lang="en-KE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6574-EA0E-425E-B552-8C1A3DEE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E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58EE4B2-EF0E-453B-B830-E580B6765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28517"/>
              </p:ext>
            </p:extLst>
          </p:nvPr>
        </p:nvGraphicFramePr>
        <p:xfrm>
          <a:off x="39757" y="821165"/>
          <a:ext cx="12152242" cy="543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88">
                  <a:extLst>
                    <a:ext uri="{9D8B030D-6E8A-4147-A177-3AD203B41FA5}">
                      <a16:colId xmlns:a16="http://schemas.microsoft.com/office/drawing/2014/main" val="1352418913"/>
                    </a:ext>
                  </a:extLst>
                </a:gridCol>
                <a:gridCol w="4081777">
                  <a:extLst>
                    <a:ext uri="{9D8B030D-6E8A-4147-A177-3AD203B41FA5}">
                      <a16:colId xmlns:a16="http://schemas.microsoft.com/office/drawing/2014/main" val="1662120121"/>
                    </a:ext>
                  </a:extLst>
                </a:gridCol>
                <a:gridCol w="4081777">
                  <a:extLst>
                    <a:ext uri="{9D8B030D-6E8A-4147-A177-3AD203B41FA5}">
                      <a16:colId xmlns:a16="http://schemas.microsoft.com/office/drawing/2014/main" val="1525035901"/>
                    </a:ext>
                  </a:extLst>
                </a:gridCol>
              </a:tblGrid>
              <a:tr h="47231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HEALTHY DOMAIN</a:t>
                      </a:r>
                      <a:endParaRPr lang="en-K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22248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r>
                        <a:rPr lang="en-US" b="1" dirty="0"/>
                        <a:t>Negative Impact of HIV and COVID-19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Magnitude of Impact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Strategies for Navigation</a:t>
                      </a:r>
                      <a:endParaRPr lang="en-K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78411"/>
                  </a:ext>
                </a:extLst>
              </a:tr>
              <a:tr h="944622">
                <a:tc>
                  <a:txBody>
                    <a:bodyPr/>
                    <a:lstStyle/>
                    <a:p>
                      <a:r>
                        <a:rPr lang="en-US" dirty="0"/>
                        <a:t>Poor hygiene due to limited resources at household level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Inadequate COVID 19 Infection Prevention and Control at household level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Sensitized caregivers to use locally-made liquid soap and improvise handwashing points using locally-available materials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97764"/>
                  </a:ext>
                </a:extLst>
              </a:tr>
              <a:tr h="1228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Lockdowns and curfew posed a challenge in keeping appointments for routine services e.g. immunization, PMTCT, ARV re-fills, viral load testing</a:t>
                      </a:r>
                      <a:endParaRPr lang="en-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Increased interruption in treatment for OVCs that are CALHIV</a:t>
                      </a:r>
                      <a:endParaRPr lang="en-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Ensured MMD, virtual treatment adherence support, and extra-facility drug linkage</a:t>
                      </a:r>
                      <a:endParaRPr lang="en-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40543"/>
                  </a:ext>
                </a:extLst>
              </a:tr>
              <a:tr h="1228009">
                <a:tc>
                  <a:txBody>
                    <a:bodyPr/>
                    <a:lstStyle/>
                    <a:p>
                      <a:r>
                        <a:rPr lang="en-US" dirty="0"/>
                        <a:t>Food insecurity affecting ART adherence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Malnutrition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Increased illness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Procured Care packs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Linkage of needy households to church/individual - food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monitoring for CALHIVs 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72920"/>
                  </a:ext>
                </a:extLst>
              </a:tr>
              <a:tr h="1179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Due to poor nutrition and reduced income, caregivers couldn’t manage the costs of treating common ailments and COVID-19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demand to support medical costs by OVC LIPs for illness related to COVID-19 and its effects</a:t>
                      </a:r>
                      <a:endParaRPr lang="en-K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LIPs encouraged to facilitate identified and reported cases to access treatment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5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29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4F3716-047C-4B32-8523-E63EB92E8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00373"/>
              </p:ext>
            </p:extLst>
          </p:nvPr>
        </p:nvGraphicFramePr>
        <p:xfrm>
          <a:off x="188843" y="310551"/>
          <a:ext cx="11865074" cy="548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139">
                  <a:extLst>
                    <a:ext uri="{9D8B030D-6E8A-4147-A177-3AD203B41FA5}">
                      <a16:colId xmlns:a16="http://schemas.microsoft.com/office/drawing/2014/main" val="1352418913"/>
                    </a:ext>
                  </a:extLst>
                </a:gridCol>
                <a:gridCol w="2904472">
                  <a:extLst>
                    <a:ext uri="{9D8B030D-6E8A-4147-A177-3AD203B41FA5}">
                      <a16:colId xmlns:a16="http://schemas.microsoft.com/office/drawing/2014/main" val="1662120121"/>
                    </a:ext>
                  </a:extLst>
                </a:gridCol>
                <a:gridCol w="5345463">
                  <a:extLst>
                    <a:ext uri="{9D8B030D-6E8A-4147-A177-3AD203B41FA5}">
                      <a16:colId xmlns:a16="http://schemas.microsoft.com/office/drawing/2014/main" val="1525035901"/>
                    </a:ext>
                  </a:extLst>
                </a:gridCol>
              </a:tblGrid>
              <a:tr h="5292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SAFE DOMAIN</a:t>
                      </a:r>
                      <a:endParaRPr lang="en-K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22248"/>
                  </a:ext>
                </a:extLst>
              </a:tr>
              <a:tr h="909998">
                <a:tc>
                  <a:txBody>
                    <a:bodyPr/>
                    <a:lstStyle/>
                    <a:p>
                      <a:r>
                        <a:rPr lang="en-US" b="1" dirty="0"/>
                        <a:t>Negative Impact of HIV and COVID-19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Magnitude of Impact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Strategies for Navigation</a:t>
                      </a:r>
                      <a:endParaRPr lang="en-K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78411"/>
                  </a:ext>
                </a:extLst>
              </a:tr>
              <a:tr h="23547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Increased cases of sGBV </a:t>
                      </a:r>
                      <a:endParaRPr lang="en-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cases of teenage pregnancy due to incest/sGBV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OVC LIPs reported and liaised with Department of Children Services and rescued affected OVC and linked to safe spaces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Bi-directional referrals for GBV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Counselling and caregivers’ forums to create awareness and educate on possible sources of support and conflict resolutions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97764"/>
                  </a:ext>
                </a:extLst>
              </a:tr>
              <a:tr h="1689998">
                <a:tc>
                  <a:txBody>
                    <a:bodyPr/>
                    <a:lstStyle/>
                    <a:p>
                      <a:r>
                        <a:rPr lang="en-US" dirty="0"/>
                        <a:t>Death of 10 OVC caregivers due to COVID-19 related complications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Total orphan hood for some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Identification of responsible caregivers for affected households for continuum of care and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Update of case plans in the affected households to capture new needs after re-assessment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4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96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1D516-41F2-4521-88FD-EAFE5C72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750"/>
            <a:ext cx="1431235" cy="68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A2C37-C00A-44BF-B9CC-D3BDED88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8" y="6170749"/>
            <a:ext cx="1581364" cy="68724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F28A1-3EE2-44D4-8C25-B25A80225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74398"/>
              </p:ext>
            </p:extLst>
          </p:nvPr>
        </p:nvGraphicFramePr>
        <p:xfrm>
          <a:off x="103909" y="353684"/>
          <a:ext cx="11970328" cy="581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611">
                  <a:extLst>
                    <a:ext uri="{9D8B030D-6E8A-4147-A177-3AD203B41FA5}">
                      <a16:colId xmlns:a16="http://schemas.microsoft.com/office/drawing/2014/main" val="1352418913"/>
                    </a:ext>
                  </a:extLst>
                </a:gridCol>
                <a:gridCol w="3781950">
                  <a:extLst>
                    <a:ext uri="{9D8B030D-6E8A-4147-A177-3AD203B41FA5}">
                      <a16:colId xmlns:a16="http://schemas.microsoft.com/office/drawing/2014/main" val="1662120121"/>
                    </a:ext>
                  </a:extLst>
                </a:gridCol>
                <a:gridCol w="5782767">
                  <a:extLst>
                    <a:ext uri="{9D8B030D-6E8A-4147-A177-3AD203B41FA5}">
                      <a16:colId xmlns:a16="http://schemas.microsoft.com/office/drawing/2014/main" val="1525035901"/>
                    </a:ext>
                  </a:extLst>
                </a:gridCol>
              </a:tblGrid>
              <a:tr h="5058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SCHOOLED DOMAIN</a:t>
                      </a:r>
                      <a:endParaRPr lang="en-K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22248"/>
                  </a:ext>
                </a:extLst>
              </a:tr>
              <a:tr h="885205">
                <a:tc>
                  <a:txBody>
                    <a:bodyPr/>
                    <a:lstStyle/>
                    <a:p>
                      <a:r>
                        <a:rPr lang="en-US" b="1" dirty="0"/>
                        <a:t>Negative Impact of HIV and COVID-19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Magnitude of Impact</a:t>
                      </a:r>
                      <a:endParaRPr lang="en-K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Strategies for Navigation</a:t>
                      </a:r>
                      <a:endParaRPr lang="en-K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78411"/>
                  </a:ext>
                </a:extLst>
              </a:tr>
              <a:tr h="16439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Prolonged period of school closure as a COVID-19 mitigation measure</a:t>
                      </a:r>
                      <a:endParaRPr lang="en-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teenage pregnancies and sGBV cases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Through FCI Program invested in Evidence Based Interventions (EBIs) including SASA!FAITH, FMP and CBIM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97764"/>
                  </a:ext>
                </a:extLst>
              </a:tr>
              <a:tr h="2782075">
                <a:tc>
                  <a:txBody>
                    <a:bodyPr/>
                    <a:lstStyle/>
                    <a:p>
                      <a:r>
                        <a:rPr lang="en-US" dirty="0"/>
                        <a:t>Loss of livelihood by caregivers leading to lack of cash flow to support expenses like school fees etc.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retention in school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Public Private Partnerships and Collaborations  for education support and COVID-19 IPC items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Lobbied for waivers for OVC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25 OVC re-enrolled in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8 OVC receiving an economic strengthening approved intervention and received start up kits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Continuous mentorship forums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4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0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1170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Gill Sans</vt:lpstr>
      <vt:lpstr>Times New Roman</vt:lpstr>
      <vt:lpstr>Office Theme</vt:lpstr>
      <vt:lpstr>PowerPoint Presentation</vt:lpstr>
      <vt:lpstr>Introduction</vt:lpstr>
      <vt:lpstr>Adverse childhood experiences as a result of HIV and COVID-19</vt:lpstr>
      <vt:lpstr>PowerPoint Presentation</vt:lpstr>
      <vt:lpstr>PowerPoint Presentation</vt:lpstr>
      <vt:lpstr>PowerPoint Presentation</vt:lpstr>
      <vt:lpstr>HIV and COVID-19  Impact in OVC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Kangai</dc:creator>
  <cp:lastModifiedBy>Andrea Uehling</cp:lastModifiedBy>
  <cp:revision>181</cp:revision>
  <dcterms:created xsi:type="dcterms:W3CDTF">2020-11-05T17:27:03Z</dcterms:created>
  <dcterms:modified xsi:type="dcterms:W3CDTF">2022-06-14T15:37:53Z</dcterms:modified>
</cp:coreProperties>
</file>