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6" r:id="rId2"/>
    <p:sldId id="288" r:id="rId3"/>
    <p:sldId id="289" r:id="rId4"/>
    <p:sldId id="291" r:id="rId5"/>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058"/>
  </p:normalViewPr>
  <p:slideViewPr>
    <p:cSldViewPr snapToGrid="0" snapToObjects="1">
      <p:cViewPr varScale="1">
        <p:scale>
          <a:sx n="120" d="100"/>
          <a:sy n="120" d="100"/>
        </p:scale>
        <p:origin x="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B9203-D6EB-E641-A4CB-0F7EBBC9257C}" type="datetimeFigureOut">
              <a:rPr lang="en-CH" smtClean="0"/>
              <a:t>25.08.21</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2349B-F5E2-A24D-A24C-3C2599BE3D35}" type="slidenum">
              <a:rPr lang="en-CH" smtClean="0"/>
              <a:t>‹#›</a:t>
            </a:fld>
            <a:endParaRPr lang="en-CH"/>
          </a:p>
        </p:txBody>
      </p:sp>
    </p:spTree>
    <p:extLst>
      <p:ext uri="{BB962C8B-B14F-4D97-AF65-F5344CB8AC3E}">
        <p14:creationId xmlns:p14="http://schemas.microsoft.com/office/powerpoint/2010/main" val="296446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pbox.com/about/map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openstreetmap.org/abou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To shed light on the situation, UNICEF created the </a:t>
            </a:r>
            <a:r>
              <a:rPr lang="en-GB" sz="1200" b="0" i="0" u="sng" kern="1200" dirty="0" err="1">
                <a:solidFill>
                  <a:schemeClr val="tx1"/>
                </a:solidFill>
                <a:effectLst/>
                <a:latin typeface="+mn-lt"/>
                <a:ea typeface="+mn-ea"/>
                <a:cs typeface="+mn-cs"/>
              </a:rPr>
              <a:t>COVerAGE</a:t>
            </a:r>
            <a:r>
              <a:rPr lang="en-GB" sz="1200" b="0" i="0" u="sng" kern="1200" dirty="0">
                <a:solidFill>
                  <a:schemeClr val="tx1"/>
                </a:solidFill>
                <a:effectLst/>
                <a:latin typeface="+mn-lt"/>
                <a:ea typeface="+mn-ea"/>
                <a:cs typeface="+mn-cs"/>
              </a:rPr>
              <a:t> database (</a:t>
            </a:r>
            <a:r>
              <a:rPr lang="en-GB" sz="1200" b="0" i="0" u="sng" kern="1200" dirty="0" err="1">
                <a:solidFill>
                  <a:schemeClr val="tx1"/>
                </a:solidFill>
                <a:effectLst/>
                <a:latin typeface="+mn-lt"/>
                <a:ea typeface="+mn-ea"/>
                <a:cs typeface="+mn-cs"/>
              </a:rPr>
              <a:t>COVerAGE</a:t>
            </a:r>
            <a:r>
              <a:rPr lang="en-GB" sz="1200" b="0" i="0" u="sng" kern="1200" dirty="0">
                <a:solidFill>
                  <a:schemeClr val="tx1"/>
                </a:solidFill>
                <a:effectLst/>
                <a:latin typeface="+mn-lt"/>
                <a:ea typeface="+mn-ea"/>
                <a:cs typeface="+mn-cs"/>
              </a:rPr>
              <a:t>-DB)</a:t>
            </a:r>
            <a:r>
              <a:rPr lang="en-GB" sz="1200" b="0" i="0" u="none" strike="noStrike" kern="1200" dirty="0">
                <a:solidFill>
                  <a:schemeClr val="tx1"/>
                </a:solidFill>
                <a:effectLst/>
                <a:latin typeface="+mn-lt"/>
                <a:ea typeface="+mn-ea"/>
                <a:cs typeface="+mn-cs"/>
              </a:rPr>
              <a:t>, an open-access database compiled by the Max Planck Institute for Demographic Research (MPIDR). It provides insights into how children and adolescents have been directly impacted by COVID-19. To compile the database, MPIDR collates available age- or age- and sex-disaggregated COVID-19 cases and death based on data that were extracted from reports published by official governmental institutions in a variety of formats (COVID reports, dashboards, health systems, etc.,). As of </a:t>
            </a:r>
            <a:r>
              <a:rPr lang="en-GB" sz="1200" b="1" i="0" u="none" strike="noStrike" kern="1200" dirty="0">
                <a:solidFill>
                  <a:schemeClr val="tx1"/>
                </a:solidFill>
                <a:effectLst/>
                <a:latin typeface="+mn-lt"/>
                <a:ea typeface="+mn-ea"/>
                <a:cs typeface="+mn-cs"/>
              </a:rPr>
              <a:t>1 August 2021</a:t>
            </a:r>
            <a:r>
              <a:rPr lang="en-GB" sz="1200" b="0" i="0" u="none" strike="noStrike" kern="1200" dirty="0">
                <a:solidFill>
                  <a:schemeClr val="tx1"/>
                </a:solidFill>
                <a:effectLst/>
                <a:latin typeface="+mn-lt"/>
                <a:ea typeface="+mn-ea"/>
                <a:cs typeface="+mn-cs"/>
              </a:rPr>
              <a:t>, data had been collected from </a:t>
            </a:r>
            <a:r>
              <a:rPr lang="en-GB" sz="1200" b="1" i="0" u="none" strike="noStrike" kern="1200" dirty="0">
                <a:solidFill>
                  <a:schemeClr val="tx1"/>
                </a:solidFill>
                <a:effectLst/>
                <a:latin typeface="+mn-lt"/>
                <a:ea typeface="+mn-ea"/>
                <a:cs typeface="+mn-cs"/>
              </a:rPr>
              <a:t>108 </a:t>
            </a:r>
            <a:r>
              <a:rPr lang="en-GB" sz="1200" b="0" i="0" u="none" strike="noStrike" kern="1200" dirty="0">
                <a:solidFill>
                  <a:schemeClr val="tx1"/>
                </a:solidFill>
                <a:effectLst/>
                <a:latin typeface="+mn-lt"/>
                <a:ea typeface="+mn-ea"/>
                <a:cs typeface="+mn-cs"/>
              </a:rPr>
              <a:t>countries from January 2020. Country data were updated on different dates from February 2020 to July 2021.</a:t>
            </a:r>
            <a:endParaRPr lang="en-GB" b="1" dirty="0">
              <a:effectLst/>
            </a:endParaRPr>
          </a:p>
          <a:p>
            <a:br>
              <a:rPr lang="en-GB" sz="1200" b="1"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Although the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 is recompiled every day, its sources for age-disaggregated data are updated less frequently. Among the countries in the database, the data of </a:t>
            </a:r>
            <a:r>
              <a:rPr lang="en-GB" sz="1200" b="1" i="0" u="none" strike="noStrike" kern="1200" dirty="0">
                <a:solidFill>
                  <a:schemeClr val="tx1"/>
                </a:solidFill>
                <a:effectLst/>
                <a:latin typeface="+mn-lt"/>
                <a:ea typeface="+mn-ea"/>
                <a:cs typeface="+mn-cs"/>
              </a:rPr>
              <a:t>78 </a:t>
            </a:r>
            <a:r>
              <a:rPr lang="en-GB" sz="1200" b="0" i="0" u="none" strike="noStrike" kern="1200" dirty="0">
                <a:solidFill>
                  <a:schemeClr val="tx1"/>
                </a:solidFill>
                <a:effectLst/>
                <a:latin typeface="+mn-lt"/>
                <a:ea typeface="+mn-ea"/>
                <a:cs typeface="+mn-cs"/>
              </a:rPr>
              <a:t>nations (</a:t>
            </a:r>
            <a:r>
              <a:rPr lang="en-GB" sz="1200" b="1" i="0" u="none" strike="noStrike" kern="1200" dirty="0">
                <a:solidFill>
                  <a:schemeClr val="tx1"/>
                </a:solidFill>
                <a:effectLst/>
                <a:latin typeface="+mn-lt"/>
                <a:ea typeface="+mn-ea"/>
                <a:cs typeface="+mn-cs"/>
              </a:rPr>
              <a:t>72</a:t>
            </a:r>
            <a:r>
              <a:rPr lang="en-GB" sz="1200" b="0" i="0" u="none" strike="noStrike" kern="1200" dirty="0">
                <a:solidFill>
                  <a:schemeClr val="tx1"/>
                </a:solidFill>
                <a:effectLst/>
                <a:latin typeface="+mn-lt"/>
                <a:ea typeface="+mn-ea"/>
                <a:cs typeface="+mn-cs"/>
              </a:rPr>
              <a:t> per cent) were updated after October 2020, while the rest were done earlier.</a:t>
            </a:r>
            <a:endParaRPr lang="en-GB" b="1" dirty="0">
              <a:effectLst/>
            </a:endParaRPr>
          </a:p>
          <a:p>
            <a:br>
              <a:rPr lang="en-GB" sz="1200" b="1"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The map below illustrates that even if a country has data available, low counts of age-specific cases or death indicate that a lack of completeness exists. This means that not all cases and deaths of COVID-19 are being captured. Completeness of COVID-19 cases and deaths may be even more limited in certain age groups, making interpreting data for some age ranges even more difficult. Comparing the proportions of COVID-19 cases and deaths captured by the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 versus the JHU COVID-19 database, the coverage could be lower than 1 per cent as the country only has limited or outdated records of age-disaggregated data. </a:t>
            </a:r>
            <a:endParaRPr lang="en-GB" dirty="0">
              <a:effectLst/>
            </a:endParaRPr>
          </a:p>
          <a:p>
            <a:r>
              <a:rPr lang="en-GB" sz="1200" b="1" i="0" u="none" strike="noStrike" kern="1200" dirty="0">
                <a:solidFill>
                  <a:schemeClr val="tx1"/>
                </a:solidFill>
                <a:effectLst/>
                <a:latin typeface="+mn-lt"/>
                <a:ea typeface="+mn-ea"/>
                <a:cs typeface="+mn-cs"/>
              </a:rPr>
              <a:t>Note</a:t>
            </a:r>
            <a:r>
              <a:rPr lang="en-GB" sz="1200" b="0" i="0" u="none" strike="noStrike" kern="1200" dirty="0">
                <a:solidFill>
                  <a:schemeClr val="tx1"/>
                </a:solidFill>
                <a:effectLst/>
                <a:latin typeface="+mn-lt"/>
                <a:ea typeface="+mn-ea"/>
                <a:cs typeface="+mn-cs"/>
              </a:rPr>
              <a:t>: The ratio of cases and deaths in the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 versus the JHU COVID-19 database is labelled on the top of the bar representing the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a:t>
            </a:r>
            <a:endParaRPr lang="en-GB" dirty="0">
              <a:effectLst/>
            </a:endParaRPr>
          </a:p>
          <a:p>
            <a:r>
              <a:rPr lang="en-GB" sz="1200" b="1" i="0" u="none" strike="noStrike" kern="1200" dirty="0">
                <a:solidFill>
                  <a:schemeClr val="tx1"/>
                </a:solidFill>
                <a:effectLst/>
                <a:latin typeface="+mn-lt"/>
                <a:ea typeface="+mn-ea"/>
                <a:cs typeface="+mn-cs"/>
              </a:rPr>
              <a:t>Source</a:t>
            </a:r>
            <a:r>
              <a:rPr lang="en-GB" sz="1200" b="0" i="0" u="none" strike="noStrike" kern="1200" dirty="0">
                <a:solidFill>
                  <a:schemeClr val="tx1"/>
                </a:solidFill>
                <a:effectLst/>
                <a:latin typeface="+mn-lt"/>
                <a:ea typeface="+mn-ea"/>
                <a:cs typeface="+mn-cs"/>
              </a:rPr>
              <a:t>: The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 and the JHU COVID-19 database.</a:t>
            </a:r>
            <a:endParaRPr lang="en-GB" dirty="0">
              <a:effectLst/>
            </a:endParaRPr>
          </a:p>
          <a:p>
            <a:r>
              <a:rPr lang="en-GB" sz="1200" b="1" i="0" u="none" strike="noStrike" kern="1200" dirty="0">
                <a:solidFill>
                  <a:schemeClr val="tx1"/>
                </a:solidFill>
                <a:effectLst/>
                <a:latin typeface="+mn-lt"/>
                <a:ea typeface="+mn-ea"/>
                <a:cs typeface="+mn-cs"/>
              </a:rPr>
              <a:t>Note</a:t>
            </a:r>
            <a:r>
              <a:rPr lang="en-GB" sz="1200" b="0" i="0" u="none" strike="noStrike" kern="1200" dirty="0">
                <a:solidFill>
                  <a:schemeClr val="tx1"/>
                </a:solidFill>
                <a:effectLst/>
                <a:latin typeface="+mn-lt"/>
                <a:ea typeface="+mn-ea"/>
                <a:cs typeface="+mn-cs"/>
              </a:rPr>
              <a:t>: The bar represents the total number of COVID-19 cases and deaths from the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 and the JHU COVID-19 database by income group. The solid circle represents the ratio of the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 versus the JHU COVID-19 database. National income classification follows the World Bank income classification, 2020.</a:t>
            </a:r>
            <a:endParaRPr lang="en-GB" dirty="0">
              <a:effectLst/>
            </a:endParaRPr>
          </a:p>
          <a:p>
            <a:r>
              <a:rPr lang="en-GB" sz="1200" b="1" i="0" u="none" strike="noStrike" kern="1200" dirty="0">
                <a:solidFill>
                  <a:schemeClr val="tx1"/>
                </a:solidFill>
                <a:effectLst/>
                <a:latin typeface="+mn-lt"/>
                <a:ea typeface="+mn-ea"/>
                <a:cs typeface="+mn-cs"/>
              </a:rPr>
              <a:t>Source</a:t>
            </a:r>
            <a:r>
              <a:rPr lang="en-GB" sz="1200" b="0" i="0" u="none" strike="noStrike" kern="1200" dirty="0">
                <a:solidFill>
                  <a:schemeClr val="tx1"/>
                </a:solidFill>
                <a:effectLst/>
                <a:latin typeface="+mn-lt"/>
                <a:ea typeface="+mn-ea"/>
                <a:cs typeface="+mn-cs"/>
              </a:rPr>
              <a:t>: The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 and the JHU COVID-19 database.</a:t>
            </a:r>
            <a:endParaRPr lang="en-GB" dirty="0">
              <a:effectLst/>
            </a:endParaRPr>
          </a:p>
          <a:p>
            <a:r>
              <a:rPr lang="en-GB" sz="1200" b="1" i="0" u="none" strike="noStrike" kern="1200" dirty="0">
                <a:solidFill>
                  <a:schemeClr val="tx1"/>
                </a:solidFill>
                <a:effectLst/>
                <a:latin typeface="+mn-lt"/>
                <a:ea typeface="+mn-ea"/>
                <a:cs typeface="+mn-cs"/>
              </a:rPr>
              <a:t>Low availability of data by age in low- and lower-middle-income countries </a:t>
            </a:r>
            <a:endParaRPr lang="en-GB" dirty="0">
              <a:effectLst/>
            </a:endParaRPr>
          </a:p>
          <a:p>
            <a:br>
              <a:rPr lang="en-GB" sz="1200" b="0" i="0" u="none" strike="noStrike" kern="1200" dirty="0">
                <a:solidFill>
                  <a:schemeClr val="tx1"/>
                </a:solidFill>
                <a:effectLst/>
                <a:latin typeface="+mn-lt"/>
                <a:ea typeface="+mn-ea"/>
                <a:cs typeface="+mn-cs"/>
              </a:rPr>
            </a:br>
            <a:endParaRPr lang="en-GB" dirty="0">
              <a:effectLst/>
            </a:endParaRPr>
          </a:p>
          <a:p>
            <a:r>
              <a:rPr lang="en-GB" sz="1200" b="0" i="0" u="none" strike="noStrike" kern="1200" dirty="0">
                <a:solidFill>
                  <a:schemeClr val="tx1"/>
                </a:solidFill>
                <a:effectLst/>
                <a:latin typeface="+mn-lt"/>
                <a:ea typeface="+mn-ea"/>
                <a:cs typeface="+mn-cs"/>
              </a:rPr>
              <a:t>Drawing definitive conclusions from the available COVID-19 case and death data can be difficult for many reasons. These reasons include the availability of detailed disaggregated data, coverage of testing and death reporting, and regional disparities all limit the interpretability of data.  Data submitted and included in the database may </a:t>
            </a:r>
            <a:r>
              <a:rPr lang="en-GB" sz="1200" b="1" i="0" u="none" strike="noStrike" kern="1200" dirty="0">
                <a:solidFill>
                  <a:schemeClr val="tx1"/>
                </a:solidFill>
                <a:effectLst/>
                <a:latin typeface="+mn-lt"/>
                <a:ea typeface="+mn-ea"/>
                <a:cs typeface="+mn-cs"/>
              </a:rPr>
              <a:t>not be fully representative </a:t>
            </a:r>
            <a:r>
              <a:rPr lang="en-GB" sz="1200" b="0" i="0" u="none" strike="noStrike" kern="1200" dirty="0">
                <a:solidFill>
                  <a:schemeClr val="tx1"/>
                </a:solidFill>
                <a:effectLst/>
                <a:latin typeface="+mn-lt"/>
                <a:ea typeface="+mn-ea"/>
                <a:cs typeface="+mn-cs"/>
              </a:rPr>
              <a:t>of the true state of COVID-19 cases and deaths within a country, and </a:t>
            </a:r>
            <a:r>
              <a:rPr lang="en-GB" sz="1200" b="1" i="0" u="none" strike="noStrike" kern="1200" dirty="0">
                <a:solidFill>
                  <a:schemeClr val="tx1"/>
                </a:solidFill>
                <a:effectLst/>
                <a:latin typeface="+mn-lt"/>
                <a:ea typeface="+mn-ea"/>
                <a:cs typeface="+mn-cs"/>
              </a:rPr>
              <a:t>cannot be generalized </a:t>
            </a:r>
            <a:r>
              <a:rPr lang="en-GB" sz="1200" b="0" i="0" u="none" strike="noStrike" kern="1200" dirty="0">
                <a:solidFill>
                  <a:schemeClr val="tx1"/>
                </a:solidFill>
                <a:effectLst/>
                <a:latin typeface="+mn-lt"/>
                <a:ea typeface="+mn-ea"/>
                <a:cs typeface="+mn-cs"/>
              </a:rPr>
              <a:t>to other countries where little or no data are available. Therefore, these data should be interpreted with caution, and can only provide an estimate of the true number of cases and deaths among children and adolescents.</a:t>
            </a:r>
            <a:endParaRPr lang="en-GB" dirty="0">
              <a:effectLst/>
            </a:endParaRPr>
          </a:p>
          <a:p>
            <a:br>
              <a:rPr lang="en-GB" sz="1200" b="0" i="0" u="none" strike="noStrike" kern="1200" dirty="0">
                <a:solidFill>
                  <a:schemeClr val="tx1"/>
                </a:solidFill>
                <a:effectLst/>
                <a:latin typeface="+mn-lt"/>
                <a:ea typeface="+mn-ea"/>
                <a:cs typeface="+mn-cs"/>
              </a:rPr>
            </a:br>
            <a:endParaRPr lang="en-GB" dirty="0">
              <a:effectLst/>
            </a:endParaRPr>
          </a:p>
          <a:p>
            <a:r>
              <a:rPr lang="en-GB" sz="1200" b="0" i="0" u="none" strike="noStrike" kern="1200" dirty="0">
                <a:solidFill>
                  <a:schemeClr val="tx1"/>
                </a:solidFill>
                <a:effectLst/>
                <a:latin typeface="+mn-lt"/>
                <a:ea typeface="+mn-ea"/>
                <a:cs typeface="+mn-cs"/>
              </a:rPr>
              <a:t>Compared to many publicly available COVID-19 databases, a unique and useful property of the Max Planck Institute for Demographic Research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-DB) is the availability of age- and sex-disaggregated information. Even so, not all countries reporting COVID-19 data are able to report such disaggregated data. For this reason,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-DB contains fewer reported cases and deaths compared to other global, publicly available datasets, such as those produced by </a:t>
            </a:r>
            <a:r>
              <a:rPr lang="en-GB" sz="1200" b="0" i="0" u="sng" kern="1200" dirty="0">
                <a:solidFill>
                  <a:schemeClr val="tx1"/>
                </a:solidFill>
                <a:effectLst/>
                <a:latin typeface="+mn-lt"/>
                <a:ea typeface="+mn-ea"/>
                <a:cs typeface="+mn-cs"/>
              </a:rPr>
              <a:t>Johns Hopkins University (JHU)</a:t>
            </a:r>
            <a:r>
              <a:rPr lang="en-GB" sz="1200" b="0" i="0" u="none" strike="noStrike" kern="1200" dirty="0">
                <a:solidFill>
                  <a:schemeClr val="tx1"/>
                </a:solidFill>
                <a:effectLst/>
                <a:latin typeface="+mn-lt"/>
                <a:ea typeface="+mn-ea"/>
                <a:cs typeface="+mn-cs"/>
              </a:rPr>
              <a:t>. Additionally, to develop standardized age-disaggregated data some redistribution and recalculation methods are applied, which can contribute to some uncertainty in these numbers. See the </a:t>
            </a:r>
            <a:r>
              <a:rPr lang="en-GB" sz="1200" b="0" i="0" u="sng" kern="1200" dirty="0" err="1">
                <a:solidFill>
                  <a:schemeClr val="tx1"/>
                </a:solidFill>
                <a:effectLst/>
                <a:latin typeface="+mn-lt"/>
                <a:ea typeface="+mn-ea"/>
                <a:cs typeface="+mn-cs"/>
              </a:rPr>
              <a:t>COVerAGE</a:t>
            </a:r>
            <a:r>
              <a:rPr lang="en-GB" sz="1200" b="0" i="0" u="sng" kern="1200" dirty="0">
                <a:solidFill>
                  <a:schemeClr val="tx1"/>
                </a:solidFill>
                <a:effectLst/>
                <a:latin typeface="+mn-lt"/>
                <a:ea typeface="+mn-ea"/>
                <a:cs typeface="+mn-cs"/>
              </a:rPr>
              <a:t> project page</a:t>
            </a:r>
            <a:r>
              <a:rPr lang="en-GB" sz="1200" b="0" i="0" u="none" strike="noStrike" kern="1200" dirty="0">
                <a:solidFill>
                  <a:schemeClr val="tx1"/>
                </a:solidFill>
                <a:effectLst/>
                <a:latin typeface="+mn-lt"/>
                <a:ea typeface="+mn-ea"/>
                <a:cs typeface="+mn-cs"/>
              </a:rPr>
              <a:t> for full details on database construction.</a:t>
            </a:r>
            <a:endParaRPr lang="en-GB" dirty="0">
              <a:effectLst/>
            </a:endParaRPr>
          </a:p>
          <a:p>
            <a:br>
              <a:rPr lang="en-GB" sz="1200" b="0" i="0" u="none" strike="noStrike" kern="1200" dirty="0">
                <a:solidFill>
                  <a:schemeClr val="tx1"/>
                </a:solidFill>
                <a:effectLst/>
                <a:latin typeface="+mn-lt"/>
                <a:ea typeface="+mn-ea"/>
                <a:cs typeface="+mn-cs"/>
              </a:rPr>
            </a:br>
            <a:endParaRPr lang="en-GB" dirty="0">
              <a:effectLst/>
            </a:endParaRPr>
          </a:p>
          <a:p>
            <a:r>
              <a:rPr lang="en-GB" sz="1200" b="0" i="0" u="none" strike="noStrike" kern="1200" dirty="0">
                <a:solidFill>
                  <a:schemeClr val="tx1"/>
                </a:solidFill>
                <a:effectLst/>
                <a:latin typeface="+mn-lt"/>
                <a:ea typeface="+mn-ea"/>
                <a:cs typeface="+mn-cs"/>
              </a:rPr>
              <a:t>Moreover, as is the case with any COVID-19 related dataset, data provided by countries on COVID-19 cases and deaths may be incomplete. Available data on COVID-19 cases and deaths inherently depends on testing strategies and the availability of resources. During the early stage of the pandemic, only hospitalized or most severe cases were tested in some countries, meaning data can only provide an underestimate of the true number of national COVID-19. Comparatively, reporting of COVID-19 deaths may be high in countries that required detailed reporting and registration of deaths. </a:t>
            </a:r>
            <a:endParaRPr lang="en-GB" dirty="0">
              <a:effectLst/>
            </a:endParaRPr>
          </a:p>
          <a:p>
            <a:r>
              <a:rPr lang="en-GB" sz="1200" b="0" i="0" u="none" strike="noStrike" kern="1200" dirty="0">
                <a:solidFill>
                  <a:schemeClr val="tx1"/>
                </a:solidFill>
                <a:effectLst/>
                <a:latin typeface="+mn-lt"/>
                <a:ea typeface="+mn-ea"/>
                <a:cs typeface="+mn-cs"/>
              </a:rPr>
              <a:t>As shown in the above figure, the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 contains only </a:t>
            </a:r>
            <a:r>
              <a:rPr lang="en-GB" sz="1200" b="1" i="0" u="none" strike="noStrike" kern="1200" dirty="0">
                <a:solidFill>
                  <a:schemeClr val="tx1"/>
                </a:solidFill>
                <a:effectLst/>
                <a:latin typeface="+mn-lt"/>
                <a:ea typeface="+mn-ea"/>
                <a:cs typeface="+mn-cs"/>
              </a:rPr>
              <a:t>49 </a:t>
            </a:r>
            <a:r>
              <a:rPr lang="en-GB" sz="1200" b="0" i="0" u="none" strike="noStrike" kern="1200" dirty="0">
                <a:solidFill>
                  <a:schemeClr val="tx1"/>
                </a:solidFill>
                <a:effectLst/>
                <a:latin typeface="+mn-lt"/>
                <a:ea typeface="+mn-ea"/>
                <a:cs typeface="+mn-cs"/>
              </a:rPr>
              <a:t>per cent of cases and </a:t>
            </a:r>
            <a:r>
              <a:rPr lang="en-GB" sz="1200" b="1" i="0" u="none" strike="noStrike" kern="1200" dirty="0">
                <a:solidFill>
                  <a:schemeClr val="tx1"/>
                </a:solidFill>
                <a:effectLst/>
                <a:latin typeface="+mn-lt"/>
                <a:ea typeface="+mn-ea"/>
                <a:cs typeface="+mn-cs"/>
              </a:rPr>
              <a:t>67 </a:t>
            </a:r>
            <a:r>
              <a:rPr lang="en-GB" sz="1200" b="0" i="0" u="none" strike="noStrike" kern="1200" dirty="0">
                <a:solidFill>
                  <a:schemeClr val="tx1"/>
                </a:solidFill>
                <a:effectLst/>
                <a:latin typeface="+mn-lt"/>
                <a:ea typeface="+mn-ea"/>
                <a:cs typeface="+mn-cs"/>
              </a:rPr>
              <a:t>per cent of the deaths captured in the JHU database, due to limited information on the age of confirmed COVID-19 cases and deaths in some countries. When considering by both age and sex, the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 contains even fewer reported COVID-19 cases and deaths compared to the John Hopkins University database: </a:t>
            </a:r>
            <a:r>
              <a:rPr lang="en-GB" sz="1200" b="1" i="0" u="none" strike="noStrike" kern="1200" dirty="0">
                <a:solidFill>
                  <a:schemeClr val="tx1"/>
                </a:solidFill>
                <a:effectLst/>
                <a:latin typeface="+mn-lt"/>
                <a:ea typeface="+mn-ea"/>
                <a:cs typeface="+mn-cs"/>
              </a:rPr>
              <a:t>30</a:t>
            </a:r>
            <a:r>
              <a:rPr lang="en-GB" sz="1200" b="0" i="0" u="none" strike="noStrike" kern="1200" dirty="0">
                <a:solidFill>
                  <a:schemeClr val="tx1"/>
                </a:solidFill>
                <a:effectLst/>
                <a:latin typeface="+mn-lt"/>
                <a:ea typeface="+mn-ea"/>
                <a:cs typeface="+mn-cs"/>
              </a:rPr>
              <a:t> per cent of global total cases and </a:t>
            </a:r>
            <a:r>
              <a:rPr lang="en-GB" sz="1200" b="1" i="0" u="none" strike="noStrike" kern="1200" dirty="0">
                <a:solidFill>
                  <a:schemeClr val="tx1"/>
                </a:solidFill>
                <a:effectLst/>
                <a:latin typeface="+mn-lt"/>
                <a:ea typeface="+mn-ea"/>
                <a:cs typeface="+mn-cs"/>
              </a:rPr>
              <a:t>64 </a:t>
            </a:r>
            <a:r>
              <a:rPr lang="en-GB" sz="1200" b="0" i="0" u="none" strike="noStrike" kern="1200" dirty="0">
                <a:solidFill>
                  <a:schemeClr val="tx1"/>
                </a:solidFill>
                <a:effectLst/>
                <a:latin typeface="+mn-lt"/>
                <a:ea typeface="+mn-ea"/>
                <a:cs typeface="+mn-cs"/>
              </a:rPr>
              <a:t>per cent of global total deaths.</a:t>
            </a:r>
            <a:endParaRPr lang="en-GB" b="1" dirty="0">
              <a:effectLst/>
            </a:endParaRPr>
          </a:p>
          <a:p>
            <a:br>
              <a:rPr lang="en-GB" sz="1200" b="1" i="0" u="none" strike="noStrike" kern="1200" dirty="0">
                <a:solidFill>
                  <a:schemeClr val="tx1"/>
                </a:solidFill>
                <a:effectLst/>
                <a:latin typeface="+mn-lt"/>
                <a:ea typeface="+mn-ea"/>
                <a:cs typeface="+mn-cs"/>
              </a:rPr>
            </a:br>
            <a:br>
              <a:rPr lang="en-GB" sz="1200" b="1" i="0" u="none" strike="noStrike" kern="1200" dirty="0">
                <a:solidFill>
                  <a:schemeClr val="tx1"/>
                </a:solidFill>
                <a:effectLst/>
                <a:latin typeface="+mn-lt"/>
                <a:ea typeface="+mn-ea"/>
                <a:cs typeface="+mn-cs"/>
              </a:rPr>
            </a:br>
            <a:br>
              <a:rPr lang="en-GB" sz="1200" b="1" i="0" u="none" strike="noStrike" kern="1200" dirty="0">
                <a:solidFill>
                  <a:schemeClr val="tx1"/>
                </a:solidFill>
                <a:effectLst/>
                <a:latin typeface="+mn-lt"/>
                <a:ea typeface="+mn-ea"/>
                <a:cs typeface="+mn-cs"/>
              </a:rPr>
            </a:br>
            <a:br>
              <a:rPr lang="en-GB" sz="1200" b="1" i="0" u="none" strike="noStrike" kern="1200" dirty="0">
                <a:solidFill>
                  <a:schemeClr val="tx1"/>
                </a:solidFill>
                <a:effectLst/>
                <a:latin typeface="+mn-lt"/>
                <a:ea typeface="+mn-ea"/>
                <a:cs typeface="+mn-cs"/>
              </a:rPr>
            </a:br>
            <a:br>
              <a:rPr lang="en-GB" sz="1200" b="1" i="0" u="none" strike="noStrike" kern="1200" dirty="0">
                <a:solidFill>
                  <a:schemeClr val="tx1"/>
                </a:solidFill>
                <a:effectLst/>
                <a:latin typeface="+mn-lt"/>
                <a:ea typeface="+mn-ea"/>
                <a:cs typeface="+mn-cs"/>
              </a:rPr>
            </a:br>
            <a:endParaRPr lang="en-GB" b="1" dirty="0">
              <a:effectLst/>
            </a:endParaRPr>
          </a:p>
          <a:p>
            <a:r>
              <a:rPr lang="en-GB" sz="1200" b="1" i="0" u="none" strike="noStrike" kern="1200" dirty="0">
                <a:solidFill>
                  <a:schemeClr val="tx1"/>
                </a:solidFill>
                <a:effectLst/>
                <a:latin typeface="+mn-lt"/>
                <a:ea typeface="+mn-ea"/>
                <a:cs typeface="+mn-cs"/>
              </a:rPr>
              <a:t>Age-disaggregated data from the </a:t>
            </a:r>
            <a:r>
              <a:rPr lang="en-GB" sz="1200" b="1" i="0" u="none" strike="noStrike" kern="1200" dirty="0" err="1">
                <a:solidFill>
                  <a:schemeClr val="tx1"/>
                </a:solidFill>
                <a:effectLst/>
                <a:latin typeface="+mn-lt"/>
                <a:ea typeface="+mn-ea"/>
                <a:cs typeface="+mn-cs"/>
              </a:rPr>
              <a:t>COVerAGE</a:t>
            </a:r>
            <a:r>
              <a:rPr lang="en-GB" sz="1200" b="1" i="0" u="none" strike="noStrike" kern="1200" dirty="0">
                <a:solidFill>
                  <a:schemeClr val="tx1"/>
                </a:solidFill>
                <a:effectLst/>
                <a:latin typeface="+mn-lt"/>
                <a:ea typeface="+mn-ea"/>
                <a:cs typeface="+mn-cs"/>
              </a:rPr>
              <a:t> database captures 49 per cent of the global COVID-19 confirmed cases and 67 per cent of the global COVID-19 deaths</a:t>
            </a:r>
            <a:endParaRPr lang="en-GB" b="1" dirty="0">
              <a:effectLst/>
            </a:endParaRPr>
          </a:p>
          <a:p>
            <a:br>
              <a:rPr lang="en-GB" sz="1200" b="1" i="0" u="none" strike="noStrike" kern="1200" dirty="0">
                <a:solidFill>
                  <a:schemeClr val="tx1"/>
                </a:solidFill>
                <a:effectLst/>
                <a:latin typeface="+mn-lt"/>
                <a:ea typeface="+mn-ea"/>
                <a:cs typeface="+mn-cs"/>
              </a:rPr>
            </a:br>
            <a:br>
              <a:rPr lang="en-GB" sz="1200" b="1" i="0" u="none" strike="noStrike" kern="1200" dirty="0">
                <a:solidFill>
                  <a:schemeClr val="tx1"/>
                </a:solidFill>
                <a:effectLst/>
                <a:latin typeface="+mn-lt"/>
                <a:ea typeface="+mn-ea"/>
                <a:cs typeface="+mn-cs"/>
              </a:rPr>
            </a:br>
            <a:br>
              <a:rPr lang="en-GB" sz="1200" b="1" i="0" u="none" strike="noStrike" kern="1200" dirty="0">
                <a:solidFill>
                  <a:schemeClr val="tx1"/>
                </a:solidFill>
                <a:effectLst/>
                <a:latin typeface="+mn-lt"/>
                <a:ea typeface="+mn-ea"/>
                <a:cs typeface="+mn-cs"/>
              </a:rPr>
            </a:br>
            <a:br>
              <a:rPr lang="en-GB" sz="1200" b="1" i="0" u="none" strike="noStrike" kern="1200" dirty="0">
                <a:solidFill>
                  <a:schemeClr val="tx1"/>
                </a:solidFill>
                <a:effectLst/>
                <a:latin typeface="+mn-lt"/>
                <a:ea typeface="+mn-ea"/>
                <a:cs typeface="+mn-cs"/>
              </a:rPr>
            </a:br>
            <a:br>
              <a:rPr lang="en-GB" sz="1200" b="1" i="0" u="none" strike="noStrike" kern="1200" dirty="0">
                <a:solidFill>
                  <a:schemeClr val="tx1"/>
                </a:solidFill>
                <a:effectLst/>
                <a:latin typeface="+mn-lt"/>
                <a:ea typeface="+mn-ea"/>
                <a:cs typeface="+mn-cs"/>
              </a:rPr>
            </a:br>
            <a:r>
              <a:rPr lang="en-GB" sz="1200" b="1" i="0" u="none" strike="noStrike" kern="1200" dirty="0">
                <a:solidFill>
                  <a:schemeClr val="tx1"/>
                </a:solidFill>
                <a:effectLst/>
                <a:latin typeface="+mn-lt"/>
                <a:ea typeface="+mn-ea"/>
                <a:cs typeface="+mn-cs"/>
              </a:rPr>
              <a:t>Note</a:t>
            </a:r>
            <a:r>
              <a:rPr lang="en-GB" sz="1200" b="0" i="0" u="none" strike="noStrike" kern="1200" dirty="0">
                <a:solidFill>
                  <a:schemeClr val="tx1"/>
                </a:solidFill>
                <a:effectLst/>
                <a:latin typeface="+mn-lt"/>
                <a:ea typeface="+mn-ea"/>
                <a:cs typeface="+mn-cs"/>
              </a:rPr>
              <a:t>: Please select to compare cases or deaths. The colour scale indicates the ratio of the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 versus the JHU COVID-19 database. </a:t>
            </a:r>
            <a:r>
              <a:rPr lang="en-GB" sz="1200" b="1" i="0" u="none" strike="noStrike" kern="1200" dirty="0">
                <a:solidFill>
                  <a:schemeClr val="tx1"/>
                </a:solidFill>
                <a:effectLst/>
                <a:latin typeface="+mn-lt"/>
                <a:ea typeface="+mn-ea"/>
                <a:cs typeface="+mn-cs"/>
              </a:rPr>
              <a:t>Red </a:t>
            </a:r>
            <a:r>
              <a:rPr lang="en-GB" sz="1200" b="0" i="0" u="none" strike="noStrike" kern="1200" dirty="0">
                <a:solidFill>
                  <a:schemeClr val="tx1"/>
                </a:solidFill>
                <a:effectLst/>
                <a:latin typeface="+mn-lt"/>
                <a:ea typeface="+mn-ea"/>
                <a:cs typeface="+mn-cs"/>
              </a:rPr>
              <a:t>indicates a </a:t>
            </a:r>
            <a:r>
              <a:rPr lang="en-GB" sz="1200" b="1" i="0" u="none" strike="noStrike" kern="1200" dirty="0">
                <a:solidFill>
                  <a:schemeClr val="tx1"/>
                </a:solidFill>
                <a:effectLst/>
                <a:latin typeface="+mn-lt"/>
                <a:ea typeface="+mn-ea"/>
                <a:cs typeface="+mn-cs"/>
              </a:rPr>
              <a:t>low</a:t>
            </a:r>
            <a:r>
              <a:rPr lang="en-GB" sz="1200" b="0" i="0" u="none" strike="noStrike" kern="1200" dirty="0">
                <a:solidFill>
                  <a:schemeClr val="tx1"/>
                </a:solidFill>
                <a:effectLst/>
                <a:latin typeface="+mn-lt"/>
                <a:ea typeface="+mn-ea"/>
                <a:cs typeface="+mn-cs"/>
              </a:rPr>
              <a:t> ratio while </a:t>
            </a:r>
            <a:r>
              <a:rPr lang="en-GB" sz="1200" b="1" i="0" u="none" strike="noStrike" kern="1200" dirty="0">
                <a:solidFill>
                  <a:schemeClr val="tx1"/>
                </a:solidFill>
                <a:effectLst/>
                <a:latin typeface="+mn-lt"/>
                <a:ea typeface="+mn-ea"/>
                <a:cs typeface="+mn-cs"/>
              </a:rPr>
              <a:t>blue</a:t>
            </a:r>
            <a:r>
              <a:rPr lang="en-GB" sz="1200" b="0" i="0" u="none" strike="noStrike" kern="1200" dirty="0">
                <a:solidFill>
                  <a:schemeClr val="tx1"/>
                </a:solidFill>
                <a:effectLst/>
                <a:latin typeface="+mn-lt"/>
                <a:ea typeface="+mn-ea"/>
                <a:cs typeface="+mn-cs"/>
              </a:rPr>
              <a:t> indicates a </a:t>
            </a:r>
            <a:r>
              <a:rPr lang="en-GB" sz="1200" b="1" i="0" u="none" strike="noStrike" kern="1200" dirty="0">
                <a:solidFill>
                  <a:schemeClr val="tx1"/>
                </a:solidFill>
                <a:effectLst/>
                <a:latin typeface="+mn-lt"/>
                <a:ea typeface="+mn-ea"/>
                <a:cs typeface="+mn-cs"/>
              </a:rPr>
              <a:t>high</a:t>
            </a:r>
            <a:r>
              <a:rPr lang="en-GB" sz="1200" b="0" i="0" u="none" strike="noStrike" kern="1200" dirty="0">
                <a:solidFill>
                  <a:schemeClr val="tx1"/>
                </a:solidFill>
                <a:effectLst/>
                <a:latin typeface="+mn-lt"/>
                <a:ea typeface="+mn-ea"/>
                <a:cs typeface="+mn-cs"/>
              </a:rPr>
              <a:t> ratio. The ratio exceeds 100 per cent as some countries in the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 have higher case or death counts than the JHU COVID-19 database.</a:t>
            </a:r>
            <a:endParaRPr lang="en-GB" dirty="0">
              <a:effectLst/>
            </a:endParaRPr>
          </a:p>
          <a:p>
            <a:r>
              <a:rPr lang="en-GB" sz="1200" b="0" i="0" u="none" strike="noStrike" kern="1200" dirty="0">
                <a:solidFill>
                  <a:schemeClr val="tx1"/>
                </a:solidFill>
                <a:effectLst/>
                <a:latin typeface="+mn-lt"/>
                <a:ea typeface="+mn-ea"/>
                <a:cs typeface="+mn-cs"/>
              </a:rPr>
              <a:t>These maps do not reflect UNICEF's position on the legal status of any country or territory or the delimitation of any frontiers.</a:t>
            </a:r>
            <a:endParaRPr lang="en-GB" dirty="0">
              <a:effectLst/>
            </a:endParaRPr>
          </a:p>
          <a:p>
            <a:r>
              <a:rPr lang="en-GB" sz="1200" b="1" i="0" u="none" strike="noStrike" kern="1200" dirty="0">
                <a:solidFill>
                  <a:schemeClr val="tx1"/>
                </a:solidFill>
                <a:effectLst/>
                <a:latin typeface="+mn-lt"/>
                <a:ea typeface="+mn-ea"/>
                <a:cs typeface="+mn-cs"/>
              </a:rPr>
              <a:t>Source</a:t>
            </a:r>
            <a:r>
              <a:rPr lang="en-GB" sz="1200" b="0" i="0" u="none" strike="noStrike" kern="1200" dirty="0">
                <a:solidFill>
                  <a:schemeClr val="tx1"/>
                </a:solidFill>
                <a:effectLst/>
                <a:latin typeface="+mn-lt"/>
                <a:ea typeface="+mn-ea"/>
                <a:cs typeface="+mn-cs"/>
              </a:rPr>
              <a:t>: The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 and the JHU COVID-19 database.</a:t>
            </a:r>
            <a:endParaRPr lang="en-GB" dirty="0">
              <a:effectLst/>
            </a:endParaRPr>
          </a:p>
          <a:p>
            <a:r>
              <a:rPr lang="en-GB" sz="1200" b="1" i="0" u="none" strike="noStrike" kern="1200" dirty="0">
                <a:solidFill>
                  <a:schemeClr val="tx1"/>
                </a:solidFill>
                <a:effectLst/>
                <a:latin typeface="+mn-lt"/>
                <a:ea typeface="+mn-ea"/>
                <a:cs typeface="+mn-cs"/>
              </a:rPr>
              <a:t>The ratios of cases and deaths captured by the </a:t>
            </a:r>
            <a:r>
              <a:rPr lang="en-GB" sz="1200" b="1" i="0" u="none" strike="noStrike" kern="1200" dirty="0" err="1">
                <a:solidFill>
                  <a:schemeClr val="tx1"/>
                </a:solidFill>
                <a:effectLst/>
                <a:latin typeface="+mn-lt"/>
                <a:ea typeface="+mn-ea"/>
                <a:cs typeface="+mn-cs"/>
              </a:rPr>
              <a:t>COVerAGE</a:t>
            </a:r>
            <a:r>
              <a:rPr lang="en-GB" sz="1200" b="1" i="0" u="none" strike="noStrike" kern="1200" dirty="0">
                <a:solidFill>
                  <a:schemeClr val="tx1"/>
                </a:solidFill>
                <a:effectLst/>
                <a:latin typeface="+mn-lt"/>
                <a:ea typeface="+mn-ea"/>
                <a:cs typeface="+mn-cs"/>
              </a:rPr>
              <a:t> database could be very low in some countries</a:t>
            </a:r>
            <a:endParaRPr lang="en-GB" dirty="0">
              <a:effectLst/>
            </a:endParaRPr>
          </a:p>
          <a:p>
            <a:r>
              <a:rPr lang="en-GB" sz="1200" b="0" i="0" u="none" strike="noStrike" kern="1200" dirty="0">
                <a:solidFill>
                  <a:schemeClr val="tx1"/>
                </a:solidFill>
                <a:effectLst/>
                <a:latin typeface="+mn-lt"/>
                <a:ea typeface="+mn-ea"/>
                <a:cs typeface="+mn-cs"/>
              </a:rPr>
              <a:t>Finally, it is important to consider the availability of resources and health data systems capacities when drawing comparisons between countries. Many resource-limited settings may be unable to test, record, or provide data to the extent of other countries. As data become more detailed, as with age- and sex-disaggregated data, low-income countries, in particular, have fewer data and worse coverage in the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a:t>
            </a:r>
            <a:endParaRPr lang="en-GB" dirty="0">
              <a:effectLst/>
            </a:endParaRPr>
          </a:p>
          <a:p>
            <a:r>
              <a:rPr lang="en-GB" sz="1200" b="1" i="0" u="none" strike="noStrike" kern="1200" dirty="0">
                <a:solidFill>
                  <a:schemeClr val="tx1"/>
                </a:solidFill>
                <a:effectLst/>
                <a:latin typeface="+mn-lt"/>
                <a:ea typeface="+mn-ea"/>
                <a:cs typeface="+mn-cs"/>
              </a:rPr>
              <a:t>The next two page tabs present age-disaggregated results and age- and sex-disaggregated results.</a:t>
            </a:r>
            <a:endParaRPr lang="en-GB" dirty="0">
              <a:effectLst/>
            </a:endParaRPr>
          </a:p>
          <a:p>
            <a:r>
              <a:rPr lang="en-GB" sz="1200" u="none" strike="noStrike" kern="1200" dirty="0">
                <a:solidFill>
                  <a:schemeClr val="tx1"/>
                </a:solidFill>
                <a:effectLst/>
                <a:latin typeface="+mn-lt"/>
                <a:ea typeface="+mn-ea"/>
                <a:cs typeface="+mn-cs"/>
                <a:hlinkClick r:id="rId3"/>
              </a:rPr>
              <a:t>© 2021 Mapbox</a:t>
            </a:r>
            <a:r>
              <a:rPr lang="en-GB" sz="1200" u="none" strike="noStrike" kern="1200" dirty="0">
                <a:solidFill>
                  <a:schemeClr val="tx1"/>
                </a:solidFill>
                <a:effectLst/>
                <a:latin typeface="+mn-lt"/>
                <a:ea typeface="+mn-ea"/>
                <a:cs typeface="+mn-cs"/>
                <a:hlinkClick r:id="rId4"/>
              </a:rPr>
              <a:t>© OpenStreetMap</a:t>
            </a:r>
            <a:endParaRPr lang="en-GB" dirty="0">
              <a:effectLst/>
            </a:endParaRPr>
          </a:p>
          <a:p>
            <a:r>
              <a:rPr lang="en-GB" b="1" dirty="0">
                <a:effectLst/>
              </a:rPr>
              <a:t>Filter </a:t>
            </a:r>
            <a:r>
              <a:rPr lang="en-GB" sz="1200" b="1" i="0" u="none" strike="noStrike" kern="1200" dirty="0">
                <a:solidFill>
                  <a:schemeClr val="tx1"/>
                </a:solidFill>
                <a:effectLst/>
                <a:latin typeface="+mn-lt"/>
                <a:ea typeface="+mn-ea"/>
                <a:cs typeface="+mn-cs"/>
              </a:rPr>
              <a:t>Select</a:t>
            </a:r>
          </a:p>
          <a:p>
            <a:r>
              <a:rPr lang="en-GB" b="1" dirty="0">
                <a:effectLst/>
              </a:rPr>
              <a:t>Inclusive</a:t>
            </a:r>
          </a:p>
          <a:p>
            <a:r>
              <a:rPr lang="en-GB" sz="1200" b="1" i="0" u="none" strike="noStrike" kern="1200" dirty="0">
                <a:solidFill>
                  <a:schemeClr val="tx1"/>
                </a:solidFill>
                <a:effectLst/>
                <a:latin typeface="+mn-lt"/>
                <a:ea typeface="+mn-ea"/>
                <a:cs typeface="+mn-cs"/>
              </a:rPr>
              <a:t>Cases</a:t>
            </a:r>
          </a:p>
          <a:p>
            <a:r>
              <a:rPr lang="en-GB" sz="1200" b="1" i="0" u="none" strike="noStrike" kern="1200" dirty="0">
                <a:solidFill>
                  <a:schemeClr val="tx1"/>
                </a:solidFill>
                <a:effectLst/>
                <a:latin typeface="+mn-lt"/>
                <a:ea typeface="+mn-ea"/>
                <a:cs typeface="+mn-cs"/>
              </a:rPr>
              <a:t>Deaths</a:t>
            </a:r>
          </a:p>
          <a:p>
            <a:r>
              <a:rPr lang="en-GB" sz="1200" b="1" i="0" u="none" strike="noStrike" kern="1200" dirty="0">
                <a:solidFill>
                  <a:schemeClr val="tx1"/>
                </a:solidFill>
                <a:effectLst/>
                <a:latin typeface="+mn-lt"/>
                <a:ea typeface="+mn-ea"/>
                <a:cs typeface="+mn-cs"/>
              </a:rPr>
              <a:t>Ratio (%)</a:t>
            </a:r>
          </a:p>
          <a:p>
            <a:r>
              <a:rPr lang="en-GB" sz="1200" b="1" kern="1200" dirty="0">
                <a:solidFill>
                  <a:schemeClr val="tx1"/>
                </a:solidFill>
                <a:effectLst/>
                <a:latin typeface="+mn-lt"/>
                <a:ea typeface="+mn-ea"/>
                <a:cs typeface="+mn-cs"/>
              </a:rPr>
              <a:t>0</a:t>
            </a:r>
          </a:p>
          <a:p>
            <a:r>
              <a:rPr lang="en-GB" sz="1200" b="1" kern="1200" dirty="0">
                <a:solidFill>
                  <a:schemeClr val="tx1"/>
                </a:solidFill>
                <a:effectLst/>
                <a:latin typeface="+mn-lt"/>
                <a:ea typeface="+mn-ea"/>
                <a:cs typeface="+mn-cs"/>
              </a:rPr>
              <a:t>117</a:t>
            </a:r>
          </a:p>
          <a:p>
            <a:pPr fontAlgn="ctr"/>
            <a:r>
              <a:rPr lang="en-GB" sz="1200" kern="1200" dirty="0">
                <a:solidFill>
                  <a:schemeClr val="tx1"/>
                </a:solidFill>
                <a:effectLst/>
                <a:latin typeface="+mn-lt"/>
                <a:ea typeface="+mn-ea"/>
                <a:cs typeface="+mn-cs"/>
              </a:rPr>
              <a:t>Disaggregated data</a:t>
            </a:r>
            <a:endParaRPr lang="en-GB" dirty="0">
              <a:effectLst/>
            </a:endParaRPr>
          </a:p>
          <a:p>
            <a:pPr fontAlgn="ctr"/>
            <a:r>
              <a:rPr lang="en-GB" sz="1200" kern="1200" dirty="0">
                <a:solidFill>
                  <a:schemeClr val="tx1"/>
                </a:solidFill>
                <a:effectLst/>
                <a:latin typeface="+mn-lt"/>
                <a:ea typeface="+mn-ea"/>
                <a:cs typeface="+mn-cs"/>
              </a:rPr>
              <a:t>Global</a:t>
            </a:r>
            <a:endParaRPr lang="en-GB" dirty="0">
              <a:effectLst/>
            </a:endParaRPr>
          </a:p>
          <a:p>
            <a:r>
              <a:rPr lang="en-GB" sz="1200" b="0" i="0" u="none" strike="noStrike" kern="1200" dirty="0">
                <a:solidFill>
                  <a:schemeClr val="tx1"/>
                </a:solidFill>
                <a:effectLst/>
                <a:latin typeface="+mn-lt"/>
                <a:ea typeface="+mn-ea"/>
                <a:cs typeface="+mn-cs"/>
              </a:rPr>
              <a:t>The decline in mortality over the last three decades has meant the survival of millions of children, adolescents and young people, but these lives are now under threat from the global COVID-19 crisis. The global COVID-19 data on the number of cases or deaths among children or adolescents are limited. This makes it challenging to understand the many ways in which children and young people are being affected by the pandemic.</a:t>
            </a:r>
            <a:endParaRPr lang="en-GB" dirty="0">
              <a:effectLst/>
            </a:endParaRPr>
          </a:p>
          <a:p>
            <a:r>
              <a:rPr lang="en-GB" sz="1200" b="1" i="0" u="none" strike="noStrike" kern="1200" dirty="0">
                <a:solidFill>
                  <a:schemeClr val="tx1"/>
                </a:solidFill>
                <a:effectLst/>
                <a:latin typeface="+mn-lt"/>
                <a:ea typeface="+mn-ea"/>
                <a:cs typeface="+mn-cs"/>
              </a:rPr>
              <a:t>Cases</a:t>
            </a:r>
            <a:endParaRPr lang="en-GB" b="1" dirty="0">
              <a:effectLst/>
            </a:endParaRPr>
          </a:p>
          <a:p>
            <a:r>
              <a:rPr lang="en-GB" sz="1200" b="1" i="0" u="none" strike="noStrike" kern="1200" dirty="0">
                <a:solidFill>
                  <a:schemeClr val="tx1"/>
                </a:solidFill>
                <a:effectLst/>
                <a:latin typeface="+mn-lt"/>
                <a:ea typeface="+mn-ea"/>
                <a:cs typeface="+mn-cs"/>
              </a:rPr>
              <a:t>Deaths</a:t>
            </a:r>
            <a:endParaRPr lang="en-GB" b="1" dirty="0">
              <a:effectLst/>
            </a:endParaRPr>
          </a:p>
          <a:p>
            <a:r>
              <a:rPr lang="en-GB" sz="1200" b="0" i="0" u="none" strike="noStrike" kern="1200" dirty="0">
                <a:solidFill>
                  <a:schemeClr val="tx1"/>
                </a:solidFill>
                <a:effectLst/>
                <a:latin typeface="+mn-lt"/>
                <a:ea typeface="+mn-ea"/>
                <a:cs typeface="+mn-cs"/>
              </a:rPr>
              <a:t>Ratio of cases and deaths in the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 to cases and deaths in the JHU COVID-19 database</a:t>
            </a:r>
            <a:endParaRPr lang="en-GB" dirty="0">
              <a:effectLst/>
            </a:endParaRPr>
          </a:p>
          <a:p>
            <a:r>
              <a:rPr lang="en-GB" sz="1200" b="0" i="0" u="none" strike="noStrike" kern="1200" dirty="0">
                <a:solidFill>
                  <a:schemeClr val="tx1"/>
                </a:solidFill>
                <a:effectLst/>
                <a:latin typeface="+mn-lt"/>
                <a:ea typeface="+mn-ea"/>
                <a:cs typeface="+mn-cs"/>
              </a:rPr>
              <a:t>Number of countries with data disaggregated by age by income group</a:t>
            </a:r>
            <a:endParaRPr lang="en-GB" dirty="0">
              <a:effectLst/>
            </a:endParaRPr>
          </a:p>
          <a:p>
            <a:r>
              <a:rPr lang="en-GB" sz="1200" b="1" i="0" u="none" strike="noStrike" kern="1200" dirty="0">
                <a:solidFill>
                  <a:schemeClr val="tx1"/>
                </a:solidFill>
                <a:effectLst/>
                <a:latin typeface="+mn-lt"/>
                <a:ea typeface="+mn-ea"/>
                <a:cs typeface="+mn-cs"/>
              </a:rPr>
              <a:t>Cases</a:t>
            </a:r>
            <a:endParaRPr lang="en-GB" b="1" dirty="0">
              <a:effectLst/>
            </a:endParaRPr>
          </a:p>
          <a:p>
            <a:r>
              <a:rPr lang="en-GB" sz="1200" b="1" i="0" u="none" strike="noStrike" kern="1200" dirty="0">
                <a:solidFill>
                  <a:schemeClr val="tx1"/>
                </a:solidFill>
                <a:effectLst/>
                <a:latin typeface="+mn-lt"/>
                <a:ea typeface="+mn-ea"/>
                <a:cs typeface="+mn-cs"/>
              </a:rPr>
              <a:t>Note</a:t>
            </a:r>
            <a:r>
              <a:rPr lang="en-GB" sz="1200" b="0" i="0" u="none" strike="noStrike" kern="1200" dirty="0">
                <a:solidFill>
                  <a:schemeClr val="tx1"/>
                </a:solidFill>
                <a:effectLst/>
                <a:latin typeface="+mn-lt"/>
                <a:ea typeface="+mn-ea"/>
                <a:cs typeface="+mn-cs"/>
              </a:rPr>
              <a:t>: National income classification follows the World Bank income classification, 2020.</a:t>
            </a:r>
            <a:endParaRPr lang="en-GB" dirty="0">
              <a:effectLst/>
            </a:endParaRPr>
          </a:p>
          <a:p>
            <a:r>
              <a:rPr lang="en-GB" sz="1200" b="1" i="0" u="none" strike="noStrike" kern="1200" dirty="0">
                <a:solidFill>
                  <a:schemeClr val="tx1"/>
                </a:solidFill>
                <a:effectLst/>
                <a:latin typeface="+mn-lt"/>
                <a:ea typeface="+mn-ea"/>
                <a:cs typeface="+mn-cs"/>
              </a:rPr>
              <a:t>Source</a:t>
            </a:r>
            <a:r>
              <a:rPr lang="en-GB" sz="1200" b="0" i="0" u="none" strike="noStrike" kern="1200" dirty="0">
                <a:solidFill>
                  <a:schemeClr val="tx1"/>
                </a:solidFill>
                <a:effectLst/>
                <a:latin typeface="+mn-lt"/>
                <a:ea typeface="+mn-ea"/>
                <a:cs typeface="+mn-cs"/>
              </a:rPr>
              <a:t>: The MPIDR </a:t>
            </a:r>
            <a:r>
              <a:rPr lang="en-GB" sz="1200" b="0" i="0" u="none" strike="noStrike" kern="1200" dirty="0" err="1">
                <a:solidFill>
                  <a:schemeClr val="tx1"/>
                </a:solidFill>
                <a:effectLst/>
                <a:latin typeface="+mn-lt"/>
                <a:ea typeface="+mn-ea"/>
                <a:cs typeface="+mn-cs"/>
              </a:rPr>
              <a:t>COVerAGE</a:t>
            </a:r>
            <a:r>
              <a:rPr lang="en-GB" sz="1200" b="0" i="0" u="none" strike="noStrike" kern="1200" dirty="0">
                <a:solidFill>
                  <a:schemeClr val="tx1"/>
                </a:solidFill>
                <a:effectLst/>
                <a:latin typeface="+mn-lt"/>
                <a:ea typeface="+mn-ea"/>
                <a:cs typeface="+mn-cs"/>
              </a:rPr>
              <a:t> database.</a:t>
            </a:r>
            <a:endParaRPr lang="en-GB" dirty="0">
              <a:effectLst/>
            </a:endParaRPr>
          </a:p>
          <a:p>
            <a:pPr fontAlgn="ctr"/>
            <a:r>
              <a:rPr lang="en-GB" sz="1200" kern="1200" dirty="0">
                <a:solidFill>
                  <a:schemeClr val="tx1"/>
                </a:solidFill>
                <a:effectLst/>
                <a:latin typeface="+mn-lt"/>
                <a:ea typeface="+mn-ea"/>
                <a:cs typeface="+mn-cs"/>
              </a:rPr>
              <a:t>Countries with no data</a:t>
            </a:r>
            <a:endParaRPr lang="en-GB" dirty="0">
              <a:effectLst/>
            </a:endParaRPr>
          </a:p>
          <a:p>
            <a:pPr fontAlgn="ctr"/>
            <a:r>
              <a:rPr lang="en-GB" sz="1200" kern="1200" dirty="0">
                <a:solidFill>
                  <a:schemeClr val="tx1"/>
                </a:solidFill>
                <a:effectLst/>
                <a:latin typeface="+mn-lt"/>
                <a:ea typeface="+mn-ea"/>
                <a:cs typeface="+mn-cs"/>
              </a:rPr>
              <a:t>Countries with data by age</a:t>
            </a:r>
            <a:endParaRPr lang="en-GB" dirty="0">
              <a:effectLst/>
            </a:endParaRPr>
          </a:p>
          <a:p>
            <a:r>
              <a:rPr lang="en-GB" sz="1200" b="1" i="0" u="none" strike="noStrike" kern="1200" dirty="0">
                <a:solidFill>
                  <a:schemeClr val="tx1"/>
                </a:solidFill>
                <a:effectLst/>
                <a:latin typeface="+mn-lt"/>
                <a:ea typeface="+mn-ea"/>
                <a:cs typeface="+mn-cs"/>
              </a:rPr>
              <a:t>Deaths</a:t>
            </a:r>
            <a:endParaRPr lang="en-GB" b="1" dirty="0">
              <a:effectLst/>
            </a:endParaRPr>
          </a:p>
          <a:p>
            <a:r>
              <a:rPr lang="en-GB" sz="1200" b="0" i="0" u="none" strike="noStrike" kern="1200" dirty="0">
                <a:solidFill>
                  <a:schemeClr val="tx1"/>
                </a:solidFill>
                <a:effectLst/>
                <a:latin typeface="+mn-lt"/>
                <a:ea typeface="+mn-ea"/>
                <a:cs typeface="+mn-cs"/>
              </a:rPr>
              <a:t>Total number of disaggregated COVID-19 confirmed cases and deaths versus the global </a:t>
            </a:r>
            <a:endParaRPr lang="en-GB" dirty="0">
              <a:effectLst/>
            </a:endParaRPr>
          </a:p>
          <a:p>
            <a:r>
              <a:rPr lang="en-GB" sz="1200" b="0" i="0" u="none" strike="noStrike" kern="1200" dirty="0">
                <a:solidFill>
                  <a:schemeClr val="tx1"/>
                </a:solidFill>
                <a:effectLst/>
                <a:latin typeface="+mn-lt"/>
                <a:ea typeface="+mn-ea"/>
                <a:cs typeface="+mn-cs"/>
              </a:rPr>
              <a:t>Download data for charts on this page</a:t>
            </a:r>
          </a:p>
          <a:p>
            <a:r>
              <a:rPr lang="en-GB" sz="1200" b="0" i="0" u="none" strike="noStrike" kern="1200" dirty="0">
                <a:solidFill>
                  <a:schemeClr val="tx1"/>
                </a:solidFill>
                <a:effectLst/>
                <a:latin typeface="+mn-lt"/>
                <a:ea typeface="+mn-ea"/>
                <a:cs typeface="+mn-cs"/>
              </a:rPr>
              <a:t>Data availability on age-disaggregated COVID-19 cases and deaths, by country </a:t>
            </a:r>
            <a:endParaRPr lang="en-GB" b="1" dirty="0">
              <a:effectLst/>
            </a:endParaRPr>
          </a:p>
          <a:p>
            <a:r>
              <a:rPr lang="en-GB" sz="1200" u="none" strike="noStrike" kern="1200" dirty="0">
                <a:solidFill>
                  <a:schemeClr val="tx1"/>
                </a:solidFill>
                <a:effectLst/>
                <a:latin typeface="+mn-lt"/>
                <a:ea typeface="+mn-ea"/>
                <a:cs typeface="+mn-cs"/>
                <a:hlinkClick r:id="rId3"/>
              </a:rPr>
              <a:t>© 2021 Mapbox</a:t>
            </a:r>
            <a:r>
              <a:rPr lang="en-GB" sz="1200" u="none" strike="noStrike" kern="1200" dirty="0">
                <a:solidFill>
                  <a:schemeClr val="tx1"/>
                </a:solidFill>
                <a:effectLst/>
                <a:latin typeface="+mn-lt"/>
                <a:ea typeface="+mn-ea"/>
                <a:cs typeface="+mn-cs"/>
                <a:hlinkClick r:id="rId4"/>
              </a:rPr>
              <a:t>© OpenStreetMap</a:t>
            </a:r>
            <a:endParaRPr lang="en-GB" dirty="0">
              <a:effectLst/>
            </a:endParaRPr>
          </a:p>
          <a:p>
            <a:pPr fontAlgn="ctr"/>
            <a:r>
              <a:rPr lang="en-GB" sz="1200" kern="1200" dirty="0">
                <a:solidFill>
                  <a:schemeClr val="tx1"/>
                </a:solidFill>
                <a:effectLst/>
                <a:latin typeface="+mn-lt"/>
                <a:ea typeface="+mn-ea"/>
                <a:cs typeface="+mn-cs"/>
              </a:rPr>
              <a:t>Cases and deaths with age disaggregation</a:t>
            </a:r>
            <a:endParaRPr lang="en-GB" dirty="0">
              <a:effectLst/>
            </a:endParaRPr>
          </a:p>
          <a:p>
            <a:pPr fontAlgn="ctr"/>
            <a:r>
              <a:rPr lang="en-GB" sz="1200" kern="1200" dirty="0">
                <a:solidFill>
                  <a:schemeClr val="tx1"/>
                </a:solidFill>
                <a:effectLst/>
                <a:latin typeface="+mn-lt"/>
                <a:ea typeface="+mn-ea"/>
                <a:cs typeface="+mn-cs"/>
              </a:rPr>
              <a:t>Only cases with age disaggregation</a:t>
            </a:r>
            <a:endParaRPr lang="en-GB" dirty="0">
              <a:effectLst/>
            </a:endParaRPr>
          </a:p>
          <a:p>
            <a:pPr fontAlgn="ctr"/>
            <a:r>
              <a:rPr lang="en-GB" sz="1200" kern="1200" dirty="0">
                <a:solidFill>
                  <a:schemeClr val="tx1"/>
                </a:solidFill>
                <a:effectLst/>
                <a:latin typeface="+mn-lt"/>
                <a:ea typeface="+mn-ea"/>
                <a:cs typeface="+mn-cs"/>
              </a:rPr>
              <a:t>Only deaths with age disaggregation</a:t>
            </a:r>
            <a:endParaRPr lang="en-GB" dirty="0">
              <a:effectLst/>
            </a:endParaRPr>
          </a:p>
          <a:p>
            <a:pPr fontAlgn="ctr"/>
            <a:r>
              <a:rPr lang="en-GB" sz="1200" kern="1200" dirty="0">
                <a:solidFill>
                  <a:schemeClr val="tx1"/>
                </a:solidFill>
                <a:effectLst/>
                <a:latin typeface="+mn-lt"/>
                <a:ea typeface="+mn-ea"/>
                <a:cs typeface="+mn-cs"/>
              </a:rPr>
              <a:t>No data</a:t>
            </a:r>
            <a:endParaRPr lang="en-GB" dirty="0">
              <a:effectLst/>
            </a:endParaRPr>
          </a:p>
          <a:p>
            <a:r>
              <a:rPr lang="en-GB" sz="1200" b="1" i="0" u="none" strike="noStrike" kern="1200" dirty="0">
                <a:solidFill>
                  <a:schemeClr val="tx1"/>
                </a:solidFill>
                <a:effectLst/>
                <a:latin typeface="+mn-lt"/>
                <a:ea typeface="+mn-ea"/>
                <a:cs typeface="+mn-cs"/>
              </a:rPr>
              <a:t>The </a:t>
            </a:r>
            <a:r>
              <a:rPr lang="en-GB" sz="1200" b="1" i="0" u="none" strike="noStrike" kern="1200" dirty="0" err="1">
                <a:solidFill>
                  <a:schemeClr val="tx1"/>
                </a:solidFill>
                <a:effectLst/>
                <a:latin typeface="+mn-lt"/>
                <a:ea typeface="+mn-ea"/>
                <a:cs typeface="+mn-cs"/>
              </a:rPr>
              <a:t>COVerAGE</a:t>
            </a:r>
            <a:r>
              <a:rPr lang="en-GB" sz="1200" b="1" i="0" u="none" strike="noStrike" kern="1200" dirty="0">
                <a:solidFill>
                  <a:schemeClr val="tx1"/>
                </a:solidFill>
                <a:effectLst/>
                <a:latin typeface="+mn-lt"/>
                <a:ea typeface="+mn-ea"/>
                <a:cs typeface="+mn-cs"/>
              </a:rPr>
              <a:t> database includes 98 million confirmed COVID-19 cases by age from 103 countries and 2.8 million deaths by age from 79 countries, in which 74 countries have data by age for both cases and deaths</a:t>
            </a:r>
            <a:endParaRPr lang="en-GB" b="1" dirty="0">
              <a:effectLst/>
            </a:endParaRPr>
          </a:p>
          <a:p>
            <a:endParaRPr lang="en-CH" dirty="0"/>
          </a:p>
        </p:txBody>
      </p:sp>
      <p:sp>
        <p:nvSpPr>
          <p:cNvPr id="4" name="Slide Number Placeholder 3"/>
          <p:cNvSpPr>
            <a:spLocks noGrp="1"/>
          </p:cNvSpPr>
          <p:nvPr>
            <p:ph type="sldNum" sz="quarter" idx="5"/>
          </p:nvPr>
        </p:nvSpPr>
        <p:spPr/>
        <p:txBody>
          <a:bodyPr/>
          <a:lstStyle/>
          <a:p>
            <a:fld id="{6332C3FA-8A0D-DD4A-97CC-29333F2F4516}" type="slidenum">
              <a:rPr lang="en-CH" smtClean="0"/>
              <a:t>1</a:t>
            </a:fld>
            <a:endParaRPr lang="en-CH"/>
          </a:p>
        </p:txBody>
      </p:sp>
    </p:spTree>
    <p:extLst>
      <p:ext uri="{BB962C8B-B14F-4D97-AF65-F5344CB8AC3E}">
        <p14:creationId xmlns:p14="http://schemas.microsoft.com/office/powerpoint/2010/main" val="3960619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3371-8B65-2B4E-8FC4-B86D60CABCC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1D8ECFFE-CF1A-4F4A-AB10-2ED888D3D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E7C7ED5D-4E9A-F242-B2A8-CB6E7FC09B68}"/>
              </a:ext>
            </a:extLst>
          </p:cNvPr>
          <p:cNvSpPr>
            <a:spLocks noGrp="1"/>
          </p:cNvSpPr>
          <p:nvPr>
            <p:ph type="dt" sz="half" idx="10"/>
          </p:nvPr>
        </p:nvSpPr>
        <p:spPr/>
        <p:txBody>
          <a:bodyPr/>
          <a:lstStyle/>
          <a:p>
            <a:fld id="{578A5B7C-73D5-A545-920F-68091998909E}" type="datetimeFigureOut">
              <a:rPr lang="en-CH" smtClean="0"/>
              <a:t>25.08.21</a:t>
            </a:fld>
            <a:endParaRPr lang="en-CH"/>
          </a:p>
        </p:txBody>
      </p:sp>
      <p:sp>
        <p:nvSpPr>
          <p:cNvPr id="5" name="Footer Placeholder 4">
            <a:extLst>
              <a:ext uri="{FF2B5EF4-FFF2-40B4-BE49-F238E27FC236}">
                <a16:creationId xmlns:a16="http://schemas.microsoft.com/office/drawing/2014/main" id="{DF62BF54-E922-6543-B035-DC5B9D0F160C}"/>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FBC14C0C-86A9-3A44-BA78-650CD9BC3A2E}"/>
              </a:ext>
            </a:extLst>
          </p:cNvPr>
          <p:cNvSpPr>
            <a:spLocks noGrp="1"/>
          </p:cNvSpPr>
          <p:nvPr>
            <p:ph type="sldNum" sz="quarter" idx="12"/>
          </p:nvPr>
        </p:nvSpPr>
        <p:spPr/>
        <p:txBody>
          <a:bodyPr/>
          <a:lstStyle/>
          <a:p>
            <a:fld id="{AA8661A4-DACA-734C-873C-4395B66C6235}" type="slidenum">
              <a:rPr lang="en-CH" smtClean="0"/>
              <a:t>‹#›</a:t>
            </a:fld>
            <a:endParaRPr lang="en-CH"/>
          </a:p>
        </p:txBody>
      </p:sp>
    </p:spTree>
    <p:extLst>
      <p:ext uri="{BB962C8B-B14F-4D97-AF65-F5344CB8AC3E}">
        <p14:creationId xmlns:p14="http://schemas.microsoft.com/office/powerpoint/2010/main" val="284842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3685-9425-BA47-97C2-59EBDD426678}"/>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65EC2681-968E-C447-B616-3A6E21424D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D04B9AF8-6FAC-384A-BFF0-CEBA28E3569A}"/>
              </a:ext>
            </a:extLst>
          </p:cNvPr>
          <p:cNvSpPr>
            <a:spLocks noGrp="1"/>
          </p:cNvSpPr>
          <p:nvPr>
            <p:ph type="dt" sz="half" idx="10"/>
          </p:nvPr>
        </p:nvSpPr>
        <p:spPr/>
        <p:txBody>
          <a:bodyPr/>
          <a:lstStyle/>
          <a:p>
            <a:fld id="{578A5B7C-73D5-A545-920F-68091998909E}" type="datetimeFigureOut">
              <a:rPr lang="en-CH" smtClean="0"/>
              <a:t>25.08.21</a:t>
            </a:fld>
            <a:endParaRPr lang="en-CH"/>
          </a:p>
        </p:txBody>
      </p:sp>
      <p:sp>
        <p:nvSpPr>
          <p:cNvPr id="5" name="Footer Placeholder 4">
            <a:extLst>
              <a:ext uri="{FF2B5EF4-FFF2-40B4-BE49-F238E27FC236}">
                <a16:creationId xmlns:a16="http://schemas.microsoft.com/office/drawing/2014/main" id="{68DEDA33-E488-B14F-8B8E-26B6DD651E4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C0A77A66-6202-F741-B622-9DB1C25497E6}"/>
              </a:ext>
            </a:extLst>
          </p:cNvPr>
          <p:cNvSpPr>
            <a:spLocks noGrp="1"/>
          </p:cNvSpPr>
          <p:nvPr>
            <p:ph type="sldNum" sz="quarter" idx="12"/>
          </p:nvPr>
        </p:nvSpPr>
        <p:spPr/>
        <p:txBody>
          <a:bodyPr/>
          <a:lstStyle/>
          <a:p>
            <a:fld id="{AA8661A4-DACA-734C-873C-4395B66C6235}" type="slidenum">
              <a:rPr lang="en-CH" smtClean="0"/>
              <a:t>‹#›</a:t>
            </a:fld>
            <a:endParaRPr lang="en-CH"/>
          </a:p>
        </p:txBody>
      </p:sp>
    </p:spTree>
    <p:extLst>
      <p:ext uri="{BB962C8B-B14F-4D97-AF65-F5344CB8AC3E}">
        <p14:creationId xmlns:p14="http://schemas.microsoft.com/office/powerpoint/2010/main" val="110574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5FB226-62C8-8145-BE85-3B91E4CECEC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A8E4BE89-3C0F-B04F-AB04-85CD3F858BF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0B525612-53B1-3E45-9DE4-FE8AB9664B85}"/>
              </a:ext>
            </a:extLst>
          </p:cNvPr>
          <p:cNvSpPr>
            <a:spLocks noGrp="1"/>
          </p:cNvSpPr>
          <p:nvPr>
            <p:ph type="dt" sz="half" idx="10"/>
          </p:nvPr>
        </p:nvSpPr>
        <p:spPr/>
        <p:txBody>
          <a:bodyPr/>
          <a:lstStyle/>
          <a:p>
            <a:fld id="{578A5B7C-73D5-A545-920F-68091998909E}" type="datetimeFigureOut">
              <a:rPr lang="en-CH" smtClean="0"/>
              <a:t>25.08.21</a:t>
            </a:fld>
            <a:endParaRPr lang="en-CH"/>
          </a:p>
        </p:txBody>
      </p:sp>
      <p:sp>
        <p:nvSpPr>
          <p:cNvPr id="5" name="Footer Placeholder 4">
            <a:extLst>
              <a:ext uri="{FF2B5EF4-FFF2-40B4-BE49-F238E27FC236}">
                <a16:creationId xmlns:a16="http://schemas.microsoft.com/office/drawing/2014/main" id="{C3BA43A7-3533-CF44-9A15-56B039B6844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36BD51DF-B0EB-734E-9196-5B4D4B328FFC}"/>
              </a:ext>
            </a:extLst>
          </p:cNvPr>
          <p:cNvSpPr>
            <a:spLocks noGrp="1"/>
          </p:cNvSpPr>
          <p:nvPr>
            <p:ph type="sldNum" sz="quarter" idx="12"/>
          </p:nvPr>
        </p:nvSpPr>
        <p:spPr/>
        <p:txBody>
          <a:bodyPr/>
          <a:lstStyle/>
          <a:p>
            <a:fld id="{AA8661A4-DACA-734C-873C-4395B66C6235}" type="slidenum">
              <a:rPr lang="en-CH" smtClean="0"/>
              <a:t>‹#›</a:t>
            </a:fld>
            <a:endParaRPr lang="en-CH"/>
          </a:p>
        </p:txBody>
      </p:sp>
    </p:spTree>
    <p:extLst>
      <p:ext uri="{BB962C8B-B14F-4D97-AF65-F5344CB8AC3E}">
        <p14:creationId xmlns:p14="http://schemas.microsoft.com/office/powerpoint/2010/main" val="1304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2A181-AEFD-3F42-8D14-5657A713F4B4}"/>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6CBA3D6B-64DE-0842-AF8A-1B93EFB5C2E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E0A49C12-B811-4A42-8576-05C58AC9C423}"/>
              </a:ext>
            </a:extLst>
          </p:cNvPr>
          <p:cNvSpPr>
            <a:spLocks noGrp="1"/>
          </p:cNvSpPr>
          <p:nvPr>
            <p:ph type="dt" sz="half" idx="10"/>
          </p:nvPr>
        </p:nvSpPr>
        <p:spPr/>
        <p:txBody>
          <a:bodyPr/>
          <a:lstStyle/>
          <a:p>
            <a:fld id="{578A5B7C-73D5-A545-920F-68091998909E}" type="datetimeFigureOut">
              <a:rPr lang="en-CH" smtClean="0"/>
              <a:t>25.08.21</a:t>
            </a:fld>
            <a:endParaRPr lang="en-CH"/>
          </a:p>
        </p:txBody>
      </p:sp>
      <p:sp>
        <p:nvSpPr>
          <p:cNvPr id="5" name="Footer Placeholder 4">
            <a:extLst>
              <a:ext uri="{FF2B5EF4-FFF2-40B4-BE49-F238E27FC236}">
                <a16:creationId xmlns:a16="http://schemas.microsoft.com/office/drawing/2014/main" id="{FAE1F4F4-EF3E-A946-9A1C-A3FFE33C5939}"/>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7E1BA4F3-94C5-304A-91D7-0C2B2FE6A66C}"/>
              </a:ext>
            </a:extLst>
          </p:cNvPr>
          <p:cNvSpPr>
            <a:spLocks noGrp="1"/>
          </p:cNvSpPr>
          <p:nvPr>
            <p:ph type="sldNum" sz="quarter" idx="12"/>
          </p:nvPr>
        </p:nvSpPr>
        <p:spPr/>
        <p:txBody>
          <a:bodyPr/>
          <a:lstStyle/>
          <a:p>
            <a:fld id="{AA8661A4-DACA-734C-873C-4395B66C6235}" type="slidenum">
              <a:rPr lang="en-CH" smtClean="0"/>
              <a:t>‹#›</a:t>
            </a:fld>
            <a:endParaRPr lang="en-CH"/>
          </a:p>
        </p:txBody>
      </p:sp>
    </p:spTree>
    <p:extLst>
      <p:ext uri="{BB962C8B-B14F-4D97-AF65-F5344CB8AC3E}">
        <p14:creationId xmlns:p14="http://schemas.microsoft.com/office/powerpoint/2010/main" val="162191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16BA-9D3C-8348-AD19-E391DBD699C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2AD95B23-AB01-9944-A33E-FB834A416B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940F8E-A001-6A48-A0B8-3F4000F49BE1}"/>
              </a:ext>
            </a:extLst>
          </p:cNvPr>
          <p:cNvSpPr>
            <a:spLocks noGrp="1"/>
          </p:cNvSpPr>
          <p:nvPr>
            <p:ph type="dt" sz="half" idx="10"/>
          </p:nvPr>
        </p:nvSpPr>
        <p:spPr/>
        <p:txBody>
          <a:bodyPr/>
          <a:lstStyle/>
          <a:p>
            <a:fld id="{578A5B7C-73D5-A545-920F-68091998909E}" type="datetimeFigureOut">
              <a:rPr lang="en-CH" smtClean="0"/>
              <a:t>25.08.21</a:t>
            </a:fld>
            <a:endParaRPr lang="en-CH"/>
          </a:p>
        </p:txBody>
      </p:sp>
      <p:sp>
        <p:nvSpPr>
          <p:cNvPr id="5" name="Footer Placeholder 4">
            <a:extLst>
              <a:ext uri="{FF2B5EF4-FFF2-40B4-BE49-F238E27FC236}">
                <a16:creationId xmlns:a16="http://schemas.microsoft.com/office/drawing/2014/main" id="{A9B59155-EC3B-234F-A287-5DAF3FAC02F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1E7F1AE9-2022-9842-ADF4-2FD4702F0F01}"/>
              </a:ext>
            </a:extLst>
          </p:cNvPr>
          <p:cNvSpPr>
            <a:spLocks noGrp="1"/>
          </p:cNvSpPr>
          <p:nvPr>
            <p:ph type="sldNum" sz="quarter" idx="12"/>
          </p:nvPr>
        </p:nvSpPr>
        <p:spPr/>
        <p:txBody>
          <a:bodyPr/>
          <a:lstStyle/>
          <a:p>
            <a:fld id="{AA8661A4-DACA-734C-873C-4395B66C6235}" type="slidenum">
              <a:rPr lang="en-CH" smtClean="0"/>
              <a:t>‹#›</a:t>
            </a:fld>
            <a:endParaRPr lang="en-CH"/>
          </a:p>
        </p:txBody>
      </p:sp>
    </p:spTree>
    <p:extLst>
      <p:ext uri="{BB962C8B-B14F-4D97-AF65-F5344CB8AC3E}">
        <p14:creationId xmlns:p14="http://schemas.microsoft.com/office/powerpoint/2010/main" val="348059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8897-6A6C-B64C-BF20-38F2E16E6EFE}"/>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983C6AD3-44F5-EA46-A313-65A94E837C8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AAF38F86-CBB6-E844-A791-B2F7A174ECD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700F6108-5166-6348-9089-CF8D5A2EE5DA}"/>
              </a:ext>
            </a:extLst>
          </p:cNvPr>
          <p:cNvSpPr>
            <a:spLocks noGrp="1"/>
          </p:cNvSpPr>
          <p:nvPr>
            <p:ph type="dt" sz="half" idx="10"/>
          </p:nvPr>
        </p:nvSpPr>
        <p:spPr/>
        <p:txBody>
          <a:bodyPr/>
          <a:lstStyle/>
          <a:p>
            <a:fld id="{578A5B7C-73D5-A545-920F-68091998909E}" type="datetimeFigureOut">
              <a:rPr lang="en-CH" smtClean="0"/>
              <a:t>25.08.21</a:t>
            </a:fld>
            <a:endParaRPr lang="en-CH"/>
          </a:p>
        </p:txBody>
      </p:sp>
      <p:sp>
        <p:nvSpPr>
          <p:cNvPr id="6" name="Footer Placeholder 5">
            <a:extLst>
              <a:ext uri="{FF2B5EF4-FFF2-40B4-BE49-F238E27FC236}">
                <a16:creationId xmlns:a16="http://schemas.microsoft.com/office/drawing/2014/main" id="{E6773DB1-8B32-9747-BABD-2C9776867577}"/>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C2AABB21-EE0E-C04D-85B7-988418EEB9AE}"/>
              </a:ext>
            </a:extLst>
          </p:cNvPr>
          <p:cNvSpPr>
            <a:spLocks noGrp="1"/>
          </p:cNvSpPr>
          <p:nvPr>
            <p:ph type="sldNum" sz="quarter" idx="12"/>
          </p:nvPr>
        </p:nvSpPr>
        <p:spPr/>
        <p:txBody>
          <a:bodyPr/>
          <a:lstStyle/>
          <a:p>
            <a:fld id="{AA8661A4-DACA-734C-873C-4395B66C6235}" type="slidenum">
              <a:rPr lang="en-CH" smtClean="0"/>
              <a:t>‹#›</a:t>
            </a:fld>
            <a:endParaRPr lang="en-CH"/>
          </a:p>
        </p:txBody>
      </p:sp>
    </p:spTree>
    <p:extLst>
      <p:ext uri="{BB962C8B-B14F-4D97-AF65-F5344CB8AC3E}">
        <p14:creationId xmlns:p14="http://schemas.microsoft.com/office/powerpoint/2010/main" val="290064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C55-E6AA-CB42-A4DD-F3301E4328E9}"/>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1EC6AE28-FA71-1141-BD70-5BEAD87D8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207C84C-B655-1E4B-9E88-8124771DBA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0E5A5DA3-E1FB-2648-AC1B-F9ED7CBBAC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ADC663-A2F2-AC4C-B14C-D9F25C0D4C0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A797FE88-A5A2-1742-A656-91D7BFA4D489}"/>
              </a:ext>
            </a:extLst>
          </p:cNvPr>
          <p:cNvSpPr>
            <a:spLocks noGrp="1"/>
          </p:cNvSpPr>
          <p:nvPr>
            <p:ph type="dt" sz="half" idx="10"/>
          </p:nvPr>
        </p:nvSpPr>
        <p:spPr/>
        <p:txBody>
          <a:bodyPr/>
          <a:lstStyle/>
          <a:p>
            <a:fld id="{578A5B7C-73D5-A545-920F-68091998909E}" type="datetimeFigureOut">
              <a:rPr lang="en-CH" smtClean="0"/>
              <a:t>25.08.21</a:t>
            </a:fld>
            <a:endParaRPr lang="en-CH"/>
          </a:p>
        </p:txBody>
      </p:sp>
      <p:sp>
        <p:nvSpPr>
          <p:cNvPr id="8" name="Footer Placeholder 7">
            <a:extLst>
              <a:ext uri="{FF2B5EF4-FFF2-40B4-BE49-F238E27FC236}">
                <a16:creationId xmlns:a16="http://schemas.microsoft.com/office/drawing/2014/main" id="{837BF8C1-FBFB-9549-8235-6A3BE44C66A6}"/>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40D4262A-4633-7C46-8D7B-F6272712D5D6}"/>
              </a:ext>
            </a:extLst>
          </p:cNvPr>
          <p:cNvSpPr>
            <a:spLocks noGrp="1"/>
          </p:cNvSpPr>
          <p:nvPr>
            <p:ph type="sldNum" sz="quarter" idx="12"/>
          </p:nvPr>
        </p:nvSpPr>
        <p:spPr/>
        <p:txBody>
          <a:bodyPr/>
          <a:lstStyle/>
          <a:p>
            <a:fld id="{AA8661A4-DACA-734C-873C-4395B66C6235}" type="slidenum">
              <a:rPr lang="en-CH" smtClean="0"/>
              <a:t>‹#›</a:t>
            </a:fld>
            <a:endParaRPr lang="en-CH"/>
          </a:p>
        </p:txBody>
      </p:sp>
    </p:spTree>
    <p:extLst>
      <p:ext uri="{BB962C8B-B14F-4D97-AF65-F5344CB8AC3E}">
        <p14:creationId xmlns:p14="http://schemas.microsoft.com/office/powerpoint/2010/main" val="119130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BD3D-7A40-2345-84DA-74B91EB28668}"/>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3EF91745-6748-A44D-BADD-F4A2B2DFCD89}"/>
              </a:ext>
            </a:extLst>
          </p:cNvPr>
          <p:cNvSpPr>
            <a:spLocks noGrp="1"/>
          </p:cNvSpPr>
          <p:nvPr>
            <p:ph type="dt" sz="half" idx="10"/>
          </p:nvPr>
        </p:nvSpPr>
        <p:spPr/>
        <p:txBody>
          <a:bodyPr/>
          <a:lstStyle/>
          <a:p>
            <a:fld id="{578A5B7C-73D5-A545-920F-68091998909E}" type="datetimeFigureOut">
              <a:rPr lang="en-CH" smtClean="0"/>
              <a:t>25.08.21</a:t>
            </a:fld>
            <a:endParaRPr lang="en-CH"/>
          </a:p>
        </p:txBody>
      </p:sp>
      <p:sp>
        <p:nvSpPr>
          <p:cNvPr id="4" name="Footer Placeholder 3">
            <a:extLst>
              <a:ext uri="{FF2B5EF4-FFF2-40B4-BE49-F238E27FC236}">
                <a16:creationId xmlns:a16="http://schemas.microsoft.com/office/drawing/2014/main" id="{5C2428D2-2A1E-2A48-A95C-2715F4A2D8C8}"/>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DC8797AD-15D6-4A46-88C1-2B612086EB31}"/>
              </a:ext>
            </a:extLst>
          </p:cNvPr>
          <p:cNvSpPr>
            <a:spLocks noGrp="1"/>
          </p:cNvSpPr>
          <p:nvPr>
            <p:ph type="sldNum" sz="quarter" idx="12"/>
          </p:nvPr>
        </p:nvSpPr>
        <p:spPr/>
        <p:txBody>
          <a:bodyPr/>
          <a:lstStyle/>
          <a:p>
            <a:fld id="{AA8661A4-DACA-734C-873C-4395B66C6235}" type="slidenum">
              <a:rPr lang="en-CH" smtClean="0"/>
              <a:t>‹#›</a:t>
            </a:fld>
            <a:endParaRPr lang="en-CH"/>
          </a:p>
        </p:txBody>
      </p:sp>
    </p:spTree>
    <p:extLst>
      <p:ext uri="{BB962C8B-B14F-4D97-AF65-F5344CB8AC3E}">
        <p14:creationId xmlns:p14="http://schemas.microsoft.com/office/powerpoint/2010/main" val="318538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8143B-635B-C446-8265-D63235BE6DFB}"/>
              </a:ext>
            </a:extLst>
          </p:cNvPr>
          <p:cNvSpPr>
            <a:spLocks noGrp="1"/>
          </p:cNvSpPr>
          <p:nvPr>
            <p:ph type="dt" sz="half" idx="10"/>
          </p:nvPr>
        </p:nvSpPr>
        <p:spPr/>
        <p:txBody>
          <a:bodyPr/>
          <a:lstStyle/>
          <a:p>
            <a:fld id="{578A5B7C-73D5-A545-920F-68091998909E}" type="datetimeFigureOut">
              <a:rPr lang="en-CH" smtClean="0"/>
              <a:t>25.08.21</a:t>
            </a:fld>
            <a:endParaRPr lang="en-CH"/>
          </a:p>
        </p:txBody>
      </p:sp>
      <p:sp>
        <p:nvSpPr>
          <p:cNvPr id="3" name="Footer Placeholder 2">
            <a:extLst>
              <a:ext uri="{FF2B5EF4-FFF2-40B4-BE49-F238E27FC236}">
                <a16:creationId xmlns:a16="http://schemas.microsoft.com/office/drawing/2014/main" id="{69A2C832-7403-D144-8897-671658410FFF}"/>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E340C204-7EF7-DB4A-92D8-CB976D28B321}"/>
              </a:ext>
            </a:extLst>
          </p:cNvPr>
          <p:cNvSpPr>
            <a:spLocks noGrp="1"/>
          </p:cNvSpPr>
          <p:nvPr>
            <p:ph type="sldNum" sz="quarter" idx="12"/>
          </p:nvPr>
        </p:nvSpPr>
        <p:spPr/>
        <p:txBody>
          <a:bodyPr/>
          <a:lstStyle/>
          <a:p>
            <a:fld id="{AA8661A4-DACA-734C-873C-4395B66C6235}" type="slidenum">
              <a:rPr lang="en-CH" smtClean="0"/>
              <a:t>‹#›</a:t>
            </a:fld>
            <a:endParaRPr lang="en-CH"/>
          </a:p>
        </p:txBody>
      </p:sp>
    </p:spTree>
    <p:extLst>
      <p:ext uri="{BB962C8B-B14F-4D97-AF65-F5344CB8AC3E}">
        <p14:creationId xmlns:p14="http://schemas.microsoft.com/office/powerpoint/2010/main" val="79862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0A01-8AF9-A743-9BC4-A8F52A26AD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F8891AB1-B53B-6046-A513-7BF5B242FA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AC1F9E9C-0A8D-7741-A32D-D8ED494E7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F5247A-9C2C-3043-825C-952F78766BE4}"/>
              </a:ext>
            </a:extLst>
          </p:cNvPr>
          <p:cNvSpPr>
            <a:spLocks noGrp="1"/>
          </p:cNvSpPr>
          <p:nvPr>
            <p:ph type="dt" sz="half" idx="10"/>
          </p:nvPr>
        </p:nvSpPr>
        <p:spPr/>
        <p:txBody>
          <a:bodyPr/>
          <a:lstStyle/>
          <a:p>
            <a:fld id="{578A5B7C-73D5-A545-920F-68091998909E}" type="datetimeFigureOut">
              <a:rPr lang="en-CH" smtClean="0"/>
              <a:t>25.08.21</a:t>
            </a:fld>
            <a:endParaRPr lang="en-CH"/>
          </a:p>
        </p:txBody>
      </p:sp>
      <p:sp>
        <p:nvSpPr>
          <p:cNvPr id="6" name="Footer Placeholder 5">
            <a:extLst>
              <a:ext uri="{FF2B5EF4-FFF2-40B4-BE49-F238E27FC236}">
                <a16:creationId xmlns:a16="http://schemas.microsoft.com/office/drawing/2014/main" id="{B02A9829-E0E6-914B-AE47-540151F1DE7D}"/>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618CA75D-92A1-EC4C-8CA6-74FBE4476EEB}"/>
              </a:ext>
            </a:extLst>
          </p:cNvPr>
          <p:cNvSpPr>
            <a:spLocks noGrp="1"/>
          </p:cNvSpPr>
          <p:nvPr>
            <p:ph type="sldNum" sz="quarter" idx="12"/>
          </p:nvPr>
        </p:nvSpPr>
        <p:spPr/>
        <p:txBody>
          <a:bodyPr/>
          <a:lstStyle/>
          <a:p>
            <a:fld id="{AA8661A4-DACA-734C-873C-4395B66C6235}" type="slidenum">
              <a:rPr lang="en-CH" smtClean="0"/>
              <a:t>‹#›</a:t>
            </a:fld>
            <a:endParaRPr lang="en-CH"/>
          </a:p>
        </p:txBody>
      </p:sp>
    </p:spTree>
    <p:extLst>
      <p:ext uri="{BB962C8B-B14F-4D97-AF65-F5344CB8AC3E}">
        <p14:creationId xmlns:p14="http://schemas.microsoft.com/office/powerpoint/2010/main" val="248684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669CA-786D-8446-A120-F415772C68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2B332600-C942-3D48-B1A8-855983F3D8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60FAE07C-7001-7041-9770-C44654775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220A74-7AFB-2D4C-B12B-689C9F0FD49C}"/>
              </a:ext>
            </a:extLst>
          </p:cNvPr>
          <p:cNvSpPr>
            <a:spLocks noGrp="1"/>
          </p:cNvSpPr>
          <p:nvPr>
            <p:ph type="dt" sz="half" idx="10"/>
          </p:nvPr>
        </p:nvSpPr>
        <p:spPr/>
        <p:txBody>
          <a:bodyPr/>
          <a:lstStyle/>
          <a:p>
            <a:fld id="{578A5B7C-73D5-A545-920F-68091998909E}" type="datetimeFigureOut">
              <a:rPr lang="en-CH" smtClean="0"/>
              <a:t>25.08.21</a:t>
            </a:fld>
            <a:endParaRPr lang="en-CH"/>
          </a:p>
        </p:txBody>
      </p:sp>
      <p:sp>
        <p:nvSpPr>
          <p:cNvPr id="6" name="Footer Placeholder 5">
            <a:extLst>
              <a:ext uri="{FF2B5EF4-FFF2-40B4-BE49-F238E27FC236}">
                <a16:creationId xmlns:a16="http://schemas.microsoft.com/office/drawing/2014/main" id="{F117702C-188D-104A-919F-726B7C9A4EC9}"/>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40051141-8070-BE4E-8FE2-5C00C6AE7AF6}"/>
              </a:ext>
            </a:extLst>
          </p:cNvPr>
          <p:cNvSpPr>
            <a:spLocks noGrp="1"/>
          </p:cNvSpPr>
          <p:nvPr>
            <p:ph type="sldNum" sz="quarter" idx="12"/>
          </p:nvPr>
        </p:nvSpPr>
        <p:spPr/>
        <p:txBody>
          <a:bodyPr/>
          <a:lstStyle/>
          <a:p>
            <a:fld id="{AA8661A4-DACA-734C-873C-4395B66C6235}" type="slidenum">
              <a:rPr lang="en-CH" smtClean="0"/>
              <a:t>‹#›</a:t>
            </a:fld>
            <a:endParaRPr lang="en-CH"/>
          </a:p>
        </p:txBody>
      </p:sp>
    </p:spTree>
    <p:extLst>
      <p:ext uri="{BB962C8B-B14F-4D97-AF65-F5344CB8AC3E}">
        <p14:creationId xmlns:p14="http://schemas.microsoft.com/office/powerpoint/2010/main" val="217372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15FEA4-C08A-1D46-8FCC-4277B92AA6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06FF3C3E-2C90-3C45-B9E9-C7F41507F7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2E544862-CA9A-8A40-B961-9CCC4244AD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A5B7C-73D5-A545-920F-68091998909E}" type="datetimeFigureOut">
              <a:rPr lang="en-CH" smtClean="0"/>
              <a:t>25.08.21</a:t>
            </a:fld>
            <a:endParaRPr lang="en-CH"/>
          </a:p>
        </p:txBody>
      </p:sp>
      <p:sp>
        <p:nvSpPr>
          <p:cNvPr id="5" name="Footer Placeholder 4">
            <a:extLst>
              <a:ext uri="{FF2B5EF4-FFF2-40B4-BE49-F238E27FC236}">
                <a16:creationId xmlns:a16="http://schemas.microsoft.com/office/drawing/2014/main" id="{10E5B984-89A7-6041-8DC0-53F7CE5DED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3257DA4D-B6A1-AC4F-BE20-D6C6AEBB5B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661A4-DACA-734C-873C-4395B66C6235}" type="slidenum">
              <a:rPr lang="en-CH" smtClean="0"/>
              <a:t>‹#›</a:t>
            </a:fld>
            <a:endParaRPr lang="en-CH"/>
          </a:p>
        </p:txBody>
      </p:sp>
    </p:spTree>
    <p:extLst>
      <p:ext uri="{BB962C8B-B14F-4D97-AF65-F5344CB8AC3E}">
        <p14:creationId xmlns:p14="http://schemas.microsoft.com/office/powerpoint/2010/main" val="2825195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E8EBF-65E0-344A-90E8-7F96AD8C433C}"/>
              </a:ext>
            </a:extLst>
          </p:cNvPr>
          <p:cNvSpPr>
            <a:spLocks noGrp="1"/>
          </p:cNvSpPr>
          <p:nvPr>
            <p:ph type="title"/>
          </p:nvPr>
        </p:nvSpPr>
        <p:spPr/>
        <p:txBody>
          <a:bodyPr/>
          <a:lstStyle/>
          <a:p>
            <a:endParaRPr lang="en-CH" dirty="0"/>
          </a:p>
        </p:txBody>
      </p:sp>
      <p:pic>
        <p:nvPicPr>
          <p:cNvPr id="5" name="Picture 4">
            <a:extLst>
              <a:ext uri="{FF2B5EF4-FFF2-40B4-BE49-F238E27FC236}">
                <a16:creationId xmlns:a16="http://schemas.microsoft.com/office/drawing/2014/main" id="{E547285B-B712-4F46-9D81-C0B9595E0DBA}"/>
              </a:ext>
            </a:extLst>
          </p:cNvPr>
          <p:cNvPicPr>
            <a:picLocks noChangeAspect="1"/>
          </p:cNvPicPr>
          <p:nvPr/>
        </p:nvPicPr>
        <p:blipFill>
          <a:blip r:embed="rId3"/>
          <a:stretch>
            <a:fillRect/>
          </a:stretch>
        </p:blipFill>
        <p:spPr>
          <a:xfrm>
            <a:off x="198120" y="0"/>
            <a:ext cx="12923520" cy="6172200"/>
          </a:xfrm>
          <a:prstGeom prst="rect">
            <a:avLst/>
          </a:prstGeom>
        </p:spPr>
      </p:pic>
      <p:sp>
        <p:nvSpPr>
          <p:cNvPr id="3" name="TextBox 2">
            <a:extLst>
              <a:ext uri="{FF2B5EF4-FFF2-40B4-BE49-F238E27FC236}">
                <a16:creationId xmlns:a16="http://schemas.microsoft.com/office/drawing/2014/main" id="{6D50D6E7-23B3-8E42-9B80-F90DA0DEFB3D}"/>
              </a:ext>
            </a:extLst>
          </p:cNvPr>
          <p:cNvSpPr txBox="1"/>
          <p:nvPr/>
        </p:nvSpPr>
        <p:spPr>
          <a:xfrm>
            <a:off x="6096000" y="6492875"/>
            <a:ext cx="5943871" cy="276999"/>
          </a:xfrm>
          <a:prstGeom prst="rect">
            <a:avLst/>
          </a:prstGeom>
          <a:noFill/>
        </p:spPr>
        <p:txBody>
          <a:bodyPr wrap="none" rtlCol="0">
            <a:spAutoFit/>
          </a:bodyPr>
          <a:lstStyle/>
          <a:p>
            <a:r>
              <a:rPr lang="en-CH" sz="1200" dirty="0"/>
              <a:t>Source: </a:t>
            </a:r>
            <a:r>
              <a:rPr lang="en-GB" sz="1200" dirty="0"/>
              <a:t>https://</a:t>
            </a:r>
            <a:r>
              <a:rPr lang="en-GB" sz="1200" dirty="0" err="1"/>
              <a:t>data.unicef.org</a:t>
            </a:r>
            <a:r>
              <a:rPr lang="en-GB" sz="1200" dirty="0"/>
              <a:t>/resources/covid-19-confirmed-cases-and-deaths-dashboard/</a:t>
            </a:r>
            <a:endParaRPr lang="en-CH" sz="1200" dirty="0"/>
          </a:p>
        </p:txBody>
      </p:sp>
    </p:spTree>
    <p:extLst>
      <p:ext uri="{BB962C8B-B14F-4D97-AF65-F5344CB8AC3E}">
        <p14:creationId xmlns:p14="http://schemas.microsoft.com/office/powerpoint/2010/main" val="403687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30620E-523D-1240-B70E-0F20C7F5833B}"/>
              </a:ext>
            </a:extLst>
          </p:cNvPr>
          <p:cNvPicPr>
            <a:picLocks noChangeAspect="1"/>
          </p:cNvPicPr>
          <p:nvPr/>
        </p:nvPicPr>
        <p:blipFill>
          <a:blip r:embed="rId2"/>
          <a:stretch>
            <a:fillRect/>
          </a:stretch>
        </p:blipFill>
        <p:spPr>
          <a:xfrm>
            <a:off x="0" y="67312"/>
            <a:ext cx="12192000" cy="6790688"/>
          </a:xfrm>
          <a:prstGeom prst="rect">
            <a:avLst/>
          </a:prstGeom>
        </p:spPr>
      </p:pic>
      <p:sp>
        <p:nvSpPr>
          <p:cNvPr id="5" name="TextBox 4">
            <a:extLst>
              <a:ext uri="{FF2B5EF4-FFF2-40B4-BE49-F238E27FC236}">
                <a16:creationId xmlns:a16="http://schemas.microsoft.com/office/drawing/2014/main" id="{3DCEA2FE-7D1D-9C4E-B651-CC08F972D4C4}"/>
              </a:ext>
            </a:extLst>
          </p:cNvPr>
          <p:cNvSpPr txBox="1"/>
          <p:nvPr/>
        </p:nvSpPr>
        <p:spPr>
          <a:xfrm>
            <a:off x="6096000" y="6492875"/>
            <a:ext cx="5943871" cy="276999"/>
          </a:xfrm>
          <a:prstGeom prst="rect">
            <a:avLst/>
          </a:prstGeom>
          <a:noFill/>
        </p:spPr>
        <p:txBody>
          <a:bodyPr wrap="none" rtlCol="0">
            <a:spAutoFit/>
          </a:bodyPr>
          <a:lstStyle/>
          <a:p>
            <a:r>
              <a:rPr lang="en-CH" sz="1200" dirty="0"/>
              <a:t>Source: </a:t>
            </a:r>
            <a:r>
              <a:rPr lang="en-GB" sz="1200" dirty="0"/>
              <a:t>https://</a:t>
            </a:r>
            <a:r>
              <a:rPr lang="en-GB" sz="1200" dirty="0" err="1"/>
              <a:t>data.unicef.org</a:t>
            </a:r>
            <a:r>
              <a:rPr lang="en-GB" sz="1200" dirty="0"/>
              <a:t>/resources/covid-19-confirmed-cases-and-deaths-dashboard/</a:t>
            </a:r>
            <a:endParaRPr lang="en-CH" sz="1200" dirty="0"/>
          </a:p>
        </p:txBody>
      </p:sp>
    </p:spTree>
    <p:extLst>
      <p:ext uri="{BB962C8B-B14F-4D97-AF65-F5344CB8AC3E}">
        <p14:creationId xmlns:p14="http://schemas.microsoft.com/office/powerpoint/2010/main" val="393145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7CDC03-2122-CA43-BCAC-9C2937A19E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20980" y="1447800"/>
            <a:ext cx="2255520" cy="3962400"/>
          </a:xfrm>
          <a:prstGeom prst="rect">
            <a:avLst/>
          </a:prstGeom>
        </p:spPr>
      </p:pic>
      <p:sp>
        <p:nvSpPr>
          <p:cNvPr id="7" name="Cloud 6">
            <a:extLst>
              <a:ext uri="{FF2B5EF4-FFF2-40B4-BE49-F238E27FC236}">
                <a16:creationId xmlns:a16="http://schemas.microsoft.com/office/drawing/2014/main" id="{83BE4F64-750A-F549-866E-BB2BF54CCA6A}"/>
              </a:ext>
            </a:extLst>
          </p:cNvPr>
          <p:cNvSpPr/>
          <p:nvPr/>
        </p:nvSpPr>
        <p:spPr>
          <a:xfrm>
            <a:off x="2476500" y="0"/>
            <a:ext cx="9349740" cy="5989319"/>
          </a:xfrm>
          <a:prstGeom prst="cloud">
            <a:avLst/>
          </a:prstGeom>
          <a:solidFill>
            <a:srgbClr val="F1B6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600" dirty="0"/>
              <a:t>       </a:t>
            </a:r>
          </a:p>
          <a:p>
            <a:pPr algn="ctr"/>
            <a:endParaRPr lang="en-CH" sz="1600" dirty="0"/>
          </a:p>
          <a:p>
            <a:pPr algn="ctr"/>
            <a:endParaRPr lang="en-CH" sz="1600" dirty="0"/>
          </a:p>
          <a:p>
            <a:pPr algn="r"/>
            <a:r>
              <a:rPr lang="en-CH" sz="2000" dirty="0"/>
              <a:t>The true incidence of SARS-CoV-2 infection in children is not known due to lack of widespread testing, the prioritization of testing for adults and those with severe illness. </a:t>
            </a:r>
          </a:p>
          <a:p>
            <a:pPr algn="r"/>
            <a:r>
              <a:rPr lang="en-CH" sz="2000" dirty="0"/>
              <a:t>Hospitalization rates in children are significantly lower than hospitalization rates in adults with COVID-19, suggesting that children may have less severe illness from COVID-19 compared to adults. </a:t>
            </a:r>
          </a:p>
          <a:p>
            <a:pPr algn="r"/>
            <a:r>
              <a:rPr lang="en-CH" sz="2000" dirty="0"/>
              <a:t>Further studies are underway to assess the risk of infection in children and to better understand transmission in this age group.</a:t>
            </a:r>
          </a:p>
          <a:p>
            <a:pPr algn="ctr"/>
            <a:endParaRPr lang="en-CH" dirty="0"/>
          </a:p>
        </p:txBody>
      </p:sp>
      <p:pic>
        <p:nvPicPr>
          <p:cNvPr id="8" name="Picture 7">
            <a:extLst>
              <a:ext uri="{FF2B5EF4-FFF2-40B4-BE49-F238E27FC236}">
                <a16:creationId xmlns:a16="http://schemas.microsoft.com/office/drawing/2014/main" id="{DF997671-5BF0-924A-BB00-DFDA9035BC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 y="5623561"/>
            <a:ext cx="12168671" cy="1234440"/>
          </a:xfrm>
          <a:prstGeom prst="rect">
            <a:avLst/>
          </a:prstGeom>
        </p:spPr>
      </p:pic>
      <p:sp>
        <p:nvSpPr>
          <p:cNvPr id="9" name="TextBox 8">
            <a:extLst>
              <a:ext uri="{FF2B5EF4-FFF2-40B4-BE49-F238E27FC236}">
                <a16:creationId xmlns:a16="http://schemas.microsoft.com/office/drawing/2014/main" id="{7E37E03B-4726-144A-8E73-CC3107540A0B}"/>
              </a:ext>
            </a:extLst>
          </p:cNvPr>
          <p:cNvSpPr txBox="1"/>
          <p:nvPr/>
        </p:nvSpPr>
        <p:spPr>
          <a:xfrm>
            <a:off x="365760" y="312002"/>
            <a:ext cx="4221480" cy="707886"/>
          </a:xfrm>
          <a:prstGeom prst="rect">
            <a:avLst/>
          </a:prstGeom>
          <a:noFill/>
        </p:spPr>
        <p:txBody>
          <a:bodyPr wrap="square" rtlCol="0">
            <a:spAutoFit/>
          </a:bodyPr>
          <a:lstStyle/>
          <a:p>
            <a:r>
              <a:rPr lang="en-CH" sz="2000" b="1" dirty="0"/>
              <a:t>ARE CHILDREN AT LOWER RISK OF COVID-19 THAN ADULTS?</a:t>
            </a:r>
            <a:endParaRPr lang="en-CH" sz="2000" dirty="0"/>
          </a:p>
        </p:txBody>
      </p:sp>
    </p:spTree>
    <p:extLst>
      <p:ext uri="{BB962C8B-B14F-4D97-AF65-F5344CB8AC3E}">
        <p14:creationId xmlns:p14="http://schemas.microsoft.com/office/powerpoint/2010/main" val="382737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83BE4F64-750A-F549-866E-BB2BF54CCA6A}"/>
              </a:ext>
            </a:extLst>
          </p:cNvPr>
          <p:cNvSpPr/>
          <p:nvPr/>
        </p:nvSpPr>
        <p:spPr>
          <a:xfrm>
            <a:off x="0" y="-106680"/>
            <a:ext cx="8793480" cy="5989319"/>
          </a:xfrm>
          <a:prstGeom prst="cloud">
            <a:avLst/>
          </a:prstGeom>
          <a:solidFill>
            <a:srgbClr val="F1B6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600" dirty="0"/>
              <a:t>       </a:t>
            </a:r>
          </a:p>
          <a:p>
            <a:r>
              <a:rPr lang="en-US" dirty="0"/>
              <a:t>The Delta variant does not specifically target children. There are increased rates of infection across all age groups. However, the Delta variant is more contagious than other strains and people who are mixing socially and those who are unvaccinated are more susceptible to contracting the Delta variant. </a:t>
            </a:r>
          </a:p>
          <a:p>
            <a:endParaRPr lang="en-US" dirty="0"/>
          </a:p>
          <a:p>
            <a:r>
              <a:rPr lang="en-CH" dirty="0"/>
              <a:t>Parents should continue to encourage their children to take the same precautions as before to help prevent getting and spreading COVID-19.</a:t>
            </a:r>
          </a:p>
          <a:p>
            <a:pPr algn="ctr"/>
            <a:endParaRPr lang="en-CH" dirty="0"/>
          </a:p>
        </p:txBody>
      </p:sp>
      <p:pic>
        <p:nvPicPr>
          <p:cNvPr id="8" name="Picture 7">
            <a:extLst>
              <a:ext uri="{FF2B5EF4-FFF2-40B4-BE49-F238E27FC236}">
                <a16:creationId xmlns:a16="http://schemas.microsoft.com/office/drawing/2014/main" id="{DF997671-5BF0-924A-BB00-DFDA9035BC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3" y="5623561"/>
            <a:ext cx="12168671" cy="1234440"/>
          </a:xfrm>
          <a:prstGeom prst="rect">
            <a:avLst/>
          </a:prstGeom>
        </p:spPr>
      </p:pic>
      <p:sp>
        <p:nvSpPr>
          <p:cNvPr id="9" name="TextBox 8">
            <a:extLst>
              <a:ext uri="{FF2B5EF4-FFF2-40B4-BE49-F238E27FC236}">
                <a16:creationId xmlns:a16="http://schemas.microsoft.com/office/drawing/2014/main" id="{7E37E03B-4726-144A-8E73-CC3107540A0B}"/>
              </a:ext>
            </a:extLst>
          </p:cNvPr>
          <p:cNvSpPr txBox="1"/>
          <p:nvPr/>
        </p:nvSpPr>
        <p:spPr>
          <a:xfrm>
            <a:off x="7604760" y="268516"/>
            <a:ext cx="4221480" cy="1200329"/>
          </a:xfrm>
          <a:prstGeom prst="rect">
            <a:avLst/>
          </a:prstGeom>
          <a:noFill/>
        </p:spPr>
        <p:txBody>
          <a:bodyPr wrap="square" rtlCol="0">
            <a:spAutoFit/>
          </a:bodyPr>
          <a:lstStyle/>
          <a:p>
            <a:r>
              <a:rPr lang="en-CH" sz="2400" b="1" dirty="0"/>
              <a:t>ARE CHILDREN MORE LIKELY TO CONTRACT THE DELTA VARIANT? </a:t>
            </a:r>
          </a:p>
        </p:txBody>
      </p:sp>
      <p:pic>
        <p:nvPicPr>
          <p:cNvPr id="10" name="Picture 9">
            <a:extLst>
              <a:ext uri="{FF2B5EF4-FFF2-40B4-BE49-F238E27FC236}">
                <a16:creationId xmlns:a16="http://schemas.microsoft.com/office/drawing/2014/main" id="{A9CA01A4-17CD-2546-9117-750B63D30F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8802" y="1887298"/>
            <a:ext cx="2010498" cy="3602214"/>
          </a:xfrm>
          <a:prstGeom prst="rect">
            <a:avLst/>
          </a:prstGeom>
        </p:spPr>
      </p:pic>
    </p:spTree>
    <p:extLst>
      <p:ext uri="{BB962C8B-B14F-4D97-AF65-F5344CB8AC3E}">
        <p14:creationId xmlns:p14="http://schemas.microsoft.com/office/powerpoint/2010/main" val="4098868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1531</Words>
  <Application>Microsoft Macintosh PowerPoint</Application>
  <PresentationFormat>Widescreen</PresentationFormat>
  <Paragraphs>68</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Merico</dc:creator>
  <cp:lastModifiedBy>Francesca Merico</cp:lastModifiedBy>
  <cp:revision>2</cp:revision>
  <dcterms:created xsi:type="dcterms:W3CDTF">2021-08-25T11:47:58Z</dcterms:created>
  <dcterms:modified xsi:type="dcterms:W3CDTF">2021-08-25T12:59:31Z</dcterms:modified>
</cp:coreProperties>
</file>