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5" r:id="rId1"/>
  </p:sldMasterIdLst>
  <p:sldIdLst>
    <p:sldId id="256" r:id="rId2"/>
    <p:sldId id="258" r:id="rId3"/>
    <p:sldId id="259" r:id="rId4"/>
    <p:sldId id="269" r:id="rId5"/>
    <p:sldId id="261" r:id="rId6"/>
    <p:sldId id="271" r:id="rId7"/>
    <p:sldId id="274" r:id="rId8"/>
    <p:sldId id="272" r:id="rId9"/>
    <p:sldId id="268"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4FAD23-BFF2-438D-808D-B62848118B54}"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34853419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FAD23-BFF2-438D-808D-B62848118B54}"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169446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FAD23-BFF2-438D-808D-B62848118B54}"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3496112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4FAD23-BFF2-438D-808D-B62848118B54}"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270791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EC4FAD23-BFF2-438D-808D-B62848118B54}"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744230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EC4FAD23-BFF2-438D-808D-B62848118B54}" type="datetimeFigureOut">
              <a:rPr lang="en-US" smtClean="0"/>
              <a:t>10/26/2020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23959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EC4FAD23-BFF2-438D-808D-B62848118B54}"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90981-088F-4C69-A691-87877B305D72}"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34647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4FAD23-BFF2-438D-808D-B62848118B54}" type="datetimeFigureOut">
              <a:rPr lang="en-US" smtClean="0"/>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401972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FAD23-BFF2-438D-808D-B62848118B54}" type="datetimeFigureOut">
              <a:rPr lang="en-US" smtClean="0"/>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14619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EC4FAD23-BFF2-438D-808D-B62848118B54}" type="datetimeFigureOut">
              <a:rPr lang="en-US" smtClean="0"/>
              <a:t>10/26/2020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276189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EC4FAD23-BFF2-438D-808D-B62848118B54}" type="datetimeFigureOut">
              <a:rPr lang="en-US" smtClean="0"/>
              <a:t>10/26/2020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3B090981-088F-4C69-A691-87877B305D72}" type="slidenum">
              <a:rPr lang="en-US" smtClean="0"/>
              <a:t>‹#›</a:t>
            </a:fld>
            <a:endParaRPr lang="en-US"/>
          </a:p>
        </p:txBody>
      </p:sp>
    </p:spTree>
    <p:extLst>
      <p:ext uri="{BB962C8B-B14F-4D97-AF65-F5344CB8AC3E}">
        <p14:creationId xmlns:p14="http://schemas.microsoft.com/office/powerpoint/2010/main" val="2043515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C4FAD23-BFF2-438D-808D-B62848118B54}" type="datetimeFigureOut">
              <a:rPr lang="en-US" smtClean="0"/>
              <a:t>10/26/2020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B090981-088F-4C69-A691-87877B305D72}" type="slidenum">
              <a:rPr lang="en-US" smtClean="0"/>
              <a:t>‹#›</a:t>
            </a:fld>
            <a:endParaRPr lang="en-US"/>
          </a:p>
        </p:txBody>
      </p:sp>
    </p:spTree>
    <p:extLst>
      <p:ext uri="{BB962C8B-B14F-4D97-AF65-F5344CB8AC3E}">
        <p14:creationId xmlns:p14="http://schemas.microsoft.com/office/powerpoint/2010/main" val="2672074547"/>
      </p:ext>
    </p:extLst>
  </p:cSld>
  <p:clrMap bg1="lt1" tx1="dk1" bg2="lt2" tx2="dk2" accent1="accent1" accent2="accent2" accent3="accent3" accent4="accent4" accent5="accent5" accent6="accent6" hlink="hlink" folHlink="folHlink"/>
  <p:sldLayoutIdLst>
    <p:sldLayoutId id="2147484236" r:id="rId1"/>
    <p:sldLayoutId id="2147484237" r:id="rId2"/>
    <p:sldLayoutId id="2147484238" r:id="rId3"/>
    <p:sldLayoutId id="2147484239" r:id="rId4"/>
    <p:sldLayoutId id="2147484240" r:id="rId5"/>
    <p:sldLayoutId id="2147484241" r:id="rId6"/>
    <p:sldLayoutId id="2147484242" r:id="rId7"/>
    <p:sldLayoutId id="2147484243" r:id="rId8"/>
    <p:sldLayoutId id="2147484244" r:id="rId9"/>
    <p:sldLayoutId id="2147484245" r:id="rId10"/>
    <p:sldLayoutId id="2147484246"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9123" y="242790"/>
            <a:ext cx="10388661" cy="2125506"/>
          </a:xfrm>
          <a:noFill/>
          <a:ln>
            <a:noFill/>
          </a:ln>
        </p:spPr>
        <p:txBody>
          <a:bodyPr>
            <a:noAutofit/>
          </a:bodyPr>
          <a:lstStyle/>
          <a:p>
            <a:pPr algn="ctr"/>
            <a:r>
              <a:rPr lang="en-US" sz="5400" cap="none" dirty="0" smtClean="0">
                <a:solidFill>
                  <a:schemeClr val="tx1"/>
                </a:solidFill>
                <a:latin typeface="+mn-lt"/>
              </a:rPr>
              <a:t>Muslim Education And Welfare Association (MEWA)</a:t>
            </a:r>
            <a:endParaRPr lang="en-US" sz="5400" cap="none" dirty="0">
              <a:solidFill>
                <a:schemeClr val="tx1"/>
              </a:solidFill>
              <a:latin typeface="+mn-lt"/>
            </a:endParaRPr>
          </a:p>
        </p:txBody>
      </p:sp>
      <p:sp>
        <p:nvSpPr>
          <p:cNvPr id="3" name="Subtitle 2"/>
          <p:cNvSpPr>
            <a:spLocks noGrp="1"/>
          </p:cNvSpPr>
          <p:nvPr>
            <p:ph type="subTitle" idx="1"/>
          </p:nvPr>
        </p:nvSpPr>
        <p:spPr>
          <a:xfrm>
            <a:off x="388189" y="1751162"/>
            <a:ext cx="11369615" cy="4735902"/>
          </a:xfrm>
        </p:spPr>
        <p:txBody>
          <a:bodyPr>
            <a:normAutofit/>
          </a:bodyPr>
          <a:lstStyle/>
          <a:p>
            <a:endParaRPr lang="en-US" sz="3600" b="1" dirty="0" smtClean="0"/>
          </a:p>
          <a:p>
            <a:pPr algn="ctr"/>
            <a:r>
              <a:rPr lang="en-US" sz="3200" b="1" i="1" cap="none" dirty="0" smtClean="0">
                <a:latin typeface="+mn-lt"/>
              </a:rPr>
              <a:t>MEWA’s Innovative Faith-based Model For Addressing Gaps In HIV Epidemic Control, And The Challenges And Opportunities For FBOs To Work With Key Populations</a:t>
            </a:r>
            <a:endParaRPr lang="en-US" sz="3200" i="1" cap="none" dirty="0" smtClean="0">
              <a:latin typeface="+mn-lt"/>
            </a:endParaRPr>
          </a:p>
          <a:p>
            <a:r>
              <a:rPr lang="en-US" sz="3600" dirty="0"/>
              <a:t> </a:t>
            </a:r>
          </a:p>
          <a:p>
            <a:pPr algn="ctr"/>
            <a:r>
              <a:rPr lang="en-US" i="1" cap="none" dirty="0" smtClean="0">
                <a:latin typeface="+mn-lt"/>
              </a:rPr>
              <a:t>Presented By: Abdalla </a:t>
            </a:r>
            <a:r>
              <a:rPr lang="en-US" i="1" cap="none" dirty="0" err="1" smtClean="0">
                <a:latin typeface="+mn-lt"/>
              </a:rPr>
              <a:t>Badhrus</a:t>
            </a:r>
            <a:endParaRPr lang="en-US" i="1" cap="none" dirty="0" smtClean="0">
              <a:latin typeface="+mn-lt"/>
            </a:endParaRPr>
          </a:p>
          <a:p>
            <a:pPr algn="ctr"/>
            <a:r>
              <a:rPr lang="en-US" i="1" cap="none" dirty="0" smtClean="0">
                <a:latin typeface="+mn-lt"/>
              </a:rPr>
              <a:t>Program Manager- MEWA Health And Harm Reduction</a:t>
            </a:r>
            <a:endParaRPr lang="en-US" i="1" cap="none" dirty="0">
              <a:latin typeface="+mn-lt"/>
            </a:endParaRPr>
          </a:p>
        </p:txBody>
      </p:sp>
      <p:pic>
        <p:nvPicPr>
          <p:cNvPr id="4" name="Picture 3"/>
          <p:cNvPicPr>
            <a:picLocks noChangeAspect="1"/>
          </p:cNvPicPr>
          <p:nvPr/>
        </p:nvPicPr>
        <p:blipFill>
          <a:blip r:embed="rId2"/>
          <a:stretch>
            <a:fillRect/>
          </a:stretch>
        </p:blipFill>
        <p:spPr>
          <a:xfrm>
            <a:off x="341823" y="419760"/>
            <a:ext cx="1257300" cy="1257300"/>
          </a:xfrm>
          <a:prstGeom prst="rect">
            <a:avLst/>
          </a:prstGeom>
        </p:spPr>
      </p:pic>
    </p:spTree>
    <p:extLst>
      <p:ext uri="{BB962C8B-B14F-4D97-AF65-F5344CB8AC3E}">
        <p14:creationId xmlns:p14="http://schemas.microsoft.com/office/powerpoint/2010/main" val="1298976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5005" y="4910328"/>
            <a:ext cx="1811322" cy="1811322"/>
          </a:xfrm>
          <a:prstGeom prst="rect">
            <a:avLst/>
          </a:prstGeom>
        </p:spPr>
      </p:pic>
      <p:sp>
        <p:nvSpPr>
          <p:cNvPr id="3" name="TextBox 2"/>
          <p:cNvSpPr txBox="1"/>
          <p:nvPr/>
        </p:nvSpPr>
        <p:spPr>
          <a:xfrm>
            <a:off x="2070723" y="338536"/>
            <a:ext cx="7854695" cy="1107996"/>
          </a:xfrm>
          <a:prstGeom prst="rect">
            <a:avLst/>
          </a:prstGeom>
          <a:noFill/>
        </p:spPr>
        <p:txBody>
          <a:bodyPr wrap="square" rtlCol="0">
            <a:spAutoFit/>
          </a:bodyPr>
          <a:lstStyle/>
          <a:p>
            <a:pPr algn="ctr"/>
            <a:r>
              <a:rPr lang="en-US" sz="6600" dirty="0" smtClean="0"/>
              <a:t>Thank you</a:t>
            </a:r>
            <a:endParaRPr lang="en-US" sz="6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0320" y="1446532"/>
            <a:ext cx="6875502" cy="5156627"/>
          </a:xfrm>
          <a:prstGeom prst="rect">
            <a:avLst/>
          </a:prstGeom>
        </p:spPr>
      </p:pic>
    </p:spTree>
    <p:extLst>
      <p:ext uri="{BB962C8B-B14F-4D97-AF65-F5344CB8AC3E}">
        <p14:creationId xmlns:p14="http://schemas.microsoft.com/office/powerpoint/2010/main" val="191129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280"/>
            <a:ext cx="10515600" cy="1149292"/>
          </a:xfrm>
        </p:spPr>
        <p:txBody>
          <a:bodyPr>
            <a:normAutofit/>
          </a:bodyPr>
          <a:lstStyle/>
          <a:p>
            <a:pPr algn="ctr"/>
            <a:r>
              <a:rPr lang="en-US" dirty="0"/>
              <a:t>MEWA’s innovative faith-based model for addressing gaps in HIV epidemic control</a:t>
            </a:r>
          </a:p>
        </p:txBody>
      </p:sp>
      <p:sp>
        <p:nvSpPr>
          <p:cNvPr id="3" name="Content Placeholder 2"/>
          <p:cNvSpPr>
            <a:spLocks noGrp="1"/>
          </p:cNvSpPr>
          <p:nvPr>
            <p:ph idx="1"/>
          </p:nvPr>
        </p:nvSpPr>
        <p:spPr>
          <a:xfrm>
            <a:off x="415505" y="1435199"/>
            <a:ext cx="11360989" cy="4868473"/>
          </a:xfrm>
        </p:spPr>
        <p:txBody>
          <a:bodyPr>
            <a:noAutofit/>
          </a:bodyPr>
          <a:lstStyle/>
          <a:p>
            <a:r>
              <a:rPr lang="en-US" sz="2400" dirty="0" smtClean="0"/>
              <a:t>Survey (typology, gender, education, needs </a:t>
            </a:r>
            <a:r>
              <a:rPr lang="en-US" sz="2400" dirty="0"/>
              <a:t>a</a:t>
            </a:r>
            <a:r>
              <a:rPr lang="en-US" sz="2400" dirty="0" smtClean="0"/>
              <a:t>ssessment)</a:t>
            </a:r>
          </a:p>
          <a:p>
            <a:r>
              <a:rPr lang="en-US" sz="2400" dirty="0" smtClean="0"/>
              <a:t>Detoxification </a:t>
            </a:r>
            <a:r>
              <a:rPr lang="en-US" sz="2400" dirty="0" err="1" smtClean="0"/>
              <a:t>centre</a:t>
            </a:r>
            <a:endParaRPr lang="en-US" sz="2400" dirty="0" smtClean="0"/>
          </a:p>
          <a:p>
            <a:r>
              <a:rPr lang="en-US" sz="2400" dirty="0" smtClean="0"/>
              <a:t>Residential and non-residential rehabilitation treatment </a:t>
            </a:r>
          </a:p>
          <a:p>
            <a:r>
              <a:rPr lang="en-US" sz="2400" dirty="0" smtClean="0"/>
              <a:t>Female drug users rescue </a:t>
            </a:r>
            <a:r>
              <a:rPr lang="en-US" sz="2400" dirty="0" err="1" smtClean="0"/>
              <a:t>centre</a:t>
            </a:r>
            <a:endParaRPr lang="en-US" sz="2400" dirty="0" smtClean="0"/>
          </a:p>
          <a:p>
            <a:r>
              <a:rPr lang="en-US" sz="2400" dirty="0" smtClean="0"/>
              <a:t>Female drug users safe space </a:t>
            </a:r>
          </a:p>
          <a:p>
            <a:r>
              <a:rPr lang="en-US" sz="2400" dirty="0" smtClean="0"/>
              <a:t>Street families rehabilitation</a:t>
            </a:r>
          </a:p>
          <a:p>
            <a:r>
              <a:rPr lang="en-US" sz="2400" dirty="0" smtClean="0"/>
              <a:t>Methadone treatment</a:t>
            </a:r>
          </a:p>
          <a:p>
            <a:r>
              <a:rPr lang="en-US" sz="2400" dirty="0" smtClean="0"/>
              <a:t>Harm Reduction</a:t>
            </a:r>
          </a:p>
          <a:p>
            <a:r>
              <a:rPr lang="en-US" sz="2400" dirty="0" smtClean="0"/>
              <a:t>Paralegal work</a:t>
            </a:r>
          </a:p>
          <a:p>
            <a:r>
              <a:rPr lang="en-US" sz="2400" dirty="0" smtClean="0"/>
              <a:t>SRHR</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4206" y="1609344"/>
            <a:ext cx="3390138" cy="4520184"/>
          </a:xfrm>
          <a:prstGeom prst="rect">
            <a:avLst/>
          </a:prstGeom>
        </p:spPr>
      </p:pic>
    </p:spTree>
    <p:extLst>
      <p:ext uri="{BB962C8B-B14F-4D97-AF65-F5344CB8AC3E}">
        <p14:creationId xmlns:p14="http://schemas.microsoft.com/office/powerpoint/2010/main" val="2418157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584" y="694944"/>
            <a:ext cx="4730496" cy="1564660"/>
          </a:xfrm>
        </p:spPr>
        <p:txBody>
          <a:bodyPr>
            <a:normAutofit fontScale="90000"/>
          </a:bodyPr>
          <a:lstStyle/>
          <a:p>
            <a:r>
              <a:rPr lang="en-US" dirty="0" smtClean="0"/>
              <a:t>FBOs’ challenges working with PEOPLE WHO INJECT DRUGS (PWIDs)</a:t>
            </a:r>
            <a:endParaRPr lang="en-US" dirty="0"/>
          </a:p>
        </p:txBody>
      </p:sp>
      <p:sp>
        <p:nvSpPr>
          <p:cNvPr id="3" name="Content Placeholder 2"/>
          <p:cNvSpPr>
            <a:spLocks noGrp="1"/>
          </p:cNvSpPr>
          <p:nvPr>
            <p:ph idx="1"/>
          </p:nvPr>
        </p:nvSpPr>
        <p:spPr>
          <a:xfrm>
            <a:off x="396815" y="2359152"/>
            <a:ext cx="4815265" cy="4265935"/>
          </a:xfrm>
        </p:spPr>
        <p:txBody>
          <a:bodyPr>
            <a:noAutofit/>
          </a:bodyPr>
          <a:lstStyle/>
          <a:p>
            <a:r>
              <a:rPr lang="en-US" sz="2400" dirty="0" smtClean="0"/>
              <a:t>Criminalization of drug use</a:t>
            </a:r>
          </a:p>
          <a:p>
            <a:r>
              <a:rPr lang="en-US" sz="2400" dirty="0" smtClean="0"/>
              <a:t>Stigma and discrimination</a:t>
            </a:r>
          </a:p>
          <a:p>
            <a:r>
              <a:rPr lang="en-US" sz="2400" dirty="0"/>
              <a:t>S</a:t>
            </a:r>
            <a:r>
              <a:rPr lang="en-US" sz="2400" dirty="0" smtClean="0"/>
              <a:t>ounds like encouraging drug use</a:t>
            </a:r>
          </a:p>
          <a:p>
            <a:r>
              <a:rPr lang="en-US" sz="2400" dirty="0" smtClean="0"/>
              <a:t>No direct contact with PWIDs</a:t>
            </a:r>
          </a:p>
          <a:p>
            <a:r>
              <a:rPr lang="en-US" sz="2400" dirty="0" smtClean="0"/>
              <a:t>FBOs are against drug use</a:t>
            </a:r>
          </a:p>
          <a:p>
            <a:r>
              <a:rPr lang="en-US" sz="2400" dirty="0"/>
              <a:t>D</a:t>
            </a:r>
            <a:r>
              <a:rPr lang="en-US" sz="2400" dirty="0" smtClean="0"/>
              <a:t>rug use SIN (the lack faith, criminals, dirty, they will not see have)</a:t>
            </a:r>
          </a:p>
          <a:p>
            <a:r>
              <a:rPr lang="en-US" sz="2400" dirty="0" smtClean="0"/>
              <a:t>Myths on drug use</a:t>
            </a:r>
            <a:endParaRPr lang="en-US" sz="2400" dirty="0"/>
          </a:p>
        </p:txBody>
      </p:sp>
      <p:sp>
        <p:nvSpPr>
          <p:cNvPr id="4" name="Title 1"/>
          <p:cNvSpPr txBox="1">
            <a:spLocks/>
          </p:cNvSpPr>
          <p:nvPr/>
        </p:nvSpPr>
        <p:spPr bwMode="black">
          <a:xfrm>
            <a:off x="6414947" y="694944"/>
            <a:ext cx="4966285" cy="1564660"/>
          </a:xfrm>
          <a:prstGeom prst="rect">
            <a:avLst/>
          </a:prstGeom>
          <a:solidFill>
            <a:srgbClr val="FFFFFF"/>
          </a:solidFill>
          <a:ln w="31750" cap="sq">
            <a:solidFill>
              <a:srgbClr val="404040"/>
            </a:solidFill>
            <a:miter lim="800000"/>
          </a:ln>
        </p:spPr>
        <p:txBody>
          <a:bodyPr vert="horz" lIns="182880" tIns="182880" rIns="182880" bIns="182880" rtlCol="0" anchor="ctr">
            <a:normAutofit fontScale="975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dirty="0" smtClean="0"/>
              <a:t>Opportunities for FBOs to work with PWID</a:t>
            </a:r>
            <a:endParaRPr lang="en-US" dirty="0"/>
          </a:p>
        </p:txBody>
      </p:sp>
      <p:sp>
        <p:nvSpPr>
          <p:cNvPr id="5" name="Content Placeholder 2"/>
          <p:cNvSpPr txBox="1">
            <a:spLocks/>
          </p:cNvSpPr>
          <p:nvPr/>
        </p:nvSpPr>
        <p:spPr>
          <a:xfrm>
            <a:off x="6414947" y="2359152"/>
            <a:ext cx="5106493" cy="499469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sz="2400" dirty="0" smtClean="0"/>
              <a:t>Respected by communities / PWIDs</a:t>
            </a:r>
          </a:p>
          <a:p>
            <a:r>
              <a:rPr lang="en-US" sz="2400" dirty="0"/>
              <a:t>C</a:t>
            </a:r>
            <a:r>
              <a:rPr lang="en-US" sz="2400" dirty="0" smtClean="0"/>
              <a:t>an make a change (decriminalization of drug use)</a:t>
            </a:r>
          </a:p>
          <a:p>
            <a:r>
              <a:rPr lang="en-US" sz="2400" dirty="0" smtClean="0"/>
              <a:t>Donors, governments and communities trust FBOs</a:t>
            </a:r>
          </a:p>
          <a:p>
            <a:r>
              <a:rPr lang="en-US" sz="2400" dirty="0" smtClean="0"/>
              <a:t>FBOs have resources</a:t>
            </a:r>
          </a:p>
          <a:p>
            <a:r>
              <a:rPr lang="en-US" sz="2400" dirty="0" smtClean="0"/>
              <a:t>Opportunity to understand addiction as a disease</a:t>
            </a:r>
          </a:p>
          <a:p>
            <a:r>
              <a:rPr lang="en-US" sz="2400" dirty="0" smtClean="0"/>
              <a:t>Near the community</a:t>
            </a:r>
          </a:p>
          <a:p>
            <a:endParaRPr lang="en-US" dirty="0" smtClean="0"/>
          </a:p>
          <a:p>
            <a:endParaRPr lang="en-US" dirty="0" smtClean="0"/>
          </a:p>
          <a:p>
            <a:endParaRPr lang="en-US" dirty="0"/>
          </a:p>
        </p:txBody>
      </p:sp>
    </p:spTree>
    <p:extLst>
      <p:ext uri="{BB962C8B-B14F-4D97-AF65-F5344CB8AC3E}">
        <p14:creationId xmlns:p14="http://schemas.microsoft.com/office/powerpoint/2010/main" val="468538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2528"/>
            <a:ext cx="10515600" cy="923027"/>
          </a:xfrm>
        </p:spPr>
        <p:txBody>
          <a:bodyPr/>
          <a:lstStyle/>
          <a:p>
            <a:pPr algn="ctr"/>
            <a:r>
              <a:rPr lang="en-US" dirty="0" smtClean="0"/>
              <a:t>Overview of supportive Services </a:t>
            </a:r>
            <a:endParaRPr lang="en-US" dirty="0"/>
          </a:p>
        </p:txBody>
      </p:sp>
      <p:sp>
        <p:nvSpPr>
          <p:cNvPr id="3" name="Content Placeholder 2"/>
          <p:cNvSpPr>
            <a:spLocks noGrp="1"/>
          </p:cNvSpPr>
          <p:nvPr>
            <p:ph idx="1"/>
          </p:nvPr>
        </p:nvSpPr>
        <p:spPr>
          <a:xfrm>
            <a:off x="173736" y="1261872"/>
            <a:ext cx="11585448" cy="5504688"/>
          </a:xfrm>
        </p:spPr>
        <p:txBody>
          <a:bodyPr>
            <a:normAutofit fontScale="85000" lnSpcReduction="20000"/>
          </a:bodyPr>
          <a:lstStyle/>
          <a:p>
            <a:pPr>
              <a:lnSpc>
                <a:spcPct val="100000"/>
              </a:lnSpc>
              <a:buFont typeface="Arial" panose="020B0604020202020204" pitchFamily="34" charset="0"/>
              <a:buChar char="•"/>
            </a:pPr>
            <a:r>
              <a:rPr lang="en-US" sz="3100" i="1" dirty="0" smtClean="0"/>
              <a:t>Female Rescue Shelter: </a:t>
            </a:r>
            <a:r>
              <a:rPr lang="en-US" altLang="en-US" sz="3100" dirty="0" smtClean="0"/>
              <a:t>Free </a:t>
            </a:r>
            <a:r>
              <a:rPr lang="en-US" altLang="en-US" sz="3100" dirty="0"/>
              <a:t>detoxification for </a:t>
            </a:r>
            <a:r>
              <a:rPr lang="en-US" altLang="en-US" sz="3100" dirty="0" smtClean="0"/>
              <a:t>female drug users (FDUs) </a:t>
            </a:r>
            <a:r>
              <a:rPr lang="en-US" altLang="en-US" sz="3100" dirty="0"/>
              <a:t>and their children, </a:t>
            </a:r>
            <a:r>
              <a:rPr lang="en-US" altLang="en-US" sz="3100" dirty="0" smtClean="0"/>
              <a:t>adherence, parenting training, IGA, peer support, clothes and sanitary towels, shelter for women on methadone and in recovery</a:t>
            </a:r>
          </a:p>
          <a:p>
            <a:pPr lvl="1"/>
            <a:r>
              <a:rPr lang="en-US" altLang="en-US" sz="3100" dirty="0" smtClean="0"/>
              <a:t>Support for children of FDUs – meals, diapers, clothes, medical care, psychosocial support, School Madrasa </a:t>
            </a:r>
          </a:p>
          <a:p>
            <a:r>
              <a:rPr lang="en-US" altLang="en-US" sz="3100" i="1" dirty="0" smtClean="0"/>
              <a:t>Opioid Substitution Treatment (OST)/Medication-Assisted Treatment (MAT): </a:t>
            </a:r>
            <a:r>
              <a:rPr lang="en-US" altLang="en-US" sz="3100" dirty="0" smtClean="0"/>
              <a:t>Recruit, assess, shelter, and transport MAT clients; support MAT clinic, psychosocial, nutritional support </a:t>
            </a:r>
          </a:p>
          <a:p>
            <a:r>
              <a:rPr lang="en-US" altLang="en-US" sz="3100" i="1" dirty="0" smtClean="0"/>
              <a:t>Street Family Support: </a:t>
            </a:r>
            <a:r>
              <a:rPr lang="en-US" altLang="en-US" sz="3100" dirty="0" smtClean="0"/>
              <a:t>Rescue street families, psychosocial support, basic medical services, legal services, rehabilitation, resocialization, family reintegration, financial education </a:t>
            </a:r>
          </a:p>
          <a:p>
            <a:r>
              <a:rPr lang="en-US" altLang="en-US" sz="3100" i="1" dirty="0" smtClean="0"/>
              <a:t>Paralegal Services; issuance of national documents, human rights, advocacy </a:t>
            </a:r>
            <a:endParaRPr lang="en-US" altLang="en-US" sz="3100" i="1" dirty="0"/>
          </a:p>
          <a:p>
            <a:r>
              <a:rPr lang="en-US" sz="3100" i="1" dirty="0" smtClean="0"/>
              <a:t>Female Safe Spaces: </a:t>
            </a:r>
            <a:r>
              <a:rPr lang="en-US" sz="3100" dirty="0" smtClean="0"/>
              <a:t>Formal </a:t>
            </a:r>
            <a:r>
              <a:rPr lang="en-US" sz="3100" dirty="0"/>
              <a:t>space where </a:t>
            </a:r>
            <a:r>
              <a:rPr lang="en-US" sz="3100" dirty="0" smtClean="0"/>
              <a:t>FDUs feel </a:t>
            </a:r>
            <a:r>
              <a:rPr lang="en-US" sz="3100" dirty="0"/>
              <a:t>comfortable </a:t>
            </a:r>
            <a:r>
              <a:rPr lang="en-US" sz="3100" dirty="0" smtClean="0"/>
              <a:t>to </a:t>
            </a:r>
            <a:r>
              <a:rPr lang="en-US" sz="3100" dirty="0"/>
              <a:t>express themselves without fear of judgement or </a:t>
            </a:r>
            <a:r>
              <a:rPr lang="en-US" sz="3100" dirty="0" smtClean="0"/>
              <a:t>harm, receive social support, acquire skills, receive GBV services, information </a:t>
            </a:r>
            <a:r>
              <a:rPr lang="en-US" sz="3100" dirty="0"/>
              <a:t>on </a:t>
            </a:r>
            <a:r>
              <a:rPr lang="en-US" sz="3100" dirty="0" smtClean="0"/>
              <a:t>women's </a:t>
            </a:r>
            <a:r>
              <a:rPr lang="en-US" sz="3100" dirty="0"/>
              <a:t>rights, health and services.</a:t>
            </a:r>
          </a:p>
          <a:p>
            <a:endParaRPr lang="en-US" dirty="0" smtClean="0"/>
          </a:p>
          <a:p>
            <a:endParaRPr lang="en-US" dirty="0"/>
          </a:p>
        </p:txBody>
      </p:sp>
    </p:spTree>
    <p:extLst>
      <p:ext uri="{BB962C8B-B14F-4D97-AF65-F5344CB8AC3E}">
        <p14:creationId xmlns:p14="http://schemas.microsoft.com/office/powerpoint/2010/main" val="148803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951346"/>
          </a:xfrm>
        </p:spPr>
        <p:txBody>
          <a:bodyPr/>
          <a:lstStyle/>
          <a:p>
            <a:r>
              <a:rPr lang="en-US" dirty="0" smtClean="0"/>
              <a:t>HARM REDUCTION/DICE SERVICES</a:t>
            </a:r>
            <a:endParaRPr lang="en-US" dirty="0"/>
          </a:p>
        </p:txBody>
      </p:sp>
      <p:sp>
        <p:nvSpPr>
          <p:cNvPr id="3" name="Content Placeholder 2"/>
          <p:cNvSpPr>
            <a:spLocks noGrp="1"/>
          </p:cNvSpPr>
          <p:nvPr>
            <p:ph idx="1"/>
          </p:nvPr>
        </p:nvSpPr>
        <p:spPr>
          <a:xfrm>
            <a:off x="4400388" y="1226866"/>
            <a:ext cx="6953412" cy="4414982"/>
          </a:xfrm>
        </p:spPr>
        <p:txBody>
          <a:bodyPr>
            <a:noAutofit/>
          </a:bodyPr>
          <a:lstStyle/>
          <a:p>
            <a:r>
              <a:rPr lang="en-US" altLang="en-US" sz="2400" dirty="0"/>
              <a:t>Needle and Syringe Program</a:t>
            </a:r>
          </a:p>
          <a:p>
            <a:r>
              <a:rPr lang="en-US" altLang="en-US" sz="2400" dirty="0"/>
              <a:t>HIV counseling and testing</a:t>
            </a:r>
          </a:p>
          <a:p>
            <a:r>
              <a:rPr lang="en-US" altLang="en-US" sz="2400" dirty="0"/>
              <a:t>Antiretroviral therapy (for PWID who are living with HIV), including adherence counselling</a:t>
            </a:r>
          </a:p>
          <a:p>
            <a:r>
              <a:rPr lang="en-US" altLang="en-US" sz="2400" dirty="0"/>
              <a:t>Prevention and treatment of </a:t>
            </a:r>
            <a:r>
              <a:rPr lang="en-US" altLang="en-US" sz="2400" dirty="0" smtClean="0"/>
              <a:t>STIs</a:t>
            </a:r>
            <a:endParaRPr lang="en-US" altLang="en-US" sz="2400" dirty="0"/>
          </a:p>
          <a:p>
            <a:r>
              <a:rPr lang="en-US" altLang="en-US" sz="2400" dirty="0"/>
              <a:t>Condom programs targeted specifically PWID and their sexual partners</a:t>
            </a:r>
          </a:p>
          <a:p>
            <a:r>
              <a:rPr lang="en-US" altLang="en-US" sz="2400" dirty="0"/>
              <a:t>Targeted IEC materials and campaigns for PWID and their sexual partners</a:t>
            </a:r>
          </a:p>
          <a:p>
            <a:r>
              <a:rPr lang="en-US" altLang="en-US" sz="2400" dirty="0"/>
              <a:t>Prevention, diagnosis and treatment of tuberculosis and viral </a:t>
            </a:r>
            <a:r>
              <a:rPr lang="en-US" altLang="en-US" sz="2400" dirty="0" smtClean="0"/>
              <a:t>hepatitis</a:t>
            </a:r>
            <a:endParaRPr lang="en-US" alt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8812" y="3146470"/>
            <a:ext cx="2457866" cy="326694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098" y="1337714"/>
            <a:ext cx="3849294" cy="1560934"/>
          </a:xfrm>
          <a:prstGeom prst="rect">
            <a:avLst/>
          </a:prstGeom>
        </p:spPr>
      </p:pic>
    </p:spTree>
    <p:extLst>
      <p:ext uri="{BB962C8B-B14F-4D97-AF65-F5344CB8AC3E}">
        <p14:creationId xmlns:p14="http://schemas.microsoft.com/office/powerpoint/2010/main" val="196470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951346"/>
          </a:xfrm>
        </p:spPr>
        <p:txBody>
          <a:bodyPr>
            <a:normAutofit fontScale="90000"/>
          </a:bodyPr>
          <a:lstStyle/>
          <a:p>
            <a:r>
              <a:rPr lang="en-US" dirty="0">
                <a:solidFill>
                  <a:schemeClr val="tx1"/>
                </a:solidFill>
              </a:rPr>
              <a:t>KP HIV </a:t>
            </a:r>
            <a:r>
              <a:rPr lang="en-US" dirty="0" smtClean="0">
                <a:solidFill>
                  <a:schemeClr val="tx1"/>
                </a:solidFill>
              </a:rPr>
              <a:t>Testing AND ART – </a:t>
            </a:r>
            <a:r>
              <a:rPr lang="en-US" dirty="0" smtClean="0"/>
              <a:t/>
            </a:r>
            <a:br>
              <a:rPr lang="en-US" dirty="0" smtClean="0"/>
            </a:br>
            <a:r>
              <a:rPr lang="en-US" dirty="0" smtClean="0"/>
              <a:t>the </a:t>
            </a:r>
            <a:r>
              <a:rPr lang="en-US" dirty="0"/>
              <a:t>role of the faith community </a:t>
            </a:r>
          </a:p>
        </p:txBody>
      </p:sp>
      <p:sp>
        <p:nvSpPr>
          <p:cNvPr id="3" name="Content Placeholder 2"/>
          <p:cNvSpPr>
            <a:spLocks noGrp="1"/>
          </p:cNvSpPr>
          <p:nvPr>
            <p:ph idx="1"/>
          </p:nvPr>
        </p:nvSpPr>
        <p:spPr>
          <a:xfrm>
            <a:off x="663539" y="1501186"/>
            <a:ext cx="5116475" cy="4414982"/>
          </a:xfrm>
        </p:spPr>
        <p:txBody>
          <a:bodyPr>
            <a:noAutofit/>
          </a:bodyPr>
          <a:lstStyle/>
          <a:p>
            <a:r>
              <a:rPr lang="en-US" altLang="en-US" sz="2800" dirty="0" smtClean="0">
                <a:solidFill>
                  <a:schemeClr val="tx1"/>
                </a:solidFill>
              </a:rPr>
              <a:t>Mobile HIV </a:t>
            </a:r>
            <a:r>
              <a:rPr lang="en-US" altLang="en-US" sz="2800" dirty="0" smtClean="0">
                <a:solidFill>
                  <a:schemeClr val="tx1"/>
                </a:solidFill>
              </a:rPr>
              <a:t>testing </a:t>
            </a:r>
            <a:r>
              <a:rPr lang="en-US" altLang="en-US" sz="2800" dirty="0" smtClean="0">
                <a:solidFill>
                  <a:schemeClr val="tx1"/>
                </a:solidFill>
              </a:rPr>
              <a:t>services</a:t>
            </a:r>
          </a:p>
          <a:p>
            <a:r>
              <a:rPr lang="en-US" altLang="en-US" sz="2800" dirty="0">
                <a:solidFill>
                  <a:schemeClr val="tx1"/>
                </a:solidFill>
              </a:rPr>
              <a:t>Stakeholder </a:t>
            </a:r>
            <a:r>
              <a:rPr lang="en-US" altLang="en-US" sz="2800" dirty="0" smtClean="0">
                <a:solidFill>
                  <a:schemeClr val="tx1"/>
                </a:solidFill>
              </a:rPr>
              <a:t>meetings </a:t>
            </a:r>
            <a:r>
              <a:rPr lang="en-US" altLang="en-US" sz="2800" dirty="0">
                <a:solidFill>
                  <a:schemeClr val="tx1"/>
                </a:solidFill>
              </a:rPr>
              <a:t>(disseminating information to </a:t>
            </a:r>
            <a:r>
              <a:rPr lang="en-US" altLang="en-US" sz="2800" dirty="0" smtClean="0">
                <a:solidFill>
                  <a:schemeClr val="tx1"/>
                </a:solidFill>
              </a:rPr>
              <a:t>stakeholders </a:t>
            </a:r>
            <a:r>
              <a:rPr lang="en-US" altLang="en-US" sz="2800" dirty="0">
                <a:solidFill>
                  <a:schemeClr val="tx1"/>
                </a:solidFill>
              </a:rPr>
              <a:t>on quarterly </a:t>
            </a:r>
            <a:r>
              <a:rPr lang="en-US" altLang="en-US" sz="2800" dirty="0">
                <a:solidFill>
                  <a:schemeClr val="tx1"/>
                </a:solidFill>
              </a:rPr>
              <a:t>p</a:t>
            </a:r>
            <a:r>
              <a:rPr lang="en-US" altLang="en-US" sz="2800" dirty="0" smtClean="0">
                <a:solidFill>
                  <a:schemeClr val="tx1"/>
                </a:solidFill>
              </a:rPr>
              <a:t>rogram </a:t>
            </a:r>
            <a:r>
              <a:rPr lang="en-US" altLang="en-US" sz="2800" dirty="0">
                <a:solidFill>
                  <a:schemeClr val="tx1"/>
                </a:solidFill>
              </a:rPr>
              <a:t>achievements, challenges and way forward)</a:t>
            </a:r>
          </a:p>
          <a:p>
            <a:r>
              <a:rPr lang="en-US" altLang="en-US" sz="2800" dirty="0" smtClean="0">
                <a:solidFill>
                  <a:schemeClr val="tx1"/>
                </a:solidFill>
              </a:rPr>
              <a:t>Cervical cancer screening </a:t>
            </a:r>
          </a:p>
          <a:p>
            <a:endParaRPr lang="en-US" altLang="en-US" sz="2800" dirty="0" smtClean="0">
              <a:solidFill>
                <a:schemeClr val="tx1"/>
              </a:solidFill>
            </a:endParaRPr>
          </a:p>
          <a:p>
            <a:pPr marL="0" indent="0">
              <a:buNone/>
            </a:pPr>
            <a:endParaRPr lang="en-US" altLang="en-US" sz="2800"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1434517"/>
            <a:ext cx="5352288" cy="4353635"/>
          </a:xfrm>
          <a:prstGeom prst="rect">
            <a:avLst/>
          </a:prstGeom>
        </p:spPr>
      </p:pic>
    </p:spTree>
    <p:extLst>
      <p:ext uri="{BB962C8B-B14F-4D97-AF65-F5344CB8AC3E}">
        <p14:creationId xmlns:p14="http://schemas.microsoft.com/office/powerpoint/2010/main" val="907173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951346"/>
          </a:xfrm>
        </p:spPr>
        <p:txBody>
          <a:bodyPr>
            <a:normAutofit fontScale="90000"/>
          </a:bodyPr>
          <a:lstStyle/>
          <a:p>
            <a:r>
              <a:rPr lang="en-US" dirty="0"/>
              <a:t>KP </a:t>
            </a:r>
            <a:r>
              <a:rPr lang="en-US" dirty="0" err="1" smtClean="0">
                <a:solidFill>
                  <a:schemeClr val="tx1"/>
                </a:solidFill>
              </a:rPr>
              <a:t>PrEP</a:t>
            </a:r>
            <a:r>
              <a:rPr lang="en-US" dirty="0" smtClean="0">
                <a:solidFill>
                  <a:schemeClr val="tx1"/>
                </a:solidFill>
              </a:rPr>
              <a:t>-</a:t>
            </a:r>
            <a:r>
              <a:rPr lang="en-US" dirty="0" smtClean="0">
                <a:solidFill>
                  <a:srgbClr val="FF0000"/>
                </a:solidFill>
              </a:rPr>
              <a:t> </a:t>
            </a:r>
            <a:r>
              <a:rPr lang="en-US" dirty="0" smtClean="0"/>
              <a:t/>
            </a:r>
            <a:br>
              <a:rPr lang="en-US" dirty="0" smtClean="0"/>
            </a:br>
            <a:r>
              <a:rPr lang="en-US" dirty="0" smtClean="0"/>
              <a:t>the </a:t>
            </a:r>
            <a:r>
              <a:rPr lang="en-US" dirty="0"/>
              <a:t>role of the faith community </a:t>
            </a:r>
          </a:p>
        </p:txBody>
      </p:sp>
      <p:sp>
        <p:nvSpPr>
          <p:cNvPr id="3" name="Content Placeholder 2"/>
          <p:cNvSpPr>
            <a:spLocks noGrp="1"/>
          </p:cNvSpPr>
          <p:nvPr>
            <p:ph idx="1"/>
          </p:nvPr>
        </p:nvSpPr>
        <p:spPr>
          <a:xfrm>
            <a:off x="663540" y="1199625"/>
            <a:ext cx="10888100" cy="5444455"/>
          </a:xfrm>
        </p:spPr>
        <p:txBody>
          <a:bodyPr>
            <a:noAutofit/>
          </a:bodyPr>
          <a:lstStyle/>
          <a:p>
            <a:r>
              <a:rPr lang="en-US" sz="2400" b="1" dirty="0" err="1"/>
              <a:t>PrEP</a:t>
            </a:r>
            <a:r>
              <a:rPr lang="en-US" sz="2400" dirty="0"/>
              <a:t> is highly effective for </a:t>
            </a:r>
            <a:r>
              <a:rPr lang="en-US" sz="2400" b="1" dirty="0"/>
              <a:t>preventing HIV</a:t>
            </a:r>
            <a:r>
              <a:rPr lang="en-US" sz="2400" dirty="0"/>
              <a:t> from sex or injection drug use</a:t>
            </a:r>
            <a:r>
              <a:rPr lang="en-US" sz="2400" dirty="0" smtClean="0"/>
              <a:t>. </a:t>
            </a:r>
          </a:p>
          <a:p>
            <a:r>
              <a:rPr lang="en-US" sz="2400" dirty="0"/>
              <a:t>If you use </a:t>
            </a:r>
            <a:r>
              <a:rPr lang="en-US" sz="2400" b="1" dirty="0" err="1"/>
              <a:t>PrEP</a:t>
            </a:r>
            <a:r>
              <a:rPr lang="en-US" sz="2400" dirty="0"/>
              <a:t> consistently and correctly, it is 92%–99% effective in reducing your HIV risk, whether you use a </a:t>
            </a:r>
            <a:r>
              <a:rPr lang="en-US" sz="2400" b="1" dirty="0"/>
              <a:t>condom</a:t>
            </a:r>
            <a:r>
              <a:rPr lang="en-US" sz="2400" dirty="0"/>
              <a:t> or not</a:t>
            </a:r>
            <a:r>
              <a:rPr lang="en-US" sz="2400" dirty="0" smtClean="0"/>
              <a:t>.</a:t>
            </a:r>
          </a:p>
          <a:p>
            <a:r>
              <a:rPr lang="en-US" altLang="en-US" sz="2400" dirty="0" smtClean="0">
                <a:solidFill>
                  <a:schemeClr val="tx1"/>
                </a:solidFill>
              </a:rPr>
              <a:t>Faith community should sensitize community on </a:t>
            </a:r>
            <a:r>
              <a:rPr lang="en-US" altLang="en-US" sz="2400" b="1" dirty="0" err="1" smtClean="0">
                <a:solidFill>
                  <a:schemeClr val="tx1"/>
                </a:solidFill>
              </a:rPr>
              <a:t>PrEP.</a:t>
            </a:r>
            <a:endParaRPr lang="en-US" altLang="en-US" sz="2400" b="1" dirty="0" smtClean="0">
              <a:solidFill>
                <a:schemeClr val="tx1"/>
              </a:solidFill>
            </a:endParaRPr>
          </a:p>
          <a:p>
            <a:r>
              <a:rPr lang="en-US" sz="2400" dirty="0"/>
              <a:t>Prevention of HIV infection is achieved through a combination prevention approach. </a:t>
            </a:r>
            <a:endParaRPr lang="en-US" sz="2400" dirty="0" smtClean="0"/>
          </a:p>
          <a:p>
            <a:r>
              <a:rPr lang="en-US" sz="2400" dirty="0"/>
              <a:t>Behavioral Interventions is used to increase knowledge and skills i.e. communication, negotiation and correct and consistent condom use, reduction of sexual partners in HIV prevention, change attitudes and motivate individuals as well to adopt healthier behaviors. </a:t>
            </a:r>
          </a:p>
          <a:p>
            <a:r>
              <a:rPr lang="en-US" sz="2400" dirty="0"/>
              <a:t>Substance use may hinder adoption of healthy behaviors. </a:t>
            </a:r>
          </a:p>
          <a:p>
            <a:endParaRPr lang="en-US" altLang="en-US" sz="2800" b="1" dirty="0">
              <a:solidFill>
                <a:schemeClr val="tx1"/>
              </a:solidFill>
            </a:endParaRPr>
          </a:p>
          <a:p>
            <a:endParaRPr lang="en-US" altLang="en-US" sz="2800" b="1" dirty="0" smtClean="0">
              <a:solidFill>
                <a:schemeClr val="tx1"/>
              </a:solidFill>
            </a:endParaRPr>
          </a:p>
          <a:p>
            <a:endParaRPr lang="en-US" altLang="en-US" sz="2800" b="1" dirty="0" smtClean="0">
              <a:solidFill>
                <a:schemeClr val="tx1"/>
              </a:solidFill>
            </a:endParaRPr>
          </a:p>
          <a:p>
            <a:endParaRPr lang="en-US" altLang="en-US" sz="2800" dirty="0" smtClean="0">
              <a:solidFill>
                <a:schemeClr val="tx1"/>
              </a:solidFill>
            </a:endParaRPr>
          </a:p>
          <a:p>
            <a:endParaRPr lang="en-US" altLang="en-US" sz="2800" dirty="0" smtClean="0">
              <a:solidFill>
                <a:schemeClr val="tx1"/>
              </a:solidFill>
            </a:endParaRPr>
          </a:p>
          <a:p>
            <a:endParaRPr lang="en-US" altLang="en-US" sz="2800" dirty="0">
              <a:solidFill>
                <a:srgbClr val="FF0000"/>
              </a:solidFill>
            </a:endParaRPr>
          </a:p>
        </p:txBody>
      </p:sp>
    </p:spTree>
    <p:extLst>
      <p:ext uri="{BB962C8B-B14F-4D97-AF65-F5344CB8AC3E}">
        <p14:creationId xmlns:p14="http://schemas.microsoft.com/office/powerpoint/2010/main" val="3373460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951346"/>
          </a:xfrm>
        </p:spPr>
        <p:txBody>
          <a:bodyPr>
            <a:normAutofit/>
          </a:bodyPr>
          <a:lstStyle/>
          <a:p>
            <a:r>
              <a:rPr lang="en-US" dirty="0"/>
              <a:t>HIV PREVENTION,CARE AND TREATMENT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7092435"/>
              </p:ext>
            </p:extLst>
          </p:nvPr>
        </p:nvGraphicFramePr>
        <p:xfrm>
          <a:off x="945960" y="1492631"/>
          <a:ext cx="10300080" cy="3312160"/>
        </p:xfrm>
        <a:graphic>
          <a:graphicData uri="http://schemas.openxmlformats.org/drawingml/2006/table">
            <a:tbl>
              <a:tblPr firstRow="1" bandRow="1">
                <a:tableStyleId>{5C22544A-7EE6-4342-B048-85BDC9FD1C3A}</a:tableStyleId>
              </a:tblPr>
              <a:tblGrid>
                <a:gridCol w="2930909">
                  <a:extLst>
                    <a:ext uri="{9D8B030D-6E8A-4147-A177-3AD203B41FA5}">
                      <a16:colId xmlns:a16="http://schemas.microsoft.com/office/drawing/2014/main" val="2209548782"/>
                    </a:ext>
                  </a:extLst>
                </a:gridCol>
                <a:gridCol w="1804000">
                  <a:extLst>
                    <a:ext uri="{9D8B030D-6E8A-4147-A177-3AD203B41FA5}">
                      <a16:colId xmlns:a16="http://schemas.microsoft.com/office/drawing/2014/main" val="4134877649"/>
                    </a:ext>
                  </a:extLst>
                </a:gridCol>
                <a:gridCol w="1940151">
                  <a:extLst>
                    <a:ext uri="{9D8B030D-6E8A-4147-A177-3AD203B41FA5}">
                      <a16:colId xmlns:a16="http://schemas.microsoft.com/office/drawing/2014/main" val="2842563881"/>
                    </a:ext>
                  </a:extLst>
                </a:gridCol>
                <a:gridCol w="3625020">
                  <a:extLst>
                    <a:ext uri="{9D8B030D-6E8A-4147-A177-3AD203B41FA5}">
                      <a16:colId xmlns:a16="http://schemas.microsoft.com/office/drawing/2014/main" val="377475075"/>
                    </a:ext>
                  </a:extLst>
                </a:gridCol>
              </a:tblGrid>
              <a:tr h="370840">
                <a:tc>
                  <a:txBody>
                    <a:bodyPr/>
                    <a:lstStyle/>
                    <a:p>
                      <a:endParaRPr lang="en-US" dirty="0"/>
                    </a:p>
                  </a:txBody>
                  <a:tcPr/>
                </a:tc>
                <a:tc>
                  <a:txBody>
                    <a:bodyPr/>
                    <a:lstStyle/>
                    <a:p>
                      <a:r>
                        <a:rPr lang="en-US" dirty="0" smtClean="0">
                          <a:solidFill>
                            <a:schemeClr val="tx1"/>
                          </a:solidFill>
                        </a:rPr>
                        <a:t>Male</a:t>
                      </a:r>
                      <a:endParaRPr lang="en-US" dirty="0">
                        <a:solidFill>
                          <a:schemeClr val="tx1"/>
                        </a:solidFill>
                      </a:endParaRPr>
                    </a:p>
                  </a:txBody>
                  <a:tcPr/>
                </a:tc>
                <a:tc>
                  <a:txBody>
                    <a:bodyPr/>
                    <a:lstStyle/>
                    <a:p>
                      <a:r>
                        <a:rPr lang="en-US" dirty="0" smtClean="0">
                          <a:solidFill>
                            <a:schemeClr val="tx1"/>
                          </a:solidFill>
                        </a:rPr>
                        <a:t>Female </a:t>
                      </a:r>
                      <a:endParaRPr lang="en-US" dirty="0">
                        <a:solidFill>
                          <a:schemeClr val="tx1"/>
                        </a:solidFill>
                      </a:endParaRPr>
                    </a:p>
                  </a:txBody>
                  <a:tcPr/>
                </a:tc>
                <a:tc>
                  <a:txBody>
                    <a:bodyPr/>
                    <a:lstStyle/>
                    <a:p>
                      <a:r>
                        <a:rPr lang="en-US" dirty="0" smtClean="0">
                          <a:solidFill>
                            <a:schemeClr val="tx1"/>
                          </a:solidFill>
                        </a:rPr>
                        <a:t>Total </a:t>
                      </a:r>
                      <a:endParaRPr lang="en-US" dirty="0">
                        <a:solidFill>
                          <a:schemeClr val="tx1"/>
                        </a:solidFill>
                      </a:endParaRPr>
                    </a:p>
                  </a:txBody>
                  <a:tcPr/>
                </a:tc>
                <a:extLst>
                  <a:ext uri="{0D108BD9-81ED-4DB2-BD59-A6C34878D82A}">
                    <a16:rowId xmlns:a16="http://schemas.microsoft.com/office/drawing/2014/main" val="825823276"/>
                  </a:ext>
                </a:extLst>
              </a:tr>
              <a:tr h="370840">
                <a:tc>
                  <a:txBody>
                    <a:bodyPr/>
                    <a:lstStyle/>
                    <a:p>
                      <a:r>
                        <a:rPr lang="en-US" b="1" dirty="0" smtClean="0"/>
                        <a:t>Clients</a:t>
                      </a:r>
                      <a:r>
                        <a:rPr lang="en-US" b="1" baseline="0" dirty="0" smtClean="0"/>
                        <a:t> on ART</a:t>
                      </a:r>
                      <a:endParaRPr lang="en-US" b="1" dirty="0"/>
                    </a:p>
                  </a:txBody>
                  <a:tcPr/>
                </a:tc>
                <a:tc>
                  <a:txBody>
                    <a:bodyPr/>
                    <a:lstStyle/>
                    <a:p>
                      <a:r>
                        <a:rPr lang="en-US" dirty="0" smtClean="0"/>
                        <a:t>61</a:t>
                      </a:r>
                    </a:p>
                    <a:p>
                      <a:r>
                        <a:rPr lang="en-US" dirty="0" smtClean="0"/>
                        <a:t>PWID: 45</a:t>
                      </a:r>
                    </a:p>
                    <a:p>
                      <a:r>
                        <a:rPr lang="en-US" dirty="0" smtClean="0"/>
                        <a:t>PWUD: 16</a:t>
                      </a:r>
                      <a:endParaRPr lang="en-US" dirty="0"/>
                    </a:p>
                  </a:txBody>
                  <a:tcPr/>
                </a:tc>
                <a:tc>
                  <a:txBody>
                    <a:bodyPr/>
                    <a:lstStyle/>
                    <a:p>
                      <a:r>
                        <a:rPr lang="en-US" dirty="0" smtClean="0"/>
                        <a:t>54</a:t>
                      </a:r>
                    </a:p>
                    <a:p>
                      <a:r>
                        <a:rPr lang="en-US" dirty="0" smtClean="0"/>
                        <a:t>PWID: 26</a:t>
                      </a:r>
                    </a:p>
                    <a:p>
                      <a:r>
                        <a:rPr lang="en-US" dirty="0" smtClean="0"/>
                        <a:t>PWUD: 28</a:t>
                      </a:r>
                    </a:p>
                    <a:p>
                      <a:endParaRPr lang="en-US" dirty="0"/>
                    </a:p>
                  </a:txBody>
                  <a:tcPr/>
                </a:tc>
                <a:tc>
                  <a:txBody>
                    <a:bodyPr/>
                    <a:lstStyle/>
                    <a:p>
                      <a:r>
                        <a:rPr lang="en-US" dirty="0" smtClean="0"/>
                        <a:t>115</a:t>
                      </a:r>
                    </a:p>
                    <a:p>
                      <a:r>
                        <a:rPr lang="en-US" dirty="0" smtClean="0"/>
                        <a:t>PWID: 71</a:t>
                      </a:r>
                    </a:p>
                    <a:p>
                      <a:r>
                        <a:rPr lang="en-US" dirty="0" smtClean="0"/>
                        <a:t>PWUD: 44</a:t>
                      </a:r>
                    </a:p>
                    <a:p>
                      <a:endParaRPr lang="en-US" dirty="0"/>
                    </a:p>
                  </a:txBody>
                  <a:tcPr/>
                </a:tc>
                <a:extLst>
                  <a:ext uri="{0D108BD9-81ED-4DB2-BD59-A6C34878D82A}">
                    <a16:rowId xmlns:a16="http://schemas.microsoft.com/office/drawing/2014/main" val="2811463422"/>
                  </a:ext>
                </a:extLst>
              </a:tr>
              <a:tr h="370840">
                <a:tc>
                  <a:txBody>
                    <a:bodyPr/>
                    <a:lstStyle/>
                    <a:p>
                      <a:r>
                        <a:rPr lang="en-US" b="1" dirty="0" smtClean="0"/>
                        <a:t>Eligible</a:t>
                      </a:r>
                      <a:r>
                        <a:rPr lang="en-US" b="1" baseline="0" dirty="0" smtClean="0"/>
                        <a:t> for Viral Load </a:t>
                      </a:r>
                      <a:endParaRPr lang="en-US" b="1" dirty="0"/>
                    </a:p>
                  </a:txBody>
                  <a:tcPr/>
                </a:tc>
                <a:tc>
                  <a:txBody>
                    <a:bodyPr/>
                    <a:lstStyle/>
                    <a:p>
                      <a:r>
                        <a:rPr lang="en-US" dirty="0" smtClean="0"/>
                        <a:t>40 </a:t>
                      </a:r>
                      <a:endParaRPr lang="en-US" dirty="0"/>
                    </a:p>
                  </a:txBody>
                  <a:tcPr/>
                </a:tc>
                <a:tc>
                  <a:txBody>
                    <a:bodyPr/>
                    <a:lstStyle/>
                    <a:p>
                      <a:r>
                        <a:rPr lang="en-US" dirty="0" smtClean="0"/>
                        <a:t>36 </a:t>
                      </a:r>
                      <a:endParaRPr lang="en-US" dirty="0"/>
                    </a:p>
                  </a:txBody>
                  <a:tcPr/>
                </a:tc>
                <a:tc>
                  <a:txBody>
                    <a:bodyPr/>
                    <a:lstStyle/>
                    <a:p>
                      <a:r>
                        <a:rPr lang="en-US" dirty="0" smtClean="0"/>
                        <a:t>76</a:t>
                      </a:r>
                      <a:endParaRPr lang="en-US" dirty="0"/>
                    </a:p>
                  </a:txBody>
                  <a:tcPr/>
                </a:tc>
                <a:extLst>
                  <a:ext uri="{0D108BD9-81ED-4DB2-BD59-A6C34878D82A}">
                    <a16:rowId xmlns:a16="http://schemas.microsoft.com/office/drawing/2014/main" val="2258483740"/>
                  </a:ext>
                </a:extLst>
              </a:tr>
              <a:tr h="370840">
                <a:tc>
                  <a:txBody>
                    <a:bodyPr/>
                    <a:lstStyle/>
                    <a:p>
                      <a:r>
                        <a:rPr lang="en-US" b="1" dirty="0" smtClean="0"/>
                        <a:t>Viral Load Results Received </a:t>
                      </a:r>
                    </a:p>
                  </a:txBody>
                  <a:tcPr/>
                </a:tc>
                <a:tc>
                  <a:txBody>
                    <a:bodyPr/>
                    <a:lstStyle/>
                    <a:p>
                      <a:r>
                        <a:rPr lang="en-US" dirty="0" smtClean="0"/>
                        <a:t>40 </a:t>
                      </a:r>
                      <a:endParaRPr lang="en-US" dirty="0"/>
                    </a:p>
                  </a:txBody>
                  <a:tcPr/>
                </a:tc>
                <a:tc>
                  <a:txBody>
                    <a:bodyPr/>
                    <a:lstStyle/>
                    <a:p>
                      <a:r>
                        <a:rPr lang="en-US" dirty="0" smtClean="0"/>
                        <a:t>36 </a:t>
                      </a:r>
                      <a:endParaRPr lang="en-US" dirty="0"/>
                    </a:p>
                  </a:txBody>
                  <a:tcPr/>
                </a:tc>
                <a:tc>
                  <a:txBody>
                    <a:bodyPr/>
                    <a:lstStyle/>
                    <a:p>
                      <a:r>
                        <a:rPr lang="en-US" dirty="0" smtClean="0"/>
                        <a:t>76 (100%)</a:t>
                      </a:r>
                      <a:endParaRPr lang="en-US" dirty="0"/>
                    </a:p>
                  </a:txBody>
                  <a:tcPr/>
                </a:tc>
                <a:extLst>
                  <a:ext uri="{0D108BD9-81ED-4DB2-BD59-A6C34878D82A}">
                    <a16:rowId xmlns:a16="http://schemas.microsoft.com/office/drawing/2014/main" val="3102517626"/>
                  </a:ext>
                </a:extLst>
              </a:tr>
              <a:tr h="370840">
                <a:tc>
                  <a:txBody>
                    <a:bodyPr/>
                    <a:lstStyle/>
                    <a:p>
                      <a:r>
                        <a:rPr lang="en-US" b="1" dirty="0" smtClean="0"/>
                        <a:t>Virally Suppressed </a:t>
                      </a:r>
                      <a:endParaRPr lang="en-US" b="1" dirty="0"/>
                    </a:p>
                  </a:txBody>
                  <a:tcPr/>
                </a:tc>
                <a:tc>
                  <a:txBody>
                    <a:bodyPr/>
                    <a:lstStyle/>
                    <a:p>
                      <a:endParaRPr lang="en-US"/>
                    </a:p>
                  </a:txBody>
                  <a:tcPr/>
                </a:tc>
                <a:tc>
                  <a:txBody>
                    <a:bodyPr/>
                    <a:lstStyle/>
                    <a:p>
                      <a:endParaRPr lang="en-US" dirty="0"/>
                    </a:p>
                  </a:txBody>
                  <a:tcPr/>
                </a:tc>
                <a:tc>
                  <a:txBody>
                    <a:bodyPr/>
                    <a:lstStyle/>
                    <a:p>
                      <a:r>
                        <a:rPr lang="en-US" dirty="0" smtClean="0"/>
                        <a:t>98%</a:t>
                      </a:r>
                      <a:endParaRPr lang="en-US" dirty="0"/>
                    </a:p>
                  </a:txBody>
                  <a:tcPr/>
                </a:tc>
                <a:extLst>
                  <a:ext uri="{0D108BD9-81ED-4DB2-BD59-A6C34878D82A}">
                    <a16:rowId xmlns:a16="http://schemas.microsoft.com/office/drawing/2014/main" val="3785579272"/>
                  </a:ext>
                </a:extLst>
              </a:tr>
              <a:tr h="370840">
                <a:tc>
                  <a:txBody>
                    <a:bodyPr/>
                    <a:lstStyle/>
                    <a:p>
                      <a:r>
                        <a:rPr lang="en-US" b="1" dirty="0" err="1" smtClean="0"/>
                        <a:t>PrEP</a:t>
                      </a:r>
                      <a:endParaRPr lang="en-US" b="1" dirty="0"/>
                    </a:p>
                  </a:txBody>
                  <a:tcPr/>
                </a:tc>
                <a:tc>
                  <a:txBody>
                    <a:bodyPr/>
                    <a:lstStyle/>
                    <a:p>
                      <a:r>
                        <a:rPr lang="en-US" dirty="0" smtClean="0"/>
                        <a:t>38</a:t>
                      </a:r>
                      <a:endParaRPr lang="en-US" dirty="0"/>
                    </a:p>
                  </a:txBody>
                  <a:tcPr/>
                </a:tc>
                <a:tc>
                  <a:txBody>
                    <a:bodyPr/>
                    <a:lstStyle/>
                    <a:p>
                      <a:r>
                        <a:rPr lang="en-US" dirty="0" smtClean="0"/>
                        <a:t>28</a:t>
                      </a:r>
                      <a:endParaRPr lang="en-US" dirty="0"/>
                    </a:p>
                  </a:txBody>
                  <a:tcPr/>
                </a:tc>
                <a:tc>
                  <a:txBody>
                    <a:bodyPr/>
                    <a:lstStyle/>
                    <a:p>
                      <a:r>
                        <a:rPr lang="en-US" dirty="0" smtClean="0"/>
                        <a:t>66 (with 100% adherence)</a:t>
                      </a:r>
                      <a:endParaRPr lang="en-US" dirty="0"/>
                    </a:p>
                  </a:txBody>
                  <a:tcPr/>
                </a:tc>
                <a:extLst>
                  <a:ext uri="{0D108BD9-81ED-4DB2-BD59-A6C34878D82A}">
                    <a16:rowId xmlns:a16="http://schemas.microsoft.com/office/drawing/2014/main" val="2067771374"/>
                  </a:ext>
                </a:extLst>
              </a:tr>
            </a:tbl>
          </a:graphicData>
        </a:graphic>
      </p:graphicFrame>
    </p:spTree>
    <p:extLst>
      <p:ext uri="{BB962C8B-B14F-4D97-AF65-F5344CB8AC3E}">
        <p14:creationId xmlns:p14="http://schemas.microsoft.com/office/powerpoint/2010/main" val="2921694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6"/>
          </a:xfrm>
        </p:spPr>
        <p:txBody>
          <a:bodyPr>
            <a:normAutofit fontScale="90000"/>
          </a:bodyPr>
          <a:lstStyle/>
          <a:p>
            <a:pPr algn="ctr"/>
            <a:r>
              <a:rPr lang="en-US" dirty="0" smtClean="0"/>
              <a:t>BEST PRACTICE</a:t>
            </a:r>
            <a:endParaRPr lang="en-US" dirty="0"/>
          </a:p>
        </p:txBody>
      </p:sp>
      <p:sp>
        <p:nvSpPr>
          <p:cNvPr id="3" name="Content Placeholder 2"/>
          <p:cNvSpPr>
            <a:spLocks noGrp="1"/>
          </p:cNvSpPr>
          <p:nvPr>
            <p:ph idx="1"/>
          </p:nvPr>
        </p:nvSpPr>
        <p:spPr>
          <a:xfrm>
            <a:off x="355600" y="1103745"/>
            <a:ext cx="11480799" cy="5754255"/>
          </a:xfrm>
        </p:spPr>
        <p:txBody>
          <a:bodyPr>
            <a:normAutofit fontScale="85000" lnSpcReduction="10000"/>
          </a:bodyPr>
          <a:lstStyle/>
          <a:p>
            <a:r>
              <a:rPr lang="en-US" sz="3400" b="1" dirty="0" smtClean="0"/>
              <a:t>Shanzu Law Court</a:t>
            </a:r>
            <a:r>
              <a:rPr lang="en-US" sz="3400" dirty="0" smtClean="0"/>
              <a:t>: collaborated with magistrates to ensure cases of drug users are addressed fairly, petty offenders are released and those in need of treatment are linked for detox and counselling sessions</a:t>
            </a:r>
          </a:p>
          <a:p>
            <a:r>
              <a:rPr lang="en-US" sz="3400" b="1" dirty="0" smtClean="0"/>
              <a:t>Police Stations</a:t>
            </a:r>
            <a:r>
              <a:rPr lang="en-US" sz="3400" dirty="0" smtClean="0"/>
              <a:t>: Met with police stations and discussed assisting in follow-up of client cases, and sensitized them on harm reduction program</a:t>
            </a:r>
          </a:p>
          <a:p>
            <a:pPr lvl="0"/>
            <a:r>
              <a:rPr lang="en-US" sz="3400" b="1" dirty="0" smtClean="0"/>
              <a:t>Chiefs, Registrars and Local Elders</a:t>
            </a:r>
            <a:r>
              <a:rPr lang="en-US" sz="3400" dirty="0" smtClean="0"/>
              <a:t>: to facilitate the process of issuance of application of Kenya identification card and other legal documents</a:t>
            </a:r>
          </a:p>
          <a:p>
            <a:pPr lvl="0"/>
            <a:r>
              <a:rPr lang="en-US" sz="3400" b="1" dirty="0" smtClean="0"/>
              <a:t>Probation and Prison Department</a:t>
            </a:r>
            <a:r>
              <a:rPr lang="en-US" sz="3400" dirty="0" smtClean="0"/>
              <a:t>: Probation officers in Shanzu court and prison commanders from different prisons ensure inmates with drug dependence receive sessions, and discuss matters of drug users, the  progress of probation clients and how to make the program a success.</a:t>
            </a:r>
          </a:p>
          <a:p>
            <a:pPr marL="0" indent="0">
              <a:buNone/>
            </a:pPr>
            <a:endParaRPr lang="en-US" dirty="0" smtClean="0"/>
          </a:p>
        </p:txBody>
      </p:sp>
    </p:spTree>
    <p:extLst>
      <p:ext uri="{BB962C8B-B14F-4D97-AF65-F5344CB8AC3E}">
        <p14:creationId xmlns:p14="http://schemas.microsoft.com/office/powerpoint/2010/main" val="377672290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619</TotalTime>
  <Words>782</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Parcel</vt:lpstr>
      <vt:lpstr>Muslim Education And Welfare Association (MEWA)</vt:lpstr>
      <vt:lpstr>MEWA’s innovative faith-based model for addressing gaps in HIV epidemic control</vt:lpstr>
      <vt:lpstr>FBOs’ challenges working with PEOPLE WHO INJECT DRUGS (PWIDs)</vt:lpstr>
      <vt:lpstr>Overview of supportive Services </vt:lpstr>
      <vt:lpstr>HARM REDUCTION/DICE SERVICES</vt:lpstr>
      <vt:lpstr>KP HIV Testing AND ART –  the role of the faith community </vt:lpstr>
      <vt:lpstr>KP PrEP-  the role of the faith community </vt:lpstr>
      <vt:lpstr>HIV PREVENTION,CARE AND TREATMENT</vt:lpstr>
      <vt:lpstr>BEST PRACTICE</vt:lpstr>
      <vt:lpstr>PowerPoint Presentation</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Muslim Education and Welfare Association (MEWA)</dc:title>
  <dc:creator>Abdalla Badhrus</dc:creator>
  <cp:lastModifiedBy>Andrea Uehling</cp:lastModifiedBy>
  <cp:revision>30</cp:revision>
  <dcterms:created xsi:type="dcterms:W3CDTF">2020-02-14T06:53:43Z</dcterms:created>
  <dcterms:modified xsi:type="dcterms:W3CDTF">2020-10-26T22:01:48Z</dcterms:modified>
</cp:coreProperties>
</file>