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8" r:id="rId2"/>
    <p:sldId id="453" r:id="rId3"/>
    <p:sldId id="476" r:id="rId4"/>
    <p:sldId id="471" r:id="rId5"/>
    <p:sldId id="477" r:id="rId6"/>
    <p:sldId id="478" r:id="rId7"/>
    <p:sldId id="479" r:id="rId8"/>
    <p:sldId id="480" r:id="rId9"/>
    <p:sldId id="470" r:id="rId10"/>
    <p:sldId id="472" r:id="rId11"/>
    <p:sldId id="473" r:id="rId12"/>
    <p:sldId id="474" r:id="rId13"/>
    <p:sldId id="40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ce Kangai" initials="JK" lastIdx="87" clrIdx="0">
    <p:extLst>
      <p:ext uri="{19B8F6BF-5375-455C-9EA6-DF929625EA0E}">
        <p15:presenceInfo xmlns:p15="http://schemas.microsoft.com/office/powerpoint/2012/main" userId="S-1-5-21-3704206516-752776407-3738609411-1363" providerId="AD"/>
      </p:ext>
    </p:extLst>
  </p:cmAuthor>
  <p:cmAuthor id="2" name="Sharon Makanga" initials="SM" lastIdx="8" clrIdx="4">
    <p:extLst>
      <p:ext uri="{19B8F6BF-5375-455C-9EA6-DF929625EA0E}">
        <p15:presenceInfo xmlns:p15="http://schemas.microsoft.com/office/powerpoint/2012/main" userId="S-1-5-21-3704206516-752776407-3738609411-1357" providerId="AD"/>
      </p:ext>
    </p:extLst>
  </p:cmAuthor>
  <p:cmAuthor id="3" name="Diana Kemunto" initials="DK" lastIdx="7" clrIdx="2">
    <p:extLst>
      <p:ext uri="{19B8F6BF-5375-455C-9EA6-DF929625EA0E}">
        <p15:presenceInfo xmlns:p15="http://schemas.microsoft.com/office/powerpoint/2012/main" userId="S-1-5-21-3704206516-752776407-3738609411-1364" providerId="AD"/>
      </p:ext>
    </p:extLst>
  </p:cmAuthor>
  <p:cmAuthor id="4" name="Esther Kibunyi" initials="EK" lastIdx="5" clrIdx="3">
    <p:extLst>
      <p:ext uri="{19B8F6BF-5375-455C-9EA6-DF929625EA0E}">
        <p15:presenceInfo xmlns:p15="http://schemas.microsoft.com/office/powerpoint/2012/main" userId="S-1-5-21-3704206516-752776407-3738609411-1352" providerId="AD"/>
      </p:ext>
    </p:extLst>
  </p:cmAuthor>
  <p:cmAuthor id="5" name="Paul Mwaura" initials="PM" lastIdx="5" clrIdx="5">
    <p:extLst>
      <p:ext uri="{19B8F6BF-5375-455C-9EA6-DF929625EA0E}">
        <p15:presenceInfo xmlns:p15="http://schemas.microsoft.com/office/powerpoint/2012/main" userId="S-1-5-21-3704206516-752776407-3738609411-1168" providerId="AD"/>
      </p:ext>
    </p:extLst>
  </p:cmAuthor>
  <p:cmAuthor id="6" name="Andrea Uehling" initials="AU" lastIdx="4" clrIdx="6">
    <p:extLst>
      <p:ext uri="{19B8F6BF-5375-455C-9EA6-DF929625EA0E}">
        <p15:presenceInfo xmlns:p15="http://schemas.microsoft.com/office/powerpoint/2012/main" userId="S-1-5-21-1630766965-14560760-1228025406-21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747"/>
  </p:normalViewPr>
  <p:slideViewPr>
    <p:cSldViewPr snapToGrid="0">
      <p:cViewPr varScale="1">
        <p:scale>
          <a:sx n="86" d="100"/>
          <a:sy n="86" d="100"/>
        </p:scale>
        <p:origin x="752" y="1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ata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10.jpeg"/></Relationships>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10.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3FA82-2825-435F-9296-7904CBC2CD7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KE"/>
        </a:p>
      </dgm:t>
    </dgm:pt>
    <dgm:pt modelId="{A0DBBC95-FB75-4602-9B36-C0BF03666592}">
      <dgm:prSet phldrT="[Text]"/>
      <dgm:spPr>
        <a:solidFill>
          <a:srgbClr val="00B050"/>
        </a:solidFill>
      </dgm:spPr>
      <dgm:t>
        <a:bodyPr/>
        <a:lstStyle/>
        <a:p>
          <a:r>
            <a:rPr lang="en-US" dirty="0"/>
            <a:t>Kenya Faith Based Health Services Consortium – FCI Steering Committee</a:t>
          </a:r>
          <a:endParaRPr lang="en-KE" dirty="0"/>
        </a:p>
      </dgm:t>
    </dgm:pt>
    <dgm:pt modelId="{4349BE08-FA95-44E4-8DFA-C585FAB28ADF}" type="parTrans" cxnId="{A0026126-6BF8-4A88-B2C7-60A663FA8604}">
      <dgm:prSet/>
      <dgm:spPr/>
      <dgm:t>
        <a:bodyPr/>
        <a:lstStyle/>
        <a:p>
          <a:endParaRPr lang="en-KE"/>
        </a:p>
      </dgm:t>
    </dgm:pt>
    <dgm:pt modelId="{CE436292-8F03-43FC-9932-FAE1E3741616}" type="sibTrans" cxnId="{A0026126-6BF8-4A88-B2C7-60A663FA8604}">
      <dgm:prSet/>
      <dgm:spPr/>
      <dgm:t>
        <a:bodyPr/>
        <a:lstStyle/>
        <a:p>
          <a:endParaRPr lang="en-KE"/>
        </a:p>
      </dgm:t>
    </dgm:pt>
    <dgm:pt modelId="{37D4C888-0030-40D8-A27D-FF4A2A35D963}">
      <dgm:prSet phldrT="[Text]"/>
      <dgm:spPr>
        <a:solidFill>
          <a:schemeClr val="accent6">
            <a:lumMod val="60000"/>
            <a:lumOff val="40000"/>
            <a:alpha val="90000"/>
          </a:schemeClr>
        </a:solidFill>
      </dgm:spPr>
      <dgm:t>
        <a:bodyPr/>
        <a:lstStyle/>
        <a:p>
          <a:r>
            <a:rPr lang="en-US" dirty="0"/>
            <a:t>Coordination mandate</a:t>
          </a:r>
          <a:endParaRPr lang="en-KE" dirty="0"/>
        </a:p>
      </dgm:t>
    </dgm:pt>
    <dgm:pt modelId="{DB718BD1-510C-435D-AA77-3484B1CEB55B}" type="parTrans" cxnId="{4E14C774-016C-4C9B-9292-F5788D8FEDD7}">
      <dgm:prSet/>
      <dgm:spPr/>
      <dgm:t>
        <a:bodyPr/>
        <a:lstStyle/>
        <a:p>
          <a:endParaRPr lang="en-KE"/>
        </a:p>
      </dgm:t>
    </dgm:pt>
    <dgm:pt modelId="{861F64A6-062D-427E-9F26-C6CEA2D946E5}" type="sibTrans" cxnId="{4E14C774-016C-4C9B-9292-F5788D8FEDD7}">
      <dgm:prSet/>
      <dgm:spPr/>
      <dgm:t>
        <a:bodyPr/>
        <a:lstStyle/>
        <a:p>
          <a:endParaRPr lang="en-KE"/>
        </a:p>
      </dgm:t>
    </dgm:pt>
    <dgm:pt modelId="{58D479DA-AD98-4A21-A3E9-6D11BD54564A}">
      <dgm:prSet phldrT="[Text]"/>
      <dgm:spPr>
        <a:solidFill>
          <a:srgbClr val="00B0F0"/>
        </a:solidFill>
      </dgm:spPr>
      <dgm:t>
        <a:bodyPr/>
        <a:lstStyle/>
        <a:p>
          <a:r>
            <a:rPr lang="en-US" dirty="0"/>
            <a:t>Focused Implementation Partnership</a:t>
          </a:r>
          <a:endParaRPr lang="en-KE" dirty="0"/>
        </a:p>
      </dgm:t>
    </dgm:pt>
    <dgm:pt modelId="{987B2159-C5AD-4C24-98EE-A4056B7310C3}" type="parTrans" cxnId="{8C1EB50B-314C-47CA-B3CB-E35BFD89A163}">
      <dgm:prSet/>
      <dgm:spPr/>
      <dgm:t>
        <a:bodyPr/>
        <a:lstStyle/>
        <a:p>
          <a:endParaRPr lang="en-KE"/>
        </a:p>
      </dgm:t>
    </dgm:pt>
    <dgm:pt modelId="{A5ABC84E-F7A5-4780-BBE2-CDC58D65864F}" type="sibTrans" cxnId="{8C1EB50B-314C-47CA-B3CB-E35BFD89A163}">
      <dgm:prSet/>
      <dgm:spPr/>
      <dgm:t>
        <a:bodyPr/>
        <a:lstStyle/>
        <a:p>
          <a:endParaRPr lang="en-KE"/>
        </a:p>
      </dgm:t>
    </dgm:pt>
    <dgm:pt modelId="{DAA6C1BD-942B-466B-AB19-C3F9AE3365A6}">
      <dgm:prSet phldrT="[Text]"/>
      <dgm:spPr>
        <a:solidFill>
          <a:schemeClr val="accent1">
            <a:lumMod val="40000"/>
            <a:lumOff val="60000"/>
            <a:alpha val="90000"/>
          </a:schemeClr>
        </a:solidFill>
      </dgm:spPr>
      <dgm:t>
        <a:bodyPr/>
        <a:lstStyle/>
        <a:p>
          <a:r>
            <a:rPr lang="en-US" dirty="0"/>
            <a:t>HIV IPs – CHAK, KCCB, IMA, COGRI, EDARP, COPTIC </a:t>
          </a:r>
          <a:endParaRPr lang="en-KE" dirty="0"/>
        </a:p>
      </dgm:t>
    </dgm:pt>
    <dgm:pt modelId="{72BF1D4E-F35B-48DC-9C46-8F389B6DBE77}" type="parTrans" cxnId="{3A02A69D-7677-4217-ABA3-0453245C4EDE}">
      <dgm:prSet/>
      <dgm:spPr/>
      <dgm:t>
        <a:bodyPr/>
        <a:lstStyle/>
        <a:p>
          <a:endParaRPr lang="en-KE"/>
        </a:p>
      </dgm:t>
    </dgm:pt>
    <dgm:pt modelId="{FA54DF94-ECB6-4001-8A97-22B5F838ACE6}" type="sibTrans" cxnId="{3A02A69D-7677-4217-ABA3-0453245C4EDE}">
      <dgm:prSet/>
      <dgm:spPr/>
      <dgm:t>
        <a:bodyPr/>
        <a:lstStyle/>
        <a:p>
          <a:endParaRPr lang="en-KE"/>
        </a:p>
      </dgm:t>
    </dgm:pt>
    <dgm:pt modelId="{28F1A09F-F29B-487B-8E6E-454468E9DAC7}">
      <dgm:prSet phldrT="[Text]"/>
      <dgm:spPr>
        <a:solidFill>
          <a:schemeClr val="accent2"/>
        </a:solidFill>
      </dgm:spPr>
      <dgm:t>
        <a:bodyPr/>
        <a:lstStyle/>
        <a:p>
          <a:r>
            <a:rPr lang="en-US" dirty="0"/>
            <a:t>Goodwill &amp; support from Top Leadership of Parent Bodies </a:t>
          </a:r>
          <a:endParaRPr lang="en-KE" dirty="0"/>
        </a:p>
      </dgm:t>
    </dgm:pt>
    <dgm:pt modelId="{13A365D2-B42C-4B44-A0EB-538E93A24552}" type="parTrans" cxnId="{2B24F398-EB54-415F-AE83-714509C63447}">
      <dgm:prSet/>
      <dgm:spPr/>
      <dgm:t>
        <a:bodyPr/>
        <a:lstStyle/>
        <a:p>
          <a:endParaRPr lang="en-KE"/>
        </a:p>
      </dgm:t>
    </dgm:pt>
    <dgm:pt modelId="{D7ED46CD-3BD6-40E5-A66E-3BBC22444F60}" type="sibTrans" cxnId="{2B24F398-EB54-415F-AE83-714509C63447}">
      <dgm:prSet/>
      <dgm:spPr/>
      <dgm:t>
        <a:bodyPr/>
        <a:lstStyle/>
        <a:p>
          <a:endParaRPr lang="en-KE"/>
        </a:p>
      </dgm:t>
    </dgm:pt>
    <dgm:pt modelId="{46E1702C-3A1A-43D0-8CAE-9981901C3657}">
      <dgm:prSet phldrT="[Text]"/>
      <dgm:spPr>
        <a:solidFill>
          <a:schemeClr val="accent2">
            <a:lumMod val="60000"/>
            <a:lumOff val="40000"/>
            <a:alpha val="90000"/>
          </a:schemeClr>
        </a:solidFill>
      </dgm:spPr>
      <dgm:t>
        <a:bodyPr/>
        <a:lstStyle/>
        <a:p>
          <a:r>
            <a:rPr lang="en-US" dirty="0"/>
            <a:t>KCCB, NCCK, SDA, EAK and SUPKEM</a:t>
          </a:r>
          <a:endParaRPr lang="en-KE" dirty="0"/>
        </a:p>
      </dgm:t>
    </dgm:pt>
    <dgm:pt modelId="{EB185090-F0F8-4345-8A7E-D954EDBEB6A0}" type="parTrans" cxnId="{E522E2BE-0C63-4013-B678-E4AEB504D24B}">
      <dgm:prSet/>
      <dgm:spPr/>
      <dgm:t>
        <a:bodyPr/>
        <a:lstStyle/>
        <a:p>
          <a:endParaRPr lang="en-KE"/>
        </a:p>
      </dgm:t>
    </dgm:pt>
    <dgm:pt modelId="{D472FBA8-D334-4369-9AD1-ADDCE1FBF247}" type="sibTrans" cxnId="{E522E2BE-0C63-4013-B678-E4AEB504D24B}">
      <dgm:prSet/>
      <dgm:spPr/>
      <dgm:t>
        <a:bodyPr/>
        <a:lstStyle/>
        <a:p>
          <a:endParaRPr lang="en-KE"/>
        </a:p>
      </dgm:t>
    </dgm:pt>
    <dgm:pt modelId="{24177CEC-CA5B-47EE-A8CA-AF5D7408F282}">
      <dgm:prSet phldrT="[Text]"/>
      <dgm:spPr>
        <a:solidFill>
          <a:schemeClr val="accent1">
            <a:lumMod val="40000"/>
            <a:lumOff val="60000"/>
            <a:alpha val="90000"/>
          </a:schemeClr>
        </a:solidFill>
      </dgm:spPr>
      <dgm:t>
        <a:bodyPr/>
        <a:lstStyle/>
        <a:p>
          <a:r>
            <a:rPr lang="en-US" dirty="0"/>
            <a:t>OVC Projects – MWENDO, CASE OVC</a:t>
          </a:r>
          <a:endParaRPr lang="en-KE" dirty="0"/>
        </a:p>
      </dgm:t>
    </dgm:pt>
    <dgm:pt modelId="{31EC9F51-66A7-4DC6-A4C2-BB106D032ED5}" type="parTrans" cxnId="{AE577C6C-2EBB-409B-A07D-39C848302291}">
      <dgm:prSet/>
      <dgm:spPr/>
      <dgm:t>
        <a:bodyPr/>
        <a:lstStyle/>
        <a:p>
          <a:endParaRPr lang="en-US"/>
        </a:p>
      </dgm:t>
    </dgm:pt>
    <dgm:pt modelId="{9B43F555-BA3E-421A-905C-F73702EE6437}" type="sibTrans" cxnId="{AE577C6C-2EBB-409B-A07D-39C848302291}">
      <dgm:prSet/>
      <dgm:spPr/>
      <dgm:t>
        <a:bodyPr/>
        <a:lstStyle/>
        <a:p>
          <a:endParaRPr lang="en-US"/>
        </a:p>
      </dgm:t>
    </dgm:pt>
    <dgm:pt modelId="{B1D9B7D0-E64F-431B-B94D-67800614C69A}" type="pres">
      <dgm:prSet presAssocID="{84F3FA82-2825-435F-9296-7904CBC2CD79}" presName="Name0" presStyleCnt="0">
        <dgm:presLayoutVars>
          <dgm:dir/>
          <dgm:animLvl val="lvl"/>
          <dgm:resizeHandles val="exact"/>
        </dgm:presLayoutVars>
      </dgm:prSet>
      <dgm:spPr/>
    </dgm:pt>
    <dgm:pt modelId="{C1CF5825-7660-4E6F-84C4-C8F072FE06F5}" type="pres">
      <dgm:prSet presAssocID="{A0DBBC95-FB75-4602-9B36-C0BF03666592}" presName="linNode" presStyleCnt="0"/>
      <dgm:spPr/>
    </dgm:pt>
    <dgm:pt modelId="{FCC11C03-7236-4742-B22C-D858C9FA751C}" type="pres">
      <dgm:prSet presAssocID="{A0DBBC95-FB75-4602-9B36-C0BF03666592}" presName="parentText" presStyleLbl="node1" presStyleIdx="0" presStyleCnt="3" custScaleX="107228">
        <dgm:presLayoutVars>
          <dgm:chMax val="1"/>
          <dgm:bulletEnabled val="1"/>
        </dgm:presLayoutVars>
      </dgm:prSet>
      <dgm:spPr/>
    </dgm:pt>
    <dgm:pt modelId="{FCD6914C-E46B-4177-B932-D02461B69353}" type="pres">
      <dgm:prSet presAssocID="{A0DBBC95-FB75-4602-9B36-C0BF03666592}" presName="descendantText" presStyleLbl="alignAccFollowNode1" presStyleIdx="0" presStyleCnt="3">
        <dgm:presLayoutVars>
          <dgm:bulletEnabled val="1"/>
        </dgm:presLayoutVars>
      </dgm:prSet>
      <dgm:spPr/>
    </dgm:pt>
    <dgm:pt modelId="{97140BE1-D465-4199-8DAF-8F1BC73B125D}" type="pres">
      <dgm:prSet presAssocID="{CE436292-8F03-43FC-9932-FAE1E3741616}" presName="sp" presStyleCnt="0"/>
      <dgm:spPr/>
    </dgm:pt>
    <dgm:pt modelId="{21E31AC0-0B35-4779-A30B-6570951ACD90}" type="pres">
      <dgm:prSet presAssocID="{58D479DA-AD98-4A21-A3E9-6D11BD54564A}" presName="linNode" presStyleCnt="0"/>
      <dgm:spPr/>
    </dgm:pt>
    <dgm:pt modelId="{91F8AE85-5740-4655-863D-ED4898D3B5BE}" type="pres">
      <dgm:prSet presAssocID="{58D479DA-AD98-4A21-A3E9-6D11BD54564A}" presName="parentText" presStyleLbl="node1" presStyleIdx="1" presStyleCnt="3" custScaleX="109191">
        <dgm:presLayoutVars>
          <dgm:chMax val="1"/>
          <dgm:bulletEnabled val="1"/>
        </dgm:presLayoutVars>
      </dgm:prSet>
      <dgm:spPr/>
    </dgm:pt>
    <dgm:pt modelId="{185F40AB-89AF-464D-9F38-4FE6F57E03A1}" type="pres">
      <dgm:prSet presAssocID="{58D479DA-AD98-4A21-A3E9-6D11BD54564A}" presName="descendantText" presStyleLbl="alignAccFollowNode1" presStyleIdx="1" presStyleCnt="3">
        <dgm:presLayoutVars>
          <dgm:bulletEnabled val="1"/>
        </dgm:presLayoutVars>
      </dgm:prSet>
      <dgm:spPr/>
    </dgm:pt>
    <dgm:pt modelId="{55586C23-9D13-430F-A59F-5F7392C3EA9B}" type="pres">
      <dgm:prSet presAssocID="{A5ABC84E-F7A5-4780-BBE2-CDC58D65864F}" presName="sp" presStyleCnt="0"/>
      <dgm:spPr/>
    </dgm:pt>
    <dgm:pt modelId="{329CA4FC-7810-4D4B-9400-0B06BA1B48FD}" type="pres">
      <dgm:prSet presAssocID="{28F1A09F-F29B-487B-8E6E-454468E9DAC7}" presName="linNode" presStyleCnt="0"/>
      <dgm:spPr/>
    </dgm:pt>
    <dgm:pt modelId="{2C238015-3DAB-41E8-A6BE-9191E35B179B}" type="pres">
      <dgm:prSet presAssocID="{28F1A09F-F29B-487B-8E6E-454468E9DAC7}" presName="parentText" presStyleLbl="node1" presStyleIdx="2" presStyleCnt="3" custScaleX="106855">
        <dgm:presLayoutVars>
          <dgm:chMax val="1"/>
          <dgm:bulletEnabled val="1"/>
        </dgm:presLayoutVars>
      </dgm:prSet>
      <dgm:spPr/>
    </dgm:pt>
    <dgm:pt modelId="{452D10C7-6D61-4BFF-B07F-87D661A74C92}" type="pres">
      <dgm:prSet presAssocID="{28F1A09F-F29B-487B-8E6E-454468E9DAC7}" presName="descendantText" presStyleLbl="alignAccFollowNode1" presStyleIdx="2" presStyleCnt="3" custScaleX="100829" custScaleY="100975">
        <dgm:presLayoutVars>
          <dgm:bulletEnabled val="1"/>
        </dgm:presLayoutVars>
      </dgm:prSet>
      <dgm:spPr/>
    </dgm:pt>
  </dgm:ptLst>
  <dgm:cxnLst>
    <dgm:cxn modelId="{A7ADC004-7271-4326-A284-109DA12DA9D9}" type="presOf" srcId="{84F3FA82-2825-435F-9296-7904CBC2CD79}" destId="{B1D9B7D0-E64F-431B-B94D-67800614C69A}" srcOrd="0" destOrd="0" presId="urn:microsoft.com/office/officeart/2005/8/layout/vList5"/>
    <dgm:cxn modelId="{8C1EB50B-314C-47CA-B3CB-E35BFD89A163}" srcId="{84F3FA82-2825-435F-9296-7904CBC2CD79}" destId="{58D479DA-AD98-4A21-A3E9-6D11BD54564A}" srcOrd="1" destOrd="0" parTransId="{987B2159-C5AD-4C24-98EE-A4056B7310C3}" sibTransId="{A5ABC84E-F7A5-4780-BBE2-CDC58D65864F}"/>
    <dgm:cxn modelId="{01551A10-5925-44C9-9C3E-702EA4368986}" type="presOf" srcId="{37D4C888-0030-40D8-A27D-FF4A2A35D963}" destId="{FCD6914C-E46B-4177-B932-D02461B69353}" srcOrd="0" destOrd="0" presId="urn:microsoft.com/office/officeart/2005/8/layout/vList5"/>
    <dgm:cxn modelId="{A0026126-6BF8-4A88-B2C7-60A663FA8604}" srcId="{84F3FA82-2825-435F-9296-7904CBC2CD79}" destId="{A0DBBC95-FB75-4602-9B36-C0BF03666592}" srcOrd="0" destOrd="0" parTransId="{4349BE08-FA95-44E4-8DFA-C585FAB28ADF}" sibTransId="{CE436292-8F03-43FC-9932-FAE1E3741616}"/>
    <dgm:cxn modelId="{552B0B2E-BFD6-4569-A7C1-F8821DD9EA6C}" type="presOf" srcId="{24177CEC-CA5B-47EE-A8CA-AF5D7408F282}" destId="{185F40AB-89AF-464D-9F38-4FE6F57E03A1}" srcOrd="0" destOrd="1" presId="urn:microsoft.com/office/officeart/2005/8/layout/vList5"/>
    <dgm:cxn modelId="{AE577C6C-2EBB-409B-A07D-39C848302291}" srcId="{58D479DA-AD98-4A21-A3E9-6D11BD54564A}" destId="{24177CEC-CA5B-47EE-A8CA-AF5D7408F282}" srcOrd="1" destOrd="0" parTransId="{31EC9F51-66A7-4DC6-A4C2-BB106D032ED5}" sibTransId="{9B43F555-BA3E-421A-905C-F73702EE6437}"/>
    <dgm:cxn modelId="{F4746374-9C35-4588-8F26-7AF2D12C64C0}" type="presOf" srcId="{28F1A09F-F29B-487B-8E6E-454468E9DAC7}" destId="{2C238015-3DAB-41E8-A6BE-9191E35B179B}" srcOrd="0" destOrd="0" presId="urn:microsoft.com/office/officeart/2005/8/layout/vList5"/>
    <dgm:cxn modelId="{4E14C774-016C-4C9B-9292-F5788D8FEDD7}" srcId="{A0DBBC95-FB75-4602-9B36-C0BF03666592}" destId="{37D4C888-0030-40D8-A27D-FF4A2A35D963}" srcOrd="0" destOrd="0" parTransId="{DB718BD1-510C-435D-AA77-3484B1CEB55B}" sibTransId="{861F64A6-062D-427E-9F26-C6CEA2D946E5}"/>
    <dgm:cxn modelId="{CB84C68D-501E-487D-92A2-ABD5C4C28A86}" type="presOf" srcId="{A0DBBC95-FB75-4602-9B36-C0BF03666592}" destId="{FCC11C03-7236-4742-B22C-D858C9FA751C}" srcOrd="0" destOrd="0" presId="urn:microsoft.com/office/officeart/2005/8/layout/vList5"/>
    <dgm:cxn modelId="{2B24F398-EB54-415F-AE83-714509C63447}" srcId="{84F3FA82-2825-435F-9296-7904CBC2CD79}" destId="{28F1A09F-F29B-487B-8E6E-454468E9DAC7}" srcOrd="2" destOrd="0" parTransId="{13A365D2-B42C-4B44-A0EB-538E93A24552}" sibTransId="{D7ED46CD-3BD6-40E5-A66E-3BBC22444F60}"/>
    <dgm:cxn modelId="{3A02A69D-7677-4217-ABA3-0453245C4EDE}" srcId="{58D479DA-AD98-4A21-A3E9-6D11BD54564A}" destId="{DAA6C1BD-942B-466B-AB19-C3F9AE3365A6}" srcOrd="0" destOrd="0" parTransId="{72BF1D4E-F35B-48DC-9C46-8F389B6DBE77}" sibTransId="{FA54DF94-ECB6-4001-8A97-22B5F838ACE6}"/>
    <dgm:cxn modelId="{76B388BD-36AD-4C59-A190-A065348E1325}" type="presOf" srcId="{DAA6C1BD-942B-466B-AB19-C3F9AE3365A6}" destId="{185F40AB-89AF-464D-9F38-4FE6F57E03A1}" srcOrd="0" destOrd="0" presId="urn:microsoft.com/office/officeart/2005/8/layout/vList5"/>
    <dgm:cxn modelId="{E522E2BE-0C63-4013-B678-E4AEB504D24B}" srcId="{28F1A09F-F29B-487B-8E6E-454468E9DAC7}" destId="{46E1702C-3A1A-43D0-8CAE-9981901C3657}" srcOrd="0" destOrd="0" parTransId="{EB185090-F0F8-4345-8A7E-D954EDBEB6A0}" sibTransId="{D472FBA8-D334-4369-9AD1-ADDCE1FBF247}"/>
    <dgm:cxn modelId="{9CAD22C4-4A7E-48F9-9D64-3BEA1E85E432}" type="presOf" srcId="{46E1702C-3A1A-43D0-8CAE-9981901C3657}" destId="{452D10C7-6D61-4BFF-B07F-87D661A74C92}" srcOrd="0" destOrd="0" presId="urn:microsoft.com/office/officeart/2005/8/layout/vList5"/>
    <dgm:cxn modelId="{A41BFCC7-1397-4D4B-BAD9-DF2AFF946C4A}" type="presOf" srcId="{58D479DA-AD98-4A21-A3E9-6D11BD54564A}" destId="{91F8AE85-5740-4655-863D-ED4898D3B5BE}" srcOrd="0" destOrd="0" presId="urn:microsoft.com/office/officeart/2005/8/layout/vList5"/>
    <dgm:cxn modelId="{05ED188E-AC71-45EB-B04C-63501F5A3D82}" type="presParOf" srcId="{B1D9B7D0-E64F-431B-B94D-67800614C69A}" destId="{C1CF5825-7660-4E6F-84C4-C8F072FE06F5}" srcOrd="0" destOrd="0" presId="urn:microsoft.com/office/officeart/2005/8/layout/vList5"/>
    <dgm:cxn modelId="{E1914477-14DC-44B6-9ED1-3FB3C297E201}" type="presParOf" srcId="{C1CF5825-7660-4E6F-84C4-C8F072FE06F5}" destId="{FCC11C03-7236-4742-B22C-D858C9FA751C}" srcOrd="0" destOrd="0" presId="urn:microsoft.com/office/officeart/2005/8/layout/vList5"/>
    <dgm:cxn modelId="{BCAAF827-261D-4808-8E95-BEF3F92D9249}" type="presParOf" srcId="{C1CF5825-7660-4E6F-84C4-C8F072FE06F5}" destId="{FCD6914C-E46B-4177-B932-D02461B69353}" srcOrd="1" destOrd="0" presId="urn:microsoft.com/office/officeart/2005/8/layout/vList5"/>
    <dgm:cxn modelId="{2D957C29-6BE5-422A-B351-E78594923045}" type="presParOf" srcId="{B1D9B7D0-E64F-431B-B94D-67800614C69A}" destId="{97140BE1-D465-4199-8DAF-8F1BC73B125D}" srcOrd="1" destOrd="0" presId="urn:microsoft.com/office/officeart/2005/8/layout/vList5"/>
    <dgm:cxn modelId="{DD236D01-C9FC-4C58-8658-E8AD199E0978}" type="presParOf" srcId="{B1D9B7D0-E64F-431B-B94D-67800614C69A}" destId="{21E31AC0-0B35-4779-A30B-6570951ACD90}" srcOrd="2" destOrd="0" presId="urn:microsoft.com/office/officeart/2005/8/layout/vList5"/>
    <dgm:cxn modelId="{0E8E3EDD-BD4D-44F2-9800-B0CE3BE1CCFC}" type="presParOf" srcId="{21E31AC0-0B35-4779-A30B-6570951ACD90}" destId="{91F8AE85-5740-4655-863D-ED4898D3B5BE}" srcOrd="0" destOrd="0" presId="urn:microsoft.com/office/officeart/2005/8/layout/vList5"/>
    <dgm:cxn modelId="{80A365E8-92E7-4587-9DAF-FBA4C689ABF2}" type="presParOf" srcId="{21E31AC0-0B35-4779-A30B-6570951ACD90}" destId="{185F40AB-89AF-464D-9F38-4FE6F57E03A1}" srcOrd="1" destOrd="0" presId="urn:microsoft.com/office/officeart/2005/8/layout/vList5"/>
    <dgm:cxn modelId="{4DFFB50D-C53B-4800-8DDA-C0B6BD140848}" type="presParOf" srcId="{B1D9B7D0-E64F-431B-B94D-67800614C69A}" destId="{55586C23-9D13-430F-A59F-5F7392C3EA9B}" srcOrd="3" destOrd="0" presId="urn:microsoft.com/office/officeart/2005/8/layout/vList5"/>
    <dgm:cxn modelId="{5F4831C7-D05B-4569-BAC8-86133D1553CE}" type="presParOf" srcId="{B1D9B7D0-E64F-431B-B94D-67800614C69A}" destId="{329CA4FC-7810-4D4B-9400-0B06BA1B48FD}" srcOrd="4" destOrd="0" presId="urn:microsoft.com/office/officeart/2005/8/layout/vList5"/>
    <dgm:cxn modelId="{3936859D-7789-4E1F-8291-5EB6D24BE731}" type="presParOf" srcId="{329CA4FC-7810-4D4B-9400-0B06BA1B48FD}" destId="{2C238015-3DAB-41E8-A6BE-9191E35B179B}" srcOrd="0" destOrd="0" presId="urn:microsoft.com/office/officeart/2005/8/layout/vList5"/>
    <dgm:cxn modelId="{A38BF08B-0E28-4B7D-9D8F-5D9B3D7E13D7}" type="presParOf" srcId="{329CA4FC-7810-4D4B-9400-0B06BA1B48FD}" destId="{452D10C7-6D61-4BFF-B07F-87D661A74C92}"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F3FA82-2825-435F-9296-7904CBC2CD7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KE"/>
        </a:p>
      </dgm:t>
    </dgm:pt>
    <dgm:pt modelId="{A0DBBC95-FB75-4602-9B36-C0BF03666592}">
      <dgm:prSet phldrT="[Text]"/>
      <dgm:spPr>
        <a:solidFill>
          <a:srgbClr val="00B050"/>
        </a:solidFill>
      </dgm:spPr>
      <dgm:t>
        <a:bodyPr/>
        <a:lstStyle/>
        <a:p>
          <a:r>
            <a:rPr lang="en-US" dirty="0"/>
            <a:t>High Impact Intervention to meet FCI goals</a:t>
          </a:r>
          <a:endParaRPr lang="en-KE" dirty="0"/>
        </a:p>
      </dgm:t>
    </dgm:pt>
    <dgm:pt modelId="{4349BE08-FA95-44E4-8DFA-C585FAB28ADF}" type="parTrans" cxnId="{A0026126-6BF8-4A88-B2C7-60A663FA8604}">
      <dgm:prSet/>
      <dgm:spPr/>
      <dgm:t>
        <a:bodyPr/>
        <a:lstStyle/>
        <a:p>
          <a:endParaRPr lang="en-KE"/>
        </a:p>
      </dgm:t>
    </dgm:pt>
    <dgm:pt modelId="{CE436292-8F03-43FC-9932-FAE1E3741616}" type="sibTrans" cxnId="{A0026126-6BF8-4A88-B2C7-60A663FA8604}">
      <dgm:prSet/>
      <dgm:spPr/>
      <dgm:t>
        <a:bodyPr/>
        <a:lstStyle/>
        <a:p>
          <a:endParaRPr lang="en-KE"/>
        </a:p>
      </dgm:t>
    </dgm:pt>
    <dgm:pt modelId="{37D4C888-0030-40D8-A27D-FF4A2A35D963}">
      <dgm:prSet phldrT="[Text]" custT="1"/>
      <dgm:spPr>
        <a:solidFill>
          <a:schemeClr val="accent6">
            <a:lumMod val="60000"/>
            <a:lumOff val="40000"/>
            <a:alpha val="90000"/>
          </a:schemeClr>
        </a:solidFill>
      </dgm:spPr>
      <dgm:t>
        <a:bodyPr/>
        <a:lstStyle/>
        <a:p>
          <a:r>
            <a:rPr lang="en-US" sz="1600" b="0" i="0" dirty="0"/>
            <a:t>Messages of Hope (</a:t>
          </a:r>
          <a:r>
            <a:rPr lang="en-US" sz="1600" b="0" i="0" dirty="0" err="1"/>
            <a:t>MoH</a:t>
          </a:r>
          <a:r>
            <a:rPr lang="en-US" sz="1600" b="0" i="0" dirty="0"/>
            <a:t>) &amp; information on HIV to enhance demand for appropriate and </a:t>
          </a:r>
          <a:r>
            <a:rPr lang="en-US" sz="1600" b="0" i="0" dirty="0">
              <a:solidFill>
                <a:srgbClr val="FF0000"/>
              </a:solidFill>
            </a:rPr>
            <a:t>targeted HIV testing</a:t>
          </a:r>
          <a:r>
            <a:rPr lang="en-US" sz="1600" b="0" i="0" dirty="0"/>
            <a:t>, including HST, </a:t>
          </a:r>
          <a:r>
            <a:rPr lang="en-US" sz="1600" b="0" i="0" dirty="0">
              <a:solidFill>
                <a:srgbClr val="0070C0"/>
              </a:solidFill>
            </a:rPr>
            <a:t>linkage</a:t>
          </a:r>
          <a:r>
            <a:rPr lang="en-US" sz="1600" b="0" i="0" dirty="0"/>
            <a:t> and </a:t>
          </a:r>
          <a:r>
            <a:rPr lang="en-US" sz="1600" b="0" i="0" dirty="0">
              <a:solidFill>
                <a:srgbClr val="7030A0"/>
              </a:solidFill>
            </a:rPr>
            <a:t>retention </a:t>
          </a:r>
          <a:r>
            <a:rPr lang="en-US" sz="1600" b="0" i="0" dirty="0"/>
            <a:t> with special focus on men and children</a:t>
          </a:r>
          <a:endParaRPr lang="en-KE" sz="1600" dirty="0"/>
        </a:p>
      </dgm:t>
    </dgm:pt>
    <dgm:pt modelId="{DB718BD1-510C-435D-AA77-3484B1CEB55B}" type="parTrans" cxnId="{4E14C774-016C-4C9B-9292-F5788D8FEDD7}">
      <dgm:prSet/>
      <dgm:spPr/>
      <dgm:t>
        <a:bodyPr/>
        <a:lstStyle/>
        <a:p>
          <a:endParaRPr lang="en-KE"/>
        </a:p>
      </dgm:t>
    </dgm:pt>
    <dgm:pt modelId="{861F64A6-062D-427E-9F26-C6CEA2D946E5}" type="sibTrans" cxnId="{4E14C774-016C-4C9B-9292-F5788D8FEDD7}">
      <dgm:prSet/>
      <dgm:spPr/>
      <dgm:t>
        <a:bodyPr/>
        <a:lstStyle/>
        <a:p>
          <a:endParaRPr lang="en-KE"/>
        </a:p>
      </dgm:t>
    </dgm:pt>
    <dgm:pt modelId="{58D479DA-AD98-4A21-A3E9-6D11BD54564A}">
      <dgm:prSet phldrT="[Text]"/>
      <dgm:spPr>
        <a:solidFill>
          <a:srgbClr val="00B0F0"/>
        </a:solidFill>
      </dgm:spPr>
      <dgm:t>
        <a:bodyPr/>
        <a:lstStyle/>
        <a:p>
          <a:r>
            <a:rPr lang="en-US" dirty="0"/>
            <a:t>Modality of Delivery</a:t>
          </a:r>
          <a:endParaRPr lang="en-KE" dirty="0"/>
        </a:p>
      </dgm:t>
    </dgm:pt>
    <dgm:pt modelId="{987B2159-C5AD-4C24-98EE-A4056B7310C3}" type="parTrans" cxnId="{8C1EB50B-314C-47CA-B3CB-E35BFD89A163}">
      <dgm:prSet/>
      <dgm:spPr/>
      <dgm:t>
        <a:bodyPr/>
        <a:lstStyle/>
        <a:p>
          <a:endParaRPr lang="en-KE"/>
        </a:p>
      </dgm:t>
    </dgm:pt>
    <dgm:pt modelId="{A5ABC84E-F7A5-4780-BBE2-CDC58D65864F}" type="sibTrans" cxnId="{8C1EB50B-314C-47CA-B3CB-E35BFD89A163}">
      <dgm:prSet/>
      <dgm:spPr/>
      <dgm:t>
        <a:bodyPr/>
        <a:lstStyle/>
        <a:p>
          <a:endParaRPr lang="en-KE"/>
        </a:p>
      </dgm:t>
    </dgm:pt>
    <dgm:pt modelId="{DAA6C1BD-942B-466B-AB19-C3F9AE3365A6}">
      <dgm:prSet phldrT="[Text]" custT="1"/>
      <dgm:spPr>
        <a:solidFill>
          <a:schemeClr val="accent1">
            <a:lumMod val="40000"/>
            <a:lumOff val="60000"/>
            <a:alpha val="90000"/>
          </a:schemeClr>
        </a:solidFill>
      </dgm:spPr>
      <dgm:t>
        <a:bodyPr/>
        <a:lstStyle/>
        <a:p>
          <a:r>
            <a:rPr lang="en-US" sz="1600" dirty="0"/>
            <a:t>Faith communities; Sustainable platform of trust and reliability; Utilization of common social media platforms</a:t>
          </a:r>
          <a:endParaRPr lang="en-KE" sz="1600" dirty="0"/>
        </a:p>
      </dgm:t>
    </dgm:pt>
    <dgm:pt modelId="{72BF1D4E-F35B-48DC-9C46-8F389B6DBE77}" type="parTrans" cxnId="{3A02A69D-7677-4217-ABA3-0453245C4EDE}">
      <dgm:prSet/>
      <dgm:spPr/>
      <dgm:t>
        <a:bodyPr/>
        <a:lstStyle/>
        <a:p>
          <a:endParaRPr lang="en-KE"/>
        </a:p>
      </dgm:t>
    </dgm:pt>
    <dgm:pt modelId="{FA54DF94-ECB6-4001-8A97-22B5F838ACE6}" type="sibTrans" cxnId="{3A02A69D-7677-4217-ABA3-0453245C4EDE}">
      <dgm:prSet/>
      <dgm:spPr/>
      <dgm:t>
        <a:bodyPr/>
        <a:lstStyle/>
        <a:p>
          <a:endParaRPr lang="en-KE"/>
        </a:p>
      </dgm:t>
    </dgm:pt>
    <dgm:pt modelId="{28F1A09F-F29B-487B-8E6E-454468E9DAC7}">
      <dgm:prSet phldrT="[Text]"/>
      <dgm:spPr>
        <a:solidFill>
          <a:schemeClr val="accent2"/>
        </a:solidFill>
      </dgm:spPr>
      <dgm:t>
        <a:bodyPr/>
        <a:lstStyle/>
        <a:p>
          <a:r>
            <a:rPr lang="en-US" dirty="0"/>
            <a:t>Prototype Messages of Hope</a:t>
          </a:r>
          <a:endParaRPr lang="en-KE" dirty="0"/>
        </a:p>
      </dgm:t>
    </dgm:pt>
    <dgm:pt modelId="{13A365D2-B42C-4B44-A0EB-538E93A24552}" type="parTrans" cxnId="{2B24F398-EB54-415F-AE83-714509C63447}">
      <dgm:prSet/>
      <dgm:spPr/>
      <dgm:t>
        <a:bodyPr/>
        <a:lstStyle/>
        <a:p>
          <a:endParaRPr lang="en-KE"/>
        </a:p>
      </dgm:t>
    </dgm:pt>
    <dgm:pt modelId="{D7ED46CD-3BD6-40E5-A66E-3BBC22444F60}" type="sibTrans" cxnId="{2B24F398-EB54-415F-AE83-714509C63447}">
      <dgm:prSet/>
      <dgm:spPr/>
      <dgm:t>
        <a:bodyPr/>
        <a:lstStyle/>
        <a:p>
          <a:endParaRPr lang="en-KE"/>
        </a:p>
      </dgm:t>
    </dgm:pt>
    <dgm:pt modelId="{46E1702C-3A1A-43D0-8CAE-9981901C3657}">
      <dgm:prSet phldrT="[Text]" custT="1"/>
      <dgm:spPr>
        <a:solidFill>
          <a:schemeClr val="accent2">
            <a:lumMod val="60000"/>
            <a:lumOff val="40000"/>
            <a:alpha val="90000"/>
          </a:schemeClr>
        </a:solidFill>
      </dgm:spPr>
      <dgm:t>
        <a:bodyPr/>
        <a:lstStyle/>
        <a:p>
          <a:r>
            <a:rPr lang="en-US" sz="1600" dirty="0"/>
            <a:t>Consultative process of developing Messages of Hope – easy access to the prototype messages  facilitated communication and dissemination</a:t>
          </a:r>
          <a:endParaRPr lang="en-KE" sz="1600" dirty="0"/>
        </a:p>
      </dgm:t>
    </dgm:pt>
    <dgm:pt modelId="{EB185090-F0F8-4345-8A7E-D954EDBEB6A0}" type="parTrans" cxnId="{E522E2BE-0C63-4013-B678-E4AEB504D24B}">
      <dgm:prSet/>
      <dgm:spPr/>
      <dgm:t>
        <a:bodyPr/>
        <a:lstStyle/>
        <a:p>
          <a:endParaRPr lang="en-KE"/>
        </a:p>
      </dgm:t>
    </dgm:pt>
    <dgm:pt modelId="{D472FBA8-D334-4369-9AD1-ADDCE1FBF247}" type="sibTrans" cxnId="{E522E2BE-0C63-4013-B678-E4AEB504D24B}">
      <dgm:prSet/>
      <dgm:spPr/>
      <dgm:t>
        <a:bodyPr/>
        <a:lstStyle/>
        <a:p>
          <a:endParaRPr lang="en-KE"/>
        </a:p>
      </dgm:t>
    </dgm:pt>
    <dgm:pt modelId="{1E1B9D42-C4E5-4491-B723-D0AC60DDB82C}">
      <dgm:prSet phldrT="[Text]" custT="1"/>
      <dgm:spPr>
        <a:solidFill>
          <a:schemeClr val="accent6">
            <a:lumMod val="60000"/>
            <a:lumOff val="40000"/>
            <a:alpha val="90000"/>
          </a:schemeClr>
        </a:solidFill>
      </dgm:spPr>
      <dgm:t>
        <a:bodyPr/>
        <a:lstStyle/>
        <a:p>
          <a:r>
            <a:rPr lang="en-US" sz="1600" b="0" i="0" dirty="0"/>
            <a:t> Promote justice for children through EBIs</a:t>
          </a:r>
          <a:endParaRPr lang="en-KE" sz="1600" dirty="0"/>
        </a:p>
      </dgm:t>
    </dgm:pt>
    <dgm:pt modelId="{1B6B2F96-ED04-4CB7-B0FC-E7E8692DA86B}" type="parTrans" cxnId="{317BC5D7-C180-485C-9AB5-7B2760E87057}">
      <dgm:prSet/>
      <dgm:spPr/>
      <dgm:t>
        <a:bodyPr/>
        <a:lstStyle/>
        <a:p>
          <a:endParaRPr lang="en-KE"/>
        </a:p>
      </dgm:t>
    </dgm:pt>
    <dgm:pt modelId="{D2F1ABA5-508C-49EC-8B3B-D534AC2792D3}" type="sibTrans" cxnId="{317BC5D7-C180-485C-9AB5-7B2760E87057}">
      <dgm:prSet/>
      <dgm:spPr/>
      <dgm:t>
        <a:bodyPr/>
        <a:lstStyle/>
        <a:p>
          <a:endParaRPr lang="en-KE"/>
        </a:p>
      </dgm:t>
    </dgm:pt>
    <dgm:pt modelId="{3FD9B42E-337D-4CC3-8A06-CDB139F83C88}">
      <dgm:prSet phldrT="[Text]" custT="1"/>
      <dgm:spPr>
        <a:solidFill>
          <a:schemeClr val="accent6">
            <a:lumMod val="60000"/>
            <a:lumOff val="40000"/>
            <a:alpha val="90000"/>
          </a:schemeClr>
        </a:solidFill>
      </dgm:spPr>
      <dgm:t>
        <a:bodyPr/>
        <a:lstStyle/>
        <a:p>
          <a:r>
            <a:rPr lang="en-US" sz="1600" b="0" i="0" dirty="0"/>
            <a:t>MoH on COVID-19 to accelerate community mitigation of the impact of COVID-19</a:t>
          </a:r>
          <a:endParaRPr lang="en-KE" sz="1600" dirty="0"/>
        </a:p>
      </dgm:t>
    </dgm:pt>
    <dgm:pt modelId="{4CC03EE4-D706-4B46-9D8D-E7E7530BF39F}" type="parTrans" cxnId="{25E90B23-E8F0-49C5-BD6E-C2FD93E56D61}">
      <dgm:prSet/>
      <dgm:spPr/>
      <dgm:t>
        <a:bodyPr/>
        <a:lstStyle/>
        <a:p>
          <a:endParaRPr lang="en-KE"/>
        </a:p>
      </dgm:t>
    </dgm:pt>
    <dgm:pt modelId="{AAFB6F83-A217-48CA-8452-C7B8847C5C87}" type="sibTrans" cxnId="{25E90B23-E8F0-49C5-BD6E-C2FD93E56D61}">
      <dgm:prSet/>
      <dgm:spPr/>
      <dgm:t>
        <a:bodyPr/>
        <a:lstStyle/>
        <a:p>
          <a:endParaRPr lang="en-KE"/>
        </a:p>
      </dgm:t>
    </dgm:pt>
    <dgm:pt modelId="{85FC968D-3B15-4727-B833-C4227D3BB92D}">
      <dgm:prSet phldrT="[Text]" custT="1"/>
      <dgm:spPr>
        <a:solidFill>
          <a:schemeClr val="accent1">
            <a:lumMod val="40000"/>
            <a:lumOff val="60000"/>
            <a:alpha val="90000"/>
          </a:schemeClr>
        </a:solidFill>
      </dgm:spPr>
      <dgm:t>
        <a:bodyPr/>
        <a:lstStyle/>
        <a:p>
          <a:r>
            <a:rPr lang="en-US" sz="1600" dirty="0"/>
            <a:t>Massive opportunities – for finding men and children through consistent gatherings for services, sermons, media </a:t>
          </a:r>
          <a:endParaRPr lang="en-KE" sz="1600" dirty="0"/>
        </a:p>
      </dgm:t>
    </dgm:pt>
    <dgm:pt modelId="{E47C50E0-EF0A-42CD-B18D-E3AE6F29B73A}" type="parTrans" cxnId="{B2584590-796C-47A3-9B04-F8727466CD09}">
      <dgm:prSet/>
      <dgm:spPr/>
      <dgm:t>
        <a:bodyPr/>
        <a:lstStyle/>
        <a:p>
          <a:endParaRPr lang="en-KE"/>
        </a:p>
      </dgm:t>
    </dgm:pt>
    <dgm:pt modelId="{229767C0-4338-420F-970F-5B333ED5AFED}" type="sibTrans" cxnId="{B2584590-796C-47A3-9B04-F8727466CD09}">
      <dgm:prSet/>
      <dgm:spPr/>
      <dgm:t>
        <a:bodyPr/>
        <a:lstStyle/>
        <a:p>
          <a:endParaRPr lang="en-KE"/>
        </a:p>
      </dgm:t>
    </dgm:pt>
    <dgm:pt modelId="{6944543A-23BC-4762-BFFA-BB39DA024EA4}">
      <dgm:prSet phldrT="[Text]" custT="1"/>
      <dgm:spPr>
        <a:solidFill>
          <a:schemeClr val="accent1">
            <a:lumMod val="40000"/>
            <a:lumOff val="60000"/>
            <a:alpha val="90000"/>
          </a:schemeClr>
        </a:solidFill>
      </dgm:spPr>
      <dgm:t>
        <a:bodyPr/>
        <a:lstStyle/>
        <a:p>
          <a:r>
            <a:rPr lang="en-US" sz="1600" dirty="0"/>
            <a:t> Existing resources both software and hardware </a:t>
          </a:r>
          <a:endParaRPr lang="en-KE" sz="1600" dirty="0"/>
        </a:p>
      </dgm:t>
    </dgm:pt>
    <dgm:pt modelId="{5565D966-8AA2-4769-867A-A96FAB05177D}" type="parTrans" cxnId="{B7E97762-FBF2-43FC-ACBB-64B738EE6088}">
      <dgm:prSet/>
      <dgm:spPr/>
      <dgm:t>
        <a:bodyPr/>
        <a:lstStyle/>
        <a:p>
          <a:endParaRPr lang="en-KE"/>
        </a:p>
      </dgm:t>
    </dgm:pt>
    <dgm:pt modelId="{75665521-7468-4EFA-8270-66CFC0C90102}" type="sibTrans" cxnId="{B7E97762-FBF2-43FC-ACBB-64B738EE6088}">
      <dgm:prSet/>
      <dgm:spPr/>
      <dgm:t>
        <a:bodyPr/>
        <a:lstStyle/>
        <a:p>
          <a:endParaRPr lang="en-KE"/>
        </a:p>
      </dgm:t>
    </dgm:pt>
    <dgm:pt modelId="{786EA278-A781-4326-ACBD-064F2F762FEC}">
      <dgm:prSet phldrT="[Text]" custT="1"/>
      <dgm:spPr>
        <a:solidFill>
          <a:schemeClr val="accent2">
            <a:lumMod val="60000"/>
            <a:lumOff val="40000"/>
            <a:alpha val="90000"/>
          </a:schemeClr>
        </a:solidFill>
      </dgm:spPr>
      <dgm:t>
        <a:bodyPr/>
        <a:lstStyle/>
        <a:p>
          <a:r>
            <a:rPr lang="en-US" sz="1600" dirty="0">
              <a:solidFill>
                <a:schemeClr val="tx1"/>
              </a:solidFill>
            </a:rPr>
            <a:t>NFH Webinars provided opportunity for </a:t>
          </a:r>
          <a:r>
            <a:rPr lang="en-US" sz="1600" b="1" dirty="0">
              <a:solidFill>
                <a:schemeClr val="tx1"/>
              </a:solidFill>
            </a:rPr>
            <a:t>capacity building, sharing of best practices </a:t>
          </a:r>
          <a:r>
            <a:rPr lang="en-US" sz="1600" dirty="0">
              <a:solidFill>
                <a:schemeClr val="tx1"/>
              </a:solidFill>
            </a:rPr>
            <a:t>for </a:t>
          </a:r>
          <a:r>
            <a:rPr lang="en-US" sz="1600" b="1" dirty="0">
              <a:solidFill>
                <a:schemeClr val="tx1"/>
              </a:solidFill>
            </a:rPr>
            <a:t>cross-learning </a:t>
          </a:r>
          <a:r>
            <a:rPr lang="en-US" sz="1600" b="0" dirty="0">
              <a:solidFill>
                <a:schemeClr val="tx1"/>
              </a:solidFill>
            </a:rPr>
            <a:t>and opportunity for </a:t>
          </a:r>
          <a:r>
            <a:rPr lang="en-US" sz="1600" b="1" dirty="0">
              <a:solidFill>
                <a:schemeClr val="tx1"/>
              </a:solidFill>
            </a:rPr>
            <a:t>adaptation</a:t>
          </a:r>
          <a:endParaRPr lang="en-KE" sz="1600" b="1" dirty="0">
            <a:solidFill>
              <a:schemeClr val="tx1"/>
            </a:solidFill>
          </a:endParaRPr>
        </a:p>
      </dgm:t>
    </dgm:pt>
    <dgm:pt modelId="{41DC8732-B51F-495D-A024-008B6A69D0DB}" type="parTrans" cxnId="{D827DEED-AD1E-45CD-BD16-972E1344A5D3}">
      <dgm:prSet/>
      <dgm:spPr/>
      <dgm:t>
        <a:bodyPr/>
        <a:lstStyle/>
        <a:p>
          <a:endParaRPr lang="en-KE"/>
        </a:p>
      </dgm:t>
    </dgm:pt>
    <dgm:pt modelId="{3147AAE8-24F5-479A-B805-C2341812D0F8}" type="sibTrans" cxnId="{D827DEED-AD1E-45CD-BD16-972E1344A5D3}">
      <dgm:prSet/>
      <dgm:spPr/>
      <dgm:t>
        <a:bodyPr/>
        <a:lstStyle/>
        <a:p>
          <a:endParaRPr lang="en-KE"/>
        </a:p>
      </dgm:t>
    </dgm:pt>
    <dgm:pt modelId="{1FB26C45-B059-4478-A2B4-54E0096515C6}">
      <dgm:prSet phldrT="[Text]"/>
      <dgm:spPr>
        <a:solidFill>
          <a:schemeClr val="accent2">
            <a:lumMod val="60000"/>
            <a:lumOff val="40000"/>
            <a:alpha val="90000"/>
          </a:schemeClr>
        </a:solidFill>
      </dgm:spPr>
      <dgm:t>
        <a:bodyPr/>
        <a:lstStyle/>
        <a:p>
          <a:endParaRPr lang="en-KE" sz="1400" dirty="0"/>
        </a:p>
      </dgm:t>
    </dgm:pt>
    <dgm:pt modelId="{8E3A3979-A96B-4631-BA4F-DB201D120DBC}" type="parTrans" cxnId="{6C05A885-7D8A-41A9-972F-3A40650C9E08}">
      <dgm:prSet/>
      <dgm:spPr/>
      <dgm:t>
        <a:bodyPr/>
        <a:lstStyle/>
        <a:p>
          <a:endParaRPr lang="en-KE"/>
        </a:p>
      </dgm:t>
    </dgm:pt>
    <dgm:pt modelId="{058F2A4D-D529-4AFA-9686-349AB0F9BE9D}" type="sibTrans" cxnId="{6C05A885-7D8A-41A9-972F-3A40650C9E08}">
      <dgm:prSet/>
      <dgm:spPr/>
      <dgm:t>
        <a:bodyPr/>
        <a:lstStyle/>
        <a:p>
          <a:endParaRPr lang="en-KE"/>
        </a:p>
      </dgm:t>
    </dgm:pt>
    <dgm:pt modelId="{B1D9B7D0-E64F-431B-B94D-67800614C69A}" type="pres">
      <dgm:prSet presAssocID="{84F3FA82-2825-435F-9296-7904CBC2CD79}" presName="Name0" presStyleCnt="0">
        <dgm:presLayoutVars>
          <dgm:dir/>
          <dgm:animLvl val="lvl"/>
          <dgm:resizeHandles val="exact"/>
        </dgm:presLayoutVars>
      </dgm:prSet>
      <dgm:spPr/>
    </dgm:pt>
    <dgm:pt modelId="{C1CF5825-7660-4E6F-84C4-C8F072FE06F5}" type="pres">
      <dgm:prSet presAssocID="{A0DBBC95-FB75-4602-9B36-C0BF03666592}" presName="linNode" presStyleCnt="0"/>
      <dgm:spPr/>
    </dgm:pt>
    <dgm:pt modelId="{FCC11C03-7236-4742-B22C-D858C9FA751C}" type="pres">
      <dgm:prSet presAssocID="{A0DBBC95-FB75-4602-9B36-C0BF03666592}" presName="parentText" presStyleLbl="node1" presStyleIdx="0" presStyleCnt="3" custScaleX="76127">
        <dgm:presLayoutVars>
          <dgm:chMax val="1"/>
          <dgm:bulletEnabled val="1"/>
        </dgm:presLayoutVars>
      </dgm:prSet>
      <dgm:spPr/>
    </dgm:pt>
    <dgm:pt modelId="{FCD6914C-E46B-4177-B932-D02461B69353}" type="pres">
      <dgm:prSet presAssocID="{A0DBBC95-FB75-4602-9B36-C0BF03666592}" presName="descendantText" presStyleLbl="alignAccFollowNode1" presStyleIdx="0" presStyleCnt="3" custScaleX="134302">
        <dgm:presLayoutVars>
          <dgm:bulletEnabled val="1"/>
        </dgm:presLayoutVars>
      </dgm:prSet>
      <dgm:spPr/>
    </dgm:pt>
    <dgm:pt modelId="{97140BE1-D465-4199-8DAF-8F1BC73B125D}" type="pres">
      <dgm:prSet presAssocID="{CE436292-8F03-43FC-9932-FAE1E3741616}" presName="sp" presStyleCnt="0"/>
      <dgm:spPr/>
    </dgm:pt>
    <dgm:pt modelId="{21E31AC0-0B35-4779-A30B-6570951ACD90}" type="pres">
      <dgm:prSet presAssocID="{58D479DA-AD98-4A21-A3E9-6D11BD54564A}" presName="linNode" presStyleCnt="0"/>
      <dgm:spPr/>
    </dgm:pt>
    <dgm:pt modelId="{91F8AE85-5740-4655-863D-ED4898D3B5BE}" type="pres">
      <dgm:prSet presAssocID="{58D479DA-AD98-4A21-A3E9-6D11BD54564A}" presName="parentText" presStyleLbl="node1" presStyleIdx="1" presStyleCnt="3" custScaleX="81182">
        <dgm:presLayoutVars>
          <dgm:chMax val="1"/>
          <dgm:bulletEnabled val="1"/>
        </dgm:presLayoutVars>
      </dgm:prSet>
      <dgm:spPr/>
    </dgm:pt>
    <dgm:pt modelId="{185F40AB-89AF-464D-9F38-4FE6F57E03A1}" type="pres">
      <dgm:prSet presAssocID="{58D479DA-AD98-4A21-A3E9-6D11BD54564A}" presName="descendantText" presStyleLbl="alignAccFollowNode1" presStyleIdx="1" presStyleCnt="3" custScaleX="140772">
        <dgm:presLayoutVars>
          <dgm:bulletEnabled val="1"/>
        </dgm:presLayoutVars>
      </dgm:prSet>
      <dgm:spPr/>
    </dgm:pt>
    <dgm:pt modelId="{55586C23-9D13-430F-A59F-5F7392C3EA9B}" type="pres">
      <dgm:prSet presAssocID="{A5ABC84E-F7A5-4780-BBE2-CDC58D65864F}" presName="sp" presStyleCnt="0"/>
      <dgm:spPr/>
    </dgm:pt>
    <dgm:pt modelId="{329CA4FC-7810-4D4B-9400-0B06BA1B48FD}" type="pres">
      <dgm:prSet presAssocID="{28F1A09F-F29B-487B-8E6E-454468E9DAC7}" presName="linNode" presStyleCnt="0"/>
      <dgm:spPr/>
    </dgm:pt>
    <dgm:pt modelId="{2C238015-3DAB-41E8-A6BE-9191E35B179B}" type="pres">
      <dgm:prSet presAssocID="{28F1A09F-F29B-487B-8E6E-454468E9DAC7}" presName="parentText" presStyleLbl="node1" presStyleIdx="2" presStyleCnt="3" custScaleX="79596">
        <dgm:presLayoutVars>
          <dgm:chMax val="1"/>
          <dgm:bulletEnabled val="1"/>
        </dgm:presLayoutVars>
      </dgm:prSet>
      <dgm:spPr/>
    </dgm:pt>
    <dgm:pt modelId="{452D10C7-6D61-4BFF-B07F-87D661A74C92}" type="pres">
      <dgm:prSet presAssocID="{28F1A09F-F29B-487B-8E6E-454468E9DAC7}" presName="descendantText" presStyleLbl="alignAccFollowNode1" presStyleIdx="2" presStyleCnt="3" custScaleX="142569" custScaleY="100975">
        <dgm:presLayoutVars>
          <dgm:bulletEnabled val="1"/>
        </dgm:presLayoutVars>
      </dgm:prSet>
      <dgm:spPr/>
    </dgm:pt>
  </dgm:ptLst>
  <dgm:cxnLst>
    <dgm:cxn modelId="{A7ADC004-7271-4326-A284-109DA12DA9D9}" type="presOf" srcId="{84F3FA82-2825-435F-9296-7904CBC2CD79}" destId="{B1D9B7D0-E64F-431B-B94D-67800614C69A}" srcOrd="0" destOrd="0" presId="urn:microsoft.com/office/officeart/2005/8/layout/vList5"/>
    <dgm:cxn modelId="{8C1EB50B-314C-47CA-B3CB-E35BFD89A163}" srcId="{84F3FA82-2825-435F-9296-7904CBC2CD79}" destId="{58D479DA-AD98-4A21-A3E9-6D11BD54564A}" srcOrd="1" destOrd="0" parTransId="{987B2159-C5AD-4C24-98EE-A4056B7310C3}" sibTransId="{A5ABC84E-F7A5-4780-BBE2-CDC58D65864F}"/>
    <dgm:cxn modelId="{01551A10-5925-44C9-9C3E-702EA4368986}" type="presOf" srcId="{37D4C888-0030-40D8-A27D-FF4A2A35D963}" destId="{FCD6914C-E46B-4177-B932-D02461B69353}" srcOrd="0" destOrd="0" presId="urn:microsoft.com/office/officeart/2005/8/layout/vList5"/>
    <dgm:cxn modelId="{25E90B23-E8F0-49C5-BD6E-C2FD93E56D61}" srcId="{A0DBBC95-FB75-4602-9B36-C0BF03666592}" destId="{3FD9B42E-337D-4CC3-8A06-CDB139F83C88}" srcOrd="2" destOrd="0" parTransId="{4CC03EE4-D706-4B46-9D8D-E7E7530BF39F}" sibTransId="{AAFB6F83-A217-48CA-8452-C7B8847C5C87}"/>
    <dgm:cxn modelId="{A0026126-6BF8-4A88-B2C7-60A663FA8604}" srcId="{84F3FA82-2825-435F-9296-7904CBC2CD79}" destId="{A0DBBC95-FB75-4602-9B36-C0BF03666592}" srcOrd="0" destOrd="0" parTransId="{4349BE08-FA95-44E4-8DFA-C585FAB28ADF}" sibTransId="{CE436292-8F03-43FC-9932-FAE1E3741616}"/>
    <dgm:cxn modelId="{F2CC4633-475E-42B6-9996-DD3100E0E1D8}" type="presOf" srcId="{1FB26C45-B059-4478-A2B4-54E0096515C6}" destId="{452D10C7-6D61-4BFF-B07F-87D661A74C92}" srcOrd="0" destOrd="2" presId="urn:microsoft.com/office/officeart/2005/8/layout/vList5"/>
    <dgm:cxn modelId="{E7DAEE58-6070-402F-9064-A5BD70CA59C8}" type="presOf" srcId="{3FD9B42E-337D-4CC3-8A06-CDB139F83C88}" destId="{FCD6914C-E46B-4177-B932-D02461B69353}" srcOrd="0" destOrd="2" presId="urn:microsoft.com/office/officeart/2005/8/layout/vList5"/>
    <dgm:cxn modelId="{43494762-96A8-41BE-9177-3A88C2DF97CC}" type="presOf" srcId="{85FC968D-3B15-4727-B833-C4227D3BB92D}" destId="{185F40AB-89AF-464D-9F38-4FE6F57E03A1}" srcOrd="0" destOrd="1" presId="urn:microsoft.com/office/officeart/2005/8/layout/vList5"/>
    <dgm:cxn modelId="{B7E97762-FBF2-43FC-ACBB-64B738EE6088}" srcId="{58D479DA-AD98-4A21-A3E9-6D11BD54564A}" destId="{6944543A-23BC-4762-BFFA-BB39DA024EA4}" srcOrd="2" destOrd="0" parTransId="{5565D966-8AA2-4769-867A-A96FAB05177D}" sibTransId="{75665521-7468-4EFA-8270-66CFC0C90102}"/>
    <dgm:cxn modelId="{E2E1F268-8144-47DA-89FD-9E898BE85972}" type="presOf" srcId="{6944543A-23BC-4762-BFFA-BB39DA024EA4}" destId="{185F40AB-89AF-464D-9F38-4FE6F57E03A1}" srcOrd="0" destOrd="2" presId="urn:microsoft.com/office/officeart/2005/8/layout/vList5"/>
    <dgm:cxn modelId="{F4746374-9C35-4588-8F26-7AF2D12C64C0}" type="presOf" srcId="{28F1A09F-F29B-487B-8E6E-454468E9DAC7}" destId="{2C238015-3DAB-41E8-A6BE-9191E35B179B}" srcOrd="0" destOrd="0" presId="urn:microsoft.com/office/officeart/2005/8/layout/vList5"/>
    <dgm:cxn modelId="{4E14C774-016C-4C9B-9292-F5788D8FEDD7}" srcId="{A0DBBC95-FB75-4602-9B36-C0BF03666592}" destId="{37D4C888-0030-40D8-A27D-FF4A2A35D963}" srcOrd="0" destOrd="0" parTransId="{DB718BD1-510C-435D-AA77-3484B1CEB55B}" sibTransId="{861F64A6-062D-427E-9F26-C6CEA2D946E5}"/>
    <dgm:cxn modelId="{6C05A885-7D8A-41A9-972F-3A40650C9E08}" srcId="{28F1A09F-F29B-487B-8E6E-454468E9DAC7}" destId="{1FB26C45-B059-4478-A2B4-54E0096515C6}" srcOrd="2" destOrd="0" parTransId="{8E3A3979-A96B-4631-BA4F-DB201D120DBC}" sibTransId="{058F2A4D-D529-4AFA-9686-349AB0F9BE9D}"/>
    <dgm:cxn modelId="{CB84C68D-501E-487D-92A2-ABD5C4C28A86}" type="presOf" srcId="{A0DBBC95-FB75-4602-9B36-C0BF03666592}" destId="{FCC11C03-7236-4742-B22C-D858C9FA751C}" srcOrd="0" destOrd="0" presId="urn:microsoft.com/office/officeart/2005/8/layout/vList5"/>
    <dgm:cxn modelId="{B2584590-796C-47A3-9B04-F8727466CD09}" srcId="{58D479DA-AD98-4A21-A3E9-6D11BD54564A}" destId="{85FC968D-3B15-4727-B833-C4227D3BB92D}" srcOrd="1" destOrd="0" parTransId="{E47C50E0-EF0A-42CD-B18D-E3AE6F29B73A}" sibTransId="{229767C0-4338-420F-970F-5B333ED5AFED}"/>
    <dgm:cxn modelId="{2B24F398-EB54-415F-AE83-714509C63447}" srcId="{84F3FA82-2825-435F-9296-7904CBC2CD79}" destId="{28F1A09F-F29B-487B-8E6E-454468E9DAC7}" srcOrd="2" destOrd="0" parTransId="{13A365D2-B42C-4B44-A0EB-538E93A24552}" sibTransId="{D7ED46CD-3BD6-40E5-A66E-3BBC22444F60}"/>
    <dgm:cxn modelId="{3A02A69D-7677-4217-ABA3-0453245C4EDE}" srcId="{58D479DA-AD98-4A21-A3E9-6D11BD54564A}" destId="{DAA6C1BD-942B-466B-AB19-C3F9AE3365A6}" srcOrd="0" destOrd="0" parTransId="{72BF1D4E-F35B-48DC-9C46-8F389B6DBE77}" sibTransId="{FA54DF94-ECB6-4001-8A97-22B5F838ACE6}"/>
    <dgm:cxn modelId="{76B388BD-36AD-4C59-A190-A065348E1325}" type="presOf" srcId="{DAA6C1BD-942B-466B-AB19-C3F9AE3365A6}" destId="{185F40AB-89AF-464D-9F38-4FE6F57E03A1}" srcOrd="0" destOrd="0" presId="urn:microsoft.com/office/officeart/2005/8/layout/vList5"/>
    <dgm:cxn modelId="{E522E2BE-0C63-4013-B678-E4AEB504D24B}" srcId="{28F1A09F-F29B-487B-8E6E-454468E9DAC7}" destId="{46E1702C-3A1A-43D0-8CAE-9981901C3657}" srcOrd="0" destOrd="0" parTransId="{EB185090-F0F8-4345-8A7E-D954EDBEB6A0}" sibTransId="{D472FBA8-D334-4369-9AD1-ADDCE1FBF247}"/>
    <dgm:cxn modelId="{B6D4A9C0-4075-40D3-A080-C5C289BA7B1E}" type="presOf" srcId="{1E1B9D42-C4E5-4491-B723-D0AC60DDB82C}" destId="{FCD6914C-E46B-4177-B932-D02461B69353}" srcOrd="0" destOrd="1" presId="urn:microsoft.com/office/officeart/2005/8/layout/vList5"/>
    <dgm:cxn modelId="{9CAD22C4-4A7E-48F9-9D64-3BEA1E85E432}" type="presOf" srcId="{46E1702C-3A1A-43D0-8CAE-9981901C3657}" destId="{452D10C7-6D61-4BFF-B07F-87D661A74C92}" srcOrd="0" destOrd="0" presId="urn:microsoft.com/office/officeart/2005/8/layout/vList5"/>
    <dgm:cxn modelId="{A41BFCC7-1397-4D4B-BAD9-DF2AFF946C4A}" type="presOf" srcId="{58D479DA-AD98-4A21-A3E9-6D11BD54564A}" destId="{91F8AE85-5740-4655-863D-ED4898D3B5BE}" srcOrd="0" destOrd="0" presId="urn:microsoft.com/office/officeart/2005/8/layout/vList5"/>
    <dgm:cxn modelId="{317BC5D7-C180-485C-9AB5-7B2760E87057}" srcId="{A0DBBC95-FB75-4602-9B36-C0BF03666592}" destId="{1E1B9D42-C4E5-4491-B723-D0AC60DDB82C}" srcOrd="1" destOrd="0" parTransId="{1B6B2F96-ED04-4CB7-B0FC-E7E8692DA86B}" sibTransId="{D2F1ABA5-508C-49EC-8B3B-D534AC2792D3}"/>
    <dgm:cxn modelId="{BE871EDB-9A33-44B1-9B64-82E0B8BEA981}" type="presOf" srcId="{786EA278-A781-4326-ACBD-064F2F762FEC}" destId="{452D10C7-6D61-4BFF-B07F-87D661A74C92}" srcOrd="0" destOrd="1" presId="urn:microsoft.com/office/officeart/2005/8/layout/vList5"/>
    <dgm:cxn modelId="{D827DEED-AD1E-45CD-BD16-972E1344A5D3}" srcId="{28F1A09F-F29B-487B-8E6E-454468E9DAC7}" destId="{786EA278-A781-4326-ACBD-064F2F762FEC}" srcOrd="1" destOrd="0" parTransId="{41DC8732-B51F-495D-A024-008B6A69D0DB}" sibTransId="{3147AAE8-24F5-479A-B805-C2341812D0F8}"/>
    <dgm:cxn modelId="{05ED188E-AC71-45EB-B04C-63501F5A3D82}" type="presParOf" srcId="{B1D9B7D0-E64F-431B-B94D-67800614C69A}" destId="{C1CF5825-7660-4E6F-84C4-C8F072FE06F5}" srcOrd="0" destOrd="0" presId="urn:microsoft.com/office/officeart/2005/8/layout/vList5"/>
    <dgm:cxn modelId="{E1914477-14DC-44B6-9ED1-3FB3C297E201}" type="presParOf" srcId="{C1CF5825-7660-4E6F-84C4-C8F072FE06F5}" destId="{FCC11C03-7236-4742-B22C-D858C9FA751C}" srcOrd="0" destOrd="0" presId="urn:microsoft.com/office/officeart/2005/8/layout/vList5"/>
    <dgm:cxn modelId="{BCAAF827-261D-4808-8E95-BEF3F92D9249}" type="presParOf" srcId="{C1CF5825-7660-4E6F-84C4-C8F072FE06F5}" destId="{FCD6914C-E46B-4177-B932-D02461B69353}" srcOrd="1" destOrd="0" presId="urn:microsoft.com/office/officeart/2005/8/layout/vList5"/>
    <dgm:cxn modelId="{2D957C29-6BE5-422A-B351-E78594923045}" type="presParOf" srcId="{B1D9B7D0-E64F-431B-B94D-67800614C69A}" destId="{97140BE1-D465-4199-8DAF-8F1BC73B125D}" srcOrd="1" destOrd="0" presId="urn:microsoft.com/office/officeart/2005/8/layout/vList5"/>
    <dgm:cxn modelId="{DD236D01-C9FC-4C58-8658-E8AD199E0978}" type="presParOf" srcId="{B1D9B7D0-E64F-431B-B94D-67800614C69A}" destId="{21E31AC0-0B35-4779-A30B-6570951ACD90}" srcOrd="2" destOrd="0" presId="urn:microsoft.com/office/officeart/2005/8/layout/vList5"/>
    <dgm:cxn modelId="{0E8E3EDD-BD4D-44F2-9800-B0CE3BE1CCFC}" type="presParOf" srcId="{21E31AC0-0B35-4779-A30B-6570951ACD90}" destId="{91F8AE85-5740-4655-863D-ED4898D3B5BE}" srcOrd="0" destOrd="0" presId="urn:microsoft.com/office/officeart/2005/8/layout/vList5"/>
    <dgm:cxn modelId="{80A365E8-92E7-4587-9DAF-FBA4C689ABF2}" type="presParOf" srcId="{21E31AC0-0B35-4779-A30B-6570951ACD90}" destId="{185F40AB-89AF-464D-9F38-4FE6F57E03A1}" srcOrd="1" destOrd="0" presId="urn:microsoft.com/office/officeart/2005/8/layout/vList5"/>
    <dgm:cxn modelId="{4DFFB50D-C53B-4800-8DDA-C0B6BD140848}" type="presParOf" srcId="{B1D9B7D0-E64F-431B-B94D-67800614C69A}" destId="{55586C23-9D13-430F-A59F-5F7392C3EA9B}" srcOrd="3" destOrd="0" presId="urn:microsoft.com/office/officeart/2005/8/layout/vList5"/>
    <dgm:cxn modelId="{5F4831C7-D05B-4569-BAC8-86133D1553CE}" type="presParOf" srcId="{B1D9B7D0-E64F-431B-B94D-67800614C69A}" destId="{329CA4FC-7810-4D4B-9400-0B06BA1B48FD}" srcOrd="4" destOrd="0" presId="urn:microsoft.com/office/officeart/2005/8/layout/vList5"/>
    <dgm:cxn modelId="{3936859D-7789-4E1F-8291-5EB6D24BE731}" type="presParOf" srcId="{329CA4FC-7810-4D4B-9400-0B06BA1B48FD}" destId="{2C238015-3DAB-41E8-A6BE-9191E35B179B}" srcOrd="0" destOrd="0" presId="urn:microsoft.com/office/officeart/2005/8/layout/vList5"/>
    <dgm:cxn modelId="{A38BF08B-0E28-4B7D-9D8F-5D9B3D7E13D7}" type="presParOf" srcId="{329CA4FC-7810-4D4B-9400-0B06BA1B48FD}" destId="{452D10C7-6D61-4BFF-B07F-87D661A74C92}"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B11E72-9BE1-4FBC-A8A3-1477B09CFEC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KE"/>
        </a:p>
      </dgm:t>
    </dgm:pt>
    <dgm:pt modelId="{57CF5103-FFC8-4AC9-8966-4A82CEE88884}">
      <dgm:prSet phldrT="[Text]"/>
      <dgm:spPr>
        <a:solidFill>
          <a:schemeClr val="tx2">
            <a:lumMod val="40000"/>
            <a:lumOff val="60000"/>
          </a:schemeClr>
        </a:solidFill>
      </dgm:spPr>
      <dgm:t>
        <a:bodyPr/>
        <a:lstStyle/>
        <a:p>
          <a:r>
            <a:rPr lang="en-US" dirty="0"/>
            <a:t>Capacity building for faith leaders</a:t>
          </a:r>
          <a:endParaRPr lang="en-KE" dirty="0"/>
        </a:p>
      </dgm:t>
    </dgm:pt>
    <dgm:pt modelId="{80AC648A-5A1F-4474-901F-CE2B3901EEE4}" type="parTrans" cxnId="{66E804E6-3F4E-4F9D-BF7E-D4104BEF9194}">
      <dgm:prSet/>
      <dgm:spPr/>
      <dgm:t>
        <a:bodyPr/>
        <a:lstStyle/>
        <a:p>
          <a:endParaRPr lang="en-KE"/>
        </a:p>
      </dgm:t>
    </dgm:pt>
    <dgm:pt modelId="{6523F7EF-2640-4EF1-BB3C-A354BF2CAED8}" type="sibTrans" cxnId="{66E804E6-3F4E-4F9D-BF7E-D4104BEF9194}">
      <dgm:prSet/>
      <dgm:spPr/>
      <dgm:t>
        <a:bodyPr/>
        <a:lstStyle/>
        <a:p>
          <a:endParaRPr lang="en-KE"/>
        </a:p>
      </dgm:t>
    </dgm:pt>
    <dgm:pt modelId="{D7C22B1E-1CD0-4F61-A672-B90B09240589}">
      <dgm:prSet phldrT="[Text]" custT="1"/>
      <dgm:spPr/>
      <dgm:t>
        <a:bodyPr/>
        <a:lstStyle/>
        <a:p>
          <a:r>
            <a:rPr lang="en-US" sz="1800" dirty="0"/>
            <a:t>Faith Leaders trained on unique modalities of delivery of Messages of Hope for both HIV and Covid-19 response</a:t>
          </a:r>
          <a:endParaRPr lang="en-KE" sz="1800" dirty="0"/>
        </a:p>
      </dgm:t>
    </dgm:pt>
    <dgm:pt modelId="{1EA04AFD-7340-4400-A77C-6809E901C7AC}" type="parTrans" cxnId="{2E2475E4-43D4-4DFB-A6C6-DFCCFA790804}">
      <dgm:prSet/>
      <dgm:spPr/>
      <dgm:t>
        <a:bodyPr/>
        <a:lstStyle/>
        <a:p>
          <a:endParaRPr lang="en-KE"/>
        </a:p>
      </dgm:t>
    </dgm:pt>
    <dgm:pt modelId="{C191C0ED-F95A-4032-A954-5602EAA6DCFF}" type="sibTrans" cxnId="{2E2475E4-43D4-4DFB-A6C6-DFCCFA790804}">
      <dgm:prSet/>
      <dgm:spPr/>
      <dgm:t>
        <a:bodyPr/>
        <a:lstStyle/>
        <a:p>
          <a:endParaRPr lang="en-KE"/>
        </a:p>
      </dgm:t>
    </dgm:pt>
    <dgm:pt modelId="{121102DE-34D7-41F4-95E9-2DFA742A0039}">
      <dgm:prSet phldrT="[Text]"/>
      <dgm:spPr>
        <a:solidFill>
          <a:schemeClr val="accent4"/>
        </a:solidFill>
      </dgm:spPr>
      <dgm:t>
        <a:bodyPr/>
        <a:lstStyle/>
        <a:p>
          <a:r>
            <a:rPr lang="en-US" dirty="0"/>
            <a:t>Targeted Intervention</a:t>
          </a:r>
          <a:endParaRPr lang="en-KE" dirty="0"/>
        </a:p>
      </dgm:t>
    </dgm:pt>
    <dgm:pt modelId="{87CF99F4-5AC3-4E4E-8B0F-EA0C6852E84A}" type="parTrans" cxnId="{0C380087-DBBB-48E6-B6E3-457131CE65C1}">
      <dgm:prSet/>
      <dgm:spPr/>
      <dgm:t>
        <a:bodyPr/>
        <a:lstStyle/>
        <a:p>
          <a:endParaRPr lang="en-KE"/>
        </a:p>
      </dgm:t>
    </dgm:pt>
    <dgm:pt modelId="{E5C5FBB6-077F-49F8-B01F-F5298E8D6EC7}" type="sibTrans" cxnId="{0C380087-DBBB-48E6-B6E3-457131CE65C1}">
      <dgm:prSet/>
      <dgm:spPr/>
      <dgm:t>
        <a:bodyPr/>
        <a:lstStyle/>
        <a:p>
          <a:endParaRPr lang="en-KE"/>
        </a:p>
      </dgm:t>
    </dgm:pt>
    <dgm:pt modelId="{EC27ADDE-82A5-4A5F-9D99-AD355DE38B5C}">
      <dgm:prSet phldrT="[Text]" custT="1"/>
      <dgm:spPr>
        <a:solidFill>
          <a:srgbClr val="FFFF00">
            <a:alpha val="90000"/>
          </a:srgbClr>
        </a:solidFill>
      </dgm:spPr>
      <dgm:t>
        <a:bodyPr/>
        <a:lstStyle/>
        <a:p>
          <a:r>
            <a:rPr lang="en-US" sz="1600" dirty="0"/>
            <a:t>NFH webinars provided learning that enabled change of strategy e.g. modalities of approach to evidence-based interventions (EBI) – Reducing sexual and gender-based violence (</a:t>
          </a:r>
          <a:r>
            <a:rPr lang="en-US" sz="1600" dirty="0" err="1"/>
            <a:t>sGBV</a:t>
          </a:r>
          <a:r>
            <a:rPr lang="en-US" sz="1600" dirty="0"/>
            <a:t>) in communities and caring for the caregivers</a:t>
          </a:r>
          <a:endParaRPr lang="en-KE" sz="1600" dirty="0"/>
        </a:p>
      </dgm:t>
    </dgm:pt>
    <dgm:pt modelId="{EDDF6683-7E9C-41E6-8E16-BE7384EF79D3}" type="parTrans" cxnId="{E1BC68C3-9276-4CA7-B856-0ECC3E612E79}">
      <dgm:prSet/>
      <dgm:spPr/>
      <dgm:t>
        <a:bodyPr/>
        <a:lstStyle/>
        <a:p>
          <a:endParaRPr lang="en-KE"/>
        </a:p>
      </dgm:t>
    </dgm:pt>
    <dgm:pt modelId="{A4F1AD7E-01D8-4635-B067-736E4094397C}" type="sibTrans" cxnId="{E1BC68C3-9276-4CA7-B856-0ECC3E612E79}">
      <dgm:prSet/>
      <dgm:spPr/>
      <dgm:t>
        <a:bodyPr/>
        <a:lstStyle/>
        <a:p>
          <a:endParaRPr lang="en-KE"/>
        </a:p>
      </dgm:t>
    </dgm:pt>
    <dgm:pt modelId="{C6F7FE91-B5BF-4BFF-8EFA-63C6020810BD}">
      <dgm:prSet phldrT="[Text]" custT="1"/>
      <dgm:spPr>
        <a:solidFill>
          <a:srgbClr val="FFFF00">
            <a:alpha val="90000"/>
          </a:srgbClr>
        </a:solidFill>
      </dgm:spPr>
      <dgm:t>
        <a:bodyPr/>
        <a:lstStyle/>
        <a:p>
          <a:r>
            <a:rPr lang="en-US" sz="1600" dirty="0"/>
            <a:t>HTS – Finding men and children for HIV services </a:t>
          </a:r>
          <a:endParaRPr lang="en-KE" sz="1600" dirty="0"/>
        </a:p>
      </dgm:t>
    </dgm:pt>
    <dgm:pt modelId="{8256A072-D919-4FD2-821A-9634FE6C386B}" type="parTrans" cxnId="{046C5221-40E6-45B8-983E-4E5294C6F522}">
      <dgm:prSet/>
      <dgm:spPr/>
      <dgm:t>
        <a:bodyPr/>
        <a:lstStyle/>
        <a:p>
          <a:endParaRPr lang="en-KE"/>
        </a:p>
      </dgm:t>
    </dgm:pt>
    <dgm:pt modelId="{624363F6-1749-4036-AB7D-66BDA265EEE6}" type="sibTrans" cxnId="{046C5221-40E6-45B8-983E-4E5294C6F522}">
      <dgm:prSet/>
      <dgm:spPr/>
      <dgm:t>
        <a:bodyPr/>
        <a:lstStyle/>
        <a:p>
          <a:endParaRPr lang="en-KE"/>
        </a:p>
      </dgm:t>
    </dgm:pt>
    <dgm:pt modelId="{E651EBB7-3FE1-4E6C-9B43-E29318D10F7F}">
      <dgm:prSet phldrT="[Text]"/>
      <dgm:spPr/>
      <dgm:t>
        <a:bodyPr/>
        <a:lstStyle/>
        <a:p>
          <a:r>
            <a:rPr lang="en-US" dirty="0"/>
            <a:t>Sustainability</a:t>
          </a:r>
          <a:endParaRPr lang="en-KE" dirty="0"/>
        </a:p>
      </dgm:t>
    </dgm:pt>
    <dgm:pt modelId="{BC0B9B90-891B-4377-BD61-B7154A93F23F}" type="parTrans" cxnId="{6620E07C-FA6C-4322-9D54-B80B04C3CC92}">
      <dgm:prSet/>
      <dgm:spPr/>
      <dgm:t>
        <a:bodyPr/>
        <a:lstStyle/>
        <a:p>
          <a:endParaRPr lang="en-KE"/>
        </a:p>
      </dgm:t>
    </dgm:pt>
    <dgm:pt modelId="{55AFB4BA-F695-4F1D-8761-A0E02DDED8CA}" type="sibTrans" cxnId="{6620E07C-FA6C-4322-9D54-B80B04C3CC92}">
      <dgm:prSet/>
      <dgm:spPr/>
      <dgm:t>
        <a:bodyPr/>
        <a:lstStyle/>
        <a:p>
          <a:endParaRPr lang="en-KE"/>
        </a:p>
      </dgm:t>
    </dgm:pt>
    <dgm:pt modelId="{BFD734CD-EFD1-43B5-9018-6048A5955F14}">
      <dgm:prSet phldrT="[Text]" custT="1"/>
      <dgm:spPr>
        <a:solidFill>
          <a:schemeClr val="accent6">
            <a:lumMod val="40000"/>
            <a:lumOff val="60000"/>
            <a:alpha val="90000"/>
          </a:schemeClr>
        </a:solidFill>
      </dgm:spPr>
      <dgm:t>
        <a:bodyPr/>
        <a:lstStyle/>
        <a:p>
          <a:r>
            <a:rPr lang="en-US" sz="1800" dirty="0"/>
            <a:t>HTS – Health Kiosks HTS has continued </a:t>
          </a:r>
          <a:endParaRPr lang="en-KE" sz="1800" dirty="0"/>
        </a:p>
      </dgm:t>
    </dgm:pt>
    <dgm:pt modelId="{98614E3E-2F8D-4B35-9F41-06DE7AD54367}" type="parTrans" cxnId="{0C156385-43F8-4E71-ACA7-3926FF20C24E}">
      <dgm:prSet/>
      <dgm:spPr/>
      <dgm:t>
        <a:bodyPr/>
        <a:lstStyle/>
        <a:p>
          <a:endParaRPr lang="en-KE"/>
        </a:p>
      </dgm:t>
    </dgm:pt>
    <dgm:pt modelId="{79104355-77CF-42EE-B27C-0E4834730A0E}" type="sibTrans" cxnId="{0C156385-43F8-4E71-ACA7-3926FF20C24E}">
      <dgm:prSet/>
      <dgm:spPr/>
      <dgm:t>
        <a:bodyPr/>
        <a:lstStyle/>
        <a:p>
          <a:endParaRPr lang="en-KE"/>
        </a:p>
      </dgm:t>
    </dgm:pt>
    <dgm:pt modelId="{14E8F350-FC76-459B-995D-52393E0138F8}">
      <dgm:prSet phldrT="[Text]" custT="1"/>
      <dgm:spPr>
        <a:solidFill>
          <a:schemeClr val="accent6">
            <a:lumMod val="40000"/>
            <a:lumOff val="60000"/>
            <a:alpha val="90000"/>
          </a:schemeClr>
        </a:solidFill>
      </dgm:spPr>
      <dgm:t>
        <a:bodyPr/>
        <a:lstStyle/>
        <a:p>
          <a:r>
            <a:rPr lang="en-US" sz="1800" dirty="0"/>
            <a:t>EBI ToTs – have continued reaching out to congregants</a:t>
          </a:r>
          <a:endParaRPr lang="en-KE" sz="1800" dirty="0"/>
        </a:p>
      </dgm:t>
    </dgm:pt>
    <dgm:pt modelId="{3E76B0B4-C6C7-40D1-B878-1A59EE9830D8}" type="parTrans" cxnId="{BDBE5F81-A711-4F9A-9E6F-4D36EF704025}">
      <dgm:prSet/>
      <dgm:spPr/>
      <dgm:t>
        <a:bodyPr/>
        <a:lstStyle/>
        <a:p>
          <a:endParaRPr lang="en-KE"/>
        </a:p>
      </dgm:t>
    </dgm:pt>
    <dgm:pt modelId="{18457609-B314-4F51-B8E6-46251660592B}" type="sibTrans" cxnId="{BDBE5F81-A711-4F9A-9E6F-4D36EF704025}">
      <dgm:prSet/>
      <dgm:spPr/>
      <dgm:t>
        <a:bodyPr/>
        <a:lstStyle/>
        <a:p>
          <a:endParaRPr lang="en-KE"/>
        </a:p>
      </dgm:t>
    </dgm:pt>
    <dgm:pt modelId="{02E69D57-86F5-4AD9-8104-A2CEABE95373}">
      <dgm:prSet phldrT="[Text]" custT="1"/>
      <dgm:spPr>
        <a:solidFill>
          <a:schemeClr val="accent6">
            <a:lumMod val="40000"/>
            <a:lumOff val="60000"/>
            <a:alpha val="90000"/>
          </a:schemeClr>
        </a:solidFill>
      </dgm:spPr>
      <dgm:t>
        <a:bodyPr/>
        <a:lstStyle/>
        <a:p>
          <a:r>
            <a:rPr lang="en-US" sz="1800" dirty="0"/>
            <a:t>Stigma Reduction Advocates – stigma messages on-going</a:t>
          </a:r>
          <a:endParaRPr lang="en-KE" sz="1800" dirty="0"/>
        </a:p>
      </dgm:t>
    </dgm:pt>
    <dgm:pt modelId="{E65FEF04-8958-48BA-9AA9-7392AA507CCE}" type="parTrans" cxnId="{11004EEF-A4AB-4933-990E-D8AE1E6FD818}">
      <dgm:prSet/>
      <dgm:spPr/>
      <dgm:t>
        <a:bodyPr/>
        <a:lstStyle/>
        <a:p>
          <a:endParaRPr lang="en-KE"/>
        </a:p>
      </dgm:t>
    </dgm:pt>
    <dgm:pt modelId="{D9C65F55-654A-4198-BDE5-683369D18113}" type="sibTrans" cxnId="{11004EEF-A4AB-4933-990E-D8AE1E6FD818}">
      <dgm:prSet/>
      <dgm:spPr/>
      <dgm:t>
        <a:bodyPr/>
        <a:lstStyle/>
        <a:p>
          <a:endParaRPr lang="en-KE"/>
        </a:p>
      </dgm:t>
    </dgm:pt>
    <dgm:pt modelId="{73C6D1BD-6166-4EF3-A797-3620272F1E62}">
      <dgm:prSet phldrT="[Text]" custT="1"/>
      <dgm:spPr/>
      <dgm:t>
        <a:bodyPr/>
        <a:lstStyle/>
        <a:p>
          <a:r>
            <a:rPr lang="en-US" sz="1800" dirty="0"/>
            <a:t>Information cascade had positive trickle-down effect </a:t>
          </a:r>
          <a:endParaRPr lang="en-KE" sz="1800" dirty="0"/>
        </a:p>
      </dgm:t>
    </dgm:pt>
    <dgm:pt modelId="{1FB14291-FF5C-4745-802F-59B68B28651E}" type="parTrans" cxnId="{685B12A3-0983-4AAE-859F-16085F02B6C5}">
      <dgm:prSet/>
      <dgm:spPr/>
      <dgm:t>
        <a:bodyPr/>
        <a:lstStyle/>
        <a:p>
          <a:endParaRPr lang="en-US"/>
        </a:p>
      </dgm:t>
    </dgm:pt>
    <dgm:pt modelId="{3B932D20-52C4-4450-AABB-0FF1EB83A1AC}" type="sibTrans" cxnId="{685B12A3-0983-4AAE-859F-16085F02B6C5}">
      <dgm:prSet/>
      <dgm:spPr/>
      <dgm:t>
        <a:bodyPr/>
        <a:lstStyle/>
        <a:p>
          <a:endParaRPr lang="en-US"/>
        </a:p>
      </dgm:t>
    </dgm:pt>
    <dgm:pt modelId="{0CE3CDB0-5392-894B-9DD6-86FC0727B7A7}">
      <dgm:prSet phldrT="[Text]" custT="1"/>
      <dgm:spPr>
        <a:solidFill>
          <a:srgbClr val="FFFF00">
            <a:alpha val="90000"/>
          </a:srgbClr>
        </a:solidFill>
      </dgm:spPr>
      <dgm:t>
        <a:bodyPr/>
        <a:lstStyle/>
        <a:p>
          <a:r>
            <a:rPr lang="en-US" sz="1600" dirty="0"/>
            <a:t>Health Kiosks for health information, screening and distribution of HIV self-testing kits (HIVSTK)</a:t>
          </a:r>
          <a:endParaRPr lang="en-KE" sz="1600" dirty="0"/>
        </a:p>
      </dgm:t>
    </dgm:pt>
    <dgm:pt modelId="{0F2C6A04-55B6-E749-A09C-1C474F14E26E}" type="parTrans" cxnId="{A2C94A50-F561-3B4C-8801-6371569EA6DC}">
      <dgm:prSet/>
      <dgm:spPr/>
      <dgm:t>
        <a:bodyPr/>
        <a:lstStyle/>
        <a:p>
          <a:endParaRPr lang="en-US"/>
        </a:p>
      </dgm:t>
    </dgm:pt>
    <dgm:pt modelId="{C3DEF387-B404-6545-8C5C-A8FD8F64C8CE}" type="sibTrans" cxnId="{A2C94A50-F561-3B4C-8801-6371569EA6DC}">
      <dgm:prSet/>
      <dgm:spPr/>
      <dgm:t>
        <a:bodyPr/>
        <a:lstStyle/>
        <a:p>
          <a:endParaRPr lang="en-US"/>
        </a:p>
      </dgm:t>
    </dgm:pt>
    <dgm:pt modelId="{E27A920A-DA81-425C-BC7A-19051BCE450C}" type="pres">
      <dgm:prSet presAssocID="{EFB11E72-9BE1-4FBC-A8A3-1477B09CFEC9}" presName="Name0" presStyleCnt="0">
        <dgm:presLayoutVars>
          <dgm:dir/>
          <dgm:animLvl val="lvl"/>
          <dgm:resizeHandles val="exact"/>
        </dgm:presLayoutVars>
      </dgm:prSet>
      <dgm:spPr/>
    </dgm:pt>
    <dgm:pt modelId="{C89FDB1F-4D56-4B6B-9A3D-60EB2F4AB1E1}" type="pres">
      <dgm:prSet presAssocID="{57CF5103-FFC8-4AC9-8966-4A82CEE88884}" presName="linNode" presStyleCnt="0"/>
      <dgm:spPr/>
    </dgm:pt>
    <dgm:pt modelId="{02A333C4-4032-40B5-8942-82B757428C81}" type="pres">
      <dgm:prSet presAssocID="{57CF5103-FFC8-4AC9-8966-4A82CEE88884}" presName="parentText" presStyleLbl="node1" presStyleIdx="0" presStyleCnt="3">
        <dgm:presLayoutVars>
          <dgm:chMax val="1"/>
          <dgm:bulletEnabled val="1"/>
        </dgm:presLayoutVars>
      </dgm:prSet>
      <dgm:spPr/>
    </dgm:pt>
    <dgm:pt modelId="{8DC8A583-8962-4858-8DBE-BA601D68B820}" type="pres">
      <dgm:prSet presAssocID="{57CF5103-FFC8-4AC9-8966-4A82CEE88884}" presName="descendantText" presStyleLbl="alignAccFollowNode1" presStyleIdx="0" presStyleCnt="3">
        <dgm:presLayoutVars>
          <dgm:bulletEnabled val="1"/>
        </dgm:presLayoutVars>
      </dgm:prSet>
      <dgm:spPr/>
    </dgm:pt>
    <dgm:pt modelId="{26005F3A-D47C-4CD5-B3C5-5757B15D4469}" type="pres">
      <dgm:prSet presAssocID="{6523F7EF-2640-4EF1-BB3C-A354BF2CAED8}" presName="sp" presStyleCnt="0"/>
      <dgm:spPr/>
    </dgm:pt>
    <dgm:pt modelId="{5548CE7B-AF41-4FA3-AB4A-20F446730356}" type="pres">
      <dgm:prSet presAssocID="{121102DE-34D7-41F4-95E9-2DFA742A0039}" presName="linNode" presStyleCnt="0"/>
      <dgm:spPr/>
    </dgm:pt>
    <dgm:pt modelId="{A1E4BF70-E7F8-402D-A88E-9BC3C22B9657}" type="pres">
      <dgm:prSet presAssocID="{121102DE-34D7-41F4-95E9-2DFA742A0039}" presName="parentText" presStyleLbl="node1" presStyleIdx="1" presStyleCnt="3">
        <dgm:presLayoutVars>
          <dgm:chMax val="1"/>
          <dgm:bulletEnabled val="1"/>
        </dgm:presLayoutVars>
      </dgm:prSet>
      <dgm:spPr/>
    </dgm:pt>
    <dgm:pt modelId="{AF30497A-117F-42C2-8332-097D2E327FC0}" type="pres">
      <dgm:prSet presAssocID="{121102DE-34D7-41F4-95E9-2DFA742A0039}" presName="descendantText" presStyleLbl="alignAccFollowNode1" presStyleIdx="1" presStyleCnt="3" custScaleY="134336">
        <dgm:presLayoutVars>
          <dgm:bulletEnabled val="1"/>
        </dgm:presLayoutVars>
      </dgm:prSet>
      <dgm:spPr/>
    </dgm:pt>
    <dgm:pt modelId="{6ADF3CCB-F548-45EE-BD62-C7CAEAB3FBF9}" type="pres">
      <dgm:prSet presAssocID="{E5C5FBB6-077F-49F8-B01F-F5298E8D6EC7}" presName="sp" presStyleCnt="0"/>
      <dgm:spPr/>
    </dgm:pt>
    <dgm:pt modelId="{E0BF1378-FD8D-4BF8-8E92-1B27F849CB77}" type="pres">
      <dgm:prSet presAssocID="{E651EBB7-3FE1-4E6C-9B43-E29318D10F7F}" presName="linNode" presStyleCnt="0"/>
      <dgm:spPr/>
    </dgm:pt>
    <dgm:pt modelId="{B4D92EF1-9299-4E6B-9CED-010F4E5B6FA5}" type="pres">
      <dgm:prSet presAssocID="{E651EBB7-3FE1-4E6C-9B43-E29318D10F7F}" presName="parentText" presStyleLbl="node1" presStyleIdx="2" presStyleCnt="3">
        <dgm:presLayoutVars>
          <dgm:chMax val="1"/>
          <dgm:bulletEnabled val="1"/>
        </dgm:presLayoutVars>
      </dgm:prSet>
      <dgm:spPr/>
    </dgm:pt>
    <dgm:pt modelId="{F939923D-1FB3-46A5-AE37-837C7A2B53CA}" type="pres">
      <dgm:prSet presAssocID="{E651EBB7-3FE1-4E6C-9B43-E29318D10F7F}" presName="descendantText" presStyleLbl="alignAccFollowNode1" presStyleIdx="2" presStyleCnt="3">
        <dgm:presLayoutVars>
          <dgm:bulletEnabled val="1"/>
        </dgm:presLayoutVars>
      </dgm:prSet>
      <dgm:spPr/>
    </dgm:pt>
  </dgm:ptLst>
  <dgm:cxnLst>
    <dgm:cxn modelId="{B43CDC01-9F74-4E4E-8340-D0E0B776C47A}" type="presOf" srcId="{121102DE-34D7-41F4-95E9-2DFA742A0039}" destId="{A1E4BF70-E7F8-402D-A88E-9BC3C22B9657}" srcOrd="0" destOrd="0" presId="urn:microsoft.com/office/officeart/2005/8/layout/vList5"/>
    <dgm:cxn modelId="{1C1AA905-3207-491C-BD5C-4F88002AA043}" type="presOf" srcId="{EFB11E72-9BE1-4FBC-A8A3-1477B09CFEC9}" destId="{E27A920A-DA81-425C-BC7A-19051BCE450C}" srcOrd="0" destOrd="0" presId="urn:microsoft.com/office/officeart/2005/8/layout/vList5"/>
    <dgm:cxn modelId="{046C5221-40E6-45B8-983E-4E5294C6F522}" srcId="{121102DE-34D7-41F4-95E9-2DFA742A0039}" destId="{C6F7FE91-B5BF-4BFF-8EFA-63C6020810BD}" srcOrd="2" destOrd="0" parTransId="{8256A072-D919-4FD2-821A-9634FE6C386B}" sibTransId="{624363F6-1749-4036-AB7D-66BDA265EEE6}"/>
    <dgm:cxn modelId="{B0F6683A-BF8C-4BE4-9FCE-9D8E0FE2C317}" type="presOf" srcId="{14E8F350-FC76-459B-995D-52393E0138F8}" destId="{F939923D-1FB3-46A5-AE37-837C7A2B53CA}" srcOrd="0" destOrd="1" presId="urn:microsoft.com/office/officeart/2005/8/layout/vList5"/>
    <dgm:cxn modelId="{A2C94A50-F561-3B4C-8801-6371569EA6DC}" srcId="{121102DE-34D7-41F4-95E9-2DFA742A0039}" destId="{0CE3CDB0-5392-894B-9DD6-86FC0727B7A7}" srcOrd="1" destOrd="0" parTransId="{0F2C6A04-55B6-E749-A09C-1C474F14E26E}" sibTransId="{C3DEF387-B404-6545-8C5C-A8FD8F64C8CE}"/>
    <dgm:cxn modelId="{22EE0B54-1B7D-48FD-835C-74529634C057}" type="presOf" srcId="{02E69D57-86F5-4AD9-8104-A2CEABE95373}" destId="{F939923D-1FB3-46A5-AE37-837C7A2B53CA}" srcOrd="0" destOrd="2" presId="urn:microsoft.com/office/officeart/2005/8/layout/vList5"/>
    <dgm:cxn modelId="{4D65385C-E631-4E7A-9F9D-C530675ACFB1}" type="presOf" srcId="{C6F7FE91-B5BF-4BFF-8EFA-63C6020810BD}" destId="{AF30497A-117F-42C2-8332-097D2E327FC0}" srcOrd="0" destOrd="2" presId="urn:microsoft.com/office/officeart/2005/8/layout/vList5"/>
    <dgm:cxn modelId="{F7A1655D-68E0-47BB-9CF5-F7E4A652247E}" type="presOf" srcId="{BFD734CD-EFD1-43B5-9018-6048A5955F14}" destId="{F939923D-1FB3-46A5-AE37-837C7A2B53CA}" srcOrd="0" destOrd="0" presId="urn:microsoft.com/office/officeart/2005/8/layout/vList5"/>
    <dgm:cxn modelId="{438A8665-D003-4154-A946-B1F490EB0189}" type="presOf" srcId="{E651EBB7-3FE1-4E6C-9B43-E29318D10F7F}" destId="{B4D92EF1-9299-4E6B-9CED-010F4E5B6FA5}" srcOrd="0" destOrd="0" presId="urn:microsoft.com/office/officeart/2005/8/layout/vList5"/>
    <dgm:cxn modelId="{9DEE666B-A515-4E4C-925C-BACF47A2F0A5}" type="presOf" srcId="{73C6D1BD-6166-4EF3-A797-3620272F1E62}" destId="{8DC8A583-8962-4858-8DBE-BA601D68B820}" srcOrd="0" destOrd="1" presId="urn:microsoft.com/office/officeart/2005/8/layout/vList5"/>
    <dgm:cxn modelId="{6620E07C-FA6C-4322-9D54-B80B04C3CC92}" srcId="{EFB11E72-9BE1-4FBC-A8A3-1477B09CFEC9}" destId="{E651EBB7-3FE1-4E6C-9B43-E29318D10F7F}" srcOrd="2" destOrd="0" parTransId="{BC0B9B90-891B-4377-BD61-B7154A93F23F}" sibTransId="{55AFB4BA-F695-4F1D-8761-A0E02DDED8CA}"/>
    <dgm:cxn modelId="{BDBE5F81-A711-4F9A-9E6F-4D36EF704025}" srcId="{E651EBB7-3FE1-4E6C-9B43-E29318D10F7F}" destId="{14E8F350-FC76-459B-995D-52393E0138F8}" srcOrd="1" destOrd="0" parTransId="{3E76B0B4-C6C7-40D1-B878-1A59EE9830D8}" sibTransId="{18457609-B314-4F51-B8E6-46251660592B}"/>
    <dgm:cxn modelId="{22BB0785-BB89-4F1E-919A-B2201A51EBAA}" type="presOf" srcId="{EC27ADDE-82A5-4A5F-9D99-AD355DE38B5C}" destId="{AF30497A-117F-42C2-8332-097D2E327FC0}" srcOrd="0" destOrd="0" presId="urn:microsoft.com/office/officeart/2005/8/layout/vList5"/>
    <dgm:cxn modelId="{0C156385-43F8-4E71-ACA7-3926FF20C24E}" srcId="{E651EBB7-3FE1-4E6C-9B43-E29318D10F7F}" destId="{BFD734CD-EFD1-43B5-9018-6048A5955F14}" srcOrd="0" destOrd="0" parTransId="{98614E3E-2F8D-4B35-9F41-06DE7AD54367}" sibTransId="{79104355-77CF-42EE-B27C-0E4834730A0E}"/>
    <dgm:cxn modelId="{0C380087-DBBB-48E6-B6E3-457131CE65C1}" srcId="{EFB11E72-9BE1-4FBC-A8A3-1477B09CFEC9}" destId="{121102DE-34D7-41F4-95E9-2DFA742A0039}" srcOrd="1" destOrd="0" parTransId="{87CF99F4-5AC3-4E4E-8B0F-EA0C6852E84A}" sibTransId="{E5C5FBB6-077F-49F8-B01F-F5298E8D6EC7}"/>
    <dgm:cxn modelId="{685B12A3-0983-4AAE-859F-16085F02B6C5}" srcId="{57CF5103-FFC8-4AC9-8966-4A82CEE88884}" destId="{73C6D1BD-6166-4EF3-A797-3620272F1E62}" srcOrd="1" destOrd="0" parTransId="{1FB14291-FF5C-4745-802F-59B68B28651E}" sibTransId="{3B932D20-52C4-4450-AABB-0FF1EB83A1AC}"/>
    <dgm:cxn modelId="{1DB77AA7-96F8-914E-9A90-CC656BDB4366}" type="presOf" srcId="{0CE3CDB0-5392-894B-9DD6-86FC0727B7A7}" destId="{AF30497A-117F-42C2-8332-097D2E327FC0}" srcOrd="0" destOrd="1" presId="urn:microsoft.com/office/officeart/2005/8/layout/vList5"/>
    <dgm:cxn modelId="{E1BC68C3-9276-4CA7-B856-0ECC3E612E79}" srcId="{121102DE-34D7-41F4-95E9-2DFA742A0039}" destId="{EC27ADDE-82A5-4A5F-9D99-AD355DE38B5C}" srcOrd="0" destOrd="0" parTransId="{EDDF6683-7E9C-41E6-8E16-BE7384EF79D3}" sibTransId="{A4F1AD7E-01D8-4635-B067-736E4094397C}"/>
    <dgm:cxn modelId="{2E2475E4-43D4-4DFB-A6C6-DFCCFA790804}" srcId="{57CF5103-FFC8-4AC9-8966-4A82CEE88884}" destId="{D7C22B1E-1CD0-4F61-A672-B90B09240589}" srcOrd="0" destOrd="0" parTransId="{1EA04AFD-7340-4400-A77C-6809E901C7AC}" sibTransId="{C191C0ED-F95A-4032-A954-5602EAA6DCFF}"/>
    <dgm:cxn modelId="{66E804E6-3F4E-4F9D-BF7E-D4104BEF9194}" srcId="{EFB11E72-9BE1-4FBC-A8A3-1477B09CFEC9}" destId="{57CF5103-FFC8-4AC9-8966-4A82CEE88884}" srcOrd="0" destOrd="0" parTransId="{80AC648A-5A1F-4474-901F-CE2B3901EEE4}" sibTransId="{6523F7EF-2640-4EF1-BB3C-A354BF2CAED8}"/>
    <dgm:cxn modelId="{BB45B0EB-5150-4091-90DD-9FD6D79D763F}" type="presOf" srcId="{57CF5103-FFC8-4AC9-8966-4A82CEE88884}" destId="{02A333C4-4032-40B5-8942-82B757428C81}" srcOrd="0" destOrd="0" presId="urn:microsoft.com/office/officeart/2005/8/layout/vList5"/>
    <dgm:cxn modelId="{11004EEF-A4AB-4933-990E-D8AE1E6FD818}" srcId="{E651EBB7-3FE1-4E6C-9B43-E29318D10F7F}" destId="{02E69D57-86F5-4AD9-8104-A2CEABE95373}" srcOrd="2" destOrd="0" parTransId="{E65FEF04-8958-48BA-9AA9-7392AA507CCE}" sibTransId="{D9C65F55-654A-4198-BDE5-683369D18113}"/>
    <dgm:cxn modelId="{65F24AFD-EC59-49E5-BCA3-82950712F380}" type="presOf" srcId="{D7C22B1E-1CD0-4F61-A672-B90B09240589}" destId="{8DC8A583-8962-4858-8DBE-BA601D68B820}" srcOrd="0" destOrd="0" presId="urn:microsoft.com/office/officeart/2005/8/layout/vList5"/>
    <dgm:cxn modelId="{5F61749B-A48A-4D60-94B1-78A721705467}" type="presParOf" srcId="{E27A920A-DA81-425C-BC7A-19051BCE450C}" destId="{C89FDB1F-4D56-4B6B-9A3D-60EB2F4AB1E1}" srcOrd="0" destOrd="0" presId="urn:microsoft.com/office/officeart/2005/8/layout/vList5"/>
    <dgm:cxn modelId="{CFFF9F56-65EA-495B-A6B6-AE0D97F83598}" type="presParOf" srcId="{C89FDB1F-4D56-4B6B-9A3D-60EB2F4AB1E1}" destId="{02A333C4-4032-40B5-8942-82B757428C81}" srcOrd="0" destOrd="0" presId="urn:microsoft.com/office/officeart/2005/8/layout/vList5"/>
    <dgm:cxn modelId="{2062288E-B2BA-49D7-B8C9-01F24CBB7EE7}" type="presParOf" srcId="{C89FDB1F-4D56-4B6B-9A3D-60EB2F4AB1E1}" destId="{8DC8A583-8962-4858-8DBE-BA601D68B820}" srcOrd="1" destOrd="0" presId="urn:microsoft.com/office/officeart/2005/8/layout/vList5"/>
    <dgm:cxn modelId="{9F776343-76C0-4728-BC1B-75870F361CB7}" type="presParOf" srcId="{E27A920A-DA81-425C-BC7A-19051BCE450C}" destId="{26005F3A-D47C-4CD5-B3C5-5757B15D4469}" srcOrd="1" destOrd="0" presId="urn:microsoft.com/office/officeart/2005/8/layout/vList5"/>
    <dgm:cxn modelId="{EDF840B0-6942-484E-8869-4877921F0FED}" type="presParOf" srcId="{E27A920A-DA81-425C-BC7A-19051BCE450C}" destId="{5548CE7B-AF41-4FA3-AB4A-20F446730356}" srcOrd="2" destOrd="0" presId="urn:microsoft.com/office/officeart/2005/8/layout/vList5"/>
    <dgm:cxn modelId="{E116F473-A6DB-4BE1-9438-A667C2B2F5E2}" type="presParOf" srcId="{5548CE7B-AF41-4FA3-AB4A-20F446730356}" destId="{A1E4BF70-E7F8-402D-A88E-9BC3C22B9657}" srcOrd="0" destOrd="0" presId="urn:microsoft.com/office/officeart/2005/8/layout/vList5"/>
    <dgm:cxn modelId="{C81B9686-0921-4D4B-BC5B-B4DFBADBBE9A}" type="presParOf" srcId="{5548CE7B-AF41-4FA3-AB4A-20F446730356}" destId="{AF30497A-117F-42C2-8332-097D2E327FC0}" srcOrd="1" destOrd="0" presId="urn:microsoft.com/office/officeart/2005/8/layout/vList5"/>
    <dgm:cxn modelId="{5B01C906-4AC6-4400-A1D6-146357AABDDD}" type="presParOf" srcId="{E27A920A-DA81-425C-BC7A-19051BCE450C}" destId="{6ADF3CCB-F548-45EE-BD62-C7CAEAB3FBF9}" srcOrd="3" destOrd="0" presId="urn:microsoft.com/office/officeart/2005/8/layout/vList5"/>
    <dgm:cxn modelId="{973AFD43-639F-4C3D-9BA7-9F3A84E8D8A4}" type="presParOf" srcId="{E27A920A-DA81-425C-BC7A-19051BCE450C}" destId="{E0BF1378-FD8D-4BF8-8E92-1B27F849CB77}" srcOrd="4" destOrd="0" presId="urn:microsoft.com/office/officeart/2005/8/layout/vList5"/>
    <dgm:cxn modelId="{7E3FECD4-3808-4685-82E5-9826855B4078}" type="presParOf" srcId="{E0BF1378-FD8D-4BF8-8E92-1B27F849CB77}" destId="{B4D92EF1-9299-4E6B-9CED-010F4E5B6FA5}" srcOrd="0" destOrd="0" presId="urn:microsoft.com/office/officeart/2005/8/layout/vList5"/>
    <dgm:cxn modelId="{C5E348CB-2648-497D-A78A-74ADC05FB7A5}" type="presParOf" srcId="{E0BF1378-FD8D-4BF8-8E92-1B27F849CB77}" destId="{F939923D-1FB3-46A5-AE37-837C7A2B53CA}"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DB04AF-78F1-4D0C-B66A-032EA7697E16}" type="doc">
      <dgm:prSet loTypeId="urn:microsoft.com/office/officeart/2005/8/layout/hList7" loCatId="list" qsTypeId="urn:microsoft.com/office/officeart/2005/8/quickstyle/simple1" qsCatId="simple" csTypeId="urn:microsoft.com/office/officeart/2005/8/colors/accent1_2" csCatId="accent1" phldr="1"/>
      <dgm:spPr/>
    </dgm:pt>
    <dgm:pt modelId="{B9E2AAD5-31C8-4A76-B084-F87973A1EB54}">
      <dgm:prSet phldrT="[Text]"/>
      <dgm:spPr/>
      <dgm:t>
        <a:bodyPr/>
        <a:lstStyle/>
        <a:p>
          <a:r>
            <a:rPr lang="en-US" dirty="0"/>
            <a:t>Myths and Misconceptions are global and therefore learning how other countries are dealing with it is value addition to programming</a:t>
          </a:r>
          <a:endParaRPr lang="en-KE" dirty="0"/>
        </a:p>
      </dgm:t>
    </dgm:pt>
    <dgm:pt modelId="{9ABF8396-DE2A-4084-8954-5A7AD369F8AC}" type="parTrans" cxnId="{41DCE785-BBE5-4FBA-99CF-FBCA071FD172}">
      <dgm:prSet/>
      <dgm:spPr/>
      <dgm:t>
        <a:bodyPr/>
        <a:lstStyle/>
        <a:p>
          <a:endParaRPr lang="en-KE"/>
        </a:p>
      </dgm:t>
    </dgm:pt>
    <dgm:pt modelId="{9FD2387A-007C-43B1-AF26-EA5DDE5BAC5A}" type="sibTrans" cxnId="{41DCE785-BBE5-4FBA-99CF-FBCA071FD172}">
      <dgm:prSet/>
      <dgm:spPr/>
      <dgm:t>
        <a:bodyPr/>
        <a:lstStyle/>
        <a:p>
          <a:endParaRPr lang="en-KE"/>
        </a:p>
      </dgm:t>
    </dgm:pt>
    <dgm:pt modelId="{97F24B2E-6866-479A-A6E9-A771738E86C7}">
      <dgm:prSet phldrT="[Text]" custT="1"/>
      <dgm:spPr/>
      <dgm:t>
        <a:bodyPr/>
        <a:lstStyle/>
        <a:p>
          <a:r>
            <a:rPr lang="en-US" sz="2000" dirty="0"/>
            <a:t>Messages of Hope Communication prototypes are well-researched and developed. Illustrations were well received. Adopting and developing them in local language is important adaptation</a:t>
          </a:r>
          <a:endParaRPr lang="en-KE" sz="2000" dirty="0"/>
        </a:p>
      </dgm:t>
    </dgm:pt>
    <dgm:pt modelId="{48C87AD9-B9F7-48AC-986F-D9A84E40367A}" type="parTrans" cxnId="{C3DD4AA6-2394-4259-9D3A-E7A1C2421668}">
      <dgm:prSet/>
      <dgm:spPr/>
      <dgm:t>
        <a:bodyPr/>
        <a:lstStyle/>
        <a:p>
          <a:endParaRPr lang="en-KE"/>
        </a:p>
      </dgm:t>
    </dgm:pt>
    <dgm:pt modelId="{2D569E51-30DE-45DE-8112-2D44D0D6D6FF}" type="sibTrans" cxnId="{C3DD4AA6-2394-4259-9D3A-E7A1C2421668}">
      <dgm:prSet/>
      <dgm:spPr/>
      <dgm:t>
        <a:bodyPr/>
        <a:lstStyle/>
        <a:p>
          <a:endParaRPr lang="en-KE"/>
        </a:p>
      </dgm:t>
    </dgm:pt>
    <dgm:pt modelId="{249C498B-0CDF-4CA0-BB5C-5874218B132D}">
      <dgm:prSet phldrT="[Text]" custT="1"/>
      <dgm:spPr/>
      <dgm:t>
        <a:bodyPr/>
        <a:lstStyle/>
        <a:p>
          <a:endParaRPr lang="en-US" sz="1600" dirty="0"/>
        </a:p>
        <a:p>
          <a:endParaRPr lang="en-US" sz="1600" dirty="0"/>
        </a:p>
        <a:p>
          <a:r>
            <a:rPr lang="en-US" sz="1800" dirty="0"/>
            <a:t>Engaging Covid-19 or HIV Champions for testimonies demystifying myths and misconceptions on HIV and Covid-19 has had positive impact</a:t>
          </a:r>
        </a:p>
        <a:p>
          <a:r>
            <a:rPr lang="en-US" sz="1800" dirty="0">
              <a:highlight>
                <a:srgbClr val="FF00FF"/>
              </a:highlight>
            </a:rPr>
            <a:t>CHAK engaged 20 Faith Leaders as Champions/advocates for stigma reduction. Over 3,400 Faith Leaders nationally as ambassadors for Covid-19 messaging reaching 11m people  </a:t>
          </a:r>
          <a:endParaRPr lang="en-KE" sz="1800" dirty="0">
            <a:highlight>
              <a:srgbClr val="FF00FF"/>
            </a:highlight>
          </a:endParaRPr>
        </a:p>
      </dgm:t>
    </dgm:pt>
    <dgm:pt modelId="{6C97C5CE-DFF9-42BD-8FF1-A7FA9DDDD660}" type="parTrans" cxnId="{CE88F3B0-BE11-4C10-915C-2C3D8438E4D5}">
      <dgm:prSet/>
      <dgm:spPr/>
      <dgm:t>
        <a:bodyPr/>
        <a:lstStyle/>
        <a:p>
          <a:endParaRPr lang="en-KE"/>
        </a:p>
      </dgm:t>
    </dgm:pt>
    <dgm:pt modelId="{83512B3E-DC55-4677-95DE-7391D083B0F0}" type="sibTrans" cxnId="{CE88F3B0-BE11-4C10-915C-2C3D8438E4D5}">
      <dgm:prSet/>
      <dgm:spPr/>
      <dgm:t>
        <a:bodyPr/>
        <a:lstStyle/>
        <a:p>
          <a:endParaRPr lang="en-KE"/>
        </a:p>
      </dgm:t>
    </dgm:pt>
    <dgm:pt modelId="{A82CB949-5362-435E-95AE-87C8CE60E87E}" type="pres">
      <dgm:prSet presAssocID="{DADB04AF-78F1-4D0C-B66A-032EA7697E16}" presName="Name0" presStyleCnt="0">
        <dgm:presLayoutVars>
          <dgm:dir/>
          <dgm:resizeHandles val="exact"/>
        </dgm:presLayoutVars>
      </dgm:prSet>
      <dgm:spPr/>
    </dgm:pt>
    <dgm:pt modelId="{65C94C37-C213-4126-8D21-571DD00F53E4}" type="pres">
      <dgm:prSet presAssocID="{DADB04AF-78F1-4D0C-B66A-032EA7697E16}" presName="fgShape" presStyleLbl="fgShp" presStyleIdx="0" presStyleCnt="1" custScaleY="50776" custLinFactNeighborX="-383" custLinFactNeighborY="40839"/>
      <dgm:spPr>
        <a:solidFill>
          <a:srgbClr val="FFFF00"/>
        </a:solidFill>
      </dgm:spPr>
    </dgm:pt>
    <dgm:pt modelId="{0DEC7105-D279-4EC5-B04D-E4CBF86416B2}" type="pres">
      <dgm:prSet presAssocID="{DADB04AF-78F1-4D0C-B66A-032EA7697E16}" presName="linComp" presStyleCnt="0"/>
      <dgm:spPr/>
    </dgm:pt>
    <dgm:pt modelId="{CFE92E31-6D24-4E18-A1EE-FD2AE8C8DA59}" type="pres">
      <dgm:prSet presAssocID="{B9E2AAD5-31C8-4A76-B084-F87973A1EB54}" presName="compNode" presStyleCnt="0"/>
      <dgm:spPr/>
    </dgm:pt>
    <dgm:pt modelId="{7B72D3C6-98AB-49F9-BFB9-74D809B57E58}" type="pres">
      <dgm:prSet presAssocID="{B9E2AAD5-31C8-4A76-B084-F87973A1EB54}" presName="bkgdShape" presStyleLbl="node1" presStyleIdx="0" presStyleCnt="3"/>
      <dgm:spPr/>
    </dgm:pt>
    <dgm:pt modelId="{2C16B655-7EE7-4792-86FD-524E5ABF6B1E}" type="pres">
      <dgm:prSet presAssocID="{B9E2AAD5-31C8-4A76-B084-F87973A1EB54}" presName="nodeTx" presStyleLbl="node1" presStyleIdx="0" presStyleCnt="3">
        <dgm:presLayoutVars>
          <dgm:bulletEnabled val="1"/>
        </dgm:presLayoutVars>
      </dgm:prSet>
      <dgm:spPr/>
    </dgm:pt>
    <dgm:pt modelId="{61F8617D-BCFF-4C67-AFC9-42932B60FC76}" type="pres">
      <dgm:prSet presAssocID="{B9E2AAD5-31C8-4A76-B084-F87973A1EB54}" presName="invisiNode" presStyleLbl="node1" presStyleIdx="0" presStyleCnt="3"/>
      <dgm:spPr/>
    </dgm:pt>
    <dgm:pt modelId="{F016C9ED-F83A-457E-BFA8-FB7E020A707E}" type="pres">
      <dgm:prSet presAssocID="{B9E2AAD5-31C8-4A76-B084-F87973A1EB54}" presName="imagNode" presStyleLbl="fgImgPlace1" presStyleIdx="0" presStyleCnt="3"/>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697A63F3-BA81-4219-9C1A-11CA9553A3AF}" type="pres">
      <dgm:prSet presAssocID="{9FD2387A-007C-43B1-AF26-EA5DDE5BAC5A}" presName="sibTrans" presStyleLbl="sibTrans2D1" presStyleIdx="0" presStyleCnt="0"/>
      <dgm:spPr/>
    </dgm:pt>
    <dgm:pt modelId="{56EEEC35-2B87-4FDA-807C-23BC1410696A}" type="pres">
      <dgm:prSet presAssocID="{97F24B2E-6866-479A-A6E9-A771738E86C7}" presName="compNode" presStyleCnt="0"/>
      <dgm:spPr/>
    </dgm:pt>
    <dgm:pt modelId="{4333E77C-82D7-450E-AE0D-69DFE4FFC840}" type="pres">
      <dgm:prSet presAssocID="{97F24B2E-6866-479A-A6E9-A771738E86C7}" presName="bkgdShape" presStyleLbl="node1" presStyleIdx="1" presStyleCnt="3"/>
      <dgm:spPr/>
    </dgm:pt>
    <dgm:pt modelId="{0DDA28F8-46C5-41CD-B0C8-95621242800B}" type="pres">
      <dgm:prSet presAssocID="{97F24B2E-6866-479A-A6E9-A771738E86C7}" presName="nodeTx" presStyleLbl="node1" presStyleIdx="1" presStyleCnt="3">
        <dgm:presLayoutVars>
          <dgm:bulletEnabled val="1"/>
        </dgm:presLayoutVars>
      </dgm:prSet>
      <dgm:spPr/>
    </dgm:pt>
    <dgm:pt modelId="{0FA27946-C8A4-42E0-B198-7357FE99B51D}" type="pres">
      <dgm:prSet presAssocID="{97F24B2E-6866-479A-A6E9-A771738E86C7}" presName="invisiNode" presStyleLbl="node1" presStyleIdx="1" presStyleCnt="3"/>
      <dgm:spPr/>
    </dgm:pt>
    <dgm:pt modelId="{271CD946-9BC8-430F-ABC2-3F3CA72E1460}" type="pres">
      <dgm:prSet presAssocID="{97F24B2E-6866-479A-A6E9-A771738E86C7}" presName="imagNode" presStyleLbl="fgImgPlac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217BC8D8-C64C-41BA-A589-4E299773F0EC}" type="pres">
      <dgm:prSet presAssocID="{2D569E51-30DE-45DE-8112-2D44D0D6D6FF}" presName="sibTrans" presStyleLbl="sibTrans2D1" presStyleIdx="0" presStyleCnt="0"/>
      <dgm:spPr/>
    </dgm:pt>
    <dgm:pt modelId="{BB098775-2EE7-436A-8137-961EB2A84768}" type="pres">
      <dgm:prSet presAssocID="{249C498B-0CDF-4CA0-BB5C-5874218B132D}" presName="compNode" presStyleCnt="0"/>
      <dgm:spPr/>
    </dgm:pt>
    <dgm:pt modelId="{37D7BF53-BD35-4B96-A105-A7A0AFF4066D}" type="pres">
      <dgm:prSet presAssocID="{249C498B-0CDF-4CA0-BB5C-5874218B132D}" presName="bkgdShape" presStyleLbl="node1" presStyleIdx="2" presStyleCnt="3" custLinFactNeighborX="-1381" custLinFactNeighborY="0"/>
      <dgm:spPr/>
    </dgm:pt>
    <dgm:pt modelId="{D7E6467C-F953-4E7F-B2C8-1E92DB7ADEE9}" type="pres">
      <dgm:prSet presAssocID="{249C498B-0CDF-4CA0-BB5C-5874218B132D}" presName="nodeTx" presStyleLbl="node1" presStyleIdx="2" presStyleCnt="3">
        <dgm:presLayoutVars>
          <dgm:bulletEnabled val="1"/>
        </dgm:presLayoutVars>
      </dgm:prSet>
      <dgm:spPr/>
    </dgm:pt>
    <dgm:pt modelId="{3F13265B-11D8-4A52-882C-9F52A4F94EE3}" type="pres">
      <dgm:prSet presAssocID="{249C498B-0CDF-4CA0-BB5C-5874218B132D}" presName="invisiNode" presStyleLbl="node1" presStyleIdx="2" presStyleCnt="3"/>
      <dgm:spPr/>
    </dgm:pt>
    <dgm:pt modelId="{F1E76E82-9AEC-47E9-8C87-328C0EF1623D}" type="pres">
      <dgm:prSet presAssocID="{249C498B-0CDF-4CA0-BB5C-5874218B132D}" presName="imagNode" presStyleLbl="fgImgPlace1" presStyleIdx="2" presStyleCnt="3"/>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Lst>
  <dgm:cxnLst>
    <dgm:cxn modelId="{594CDA04-A0CC-4089-AA86-AB9021258B3E}" type="presOf" srcId="{2D569E51-30DE-45DE-8112-2D44D0D6D6FF}" destId="{217BC8D8-C64C-41BA-A589-4E299773F0EC}" srcOrd="0" destOrd="0" presId="urn:microsoft.com/office/officeart/2005/8/layout/hList7"/>
    <dgm:cxn modelId="{2019F812-665A-4565-9973-B4F37B1887E5}" type="presOf" srcId="{249C498B-0CDF-4CA0-BB5C-5874218B132D}" destId="{37D7BF53-BD35-4B96-A105-A7A0AFF4066D}" srcOrd="0" destOrd="0" presId="urn:microsoft.com/office/officeart/2005/8/layout/hList7"/>
    <dgm:cxn modelId="{D2F3A624-B289-4ED0-849F-EBC5C52132AD}" type="presOf" srcId="{97F24B2E-6866-479A-A6E9-A771738E86C7}" destId="{4333E77C-82D7-450E-AE0D-69DFE4FFC840}" srcOrd="0" destOrd="0" presId="urn:microsoft.com/office/officeart/2005/8/layout/hList7"/>
    <dgm:cxn modelId="{4FF33B66-1730-498E-AEFC-FE92C97E346A}" type="presOf" srcId="{B9E2AAD5-31C8-4A76-B084-F87973A1EB54}" destId="{7B72D3C6-98AB-49F9-BFB9-74D809B57E58}" srcOrd="0" destOrd="0" presId="urn:microsoft.com/office/officeart/2005/8/layout/hList7"/>
    <dgm:cxn modelId="{0FAF5079-B4B9-4AA1-8236-08AA7F62157C}" type="presOf" srcId="{DADB04AF-78F1-4D0C-B66A-032EA7697E16}" destId="{A82CB949-5362-435E-95AE-87C8CE60E87E}" srcOrd="0" destOrd="0" presId="urn:microsoft.com/office/officeart/2005/8/layout/hList7"/>
    <dgm:cxn modelId="{41DCE785-BBE5-4FBA-99CF-FBCA071FD172}" srcId="{DADB04AF-78F1-4D0C-B66A-032EA7697E16}" destId="{B9E2AAD5-31C8-4A76-B084-F87973A1EB54}" srcOrd="0" destOrd="0" parTransId="{9ABF8396-DE2A-4084-8954-5A7AD369F8AC}" sibTransId="{9FD2387A-007C-43B1-AF26-EA5DDE5BAC5A}"/>
    <dgm:cxn modelId="{059E2C9A-83A9-4FA8-B472-A68B581F566A}" type="presOf" srcId="{B9E2AAD5-31C8-4A76-B084-F87973A1EB54}" destId="{2C16B655-7EE7-4792-86FD-524E5ABF6B1E}" srcOrd="1" destOrd="0" presId="urn:microsoft.com/office/officeart/2005/8/layout/hList7"/>
    <dgm:cxn modelId="{C3DD4AA6-2394-4259-9D3A-E7A1C2421668}" srcId="{DADB04AF-78F1-4D0C-B66A-032EA7697E16}" destId="{97F24B2E-6866-479A-A6E9-A771738E86C7}" srcOrd="1" destOrd="0" parTransId="{48C87AD9-B9F7-48AC-986F-D9A84E40367A}" sibTransId="{2D569E51-30DE-45DE-8112-2D44D0D6D6FF}"/>
    <dgm:cxn modelId="{4C8B1DB0-F394-48E4-9069-8D2D6FC3E1F9}" type="presOf" srcId="{249C498B-0CDF-4CA0-BB5C-5874218B132D}" destId="{D7E6467C-F953-4E7F-B2C8-1E92DB7ADEE9}" srcOrd="1" destOrd="0" presId="urn:microsoft.com/office/officeart/2005/8/layout/hList7"/>
    <dgm:cxn modelId="{CE88F3B0-BE11-4C10-915C-2C3D8438E4D5}" srcId="{DADB04AF-78F1-4D0C-B66A-032EA7697E16}" destId="{249C498B-0CDF-4CA0-BB5C-5874218B132D}" srcOrd="2" destOrd="0" parTransId="{6C97C5CE-DFF9-42BD-8FF1-A7FA9DDDD660}" sibTransId="{83512B3E-DC55-4677-95DE-7391D083B0F0}"/>
    <dgm:cxn modelId="{F92A56D3-411F-4EEC-BAA6-AF17230E7BF4}" type="presOf" srcId="{9FD2387A-007C-43B1-AF26-EA5DDE5BAC5A}" destId="{697A63F3-BA81-4219-9C1A-11CA9553A3AF}" srcOrd="0" destOrd="0" presId="urn:microsoft.com/office/officeart/2005/8/layout/hList7"/>
    <dgm:cxn modelId="{4BDBF6E4-91F8-4F87-AB3A-6463CFC6422F}" type="presOf" srcId="{97F24B2E-6866-479A-A6E9-A771738E86C7}" destId="{0DDA28F8-46C5-41CD-B0C8-95621242800B}" srcOrd="1" destOrd="0" presId="urn:microsoft.com/office/officeart/2005/8/layout/hList7"/>
    <dgm:cxn modelId="{5ADCF21E-4736-4EA3-904B-3844B64C879E}" type="presParOf" srcId="{A82CB949-5362-435E-95AE-87C8CE60E87E}" destId="{65C94C37-C213-4126-8D21-571DD00F53E4}" srcOrd="0" destOrd="0" presId="urn:microsoft.com/office/officeart/2005/8/layout/hList7"/>
    <dgm:cxn modelId="{682762A5-C649-459D-AA1E-C9F88D0B844C}" type="presParOf" srcId="{A82CB949-5362-435E-95AE-87C8CE60E87E}" destId="{0DEC7105-D279-4EC5-B04D-E4CBF86416B2}" srcOrd="1" destOrd="0" presId="urn:microsoft.com/office/officeart/2005/8/layout/hList7"/>
    <dgm:cxn modelId="{D983D52A-CBAD-44C6-BB26-4BD716792716}" type="presParOf" srcId="{0DEC7105-D279-4EC5-B04D-E4CBF86416B2}" destId="{CFE92E31-6D24-4E18-A1EE-FD2AE8C8DA59}" srcOrd="0" destOrd="0" presId="urn:microsoft.com/office/officeart/2005/8/layout/hList7"/>
    <dgm:cxn modelId="{333104DD-52EC-4F49-B77B-9649CFC77604}" type="presParOf" srcId="{CFE92E31-6D24-4E18-A1EE-FD2AE8C8DA59}" destId="{7B72D3C6-98AB-49F9-BFB9-74D809B57E58}" srcOrd="0" destOrd="0" presId="urn:microsoft.com/office/officeart/2005/8/layout/hList7"/>
    <dgm:cxn modelId="{B2298E25-FAF6-4EF6-BA74-1226EE66A22E}" type="presParOf" srcId="{CFE92E31-6D24-4E18-A1EE-FD2AE8C8DA59}" destId="{2C16B655-7EE7-4792-86FD-524E5ABF6B1E}" srcOrd="1" destOrd="0" presId="urn:microsoft.com/office/officeart/2005/8/layout/hList7"/>
    <dgm:cxn modelId="{1EE59F82-F159-44DC-913E-BD19618D88B7}" type="presParOf" srcId="{CFE92E31-6D24-4E18-A1EE-FD2AE8C8DA59}" destId="{61F8617D-BCFF-4C67-AFC9-42932B60FC76}" srcOrd="2" destOrd="0" presId="urn:microsoft.com/office/officeart/2005/8/layout/hList7"/>
    <dgm:cxn modelId="{47969AB2-3770-4424-9789-408F75B1EB4D}" type="presParOf" srcId="{CFE92E31-6D24-4E18-A1EE-FD2AE8C8DA59}" destId="{F016C9ED-F83A-457E-BFA8-FB7E020A707E}" srcOrd="3" destOrd="0" presId="urn:microsoft.com/office/officeart/2005/8/layout/hList7"/>
    <dgm:cxn modelId="{305335A9-F92A-49DC-8374-9BCAC70C2049}" type="presParOf" srcId="{0DEC7105-D279-4EC5-B04D-E4CBF86416B2}" destId="{697A63F3-BA81-4219-9C1A-11CA9553A3AF}" srcOrd="1" destOrd="0" presId="urn:microsoft.com/office/officeart/2005/8/layout/hList7"/>
    <dgm:cxn modelId="{7C49D0C3-FBBD-4E62-85DF-2E5021E30A5F}" type="presParOf" srcId="{0DEC7105-D279-4EC5-B04D-E4CBF86416B2}" destId="{56EEEC35-2B87-4FDA-807C-23BC1410696A}" srcOrd="2" destOrd="0" presId="urn:microsoft.com/office/officeart/2005/8/layout/hList7"/>
    <dgm:cxn modelId="{BAFD0BBA-742A-494E-95D3-D627DB60CEFE}" type="presParOf" srcId="{56EEEC35-2B87-4FDA-807C-23BC1410696A}" destId="{4333E77C-82D7-450E-AE0D-69DFE4FFC840}" srcOrd="0" destOrd="0" presId="urn:microsoft.com/office/officeart/2005/8/layout/hList7"/>
    <dgm:cxn modelId="{50605774-2D6F-4107-875A-790D35DA08EB}" type="presParOf" srcId="{56EEEC35-2B87-4FDA-807C-23BC1410696A}" destId="{0DDA28F8-46C5-41CD-B0C8-95621242800B}" srcOrd="1" destOrd="0" presId="urn:microsoft.com/office/officeart/2005/8/layout/hList7"/>
    <dgm:cxn modelId="{D225A9B9-391D-45C0-8EB1-7E632CF540DA}" type="presParOf" srcId="{56EEEC35-2B87-4FDA-807C-23BC1410696A}" destId="{0FA27946-C8A4-42E0-B198-7357FE99B51D}" srcOrd="2" destOrd="0" presId="urn:microsoft.com/office/officeart/2005/8/layout/hList7"/>
    <dgm:cxn modelId="{DCF44F8D-6DE5-4F20-953F-244D5DC634DB}" type="presParOf" srcId="{56EEEC35-2B87-4FDA-807C-23BC1410696A}" destId="{271CD946-9BC8-430F-ABC2-3F3CA72E1460}" srcOrd="3" destOrd="0" presId="urn:microsoft.com/office/officeart/2005/8/layout/hList7"/>
    <dgm:cxn modelId="{85F4806F-AA72-484C-83BF-472A4C8C3C98}" type="presParOf" srcId="{0DEC7105-D279-4EC5-B04D-E4CBF86416B2}" destId="{217BC8D8-C64C-41BA-A589-4E299773F0EC}" srcOrd="3" destOrd="0" presId="urn:microsoft.com/office/officeart/2005/8/layout/hList7"/>
    <dgm:cxn modelId="{7B89E394-423C-4166-BDCB-961E3DAFCBAA}" type="presParOf" srcId="{0DEC7105-D279-4EC5-B04D-E4CBF86416B2}" destId="{BB098775-2EE7-436A-8137-961EB2A84768}" srcOrd="4" destOrd="0" presId="urn:microsoft.com/office/officeart/2005/8/layout/hList7"/>
    <dgm:cxn modelId="{9AAF7813-61D9-4460-A99D-EB416A3F570E}" type="presParOf" srcId="{BB098775-2EE7-436A-8137-961EB2A84768}" destId="{37D7BF53-BD35-4B96-A105-A7A0AFF4066D}" srcOrd="0" destOrd="0" presId="urn:microsoft.com/office/officeart/2005/8/layout/hList7"/>
    <dgm:cxn modelId="{47884C48-C0E1-4898-9CD4-81A11FC02AFD}" type="presParOf" srcId="{BB098775-2EE7-436A-8137-961EB2A84768}" destId="{D7E6467C-F953-4E7F-B2C8-1E92DB7ADEE9}" srcOrd="1" destOrd="0" presId="urn:microsoft.com/office/officeart/2005/8/layout/hList7"/>
    <dgm:cxn modelId="{185CFAFD-74AE-4BAA-B8C0-6C819CD99122}" type="presParOf" srcId="{BB098775-2EE7-436A-8137-961EB2A84768}" destId="{3F13265B-11D8-4A52-882C-9F52A4F94EE3}" srcOrd="2" destOrd="0" presId="urn:microsoft.com/office/officeart/2005/8/layout/hList7"/>
    <dgm:cxn modelId="{64135E13-59CE-4EF7-AF38-FBC8D47B0D24}" type="presParOf" srcId="{BB098775-2EE7-436A-8137-961EB2A84768}" destId="{F1E76E82-9AEC-47E9-8C87-328C0EF1623D}"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DB04AF-78F1-4D0C-B66A-032EA7697E16}" type="doc">
      <dgm:prSet loTypeId="urn:microsoft.com/office/officeart/2005/8/layout/hList7" loCatId="list" qsTypeId="urn:microsoft.com/office/officeart/2005/8/quickstyle/simple1" qsCatId="simple" csTypeId="urn:microsoft.com/office/officeart/2005/8/colors/accent1_2" csCatId="accent1" phldr="1"/>
      <dgm:spPr/>
    </dgm:pt>
    <dgm:pt modelId="{9E510741-5980-4805-B03D-0B9569513374}">
      <dgm:prSet custT="1"/>
      <dgm:spPr/>
      <dgm:t>
        <a:bodyPr/>
        <a:lstStyle/>
        <a:p>
          <a:r>
            <a:rPr lang="en-CH" sz="1800" dirty="0">
              <a:latin typeface="+mn-lt"/>
            </a:rPr>
            <a:t>Advocacy by </a:t>
          </a:r>
          <a:r>
            <a:rPr lang="en-US" sz="1800" dirty="0">
              <a:latin typeface="+mn-lt"/>
            </a:rPr>
            <a:t>Faith L</a:t>
          </a:r>
          <a:r>
            <a:rPr lang="en-CH" sz="1800" dirty="0">
              <a:latin typeface="+mn-lt"/>
            </a:rPr>
            <a:t>eaders and </a:t>
          </a:r>
          <a:r>
            <a:rPr lang="en-US" sz="1800" dirty="0">
              <a:latin typeface="+mn-lt"/>
            </a:rPr>
            <a:t>FBOs using </a:t>
          </a:r>
          <a:r>
            <a:rPr lang="en-GB" sz="1800" dirty="0">
              <a:latin typeface="+mn-lt"/>
            </a:rPr>
            <a:t>places of worship &amp; religious schools/Institutions creates awareness, addresses stigma &amp; discrimination &amp; promotes demand for HIV services especially for children and adolescents</a:t>
          </a:r>
        </a:p>
        <a:p>
          <a:r>
            <a:rPr lang="en-GB" sz="1800" dirty="0">
              <a:highlight>
                <a:srgbClr val="FF00FF"/>
              </a:highlight>
              <a:latin typeface="+mn-lt"/>
            </a:rPr>
            <a:t>CHAK through FBO health facilities has delivered HIV services to 56,623 patients</a:t>
          </a:r>
          <a:endParaRPr lang="en-CH" sz="1800" dirty="0">
            <a:highlight>
              <a:srgbClr val="FF00FF"/>
            </a:highlight>
            <a:latin typeface="+mn-lt"/>
          </a:endParaRPr>
        </a:p>
      </dgm:t>
    </dgm:pt>
    <dgm:pt modelId="{7262FFF4-B71A-43C6-8B8D-CE2D84D9B238}" type="parTrans" cxnId="{6B3F1F2B-276C-40E9-B3B7-23CDA195E30D}">
      <dgm:prSet/>
      <dgm:spPr/>
      <dgm:t>
        <a:bodyPr/>
        <a:lstStyle/>
        <a:p>
          <a:endParaRPr lang="en-KE"/>
        </a:p>
      </dgm:t>
    </dgm:pt>
    <dgm:pt modelId="{2172E08E-F487-40F1-9944-18103BE83ECD}" type="sibTrans" cxnId="{6B3F1F2B-276C-40E9-B3B7-23CDA195E30D}">
      <dgm:prSet/>
      <dgm:spPr/>
      <dgm:t>
        <a:bodyPr/>
        <a:lstStyle/>
        <a:p>
          <a:endParaRPr lang="en-KE"/>
        </a:p>
      </dgm:t>
    </dgm:pt>
    <dgm:pt modelId="{6FDD01F8-B18F-4843-98CA-D444E5CD2951}">
      <dgm:prSet custT="1"/>
      <dgm:spPr/>
      <dgm:t>
        <a:bodyPr/>
        <a:lstStyle/>
        <a:p>
          <a:r>
            <a:rPr lang="en-US" sz="1600" b="0" dirty="0">
              <a:solidFill>
                <a:schemeClr val="bg1"/>
              </a:solidFill>
              <a:latin typeface="Arial"/>
              <a:ea typeface="+mj-ea"/>
              <a:cs typeface="Arial"/>
            </a:rPr>
            <a:t>Spiritual Health as one of the </a:t>
          </a:r>
          <a:r>
            <a:rPr lang="en-US" sz="1600" b="1" dirty="0">
              <a:solidFill>
                <a:schemeClr val="tx1"/>
              </a:solidFill>
              <a:latin typeface="Arial"/>
              <a:ea typeface="+mj-ea"/>
              <a:cs typeface="Arial"/>
            </a:rPr>
            <a:t>WHO’s four domains of Health </a:t>
          </a:r>
          <a:r>
            <a:rPr lang="en-US" sz="1600" b="0" dirty="0">
              <a:solidFill>
                <a:schemeClr val="bg1"/>
              </a:solidFill>
              <a:latin typeface="Arial"/>
              <a:ea typeface="+mj-ea"/>
              <a:cs typeface="Arial"/>
            </a:rPr>
            <a:t>(Bio –Psycho –Social –Spiritual Model) is important for patients and caregivers.</a:t>
          </a:r>
          <a:endParaRPr lang="en-ZA" sz="1600" dirty="0">
            <a:latin typeface="Arial" charset="0"/>
          </a:endParaRPr>
        </a:p>
        <a:p>
          <a:r>
            <a:rPr lang="en-ZA" sz="1600" dirty="0">
              <a:highlight>
                <a:srgbClr val="FF00FF"/>
              </a:highlight>
              <a:latin typeface="Arial" charset="0"/>
            </a:rPr>
            <a:t>CHAK continues engagement of faith based health providers </a:t>
          </a:r>
          <a:r>
            <a:rPr lang="en-ZA" sz="1600" b="1" u="sng" dirty="0">
              <a:highlight>
                <a:srgbClr val="FF00FF"/>
              </a:highlight>
              <a:latin typeface="Arial" charset="0"/>
            </a:rPr>
            <a:t> </a:t>
          </a:r>
          <a:r>
            <a:rPr lang="en-ZA" sz="1600" b="0" u="none" dirty="0">
              <a:highlight>
                <a:srgbClr val="FF00FF"/>
              </a:highlight>
              <a:latin typeface="Arial" charset="0"/>
            </a:rPr>
            <a:t>in the </a:t>
          </a:r>
          <a:r>
            <a:rPr lang="en-ZA" sz="1600" dirty="0">
              <a:highlight>
                <a:srgbClr val="FF00FF"/>
              </a:highlight>
              <a:latin typeface="Arial" charset="0"/>
            </a:rPr>
            <a:t>provision of quality health care to Kenyans including targeting children and adolescents</a:t>
          </a:r>
          <a:endParaRPr lang="en-CH" sz="1600" dirty="0">
            <a:highlight>
              <a:srgbClr val="FF00FF"/>
            </a:highlight>
            <a:latin typeface="+mj-lt"/>
          </a:endParaRPr>
        </a:p>
      </dgm:t>
    </dgm:pt>
    <dgm:pt modelId="{BBCABB41-440B-40D7-92C7-BEF15A636A3E}" type="parTrans" cxnId="{4506CBCF-83A1-4679-BB1A-53B926BD01CD}">
      <dgm:prSet/>
      <dgm:spPr/>
      <dgm:t>
        <a:bodyPr/>
        <a:lstStyle/>
        <a:p>
          <a:endParaRPr lang="en-KE"/>
        </a:p>
      </dgm:t>
    </dgm:pt>
    <dgm:pt modelId="{C52E201F-8A32-49DC-82D8-0C61685B5002}" type="sibTrans" cxnId="{4506CBCF-83A1-4679-BB1A-53B926BD01CD}">
      <dgm:prSet/>
      <dgm:spPr/>
      <dgm:t>
        <a:bodyPr/>
        <a:lstStyle/>
        <a:p>
          <a:endParaRPr lang="en-KE"/>
        </a:p>
      </dgm:t>
    </dgm:pt>
    <dgm:pt modelId="{A82CB949-5362-435E-95AE-87C8CE60E87E}" type="pres">
      <dgm:prSet presAssocID="{DADB04AF-78F1-4D0C-B66A-032EA7697E16}" presName="Name0" presStyleCnt="0">
        <dgm:presLayoutVars>
          <dgm:dir/>
          <dgm:resizeHandles val="exact"/>
        </dgm:presLayoutVars>
      </dgm:prSet>
      <dgm:spPr/>
    </dgm:pt>
    <dgm:pt modelId="{65C94C37-C213-4126-8D21-571DD00F53E4}" type="pres">
      <dgm:prSet presAssocID="{DADB04AF-78F1-4D0C-B66A-032EA7697E16}" presName="fgShape" presStyleLbl="fgShp" presStyleIdx="0" presStyleCnt="1" custScaleY="62452" custLinFactNeighborX="-383" custLinFactNeighborY="37602"/>
      <dgm:spPr>
        <a:solidFill>
          <a:srgbClr val="FFFF00"/>
        </a:solidFill>
      </dgm:spPr>
    </dgm:pt>
    <dgm:pt modelId="{0DEC7105-D279-4EC5-B04D-E4CBF86416B2}" type="pres">
      <dgm:prSet presAssocID="{DADB04AF-78F1-4D0C-B66A-032EA7697E16}" presName="linComp" presStyleCnt="0"/>
      <dgm:spPr/>
    </dgm:pt>
    <dgm:pt modelId="{FE80866F-CA52-4A66-A628-1E6A7EF74C51}" type="pres">
      <dgm:prSet presAssocID="{9E510741-5980-4805-B03D-0B9569513374}" presName="compNode" presStyleCnt="0"/>
      <dgm:spPr/>
    </dgm:pt>
    <dgm:pt modelId="{EDFBF5DF-14BC-413A-A95C-7B788C94B93F}" type="pres">
      <dgm:prSet presAssocID="{9E510741-5980-4805-B03D-0B9569513374}" presName="bkgdShape" presStyleLbl="node1" presStyleIdx="0" presStyleCnt="2"/>
      <dgm:spPr/>
    </dgm:pt>
    <dgm:pt modelId="{CEF58863-61DC-44C3-B509-8F9E287D3141}" type="pres">
      <dgm:prSet presAssocID="{9E510741-5980-4805-B03D-0B9569513374}" presName="nodeTx" presStyleLbl="node1" presStyleIdx="0" presStyleCnt="2">
        <dgm:presLayoutVars>
          <dgm:bulletEnabled val="1"/>
        </dgm:presLayoutVars>
      </dgm:prSet>
      <dgm:spPr/>
    </dgm:pt>
    <dgm:pt modelId="{7C435552-CB84-4C9E-ADC1-14B18EB68D68}" type="pres">
      <dgm:prSet presAssocID="{9E510741-5980-4805-B03D-0B9569513374}" presName="invisiNode" presStyleLbl="node1" presStyleIdx="0" presStyleCnt="2"/>
      <dgm:spPr/>
    </dgm:pt>
    <dgm:pt modelId="{5E352A0A-FF92-4573-A9B2-F31F727047CE}" type="pres">
      <dgm:prSet presAssocID="{9E510741-5980-4805-B03D-0B9569513374}" presName="imagNode" presStyleLbl="fgImgPlace1" presStyleIdx="0" presStyleCnt="2" custLinFactNeighborY="-18018"/>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F549193B-BF7B-48D5-8E02-7B33A5BF3299}" type="pres">
      <dgm:prSet presAssocID="{2172E08E-F487-40F1-9944-18103BE83ECD}" presName="sibTrans" presStyleLbl="sibTrans2D1" presStyleIdx="0" presStyleCnt="0"/>
      <dgm:spPr/>
    </dgm:pt>
    <dgm:pt modelId="{4AB46B36-FBD0-4292-B902-1A93D3FBAE47}" type="pres">
      <dgm:prSet presAssocID="{6FDD01F8-B18F-4843-98CA-D444E5CD2951}" presName="compNode" presStyleCnt="0"/>
      <dgm:spPr/>
    </dgm:pt>
    <dgm:pt modelId="{0CB4BE40-0488-4610-958D-3F411EC20A78}" type="pres">
      <dgm:prSet presAssocID="{6FDD01F8-B18F-4843-98CA-D444E5CD2951}" presName="bkgdShape" presStyleLbl="node1" presStyleIdx="1" presStyleCnt="2"/>
      <dgm:spPr/>
    </dgm:pt>
    <dgm:pt modelId="{4948587C-49EC-4C62-9805-0B678583AA8D}" type="pres">
      <dgm:prSet presAssocID="{6FDD01F8-B18F-4843-98CA-D444E5CD2951}" presName="nodeTx" presStyleLbl="node1" presStyleIdx="1" presStyleCnt="2">
        <dgm:presLayoutVars>
          <dgm:bulletEnabled val="1"/>
        </dgm:presLayoutVars>
      </dgm:prSet>
      <dgm:spPr/>
    </dgm:pt>
    <dgm:pt modelId="{8E4A0EC3-AFD2-4703-A684-46DCD2029CE2}" type="pres">
      <dgm:prSet presAssocID="{6FDD01F8-B18F-4843-98CA-D444E5CD2951}" presName="invisiNode" presStyleLbl="node1" presStyleIdx="1" presStyleCnt="2"/>
      <dgm:spPr/>
    </dgm:pt>
    <dgm:pt modelId="{7676C506-2003-449A-B7B2-0E0D805BCC8E}" type="pres">
      <dgm:prSet presAssocID="{6FDD01F8-B18F-4843-98CA-D444E5CD2951}" presName="imagNode" presStyleLbl="fgImgPlace1" presStyleIdx="1" presStyleCnt="2" custScaleY="90303" custLinFactNeighborY="-41517"/>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dgm:spPr>
    </dgm:pt>
  </dgm:ptLst>
  <dgm:cxnLst>
    <dgm:cxn modelId="{6B3F1F2B-276C-40E9-B3B7-23CDA195E30D}" srcId="{DADB04AF-78F1-4D0C-B66A-032EA7697E16}" destId="{9E510741-5980-4805-B03D-0B9569513374}" srcOrd="0" destOrd="0" parTransId="{7262FFF4-B71A-43C6-8B8D-CE2D84D9B238}" sibTransId="{2172E08E-F487-40F1-9944-18103BE83ECD}"/>
    <dgm:cxn modelId="{8B80B837-260F-4AA6-BF4E-77DFE27094B7}" type="presOf" srcId="{6FDD01F8-B18F-4843-98CA-D444E5CD2951}" destId="{4948587C-49EC-4C62-9805-0B678583AA8D}" srcOrd="1" destOrd="0" presId="urn:microsoft.com/office/officeart/2005/8/layout/hList7"/>
    <dgm:cxn modelId="{CE9EA14A-BB98-47B7-86A3-ED85BC1B948E}" type="presOf" srcId="{6FDD01F8-B18F-4843-98CA-D444E5CD2951}" destId="{0CB4BE40-0488-4610-958D-3F411EC20A78}" srcOrd="0" destOrd="0" presId="urn:microsoft.com/office/officeart/2005/8/layout/hList7"/>
    <dgm:cxn modelId="{4C13BC6A-2543-4A12-84B1-72FC01C9E410}" type="presOf" srcId="{2172E08E-F487-40F1-9944-18103BE83ECD}" destId="{F549193B-BF7B-48D5-8E02-7B33A5BF3299}" srcOrd="0" destOrd="0" presId="urn:microsoft.com/office/officeart/2005/8/layout/hList7"/>
    <dgm:cxn modelId="{0FAF5079-B4B9-4AA1-8236-08AA7F62157C}" type="presOf" srcId="{DADB04AF-78F1-4D0C-B66A-032EA7697E16}" destId="{A82CB949-5362-435E-95AE-87C8CE60E87E}" srcOrd="0" destOrd="0" presId="urn:microsoft.com/office/officeart/2005/8/layout/hList7"/>
    <dgm:cxn modelId="{4506CBCF-83A1-4679-BB1A-53B926BD01CD}" srcId="{DADB04AF-78F1-4D0C-B66A-032EA7697E16}" destId="{6FDD01F8-B18F-4843-98CA-D444E5CD2951}" srcOrd="1" destOrd="0" parTransId="{BBCABB41-440B-40D7-92C7-BEF15A636A3E}" sibTransId="{C52E201F-8A32-49DC-82D8-0C61685B5002}"/>
    <dgm:cxn modelId="{63D689D6-83D9-46FA-A8CB-5EADD57DBAE8}" type="presOf" srcId="{9E510741-5980-4805-B03D-0B9569513374}" destId="{CEF58863-61DC-44C3-B509-8F9E287D3141}" srcOrd="1" destOrd="0" presId="urn:microsoft.com/office/officeart/2005/8/layout/hList7"/>
    <dgm:cxn modelId="{76AC4CF7-3A94-47FB-A56B-CB9B00C217FE}" type="presOf" srcId="{9E510741-5980-4805-B03D-0B9569513374}" destId="{EDFBF5DF-14BC-413A-A95C-7B788C94B93F}" srcOrd="0" destOrd="0" presId="urn:microsoft.com/office/officeart/2005/8/layout/hList7"/>
    <dgm:cxn modelId="{5ADCF21E-4736-4EA3-904B-3844B64C879E}" type="presParOf" srcId="{A82CB949-5362-435E-95AE-87C8CE60E87E}" destId="{65C94C37-C213-4126-8D21-571DD00F53E4}" srcOrd="0" destOrd="0" presId="urn:microsoft.com/office/officeart/2005/8/layout/hList7"/>
    <dgm:cxn modelId="{682762A5-C649-459D-AA1E-C9F88D0B844C}" type="presParOf" srcId="{A82CB949-5362-435E-95AE-87C8CE60E87E}" destId="{0DEC7105-D279-4EC5-B04D-E4CBF86416B2}" srcOrd="1" destOrd="0" presId="urn:microsoft.com/office/officeart/2005/8/layout/hList7"/>
    <dgm:cxn modelId="{07B466C4-3D6D-4E40-8EE9-7929273EFD89}" type="presParOf" srcId="{0DEC7105-D279-4EC5-B04D-E4CBF86416B2}" destId="{FE80866F-CA52-4A66-A628-1E6A7EF74C51}" srcOrd="0" destOrd="0" presId="urn:microsoft.com/office/officeart/2005/8/layout/hList7"/>
    <dgm:cxn modelId="{D67DC30A-5B95-4BDC-A808-19FB52D3553A}" type="presParOf" srcId="{FE80866F-CA52-4A66-A628-1E6A7EF74C51}" destId="{EDFBF5DF-14BC-413A-A95C-7B788C94B93F}" srcOrd="0" destOrd="0" presId="urn:microsoft.com/office/officeart/2005/8/layout/hList7"/>
    <dgm:cxn modelId="{19C0E169-45CC-4A14-B76D-3DCCD3BC5351}" type="presParOf" srcId="{FE80866F-CA52-4A66-A628-1E6A7EF74C51}" destId="{CEF58863-61DC-44C3-B509-8F9E287D3141}" srcOrd="1" destOrd="0" presId="urn:microsoft.com/office/officeart/2005/8/layout/hList7"/>
    <dgm:cxn modelId="{9B15010D-6216-41B1-A610-2D4477562666}" type="presParOf" srcId="{FE80866F-CA52-4A66-A628-1E6A7EF74C51}" destId="{7C435552-CB84-4C9E-ADC1-14B18EB68D68}" srcOrd="2" destOrd="0" presId="urn:microsoft.com/office/officeart/2005/8/layout/hList7"/>
    <dgm:cxn modelId="{B2C6B892-6242-4805-9887-50F19874FC65}" type="presParOf" srcId="{FE80866F-CA52-4A66-A628-1E6A7EF74C51}" destId="{5E352A0A-FF92-4573-A9B2-F31F727047CE}" srcOrd="3" destOrd="0" presId="urn:microsoft.com/office/officeart/2005/8/layout/hList7"/>
    <dgm:cxn modelId="{F415F184-6015-43F1-9082-328A92A18093}" type="presParOf" srcId="{0DEC7105-D279-4EC5-B04D-E4CBF86416B2}" destId="{F549193B-BF7B-48D5-8E02-7B33A5BF3299}" srcOrd="1" destOrd="0" presId="urn:microsoft.com/office/officeart/2005/8/layout/hList7"/>
    <dgm:cxn modelId="{DB5836CF-C523-4BA6-82B3-3213753ED1DB}" type="presParOf" srcId="{0DEC7105-D279-4EC5-B04D-E4CBF86416B2}" destId="{4AB46B36-FBD0-4292-B902-1A93D3FBAE47}" srcOrd="2" destOrd="0" presId="urn:microsoft.com/office/officeart/2005/8/layout/hList7"/>
    <dgm:cxn modelId="{918D5A8A-A9B1-4910-98D7-0C8E0C7AEBF0}" type="presParOf" srcId="{4AB46B36-FBD0-4292-B902-1A93D3FBAE47}" destId="{0CB4BE40-0488-4610-958D-3F411EC20A78}" srcOrd="0" destOrd="0" presId="urn:microsoft.com/office/officeart/2005/8/layout/hList7"/>
    <dgm:cxn modelId="{8B6E133A-DB5A-412D-B868-94309E00C6F7}" type="presParOf" srcId="{4AB46B36-FBD0-4292-B902-1A93D3FBAE47}" destId="{4948587C-49EC-4C62-9805-0B678583AA8D}" srcOrd="1" destOrd="0" presId="urn:microsoft.com/office/officeart/2005/8/layout/hList7"/>
    <dgm:cxn modelId="{18FE5AA6-8CF0-4E32-9C9D-35B867175124}" type="presParOf" srcId="{4AB46B36-FBD0-4292-B902-1A93D3FBAE47}" destId="{8E4A0EC3-AFD2-4703-A684-46DCD2029CE2}" srcOrd="2" destOrd="0" presId="urn:microsoft.com/office/officeart/2005/8/layout/hList7"/>
    <dgm:cxn modelId="{56DCCA1D-9860-4326-A43C-0123DE8810FC}" type="presParOf" srcId="{4AB46B36-FBD0-4292-B902-1A93D3FBAE47}" destId="{7676C506-2003-449A-B7B2-0E0D805BCC8E}"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DB04AF-78F1-4D0C-B66A-032EA7697E1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KE"/>
        </a:p>
      </dgm:t>
    </dgm:pt>
    <dgm:pt modelId="{B9E2AAD5-31C8-4A76-B084-F87973A1EB54}">
      <dgm:prSet phldrT="[Text]" custT="1"/>
      <dgm:spPr/>
      <dgm:t>
        <a:bodyPr/>
        <a:lstStyle/>
        <a:p>
          <a:r>
            <a:rPr lang="en-US" sz="1800" dirty="0">
              <a:solidFill>
                <a:schemeClr val="bg1"/>
              </a:solidFill>
            </a:rPr>
            <a:t>Child Safeguarding is an international obligation and each country and organization has to read and understand legal framework,  and policy systems that prevents and responds to violence, exploitation and abuse against children.</a:t>
          </a:r>
        </a:p>
        <a:p>
          <a:r>
            <a:rPr lang="en-US" sz="1800" dirty="0">
              <a:highlight>
                <a:srgbClr val="FF00FF"/>
              </a:highlight>
            </a:rPr>
            <a:t>CHAK developed a child safeguarding policy which was approved and has been disseminated widely</a:t>
          </a:r>
        </a:p>
        <a:p>
          <a:endParaRPr lang="en-KE" sz="1300" dirty="0"/>
        </a:p>
      </dgm:t>
    </dgm:pt>
    <dgm:pt modelId="{9ABF8396-DE2A-4084-8954-5A7AD369F8AC}" type="parTrans" cxnId="{41DCE785-BBE5-4FBA-99CF-FBCA071FD172}">
      <dgm:prSet/>
      <dgm:spPr/>
      <dgm:t>
        <a:bodyPr/>
        <a:lstStyle/>
        <a:p>
          <a:endParaRPr lang="en-KE"/>
        </a:p>
      </dgm:t>
    </dgm:pt>
    <dgm:pt modelId="{9FD2387A-007C-43B1-AF26-EA5DDE5BAC5A}" type="sibTrans" cxnId="{41DCE785-BBE5-4FBA-99CF-FBCA071FD172}">
      <dgm:prSet/>
      <dgm:spPr/>
      <dgm:t>
        <a:bodyPr/>
        <a:lstStyle/>
        <a:p>
          <a:endParaRPr lang="en-KE"/>
        </a:p>
      </dgm:t>
    </dgm:pt>
    <dgm:pt modelId="{97F24B2E-6866-479A-A6E9-A771738E86C7}">
      <dgm:prSet phldrT="[Text]" custT="1"/>
      <dgm:spPr/>
      <dgm:t>
        <a:bodyPr/>
        <a:lstStyle/>
        <a:p>
          <a:r>
            <a:rPr lang="en-US" sz="2000" dirty="0">
              <a:solidFill>
                <a:schemeClr val="accent3">
                  <a:lumMod val="20000"/>
                  <a:lumOff val="80000"/>
                </a:schemeClr>
              </a:solidFill>
            </a:rPr>
            <a:t>We should not leave the boy child behind because generally there has been minimal inclusion of boys in </a:t>
          </a:r>
          <a:r>
            <a:rPr lang="en-US" sz="2000" dirty="0" err="1">
              <a:solidFill>
                <a:schemeClr val="accent3">
                  <a:lumMod val="20000"/>
                  <a:lumOff val="80000"/>
                </a:schemeClr>
              </a:solidFill>
            </a:rPr>
            <a:t>sGBV</a:t>
          </a:r>
          <a:r>
            <a:rPr lang="en-US" sz="2000" dirty="0">
              <a:solidFill>
                <a:schemeClr val="accent3">
                  <a:lumMod val="20000"/>
                  <a:lumOff val="80000"/>
                </a:schemeClr>
              </a:solidFill>
            </a:rPr>
            <a:t> interventions globally. </a:t>
          </a:r>
        </a:p>
        <a:p>
          <a:r>
            <a:rPr lang="en-US" sz="2000" dirty="0">
              <a:solidFill>
                <a:schemeClr val="accent3">
                  <a:lumMod val="20000"/>
                  <a:lumOff val="80000"/>
                </a:schemeClr>
              </a:solidFill>
              <a:highlight>
                <a:srgbClr val="FF00FF"/>
              </a:highlight>
            </a:rPr>
            <a:t>CHAK coached 17,480 boys and has 30 trained coaches available </a:t>
          </a:r>
          <a:endParaRPr lang="en-KE" sz="2000" dirty="0">
            <a:solidFill>
              <a:schemeClr val="accent3">
                <a:lumMod val="20000"/>
                <a:lumOff val="80000"/>
              </a:schemeClr>
            </a:solidFill>
            <a:highlight>
              <a:srgbClr val="FF00FF"/>
            </a:highlight>
          </a:endParaRPr>
        </a:p>
      </dgm:t>
    </dgm:pt>
    <dgm:pt modelId="{48C87AD9-B9F7-48AC-986F-D9A84E40367A}" type="parTrans" cxnId="{C3DD4AA6-2394-4259-9D3A-E7A1C2421668}">
      <dgm:prSet/>
      <dgm:spPr/>
      <dgm:t>
        <a:bodyPr/>
        <a:lstStyle/>
        <a:p>
          <a:endParaRPr lang="en-KE"/>
        </a:p>
      </dgm:t>
    </dgm:pt>
    <dgm:pt modelId="{2D569E51-30DE-45DE-8112-2D44D0D6D6FF}" type="sibTrans" cxnId="{C3DD4AA6-2394-4259-9D3A-E7A1C2421668}">
      <dgm:prSet/>
      <dgm:spPr/>
      <dgm:t>
        <a:bodyPr/>
        <a:lstStyle/>
        <a:p>
          <a:endParaRPr lang="en-KE"/>
        </a:p>
      </dgm:t>
    </dgm:pt>
    <dgm:pt modelId="{249C498B-0CDF-4CA0-BB5C-5874218B132D}">
      <dgm:prSet phldrT="[Text]" custT="1"/>
      <dgm:spPr/>
      <dgm:t>
        <a:bodyPr/>
        <a:lstStyle/>
        <a:p>
          <a:r>
            <a:rPr lang="en-US" sz="1800" dirty="0"/>
            <a:t>VAC and adolescents community accountability structures institute community interventions including positive parenting and accountability structure to address violence. Moreover screen for experience of GBV in schools, HF, homes and scale-up safe spaces to enhance child protection</a:t>
          </a:r>
        </a:p>
        <a:p>
          <a:r>
            <a:rPr lang="en-US" sz="1800" dirty="0">
              <a:highlight>
                <a:srgbClr val="FF00FF"/>
              </a:highlight>
            </a:rPr>
            <a:t>CHAK has trained 5,350 multi-disciplinary gate-keepers</a:t>
          </a:r>
          <a:endParaRPr lang="en-KE" sz="1800" dirty="0">
            <a:highlight>
              <a:srgbClr val="FF00FF"/>
            </a:highlight>
          </a:endParaRPr>
        </a:p>
      </dgm:t>
    </dgm:pt>
    <dgm:pt modelId="{6C97C5CE-DFF9-42BD-8FF1-A7FA9DDDD660}" type="parTrans" cxnId="{CE88F3B0-BE11-4C10-915C-2C3D8438E4D5}">
      <dgm:prSet/>
      <dgm:spPr/>
      <dgm:t>
        <a:bodyPr/>
        <a:lstStyle/>
        <a:p>
          <a:endParaRPr lang="en-KE"/>
        </a:p>
      </dgm:t>
    </dgm:pt>
    <dgm:pt modelId="{83512B3E-DC55-4677-95DE-7391D083B0F0}" type="sibTrans" cxnId="{CE88F3B0-BE11-4C10-915C-2C3D8438E4D5}">
      <dgm:prSet/>
      <dgm:spPr/>
      <dgm:t>
        <a:bodyPr/>
        <a:lstStyle/>
        <a:p>
          <a:endParaRPr lang="en-KE"/>
        </a:p>
      </dgm:t>
    </dgm:pt>
    <dgm:pt modelId="{A82CB949-5362-435E-95AE-87C8CE60E87E}" type="pres">
      <dgm:prSet presAssocID="{DADB04AF-78F1-4D0C-B66A-032EA7697E16}" presName="Name0" presStyleCnt="0">
        <dgm:presLayoutVars>
          <dgm:dir/>
          <dgm:resizeHandles val="exact"/>
        </dgm:presLayoutVars>
      </dgm:prSet>
      <dgm:spPr/>
    </dgm:pt>
    <dgm:pt modelId="{65C94C37-C213-4126-8D21-571DD00F53E4}" type="pres">
      <dgm:prSet presAssocID="{DADB04AF-78F1-4D0C-B66A-032EA7697E16}" presName="fgShape" presStyleLbl="fgShp" presStyleIdx="0" presStyleCnt="1" custScaleY="59281" custLinFactNeighborX="-383" custLinFactNeighborY="30995"/>
      <dgm:spPr>
        <a:solidFill>
          <a:srgbClr val="FFFF00"/>
        </a:solidFill>
      </dgm:spPr>
    </dgm:pt>
    <dgm:pt modelId="{0DEC7105-D279-4EC5-B04D-E4CBF86416B2}" type="pres">
      <dgm:prSet presAssocID="{DADB04AF-78F1-4D0C-B66A-032EA7697E16}" presName="linComp" presStyleCnt="0"/>
      <dgm:spPr/>
    </dgm:pt>
    <dgm:pt modelId="{CFE92E31-6D24-4E18-A1EE-FD2AE8C8DA59}" type="pres">
      <dgm:prSet presAssocID="{B9E2AAD5-31C8-4A76-B084-F87973A1EB54}" presName="compNode" presStyleCnt="0"/>
      <dgm:spPr/>
    </dgm:pt>
    <dgm:pt modelId="{7B72D3C6-98AB-49F9-BFB9-74D809B57E58}" type="pres">
      <dgm:prSet presAssocID="{B9E2AAD5-31C8-4A76-B084-F87973A1EB54}" presName="bkgdShape" presStyleLbl="node1" presStyleIdx="0" presStyleCnt="3" custLinFactNeighborY="-2938"/>
      <dgm:spPr/>
    </dgm:pt>
    <dgm:pt modelId="{2C16B655-7EE7-4792-86FD-524E5ABF6B1E}" type="pres">
      <dgm:prSet presAssocID="{B9E2AAD5-31C8-4A76-B084-F87973A1EB54}" presName="nodeTx" presStyleLbl="node1" presStyleIdx="0" presStyleCnt="3">
        <dgm:presLayoutVars>
          <dgm:bulletEnabled val="1"/>
        </dgm:presLayoutVars>
      </dgm:prSet>
      <dgm:spPr/>
    </dgm:pt>
    <dgm:pt modelId="{61F8617D-BCFF-4C67-AFC9-42932B60FC76}" type="pres">
      <dgm:prSet presAssocID="{B9E2AAD5-31C8-4A76-B084-F87973A1EB54}" presName="invisiNode" presStyleLbl="node1" presStyleIdx="0" presStyleCnt="3"/>
      <dgm:spPr/>
    </dgm:pt>
    <dgm:pt modelId="{F016C9ED-F83A-457E-BFA8-FB7E020A707E}" type="pres">
      <dgm:prSet presAssocID="{B9E2AAD5-31C8-4A76-B084-F87973A1EB54}" presName="imagNode" presStyleLbl="fgImgPlace1" presStyleIdx="0" presStyleCnt="3" custScaleX="88657" custScaleY="80131" custLinFactNeighborX="0" custLinFactNeighborY="-3470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697A63F3-BA81-4219-9C1A-11CA9553A3AF}" type="pres">
      <dgm:prSet presAssocID="{9FD2387A-007C-43B1-AF26-EA5DDE5BAC5A}" presName="sibTrans" presStyleLbl="sibTrans2D1" presStyleIdx="0" presStyleCnt="0"/>
      <dgm:spPr/>
    </dgm:pt>
    <dgm:pt modelId="{56EEEC35-2B87-4FDA-807C-23BC1410696A}" type="pres">
      <dgm:prSet presAssocID="{97F24B2E-6866-479A-A6E9-A771738E86C7}" presName="compNode" presStyleCnt="0"/>
      <dgm:spPr/>
    </dgm:pt>
    <dgm:pt modelId="{4333E77C-82D7-450E-AE0D-69DFE4FFC840}" type="pres">
      <dgm:prSet presAssocID="{97F24B2E-6866-479A-A6E9-A771738E86C7}" presName="bkgdShape" presStyleLbl="node1" presStyleIdx="1" presStyleCnt="3" custLinFactNeighborY="-1872"/>
      <dgm:spPr/>
    </dgm:pt>
    <dgm:pt modelId="{0DDA28F8-46C5-41CD-B0C8-95621242800B}" type="pres">
      <dgm:prSet presAssocID="{97F24B2E-6866-479A-A6E9-A771738E86C7}" presName="nodeTx" presStyleLbl="node1" presStyleIdx="1" presStyleCnt="3">
        <dgm:presLayoutVars>
          <dgm:bulletEnabled val="1"/>
        </dgm:presLayoutVars>
      </dgm:prSet>
      <dgm:spPr/>
    </dgm:pt>
    <dgm:pt modelId="{0FA27946-C8A4-42E0-B198-7357FE99B51D}" type="pres">
      <dgm:prSet presAssocID="{97F24B2E-6866-479A-A6E9-A771738E86C7}" presName="invisiNode" presStyleLbl="node1" presStyleIdx="1" presStyleCnt="3"/>
      <dgm:spPr/>
    </dgm:pt>
    <dgm:pt modelId="{271CD946-9BC8-430F-ABC2-3F3CA72E1460}" type="pres">
      <dgm:prSet presAssocID="{97F24B2E-6866-479A-A6E9-A771738E86C7}" presName="imagNode" presStyleLbl="fgImgPlace1" presStyleIdx="1" presStyleCnt="3" custScaleX="109862" custScaleY="91521" custLinFactNeighborX="-3816" custLinFactNeighborY="-29229"/>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pt>
    <dgm:pt modelId="{217BC8D8-C64C-41BA-A589-4E299773F0EC}" type="pres">
      <dgm:prSet presAssocID="{2D569E51-30DE-45DE-8112-2D44D0D6D6FF}" presName="sibTrans" presStyleLbl="sibTrans2D1" presStyleIdx="0" presStyleCnt="0"/>
      <dgm:spPr/>
    </dgm:pt>
    <dgm:pt modelId="{BB098775-2EE7-436A-8137-961EB2A84768}" type="pres">
      <dgm:prSet presAssocID="{249C498B-0CDF-4CA0-BB5C-5874218B132D}" presName="compNode" presStyleCnt="0"/>
      <dgm:spPr/>
    </dgm:pt>
    <dgm:pt modelId="{37D7BF53-BD35-4B96-A105-A7A0AFF4066D}" type="pres">
      <dgm:prSet presAssocID="{249C498B-0CDF-4CA0-BB5C-5874218B132D}" presName="bkgdShape" presStyleLbl="node1" presStyleIdx="2" presStyleCnt="3" custLinFactNeighborX="3388" custLinFactNeighborY="2550"/>
      <dgm:spPr/>
    </dgm:pt>
    <dgm:pt modelId="{D7E6467C-F953-4E7F-B2C8-1E92DB7ADEE9}" type="pres">
      <dgm:prSet presAssocID="{249C498B-0CDF-4CA0-BB5C-5874218B132D}" presName="nodeTx" presStyleLbl="node1" presStyleIdx="2" presStyleCnt="3">
        <dgm:presLayoutVars>
          <dgm:bulletEnabled val="1"/>
        </dgm:presLayoutVars>
      </dgm:prSet>
      <dgm:spPr/>
    </dgm:pt>
    <dgm:pt modelId="{3F13265B-11D8-4A52-882C-9F52A4F94EE3}" type="pres">
      <dgm:prSet presAssocID="{249C498B-0CDF-4CA0-BB5C-5874218B132D}" presName="invisiNode" presStyleLbl="node1" presStyleIdx="2" presStyleCnt="3"/>
      <dgm:spPr/>
    </dgm:pt>
    <dgm:pt modelId="{F1E76E82-9AEC-47E9-8C87-328C0EF1623D}" type="pres">
      <dgm:prSet presAssocID="{249C498B-0CDF-4CA0-BB5C-5874218B132D}" presName="imagNode" presStyleLbl="fgImgPlace1" presStyleIdx="2" presStyleCnt="3" custScaleY="84361" custLinFactNeighborX="-1908" custLinFactNeighborY="-22280"/>
      <dgm:spPr>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dgm:spPr>
    </dgm:pt>
  </dgm:ptLst>
  <dgm:cxnLst>
    <dgm:cxn modelId="{594CDA04-A0CC-4089-AA86-AB9021258B3E}" type="presOf" srcId="{2D569E51-30DE-45DE-8112-2D44D0D6D6FF}" destId="{217BC8D8-C64C-41BA-A589-4E299773F0EC}" srcOrd="0" destOrd="0" presId="urn:microsoft.com/office/officeart/2005/8/layout/hList7"/>
    <dgm:cxn modelId="{2019F812-665A-4565-9973-B4F37B1887E5}" type="presOf" srcId="{249C498B-0CDF-4CA0-BB5C-5874218B132D}" destId="{37D7BF53-BD35-4B96-A105-A7A0AFF4066D}" srcOrd="0" destOrd="0" presId="urn:microsoft.com/office/officeart/2005/8/layout/hList7"/>
    <dgm:cxn modelId="{D2F3A624-B289-4ED0-849F-EBC5C52132AD}" type="presOf" srcId="{97F24B2E-6866-479A-A6E9-A771738E86C7}" destId="{4333E77C-82D7-450E-AE0D-69DFE4FFC840}" srcOrd="0" destOrd="0" presId="urn:microsoft.com/office/officeart/2005/8/layout/hList7"/>
    <dgm:cxn modelId="{4FF33B66-1730-498E-AEFC-FE92C97E346A}" type="presOf" srcId="{B9E2AAD5-31C8-4A76-B084-F87973A1EB54}" destId="{7B72D3C6-98AB-49F9-BFB9-74D809B57E58}" srcOrd="0" destOrd="0" presId="urn:microsoft.com/office/officeart/2005/8/layout/hList7"/>
    <dgm:cxn modelId="{0FAF5079-B4B9-4AA1-8236-08AA7F62157C}" type="presOf" srcId="{DADB04AF-78F1-4D0C-B66A-032EA7697E16}" destId="{A82CB949-5362-435E-95AE-87C8CE60E87E}" srcOrd="0" destOrd="0" presId="urn:microsoft.com/office/officeart/2005/8/layout/hList7"/>
    <dgm:cxn modelId="{41DCE785-BBE5-4FBA-99CF-FBCA071FD172}" srcId="{DADB04AF-78F1-4D0C-B66A-032EA7697E16}" destId="{B9E2AAD5-31C8-4A76-B084-F87973A1EB54}" srcOrd="0" destOrd="0" parTransId="{9ABF8396-DE2A-4084-8954-5A7AD369F8AC}" sibTransId="{9FD2387A-007C-43B1-AF26-EA5DDE5BAC5A}"/>
    <dgm:cxn modelId="{059E2C9A-83A9-4FA8-B472-A68B581F566A}" type="presOf" srcId="{B9E2AAD5-31C8-4A76-B084-F87973A1EB54}" destId="{2C16B655-7EE7-4792-86FD-524E5ABF6B1E}" srcOrd="1" destOrd="0" presId="urn:microsoft.com/office/officeart/2005/8/layout/hList7"/>
    <dgm:cxn modelId="{C3DD4AA6-2394-4259-9D3A-E7A1C2421668}" srcId="{DADB04AF-78F1-4D0C-B66A-032EA7697E16}" destId="{97F24B2E-6866-479A-A6E9-A771738E86C7}" srcOrd="1" destOrd="0" parTransId="{48C87AD9-B9F7-48AC-986F-D9A84E40367A}" sibTransId="{2D569E51-30DE-45DE-8112-2D44D0D6D6FF}"/>
    <dgm:cxn modelId="{4C8B1DB0-F394-48E4-9069-8D2D6FC3E1F9}" type="presOf" srcId="{249C498B-0CDF-4CA0-BB5C-5874218B132D}" destId="{D7E6467C-F953-4E7F-B2C8-1E92DB7ADEE9}" srcOrd="1" destOrd="0" presId="urn:microsoft.com/office/officeart/2005/8/layout/hList7"/>
    <dgm:cxn modelId="{CE88F3B0-BE11-4C10-915C-2C3D8438E4D5}" srcId="{DADB04AF-78F1-4D0C-B66A-032EA7697E16}" destId="{249C498B-0CDF-4CA0-BB5C-5874218B132D}" srcOrd="2" destOrd="0" parTransId="{6C97C5CE-DFF9-42BD-8FF1-A7FA9DDDD660}" sibTransId="{83512B3E-DC55-4677-95DE-7391D083B0F0}"/>
    <dgm:cxn modelId="{F92A56D3-411F-4EEC-BAA6-AF17230E7BF4}" type="presOf" srcId="{9FD2387A-007C-43B1-AF26-EA5DDE5BAC5A}" destId="{697A63F3-BA81-4219-9C1A-11CA9553A3AF}" srcOrd="0" destOrd="0" presId="urn:microsoft.com/office/officeart/2005/8/layout/hList7"/>
    <dgm:cxn modelId="{4BDBF6E4-91F8-4F87-AB3A-6463CFC6422F}" type="presOf" srcId="{97F24B2E-6866-479A-A6E9-A771738E86C7}" destId="{0DDA28F8-46C5-41CD-B0C8-95621242800B}" srcOrd="1" destOrd="0" presId="urn:microsoft.com/office/officeart/2005/8/layout/hList7"/>
    <dgm:cxn modelId="{5ADCF21E-4736-4EA3-904B-3844B64C879E}" type="presParOf" srcId="{A82CB949-5362-435E-95AE-87C8CE60E87E}" destId="{65C94C37-C213-4126-8D21-571DD00F53E4}" srcOrd="0" destOrd="0" presId="urn:microsoft.com/office/officeart/2005/8/layout/hList7"/>
    <dgm:cxn modelId="{682762A5-C649-459D-AA1E-C9F88D0B844C}" type="presParOf" srcId="{A82CB949-5362-435E-95AE-87C8CE60E87E}" destId="{0DEC7105-D279-4EC5-B04D-E4CBF86416B2}" srcOrd="1" destOrd="0" presId="urn:microsoft.com/office/officeart/2005/8/layout/hList7"/>
    <dgm:cxn modelId="{D983D52A-CBAD-44C6-BB26-4BD716792716}" type="presParOf" srcId="{0DEC7105-D279-4EC5-B04D-E4CBF86416B2}" destId="{CFE92E31-6D24-4E18-A1EE-FD2AE8C8DA59}" srcOrd="0" destOrd="0" presId="urn:microsoft.com/office/officeart/2005/8/layout/hList7"/>
    <dgm:cxn modelId="{333104DD-52EC-4F49-B77B-9649CFC77604}" type="presParOf" srcId="{CFE92E31-6D24-4E18-A1EE-FD2AE8C8DA59}" destId="{7B72D3C6-98AB-49F9-BFB9-74D809B57E58}" srcOrd="0" destOrd="0" presId="urn:microsoft.com/office/officeart/2005/8/layout/hList7"/>
    <dgm:cxn modelId="{B2298E25-FAF6-4EF6-BA74-1226EE66A22E}" type="presParOf" srcId="{CFE92E31-6D24-4E18-A1EE-FD2AE8C8DA59}" destId="{2C16B655-7EE7-4792-86FD-524E5ABF6B1E}" srcOrd="1" destOrd="0" presId="urn:microsoft.com/office/officeart/2005/8/layout/hList7"/>
    <dgm:cxn modelId="{1EE59F82-F159-44DC-913E-BD19618D88B7}" type="presParOf" srcId="{CFE92E31-6D24-4E18-A1EE-FD2AE8C8DA59}" destId="{61F8617D-BCFF-4C67-AFC9-42932B60FC76}" srcOrd="2" destOrd="0" presId="urn:microsoft.com/office/officeart/2005/8/layout/hList7"/>
    <dgm:cxn modelId="{47969AB2-3770-4424-9789-408F75B1EB4D}" type="presParOf" srcId="{CFE92E31-6D24-4E18-A1EE-FD2AE8C8DA59}" destId="{F016C9ED-F83A-457E-BFA8-FB7E020A707E}" srcOrd="3" destOrd="0" presId="urn:microsoft.com/office/officeart/2005/8/layout/hList7"/>
    <dgm:cxn modelId="{305335A9-F92A-49DC-8374-9BCAC70C2049}" type="presParOf" srcId="{0DEC7105-D279-4EC5-B04D-E4CBF86416B2}" destId="{697A63F3-BA81-4219-9C1A-11CA9553A3AF}" srcOrd="1" destOrd="0" presId="urn:microsoft.com/office/officeart/2005/8/layout/hList7"/>
    <dgm:cxn modelId="{7C49D0C3-FBBD-4E62-85DF-2E5021E30A5F}" type="presParOf" srcId="{0DEC7105-D279-4EC5-B04D-E4CBF86416B2}" destId="{56EEEC35-2B87-4FDA-807C-23BC1410696A}" srcOrd="2" destOrd="0" presId="urn:microsoft.com/office/officeart/2005/8/layout/hList7"/>
    <dgm:cxn modelId="{BAFD0BBA-742A-494E-95D3-D627DB60CEFE}" type="presParOf" srcId="{56EEEC35-2B87-4FDA-807C-23BC1410696A}" destId="{4333E77C-82D7-450E-AE0D-69DFE4FFC840}" srcOrd="0" destOrd="0" presId="urn:microsoft.com/office/officeart/2005/8/layout/hList7"/>
    <dgm:cxn modelId="{50605774-2D6F-4107-875A-790D35DA08EB}" type="presParOf" srcId="{56EEEC35-2B87-4FDA-807C-23BC1410696A}" destId="{0DDA28F8-46C5-41CD-B0C8-95621242800B}" srcOrd="1" destOrd="0" presId="urn:microsoft.com/office/officeart/2005/8/layout/hList7"/>
    <dgm:cxn modelId="{D225A9B9-391D-45C0-8EB1-7E632CF540DA}" type="presParOf" srcId="{56EEEC35-2B87-4FDA-807C-23BC1410696A}" destId="{0FA27946-C8A4-42E0-B198-7357FE99B51D}" srcOrd="2" destOrd="0" presId="urn:microsoft.com/office/officeart/2005/8/layout/hList7"/>
    <dgm:cxn modelId="{DCF44F8D-6DE5-4F20-953F-244D5DC634DB}" type="presParOf" srcId="{56EEEC35-2B87-4FDA-807C-23BC1410696A}" destId="{271CD946-9BC8-430F-ABC2-3F3CA72E1460}" srcOrd="3" destOrd="0" presId="urn:microsoft.com/office/officeart/2005/8/layout/hList7"/>
    <dgm:cxn modelId="{85F4806F-AA72-484C-83BF-472A4C8C3C98}" type="presParOf" srcId="{0DEC7105-D279-4EC5-B04D-E4CBF86416B2}" destId="{217BC8D8-C64C-41BA-A589-4E299773F0EC}" srcOrd="3" destOrd="0" presId="urn:microsoft.com/office/officeart/2005/8/layout/hList7"/>
    <dgm:cxn modelId="{7B89E394-423C-4166-BDCB-961E3DAFCBAA}" type="presParOf" srcId="{0DEC7105-D279-4EC5-B04D-E4CBF86416B2}" destId="{BB098775-2EE7-436A-8137-961EB2A84768}" srcOrd="4" destOrd="0" presId="urn:microsoft.com/office/officeart/2005/8/layout/hList7"/>
    <dgm:cxn modelId="{9AAF7813-61D9-4460-A99D-EB416A3F570E}" type="presParOf" srcId="{BB098775-2EE7-436A-8137-961EB2A84768}" destId="{37D7BF53-BD35-4B96-A105-A7A0AFF4066D}" srcOrd="0" destOrd="0" presId="urn:microsoft.com/office/officeart/2005/8/layout/hList7"/>
    <dgm:cxn modelId="{47884C48-C0E1-4898-9CD4-81A11FC02AFD}" type="presParOf" srcId="{BB098775-2EE7-436A-8137-961EB2A84768}" destId="{D7E6467C-F953-4E7F-B2C8-1E92DB7ADEE9}" srcOrd="1" destOrd="0" presId="urn:microsoft.com/office/officeart/2005/8/layout/hList7"/>
    <dgm:cxn modelId="{185CFAFD-74AE-4BAA-B8C0-6C819CD99122}" type="presParOf" srcId="{BB098775-2EE7-436A-8137-961EB2A84768}" destId="{3F13265B-11D8-4A52-882C-9F52A4F94EE3}" srcOrd="2" destOrd="0" presId="urn:microsoft.com/office/officeart/2005/8/layout/hList7"/>
    <dgm:cxn modelId="{64135E13-59CE-4EF7-AF38-FBC8D47B0D24}" type="presParOf" srcId="{BB098775-2EE7-436A-8137-961EB2A84768}" destId="{F1E76E82-9AEC-47E9-8C87-328C0EF1623D}"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6914C-E46B-4177-B932-D02461B69353}">
      <dsp:nvSpPr>
        <dsp:cNvPr id="0" name=""/>
        <dsp:cNvSpPr/>
      </dsp:nvSpPr>
      <dsp:spPr>
        <a:xfrm rot="5400000">
          <a:off x="6649598" y="-2559072"/>
          <a:ext cx="1136100" cy="6542573"/>
        </a:xfrm>
        <a:prstGeom prst="round2SameRect">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Coordination mandate</a:t>
          </a:r>
          <a:endParaRPr lang="en-KE" sz="2300" kern="1200" dirty="0"/>
        </a:p>
      </dsp:txBody>
      <dsp:txXfrm rot="-5400000">
        <a:off x="3946362" y="199624"/>
        <a:ext cx="6487113" cy="1025180"/>
      </dsp:txXfrm>
    </dsp:sp>
    <dsp:sp modelId="{FCC11C03-7236-4742-B22C-D858C9FA751C}">
      <dsp:nvSpPr>
        <dsp:cNvPr id="0" name=""/>
        <dsp:cNvSpPr/>
      </dsp:nvSpPr>
      <dsp:spPr>
        <a:xfrm>
          <a:off x="160" y="2151"/>
          <a:ext cx="3946202" cy="1420125"/>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Kenya Faith Based Health Services Consortium – FCI Steering Committee</a:t>
          </a:r>
          <a:endParaRPr lang="en-KE" sz="2700" kern="1200" dirty="0"/>
        </a:p>
      </dsp:txBody>
      <dsp:txXfrm>
        <a:off x="69485" y="71476"/>
        <a:ext cx="3807552" cy="1281475"/>
      </dsp:txXfrm>
    </dsp:sp>
    <dsp:sp modelId="{185F40AB-89AF-464D-9F38-4FE6F57E03A1}">
      <dsp:nvSpPr>
        <dsp:cNvPr id="0" name=""/>
        <dsp:cNvSpPr/>
      </dsp:nvSpPr>
      <dsp:spPr>
        <a:xfrm rot="5400000">
          <a:off x="6670710" y="-1044995"/>
          <a:ext cx="1136100" cy="6496683"/>
        </a:xfrm>
        <a:prstGeom prst="round2SameRect">
          <a:avLst/>
        </a:prstGeom>
        <a:solidFill>
          <a:schemeClr val="accent1">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HIV IPs – CHAK, KCCB, IMA, COGRI, EDARP, COPTIC </a:t>
          </a:r>
          <a:endParaRPr lang="en-KE" sz="2300" kern="1200" dirty="0"/>
        </a:p>
        <a:p>
          <a:pPr marL="228600" lvl="1" indent="-228600" algn="l" defTabSz="1022350">
            <a:lnSpc>
              <a:spcPct val="90000"/>
            </a:lnSpc>
            <a:spcBef>
              <a:spcPct val="0"/>
            </a:spcBef>
            <a:spcAft>
              <a:spcPct val="15000"/>
            </a:spcAft>
            <a:buChar char="•"/>
          </a:pPr>
          <a:r>
            <a:rPr lang="en-US" sz="2300" kern="1200" dirty="0"/>
            <a:t>OVC Projects – MWENDO, CASE OVC</a:t>
          </a:r>
          <a:endParaRPr lang="en-KE" sz="2300" kern="1200" dirty="0"/>
        </a:p>
      </dsp:txBody>
      <dsp:txXfrm rot="-5400000">
        <a:off x="3990419" y="1690756"/>
        <a:ext cx="6441223" cy="1025180"/>
      </dsp:txXfrm>
    </dsp:sp>
    <dsp:sp modelId="{91F8AE85-5740-4655-863D-ED4898D3B5BE}">
      <dsp:nvSpPr>
        <dsp:cNvPr id="0" name=""/>
        <dsp:cNvSpPr/>
      </dsp:nvSpPr>
      <dsp:spPr>
        <a:xfrm>
          <a:off x="160" y="1493283"/>
          <a:ext cx="3990259" cy="1420125"/>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Focused Implementation Partnership</a:t>
          </a:r>
          <a:endParaRPr lang="en-KE" sz="2700" kern="1200" dirty="0"/>
        </a:p>
      </dsp:txBody>
      <dsp:txXfrm>
        <a:off x="69485" y="1562608"/>
        <a:ext cx="3851609" cy="1281475"/>
      </dsp:txXfrm>
    </dsp:sp>
    <dsp:sp modelId="{452D10C7-6D61-4BFF-B07F-87D661A74C92}">
      <dsp:nvSpPr>
        <dsp:cNvPr id="0" name=""/>
        <dsp:cNvSpPr/>
      </dsp:nvSpPr>
      <dsp:spPr>
        <a:xfrm rot="5400000">
          <a:off x="6628470" y="409292"/>
          <a:ext cx="1147177" cy="6570371"/>
        </a:xfrm>
        <a:prstGeom prst="round2SameRect">
          <a:avLst/>
        </a:prstGeom>
        <a:solidFill>
          <a:schemeClr val="accent2">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KCCB, NCCK, SDA, EAK and SUPKEM</a:t>
          </a:r>
          <a:endParaRPr lang="en-KE" sz="2300" kern="1200" dirty="0"/>
        </a:p>
      </dsp:txBody>
      <dsp:txXfrm rot="-5400000">
        <a:off x="3916874" y="3176890"/>
        <a:ext cx="6514370" cy="1035175"/>
      </dsp:txXfrm>
    </dsp:sp>
    <dsp:sp modelId="{2C238015-3DAB-41E8-A6BE-9191E35B179B}">
      <dsp:nvSpPr>
        <dsp:cNvPr id="0" name=""/>
        <dsp:cNvSpPr/>
      </dsp:nvSpPr>
      <dsp:spPr>
        <a:xfrm>
          <a:off x="160" y="2984415"/>
          <a:ext cx="3916713" cy="142012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Goodwill &amp; support from Top Leadership of Parent Bodies </a:t>
          </a:r>
          <a:endParaRPr lang="en-KE" sz="2700" kern="1200" dirty="0"/>
        </a:p>
      </dsp:txBody>
      <dsp:txXfrm>
        <a:off x="69485" y="3053740"/>
        <a:ext cx="3778063" cy="1281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6914C-E46B-4177-B932-D02461B69353}">
      <dsp:nvSpPr>
        <dsp:cNvPr id="0" name=""/>
        <dsp:cNvSpPr/>
      </dsp:nvSpPr>
      <dsp:spPr>
        <a:xfrm rot="5400000">
          <a:off x="6687317" y="-3690352"/>
          <a:ext cx="1221470" cy="8912168"/>
        </a:xfrm>
        <a:prstGeom prst="round2SameRect">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t>Messages of Hope (</a:t>
          </a:r>
          <a:r>
            <a:rPr lang="en-US" sz="1600" b="0" i="0" kern="1200" dirty="0" err="1"/>
            <a:t>MoH</a:t>
          </a:r>
          <a:r>
            <a:rPr lang="en-US" sz="1600" b="0" i="0" kern="1200" dirty="0"/>
            <a:t>) &amp; information on HIV to enhance demand for appropriate and </a:t>
          </a:r>
          <a:r>
            <a:rPr lang="en-US" sz="1600" b="0" i="0" kern="1200" dirty="0">
              <a:solidFill>
                <a:srgbClr val="FF0000"/>
              </a:solidFill>
            </a:rPr>
            <a:t>targeted HIV testing</a:t>
          </a:r>
          <a:r>
            <a:rPr lang="en-US" sz="1600" b="0" i="0" kern="1200" dirty="0"/>
            <a:t>, including HST, </a:t>
          </a:r>
          <a:r>
            <a:rPr lang="en-US" sz="1600" b="0" i="0" kern="1200" dirty="0">
              <a:solidFill>
                <a:srgbClr val="0070C0"/>
              </a:solidFill>
            </a:rPr>
            <a:t>linkage</a:t>
          </a:r>
          <a:r>
            <a:rPr lang="en-US" sz="1600" b="0" i="0" kern="1200" dirty="0"/>
            <a:t> and </a:t>
          </a:r>
          <a:r>
            <a:rPr lang="en-US" sz="1600" b="0" i="0" kern="1200" dirty="0">
              <a:solidFill>
                <a:srgbClr val="7030A0"/>
              </a:solidFill>
            </a:rPr>
            <a:t>retention </a:t>
          </a:r>
          <a:r>
            <a:rPr lang="en-US" sz="1600" b="0" i="0" kern="1200" dirty="0"/>
            <a:t> with special focus on men and children</a:t>
          </a:r>
          <a:endParaRPr lang="en-KE" sz="1600" kern="1200" dirty="0"/>
        </a:p>
        <a:p>
          <a:pPr marL="171450" lvl="1" indent="-171450" algn="l" defTabSz="711200">
            <a:lnSpc>
              <a:spcPct val="90000"/>
            </a:lnSpc>
            <a:spcBef>
              <a:spcPct val="0"/>
            </a:spcBef>
            <a:spcAft>
              <a:spcPct val="15000"/>
            </a:spcAft>
            <a:buChar char="•"/>
          </a:pPr>
          <a:r>
            <a:rPr lang="en-US" sz="1600" b="0" i="0" kern="1200" dirty="0"/>
            <a:t> Promote justice for children through EBIs</a:t>
          </a:r>
          <a:endParaRPr lang="en-KE" sz="1600" kern="1200" dirty="0"/>
        </a:p>
        <a:p>
          <a:pPr marL="171450" lvl="1" indent="-171450" algn="l" defTabSz="711200">
            <a:lnSpc>
              <a:spcPct val="90000"/>
            </a:lnSpc>
            <a:spcBef>
              <a:spcPct val="0"/>
            </a:spcBef>
            <a:spcAft>
              <a:spcPct val="15000"/>
            </a:spcAft>
            <a:buChar char="•"/>
          </a:pPr>
          <a:r>
            <a:rPr lang="en-US" sz="1600" b="0" i="0" kern="1200" dirty="0"/>
            <a:t>MoH on COVID-19 to accelerate community mitigation of the impact of COVID-19</a:t>
          </a:r>
          <a:endParaRPr lang="en-KE" sz="1600" kern="1200" dirty="0"/>
        </a:p>
      </dsp:txBody>
      <dsp:txXfrm rot="-5400000">
        <a:off x="2841969" y="214623"/>
        <a:ext cx="8852541" cy="1102216"/>
      </dsp:txXfrm>
    </dsp:sp>
    <dsp:sp modelId="{FCC11C03-7236-4742-B22C-D858C9FA751C}">
      <dsp:nvSpPr>
        <dsp:cNvPr id="0" name=""/>
        <dsp:cNvSpPr/>
      </dsp:nvSpPr>
      <dsp:spPr>
        <a:xfrm>
          <a:off x="372" y="2313"/>
          <a:ext cx="2841594" cy="1526837"/>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High Impact Intervention to meet FCI goals</a:t>
          </a:r>
          <a:endParaRPr lang="en-KE" sz="3000" kern="1200" dirty="0"/>
        </a:p>
      </dsp:txBody>
      <dsp:txXfrm>
        <a:off x="74906" y="76847"/>
        <a:ext cx="2692526" cy="1377769"/>
      </dsp:txXfrm>
    </dsp:sp>
    <dsp:sp modelId="{185F40AB-89AF-464D-9F38-4FE6F57E03A1}">
      <dsp:nvSpPr>
        <dsp:cNvPr id="0" name=""/>
        <dsp:cNvSpPr/>
      </dsp:nvSpPr>
      <dsp:spPr>
        <a:xfrm rot="5400000">
          <a:off x="6706904" y="-2069082"/>
          <a:ext cx="1221470" cy="8875988"/>
        </a:xfrm>
        <a:prstGeom prst="round2SameRect">
          <a:avLst/>
        </a:prstGeom>
        <a:solidFill>
          <a:schemeClr val="accent1">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Faith communities; Sustainable platform of trust and reliability; Utilization of common social media platforms</a:t>
          </a:r>
          <a:endParaRPr lang="en-KE" sz="1600" kern="1200" dirty="0"/>
        </a:p>
        <a:p>
          <a:pPr marL="171450" lvl="1" indent="-171450" algn="l" defTabSz="711200">
            <a:lnSpc>
              <a:spcPct val="90000"/>
            </a:lnSpc>
            <a:spcBef>
              <a:spcPct val="0"/>
            </a:spcBef>
            <a:spcAft>
              <a:spcPct val="15000"/>
            </a:spcAft>
            <a:buChar char="•"/>
          </a:pPr>
          <a:r>
            <a:rPr lang="en-US" sz="1600" kern="1200" dirty="0"/>
            <a:t>Massive opportunities – for finding men and children through consistent gatherings for services, sermons, media </a:t>
          </a:r>
          <a:endParaRPr lang="en-KE" sz="1600" kern="1200" dirty="0"/>
        </a:p>
        <a:p>
          <a:pPr marL="171450" lvl="1" indent="-171450" algn="l" defTabSz="711200">
            <a:lnSpc>
              <a:spcPct val="90000"/>
            </a:lnSpc>
            <a:spcBef>
              <a:spcPct val="0"/>
            </a:spcBef>
            <a:spcAft>
              <a:spcPct val="15000"/>
            </a:spcAft>
            <a:buChar char="•"/>
          </a:pPr>
          <a:r>
            <a:rPr lang="en-US" sz="1600" kern="1200" dirty="0"/>
            <a:t> Existing resources both software and hardware </a:t>
          </a:r>
          <a:endParaRPr lang="en-KE" sz="1600" kern="1200" dirty="0"/>
        </a:p>
      </dsp:txBody>
      <dsp:txXfrm rot="-5400000">
        <a:off x="2879646" y="1817803"/>
        <a:ext cx="8816361" cy="1102216"/>
      </dsp:txXfrm>
    </dsp:sp>
    <dsp:sp modelId="{91F8AE85-5740-4655-863D-ED4898D3B5BE}">
      <dsp:nvSpPr>
        <dsp:cNvPr id="0" name=""/>
        <dsp:cNvSpPr/>
      </dsp:nvSpPr>
      <dsp:spPr>
        <a:xfrm>
          <a:off x="372" y="1605493"/>
          <a:ext cx="2879272" cy="1526837"/>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Modality of Delivery</a:t>
          </a:r>
          <a:endParaRPr lang="en-KE" sz="3000" kern="1200" dirty="0"/>
        </a:p>
      </dsp:txBody>
      <dsp:txXfrm>
        <a:off x="74906" y="1680027"/>
        <a:ext cx="2730204" cy="1377769"/>
      </dsp:txXfrm>
    </dsp:sp>
    <dsp:sp modelId="{452D10C7-6D61-4BFF-B07F-87D661A74C92}">
      <dsp:nvSpPr>
        <dsp:cNvPr id="0" name=""/>
        <dsp:cNvSpPr/>
      </dsp:nvSpPr>
      <dsp:spPr>
        <a:xfrm rot="5400000">
          <a:off x="6667236" y="-501601"/>
          <a:ext cx="1233379" cy="8947385"/>
        </a:xfrm>
        <a:prstGeom prst="round2SameRect">
          <a:avLst/>
        </a:prstGeom>
        <a:solidFill>
          <a:schemeClr val="accent2">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Consultative process of developing Messages of Hope – easy access to the prototype messages  facilitated communication and dissemination</a:t>
          </a:r>
          <a:endParaRPr lang="en-KE" sz="1600" kern="1200" dirty="0"/>
        </a:p>
        <a:p>
          <a:pPr marL="171450" lvl="1" indent="-171450" algn="l" defTabSz="711200">
            <a:lnSpc>
              <a:spcPct val="90000"/>
            </a:lnSpc>
            <a:spcBef>
              <a:spcPct val="0"/>
            </a:spcBef>
            <a:spcAft>
              <a:spcPct val="15000"/>
            </a:spcAft>
            <a:buChar char="•"/>
          </a:pPr>
          <a:r>
            <a:rPr lang="en-US" sz="1600" kern="1200" dirty="0">
              <a:solidFill>
                <a:schemeClr val="tx1"/>
              </a:solidFill>
            </a:rPr>
            <a:t>NFH Webinars provided opportunity for </a:t>
          </a:r>
          <a:r>
            <a:rPr lang="en-US" sz="1600" b="1" kern="1200" dirty="0">
              <a:solidFill>
                <a:schemeClr val="tx1"/>
              </a:solidFill>
            </a:rPr>
            <a:t>capacity building, sharing of best practices </a:t>
          </a:r>
          <a:r>
            <a:rPr lang="en-US" sz="1600" kern="1200" dirty="0">
              <a:solidFill>
                <a:schemeClr val="tx1"/>
              </a:solidFill>
            </a:rPr>
            <a:t>for </a:t>
          </a:r>
          <a:r>
            <a:rPr lang="en-US" sz="1600" b="1" kern="1200" dirty="0">
              <a:solidFill>
                <a:schemeClr val="tx1"/>
              </a:solidFill>
            </a:rPr>
            <a:t>cross-learning </a:t>
          </a:r>
          <a:r>
            <a:rPr lang="en-US" sz="1600" b="0" kern="1200" dirty="0">
              <a:solidFill>
                <a:schemeClr val="tx1"/>
              </a:solidFill>
            </a:rPr>
            <a:t>and opportunity for </a:t>
          </a:r>
          <a:r>
            <a:rPr lang="en-US" sz="1600" b="1" kern="1200" dirty="0">
              <a:solidFill>
                <a:schemeClr val="tx1"/>
              </a:solidFill>
            </a:rPr>
            <a:t>adaptation</a:t>
          </a:r>
          <a:endParaRPr lang="en-KE" sz="1600" b="1" kern="1200" dirty="0">
            <a:solidFill>
              <a:schemeClr val="tx1"/>
            </a:solidFill>
          </a:endParaRPr>
        </a:p>
        <a:p>
          <a:pPr marL="114300" lvl="1" indent="-114300" algn="l" defTabSz="622300">
            <a:lnSpc>
              <a:spcPct val="90000"/>
            </a:lnSpc>
            <a:spcBef>
              <a:spcPct val="0"/>
            </a:spcBef>
            <a:spcAft>
              <a:spcPct val="15000"/>
            </a:spcAft>
            <a:buChar char="•"/>
          </a:pPr>
          <a:endParaRPr lang="en-KE" sz="1400" kern="1200" dirty="0"/>
        </a:p>
      </dsp:txBody>
      <dsp:txXfrm rot="-5400000">
        <a:off x="2810234" y="3415610"/>
        <a:ext cx="8887176" cy="1112961"/>
      </dsp:txXfrm>
    </dsp:sp>
    <dsp:sp modelId="{2C238015-3DAB-41E8-A6BE-9191E35B179B}">
      <dsp:nvSpPr>
        <dsp:cNvPr id="0" name=""/>
        <dsp:cNvSpPr/>
      </dsp:nvSpPr>
      <dsp:spPr>
        <a:xfrm>
          <a:off x="372" y="3208672"/>
          <a:ext cx="2809860" cy="152683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Prototype Messages of Hope</a:t>
          </a:r>
          <a:endParaRPr lang="en-KE" sz="3000" kern="1200" dirty="0"/>
        </a:p>
      </dsp:txBody>
      <dsp:txXfrm>
        <a:off x="74906" y="3283206"/>
        <a:ext cx="2660792" cy="1377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8A583-8962-4858-8DBE-BA601D68B820}">
      <dsp:nvSpPr>
        <dsp:cNvPr id="0" name=""/>
        <dsp:cNvSpPr/>
      </dsp:nvSpPr>
      <dsp:spPr>
        <a:xfrm rot="5400000">
          <a:off x="7177276" y="-2910639"/>
          <a:ext cx="1197116" cy="73184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Faith Leaders trained on unique modalities of delivery of Messages of Hope for both HIV and Covid-19 response</a:t>
          </a:r>
          <a:endParaRPr lang="en-KE" sz="1800" kern="1200" dirty="0"/>
        </a:p>
        <a:p>
          <a:pPr marL="171450" lvl="1" indent="-171450" algn="l" defTabSz="800100">
            <a:lnSpc>
              <a:spcPct val="90000"/>
            </a:lnSpc>
            <a:spcBef>
              <a:spcPct val="0"/>
            </a:spcBef>
            <a:spcAft>
              <a:spcPct val="15000"/>
            </a:spcAft>
            <a:buChar char="•"/>
          </a:pPr>
          <a:r>
            <a:rPr lang="en-US" sz="1800" kern="1200" dirty="0"/>
            <a:t>Information cascade had positive trickle-down effect </a:t>
          </a:r>
          <a:endParaRPr lang="en-KE" sz="1800" kern="1200" dirty="0"/>
        </a:p>
      </dsp:txBody>
      <dsp:txXfrm rot="-5400000">
        <a:off x="4116618" y="208457"/>
        <a:ext cx="7259994" cy="1080240"/>
      </dsp:txXfrm>
    </dsp:sp>
    <dsp:sp modelId="{02A333C4-4032-40B5-8942-82B757428C81}">
      <dsp:nvSpPr>
        <dsp:cNvPr id="0" name=""/>
        <dsp:cNvSpPr/>
      </dsp:nvSpPr>
      <dsp:spPr>
        <a:xfrm>
          <a:off x="0" y="378"/>
          <a:ext cx="4116618" cy="1496395"/>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Capacity building for faith leaders</a:t>
          </a:r>
          <a:endParaRPr lang="en-KE" sz="4100" kern="1200" dirty="0"/>
        </a:p>
      </dsp:txBody>
      <dsp:txXfrm>
        <a:off x="73048" y="73426"/>
        <a:ext cx="3970522" cy="1350299"/>
      </dsp:txXfrm>
    </dsp:sp>
    <dsp:sp modelId="{AF30497A-117F-42C2-8332-097D2E327FC0}">
      <dsp:nvSpPr>
        <dsp:cNvPr id="0" name=""/>
        <dsp:cNvSpPr/>
      </dsp:nvSpPr>
      <dsp:spPr>
        <a:xfrm rot="5400000">
          <a:off x="6956575" y="-1276399"/>
          <a:ext cx="1608158" cy="7304145"/>
        </a:xfrm>
        <a:prstGeom prst="round2SameRect">
          <a:avLst/>
        </a:prstGeom>
        <a:solidFill>
          <a:srgbClr val="FFFF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NFH webinars provided learning that enabled change of strategy e.g. modalities of approach to evidence-based interventions (EBI) – Reducing sexual and gender-based violence (</a:t>
          </a:r>
          <a:r>
            <a:rPr lang="en-US" sz="1600" kern="1200" dirty="0" err="1"/>
            <a:t>sGBV</a:t>
          </a:r>
          <a:r>
            <a:rPr lang="en-US" sz="1600" kern="1200" dirty="0"/>
            <a:t>) in communities and caring for the caregivers</a:t>
          </a:r>
          <a:endParaRPr lang="en-KE" sz="1600" kern="1200" dirty="0"/>
        </a:p>
        <a:p>
          <a:pPr marL="171450" lvl="1" indent="-171450" algn="l" defTabSz="711200">
            <a:lnSpc>
              <a:spcPct val="90000"/>
            </a:lnSpc>
            <a:spcBef>
              <a:spcPct val="0"/>
            </a:spcBef>
            <a:spcAft>
              <a:spcPct val="15000"/>
            </a:spcAft>
            <a:buChar char="•"/>
          </a:pPr>
          <a:r>
            <a:rPr lang="en-US" sz="1600" kern="1200" dirty="0"/>
            <a:t>Health Kiosks for health information, screening and distribution of HIV self-testing kits (HIVSTK)</a:t>
          </a:r>
          <a:endParaRPr lang="en-KE" sz="1600" kern="1200" dirty="0"/>
        </a:p>
        <a:p>
          <a:pPr marL="171450" lvl="1" indent="-171450" algn="l" defTabSz="711200">
            <a:lnSpc>
              <a:spcPct val="90000"/>
            </a:lnSpc>
            <a:spcBef>
              <a:spcPct val="0"/>
            </a:spcBef>
            <a:spcAft>
              <a:spcPct val="15000"/>
            </a:spcAft>
            <a:buChar char="•"/>
          </a:pPr>
          <a:r>
            <a:rPr lang="en-US" sz="1600" kern="1200" dirty="0"/>
            <a:t>HTS – Finding men and children for HIV services </a:t>
          </a:r>
          <a:endParaRPr lang="en-KE" sz="1600" kern="1200" dirty="0"/>
        </a:p>
      </dsp:txBody>
      <dsp:txXfrm rot="-5400000">
        <a:off x="4108582" y="1650098"/>
        <a:ext cx="7225641" cy="1451150"/>
      </dsp:txXfrm>
    </dsp:sp>
    <dsp:sp modelId="{A1E4BF70-E7F8-402D-A88E-9BC3C22B9657}">
      <dsp:nvSpPr>
        <dsp:cNvPr id="0" name=""/>
        <dsp:cNvSpPr/>
      </dsp:nvSpPr>
      <dsp:spPr>
        <a:xfrm>
          <a:off x="0" y="1627475"/>
          <a:ext cx="4108582" cy="1496395"/>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Targeted Intervention</a:t>
          </a:r>
          <a:endParaRPr lang="en-KE" sz="4100" kern="1200" dirty="0"/>
        </a:p>
      </dsp:txBody>
      <dsp:txXfrm>
        <a:off x="73048" y="1700523"/>
        <a:ext cx="3962486" cy="1350299"/>
      </dsp:txXfrm>
    </dsp:sp>
    <dsp:sp modelId="{F939923D-1FB3-46A5-AE37-837C7A2B53CA}">
      <dsp:nvSpPr>
        <dsp:cNvPr id="0" name=""/>
        <dsp:cNvSpPr/>
      </dsp:nvSpPr>
      <dsp:spPr>
        <a:xfrm rot="5400000">
          <a:off x="7177276" y="343554"/>
          <a:ext cx="1197116" cy="7318432"/>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HTS – Health Kiosks HTS has continued </a:t>
          </a:r>
          <a:endParaRPr lang="en-KE" sz="1800" kern="1200" dirty="0"/>
        </a:p>
        <a:p>
          <a:pPr marL="171450" lvl="1" indent="-171450" algn="l" defTabSz="800100">
            <a:lnSpc>
              <a:spcPct val="90000"/>
            </a:lnSpc>
            <a:spcBef>
              <a:spcPct val="0"/>
            </a:spcBef>
            <a:spcAft>
              <a:spcPct val="15000"/>
            </a:spcAft>
            <a:buChar char="•"/>
          </a:pPr>
          <a:r>
            <a:rPr lang="en-US" sz="1800" kern="1200" dirty="0"/>
            <a:t>EBI ToTs – have continued reaching out to congregants</a:t>
          </a:r>
          <a:endParaRPr lang="en-KE" sz="1800" kern="1200" dirty="0"/>
        </a:p>
        <a:p>
          <a:pPr marL="171450" lvl="1" indent="-171450" algn="l" defTabSz="800100">
            <a:lnSpc>
              <a:spcPct val="90000"/>
            </a:lnSpc>
            <a:spcBef>
              <a:spcPct val="0"/>
            </a:spcBef>
            <a:spcAft>
              <a:spcPct val="15000"/>
            </a:spcAft>
            <a:buChar char="•"/>
          </a:pPr>
          <a:r>
            <a:rPr lang="en-US" sz="1800" kern="1200" dirty="0"/>
            <a:t>Stigma Reduction Advocates – stigma messages on-going</a:t>
          </a:r>
          <a:endParaRPr lang="en-KE" sz="1800" kern="1200" dirty="0"/>
        </a:p>
      </dsp:txBody>
      <dsp:txXfrm rot="-5400000">
        <a:off x="4116618" y="3462650"/>
        <a:ext cx="7259994" cy="1080240"/>
      </dsp:txXfrm>
    </dsp:sp>
    <dsp:sp modelId="{B4D92EF1-9299-4E6B-9CED-010F4E5B6FA5}">
      <dsp:nvSpPr>
        <dsp:cNvPr id="0" name=""/>
        <dsp:cNvSpPr/>
      </dsp:nvSpPr>
      <dsp:spPr>
        <a:xfrm>
          <a:off x="0" y="3254572"/>
          <a:ext cx="4116618" cy="14963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Sustainability</a:t>
          </a:r>
          <a:endParaRPr lang="en-KE" sz="4100" kern="1200" dirty="0"/>
        </a:p>
      </dsp:txBody>
      <dsp:txXfrm>
        <a:off x="73048" y="3327620"/>
        <a:ext cx="3970522" cy="13502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2D3C6-98AB-49F9-BFB9-74D809B57E58}">
      <dsp:nvSpPr>
        <dsp:cNvPr id="0" name=""/>
        <dsp:cNvSpPr/>
      </dsp:nvSpPr>
      <dsp:spPr>
        <a:xfrm>
          <a:off x="2523" y="0"/>
          <a:ext cx="3925743" cy="47978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Myths and Misconceptions are global and therefore learning how other countries are dealing with it is value addition to programming</a:t>
          </a:r>
          <a:endParaRPr lang="en-KE" sz="2200" kern="1200" dirty="0"/>
        </a:p>
      </dsp:txBody>
      <dsp:txXfrm>
        <a:off x="2523" y="1919140"/>
        <a:ext cx="3925743" cy="1919140"/>
      </dsp:txXfrm>
    </dsp:sp>
    <dsp:sp modelId="{F016C9ED-F83A-457E-BFA8-FB7E020A707E}">
      <dsp:nvSpPr>
        <dsp:cNvPr id="0" name=""/>
        <dsp:cNvSpPr/>
      </dsp:nvSpPr>
      <dsp:spPr>
        <a:xfrm>
          <a:off x="1166552" y="287871"/>
          <a:ext cx="1597684" cy="1597684"/>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33E77C-82D7-450E-AE0D-69DFE4FFC840}">
      <dsp:nvSpPr>
        <dsp:cNvPr id="0" name=""/>
        <dsp:cNvSpPr/>
      </dsp:nvSpPr>
      <dsp:spPr>
        <a:xfrm>
          <a:off x="4046039" y="0"/>
          <a:ext cx="3925743" cy="47978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Messages of Hope Communication prototypes are well-researched and developed. Illustrations were well received. Adopting and developing them in local language is important adaptation</a:t>
          </a:r>
          <a:endParaRPr lang="en-KE" sz="2000" kern="1200" dirty="0"/>
        </a:p>
      </dsp:txBody>
      <dsp:txXfrm>
        <a:off x="4046039" y="1919140"/>
        <a:ext cx="3925743" cy="1919140"/>
      </dsp:txXfrm>
    </dsp:sp>
    <dsp:sp modelId="{271CD946-9BC8-430F-ABC2-3F3CA72E1460}">
      <dsp:nvSpPr>
        <dsp:cNvPr id="0" name=""/>
        <dsp:cNvSpPr/>
      </dsp:nvSpPr>
      <dsp:spPr>
        <a:xfrm>
          <a:off x="5210068" y="287871"/>
          <a:ext cx="1597684" cy="1597684"/>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D7BF53-BD35-4B96-A105-A7A0AFF4066D}">
      <dsp:nvSpPr>
        <dsp:cNvPr id="0" name=""/>
        <dsp:cNvSpPr/>
      </dsp:nvSpPr>
      <dsp:spPr>
        <a:xfrm>
          <a:off x="8035340" y="0"/>
          <a:ext cx="3925743" cy="47978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800" kern="1200" dirty="0"/>
            <a:t>Engaging Covid-19 or HIV Champions for testimonies demystifying myths and misconceptions on HIV and Covid-19 has had positive impact</a:t>
          </a:r>
        </a:p>
        <a:p>
          <a:pPr marL="0" lvl="0" indent="0" algn="ctr" defTabSz="711200">
            <a:lnSpc>
              <a:spcPct val="90000"/>
            </a:lnSpc>
            <a:spcBef>
              <a:spcPct val="0"/>
            </a:spcBef>
            <a:spcAft>
              <a:spcPct val="35000"/>
            </a:spcAft>
            <a:buNone/>
          </a:pPr>
          <a:r>
            <a:rPr lang="en-US" sz="1800" kern="1200" dirty="0">
              <a:highlight>
                <a:srgbClr val="FF00FF"/>
              </a:highlight>
            </a:rPr>
            <a:t>CHAK engaged 20 Faith Leaders as Champions/advocates for stigma reduction. Over 3,400 Faith Leaders nationally as ambassadors for Covid-19 messaging reaching 11m people  </a:t>
          </a:r>
          <a:endParaRPr lang="en-KE" sz="1800" kern="1200" dirty="0">
            <a:highlight>
              <a:srgbClr val="FF00FF"/>
            </a:highlight>
          </a:endParaRPr>
        </a:p>
      </dsp:txBody>
      <dsp:txXfrm>
        <a:off x="8035340" y="1919140"/>
        <a:ext cx="3925743" cy="1919140"/>
      </dsp:txXfrm>
    </dsp:sp>
    <dsp:sp modelId="{F1E76E82-9AEC-47E9-8C87-328C0EF1623D}">
      <dsp:nvSpPr>
        <dsp:cNvPr id="0" name=""/>
        <dsp:cNvSpPr/>
      </dsp:nvSpPr>
      <dsp:spPr>
        <a:xfrm>
          <a:off x="9253584" y="287871"/>
          <a:ext cx="1597684" cy="1597684"/>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C94C37-C213-4126-8D21-571DD00F53E4}">
      <dsp:nvSpPr>
        <dsp:cNvPr id="0" name=""/>
        <dsp:cNvSpPr/>
      </dsp:nvSpPr>
      <dsp:spPr>
        <a:xfrm>
          <a:off x="438366" y="4309317"/>
          <a:ext cx="11056396" cy="365423"/>
        </a:xfrm>
        <a:prstGeom prst="leftRightArrow">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BF5DF-14BC-413A-A95C-7B788C94B93F}">
      <dsp:nvSpPr>
        <dsp:cNvPr id="0" name=""/>
        <dsp:cNvSpPr/>
      </dsp:nvSpPr>
      <dsp:spPr>
        <a:xfrm>
          <a:off x="5197" y="0"/>
          <a:ext cx="5953222" cy="50724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H" sz="1800" kern="1200" dirty="0">
              <a:latin typeface="+mn-lt"/>
            </a:rPr>
            <a:t>Advocacy by </a:t>
          </a:r>
          <a:r>
            <a:rPr lang="en-US" sz="1800" kern="1200" dirty="0">
              <a:latin typeface="+mn-lt"/>
            </a:rPr>
            <a:t>Faith L</a:t>
          </a:r>
          <a:r>
            <a:rPr lang="en-CH" sz="1800" kern="1200" dirty="0">
              <a:latin typeface="+mn-lt"/>
            </a:rPr>
            <a:t>eaders and </a:t>
          </a:r>
          <a:r>
            <a:rPr lang="en-US" sz="1800" kern="1200" dirty="0">
              <a:latin typeface="+mn-lt"/>
            </a:rPr>
            <a:t>FBOs using </a:t>
          </a:r>
          <a:r>
            <a:rPr lang="en-GB" sz="1800" kern="1200" dirty="0">
              <a:latin typeface="+mn-lt"/>
            </a:rPr>
            <a:t>places of worship &amp; religious schools/Institutions creates awareness, addresses stigma &amp; discrimination &amp; promotes demand for HIV services especially for children and adolescents</a:t>
          </a:r>
        </a:p>
        <a:p>
          <a:pPr marL="0" lvl="0" indent="0" algn="ctr" defTabSz="800100">
            <a:lnSpc>
              <a:spcPct val="90000"/>
            </a:lnSpc>
            <a:spcBef>
              <a:spcPct val="0"/>
            </a:spcBef>
            <a:spcAft>
              <a:spcPct val="35000"/>
            </a:spcAft>
            <a:buNone/>
          </a:pPr>
          <a:r>
            <a:rPr lang="en-GB" sz="1800" kern="1200" dirty="0">
              <a:highlight>
                <a:srgbClr val="FF00FF"/>
              </a:highlight>
              <a:latin typeface="+mn-lt"/>
            </a:rPr>
            <a:t>CHAK through FBO health facilities has delivered HIV services to 56,623 patients</a:t>
          </a:r>
          <a:endParaRPr lang="en-CH" sz="1800" kern="1200" dirty="0">
            <a:highlight>
              <a:srgbClr val="FF00FF"/>
            </a:highlight>
            <a:latin typeface="+mn-lt"/>
          </a:endParaRPr>
        </a:p>
      </dsp:txBody>
      <dsp:txXfrm>
        <a:off x="5197" y="2028995"/>
        <a:ext cx="5953222" cy="2028995"/>
      </dsp:txXfrm>
    </dsp:sp>
    <dsp:sp modelId="{5E352A0A-FF92-4573-A9B2-F31F727047CE}">
      <dsp:nvSpPr>
        <dsp:cNvPr id="0" name=""/>
        <dsp:cNvSpPr/>
      </dsp:nvSpPr>
      <dsp:spPr>
        <a:xfrm>
          <a:off x="2137239" y="0"/>
          <a:ext cx="1689138" cy="1689138"/>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B4BE40-0488-4610-958D-3F411EC20A78}">
      <dsp:nvSpPr>
        <dsp:cNvPr id="0" name=""/>
        <dsp:cNvSpPr/>
      </dsp:nvSpPr>
      <dsp:spPr>
        <a:xfrm>
          <a:off x="6137016" y="0"/>
          <a:ext cx="5953222" cy="50724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latin typeface="Arial"/>
              <a:ea typeface="+mj-ea"/>
              <a:cs typeface="Arial"/>
            </a:rPr>
            <a:t>Spiritual Health as one of the </a:t>
          </a:r>
          <a:r>
            <a:rPr lang="en-US" sz="1600" b="1" kern="1200" dirty="0">
              <a:solidFill>
                <a:schemeClr val="tx1"/>
              </a:solidFill>
              <a:latin typeface="Arial"/>
              <a:ea typeface="+mj-ea"/>
              <a:cs typeface="Arial"/>
            </a:rPr>
            <a:t>WHO’s four domains of Health </a:t>
          </a:r>
          <a:r>
            <a:rPr lang="en-US" sz="1600" b="0" kern="1200" dirty="0">
              <a:solidFill>
                <a:schemeClr val="bg1"/>
              </a:solidFill>
              <a:latin typeface="Arial"/>
              <a:ea typeface="+mj-ea"/>
              <a:cs typeface="Arial"/>
            </a:rPr>
            <a:t>(Bio –Psycho –Social –Spiritual Model) is important for patients and caregivers.</a:t>
          </a:r>
          <a:endParaRPr lang="en-ZA" sz="1600" kern="1200" dirty="0">
            <a:latin typeface="Arial" charset="0"/>
          </a:endParaRPr>
        </a:p>
        <a:p>
          <a:pPr marL="0" lvl="0" indent="0" algn="ctr" defTabSz="711200">
            <a:lnSpc>
              <a:spcPct val="90000"/>
            </a:lnSpc>
            <a:spcBef>
              <a:spcPct val="0"/>
            </a:spcBef>
            <a:spcAft>
              <a:spcPct val="35000"/>
            </a:spcAft>
            <a:buNone/>
          </a:pPr>
          <a:r>
            <a:rPr lang="en-ZA" sz="1600" kern="1200" dirty="0">
              <a:highlight>
                <a:srgbClr val="FF00FF"/>
              </a:highlight>
              <a:latin typeface="Arial" charset="0"/>
            </a:rPr>
            <a:t>CHAK continues engagement of faith based health providers </a:t>
          </a:r>
          <a:r>
            <a:rPr lang="en-ZA" sz="1600" b="1" u="sng" kern="1200" dirty="0">
              <a:highlight>
                <a:srgbClr val="FF00FF"/>
              </a:highlight>
              <a:latin typeface="Arial" charset="0"/>
            </a:rPr>
            <a:t> </a:t>
          </a:r>
          <a:r>
            <a:rPr lang="en-ZA" sz="1600" b="0" u="none" kern="1200" dirty="0">
              <a:highlight>
                <a:srgbClr val="FF00FF"/>
              </a:highlight>
              <a:latin typeface="Arial" charset="0"/>
            </a:rPr>
            <a:t>in the </a:t>
          </a:r>
          <a:r>
            <a:rPr lang="en-ZA" sz="1600" kern="1200" dirty="0">
              <a:highlight>
                <a:srgbClr val="FF00FF"/>
              </a:highlight>
              <a:latin typeface="Arial" charset="0"/>
            </a:rPr>
            <a:t>provision of quality health care to Kenyans including targeting children and adolescents</a:t>
          </a:r>
          <a:endParaRPr lang="en-CH" sz="1600" kern="1200" dirty="0">
            <a:highlight>
              <a:srgbClr val="FF00FF"/>
            </a:highlight>
            <a:latin typeface="+mj-lt"/>
          </a:endParaRPr>
        </a:p>
      </dsp:txBody>
      <dsp:txXfrm>
        <a:off x="6137016" y="2028995"/>
        <a:ext cx="5953222" cy="2028995"/>
      </dsp:txXfrm>
    </dsp:sp>
    <dsp:sp modelId="{7676C506-2003-449A-B7B2-0E0D805BCC8E}">
      <dsp:nvSpPr>
        <dsp:cNvPr id="0" name=""/>
        <dsp:cNvSpPr/>
      </dsp:nvSpPr>
      <dsp:spPr>
        <a:xfrm>
          <a:off x="8269058" y="0"/>
          <a:ext cx="1689138" cy="1525343"/>
        </a:xfrm>
        <a:prstGeom prst="ellipse">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C94C37-C213-4126-8D21-571DD00F53E4}">
      <dsp:nvSpPr>
        <dsp:cNvPr id="0" name=""/>
        <dsp:cNvSpPr/>
      </dsp:nvSpPr>
      <dsp:spPr>
        <a:xfrm>
          <a:off x="441197" y="4486941"/>
          <a:ext cx="11127801" cy="475180"/>
        </a:xfrm>
        <a:prstGeom prst="leftRightArrow">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2D3C6-98AB-49F9-BFB9-74D809B57E58}">
      <dsp:nvSpPr>
        <dsp:cNvPr id="0" name=""/>
        <dsp:cNvSpPr/>
      </dsp:nvSpPr>
      <dsp:spPr>
        <a:xfrm>
          <a:off x="2397" y="0"/>
          <a:ext cx="3729541" cy="47978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Child Safeguarding is an international obligation and each country and organization has to read and understand legal framework,  and policy systems that prevents and responds to violence, exploitation and abuse against children.</a:t>
          </a:r>
        </a:p>
        <a:p>
          <a:pPr marL="0" lvl="0" indent="0" algn="ctr" defTabSz="800100">
            <a:lnSpc>
              <a:spcPct val="90000"/>
            </a:lnSpc>
            <a:spcBef>
              <a:spcPct val="0"/>
            </a:spcBef>
            <a:spcAft>
              <a:spcPct val="35000"/>
            </a:spcAft>
            <a:buNone/>
          </a:pPr>
          <a:r>
            <a:rPr lang="en-US" sz="1800" kern="1200" dirty="0">
              <a:highlight>
                <a:srgbClr val="FF00FF"/>
              </a:highlight>
            </a:rPr>
            <a:t>CHAK developed a child safeguarding policy which was approved and has been disseminated widely</a:t>
          </a:r>
        </a:p>
        <a:p>
          <a:pPr marL="0" lvl="0" indent="0" algn="ctr" defTabSz="800100">
            <a:lnSpc>
              <a:spcPct val="90000"/>
            </a:lnSpc>
            <a:spcBef>
              <a:spcPct val="0"/>
            </a:spcBef>
            <a:spcAft>
              <a:spcPct val="35000"/>
            </a:spcAft>
            <a:buNone/>
          </a:pPr>
          <a:endParaRPr lang="en-KE" sz="1300" kern="1200" dirty="0"/>
        </a:p>
      </dsp:txBody>
      <dsp:txXfrm>
        <a:off x="2397" y="1919140"/>
        <a:ext cx="3729541" cy="1919140"/>
      </dsp:txXfrm>
    </dsp:sp>
    <dsp:sp modelId="{F016C9ED-F83A-457E-BFA8-FB7E020A707E}">
      <dsp:nvSpPr>
        <dsp:cNvPr id="0" name=""/>
        <dsp:cNvSpPr/>
      </dsp:nvSpPr>
      <dsp:spPr>
        <a:xfrm>
          <a:off x="1158938" y="0"/>
          <a:ext cx="1416459" cy="1280240"/>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33E77C-82D7-450E-AE0D-69DFE4FFC840}">
      <dsp:nvSpPr>
        <dsp:cNvPr id="0" name=""/>
        <dsp:cNvSpPr/>
      </dsp:nvSpPr>
      <dsp:spPr>
        <a:xfrm>
          <a:off x="3843824" y="0"/>
          <a:ext cx="3729541" cy="47978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3">
                  <a:lumMod val="20000"/>
                  <a:lumOff val="80000"/>
                </a:schemeClr>
              </a:solidFill>
            </a:rPr>
            <a:t>We should not leave the boy child behind because generally there has been minimal inclusion of boys in </a:t>
          </a:r>
          <a:r>
            <a:rPr lang="en-US" sz="2000" kern="1200" dirty="0" err="1">
              <a:solidFill>
                <a:schemeClr val="accent3">
                  <a:lumMod val="20000"/>
                  <a:lumOff val="80000"/>
                </a:schemeClr>
              </a:solidFill>
            </a:rPr>
            <a:t>sGBV</a:t>
          </a:r>
          <a:r>
            <a:rPr lang="en-US" sz="2000" kern="1200" dirty="0">
              <a:solidFill>
                <a:schemeClr val="accent3">
                  <a:lumMod val="20000"/>
                  <a:lumOff val="80000"/>
                </a:schemeClr>
              </a:solidFill>
            </a:rPr>
            <a:t> interventions globally. </a:t>
          </a:r>
        </a:p>
        <a:p>
          <a:pPr marL="0" lvl="0" indent="0" algn="ctr" defTabSz="889000">
            <a:lnSpc>
              <a:spcPct val="90000"/>
            </a:lnSpc>
            <a:spcBef>
              <a:spcPct val="0"/>
            </a:spcBef>
            <a:spcAft>
              <a:spcPct val="35000"/>
            </a:spcAft>
            <a:buNone/>
          </a:pPr>
          <a:r>
            <a:rPr lang="en-US" sz="2000" kern="1200" dirty="0">
              <a:solidFill>
                <a:schemeClr val="accent3">
                  <a:lumMod val="20000"/>
                  <a:lumOff val="80000"/>
                </a:schemeClr>
              </a:solidFill>
              <a:highlight>
                <a:srgbClr val="FF00FF"/>
              </a:highlight>
            </a:rPr>
            <a:t>CHAK coached 17,480 boys and has 30 trained coaches available </a:t>
          </a:r>
          <a:endParaRPr lang="en-KE" sz="2000" kern="1200" dirty="0">
            <a:solidFill>
              <a:schemeClr val="accent3">
                <a:lumMod val="20000"/>
                <a:lumOff val="80000"/>
              </a:schemeClr>
            </a:solidFill>
            <a:highlight>
              <a:srgbClr val="FF00FF"/>
            </a:highlight>
          </a:endParaRPr>
        </a:p>
      </dsp:txBody>
      <dsp:txXfrm>
        <a:off x="3843824" y="1919140"/>
        <a:ext cx="3729541" cy="1919140"/>
      </dsp:txXfrm>
    </dsp:sp>
    <dsp:sp modelId="{271CD946-9BC8-430F-ABC2-3F3CA72E1460}">
      <dsp:nvSpPr>
        <dsp:cNvPr id="0" name=""/>
        <dsp:cNvSpPr/>
      </dsp:nvSpPr>
      <dsp:spPr>
        <a:xfrm>
          <a:off x="4770003" y="0"/>
          <a:ext cx="1755248" cy="1462217"/>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D7BF53-BD35-4B96-A105-A7A0AFF4066D}">
      <dsp:nvSpPr>
        <dsp:cNvPr id="0" name=""/>
        <dsp:cNvSpPr/>
      </dsp:nvSpPr>
      <dsp:spPr>
        <a:xfrm>
          <a:off x="7687648" y="0"/>
          <a:ext cx="3729541" cy="47978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VAC and adolescents community accountability structures institute community interventions including positive parenting and accountability structure to address violence. Moreover screen for experience of GBV in schools, HF, homes and scale-up safe spaces to enhance child protection</a:t>
          </a:r>
        </a:p>
        <a:p>
          <a:pPr marL="0" lvl="0" indent="0" algn="ctr" defTabSz="800100">
            <a:lnSpc>
              <a:spcPct val="90000"/>
            </a:lnSpc>
            <a:spcBef>
              <a:spcPct val="0"/>
            </a:spcBef>
            <a:spcAft>
              <a:spcPct val="35000"/>
            </a:spcAft>
            <a:buNone/>
          </a:pPr>
          <a:r>
            <a:rPr lang="en-US" sz="1800" kern="1200" dirty="0">
              <a:highlight>
                <a:srgbClr val="FF00FF"/>
              </a:highlight>
            </a:rPr>
            <a:t>CHAK has trained 5,350 multi-disciplinary gate-keepers</a:t>
          </a:r>
          <a:endParaRPr lang="en-KE" sz="1800" kern="1200" dirty="0">
            <a:highlight>
              <a:srgbClr val="FF00FF"/>
            </a:highlight>
          </a:endParaRPr>
        </a:p>
      </dsp:txBody>
      <dsp:txXfrm>
        <a:off x="7687648" y="1919140"/>
        <a:ext cx="3729541" cy="1919140"/>
      </dsp:txXfrm>
    </dsp:sp>
    <dsp:sp modelId="{F1E76E82-9AEC-47E9-8C87-328C0EF1623D}">
      <dsp:nvSpPr>
        <dsp:cNvPr id="0" name=""/>
        <dsp:cNvSpPr/>
      </dsp:nvSpPr>
      <dsp:spPr>
        <a:xfrm>
          <a:off x="8720696" y="56837"/>
          <a:ext cx="1597684" cy="1347822"/>
        </a:xfrm>
        <a:prstGeom prst="ellipse">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C94C37-C213-4126-8D21-571DD00F53E4}">
      <dsp:nvSpPr>
        <dsp:cNvPr id="0" name=""/>
        <dsp:cNvSpPr/>
      </dsp:nvSpPr>
      <dsp:spPr>
        <a:xfrm>
          <a:off x="416457" y="4207868"/>
          <a:ext cx="10503814" cy="426632"/>
        </a:xfrm>
        <a:prstGeom prst="leftRightArrow">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FAD9F-611A-4988-BCDA-E3F1963ED92A}" type="datetimeFigureOut">
              <a:rPr lang="en-GB" smtClean="0"/>
              <a:t>27/09/2022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2E3D5-78B5-41A3-B064-41EF7FC16762}" type="slidenum">
              <a:rPr lang="en-GB" smtClean="0"/>
              <a:t>‹#›</a:t>
            </a:fld>
            <a:endParaRPr lang="en-GB"/>
          </a:p>
        </p:txBody>
      </p:sp>
    </p:spTree>
    <p:extLst>
      <p:ext uri="{BB962C8B-B14F-4D97-AF65-F5344CB8AC3E}">
        <p14:creationId xmlns:p14="http://schemas.microsoft.com/office/powerpoint/2010/main" val="3893085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EB3EC15-097A-4645-8940-2877212F83CD}" type="datetimeFigureOut">
              <a:rPr lang="en-GB" smtClean="0"/>
              <a:t>27/09/2022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8817E-E2B6-43FA-AD09-10E99941C558}" type="slidenum">
              <a:rPr lang="en-GB" smtClean="0"/>
              <a:t>‹#›</a:t>
            </a:fld>
            <a:endParaRPr lang="en-GB"/>
          </a:p>
        </p:txBody>
      </p:sp>
    </p:spTree>
    <p:extLst>
      <p:ext uri="{BB962C8B-B14F-4D97-AF65-F5344CB8AC3E}">
        <p14:creationId xmlns:p14="http://schemas.microsoft.com/office/powerpoint/2010/main" val="1350190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B3EC15-097A-4645-8940-2877212F83CD}" type="datetimeFigureOut">
              <a:rPr lang="en-GB" smtClean="0"/>
              <a:t>27/09/2022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8817E-E2B6-43FA-AD09-10E99941C558}" type="slidenum">
              <a:rPr lang="en-GB" smtClean="0"/>
              <a:t>‹#›</a:t>
            </a:fld>
            <a:endParaRPr lang="en-GB"/>
          </a:p>
        </p:txBody>
      </p:sp>
    </p:spTree>
    <p:extLst>
      <p:ext uri="{BB962C8B-B14F-4D97-AF65-F5344CB8AC3E}">
        <p14:creationId xmlns:p14="http://schemas.microsoft.com/office/powerpoint/2010/main" val="638781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B3EC15-097A-4645-8940-2877212F83CD}" type="datetimeFigureOut">
              <a:rPr lang="en-GB" smtClean="0"/>
              <a:t>27/09/2022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8817E-E2B6-43FA-AD09-10E99941C558}" type="slidenum">
              <a:rPr lang="en-GB" smtClean="0"/>
              <a:t>‹#›</a:t>
            </a:fld>
            <a:endParaRPr lang="en-GB"/>
          </a:p>
        </p:txBody>
      </p:sp>
    </p:spTree>
    <p:extLst>
      <p:ext uri="{BB962C8B-B14F-4D97-AF65-F5344CB8AC3E}">
        <p14:creationId xmlns:p14="http://schemas.microsoft.com/office/powerpoint/2010/main" val="3916715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B3EC15-097A-4645-8940-2877212F83CD}" type="datetimeFigureOut">
              <a:rPr lang="en-GB" smtClean="0"/>
              <a:t>27/09/2022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8817E-E2B6-43FA-AD09-10E99941C558}" type="slidenum">
              <a:rPr lang="en-GB" smtClean="0"/>
              <a:t>‹#›</a:t>
            </a:fld>
            <a:endParaRPr lang="en-GB"/>
          </a:p>
        </p:txBody>
      </p:sp>
    </p:spTree>
    <p:extLst>
      <p:ext uri="{BB962C8B-B14F-4D97-AF65-F5344CB8AC3E}">
        <p14:creationId xmlns:p14="http://schemas.microsoft.com/office/powerpoint/2010/main" val="96514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B3EC15-097A-4645-8940-2877212F83CD}" type="datetimeFigureOut">
              <a:rPr lang="en-GB" smtClean="0"/>
              <a:t>27/09/2022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8817E-E2B6-43FA-AD09-10E99941C558}" type="slidenum">
              <a:rPr lang="en-GB" smtClean="0"/>
              <a:t>‹#›</a:t>
            </a:fld>
            <a:endParaRPr lang="en-GB"/>
          </a:p>
        </p:txBody>
      </p:sp>
    </p:spTree>
    <p:extLst>
      <p:ext uri="{BB962C8B-B14F-4D97-AF65-F5344CB8AC3E}">
        <p14:creationId xmlns:p14="http://schemas.microsoft.com/office/powerpoint/2010/main" val="2641493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EB3EC15-097A-4645-8940-2877212F83CD}" type="datetimeFigureOut">
              <a:rPr lang="en-GB" smtClean="0"/>
              <a:t>27/09/2022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88817E-E2B6-43FA-AD09-10E99941C558}" type="slidenum">
              <a:rPr lang="en-GB" smtClean="0"/>
              <a:t>‹#›</a:t>
            </a:fld>
            <a:endParaRPr lang="en-GB"/>
          </a:p>
        </p:txBody>
      </p:sp>
    </p:spTree>
    <p:extLst>
      <p:ext uri="{BB962C8B-B14F-4D97-AF65-F5344CB8AC3E}">
        <p14:creationId xmlns:p14="http://schemas.microsoft.com/office/powerpoint/2010/main" val="310444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EB3EC15-097A-4645-8940-2877212F83CD}" type="datetimeFigureOut">
              <a:rPr lang="en-GB" smtClean="0"/>
              <a:t>27/09/2022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88817E-E2B6-43FA-AD09-10E99941C558}" type="slidenum">
              <a:rPr lang="en-GB" smtClean="0"/>
              <a:t>‹#›</a:t>
            </a:fld>
            <a:endParaRPr lang="en-GB"/>
          </a:p>
        </p:txBody>
      </p:sp>
    </p:spTree>
    <p:extLst>
      <p:ext uri="{BB962C8B-B14F-4D97-AF65-F5344CB8AC3E}">
        <p14:creationId xmlns:p14="http://schemas.microsoft.com/office/powerpoint/2010/main" val="93085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EB3EC15-097A-4645-8940-2877212F83CD}" type="datetimeFigureOut">
              <a:rPr lang="en-GB" smtClean="0"/>
              <a:t>27/09/2022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88817E-E2B6-43FA-AD09-10E99941C558}" type="slidenum">
              <a:rPr lang="en-GB" smtClean="0"/>
              <a:t>‹#›</a:t>
            </a:fld>
            <a:endParaRPr lang="en-GB"/>
          </a:p>
        </p:txBody>
      </p:sp>
    </p:spTree>
    <p:extLst>
      <p:ext uri="{BB962C8B-B14F-4D97-AF65-F5344CB8AC3E}">
        <p14:creationId xmlns:p14="http://schemas.microsoft.com/office/powerpoint/2010/main" val="379489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3EC15-097A-4645-8940-2877212F83CD}" type="datetimeFigureOut">
              <a:rPr lang="en-GB" smtClean="0"/>
              <a:t>27/09/2022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88817E-E2B6-43FA-AD09-10E99941C558}" type="slidenum">
              <a:rPr lang="en-GB" smtClean="0"/>
              <a:t>‹#›</a:t>
            </a:fld>
            <a:endParaRPr lang="en-GB"/>
          </a:p>
        </p:txBody>
      </p:sp>
    </p:spTree>
    <p:extLst>
      <p:ext uri="{BB962C8B-B14F-4D97-AF65-F5344CB8AC3E}">
        <p14:creationId xmlns:p14="http://schemas.microsoft.com/office/powerpoint/2010/main" val="270045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B3EC15-097A-4645-8940-2877212F83CD}" type="datetimeFigureOut">
              <a:rPr lang="en-GB" smtClean="0"/>
              <a:t>27/09/2022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88817E-E2B6-43FA-AD09-10E99941C558}" type="slidenum">
              <a:rPr lang="en-GB" smtClean="0"/>
              <a:t>‹#›</a:t>
            </a:fld>
            <a:endParaRPr lang="en-GB"/>
          </a:p>
        </p:txBody>
      </p:sp>
    </p:spTree>
    <p:extLst>
      <p:ext uri="{BB962C8B-B14F-4D97-AF65-F5344CB8AC3E}">
        <p14:creationId xmlns:p14="http://schemas.microsoft.com/office/powerpoint/2010/main" val="2205268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B3EC15-097A-4645-8940-2877212F83CD}" type="datetimeFigureOut">
              <a:rPr lang="en-GB" smtClean="0"/>
              <a:t>27/09/2022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88817E-E2B6-43FA-AD09-10E99941C558}" type="slidenum">
              <a:rPr lang="en-GB" smtClean="0"/>
              <a:t>‹#›</a:t>
            </a:fld>
            <a:endParaRPr lang="en-GB"/>
          </a:p>
        </p:txBody>
      </p:sp>
    </p:spTree>
    <p:extLst>
      <p:ext uri="{BB962C8B-B14F-4D97-AF65-F5344CB8AC3E}">
        <p14:creationId xmlns:p14="http://schemas.microsoft.com/office/powerpoint/2010/main" val="176655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3EC15-097A-4645-8940-2877212F83CD}" type="datetimeFigureOut">
              <a:rPr lang="en-GB" smtClean="0"/>
              <a:t>27/09/2022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8817E-E2B6-43FA-AD09-10E99941C558}" type="slidenum">
              <a:rPr lang="en-GB" smtClean="0"/>
              <a:t>‹#›</a:t>
            </a:fld>
            <a:endParaRPr lang="en-GB"/>
          </a:p>
        </p:txBody>
      </p:sp>
    </p:spTree>
    <p:extLst>
      <p:ext uri="{BB962C8B-B14F-4D97-AF65-F5344CB8AC3E}">
        <p14:creationId xmlns:p14="http://schemas.microsoft.com/office/powerpoint/2010/main" val="238719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jpe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jpe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6.jpe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6.jpe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6.jpeg"/><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AB2E8B3B-9F77-4305-B64E-7677CBFEE8EF}"/>
              </a:ext>
            </a:extLst>
          </p:cNvPr>
          <p:cNvSpPr txBox="1">
            <a:spLocks noChangeArrowheads="1"/>
          </p:cNvSpPr>
          <p:nvPr/>
        </p:nvSpPr>
        <p:spPr bwMode="auto">
          <a:xfrm>
            <a:off x="208721" y="397565"/>
            <a:ext cx="12043663"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6000" b="1" dirty="0">
              <a:solidFill>
                <a:srgbClr val="7030A0"/>
              </a:solidFill>
            </a:endParaRPr>
          </a:p>
          <a:p>
            <a:pPr algn="ctr" eaLnBrk="1" hangingPunct="1">
              <a:lnSpc>
                <a:spcPct val="100000"/>
              </a:lnSpc>
              <a:spcBef>
                <a:spcPct val="0"/>
              </a:spcBef>
              <a:buFontTx/>
              <a:buNone/>
            </a:pPr>
            <a:r>
              <a:rPr lang="en-US" altLang="en-US" sz="6000" b="1" dirty="0">
                <a:solidFill>
                  <a:srgbClr val="7030A0"/>
                </a:solidFill>
              </a:rPr>
              <a:t>‘’Hoping Beyond Hope’’</a:t>
            </a:r>
            <a:endParaRPr lang="en-US" altLang="en-US" sz="6000" b="1" i="1" dirty="0">
              <a:solidFill>
                <a:srgbClr val="7030A0"/>
              </a:solidFill>
            </a:endParaRPr>
          </a:p>
          <a:p>
            <a:pPr algn="r" eaLnBrk="1" hangingPunct="1">
              <a:lnSpc>
                <a:spcPct val="100000"/>
              </a:lnSpc>
              <a:spcBef>
                <a:spcPct val="0"/>
              </a:spcBef>
              <a:buFontTx/>
              <a:buNone/>
            </a:pPr>
            <a:endParaRPr lang="en-US" altLang="en-US" sz="4000" b="1" i="1" dirty="0">
              <a:solidFill>
                <a:srgbClr val="7030A0"/>
              </a:solidFill>
            </a:endParaRPr>
          </a:p>
          <a:p>
            <a:pPr algn="r" eaLnBrk="1" hangingPunct="1">
              <a:lnSpc>
                <a:spcPct val="100000"/>
              </a:lnSpc>
              <a:spcBef>
                <a:spcPct val="0"/>
              </a:spcBef>
              <a:buFontTx/>
              <a:buNone/>
            </a:pPr>
            <a:endParaRPr lang="en-US" altLang="en-US" sz="3200" b="1" i="1" dirty="0">
              <a:solidFill>
                <a:srgbClr val="7030A0"/>
              </a:solidFill>
            </a:endParaRPr>
          </a:p>
          <a:p>
            <a:pPr algn="r" eaLnBrk="1" hangingPunct="1">
              <a:lnSpc>
                <a:spcPct val="100000"/>
              </a:lnSpc>
              <a:spcBef>
                <a:spcPct val="0"/>
              </a:spcBef>
              <a:buFontTx/>
              <a:buNone/>
            </a:pPr>
            <a:r>
              <a:rPr lang="en-US" altLang="en-US" sz="3200" b="1" i="1" dirty="0">
                <a:solidFill>
                  <a:srgbClr val="7030A0"/>
                </a:solidFill>
              </a:rPr>
              <a:t>Dr. Samuel Mwenda</a:t>
            </a:r>
          </a:p>
          <a:p>
            <a:pPr algn="r" eaLnBrk="1" hangingPunct="1">
              <a:lnSpc>
                <a:spcPct val="100000"/>
              </a:lnSpc>
              <a:spcBef>
                <a:spcPct val="0"/>
              </a:spcBef>
              <a:buFontTx/>
              <a:buNone/>
            </a:pPr>
            <a:r>
              <a:rPr lang="en-US" altLang="en-US" sz="3200" b="1" i="1" dirty="0">
                <a:solidFill>
                  <a:srgbClr val="7030A0"/>
                </a:solidFill>
              </a:rPr>
              <a:t>General Secretary, CHAK</a:t>
            </a:r>
          </a:p>
          <a:p>
            <a:pPr algn="r" eaLnBrk="1" hangingPunct="1">
              <a:lnSpc>
                <a:spcPct val="100000"/>
              </a:lnSpc>
              <a:spcBef>
                <a:spcPct val="0"/>
              </a:spcBef>
              <a:buFontTx/>
              <a:buNone/>
            </a:pPr>
            <a:r>
              <a:rPr lang="en-US" altLang="en-US" sz="3200" b="1" i="1" dirty="0">
                <a:solidFill>
                  <a:srgbClr val="7030A0"/>
                </a:solidFill>
              </a:rPr>
              <a:t>Chair – Kenya FCI Steering Committee</a:t>
            </a:r>
          </a:p>
          <a:p>
            <a:pPr algn="r" eaLnBrk="1" hangingPunct="1">
              <a:lnSpc>
                <a:spcPct val="100000"/>
              </a:lnSpc>
              <a:spcBef>
                <a:spcPct val="0"/>
              </a:spcBef>
              <a:buFontTx/>
              <a:buNone/>
            </a:pPr>
            <a:r>
              <a:rPr lang="en-US" altLang="en-US" sz="3200" b="1" i="1" dirty="0">
                <a:solidFill>
                  <a:srgbClr val="7030A0"/>
                </a:solidFill>
              </a:rPr>
              <a:t>28th Sept. 2022</a:t>
            </a:r>
          </a:p>
          <a:p>
            <a:pPr algn="ctr" eaLnBrk="1" hangingPunct="1">
              <a:lnSpc>
                <a:spcPct val="100000"/>
              </a:lnSpc>
              <a:spcBef>
                <a:spcPct val="0"/>
              </a:spcBef>
              <a:buFontTx/>
              <a:buNone/>
            </a:pPr>
            <a:endParaRPr lang="en-US" altLang="en-US" sz="6000" b="1" i="1" dirty="0">
              <a:solidFill>
                <a:srgbClr val="7030A0"/>
              </a:solidFill>
            </a:endParaRPr>
          </a:p>
        </p:txBody>
      </p:sp>
      <p:pic>
        <p:nvPicPr>
          <p:cNvPr id="3075" name="Picture 2">
            <a:extLst>
              <a:ext uri="{FF2B5EF4-FFF2-40B4-BE49-F238E27FC236}">
                <a16:creationId xmlns:a16="http://schemas.microsoft.com/office/drawing/2014/main" id="{4F0BFA6C-1AFB-4CBF-851D-F7E3CB4571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0213" y="5108713"/>
            <a:ext cx="1865312" cy="17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a:extLst>
              <a:ext uri="{FF2B5EF4-FFF2-40B4-BE49-F238E27FC236}">
                <a16:creationId xmlns:a16="http://schemas.microsoft.com/office/drawing/2014/main" id="{95AF2F1F-1447-4D51-8879-D4603C0742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1800" y="5406886"/>
            <a:ext cx="4140200" cy="14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a:extLst>
              <a:ext uri="{FF2B5EF4-FFF2-40B4-BE49-F238E27FC236}">
                <a16:creationId xmlns:a16="http://schemas.microsoft.com/office/drawing/2014/main" id="{58BE4BF9-42BD-4777-B346-68CD493F1D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1162" y="5218042"/>
            <a:ext cx="1873250" cy="163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a:extLst>
              <a:ext uri="{FF2B5EF4-FFF2-40B4-BE49-F238E27FC236}">
                <a16:creationId xmlns:a16="http://schemas.microsoft.com/office/drawing/2014/main" id="{56CA01B0-65C4-4481-8F37-92B20EF6B5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5229225" y="4979504"/>
            <a:ext cx="2417763" cy="195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144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F528-C238-48E4-8496-31CC4C9FE842}"/>
              </a:ext>
            </a:extLst>
          </p:cNvPr>
          <p:cNvSpPr>
            <a:spLocks noGrp="1"/>
          </p:cNvSpPr>
          <p:nvPr>
            <p:ph type="title"/>
          </p:nvPr>
        </p:nvSpPr>
        <p:spPr>
          <a:xfrm>
            <a:off x="0" y="14626"/>
            <a:ext cx="12192000" cy="643296"/>
          </a:xfrm>
          <a:solidFill>
            <a:srgbClr val="7030A0"/>
          </a:solidFill>
        </p:spPr>
        <p:txBody>
          <a:bodyPr vert="horz" lIns="91440" tIns="45720" rIns="91440" bIns="45720" rtlCol="0" anchor="ctr">
            <a:noAutofit/>
          </a:bodyPr>
          <a:lstStyle/>
          <a:p>
            <a:pPr algn="ctr"/>
            <a:r>
              <a:rPr lang="en-US" sz="3600" b="1" dirty="0">
                <a:solidFill>
                  <a:schemeClr val="bg1"/>
                </a:solidFill>
                <a:latin typeface="Calibri" panose="020F0502020204030204" pitchFamily="34" charset="0"/>
                <a:cs typeface="Calibri" panose="020F0502020204030204" pitchFamily="34" charset="0"/>
              </a:rPr>
              <a:t>Recommendation for Consideration</a:t>
            </a:r>
            <a:endParaRPr lang="en-KE" sz="3600" b="1" dirty="0">
              <a:solidFill>
                <a:schemeClr val="bg1"/>
              </a:solidFill>
              <a:latin typeface="Calibri" panose="020F0502020204030204" pitchFamily="34" charset="0"/>
              <a:cs typeface="Calibri" panose="020F0502020204030204" pitchFamily="34" charset="0"/>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83363"/>
            <a:ext cx="1219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CB11607-77C8-456F-86F9-89E27454C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3888" y="5953539"/>
            <a:ext cx="1519830" cy="643296"/>
          </a:xfrm>
          <a:prstGeom prst="rect">
            <a:avLst/>
          </a:prstGeom>
        </p:spPr>
      </p:pic>
      <p:pic>
        <p:nvPicPr>
          <p:cNvPr id="8" name="Picture 7">
            <a:extLst>
              <a:ext uri="{FF2B5EF4-FFF2-40B4-BE49-F238E27FC236}">
                <a16:creationId xmlns:a16="http://schemas.microsoft.com/office/drawing/2014/main" id="{E7804AB4-600D-4450-8E1F-C95235E2DA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862" y="5551398"/>
            <a:ext cx="1004341" cy="1031965"/>
          </a:xfrm>
          <a:prstGeom prst="rect">
            <a:avLst/>
          </a:prstGeom>
        </p:spPr>
      </p:pic>
      <p:sp>
        <p:nvSpPr>
          <p:cNvPr id="3" name="Content Placeholder 2">
            <a:extLst>
              <a:ext uri="{FF2B5EF4-FFF2-40B4-BE49-F238E27FC236}">
                <a16:creationId xmlns:a16="http://schemas.microsoft.com/office/drawing/2014/main" id="{DDA125F4-6C93-47A5-8600-34808C679E8E}"/>
              </a:ext>
            </a:extLst>
          </p:cNvPr>
          <p:cNvSpPr>
            <a:spLocks noGrp="1"/>
          </p:cNvSpPr>
          <p:nvPr>
            <p:ph idx="1"/>
          </p:nvPr>
        </p:nvSpPr>
        <p:spPr>
          <a:xfrm>
            <a:off x="4286250" y="657922"/>
            <a:ext cx="7857468" cy="5011359"/>
          </a:xfrm>
        </p:spPr>
        <p:txBody>
          <a:bodyPr>
            <a:normAutofit fontScale="92500" lnSpcReduction="10000"/>
          </a:bodyPr>
          <a:lstStyle/>
          <a:p>
            <a:r>
              <a:rPr lang="en-US" dirty="0"/>
              <a:t>Continue with the Webinar Platform as a </a:t>
            </a:r>
            <a:r>
              <a:rPr lang="en-US" b="1" dirty="0"/>
              <a:t>Faith Based Community of Practice</a:t>
            </a:r>
          </a:p>
          <a:p>
            <a:r>
              <a:rPr lang="en-US" dirty="0"/>
              <a:t>Support opportunities for reflection and cross learning within Faith networks</a:t>
            </a:r>
          </a:p>
          <a:p>
            <a:r>
              <a:rPr lang="en-US" dirty="0"/>
              <a:t>Strengthen HIV and Covid-19 response coordination for sustained Inter-Faith response</a:t>
            </a:r>
          </a:p>
          <a:p>
            <a:r>
              <a:rPr lang="en-US" dirty="0"/>
              <a:t>Strengthen M&amp;E framework (Keep tracking progress)</a:t>
            </a:r>
          </a:p>
          <a:p>
            <a:r>
              <a:rPr lang="en-US" dirty="0"/>
              <a:t>Support/encourage documentation and sharing of some of the best practices that are sustained </a:t>
            </a:r>
          </a:p>
          <a:p>
            <a:r>
              <a:rPr lang="en-US" dirty="0"/>
              <a:t>Continue empowerment of Faith Leaders with communication tools/resources</a:t>
            </a:r>
          </a:p>
          <a:p>
            <a:r>
              <a:rPr lang="en-US" dirty="0"/>
              <a:t>Scale-up on EBIs especially CBIM, FMP and HCBF</a:t>
            </a:r>
          </a:p>
          <a:p>
            <a:endParaRPr lang="en-US" dirty="0"/>
          </a:p>
          <a:p>
            <a:endParaRPr lang="en-US" dirty="0"/>
          </a:p>
          <a:p>
            <a:endParaRPr lang="en-US" dirty="0"/>
          </a:p>
          <a:p>
            <a:endParaRPr lang="en-US" dirty="0"/>
          </a:p>
          <a:p>
            <a:endParaRPr lang="en-KE" dirty="0"/>
          </a:p>
        </p:txBody>
      </p:sp>
      <p:pic>
        <p:nvPicPr>
          <p:cNvPr id="2050" name="Picture 2" descr="Recommendations">
            <a:extLst>
              <a:ext uri="{FF2B5EF4-FFF2-40B4-BE49-F238E27FC236}">
                <a16:creationId xmlns:a16="http://schemas.microsoft.com/office/drawing/2014/main" id="{57AE81CB-1232-41E5-8EA8-782F1E48BD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7921"/>
            <a:ext cx="4363278" cy="501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849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F528-C238-48E4-8496-31CC4C9FE842}"/>
              </a:ext>
            </a:extLst>
          </p:cNvPr>
          <p:cNvSpPr>
            <a:spLocks noGrp="1"/>
          </p:cNvSpPr>
          <p:nvPr>
            <p:ph type="title"/>
          </p:nvPr>
        </p:nvSpPr>
        <p:spPr>
          <a:xfrm>
            <a:off x="0" y="14626"/>
            <a:ext cx="12192000" cy="643296"/>
          </a:xfrm>
          <a:solidFill>
            <a:srgbClr val="7030A0"/>
          </a:solidFill>
        </p:spPr>
        <p:txBody>
          <a:bodyPr vert="horz" lIns="91440" tIns="45720" rIns="91440" bIns="45720" rtlCol="0" anchor="ctr">
            <a:noAutofit/>
          </a:bodyPr>
          <a:lstStyle/>
          <a:p>
            <a:pPr algn="ctr"/>
            <a:r>
              <a:rPr lang="en-US" sz="3600" b="1" dirty="0">
                <a:solidFill>
                  <a:schemeClr val="bg1"/>
                </a:solidFill>
                <a:latin typeface="Calibri" panose="020F0502020204030204" pitchFamily="34" charset="0"/>
                <a:cs typeface="Calibri" panose="020F0502020204030204" pitchFamily="34" charset="0"/>
              </a:rPr>
              <a:t>Acknowledgement</a:t>
            </a:r>
            <a:endParaRPr lang="en-KE" sz="3600" b="1" dirty="0">
              <a:solidFill>
                <a:schemeClr val="bg1"/>
              </a:solidFill>
              <a:latin typeface="Calibri" panose="020F0502020204030204" pitchFamily="34" charset="0"/>
              <a:cs typeface="Calibri" panose="020F0502020204030204" pitchFamily="34" charset="0"/>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83363"/>
            <a:ext cx="1219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CB11607-77C8-456F-86F9-89E27454C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3888" y="5953539"/>
            <a:ext cx="1519830" cy="643296"/>
          </a:xfrm>
          <a:prstGeom prst="rect">
            <a:avLst/>
          </a:prstGeom>
        </p:spPr>
      </p:pic>
      <p:pic>
        <p:nvPicPr>
          <p:cNvPr id="8" name="Picture 7">
            <a:extLst>
              <a:ext uri="{FF2B5EF4-FFF2-40B4-BE49-F238E27FC236}">
                <a16:creationId xmlns:a16="http://schemas.microsoft.com/office/drawing/2014/main" id="{E7804AB4-600D-4450-8E1F-C95235E2DA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82" y="5551398"/>
            <a:ext cx="1382953" cy="1031965"/>
          </a:xfrm>
          <a:prstGeom prst="rect">
            <a:avLst/>
          </a:prstGeom>
        </p:spPr>
      </p:pic>
      <p:sp>
        <p:nvSpPr>
          <p:cNvPr id="3" name="Content Placeholder 2">
            <a:extLst>
              <a:ext uri="{FF2B5EF4-FFF2-40B4-BE49-F238E27FC236}">
                <a16:creationId xmlns:a16="http://schemas.microsoft.com/office/drawing/2014/main" id="{DDA125F4-6C93-47A5-8600-34808C679E8E}"/>
              </a:ext>
            </a:extLst>
          </p:cNvPr>
          <p:cNvSpPr>
            <a:spLocks noGrp="1"/>
          </p:cNvSpPr>
          <p:nvPr>
            <p:ph idx="1"/>
          </p:nvPr>
        </p:nvSpPr>
        <p:spPr>
          <a:xfrm>
            <a:off x="119271" y="657922"/>
            <a:ext cx="6102625" cy="5011359"/>
          </a:xfrm>
        </p:spPr>
        <p:txBody>
          <a:bodyPr/>
          <a:lstStyle/>
          <a:p>
            <a:pPr marL="514350" indent="-514350">
              <a:buAutoNum type="arabicPeriod"/>
            </a:pPr>
            <a:r>
              <a:rPr lang="en-US" dirty="0"/>
              <a:t>CHAK</a:t>
            </a:r>
          </a:p>
          <a:p>
            <a:pPr marL="514350" indent="-514350">
              <a:buFont typeface="Arial" panose="020B0604020202020204" pitchFamily="34" charset="0"/>
              <a:buAutoNum type="arabicPeriod"/>
            </a:pPr>
            <a:r>
              <a:rPr lang="en-US" dirty="0"/>
              <a:t>FCI IP/</a:t>
            </a:r>
            <a:r>
              <a:rPr lang="en-US" dirty="0">
                <a:latin typeface="Gill Sans"/>
                <a:ea typeface="Gill Sans"/>
                <a:cs typeface="Gill Sans"/>
                <a:sym typeface="Gill Sans"/>
              </a:rPr>
              <a:t>Strategic Partners - KCCB, COPTIC,IMA, EDARP, COGRI, SDA, EAK, NCCK, Case OVC and Mwendo</a:t>
            </a:r>
            <a:endParaRPr lang="en-US" dirty="0"/>
          </a:p>
          <a:p>
            <a:pPr marL="514350" indent="-514350">
              <a:buAutoNum type="arabicPeriod"/>
            </a:pPr>
            <a:r>
              <a:rPr lang="en-US" dirty="0"/>
              <a:t>Religious Leaders and FBO Networks</a:t>
            </a:r>
          </a:p>
          <a:p>
            <a:pPr marL="514350" indent="-514350">
              <a:buAutoNum type="arabicPeriod"/>
            </a:pPr>
            <a:r>
              <a:rPr lang="en-US" dirty="0"/>
              <a:t>PEPFAR</a:t>
            </a:r>
          </a:p>
          <a:p>
            <a:pPr marL="514350" indent="-514350">
              <a:buAutoNum type="arabicPeriod"/>
            </a:pPr>
            <a:r>
              <a:rPr lang="en-US" dirty="0"/>
              <a:t>CDC</a:t>
            </a:r>
          </a:p>
          <a:p>
            <a:pPr marL="514350" indent="-514350">
              <a:buAutoNum type="arabicPeriod"/>
            </a:pPr>
            <a:r>
              <a:rPr lang="en-US" dirty="0"/>
              <a:t>USAID</a:t>
            </a:r>
          </a:p>
          <a:p>
            <a:pPr marL="0" indent="0">
              <a:buNone/>
            </a:pPr>
            <a:endParaRPr lang="en-US" dirty="0"/>
          </a:p>
          <a:p>
            <a:endParaRPr lang="en-US" dirty="0"/>
          </a:p>
          <a:p>
            <a:endParaRPr lang="en-US" dirty="0"/>
          </a:p>
          <a:p>
            <a:endParaRPr lang="en-KE" dirty="0"/>
          </a:p>
        </p:txBody>
      </p:sp>
      <p:pic>
        <p:nvPicPr>
          <p:cNvPr id="3076" name="Picture 4" descr="Media Konsultasi Skripsi FKIP Bahasa Inggris: Writing Acknowledgement">
            <a:extLst>
              <a:ext uri="{FF2B5EF4-FFF2-40B4-BE49-F238E27FC236}">
                <a16:creationId xmlns:a16="http://schemas.microsoft.com/office/drawing/2014/main" id="{CC52220A-30D8-4314-B081-FFC1491C8B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2884" y="657922"/>
            <a:ext cx="5899116" cy="5295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067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F528-C238-48E4-8496-31CC4C9FE842}"/>
              </a:ext>
            </a:extLst>
          </p:cNvPr>
          <p:cNvSpPr>
            <a:spLocks noGrp="1"/>
          </p:cNvSpPr>
          <p:nvPr>
            <p:ph type="title"/>
          </p:nvPr>
        </p:nvSpPr>
        <p:spPr>
          <a:xfrm>
            <a:off x="0" y="14626"/>
            <a:ext cx="12192000" cy="643296"/>
          </a:xfrm>
          <a:solidFill>
            <a:srgbClr val="7030A0"/>
          </a:solidFill>
        </p:spPr>
        <p:txBody>
          <a:bodyPr vert="horz" lIns="91440" tIns="45720" rIns="91440" bIns="45720" rtlCol="0" anchor="ctr">
            <a:noAutofit/>
          </a:bodyPr>
          <a:lstStyle/>
          <a:p>
            <a:pPr algn="ctr"/>
            <a:r>
              <a:rPr lang="en-US" sz="3600" b="1" dirty="0">
                <a:solidFill>
                  <a:schemeClr val="bg1"/>
                </a:solidFill>
                <a:latin typeface="Calibri" panose="020F0502020204030204" pitchFamily="34" charset="0"/>
                <a:cs typeface="Calibri" panose="020F0502020204030204" pitchFamily="34" charset="0"/>
              </a:rPr>
              <a:t>Appreciation</a:t>
            </a:r>
            <a:endParaRPr lang="en-KE" sz="3600" b="1" dirty="0">
              <a:solidFill>
                <a:schemeClr val="bg1"/>
              </a:solidFill>
              <a:latin typeface="Calibri" panose="020F0502020204030204" pitchFamily="34" charset="0"/>
              <a:cs typeface="Calibri" panose="020F0502020204030204" pitchFamily="34" charset="0"/>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83363"/>
            <a:ext cx="1219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CB11607-77C8-456F-86F9-89E27454C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3888" y="5953539"/>
            <a:ext cx="1519830" cy="643296"/>
          </a:xfrm>
          <a:prstGeom prst="rect">
            <a:avLst/>
          </a:prstGeom>
        </p:spPr>
      </p:pic>
      <p:pic>
        <p:nvPicPr>
          <p:cNvPr id="8" name="Picture 7">
            <a:extLst>
              <a:ext uri="{FF2B5EF4-FFF2-40B4-BE49-F238E27FC236}">
                <a16:creationId xmlns:a16="http://schemas.microsoft.com/office/drawing/2014/main" id="{E7804AB4-600D-4450-8E1F-C95235E2DA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843" y="5551398"/>
            <a:ext cx="1049311" cy="1031965"/>
          </a:xfrm>
          <a:prstGeom prst="rect">
            <a:avLst/>
          </a:prstGeom>
        </p:spPr>
      </p:pic>
      <p:sp>
        <p:nvSpPr>
          <p:cNvPr id="3" name="Content Placeholder 2">
            <a:extLst>
              <a:ext uri="{FF2B5EF4-FFF2-40B4-BE49-F238E27FC236}">
                <a16:creationId xmlns:a16="http://schemas.microsoft.com/office/drawing/2014/main" id="{DDA125F4-6C93-47A5-8600-34808C679E8E}"/>
              </a:ext>
            </a:extLst>
          </p:cNvPr>
          <p:cNvSpPr>
            <a:spLocks noGrp="1"/>
          </p:cNvSpPr>
          <p:nvPr>
            <p:ph idx="1"/>
          </p:nvPr>
        </p:nvSpPr>
        <p:spPr>
          <a:xfrm>
            <a:off x="4177039" y="1114963"/>
            <a:ext cx="7533861" cy="5011359"/>
          </a:xfrm>
        </p:spPr>
        <p:txBody>
          <a:bodyPr/>
          <a:lstStyle/>
          <a:p>
            <a:pPr marL="514350" indent="-514350">
              <a:buAutoNum type="arabicPeriod"/>
            </a:pPr>
            <a:r>
              <a:rPr lang="en-US" dirty="0"/>
              <a:t>Dr. Susan Hillis – </a:t>
            </a:r>
            <a:r>
              <a:rPr lang="en-US" sz="2000" i="1" dirty="0"/>
              <a:t>Exemplary leadership for FCI</a:t>
            </a:r>
          </a:p>
          <a:p>
            <a:pPr marL="514350" indent="-514350">
              <a:buAutoNum type="arabicPeriod"/>
            </a:pPr>
            <a:r>
              <a:rPr lang="en-US" dirty="0"/>
              <a:t>Prof. Susan </a:t>
            </a:r>
            <a:r>
              <a:rPr lang="en-US" dirty="0" err="1"/>
              <a:t>Mombo</a:t>
            </a:r>
            <a:r>
              <a:rPr lang="en-US" dirty="0"/>
              <a:t> – </a:t>
            </a:r>
            <a:r>
              <a:rPr lang="en-US" sz="2000" i="1" dirty="0"/>
              <a:t>Excellent moderation</a:t>
            </a:r>
          </a:p>
          <a:p>
            <a:pPr marL="514350" indent="-514350">
              <a:buAutoNum type="arabicPeriod"/>
            </a:pPr>
            <a:r>
              <a:rPr lang="en-US" i="1" dirty="0"/>
              <a:t>Sandra Thurman </a:t>
            </a:r>
            <a:r>
              <a:rPr lang="en-US" sz="1800" i="1" dirty="0"/>
              <a:t>– </a:t>
            </a:r>
            <a:r>
              <a:rPr lang="en-US" sz="2000" i="1" dirty="0"/>
              <a:t>for support and encouragement</a:t>
            </a:r>
          </a:p>
          <a:p>
            <a:pPr marL="514350" indent="-514350">
              <a:buAutoNum type="arabicPeriod"/>
            </a:pPr>
            <a:r>
              <a:rPr lang="en-US" dirty="0"/>
              <a:t>Andrea Uehling – </a:t>
            </a:r>
            <a:r>
              <a:rPr lang="en-US" sz="2000" dirty="0"/>
              <a:t>Great </a:t>
            </a:r>
            <a:r>
              <a:rPr lang="en-US" sz="2000" i="1" dirty="0"/>
              <a:t>organization</a:t>
            </a:r>
          </a:p>
          <a:p>
            <a:pPr marL="514350" indent="-514350">
              <a:buAutoNum type="arabicPeriod"/>
            </a:pPr>
            <a:r>
              <a:rPr lang="en-US" dirty="0"/>
              <a:t>Late Dr. Peter Okaalet – </a:t>
            </a:r>
            <a:r>
              <a:rPr lang="en-US" sz="2000" dirty="0"/>
              <a:t>Excellent moderation &amp; dedication to FCI and Inter faith HIV response </a:t>
            </a:r>
            <a:endParaRPr lang="en-US" dirty="0"/>
          </a:p>
          <a:p>
            <a:pPr marL="514350" indent="-514350">
              <a:buAutoNum type="arabicPeriod"/>
            </a:pPr>
            <a:r>
              <a:rPr lang="en-US" dirty="0"/>
              <a:t>Viva Thorsen</a:t>
            </a:r>
          </a:p>
          <a:p>
            <a:pPr marL="514350" indent="-514350">
              <a:buAutoNum type="arabicPeriod"/>
            </a:pPr>
            <a:r>
              <a:rPr lang="en-US" dirty="0"/>
              <a:t>All contributors and facilitators in the NFH-FCI Webinars</a:t>
            </a:r>
          </a:p>
          <a:p>
            <a:pPr marL="514350" indent="-514350">
              <a:buAutoNum type="arabicPeriod"/>
            </a:pPr>
            <a:r>
              <a:rPr lang="en-US" dirty="0"/>
              <a:t>Authors of the Messages of Hope Resources</a:t>
            </a:r>
          </a:p>
          <a:p>
            <a:pPr marL="0" indent="0">
              <a:buNone/>
            </a:pPr>
            <a:endParaRPr lang="en-US" dirty="0"/>
          </a:p>
          <a:p>
            <a:endParaRPr lang="en-US" dirty="0"/>
          </a:p>
          <a:p>
            <a:endParaRPr lang="en-US" dirty="0"/>
          </a:p>
          <a:p>
            <a:endParaRPr lang="en-KE" dirty="0"/>
          </a:p>
        </p:txBody>
      </p:sp>
      <p:pic>
        <p:nvPicPr>
          <p:cNvPr id="3074" name="Picture 2" descr="Developing The Habit Of Acknowledgement - Margot Andersen">
            <a:extLst>
              <a:ext uri="{FF2B5EF4-FFF2-40B4-BE49-F238E27FC236}">
                <a16:creationId xmlns:a16="http://schemas.microsoft.com/office/drawing/2014/main" id="{2BC3A5F3-0ADC-429F-B584-3E9782D46D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55373"/>
            <a:ext cx="4134677" cy="428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424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a:extLst>
              <a:ext uri="{FF2B5EF4-FFF2-40B4-BE49-F238E27FC236}">
                <a16:creationId xmlns:a16="http://schemas.microsoft.com/office/drawing/2014/main" id="{90F31748-D5DB-4710-A068-03E636D2958E}"/>
              </a:ext>
            </a:extLst>
          </p:cNvPr>
          <p:cNvSpPr txBox="1">
            <a:spLocks noChangeArrowheads="1"/>
          </p:cNvSpPr>
          <p:nvPr/>
        </p:nvSpPr>
        <p:spPr bwMode="auto">
          <a:xfrm>
            <a:off x="0" y="2276475"/>
            <a:ext cx="12192000" cy="132397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GB" sz="8000" b="1">
                <a:solidFill>
                  <a:schemeClr val="bg1"/>
                </a:solidFill>
              </a:rPr>
              <a:t>Thank You</a:t>
            </a:r>
          </a:p>
        </p:txBody>
      </p:sp>
      <p:pic>
        <p:nvPicPr>
          <p:cNvPr id="7171" name="Picture 2">
            <a:extLst>
              <a:ext uri="{FF2B5EF4-FFF2-40B4-BE49-F238E27FC236}">
                <a16:creationId xmlns:a16="http://schemas.microsoft.com/office/drawing/2014/main" id="{B1730D65-5F30-45AE-9FEE-72EAE199D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17475"/>
            <a:ext cx="1747838"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a:extLst>
              <a:ext uri="{FF2B5EF4-FFF2-40B4-BE49-F238E27FC236}">
                <a16:creationId xmlns:a16="http://schemas.microsoft.com/office/drawing/2014/main" id="{5B830105-1F81-4CCE-ACFE-BCF3D9A77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5738" y="236538"/>
            <a:ext cx="4386262"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a:extLst>
              <a:ext uri="{FF2B5EF4-FFF2-40B4-BE49-F238E27FC236}">
                <a16:creationId xmlns:a16="http://schemas.microsoft.com/office/drawing/2014/main" id="{7ABDBE2F-42A4-4D5A-92C9-DE6AAACD33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6350" y="3590925"/>
            <a:ext cx="1919288"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a:extLst>
              <a:ext uri="{FF2B5EF4-FFF2-40B4-BE49-F238E27FC236}">
                <a16:creationId xmlns:a16="http://schemas.microsoft.com/office/drawing/2014/main" id="{14782495-CBA1-452A-980B-6B0D9B866F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83363"/>
            <a:ext cx="1219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164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F528-C238-48E4-8496-31CC4C9FE842}"/>
              </a:ext>
            </a:extLst>
          </p:cNvPr>
          <p:cNvSpPr>
            <a:spLocks noGrp="1"/>
          </p:cNvSpPr>
          <p:nvPr>
            <p:ph type="title"/>
          </p:nvPr>
        </p:nvSpPr>
        <p:spPr>
          <a:xfrm>
            <a:off x="0" y="156754"/>
            <a:ext cx="12192000" cy="1031965"/>
          </a:xfrm>
          <a:solidFill>
            <a:srgbClr val="7030A0"/>
          </a:solidFill>
        </p:spPr>
        <p:txBody>
          <a:bodyPr vert="horz" lIns="91440" tIns="45720" rIns="91440" bIns="45720" rtlCol="0" anchor="ctr">
            <a:noAutofit/>
          </a:bodyPr>
          <a:lstStyle/>
          <a:p>
            <a:pPr algn="ctr"/>
            <a:r>
              <a:rPr lang="en-US" sz="3600" b="1" dirty="0">
                <a:solidFill>
                  <a:schemeClr val="bg1"/>
                </a:solidFill>
                <a:latin typeface="Calibri" panose="020F0502020204030204" pitchFamily="34" charset="0"/>
                <a:cs typeface="Calibri" panose="020F0502020204030204" pitchFamily="34" charset="0"/>
              </a:rPr>
              <a:t>Looking Back At FCI Pillars in Kenya</a:t>
            </a:r>
            <a:endParaRPr lang="en-KE" sz="3600" b="1" dirty="0">
              <a:solidFill>
                <a:schemeClr val="bg1"/>
              </a:solidFill>
              <a:latin typeface="Calibri" panose="020F0502020204030204" pitchFamily="34" charset="0"/>
              <a:cs typeface="Calibri" panose="020F0502020204030204" pitchFamily="34" charset="0"/>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83363"/>
            <a:ext cx="1219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CB11607-77C8-456F-86F9-89E27454C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3888" y="5953539"/>
            <a:ext cx="1519830" cy="643296"/>
          </a:xfrm>
          <a:prstGeom prst="rect">
            <a:avLst/>
          </a:prstGeom>
        </p:spPr>
      </p:pic>
      <p:pic>
        <p:nvPicPr>
          <p:cNvPr id="8" name="Picture 7">
            <a:extLst>
              <a:ext uri="{FF2B5EF4-FFF2-40B4-BE49-F238E27FC236}">
                <a16:creationId xmlns:a16="http://schemas.microsoft.com/office/drawing/2014/main" id="{E7804AB4-600D-4450-8E1F-C95235E2DA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82" y="5551398"/>
            <a:ext cx="1382953" cy="1031965"/>
          </a:xfrm>
          <a:prstGeom prst="rect">
            <a:avLst/>
          </a:prstGeom>
        </p:spPr>
      </p:pic>
      <p:graphicFrame>
        <p:nvGraphicFramePr>
          <p:cNvPr id="4" name="Content Placeholder 3">
            <a:extLst>
              <a:ext uri="{FF2B5EF4-FFF2-40B4-BE49-F238E27FC236}">
                <a16:creationId xmlns:a16="http://schemas.microsoft.com/office/drawing/2014/main" id="{B5BA8F1E-B433-4712-94E6-A6E7309D79A0}"/>
              </a:ext>
            </a:extLst>
          </p:cNvPr>
          <p:cNvGraphicFramePr>
            <a:graphicFrameLocks noGrp="1"/>
          </p:cNvGraphicFramePr>
          <p:nvPr>
            <p:ph idx="1"/>
            <p:extLst>
              <p:ext uri="{D42A27DB-BD31-4B8C-83A1-F6EECF244321}">
                <p14:modId xmlns:p14="http://schemas.microsoft.com/office/powerpoint/2010/main" val="2957132650"/>
              </p:ext>
            </p:extLst>
          </p:nvPr>
        </p:nvGraphicFramePr>
        <p:xfrm>
          <a:off x="864704" y="1272209"/>
          <a:ext cx="10489096" cy="44066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87303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F528-C238-48E4-8496-31CC4C9FE842}"/>
              </a:ext>
            </a:extLst>
          </p:cNvPr>
          <p:cNvSpPr>
            <a:spLocks noGrp="1"/>
          </p:cNvSpPr>
          <p:nvPr>
            <p:ph type="title"/>
          </p:nvPr>
        </p:nvSpPr>
        <p:spPr>
          <a:xfrm>
            <a:off x="0" y="156755"/>
            <a:ext cx="12192000" cy="643296"/>
          </a:xfrm>
          <a:solidFill>
            <a:srgbClr val="7030A0"/>
          </a:solidFill>
        </p:spPr>
        <p:txBody>
          <a:bodyPr vert="horz" lIns="91440" tIns="45720" rIns="91440" bIns="45720" rtlCol="0" anchor="ctr">
            <a:noAutofit/>
          </a:bodyPr>
          <a:lstStyle/>
          <a:p>
            <a:pPr algn="ctr"/>
            <a:r>
              <a:rPr lang="en-US" sz="3600" b="1" dirty="0">
                <a:solidFill>
                  <a:schemeClr val="bg1"/>
                </a:solidFill>
                <a:latin typeface="Calibri" panose="020F0502020204030204" pitchFamily="34" charset="0"/>
                <a:cs typeface="Calibri" panose="020F0502020204030204" pitchFamily="34" charset="0"/>
              </a:rPr>
              <a:t>Looking Back At FCI Pillars</a:t>
            </a:r>
            <a:endParaRPr lang="en-KE" sz="3600" b="1" dirty="0">
              <a:solidFill>
                <a:schemeClr val="bg1"/>
              </a:solidFill>
              <a:latin typeface="Calibri" panose="020F0502020204030204" pitchFamily="34" charset="0"/>
              <a:cs typeface="Calibri" panose="020F0502020204030204" pitchFamily="34" charset="0"/>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83363"/>
            <a:ext cx="1219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CB11607-77C8-456F-86F9-89E27454C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3888" y="5953539"/>
            <a:ext cx="1519830" cy="643296"/>
          </a:xfrm>
          <a:prstGeom prst="rect">
            <a:avLst/>
          </a:prstGeom>
        </p:spPr>
      </p:pic>
      <p:pic>
        <p:nvPicPr>
          <p:cNvPr id="8" name="Picture 7">
            <a:extLst>
              <a:ext uri="{FF2B5EF4-FFF2-40B4-BE49-F238E27FC236}">
                <a16:creationId xmlns:a16="http://schemas.microsoft.com/office/drawing/2014/main" id="{E7804AB4-600D-4450-8E1F-C95235E2DA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82" y="5551398"/>
            <a:ext cx="1382953" cy="1031965"/>
          </a:xfrm>
          <a:prstGeom prst="rect">
            <a:avLst/>
          </a:prstGeom>
        </p:spPr>
      </p:pic>
      <p:graphicFrame>
        <p:nvGraphicFramePr>
          <p:cNvPr id="4" name="Content Placeholder 3">
            <a:extLst>
              <a:ext uri="{FF2B5EF4-FFF2-40B4-BE49-F238E27FC236}">
                <a16:creationId xmlns:a16="http://schemas.microsoft.com/office/drawing/2014/main" id="{B5BA8F1E-B433-4712-94E6-A6E7309D79A0}"/>
              </a:ext>
            </a:extLst>
          </p:cNvPr>
          <p:cNvGraphicFramePr>
            <a:graphicFrameLocks noGrp="1"/>
          </p:cNvGraphicFramePr>
          <p:nvPr>
            <p:ph idx="1"/>
            <p:extLst>
              <p:ext uri="{D42A27DB-BD31-4B8C-83A1-F6EECF244321}">
                <p14:modId xmlns:p14="http://schemas.microsoft.com/office/powerpoint/2010/main" val="3968748695"/>
              </p:ext>
            </p:extLst>
          </p:nvPr>
        </p:nvGraphicFramePr>
        <p:xfrm>
          <a:off x="248478" y="894523"/>
          <a:ext cx="11757992" cy="47378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CA31A3A4-6FAE-4100-940F-3A4BD4E42899}"/>
              </a:ext>
            </a:extLst>
          </p:cNvPr>
          <p:cNvSpPr txBox="1"/>
          <p:nvPr/>
        </p:nvSpPr>
        <p:spPr>
          <a:xfrm>
            <a:off x="2365513" y="6072809"/>
            <a:ext cx="7386381" cy="369332"/>
          </a:xfrm>
          <a:prstGeom prst="rect">
            <a:avLst/>
          </a:prstGeom>
          <a:noFill/>
        </p:spPr>
        <p:txBody>
          <a:bodyPr wrap="none" rtlCol="0">
            <a:spAutoFit/>
          </a:bodyPr>
          <a:lstStyle/>
          <a:p>
            <a:r>
              <a:rPr lang="en-US" dirty="0"/>
              <a:t>MoH –Messages of Hope  HST – HIV Self test NFH – New Foundation of Hope</a:t>
            </a:r>
            <a:endParaRPr lang="en-KE" dirty="0"/>
          </a:p>
        </p:txBody>
      </p:sp>
    </p:spTree>
    <p:extLst>
      <p:ext uri="{BB962C8B-B14F-4D97-AF65-F5344CB8AC3E}">
        <p14:creationId xmlns:p14="http://schemas.microsoft.com/office/powerpoint/2010/main" val="370630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F528-C238-48E4-8496-31CC4C9FE842}"/>
              </a:ext>
            </a:extLst>
          </p:cNvPr>
          <p:cNvSpPr>
            <a:spLocks noGrp="1"/>
          </p:cNvSpPr>
          <p:nvPr>
            <p:ph type="title"/>
          </p:nvPr>
        </p:nvSpPr>
        <p:spPr>
          <a:xfrm>
            <a:off x="0" y="156755"/>
            <a:ext cx="12192000" cy="770800"/>
          </a:xfrm>
          <a:solidFill>
            <a:srgbClr val="7030A0"/>
          </a:solidFill>
        </p:spPr>
        <p:txBody>
          <a:bodyPr vert="horz" lIns="91440" tIns="45720" rIns="91440" bIns="45720" rtlCol="0" anchor="ctr">
            <a:noAutofit/>
          </a:bodyPr>
          <a:lstStyle/>
          <a:p>
            <a:pPr algn="ctr"/>
            <a:r>
              <a:rPr lang="en-US" sz="3600" b="1" dirty="0">
                <a:solidFill>
                  <a:schemeClr val="bg1"/>
                </a:solidFill>
                <a:latin typeface="Calibri" panose="020F0502020204030204" pitchFamily="34" charset="0"/>
                <a:cs typeface="Calibri" panose="020F0502020204030204" pitchFamily="34" charset="0"/>
              </a:rPr>
              <a:t>Reflecting on the gains from FCI NFH Webinars</a:t>
            </a:r>
            <a:endParaRPr lang="en-KE" sz="3600" b="1" dirty="0">
              <a:solidFill>
                <a:schemeClr val="bg1"/>
              </a:solidFill>
              <a:latin typeface="Calibri" panose="020F0502020204030204" pitchFamily="34" charset="0"/>
              <a:cs typeface="Calibri" panose="020F0502020204030204" pitchFamily="34" charset="0"/>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83363"/>
            <a:ext cx="1219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CB11607-77C8-456F-86F9-89E27454C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3888" y="5953539"/>
            <a:ext cx="1519830" cy="643296"/>
          </a:xfrm>
          <a:prstGeom prst="rect">
            <a:avLst/>
          </a:prstGeom>
        </p:spPr>
      </p:pic>
      <p:pic>
        <p:nvPicPr>
          <p:cNvPr id="8" name="Picture 7">
            <a:extLst>
              <a:ext uri="{FF2B5EF4-FFF2-40B4-BE49-F238E27FC236}">
                <a16:creationId xmlns:a16="http://schemas.microsoft.com/office/drawing/2014/main" id="{E7804AB4-600D-4450-8E1F-C95235E2DA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30" y="5678902"/>
            <a:ext cx="1109384" cy="1031965"/>
          </a:xfrm>
          <a:prstGeom prst="rect">
            <a:avLst/>
          </a:prstGeom>
        </p:spPr>
      </p:pic>
      <p:graphicFrame>
        <p:nvGraphicFramePr>
          <p:cNvPr id="4" name="Content Placeholder 3">
            <a:extLst>
              <a:ext uri="{FF2B5EF4-FFF2-40B4-BE49-F238E27FC236}">
                <a16:creationId xmlns:a16="http://schemas.microsoft.com/office/drawing/2014/main" id="{165E9AA8-FAC4-4DD6-AE08-36A937F5062C}"/>
              </a:ext>
            </a:extLst>
          </p:cNvPr>
          <p:cNvGraphicFramePr>
            <a:graphicFrameLocks noGrp="1"/>
          </p:cNvGraphicFramePr>
          <p:nvPr>
            <p:ph idx="1"/>
            <p:extLst>
              <p:ext uri="{D42A27DB-BD31-4B8C-83A1-F6EECF244321}">
                <p14:modId xmlns:p14="http://schemas.microsoft.com/office/powerpoint/2010/main" val="1655364706"/>
              </p:ext>
            </p:extLst>
          </p:nvPr>
        </p:nvGraphicFramePr>
        <p:xfrm>
          <a:off x="467138" y="927555"/>
          <a:ext cx="11435051" cy="47513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2919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F528-C238-48E4-8496-31CC4C9FE842}"/>
              </a:ext>
            </a:extLst>
          </p:cNvPr>
          <p:cNvSpPr>
            <a:spLocks noGrp="1"/>
          </p:cNvSpPr>
          <p:nvPr>
            <p:ph type="title"/>
          </p:nvPr>
        </p:nvSpPr>
        <p:spPr>
          <a:xfrm>
            <a:off x="0" y="0"/>
            <a:ext cx="12192000" cy="5551398"/>
          </a:xfrm>
          <a:solidFill>
            <a:srgbClr val="7030A0"/>
          </a:solidFill>
        </p:spPr>
        <p:txBody>
          <a:bodyPr vert="horz" lIns="91440" tIns="45720" rIns="91440" bIns="45720" rtlCol="0" anchor="ctr">
            <a:noAutofit/>
          </a:bodyPr>
          <a:lstStyle/>
          <a:p>
            <a:pPr algn="ctr"/>
            <a:r>
              <a:rPr lang="en-US" sz="3600" b="1" dirty="0">
                <a:solidFill>
                  <a:schemeClr val="bg1"/>
                </a:solidFill>
                <a:latin typeface="Calibri" panose="020F0502020204030204" pitchFamily="34" charset="0"/>
                <a:cs typeface="Calibri" panose="020F0502020204030204" pitchFamily="34" charset="0"/>
              </a:rPr>
              <a:t>Lessons Learnt from FCI NFH Webinars</a:t>
            </a:r>
            <a:br>
              <a:rPr lang="en-US" sz="3600" b="1" dirty="0">
                <a:solidFill>
                  <a:schemeClr val="bg1"/>
                </a:solidFill>
                <a:latin typeface="Calibri" panose="020F0502020204030204" pitchFamily="34" charset="0"/>
                <a:cs typeface="Calibri" panose="020F0502020204030204" pitchFamily="34" charset="0"/>
              </a:rPr>
            </a:br>
            <a:endParaRPr lang="en-KE" sz="3600" b="1" dirty="0">
              <a:solidFill>
                <a:schemeClr val="bg1"/>
              </a:solidFill>
              <a:latin typeface="Calibri" panose="020F0502020204030204" pitchFamily="34" charset="0"/>
              <a:cs typeface="Calibri" panose="020F0502020204030204" pitchFamily="34" charset="0"/>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83363"/>
            <a:ext cx="1219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CB11607-77C8-456F-86F9-89E27454C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3888" y="5953539"/>
            <a:ext cx="1519830" cy="643296"/>
          </a:xfrm>
          <a:prstGeom prst="rect">
            <a:avLst/>
          </a:prstGeom>
        </p:spPr>
      </p:pic>
      <p:pic>
        <p:nvPicPr>
          <p:cNvPr id="8" name="Picture 7">
            <a:extLst>
              <a:ext uri="{FF2B5EF4-FFF2-40B4-BE49-F238E27FC236}">
                <a16:creationId xmlns:a16="http://schemas.microsoft.com/office/drawing/2014/main" id="{E7804AB4-600D-4450-8E1F-C95235E2DA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82" y="5551398"/>
            <a:ext cx="1382953" cy="1031965"/>
          </a:xfrm>
          <a:prstGeom prst="rect">
            <a:avLst/>
          </a:prstGeom>
        </p:spPr>
      </p:pic>
    </p:spTree>
    <p:extLst>
      <p:ext uri="{BB962C8B-B14F-4D97-AF65-F5344CB8AC3E}">
        <p14:creationId xmlns:p14="http://schemas.microsoft.com/office/powerpoint/2010/main" val="1768586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F528-C238-48E4-8496-31CC4C9FE842}"/>
              </a:ext>
            </a:extLst>
          </p:cNvPr>
          <p:cNvSpPr>
            <a:spLocks noGrp="1"/>
          </p:cNvSpPr>
          <p:nvPr>
            <p:ph type="title"/>
          </p:nvPr>
        </p:nvSpPr>
        <p:spPr>
          <a:xfrm>
            <a:off x="0" y="1"/>
            <a:ext cx="12192000" cy="894521"/>
          </a:xfrm>
          <a:solidFill>
            <a:srgbClr val="7030A0"/>
          </a:solidFill>
        </p:spPr>
        <p:txBody>
          <a:bodyPr vert="horz" lIns="91440" tIns="45720" rIns="91440" bIns="45720" rtlCol="0" anchor="ctr">
            <a:noAutofit/>
          </a:bodyPr>
          <a:lstStyle/>
          <a:p>
            <a:pPr algn="ctr"/>
            <a:r>
              <a:rPr lang="en-US" sz="3600" b="1" dirty="0">
                <a:solidFill>
                  <a:schemeClr val="bg1"/>
                </a:solidFill>
                <a:latin typeface="Calibri" panose="020F0502020204030204" pitchFamily="34" charset="0"/>
                <a:cs typeface="Calibri" panose="020F0502020204030204" pitchFamily="34" charset="0"/>
              </a:rPr>
              <a:t>Covid-19 </a:t>
            </a:r>
            <a:r>
              <a:rPr lang="en-US" sz="3600" b="1" dirty="0" err="1">
                <a:solidFill>
                  <a:schemeClr val="bg1"/>
                </a:solidFill>
                <a:latin typeface="Calibri" panose="020F0502020204030204" pitchFamily="34" charset="0"/>
                <a:cs typeface="Calibri" panose="020F0502020204030204" pitchFamily="34" charset="0"/>
              </a:rPr>
              <a:t>MoHope</a:t>
            </a:r>
            <a:r>
              <a:rPr lang="en-US" sz="3600" b="1" dirty="0">
                <a:solidFill>
                  <a:schemeClr val="bg1"/>
                </a:solidFill>
                <a:latin typeface="Calibri" panose="020F0502020204030204" pitchFamily="34" charset="0"/>
                <a:cs typeface="Calibri" panose="020F0502020204030204" pitchFamily="34" charset="0"/>
              </a:rPr>
              <a:t> and addressing myths and misconceptions on Covid-19 Vaccination</a:t>
            </a:r>
            <a:endParaRPr lang="en-KE" sz="3600" b="1" dirty="0">
              <a:solidFill>
                <a:schemeClr val="bg1"/>
              </a:solidFill>
              <a:latin typeface="Calibri" panose="020F0502020204030204" pitchFamily="34" charset="0"/>
              <a:cs typeface="Calibri" panose="020F0502020204030204" pitchFamily="34" charset="0"/>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83363"/>
            <a:ext cx="1219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CB11607-77C8-456F-86F9-89E27454C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3888" y="5953539"/>
            <a:ext cx="1519830" cy="643296"/>
          </a:xfrm>
          <a:prstGeom prst="rect">
            <a:avLst/>
          </a:prstGeom>
        </p:spPr>
      </p:pic>
      <p:pic>
        <p:nvPicPr>
          <p:cNvPr id="8" name="Picture 7">
            <a:extLst>
              <a:ext uri="{FF2B5EF4-FFF2-40B4-BE49-F238E27FC236}">
                <a16:creationId xmlns:a16="http://schemas.microsoft.com/office/drawing/2014/main" id="{E7804AB4-600D-4450-8E1F-C95235E2DA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82" y="5551398"/>
            <a:ext cx="1382953" cy="1031965"/>
          </a:xfrm>
          <a:prstGeom prst="rect">
            <a:avLst/>
          </a:prstGeom>
        </p:spPr>
      </p:pic>
      <p:graphicFrame>
        <p:nvGraphicFramePr>
          <p:cNvPr id="5" name="Content Placeholder 4">
            <a:extLst>
              <a:ext uri="{FF2B5EF4-FFF2-40B4-BE49-F238E27FC236}">
                <a16:creationId xmlns:a16="http://schemas.microsoft.com/office/drawing/2014/main" id="{01174D1C-7A8C-4530-B0BF-A437983DE848}"/>
              </a:ext>
            </a:extLst>
          </p:cNvPr>
          <p:cNvGraphicFramePr>
            <a:graphicFrameLocks noGrp="1"/>
          </p:cNvGraphicFramePr>
          <p:nvPr>
            <p:ph idx="1"/>
            <p:extLst>
              <p:ext uri="{D42A27DB-BD31-4B8C-83A1-F6EECF244321}">
                <p14:modId xmlns:p14="http://schemas.microsoft.com/office/powerpoint/2010/main" val="4045220146"/>
              </p:ext>
            </p:extLst>
          </p:nvPr>
        </p:nvGraphicFramePr>
        <p:xfrm>
          <a:off x="48282" y="894522"/>
          <a:ext cx="12017822" cy="47978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a:extLst>
              <a:ext uri="{FF2B5EF4-FFF2-40B4-BE49-F238E27FC236}">
                <a16:creationId xmlns:a16="http://schemas.microsoft.com/office/drawing/2014/main" id="{EFFEBEBB-E588-4E06-B135-BE444A1EB989}"/>
              </a:ext>
            </a:extLst>
          </p:cNvPr>
          <p:cNvSpPr txBox="1"/>
          <p:nvPr/>
        </p:nvSpPr>
        <p:spPr>
          <a:xfrm>
            <a:off x="1706880" y="5814703"/>
            <a:ext cx="8737600" cy="523220"/>
          </a:xfrm>
          <a:prstGeom prst="rect">
            <a:avLst/>
          </a:prstGeom>
          <a:noFill/>
        </p:spPr>
        <p:txBody>
          <a:bodyPr wrap="square" rtlCol="0">
            <a:spAutoFit/>
          </a:bodyPr>
          <a:lstStyle/>
          <a:p>
            <a:r>
              <a:rPr lang="en-US" sz="1400" i="1" dirty="0"/>
              <a:t>Source ref: FCI NFH Nov 17</a:t>
            </a:r>
            <a:r>
              <a:rPr lang="en-US" sz="1400" i="1" baseline="30000" dirty="0"/>
              <a:t>th</a:t>
            </a:r>
            <a:r>
              <a:rPr lang="en-US" sz="1400" i="1" dirty="0"/>
              <a:t> 2021 Webinar Topic Covid 19 Messages of Hope and Addressing myths and misconception in Covid 19 vaccination (Zambia and Haiti Experience)</a:t>
            </a:r>
            <a:endParaRPr lang="en-KE" sz="1400" i="1" dirty="0"/>
          </a:p>
        </p:txBody>
      </p:sp>
    </p:spTree>
    <p:extLst>
      <p:ext uri="{BB962C8B-B14F-4D97-AF65-F5344CB8AC3E}">
        <p14:creationId xmlns:p14="http://schemas.microsoft.com/office/powerpoint/2010/main" val="2491388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F528-C238-48E4-8496-31CC4C9FE842}"/>
              </a:ext>
            </a:extLst>
          </p:cNvPr>
          <p:cNvSpPr>
            <a:spLocks noGrp="1"/>
          </p:cNvSpPr>
          <p:nvPr>
            <p:ph type="title"/>
          </p:nvPr>
        </p:nvSpPr>
        <p:spPr>
          <a:xfrm>
            <a:off x="0" y="2"/>
            <a:ext cx="12192000" cy="619884"/>
          </a:xfrm>
          <a:solidFill>
            <a:srgbClr val="7030A0"/>
          </a:solidFill>
        </p:spPr>
        <p:txBody>
          <a:bodyPr vert="horz" lIns="91440" tIns="45720" rIns="91440" bIns="45720" rtlCol="0" anchor="ctr">
            <a:noAutofit/>
          </a:bodyPr>
          <a:lstStyle/>
          <a:p>
            <a:pPr algn="ctr"/>
            <a:r>
              <a:rPr lang="en-US" sz="3600" b="1" dirty="0">
                <a:solidFill>
                  <a:schemeClr val="bg1"/>
                </a:solidFill>
                <a:latin typeface="Calibri" panose="020F0502020204030204" pitchFamily="34" charset="0"/>
                <a:cs typeface="Calibri" panose="020F0502020204030204" pitchFamily="34" charset="0"/>
              </a:rPr>
              <a:t>Case finding and retention for children and adolescents</a:t>
            </a:r>
            <a:endParaRPr lang="en-KE" sz="3600" b="1" dirty="0">
              <a:solidFill>
                <a:schemeClr val="bg1"/>
              </a:solidFill>
              <a:latin typeface="Calibri" panose="020F0502020204030204" pitchFamily="34" charset="0"/>
              <a:cs typeface="Calibri" panose="020F0502020204030204" pitchFamily="34" charset="0"/>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83363"/>
            <a:ext cx="1219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CB11607-77C8-456F-86F9-89E27454C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3888" y="5953539"/>
            <a:ext cx="1519830" cy="643296"/>
          </a:xfrm>
          <a:prstGeom prst="rect">
            <a:avLst/>
          </a:prstGeom>
        </p:spPr>
      </p:pic>
      <p:pic>
        <p:nvPicPr>
          <p:cNvPr id="8" name="Picture 7">
            <a:extLst>
              <a:ext uri="{FF2B5EF4-FFF2-40B4-BE49-F238E27FC236}">
                <a16:creationId xmlns:a16="http://schemas.microsoft.com/office/drawing/2014/main" id="{E7804AB4-600D-4450-8E1F-C95235E2DA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83" y="5551398"/>
            <a:ext cx="896098" cy="1031965"/>
          </a:xfrm>
          <a:prstGeom prst="rect">
            <a:avLst/>
          </a:prstGeom>
        </p:spPr>
      </p:pic>
      <p:graphicFrame>
        <p:nvGraphicFramePr>
          <p:cNvPr id="5" name="Content Placeholder 4">
            <a:extLst>
              <a:ext uri="{FF2B5EF4-FFF2-40B4-BE49-F238E27FC236}">
                <a16:creationId xmlns:a16="http://schemas.microsoft.com/office/drawing/2014/main" id="{01174D1C-7A8C-4530-B0BF-A437983DE848}"/>
              </a:ext>
            </a:extLst>
          </p:cNvPr>
          <p:cNvGraphicFramePr>
            <a:graphicFrameLocks noGrp="1"/>
          </p:cNvGraphicFramePr>
          <p:nvPr>
            <p:ph idx="1"/>
            <p:extLst>
              <p:ext uri="{D42A27DB-BD31-4B8C-83A1-F6EECF244321}">
                <p14:modId xmlns:p14="http://schemas.microsoft.com/office/powerpoint/2010/main" val="1601935260"/>
              </p:ext>
            </p:extLst>
          </p:nvPr>
        </p:nvGraphicFramePr>
        <p:xfrm>
          <a:off x="48282" y="619886"/>
          <a:ext cx="12095436" cy="50724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a:extLst>
              <a:ext uri="{FF2B5EF4-FFF2-40B4-BE49-F238E27FC236}">
                <a16:creationId xmlns:a16="http://schemas.microsoft.com/office/drawing/2014/main" id="{EFFEBEBB-E588-4E06-B135-BE444A1EB989}"/>
              </a:ext>
            </a:extLst>
          </p:cNvPr>
          <p:cNvSpPr txBox="1"/>
          <p:nvPr/>
        </p:nvSpPr>
        <p:spPr>
          <a:xfrm>
            <a:off x="1706880" y="5814703"/>
            <a:ext cx="8737600" cy="523220"/>
          </a:xfrm>
          <a:prstGeom prst="rect">
            <a:avLst/>
          </a:prstGeom>
          <a:noFill/>
        </p:spPr>
        <p:txBody>
          <a:bodyPr wrap="square" rtlCol="0">
            <a:spAutoFit/>
          </a:bodyPr>
          <a:lstStyle/>
          <a:p>
            <a:r>
              <a:rPr lang="en-US" sz="1400" i="1" dirty="0"/>
              <a:t>MHUs- Member health Units</a:t>
            </a:r>
          </a:p>
          <a:p>
            <a:r>
              <a:rPr lang="en-US" sz="1400" i="1" dirty="0"/>
              <a:t>Source ref: FCI NFH 24</a:t>
            </a:r>
            <a:r>
              <a:rPr lang="en-US" sz="1400" i="1" baseline="30000" dirty="0"/>
              <a:t>th</a:t>
            </a:r>
            <a:r>
              <a:rPr lang="en-US" sz="1400" i="1" dirty="0"/>
              <a:t> August 2022 Case finding and retention for children and adolescents )</a:t>
            </a:r>
            <a:endParaRPr lang="en-KE" sz="1400" i="1" dirty="0"/>
          </a:p>
        </p:txBody>
      </p:sp>
    </p:spTree>
    <p:extLst>
      <p:ext uri="{BB962C8B-B14F-4D97-AF65-F5344CB8AC3E}">
        <p14:creationId xmlns:p14="http://schemas.microsoft.com/office/powerpoint/2010/main" val="716133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F528-C238-48E4-8496-31CC4C9FE842}"/>
              </a:ext>
            </a:extLst>
          </p:cNvPr>
          <p:cNvSpPr>
            <a:spLocks noGrp="1"/>
          </p:cNvSpPr>
          <p:nvPr>
            <p:ph type="title"/>
          </p:nvPr>
        </p:nvSpPr>
        <p:spPr>
          <a:xfrm>
            <a:off x="0" y="1"/>
            <a:ext cx="12192000" cy="894521"/>
          </a:xfrm>
          <a:solidFill>
            <a:srgbClr val="7030A0"/>
          </a:solidFill>
        </p:spPr>
        <p:txBody>
          <a:bodyPr vert="horz" lIns="91440" tIns="45720" rIns="91440" bIns="45720" rtlCol="0" anchor="ctr">
            <a:noAutofit/>
          </a:bodyPr>
          <a:lstStyle/>
          <a:p>
            <a:pPr algn="ctr"/>
            <a:r>
              <a:rPr lang="en-US" sz="3600" b="1" dirty="0">
                <a:solidFill>
                  <a:schemeClr val="bg1"/>
                </a:solidFill>
                <a:latin typeface="Calibri" panose="020F0502020204030204" pitchFamily="34" charset="0"/>
                <a:cs typeface="Calibri" panose="020F0502020204030204" pitchFamily="34" charset="0"/>
              </a:rPr>
              <a:t>	Programmatic approaches to preventing GBV, VAC and adolescent pregnancy</a:t>
            </a:r>
            <a:endParaRPr lang="en-KE" sz="3600" b="1" dirty="0">
              <a:solidFill>
                <a:schemeClr val="bg1"/>
              </a:solidFill>
              <a:latin typeface="Calibri" panose="020F0502020204030204" pitchFamily="34" charset="0"/>
              <a:cs typeface="Calibri" panose="020F0502020204030204" pitchFamily="34" charset="0"/>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83363"/>
            <a:ext cx="1219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CB11607-77C8-456F-86F9-89E27454C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3888" y="5953539"/>
            <a:ext cx="1519830" cy="643296"/>
          </a:xfrm>
          <a:prstGeom prst="rect">
            <a:avLst/>
          </a:prstGeom>
        </p:spPr>
      </p:pic>
      <p:pic>
        <p:nvPicPr>
          <p:cNvPr id="8" name="Picture 7">
            <a:extLst>
              <a:ext uri="{FF2B5EF4-FFF2-40B4-BE49-F238E27FC236}">
                <a16:creationId xmlns:a16="http://schemas.microsoft.com/office/drawing/2014/main" id="{E7804AB4-600D-4450-8E1F-C95235E2DA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861" y="5551398"/>
            <a:ext cx="1060139" cy="1031965"/>
          </a:xfrm>
          <a:prstGeom prst="rect">
            <a:avLst/>
          </a:prstGeom>
        </p:spPr>
      </p:pic>
      <p:graphicFrame>
        <p:nvGraphicFramePr>
          <p:cNvPr id="5" name="Content Placeholder 4">
            <a:extLst>
              <a:ext uri="{FF2B5EF4-FFF2-40B4-BE49-F238E27FC236}">
                <a16:creationId xmlns:a16="http://schemas.microsoft.com/office/drawing/2014/main" id="{01174D1C-7A8C-4530-B0BF-A437983DE848}"/>
              </a:ext>
            </a:extLst>
          </p:cNvPr>
          <p:cNvGraphicFramePr>
            <a:graphicFrameLocks noGrp="1"/>
          </p:cNvGraphicFramePr>
          <p:nvPr>
            <p:ph idx="1"/>
            <p:extLst>
              <p:ext uri="{D42A27DB-BD31-4B8C-83A1-F6EECF244321}">
                <p14:modId xmlns:p14="http://schemas.microsoft.com/office/powerpoint/2010/main" val="3464062957"/>
              </p:ext>
            </p:extLst>
          </p:nvPr>
        </p:nvGraphicFramePr>
        <p:xfrm>
          <a:off x="337930" y="894523"/>
          <a:ext cx="11417190" cy="47978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a:extLst>
              <a:ext uri="{FF2B5EF4-FFF2-40B4-BE49-F238E27FC236}">
                <a16:creationId xmlns:a16="http://schemas.microsoft.com/office/drawing/2014/main" id="{EFFEBEBB-E588-4E06-B135-BE444A1EB989}"/>
              </a:ext>
            </a:extLst>
          </p:cNvPr>
          <p:cNvSpPr txBox="1"/>
          <p:nvPr/>
        </p:nvSpPr>
        <p:spPr>
          <a:xfrm>
            <a:off x="1706880" y="5814703"/>
            <a:ext cx="8737600" cy="523220"/>
          </a:xfrm>
          <a:prstGeom prst="rect">
            <a:avLst/>
          </a:prstGeom>
          <a:noFill/>
        </p:spPr>
        <p:txBody>
          <a:bodyPr wrap="square" rtlCol="0">
            <a:spAutoFit/>
          </a:bodyPr>
          <a:lstStyle/>
          <a:p>
            <a:r>
              <a:rPr lang="en-US" sz="1400" i="1" dirty="0"/>
              <a:t>Source ref: FCI NFH 15</a:t>
            </a:r>
            <a:r>
              <a:rPr lang="en-US" sz="1400" i="1" baseline="30000" dirty="0"/>
              <a:t>th</a:t>
            </a:r>
            <a:r>
              <a:rPr lang="en-US" sz="1400" i="1" dirty="0"/>
              <a:t> Sep 2021 Webinar Topic Programmatic approaches to preventing GBV, VAC and adolescent pregnancy)</a:t>
            </a:r>
            <a:endParaRPr lang="en-KE" sz="1400" i="1" dirty="0"/>
          </a:p>
        </p:txBody>
      </p:sp>
    </p:spTree>
    <p:extLst>
      <p:ext uri="{BB962C8B-B14F-4D97-AF65-F5344CB8AC3E}">
        <p14:creationId xmlns:p14="http://schemas.microsoft.com/office/powerpoint/2010/main" val="2068487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F528-C238-48E4-8496-31CC4C9FE842}"/>
              </a:ext>
            </a:extLst>
          </p:cNvPr>
          <p:cNvSpPr>
            <a:spLocks noGrp="1"/>
          </p:cNvSpPr>
          <p:nvPr>
            <p:ph type="title"/>
          </p:nvPr>
        </p:nvSpPr>
        <p:spPr>
          <a:xfrm>
            <a:off x="0" y="14626"/>
            <a:ext cx="12192000" cy="643296"/>
          </a:xfrm>
          <a:solidFill>
            <a:srgbClr val="7030A0"/>
          </a:solidFill>
        </p:spPr>
        <p:txBody>
          <a:bodyPr vert="horz" lIns="91440" tIns="45720" rIns="91440" bIns="45720" rtlCol="0" anchor="ctr">
            <a:noAutofit/>
          </a:bodyPr>
          <a:lstStyle/>
          <a:p>
            <a:pPr algn="ctr"/>
            <a:r>
              <a:rPr lang="en-US" sz="2600" b="1" dirty="0">
                <a:solidFill>
                  <a:schemeClr val="bg1"/>
                </a:solidFill>
                <a:latin typeface="Calibri" panose="020F0502020204030204" pitchFamily="34" charset="0"/>
                <a:cs typeface="Calibri" panose="020F0502020204030204" pitchFamily="34" charset="0"/>
              </a:rPr>
              <a:t>Looking Forward – work continues with empowerment through sharing &amp; learning</a:t>
            </a:r>
            <a:endParaRPr lang="en-KE" sz="2600" b="1" dirty="0">
              <a:solidFill>
                <a:schemeClr val="bg1"/>
              </a:solidFill>
              <a:latin typeface="Calibri" panose="020F0502020204030204" pitchFamily="34" charset="0"/>
              <a:cs typeface="Calibri" panose="020F0502020204030204" pitchFamily="34" charset="0"/>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83363"/>
            <a:ext cx="1219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CB11607-77C8-456F-86F9-89E27454C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3888" y="5953539"/>
            <a:ext cx="1519830" cy="643296"/>
          </a:xfrm>
          <a:prstGeom prst="rect">
            <a:avLst/>
          </a:prstGeom>
        </p:spPr>
      </p:pic>
      <p:pic>
        <p:nvPicPr>
          <p:cNvPr id="8" name="Picture 7">
            <a:extLst>
              <a:ext uri="{FF2B5EF4-FFF2-40B4-BE49-F238E27FC236}">
                <a16:creationId xmlns:a16="http://schemas.microsoft.com/office/drawing/2014/main" id="{E7804AB4-600D-4450-8E1F-C95235E2DA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82" y="5551398"/>
            <a:ext cx="986039" cy="1031965"/>
          </a:xfrm>
          <a:prstGeom prst="rect">
            <a:avLst/>
          </a:prstGeom>
        </p:spPr>
      </p:pic>
      <p:sp>
        <p:nvSpPr>
          <p:cNvPr id="3" name="Content Placeholder 2">
            <a:extLst>
              <a:ext uri="{FF2B5EF4-FFF2-40B4-BE49-F238E27FC236}">
                <a16:creationId xmlns:a16="http://schemas.microsoft.com/office/drawing/2014/main" id="{DDA125F4-6C93-47A5-8600-34808C679E8E}"/>
              </a:ext>
            </a:extLst>
          </p:cNvPr>
          <p:cNvSpPr>
            <a:spLocks noGrp="1"/>
          </p:cNvSpPr>
          <p:nvPr>
            <p:ph idx="1"/>
          </p:nvPr>
        </p:nvSpPr>
        <p:spPr>
          <a:xfrm>
            <a:off x="4286250" y="657922"/>
            <a:ext cx="7857468" cy="5011359"/>
          </a:xfrm>
        </p:spPr>
        <p:txBody>
          <a:bodyPr/>
          <a:lstStyle/>
          <a:p>
            <a:r>
              <a:rPr lang="en-US" dirty="0"/>
              <a:t>Leverage on the existing faith platforms in advocacy for HIV and Covid-19 response </a:t>
            </a:r>
          </a:p>
          <a:p>
            <a:r>
              <a:rPr lang="en-US" dirty="0"/>
              <a:t>Continuous resource mobilization within faith platforms to support vulnerable groups</a:t>
            </a:r>
          </a:p>
          <a:p>
            <a:r>
              <a:rPr lang="en-US" dirty="0"/>
              <a:t>Sustain HIV and Covid-19 IPC measures at places of worship/community</a:t>
            </a:r>
          </a:p>
          <a:p>
            <a:r>
              <a:rPr lang="en-US" dirty="0"/>
              <a:t>Sustain advocacy for the existing partnerships and networking within the faith communities</a:t>
            </a:r>
          </a:p>
          <a:p>
            <a:r>
              <a:rPr lang="en-US" dirty="0"/>
              <a:t>Strengthen referral mechanism along the WHO’s four domains of Health model (Biomedical –</a:t>
            </a:r>
            <a:r>
              <a:rPr lang="en-US" dirty="0" err="1"/>
              <a:t>Pyschological</a:t>
            </a:r>
            <a:r>
              <a:rPr lang="en-US" dirty="0"/>
              <a:t> – Social - Spiritual)</a:t>
            </a:r>
          </a:p>
          <a:p>
            <a:endParaRPr lang="en-US" dirty="0"/>
          </a:p>
          <a:p>
            <a:endParaRPr lang="en-KE" dirty="0"/>
          </a:p>
        </p:txBody>
      </p:sp>
      <p:pic>
        <p:nvPicPr>
          <p:cNvPr id="1026" name="Picture 2" descr="51,402 Looking Forward Stock Photos and Images - 123RF">
            <a:extLst>
              <a:ext uri="{FF2B5EF4-FFF2-40B4-BE49-F238E27FC236}">
                <a16:creationId xmlns:a16="http://schemas.microsoft.com/office/drawing/2014/main" id="{829A3260-C9CA-4C18-B784-AD8BB49F16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7922"/>
            <a:ext cx="4286250" cy="501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228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4980</TotalTime>
  <Words>1052</Words>
  <Application>Microsoft Macintosh PowerPoint</Application>
  <PresentationFormat>Widescreen</PresentationFormat>
  <Paragraphs>103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Gill Sans</vt:lpstr>
      <vt:lpstr>Office Theme</vt:lpstr>
      <vt:lpstr>PowerPoint Presentation</vt:lpstr>
      <vt:lpstr>Looking Back At FCI Pillars in Kenya</vt:lpstr>
      <vt:lpstr>Looking Back At FCI Pillars</vt:lpstr>
      <vt:lpstr>Reflecting on the gains from FCI NFH Webinars</vt:lpstr>
      <vt:lpstr>Lessons Learnt from FCI NFH Webinars </vt:lpstr>
      <vt:lpstr>Covid-19 MoHope and addressing myths and misconceptions on Covid-19 Vaccination</vt:lpstr>
      <vt:lpstr>Case finding and retention for children and adolescents</vt:lpstr>
      <vt:lpstr> Programmatic approaches to preventing GBV, VAC and adolescent pregnancy</vt:lpstr>
      <vt:lpstr>Looking Forward – work continues with empowerment through sharing &amp; learning</vt:lpstr>
      <vt:lpstr>Recommendation for Consideration</vt:lpstr>
      <vt:lpstr>Acknowledgement</vt:lpstr>
      <vt:lpstr>Appreciation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Kangai</dc:creator>
  <cp:lastModifiedBy>Samuel Mwenda</cp:lastModifiedBy>
  <cp:revision>251</cp:revision>
  <cp:lastPrinted>2022-09-27T17:07:21Z</cp:lastPrinted>
  <dcterms:created xsi:type="dcterms:W3CDTF">2020-11-05T17:27:03Z</dcterms:created>
  <dcterms:modified xsi:type="dcterms:W3CDTF">2022-09-27T17:18:01Z</dcterms:modified>
</cp:coreProperties>
</file>