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256" r:id="rId2"/>
    <p:sldId id="1179" r:id="rId3"/>
    <p:sldId id="1120" r:id="rId4"/>
    <p:sldId id="257" r:id="rId5"/>
    <p:sldId id="1194" r:id="rId6"/>
    <p:sldId id="1195" r:id="rId7"/>
    <p:sldId id="259" r:id="rId8"/>
    <p:sldId id="997" r:id="rId9"/>
    <p:sldId id="1148" r:id="rId10"/>
    <p:sldId id="1177" r:id="rId11"/>
    <p:sldId id="1180" r:id="rId12"/>
    <p:sldId id="258" r:id="rId13"/>
    <p:sldId id="1193" r:id="rId14"/>
    <p:sldId id="37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4es1Z8ZQ+fntOE6KapE3ZiEGTE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.lachman@gmail.com" initials="j" lastIdx="2" clrIdx="0">
    <p:extLst>
      <p:ext uri="{19B8F6BF-5375-455C-9EA6-DF929625EA0E}">
        <p15:presenceInfo xmlns:p15="http://schemas.microsoft.com/office/powerpoint/2012/main" userId="3ee64683e328b9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86404"/>
  </p:normalViewPr>
  <p:slideViewPr>
    <p:cSldViewPr snapToGrid="0" snapToObjects="1">
      <p:cViewPr varScale="1">
        <p:scale>
          <a:sx n="82" d="100"/>
          <a:sy n="82" d="100"/>
        </p:scale>
        <p:origin x="51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163.1.10.160\Staff\fgardner\aMain%20files%20laptop%20transfer%20April%202015\LMIC%20bumper%20review\Book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9747325030316E-2"/>
          <c:y val="4.296958078608E-2"/>
          <c:w val="0.930715068402446"/>
          <c:h val="0.82351156967995698"/>
        </c:manualLayout>
      </c:layout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[Book3.xlsx]Sheet1!$C$1:$C$20</c:f>
              <c:numCache>
                <c:formatCode>General</c:formatCode>
                <c:ptCount val="20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2004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xVal>
          <c:yVal>
            <c:numRef>
              <c:f>[Book3.xlsx]Sheet1!$D$1:$D$20</c:f>
              <c:numCache>
                <c:formatCode>General</c:formatCode>
                <c:ptCount val="20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2A-FC48-9354-76EDE35EFE6F}"/>
            </c:ext>
          </c:extLst>
        </c:ser>
        <c:ser>
          <c:idx val="1"/>
          <c:order val="1"/>
          <c:spPr>
            <a:ln w="22225" cap="rnd">
              <a:solidFill>
                <a:srgbClr val="2DADEF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AAD16"/>
              </a:solidFill>
              <a:ln w="9525">
                <a:solidFill>
                  <a:srgbClr val="FAAD16"/>
                </a:solidFill>
                <a:round/>
              </a:ln>
              <a:effectLst/>
            </c:spPr>
          </c:marker>
          <c:dPt>
            <c:idx val="0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6C6-E545-B4A1-682865ED9D0C}"/>
              </c:ext>
            </c:extLst>
          </c:dPt>
          <c:dPt>
            <c:idx val="1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6C6-E545-B4A1-682865ED9D0C}"/>
              </c:ext>
            </c:extLst>
          </c:dPt>
          <c:dPt>
            <c:idx val="2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6C6-E545-B4A1-682865ED9D0C}"/>
              </c:ext>
            </c:extLst>
          </c:dPt>
          <c:dPt>
            <c:idx val="3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6C6-E545-B4A1-682865ED9D0C}"/>
              </c:ext>
            </c:extLst>
          </c:dPt>
          <c:dPt>
            <c:idx val="4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6C6-E545-B4A1-682865ED9D0C}"/>
              </c:ext>
            </c:extLst>
          </c:dPt>
          <c:dPt>
            <c:idx val="5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6C6-E545-B4A1-682865ED9D0C}"/>
              </c:ext>
            </c:extLst>
          </c:dPt>
          <c:dPt>
            <c:idx val="6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6C6-E545-B4A1-682865ED9D0C}"/>
              </c:ext>
            </c:extLst>
          </c:dPt>
          <c:dPt>
            <c:idx val="7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6C6-E545-B4A1-682865ED9D0C}"/>
              </c:ext>
            </c:extLst>
          </c:dPt>
          <c:dPt>
            <c:idx val="8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6C6-E545-B4A1-682865ED9D0C}"/>
              </c:ext>
            </c:extLst>
          </c:dPt>
          <c:dPt>
            <c:idx val="9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6C6-E545-B4A1-682865ED9D0C}"/>
              </c:ext>
            </c:extLst>
          </c:dPt>
          <c:dPt>
            <c:idx val="10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6C6-E545-B4A1-682865ED9D0C}"/>
              </c:ext>
            </c:extLst>
          </c:dPt>
          <c:dPt>
            <c:idx val="11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6C6-E545-B4A1-682865ED9D0C}"/>
              </c:ext>
            </c:extLst>
          </c:dPt>
          <c:dPt>
            <c:idx val="12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F6C6-E545-B4A1-682865ED9D0C}"/>
              </c:ext>
            </c:extLst>
          </c:dPt>
          <c:dPt>
            <c:idx val="13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F6C6-E545-B4A1-682865ED9D0C}"/>
              </c:ext>
            </c:extLst>
          </c:dPt>
          <c:dPt>
            <c:idx val="14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F6C6-E545-B4A1-682865ED9D0C}"/>
              </c:ext>
            </c:extLst>
          </c:dPt>
          <c:dPt>
            <c:idx val="15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F6C6-E545-B4A1-682865ED9D0C}"/>
              </c:ext>
            </c:extLst>
          </c:dPt>
          <c:dPt>
            <c:idx val="16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F6C6-E545-B4A1-682865ED9D0C}"/>
              </c:ext>
            </c:extLst>
          </c:dPt>
          <c:dPt>
            <c:idx val="17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6C6-E545-B4A1-682865ED9D0C}"/>
              </c:ext>
            </c:extLst>
          </c:dPt>
          <c:dPt>
            <c:idx val="18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F6C6-E545-B4A1-682865ED9D0C}"/>
              </c:ext>
            </c:extLst>
          </c:dPt>
          <c:dPt>
            <c:idx val="19"/>
            <c:marker>
              <c:symbol val="square"/>
              <c:size val="6"/>
              <c:spPr>
                <a:solidFill>
                  <a:srgbClr val="2DADEF"/>
                </a:solidFill>
                <a:ln w="9525">
                  <a:solidFill>
                    <a:srgbClr val="2DADE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6C6-E545-B4A1-682865ED9D0C}"/>
              </c:ext>
            </c:extLst>
          </c:dPt>
          <c:xVal>
            <c:numRef>
              <c:f>[Book3.xlsx]Sheet1!$C$1:$C$20</c:f>
              <c:numCache>
                <c:formatCode>General</c:formatCode>
                <c:ptCount val="20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1998</c:v>
                </c:pt>
                <c:pt idx="4">
                  <c:v>2000</c:v>
                </c:pt>
                <c:pt idx="5">
                  <c:v>2001</c:v>
                </c:pt>
                <c:pt idx="6">
                  <c:v>2004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xVal>
          <c:yVal>
            <c:numRef>
              <c:f>[Book3.xlsx]Sheet1!$E$1:$E$20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11</c:v>
                </c:pt>
                <c:pt idx="15">
                  <c:v>5</c:v>
                </c:pt>
                <c:pt idx="16">
                  <c:v>6</c:v>
                </c:pt>
                <c:pt idx="17">
                  <c:v>13</c:v>
                </c:pt>
                <c:pt idx="18">
                  <c:v>7</c:v>
                </c:pt>
                <c:pt idx="1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A-FC48-9354-76EDE35EF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420520"/>
        <c:axId val="-2123073240"/>
      </c:scatterChart>
      <c:valAx>
        <c:axId val="-2128420520"/>
        <c:scaling>
          <c:orientation val="minMax"/>
          <c:max val="2020"/>
          <c:min val="1990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+mn-ea"/>
                <a:cs typeface="+mn-cs"/>
              </a:defRPr>
            </a:pPr>
            <a:endParaRPr lang="en-US"/>
          </a:p>
        </c:txPr>
        <c:crossAx val="-2123073240"/>
        <c:crosses val="autoZero"/>
        <c:crossBetween val="midCat"/>
      </c:valAx>
      <c:valAx>
        <c:axId val="-212307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+mn-ea"/>
                <a:cs typeface="+mn-cs"/>
              </a:defRPr>
            </a:pPr>
            <a:endParaRPr lang="en-US"/>
          </a:p>
        </c:txPr>
        <c:crossAx val="-2128420520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164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e48881d4a_1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ae48881d4a_1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Lucie….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gae48881d4a_13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59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18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3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Why we are here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6CE49-D434-41A3-A855-0B59B609F52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61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Lucie: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  Abundant evidence of traditional models developed over the last 30 years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Add WHO guidelines on responsive caregiving – include review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For ECD parenting – evidence shows that effects are variable as they scale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Add frances review </a:t>
            </a: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3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0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09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60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816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92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6CE49-D434-41A3-A855-0B59B609F52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l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40FA-606F-3B40-83E7-B0A61923F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01BEA-CEBE-294A-9906-68D212766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E445-6B1E-9647-9C7F-9A74A983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8B52-9C27-3446-9997-D38D2DCB6778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DFF2-BA1C-E94E-ADBD-FF2EE5E7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A7AE-C1D6-D24B-BD61-9C1E520D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616-2BF7-F246-892A-CB28B92F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FFF3147-22C8-E84A-A2C7-11D0DE5AB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8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C4200-EFF0-354F-898D-A685ED39B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42" y="5830093"/>
            <a:ext cx="8999224" cy="10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">
  <p:cSld name="Title &amp; Bullets"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381000" y="273606"/>
            <a:ext cx="10477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▸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▸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▸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▸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06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64" r:id="rId11"/>
    <p:sldLayoutId id="2147483666" r:id="rId12"/>
    <p:sldLayoutId id="214748366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tiff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9DCF3-A0EA-844C-BDBC-F2314E6536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39023"/>
            <a:ext cx="12191999" cy="81360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9E8380-4370-654A-AD38-0234027D7309}"/>
              </a:ext>
            </a:extLst>
          </p:cNvPr>
          <p:cNvSpPr/>
          <p:nvPr/>
        </p:nvSpPr>
        <p:spPr>
          <a:xfrm>
            <a:off x="298299" y="334318"/>
            <a:ext cx="4193628" cy="6266513"/>
          </a:xfrm>
          <a:prstGeom prst="rect">
            <a:avLst/>
          </a:prstGeom>
          <a:solidFill>
            <a:srgbClr val="2DAD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27E3B-9003-984E-9090-0FA0C1497496}"/>
              </a:ext>
            </a:extLst>
          </p:cNvPr>
          <p:cNvCxnSpPr/>
          <p:nvPr/>
        </p:nvCxnSpPr>
        <p:spPr>
          <a:xfrm>
            <a:off x="632749" y="1564849"/>
            <a:ext cx="3496851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2B5280-5C37-224E-9848-20A460EAF435}"/>
              </a:ext>
            </a:extLst>
          </p:cNvPr>
          <p:cNvCxnSpPr/>
          <p:nvPr/>
        </p:nvCxnSpPr>
        <p:spPr>
          <a:xfrm>
            <a:off x="632749" y="5458120"/>
            <a:ext cx="3496851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Google Shape;101;p1"/>
          <p:cNvSpPr/>
          <p:nvPr/>
        </p:nvSpPr>
        <p:spPr>
          <a:xfrm>
            <a:off x="658216" y="1499472"/>
            <a:ext cx="3687176" cy="355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2250"/>
              </a:spcBef>
            </a:pPr>
            <a:r>
              <a:rPr lang="en-US" sz="3200" b="1" spc="300" dirty="0">
                <a:solidFill>
                  <a:schemeClr val="bg1"/>
                </a:solidFill>
                <a:latin typeface="Univers Condensed" panose="020B0506020202050204" pitchFamily="34" charset="0"/>
              </a:rPr>
              <a:t>COVID-19 PLAYFUL PARENTING EMERGENCY RESPONSE</a:t>
            </a:r>
            <a:r>
              <a:rPr lang="en-US" sz="3200" b="1" spc="300" dirty="0">
                <a:solidFill>
                  <a:srgbClr val="2DADEF"/>
                </a:solidFill>
                <a:latin typeface="Univers Condensed" panose="020B0506020202050204" pitchFamily="34" charset="0"/>
              </a:rPr>
              <a:t>GITAL 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100" u="none" strike="noStrike" cap="none" dirty="0">
              <a:solidFill>
                <a:schemeClr val="bg1"/>
              </a:solidFill>
              <a:latin typeface="Univers" panose="020B0503020202020204" pitchFamily="34" charset="0"/>
              <a:sym typeface="Arial"/>
            </a:endParaRPr>
          </a:p>
          <a:p>
            <a:pPr lvl="0">
              <a:spcBef>
                <a:spcPts val="2250"/>
              </a:spcBef>
            </a:pPr>
            <a:r>
              <a:rPr lang="en-US" sz="1600" dirty="0">
                <a:solidFill>
                  <a:schemeClr val="bg1"/>
                </a:solidFill>
                <a:latin typeface="Univers" panose="020B0503020202020204" pitchFamily="34" charset="0"/>
              </a:rPr>
              <a:t>An inter-agency initiative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19851-75E3-2542-BA3C-4C115F9BC5A2}"/>
              </a:ext>
            </a:extLst>
          </p:cNvPr>
          <p:cNvSpPr/>
          <p:nvPr/>
        </p:nvSpPr>
        <p:spPr>
          <a:xfrm>
            <a:off x="1486372" y="5830939"/>
            <a:ext cx="1749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Univers" panose="020B0503020202020204" pitchFamily="34" charset="0"/>
              </a:rPr>
              <a:t>Jamie M. Lachman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Univers" panose="020B0503020202020204" pitchFamily="34" charset="0"/>
              </a:rPr>
              <a:t>and Lucie Cluver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6F439D-5338-A840-AD42-00E3C93EF2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47" y="5596101"/>
            <a:ext cx="877425" cy="8774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967AA6-7A83-1E4E-AFAB-A1857D7D8C2C}"/>
              </a:ext>
            </a:extLst>
          </p:cNvPr>
          <p:cNvSpPr/>
          <p:nvPr/>
        </p:nvSpPr>
        <p:spPr>
          <a:xfrm>
            <a:off x="10150939" y="6407860"/>
            <a:ext cx="8627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Univers Condensed" panose="020B0506020202050204" pitchFamily="34" charset="0"/>
              </a:rPr>
              <a:t>© Gregor </a:t>
            </a:r>
            <a:r>
              <a:rPr lang="en-GB" sz="800" dirty="0" err="1">
                <a:solidFill>
                  <a:schemeClr val="bg1"/>
                </a:solidFill>
                <a:latin typeface="Univers Condensed" panose="020B0506020202050204" pitchFamily="34" charset="0"/>
              </a:rPr>
              <a:t>Rohrig</a:t>
            </a:r>
            <a:endParaRPr lang="en-GB" sz="8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985547-1E0B-0E45-AD60-49C311B536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736" y="334318"/>
            <a:ext cx="6266513" cy="6266513"/>
          </a:xfrm>
          <a:prstGeom prst="rect">
            <a:avLst/>
          </a:prstGeom>
          <a:solidFill>
            <a:srgbClr val="2DADE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DE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/>
        </p:nvSpPr>
        <p:spPr>
          <a:xfrm>
            <a:off x="347106" y="250639"/>
            <a:ext cx="8068474" cy="57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26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Evidence-Based Playful Parenting</a:t>
            </a:r>
            <a:endParaRPr sz="3600" b="1" dirty="0">
              <a:solidFill>
                <a:schemeClr val="bg1"/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8F55DD5-AD6B-424D-B3C5-3AEE9E3D7C77}"/>
              </a:ext>
            </a:extLst>
          </p:cNvPr>
          <p:cNvCxnSpPr>
            <a:cxnSpLocks/>
          </p:cNvCxnSpPr>
          <p:nvPr/>
        </p:nvCxnSpPr>
        <p:spPr>
          <a:xfrm>
            <a:off x="255027" y="919390"/>
            <a:ext cx="1162320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57A9A6-E43C-FE43-825C-8B17C8C7A1A0}"/>
              </a:ext>
            </a:extLst>
          </p:cNvPr>
          <p:cNvGrpSpPr/>
          <p:nvPr/>
        </p:nvGrpSpPr>
        <p:grpSpPr>
          <a:xfrm>
            <a:off x="9791238" y="210930"/>
            <a:ext cx="2052243" cy="536107"/>
            <a:chOff x="9791238" y="210930"/>
            <a:chExt cx="2052243" cy="536107"/>
          </a:xfrm>
          <a:effectLst>
            <a:outerShdw blurRad="330200" sx="87000" sy="87000" algn="ctr" rotWithShape="0">
              <a:prstClr val="black">
                <a:alpha val="21000"/>
              </a:prstClr>
            </a:outerShdw>
          </a:effectLst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3A4332BB-E4EC-B648-B27A-2BBE7C15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238" y="289170"/>
              <a:ext cx="797094" cy="429639"/>
            </a:xfrm>
            <a:prstGeom prst="rect">
              <a:avLst/>
            </a:prstGeom>
          </p:spPr>
        </p:pic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CC17ACDE-886C-E945-BECD-E8D066CC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8861" y="210930"/>
              <a:ext cx="994620" cy="53610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9F4C14D-BCB2-1F42-A1B9-BA96834FE8D4}"/>
              </a:ext>
            </a:extLst>
          </p:cNvPr>
          <p:cNvSpPr txBox="1"/>
          <p:nvPr/>
        </p:nvSpPr>
        <p:spPr>
          <a:xfrm>
            <a:off x="517967" y="1744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6D0F81-981A-B441-9EAB-DF800B35E7F5}"/>
              </a:ext>
            </a:extLst>
          </p:cNvPr>
          <p:cNvGrpSpPr/>
          <p:nvPr/>
        </p:nvGrpSpPr>
        <p:grpSpPr>
          <a:xfrm>
            <a:off x="401791" y="1233222"/>
            <a:ext cx="11426258" cy="5352423"/>
            <a:chOff x="368499" y="221667"/>
            <a:chExt cx="11426258" cy="5352423"/>
          </a:xfrm>
        </p:grpSpPr>
        <p:pic>
          <p:nvPicPr>
            <p:cNvPr id="34" name="Picture 33" descr="A picture containing drawing, sign&#10;&#10;Description automatically generated">
              <a:extLst>
                <a:ext uri="{FF2B5EF4-FFF2-40B4-BE49-F238E27FC236}">
                  <a16:creationId xmlns:a16="http://schemas.microsoft.com/office/drawing/2014/main" id="{440A1A48-8A19-E841-AD46-5A008A5776CC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9546" y="2022900"/>
              <a:ext cx="2641599" cy="1689100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5008E32A-44E0-3049-AA33-ACFF714E9DF8}"/>
                </a:ext>
              </a:extLst>
            </p:cNvPr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499" y="2022900"/>
              <a:ext cx="2635051" cy="1689100"/>
            </a:xfrm>
            <a:prstGeom prst="rect">
              <a:avLst/>
            </a:prstGeom>
          </p:spPr>
        </p:pic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6B7D8E7-D17E-2A48-B264-8DE958B3E501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49" y="3838129"/>
              <a:ext cx="2674618" cy="1710055"/>
            </a:xfrm>
            <a:prstGeom prst="rect">
              <a:avLst/>
            </a:prstGeom>
          </p:spPr>
        </p:pic>
        <p:pic>
          <p:nvPicPr>
            <p:cNvPr id="38" name="Picture 3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2715DAF-A335-A94E-98BC-B050A2812588}"/>
                </a:ext>
              </a:extLst>
            </p:cNvPr>
            <p:cNvPicPr/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9901" y="242198"/>
              <a:ext cx="2606028" cy="1684655"/>
            </a:xfrm>
            <a:prstGeom prst="rect">
              <a:avLst/>
            </a:prstGeom>
          </p:spPr>
        </p:pic>
        <p:pic>
          <p:nvPicPr>
            <p:cNvPr id="61" name="Picture 6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D650DEF-745A-5245-8C13-12F6514DB764}"/>
                </a:ext>
              </a:extLst>
            </p:cNvPr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4360" y="2044926"/>
              <a:ext cx="2606028" cy="1689100"/>
            </a:xfrm>
            <a:prstGeom prst="rect">
              <a:avLst/>
            </a:prstGeom>
          </p:spPr>
        </p:pic>
        <p:pic>
          <p:nvPicPr>
            <p:cNvPr id="65" name="Picture 6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9DE6D59-F9B1-C849-8299-1A5B5302297A}"/>
                </a:ext>
              </a:extLst>
            </p:cNvPr>
            <p:cNvPicPr/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0879" y="3878005"/>
              <a:ext cx="2635050" cy="1696085"/>
            </a:xfrm>
            <a:prstGeom prst="rect">
              <a:avLst/>
            </a:prstGeom>
          </p:spPr>
        </p:pic>
        <p:pic>
          <p:nvPicPr>
            <p:cNvPr id="66" name="Picture 65" descr="A picture containing drawing, sign&#10;&#10;Description automatically generated">
              <a:extLst>
                <a:ext uri="{FF2B5EF4-FFF2-40B4-BE49-F238E27FC236}">
                  <a16:creationId xmlns:a16="http://schemas.microsoft.com/office/drawing/2014/main" id="{1C89BFDA-4B3B-044C-8FBE-C2FE42A8D71C}"/>
                </a:ext>
              </a:extLst>
            </p:cNvPr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9239" y="242198"/>
              <a:ext cx="2635051" cy="1697355"/>
            </a:xfrm>
            <a:prstGeom prst="rect">
              <a:avLst/>
            </a:prstGeom>
          </p:spPr>
        </p:pic>
        <p:pic>
          <p:nvPicPr>
            <p:cNvPr id="67" name="Picture 6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E3FCDFC-42F9-904A-8B2F-CF8004DC1696}"/>
                </a:ext>
              </a:extLst>
            </p:cNvPr>
            <p:cNvPicPr/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2042" y="2044926"/>
              <a:ext cx="2537938" cy="1691640"/>
            </a:xfrm>
            <a:prstGeom prst="rect">
              <a:avLst/>
            </a:prstGeom>
          </p:spPr>
        </p:pic>
        <p:pic>
          <p:nvPicPr>
            <p:cNvPr id="68" name="Picture 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2476025-2D5E-0440-B8F7-F27988E615DB}"/>
                </a:ext>
              </a:extLst>
            </p:cNvPr>
            <p:cNvPicPr/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3485" y="3838129"/>
              <a:ext cx="2635051" cy="1691640"/>
            </a:xfrm>
            <a:prstGeom prst="rect">
              <a:avLst/>
            </a:prstGeom>
          </p:spPr>
        </p:pic>
        <p:pic>
          <p:nvPicPr>
            <p:cNvPr id="69" name="Picture 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8030A15-0E0C-6F49-86E9-6A3E6E335DC7}"/>
                </a:ext>
              </a:extLst>
            </p:cNvPr>
            <p:cNvPicPr/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6094" y="226112"/>
              <a:ext cx="2635051" cy="1684655"/>
            </a:xfrm>
            <a:prstGeom prst="rect">
              <a:avLst/>
            </a:prstGeom>
          </p:spPr>
        </p:pic>
        <p:pic>
          <p:nvPicPr>
            <p:cNvPr id="70" name="Picture 69" descr="A picture containing drawing, sign&#10;&#10;Description automatically generated">
              <a:extLst>
                <a:ext uri="{FF2B5EF4-FFF2-40B4-BE49-F238E27FC236}">
                  <a16:creationId xmlns:a16="http://schemas.microsoft.com/office/drawing/2014/main" id="{485AD186-CF7E-1B41-8250-C23DB62E5250}"/>
                </a:ext>
              </a:extLst>
            </p:cNvPr>
            <p:cNvPicPr/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49" y="221667"/>
              <a:ext cx="2635051" cy="1689100"/>
            </a:xfrm>
            <a:prstGeom prst="rect">
              <a:avLst/>
            </a:prstGeom>
          </p:spPr>
        </p:pic>
        <p:pic>
          <p:nvPicPr>
            <p:cNvPr id="71" name="Picture 7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9D89866-53E5-1641-B35E-7B52401A779F}"/>
                </a:ext>
              </a:extLst>
            </p:cNvPr>
            <p:cNvPicPr/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6094" y="3856544"/>
              <a:ext cx="2658663" cy="169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24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C041AF-D533-1B49-B954-97627BCFF6D3}"/>
              </a:ext>
            </a:extLst>
          </p:cNvPr>
          <p:cNvCxnSpPr>
            <a:cxnSpLocks/>
          </p:cNvCxnSpPr>
          <p:nvPr/>
        </p:nvCxnSpPr>
        <p:spPr>
          <a:xfrm>
            <a:off x="255027" y="919390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E2DAC2-E74C-AF4B-8874-BA8502ADADEA}"/>
              </a:ext>
            </a:extLst>
          </p:cNvPr>
          <p:cNvSpPr txBox="1"/>
          <p:nvPr/>
        </p:nvSpPr>
        <p:spPr>
          <a:xfrm>
            <a:off x="614895" y="257506"/>
            <a:ext cx="6381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2DADEF"/>
                </a:solidFill>
                <a:latin typeface="Avenir Next" panose="020B0503020202020204" pitchFamily="34" charset="0"/>
              </a:rPr>
              <a:t>One-on-One Time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1B327-BBFE-4E49-B64E-36F11E852957}"/>
              </a:ext>
            </a:extLst>
          </p:cNvPr>
          <p:cNvGrpSpPr/>
          <p:nvPr/>
        </p:nvGrpSpPr>
        <p:grpSpPr>
          <a:xfrm>
            <a:off x="599268" y="2050824"/>
            <a:ext cx="4762446" cy="2246769"/>
            <a:chOff x="750996" y="1502461"/>
            <a:chExt cx="4762446" cy="22467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F94F22-5D1E-8046-8BCB-9DA2E9D7656B}"/>
                </a:ext>
              </a:extLst>
            </p:cNvPr>
            <p:cNvSpPr txBox="1"/>
            <p:nvPr/>
          </p:nvSpPr>
          <p:spPr>
            <a:xfrm>
              <a:off x="983482" y="1502461"/>
              <a:ext cx="452996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Avenir Next" panose="020B0503020202020204" pitchFamily="34" charset="0"/>
                </a:rPr>
                <a:t>Positive relationship building</a:t>
              </a:r>
            </a:p>
            <a:p>
              <a:endParaRPr lang="en-US" sz="2000" dirty="0">
                <a:solidFill>
                  <a:srgbClr val="002060"/>
                </a:solidFill>
                <a:latin typeface="Avenir Next" panose="020B0503020202020204" pitchFamily="34" charset="0"/>
              </a:endParaRPr>
            </a:p>
            <a:p>
              <a:r>
                <a:rPr lang="en-US" sz="2000" dirty="0">
                  <a:solidFill>
                    <a:srgbClr val="002060"/>
                  </a:solidFill>
                  <a:latin typeface="Avenir Next" panose="020B0503020202020204" pitchFamily="34" charset="0"/>
                </a:rPr>
                <a:t>20 minutes a day</a:t>
              </a:r>
            </a:p>
            <a:p>
              <a:endParaRPr lang="en-US" sz="2000" dirty="0">
                <a:solidFill>
                  <a:srgbClr val="002060"/>
                </a:solidFill>
                <a:latin typeface="Avenir Next" panose="020B0503020202020204" pitchFamily="34" charset="0"/>
              </a:endParaRPr>
            </a:p>
            <a:p>
              <a:r>
                <a:rPr lang="en-US" sz="2000" dirty="0">
                  <a:solidFill>
                    <a:srgbClr val="002060"/>
                  </a:solidFill>
                  <a:latin typeface="Avenir Next" panose="020B0503020202020204" pitchFamily="34" charset="0"/>
                </a:rPr>
                <a:t>Child-led play</a:t>
              </a:r>
            </a:p>
            <a:p>
              <a:endParaRPr lang="en-US" sz="2000" dirty="0">
                <a:solidFill>
                  <a:srgbClr val="002060"/>
                </a:solidFill>
                <a:latin typeface="Avenir Next" panose="020B0503020202020204" pitchFamily="34" charset="0"/>
              </a:endParaRPr>
            </a:p>
            <a:p>
              <a:r>
                <a:rPr lang="en-US" sz="2000" dirty="0">
                  <a:solidFill>
                    <a:srgbClr val="002060"/>
                  </a:solidFill>
                  <a:latin typeface="Avenir Next" panose="020B0503020202020204" pitchFamily="34" charset="0"/>
                </a:rPr>
                <a:t>Switch off TV and phone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442996-7BBD-8142-A3E2-932AE43E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996" y="1609941"/>
              <a:ext cx="219786" cy="2197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511025-1F7E-CF44-9C19-520FD3EF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807" y="2206665"/>
              <a:ext cx="219786" cy="21978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077501-A1BB-584D-AED1-5347A0167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028" y="2814018"/>
              <a:ext cx="219786" cy="2197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04FE43-7BEA-194F-BD17-77950276E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696" y="3426785"/>
              <a:ext cx="219786" cy="21978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11C35E-6C9B-3849-A67C-FECE009F7B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/>
        </p:nvSpPr>
        <p:spPr>
          <a:xfrm>
            <a:off x="3147511" y="1112642"/>
            <a:ext cx="2993571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2DADEF"/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ParentChat</a:t>
            </a:r>
            <a:endParaRPr sz="1867" b="1">
              <a:solidFill>
                <a:srgbClr val="2DADEF"/>
              </a:solidFill>
              <a:latin typeface="Univers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48" name="Google Shape;248;p45"/>
          <p:cNvSpPr txBox="1"/>
          <p:nvPr/>
        </p:nvSpPr>
        <p:spPr>
          <a:xfrm>
            <a:off x="3193379" y="4208593"/>
            <a:ext cx="2807935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Online parent support groups based on PLH (ages 2-17)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8 weekly modules; 2 chat sessions per module (8-15 parents)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Weekly assignments and feedback sessions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Pilots in Malaysia, Moldova, Montenegro, North Macedonia, Philippines, South Africa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</p:txBody>
      </p:sp>
      <p:grpSp>
        <p:nvGrpSpPr>
          <p:cNvPr id="249" name="Google Shape;249;p45"/>
          <p:cNvGrpSpPr/>
          <p:nvPr/>
        </p:nvGrpSpPr>
        <p:grpSpPr>
          <a:xfrm>
            <a:off x="3565465" y="1899641"/>
            <a:ext cx="2005099" cy="1935451"/>
            <a:chOff x="878213" y="5905500"/>
            <a:chExt cx="3541387" cy="3418375"/>
          </a:xfrm>
        </p:grpSpPr>
        <p:grpSp>
          <p:nvGrpSpPr>
            <p:cNvPr id="250" name="Google Shape;250;p45"/>
            <p:cNvGrpSpPr/>
            <p:nvPr/>
          </p:nvGrpSpPr>
          <p:grpSpPr>
            <a:xfrm>
              <a:off x="878213" y="5912600"/>
              <a:ext cx="3464348" cy="3411275"/>
              <a:chOff x="585475" y="3997539"/>
              <a:chExt cx="2309565" cy="2274183"/>
            </a:xfrm>
          </p:grpSpPr>
          <p:pic>
            <p:nvPicPr>
              <p:cNvPr id="251" name="Google Shape;251;p45" descr="Whatsapp | Free Icon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475" y="5191722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45" descr="Bubble, chat, communication, facebook messenger, message icon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15040" y="5182764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45" descr="Viber | Free Icon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5475" y="3997539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4" name="Google Shape;254;p45" descr="Ly22P4rL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3200" y="5905500"/>
              <a:ext cx="1676400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45"/>
          <p:cNvSpPr txBox="1"/>
          <p:nvPr/>
        </p:nvSpPr>
        <p:spPr>
          <a:xfrm>
            <a:off x="9791158" y="1109677"/>
            <a:ext cx="1796143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2DADEF"/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ParentApp</a:t>
            </a:r>
            <a:endParaRPr sz="1867" b="1">
              <a:solidFill>
                <a:srgbClr val="2DADEF"/>
              </a:solidFill>
              <a:latin typeface="Univers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9113399" y="4208593"/>
            <a:ext cx="3074427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App-based program for parents of adolescents (10-17)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Parenting support through joint activities and stories for parents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Reminders for practicing skills and reducing stress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Check-ins and reminders on parenting and emotional wellbeing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Piloting in 2021 in South Africa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6134687" y="1112642"/>
            <a:ext cx="2999968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667" b="1">
                <a:solidFill>
                  <a:srgbClr val="2DADEF"/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ParentText</a:t>
            </a:r>
            <a:endParaRPr sz="1867" b="1">
              <a:solidFill>
                <a:srgbClr val="2DADEF"/>
              </a:solidFill>
              <a:latin typeface="Univers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6134687" y="4208593"/>
            <a:ext cx="2931172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Interactive chatbot delivery to basic phones and smartphones (ages 0-17)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5-10 weeks of daily content depending on user-driven frequency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On-demand content (e.g., child behaviour, stress, services)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Reminders for practicing skills and reducing stress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Pilots in 2021 in India, Jamaica, Malaysia, Philippines, South Africa</a:t>
            </a:r>
            <a:endParaRPr sz="1467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</p:txBody>
      </p:sp>
      <p:pic>
        <p:nvPicPr>
          <p:cNvPr id="259" name="Google Shape;259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6482" y="1657642"/>
            <a:ext cx="1320236" cy="238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25072" y="1650009"/>
            <a:ext cx="1284640" cy="2520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45"/>
          <p:cNvGrpSpPr/>
          <p:nvPr/>
        </p:nvGrpSpPr>
        <p:grpSpPr>
          <a:xfrm>
            <a:off x="3074429" y="995589"/>
            <a:ext cx="5987144" cy="5829063"/>
            <a:chOff x="3074427" y="995590"/>
            <a:chExt cx="5987143" cy="3108324"/>
          </a:xfrm>
        </p:grpSpPr>
        <p:cxnSp>
          <p:nvCxnSpPr>
            <p:cNvPr id="262" name="Google Shape;262;p45"/>
            <p:cNvCxnSpPr/>
            <p:nvPr/>
          </p:nvCxnSpPr>
          <p:spPr>
            <a:xfrm>
              <a:off x="3074427" y="995590"/>
              <a:ext cx="0" cy="3108324"/>
            </a:xfrm>
            <a:prstGeom prst="straightConnector1">
              <a:avLst/>
            </a:prstGeom>
            <a:noFill/>
            <a:ln w="12700" cap="flat" cmpd="sng">
              <a:solidFill>
                <a:srgbClr val="19496B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p45"/>
            <p:cNvCxnSpPr/>
            <p:nvPr/>
          </p:nvCxnSpPr>
          <p:spPr>
            <a:xfrm>
              <a:off x="6067999" y="995590"/>
              <a:ext cx="0" cy="3108324"/>
            </a:xfrm>
            <a:prstGeom prst="straightConnector1">
              <a:avLst/>
            </a:prstGeom>
            <a:noFill/>
            <a:ln w="12700" cap="flat" cmpd="sng">
              <a:solidFill>
                <a:srgbClr val="19496B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45"/>
            <p:cNvCxnSpPr/>
            <p:nvPr/>
          </p:nvCxnSpPr>
          <p:spPr>
            <a:xfrm>
              <a:off x="9061570" y="995590"/>
              <a:ext cx="0" cy="3108324"/>
            </a:xfrm>
            <a:prstGeom prst="straightConnector1">
              <a:avLst/>
            </a:prstGeom>
            <a:noFill/>
            <a:ln w="12700" cap="flat" cmpd="sng">
              <a:solidFill>
                <a:srgbClr val="19496B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6" name="Google Shape;266;p45"/>
          <p:cNvSpPr txBox="1"/>
          <p:nvPr/>
        </p:nvSpPr>
        <p:spPr>
          <a:xfrm>
            <a:off x="204227" y="204267"/>
            <a:ext cx="108716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3200" b="1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Parenting for Lifelong Health – People Plus Digital</a:t>
            </a:r>
            <a:endParaRPr sz="1467" dirty="0">
              <a:solidFill>
                <a:srgbClr val="2DADEF"/>
              </a:solidFill>
              <a:latin typeface="Avenir Next" panose="020B0503020202020204" pitchFamily="34" charset="0"/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14098" y="1112642"/>
            <a:ext cx="3124033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667" b="1" dirty="0">
                <a:solidFill>
                  <a:srgbClr val="2DADEF"/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PLH In-Person</a:t>
            </a:r>
            <a:endParaRPr sz="1867" b="1" dirty="0">
              <a:solidFill>
                <a:srgbClr val="2DADEF"/>
              </a:solidFill>
              <a:latin typeface="Univers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68" name="Google Shape;268;p45"/>
          <p:cNvSpPr txBox="1"/>
          <p:nvPr/>
        </p:nvSpPr>
        <p:spPr>
          <a:xfrm>
            <a:off x="100702" y="4208593"/>
            <a:ext cx="2980343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Parenting programs delivered by trained facilitators in-person or Zoom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5-14 s modules for groups of 10-15 participants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Strongest evidence for effectiveness across multiple outcomes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Delivered in over 25 countries for more than 300,000 families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  <a:ea typeface="Avenir"/>
                <a:cs typeface="Avenir"/>
                <a:sym typeface="Avenir"/>
              </a:rPr>
              <a:t>Can be delivered via Zoom or other video conferencing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879" y="1899642"/>
            <a:ext cx="2280301" cy="206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2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DE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/>
        </p:nvSpPr>
        <p:spPr>
          <a:xfrm>
            <a:off x="347106" y="250639"/>
            <a:ext cx="4191705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26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Core Principles</a:t>
            </a:r>
            <a:endParaRPr sz="4000" b="1" dirty="0">
              <a:solidFill>
                <a:schemeClr val="bg1"/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1F1003-A31E-AB40-A1C6-8DC77263F5B2}"/>
              </a:ext>
            </a:extLst>
          </p:cNvPr>
          <p:cNvGrpSpPr/>
          <p:nvPr/>
        </p:nvGrpSpPr>
        <p:grpSpPr>
          <a:xfrm>
            <a:off x="483901" y="2838902"/>
            <a:ext cx="10621061" cy="1862072"/>
            <a:chOff x="483901" y="3255590"/>
            <a:chExt cx="10621061" cy="1862072"/>
          </a:xfrm>
        </p:grpSpPr>
        <p:sp>
          <p:nvSpPr>
            <p:cNvPr id="239" name="Google Shape;239;p9"/>
            <p:cNvSpPr txBox="1"/>
            <p:nvPr/>
          </p:nvSpPr>
          <p:spPr>
            <a:xfrm>
              <a:off x="7781198" y="4361854"/>
              <a:ext cx="1378385" cy="6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AD16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Playful &amp; Empathetic  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A312F6-EEDB-F348-BE1E-230463C25463}"/>
                </a:ext>
              </a:extLst>
            </p:cNvPr>
            <p:cNvSpPr/>
            <p:nvPr/>
          </p:nvSpPr>
          <p:spPr>
            <a:xfrm>
              <a:off x="9865229" y="3255590"/>
              <a:ext cx="1054393" cy="1054393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5901152" y="4361854"/>
              <a:ext cx="1524172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AD16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Adaptive &amp; Locally Relevant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E102E3-D5ED-4049-9B28-F2007D2DD463}"/>
                </a:ext>
              </a:extLst>
            </p:cNvPr>
            <p:cNvGrpSpPr/>
            <p:nvPr/>
          </p:nvGrpSpPr>
          <p:grpSpPr>
            <a:xfrm>
              <a:off x="6136042" y="3255590"/>
              <a:ext cx="1054393" cy="1054393"/>
              <a:chOff x="7722931" y="2999613"/>
              <a:chExt cx="1378385" cy="1378385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6BC1AFAE-E5AA-C648-8000-BDF5813E0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9031" y="3329559"/>
                <a:ext cx="806183" cy="806183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69EA154-6633-604E-80C1-11D931E61CAC}"/>
                  </a:ext>
                </a:extLst>
              </p:cNvPr>
              <p:cNvSpPr/>
              <p:nvPr/>
            </p:nvSpPr>
            <p:spPr>
              <a:xfrm>
                <a:off x="7722931" y="2999613"/>
                <a:ext cx="1378385" cy="1378385"/>
              </a:xfrm>
              <a:prstGeom prst="ellipse">
                <a:avLst/>
              </a:prstGeom>
              <a:noFill/>
              <a:ln w="22225"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3" name="Google Shape;233;p9"/>
            <p:cNvSpPr txBox="1"/>
            <p:nvPr/>
          </p:nvSpPr>
          <p:spPr>
            <a:xfrm>
              <a:off x="3969451" y="4361854"/>
              <a:ext cx="1744656" cy="6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AD16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Open Source </a:t>
              </a:r>
              <a:b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</a:b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&amp; Non-Commercial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A1B96BA-5ABD-A64B-AC01-48F67D772F53}"/>
                </a:ext>
              </a:extLst>
            </p:cNvPr>
            <p:cNvGrpSpPr/>
            <p:nvPr/>
          </p:nvGrpSpPr>
          <p:grpSpPr>
            <a:xfrm>
              <a:off x="4314583" y="3255590"/>
              <a:ext cx="1054393" cy="1054393"/>
              <a:chOff x="5447816" y="2999613"/>
              <a:chExt cx="1378385" cy="1378385"/>
            </a:xfrm>
          </p:grpSpPr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1A668BFE-4675-2D47-8EB8-8458C595B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4535" y="3285713"/>
                <a:ext cx="806183" cy="806183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F8415A7-74E0-8C45-8A65-2B6E8321B391}"/>
                  </a:ext>
                </a:extLst>
              </p:cNvPr>
              <p:cNvSpPr/>
              <p:nvPr/>
            </p:nvSpPr>
            <p:spPr>
              <a:xfrm>
                <a:off x="5447816" y="2999613"/>
                <a:ext cx="1378385" cy="1378385"/>
              </a:xfrm>
              <a:prstGeom prst="ellipse">
                <a:avLst/>
              </a:prstGeom>
              <a:noFill/>
              <a:ln w="22225"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6" name="Google Shape;236;p9"/>
            <p:cNvSpPr txBox="1"/>
            <p:nvPr/>
          </p:nvSpPr>
          <p:spPr>
            <a:xfrm>
              <a:off x="2467424" y="4361854"/>
              <a:ext cx="1260913" cy="668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AD16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Scalable </a:t>
              </a:r>
              <a:b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</a:b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&amp; Low-Cost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C498DE-49DC-E940-A9B3-B211E2FD35C4}"/>
                </a:ext>
              </a:extLst>
            </p:cNvPr>
            <p:cNvGrpSpPr/>
            <p:nvPr/>
          </p:nvGrpSpPr>
          <p:grpSpPr>
            <a:xfrm>
              <a:off x="2573035" y="3255590"/>
              <a:ext cx="1054393" cy="1054393"/>
              <a:chOff x="3216245" y="2999613"/>
              <a:chExt cx="1378385" cy="1378385"/>
            </a:xfrm>
          </p:grpSpPr>
          <p:pic>
            <p:nvPicPr>
              <p:cNvPr id="6" name="Picture 5" descr="Logo, icon&#10;&#10;Description automatically generated">
                <a:extLst>
                  <a:ext uri="{FF2B5EF4-FFF2-40B4-BE49-F238E27FC236}">
                    <a16:creationId xmlns:a16="http://schemas.microsoft.com/office/drawing/2014/main" id="{CBFD9702-ED1C-3B4A-9579-48D4CBA1B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3231" y="3289399"/>
                <a:ext cx="806183" cy="806183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C846A93-364F-5747-94E3-6D1805347902}"/>
                  </a:ext>
                </a:extLst>
              </p:cNvPr>
              <p:cNvSpPr/>
              <p:nvPr/>
            </p:nvSpPr>
            <p:spPr>
              <a:xfrm>
                <a:off x="3216245" y="2999613"/>
                <a:ext cx="1378385" cy="1378385"/>
              </a:xfrm>
              <a:prstGeom prst="ellipse">
                <a:avLst/>
              </a:prstGeom>
              <a:noFill/>
              <a:ln w="22225"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7" name="Google Shape;227;p9"/>
            <p:cNvSpPr txBox="1"/>
            <p:nvPr/>
          </p:nvSpPr>
          <p:spPr>
            <a:xfrm>
              <a:off x="483901" y="4361854"/>
              <a:ext cx="1707300" cy="755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AD16"/>
                </a:buClr>
                <a:buSzPts val="2000"/>
                <a:buFont typeface="Arial"/>
                <a:buNone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Evidence of Impact 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B76943D-1760-F846-9DA4-EF3A4C11766C}"/>
                </a:ext>
              </a:extLst>
            </p:cNvPr>
            <p:cNvGrpSpPr/>
            <p:nvPr/>
          </p:nvGrpSpPr>
          <p:grpSpPr>
            <a:xfrm>
              <a:off x="831487" y="3255590"/>
              <a:ext cx="1054393" cy="1054393"/>
              <a:chOff x="1071760" y="2999613"/>
              <a:chExt cx="1378385" cy="1378385"/>
            </a:xfrm>
          </p:grpSpPr>
          <p:pic>
            <p:nvPicPr>
              <p:cNvPr id="4" name="Picture 3" descr="A picture containing building, window, sitting, clock&#10;&#10;Description automatically generated">
                <a:extLst>
                  <a:ext uri="{FF2B5EF4-FFF2-40B4-BE49-F238E27FC236}">
                    <a16:creationId xmlns:a16="http://schemas.microsoft.com/office/drawing/2014/main" id="{324A97FC-55A7-D442-90D1-8DF52DD91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57860" y="3293740"/>
                <a:ext cx="806183" cy="806183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7B9A3F-5013-6D44-80DB-A96DE90D0D23}"/>
                  </a:ext>
                </a:extLst>
              </p:cNvPr>
              <p:cNvSpPr/>
              <p:nvPr/>
            </p:nvSpPr>
            <p:spPr>
              <a:xfrm>
                <a:off x="1071760" y="2999613"/>
                <a:ext cx="1378385" cy="1378385"/>
              </a:xfrm>
              <a:prstGeom prst="ellipse">
                <a:avLst/>
              </a:prstGeom>
              <a:noFill/>
              <a:ln w="22225"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C4B8F43B-D46F-4841-9507-F2369CD5A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8572" y="3255590"/>
              <a:ext cx="1054393" cy="1054393"/>
            </a:xfrm>
            <a:prstGeom prst="rect">
              <a:avLst/>
            </a:prstGeom>
          </p:spPr>
        </p:pic>
        <p:sp>
          <p:nvSpPr>
            <p:cNvPr id="26" name="Google Shape;239;p9">
              <a:extLst>
                <a:ext uri="{FF2B5EF4-FFF2-40B4-BE49-F238E27FC236}">
                  <a16:creationId xmlns:a16="http://schemas.microsoft.com/office/drawing/2014/main" id="{934B64E0-2BE1-EB45-B798-C8DFFC072A88}"/>
                </a:ext>
              </a:extLst>
            </p:cNvPr>
            <p:cNvSpPr txBox="1"/>
            <p:nvPr/>
          </p:nvSpPr>
          <p:spPr>
            <a:xfrm>
              <a:off x="9726577" y="4361854"/>
              <a:ext cx="1378385" cy="6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rgbClr val="FAAD16"/>
                </a:buClr>
                <a:buSzPts val="2000"/>
              </a:pPr>
              <a:r>
                <a:rPr lang="en-US" sz="1600" dirty="0">
                  <a:solidFill>
                    <a:schemeClr val="bg1"/>
                  </a:solidFill>
                  <a:latin typeface="Univers Condensed" panose="020B0506020202050204" pitchFamily="34" charset="0"/>
                  <a:ea typeface="Avenir"/>
                  <a:cs typeface="Avenir"/>
                  <a:sym typeface="Avenir"/>
                </a:rPr>
                <a:t>Policy Partnerships</a:t>
              </a:r>
              <a:endParaRPr sz="1600" dirty="0">
                <a:solidFill>
                  <a:schemeClr val="bg1"/>
                </a:solidFill>
                <a:latin typeface="Univers Condensed" panose="020B050602020205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525D679-8118-7D47-9DF9-33E260188A4F}"/>
                </a:ext>
              </a:extLst>
            </p:cNvPr>
            <p:cNvGrpSpPr/>
            <p:nvPr/>
          </p:nvGrpSpPr>
          <p:grpSpPr>
            <a:xfrm>
              <a:off x="7943195" y="3255590"/>
              <a:ext cx="1054393" cy="1054393"/>
              <a:chOff x="9791216" y="2999613"/>
              <a:chExt cx="1378385" cy="1378385"/>
            </a:xfrm>
          </p:grpSpPr>
          <p:pic>
            <p:nvPicPr>
              <p:cNvPr id="28" name="Picture 27" descr="Shape&#10;&#10;Description automatically generated">
                <a:extLst>
                  <a:ext uri="{FF2B5EF4-FFF2-40B4-BE49-F238E27FC236}">
                    <a16:creationId xmlns:a16="http://schemas.microsoft.com/office/drawing/2014/main" id="{A50591F5-70E0-764C-9E2E-93A71CB90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88202" y="3349194"/>
                <a:ext cx="806183" cy="806183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F2DE07-935B-1A4F-9B07-4F374CAB62DD}"/>
                  </a:ext>
                </a:extLst>
              </p:cNvPr>
              <p:cNvSpPr/>
              <p:nvPr/>
            </p:nvSpPr>
            <p:spPr>
              <a:xfrm>
                <a:off x="9791216" y="2999613"/>
                <a:ext cx="1378385" cy="1378385"/>
              </a:xfrm>
              <a:prstGeom prst="ellipse">
                <a:avLst/>
              </a:prstGeom>
              <a:noFill/>
              <a:ln w="22225" cap="rnd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0" name="Picture 29" descr="A picture containing monitor, screen, computer, colorful&#10;&#10;Description automatically generated">
            <a:extLst>
              <a:ext uri="{FF2B5EF4-FFF2-40B4-BE49-F238E27FC236}">
                <a16:creationId xmlns:a16="http://schemas.microsoft.com/office/drawing/2014/main" id="{9C91D08B-95E9-0C4D-82E8-7C345561F77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78512" y="5377689"/>
            <a:ext cx="3991702" cy="1576113"/>
          </a:xfrm>
          <a:prstGeom prst="rect">
            <a:avLst/>
          </a:prstGeom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B10A5733-38EC-0645-8DE8-C36C448176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650" y="1049598"/>
            <a:ext cx="3028833" cy="19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DE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19F89-816D-C54E-BDB3-63F5384C2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005" y="-100459"/>
            <a:ext cx="7058917" cy="7058917"/>
          </a:xfrm>
          <a:prstGeom prst="rect">
            <a:avLst/>
          </a:prstGeom>
        </p:spPr>
      </p:pic>
      <p:sp>
        <p:nvSpPr>
          <p:cNvPr id="464" name="Google Shape;464;p21"/>
          <p:cNvSpPr txBox="1"/>
          <p:nvPr/>
        </p:nvSpPr>
        <p:spPr>
          <a:xfrm>
            <a:off x="956816" y="516012"/>
            <a:ext cx="3219450" cy="162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4" b="1" dirty="0">
                <a:solidFill>
                  <a:schemeClr val="lt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THANK</a:t>
            </a:r>
            <a:endParaRPr b="1" dirty="0">
              <a:latin typeface="Univers Condensed" panose="020B0506020202050204" pitchFamily="34" charset="0"/>
            </a:endParaRPr>
          </a:p>
          <a:p>
            <a:pPr marL="0" marR="0" lvl="0" indent="0" algn="ctr" rtl="0">
              <a:lnSpc>
                <a:spcPct val="9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4" b="1" dirty="0">
                <a:solidFill>
                  <a:schemeClr val="lt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YOU !</a:t>
            </a:r>
            <a:endParaRPr b="1" dirty="0">
              <a:latin typeface="Univers Condensed" panose="020B0506020202050204" pitchFamily="34" charset="0"/>
            </a:endParaRPr>
          </a:p>
        </p:txBody>
      </p:sp>
      <p:pic>
        <p:nvPicPr>
          <p:cNvPr id="465" name="Google Shape;465;p21" descr="A close up of a logo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373" y="2141329"/>
            <a:ext cx="2534334" cy="347983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1"/>
          <p:cNvSpPr txBox="1"/>
          <p:nvPr/>
        </p:nvSpPr>
        <p:spPr>
          <a:xfrm>
            <a:off x="135077" y="5727688"/>
            <a:ext cx="4862927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COVID-19 Playful Parenting Emergency Response</a:t>
            </a:r>
            <a:endParaRPr sz="160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Dr Jamie M. Lachman &amp; Professor Lucie Cluver</a:t>
            </a:r>
            <a:endParaRPr sz="1600" dirty="0">
              <a:solidFill>
                <a:schemeClr val="bg1"/>
              </a:solidFill>
              <a:latin typeface="Univers Condensed" panose="020B050602020205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bg1"/>
                </a:solidFill>
                <a:latin typeface="Univers Condensed" panose="020B0506020202050204" pitchFamily="34" charset="0"/>
              </a:rPr>
              <a:t>www.covid19parenting.com</a:t>
            </a:r>
            <a:endParaRPr sz="25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0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193B1A-836B-DB48-B13B-8C236EE21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DADEF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7A8D2C-469A-5041-B365-48EDB80D1A4B}"/>
              </a:ext>
            </a:extLst>
          </p:cNvPr>
          <p:cNvSpPr txBox="1"/>
          <p:nvPr/>
        </p:nvSpPr>
        <p:spPr>
          <a:xfrm>
            <a:off x="8577274" y="5674586"/>
            <a:ext cx="330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Every family needs parenting support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2215AB-D264-5B40-8870-778BD7DAAE9F}"/>
              </a:ext>
            </a:extLst>
          </p:cNvPr>
          <p:cNvSpPr txBox="1">
            <a:spLocks/>
          </p:cNvSpPr>
          <p:nvPr/>
        </p:nvSpPr>
        <p:spPr>
          <a:xfrm>
            <a:off x="0" y="35184"/>
            <a:ext cx="12192000" cy="830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The COVID challenge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03D58-15CE-7347-B029-CBBCD2C85B7E}"/>
              </a:ext>
            </a:extLst>
          </p:cNvPr>
          <p:cNvSpPr txBox="1"/>
          <p:nvPr/>
        </p:nvSpPr>
        <p:spPr>
          <a:xfrm>
            <a:off x="393688" y="5674587"/>
            <a:ext cx="268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Stress, abuse, school closures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D6530-C7D4-CD4C-AFCD-3B69096217E1}"/>
              </a:ext>
            </a:extLst>
          </p:cNvPr>
          <p:cNvSpPr txBox="1"/>
          <p:nvPr/>
        </p:nvSpPr>
        <p:spPr>
          <a:xfrm>
            <a:off x="4720244" y="5674586"/>
            <a:ext cx="268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Economic crisis &amp; government cuts</a:t>
            </a:r>
          </a:p>
        </p:txBody>
      </p:sp>
    </p:spTree>
    <p:extLst>
      <p:ext uri="{BB962C8B-B14F-4D97-AF65-F5344CB8AC3E}">
        <p14:creationId xmlns:p14="http://schemas.microsoft.com/office/powerpoint/2010/main" val="106131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BD330A-37D1-F941-8BB0-DFE86E17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330200"/>
            <a:ext cx="6197600" cy="6197600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8C765FD-28E1-4FB8-87D6-274CB5CE2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829" y="867523"/>
            <a:ext cx="4954363" cy="4916276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icture containing indoor, person, computer, front&#10;&#10;Description automatically generated">
            <a:extLst>
              <a:ext uri="{FF2B5EF4-FFF2-40B4-BE49-F238E27FC236}">
                <a16:creationId xmlns:a16="http://schemas.microsoft.com/office/drawing/2014/main" id="{64C74411-A6EC-48C4-BB1D-C5E6676C3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628" y="5698200"/>
            <a:ext cx="2937501" cy="1011796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A623E853-75EA-44DC-8C04-7C8523095E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3172">
            <a:off x="550628" y="564717"/>
            <a:ext cx="4381499" cy="2676223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6E11F2A-22D4-4692-B23F-0401F7B05E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660" y="99859"/>
            <a:ext cx="4876800" cy="1349992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0A68662-F8B2-4A87-BA14-E77E425CBA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31" y="5726229"/>
            <a:ext cx="4702500" cy="917975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9D4D76-6E9C-894F-B543-611A9A4193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75784">
            <a:off x="2455420" y="3515937"/>
            <a:ext cx="4447262" cy="2005346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27EB606A-0124-4E78-9A7B-602C6ED9EA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2753">
            <a:off x="456151" y="3834023"/>
            <a:ext cx="4706404" cy="1080944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86BE2-CA9E-4CA2-8BB3-B0AA91EA1E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643">
            <a:off x="7239114" y="2637672"/>
            <a:ext cx="4521200" cy="2485777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6A58E-0C71-4A9C-9E35-4C7409E7DC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8916">
            <a:off x="3499430" y="1767960"/>
            <a:ext cx="3098800" cy="2024509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39BEED9-E637-49C8-BD1C-4CA0E76646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5" y="749467"/>
            <a:ext cx="5492208" cy="944731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FB162D33-9165-4BDC-9491-9B768E3FF08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064" y="1481332"/>
            <a:ext cx="4572000" cy="1441119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BCED64D-AE12-4659-8800-EC78DAD549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424" y="3327513"/>
            <a:ext cx="4429547" cy="680091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D6D942E-C492-42F7-B26E-42EECF5761E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45" y="2044727"/>
            <a:ext cx="4954363" cy="1349992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43665-BFEF-4DE9-8BB8-EE99DCEEE97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8424">
            <a:off x="3416754" y="5130912"/>
            <a:ext cx="6248400" cy="1074566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88043B7-163F-4569-AFA7-D52A6A4BBFC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4278">
            <a:off x="3642653" y="3362012"/>
            <a:ext cx="4216400" cy="1135282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0926207-FA59-4D08-9F02-1B3B52C6A14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0751">
            <a:off x="7940822" y="5095243"/>
            <a:ext cx="3791413" cy="1023029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D54F99-6A9C-4A83-8042-9EB6EBBEC6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32962">
            <a:off x="349725" y="4405505"/>
            <a:ext cx="7762345" cy="809853"/>
          </a:xfrm>
          <a:prstGeom prst="rect">
            <a:avLst/>
          </a:prstGeom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71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B01EB1F-C3AB-E34C-95FE-4E8FD6A72A8D}"/>
              </a:ext>
            </a:extLst>
          </p:cNvPr>
          <p:cNvSpPr/>
          <p:nvPr/>
        </p:nvSpPr>
        <p:spPr>
          <a:xfrm>
            <a:off x="6419312" y="0"/>
            <a:ext cx="577268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70617" y="199804"/>
            <a:ext cx="7192555" cy="76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AF2F"/>
              </a:buClr>
              <a:buSzPts val="4000"/>
              <a:buFont typeface="Avenir"/>
              <a:buNone/>
            </a:pPr>
            <a:r>
              <a:rPr lang="en-US" sz="4000" b="1" u="none" strike="noStrike" cap="none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Evidence of Effectiveness</a:t>
            </a:r>
            <a:endParaRPr sz="4000" b="1" u="none" strike="noStrike" cap="none" dirty="0">
              <a:solidFill>
                <a:srgbClr val="2DADEF"/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12" name="Google Shape;112;p2"/>
          <p:cNvGraphicFramePr/>
          <p:nvPr/>
        </p:nvGraphicFramePr>
        <p:xfrm>
          <a:off x="269935" y="1631399"/>
          <a:ext cx="5958857" cy="297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Google Shape;113;p2"/>
          <p:cNvSpPr/>
          <p:nvPr/>
        </p:nvSpPr>
        <p:spPr>
          <a:xfrm>
            <a:off x="3258208" y="4669458"/>
            <a:ext cx="31171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u="none" strike="noStrike" cap="none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77</a:t>
            </a:r>
            <a:r>
              <a:rPr lang="en-US" sz="1800" u="none" strike="noStrike" cap="none" dirty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US" sz="1800" b="1" u="none" strike="noStrike" cap="none" dirty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Systematic Reviews</a:t>
            </a:r>
            <a:endParaRPr sz="1800" b="1" u="none" strike="noStrike" cap="none" dirty="0">
              <a:solidFill>
                <a:schemeClr val="bg1">
                  <a:lumMod val="50000"/>
                </a:schemeClr>
              </a:solidFill>
              <a:latin typeface="Univers Condensed" panose="020B050602020205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" y="5915887"/>
            <a:ext cx="641931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566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506020202050204" pitchFamily="34" charset="0"/>
                <a:ea typeface="Helvetica Neue"/>
                <a:cs typeface="Helvetica Neue"/>
                <a:sym typeface="Helvetica Neue"/>
              </a:rPr>
              <a:t>WHO Parenting Guidelines 2021</a:t>
            </a:r>
            <a:endParaRPr sz="100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Univers Condensed Light" panose="020B050602020205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BC649-0B46-664B-B092-640EC4AD98E4}"/>
              </a:ext>
            </a:extLst>
          </p:cNvPr>
          <p:cNvCxnSpPr>
            <a:cxnSpLocks/>
          </p:cNvCxnSpPr>
          <p:nvPr/>
        </p:nvCxnSpPr>
        <p:spPr>
          <a:xfrm>
            <a:off x="255027" y="919390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FBEA97E-1238-0442-9ECE-95FA01F04DB8}"/>
              </a:ext>
            </a:extLst>
          </p:cNvPr>
          <p:cNvSpPr/>
          <p:nvPr/>
        </p:nvSpPr>
        <p:spPr>
          <a:xfrm>
            <a:off x="-152654" y="4863695"/>
            <a:ext cx="3606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Number of </a:t>
            </a:r>
            <a:r>
              <a:rPr lang="en-US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randomized controlled  trials </a:t>
            </a:r>
            <a:br>
              <a:rPr lang="en-US" u="sng" dirty="0">
                <a:solidFill>
                  <a:srgbClr val="FAAD16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of parenting interventions in low- and middle-income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countrries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 by year published</a:t>
            </a:r>
            <a:endParaRPr lang="en-US" dirty="0">
              <a:solidFill>
                <a:schemeClr val="bg1">
                  <a:lumMod val="50000"/>
                </a:schemeClr>
              </a:solidFill>
              <a:latin typeface="Univers Condensed" panose="020B0506020202050204" pitchFamily="34" charset="0"/>
            </a:endParaRPr>
          </a:p>
          <a:p>
            <a:pPr lvl="0" algn="r"/>
            <a:endParaRPr lang="en-US" dirty="0">
              <a:solidFill>
                <a:schemeClr val="bg1">
                  <a:lumMod val="50000"/>
                </a:schemeClr>
              </a:solidFill>
              <a:latin typeface="Univers Condensed" panose="020B0506020202050204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C5B43A-E4E7-874A-9E44-56089D765B50}"/>
              </a:ext>
            </a:extLst>
          </p:cNvPr>
          <p:cNvGrpSpPr/>
          <p:nvPr/>
        </p:nvGrpSpPr>
        <p:grpSpPr>
          <a:xfrm>
            <a:off x="6804249" y="1421363"/>
            <a:ext cx="5167136" cy="4799981"/>
            <a:chOff x="6575189" y="1720672"/>
            <a:chExt cx="5052620" cy="48397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A83239-F79D-9543-A65C-472CB58FC1BA}"/>
                </a:ext>
              </a:extLst>
            </p:cNvPr>
            <p:cNvSpPr/>
            <p:nvPr/>
          </p:nvSpPr>
          <p:spPr>
            <a:xfrm>
              <a:off x="7128934" y="6157023"/>
              <a:ext cx="4133783" cy="403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i="1" dirty="0" err="1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Cluver</a:t>
              </a:r>
              <a: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, Orkin, </a:t>
              </a:r>
              <a:r>
                <a:rPr lang="en-GB" sz="1000" i="1" dirty="0" err="1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Toska</a:t>
              </a:r>
              <a: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, Campeau, Webb, </a:t>
              </a:r>
              <a:r>
                <a:rPr lang="en-GB" sz="1000" i="1" dirty="0" err="1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Carlqvist</a:t>
              </a:r>
              <a: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, </a:t>
              </a:r>
              <a:r>
                <a:rPr lang="en-GB" sz="1000" i="1" dirty="0" err="1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Sherr</a:t>
              </a:r>
              <a: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, </a:t>
              </a:r>
              <a:b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</a:br>
              <a:r>
                <a:rPr lang="en-GB" sz="1000" i="1" dirty="0">
                  <a:solidFill>
                    <a:srgbClr val="2DADEF"/>
                  </a:solidFill>
                  <a:latin typeface="Univers" panose="020B0503020202020204" pitchFamily="34" charset="0"/>
                  <a:cs typeface="Calibri" panose="020F0502020204030204" pitchFamily="34" charset="0"/>
                </a:rPr>
                <a:t>(2019) The Lancet Child &amp; Adolescent Health</a:t>
              </a:r>
              <a:endParaRPr lang="en-GB" sz="1000" i="1" spc="-85" dirty="0">
                <a:solidFill>
                  <a:srgbClr val="2DADEF"/>
                </a:solidFill>
                <a:latin typeface="Univers" panose="020B0503020202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3CCF4A1-09B1-994C-A2F3-49D722F92CC8}"/>
                </a:ext>
              </a:extLst>
            </p:cNvPr>
            <p:cNvGrpSpPr/>
            <p:nvPr/>
          </p:nvGrpSpPr>
          <p:grpSpPr>
            <a:xfrm>
              <a:off x="6575189" y="1720672"/>
              <a:ext cx="5052620" cy="3848012"/>
              <a:chOff x="723029" y="1684435"/>
              <a:chExt cx="5052620" cy="384801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BADF266-220F-9148-B2F4-8E0A2D9F3814}"/>
                  </a:ext>
                </a:extLst>
              </p:cNvPr>
              <p:cNvSpPr/>
              <p:nvPr/>
            </p:nvSpPr>
            <p:spPr>
              <a:xfrm>
                <a:off x="2491007" y="1684435"/>
                <a:ext cx="1503450" cy="2560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105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Child Abuse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D8A43C-BC06-E744-9CF3-A08E71C86BDE}"/>
                  </a:ext>
                </a:extLst>
              </p:cNvPr>
              <p:cNvSpPr/>
              <p:nvPr/>
            </p:nvSpPr>
            <p:spPr>
              <a:xfrm>
                <a:off x="723029" y="2345418"/>
                <a:ext cx="1503450" cy="2560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GB" sz="105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Positive Parenting</a:t>
                </a:r>
                <a:endParaRPr lang="en-US" sz="1050" b="1" dirty="0">
                  <a:solidFill>
                    <a:srgbClr val="2DADEF"/>
                  </a:solidFill>
                  <a:latin typeface="Univers" panose="020B0503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ED2A7FA-EC2A-D24F-B09C-570E0ABD2FCF}"/>
                  </a:ext>
                </a:extLst>
              </p:cNvPr>
              <p:cNvSpPr/>
              <p:nvPr/>
            </p:nvSpPr>
            <p:spPr>
              <a:xfrm>
                <a:off x="890139" y="4622293"/>
                <a:ext cx="1368653" cy="2560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105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Substance Abuse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ED4A34-370E-4141-9FB9-C8710FB65BCC}"/>
                  </a:ext>
                </a:extLst>
              </p:cNvPr>
              <p:cNvSpPr/>
              <p:nvPr/>
            </p:nvSpPr>
            <p:spPr>
              <a:xfrm>
                <a:off x="2457143" y="5299701"/>
                <a:ext cx="1503450" cy="232746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90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Poverty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F7F2097-84F7-5B46-BE5C-0AC6F0488C52}"/>
                  </a:ext>
                </a:extLst>
              </p:cNvPr>
              <p:cNvSpPr/>
              <p:nvPr/>
            </p:nvSpPr>
            <p:spPr>
              <a:xfrm>
                <a:off x="4272199" y="4580035"/>
                <a:ext cx="1503450" cy="2560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105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Hunger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37CE8E-8847-FF44-A340-75BFFF0C88AB}"/>
                  </a:ext>
                </a:extLst>
              </p:cNvPr>
              <p:cNvSpPr/>
              <p:nvPr/>
            </p:nvSpPr>
            <p:spPr>
              <a:xfrm>
                <a:off x="4606234" y="2459067"/>
                <a:ext cx="1153153" cy="2560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spcAft>
                    <a:spcPts val="900"/>
                  </a:spcAft>
                </a:pPr>
                <a:r>
                  <a:rPr lang="en-US" sz="1050" b="1" dirty="0">
                    <a:solidFill>
                      <a:srgbClr val="2DADEF"/>
                    </a:solidFill>
                    <a:latin typeface="Univers" panose="020B0503020202020204" pitchFamily="34" charset="0"/>
                  </a:rPr>
                  <a:t>Mental Health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B9D4E24-6628-A34D-B8AE-07228FFD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9631" y="2148977"/>
              <a:ext cx="3183735" cy="3035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72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0A8931C-A80F-0F46-BAF9-FEEBE2FF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67" y="0"/>
            <a:ext cx="6444000" cy="6858000"/>
          </a:xfrm>
          <a:prstGeom prst="rect">
            <a:avLst/>
          </a:prstGeom>
        </p:spPr>
      </p:pic>
      <p:sp>
        <p:nvSpPr>
          <p:cNvPr id="131" name="Google Shape;131;p3"/>
          <p:cNvSpPr/>
          <p:nvPr/>
        </p:nvSpPr>
        <p:spPr>
          <a:xfrm>
            <a:off x="5943600" y="3527611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21CA90-3373-8149-8A48-CA669D0411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019" y="3995420"/>
            <a:ext cx="1402751" cy="756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60F260-F243-F946-9628-022CF60F67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979" y="3625544"/>
            <a:ext cx="2139942" cy="1153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5BA7A-DFD2-C244-AD73-6F5F448795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950" y="4970038"/>
            <a:ext cx="1314409" cy="708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14780-C69E-6149-9036-02672C3A3C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857" y="4604531"/>
            <a:ext cx="2887236" cy="1556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EF19F-0BDC-C241-87DD-41B404E5FA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074" y="5858686"/>
            <a:ext cx="1464171" cy="789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E51A0E-15F5-7F40-B8B2-B46B705671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274" y="5807287"/>
            <a:ext cx="1697810" cy="915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928F29-2F27-5140-B2A6-531EB3EC2B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860" y="5858686"/>
            <a:ext cx="1233393" cy="664807"/>
          </a:xfrm>
          <a:prstGeom prst="rect">
            <a:avLst/>
          </a:prstGeom>
        </p:spPr>
      </p:pic>
      <p:sp>
        <p:nvSpPr>
          <p:cNvPr id="26" name="Google Shape;113;p2">
            <a:extLst>
              <a:ext uri="{FF2B5EF4-FFF2-40B4-BE49-F238E27FC236}">
                <a16:creationId xmlns:a16="http://schemas.microsoft.com/office/drawing/2014/main" id="{3F27E479-9C88-1B4F-B60E-730AC45EC733}"/>
              </a:ext>
            </a:extLst>
          </p:cNvPr>
          <p:cNvSpPr/>
          <p:nvPr/>
        </p:nvSpPr>
        <p:spPr>
          <a:xfrm>
            <a:off x="6685201" y="2377974"/>
            <a:ext cx="497715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Aim: Reduce the risk of child maltreatment and improve child wellbeing</a:t>
            </a:r>
          </a:p>
          <a:p>
            <a:pPr lvl="0"/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  <a:ea typeface="Avenir"/>
              <a:cs typeface="Avenir"/>
              <a:sym typeface="Avenir"/>
            </a:endParaRPr>
          </a:p>
          <a:p>
            <a:pPr lvl="0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10 randomised trials: South Africa (6), Philippines, El Salvador, Lesotho, and Thailand</a:t>
            </a:r>
          </a:p>
        </p:txBody>
      </p:sp>
      <p:sp>
        <p:nvSpPr>
          <p:cNvPr id="29" name="Google Shape;141;p4">
            <a:extLst>
              <a:ext uri="{FF2B5EF4-FFF2-40B4-BE49-F238E27FC236}">
                <a16:creationId xmlns:a16="http://schemas.microsoft.com/office/drawing/2014/main" id="{ECDE3C96-C906-D448-B68E-FBA12E3A880D}"/>
              </a:ext>
            </a:extLst>
          </p:cNvPr>
          <p:cNvSpPr txBox="1">
            <a:spLocks/>
          </p:cNvSpPr>
          <p:nvPr/>
        </p:nvSpPr>
        <p:spPr>
          <a:xfrm>
            <a:off x="6651811" y="976567"/>
            <a:ext cx="5010547" cy="122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C3F5E"/>
              </a:buClr>
              <a:buSzPts val="4000"/>
              <a:buFont typeface="Avenir"/>
              <a:buNone/>
            </a:pPr>
            <a:r>
              <a:rPr lang="en-US" sz="4000" b="1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Parenting for Lifelong Health - Sinovuyo</a:t>
            </a:r>
            <a:endParaRPr lang="en-US" b="1" dirty="0">
              <a:solidFill>
                <a:srgbClr val="2DADEF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4ECCD6-9C49-E74E-BDDD-F4FD07168A08}"/>
              </a:ext>
            </a:extLst>
          </p:cNvPr>
          <p:cNvCxnSpPr>
            <a:cxnSpLocks/>
          </p:cNvCxnSpPr>
          <p:nvPr/>
        </p:nvCxnSpPr>
        <p:spPr>
          <a:xfrm>
            <a:off x="255027" y="919390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9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6609333" y="171348"/>
            <a:ext cx="5242966" cy="122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F5E"/>
              </a:buClr>
              <a:buSzPts val="4000"/>
              <a:buFont typeface="Avenir"/>
              <a:buNone/>
            </a:pPr>
            <a: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Parenting for </a:t>
            </a:r>
            <a:b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</a:br>
            <a: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Lifelong Health – Sinovuyo Teens</a:t>
            </a:r>
            <a:endParaRPr sz="3200" b="1" dirty="0">
              <a:solidFill>
                <a:srgbClr val="2DADEF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D13442-F0C8-D945-9467-48BCDD739234}"/>
              </a:ext>
            </a:extLst>
          </p:cNvPr>
          <p:cNvCxnSpPr>
            <a:cxnSpLocks/>
          </p:cNvCxnSpPr>
          <p:nvPr/>
        </p:nvCxnSpPr>
        <p:spPr>
          <a:xfrm>
            <a:off x="284396" y="1275851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creenshot 2020-01-22 at 22.27.30.png" descr="Screenshot 2020-01-22 at 22.27.30.png">
            <a:extLst>
              <a:ext uri="{FF2B5EF4-FFF2-40B4-BE49-F238E27FC236}">
                <a16:creationId xmlns:a16="http://schemas.microsoft.com/office/drawing/2014/main" id="{C92D6ACF-773E-004F-9D2A-F766AEB1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"/>
            <a:ext cx="6354306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143;p4">
            <a:extLst>
              <a:ext uri="{FF2B5EF4-FFF2-40B4-BE49-F238E27FC236}">
                <a16:creationId xmlns:a16="http://schemas.microsoft.com/office/drawing/2014/main" id="{6C3FB689-A5D4-3B41-B24E-CFAC1C1084ED}"/>
              </a:ext>
            </a:extLst>
          </p:cNvPr>
          <p:cNvSpPr txBox="1"/>
          <p:nvPr/>
        </p:nvSpPr>
        <p:spPr>
          <a:xfrm>
            <a:off x="6766586" y="1836904"/>
            <a:ext cx="3214323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Building relationships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Praise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Talking about emotions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Dealing with anger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Family problem-solving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Family budgeting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Cooling down conflict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Rules and Routines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Keeping safe outside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Calibri"/>
                <a:sym typeface="Calibri"/>
              </a:rPr>
              <a:t>Responding to crisis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C86539-B725-284A-98DD-F1CED814573A}"/>
              </a:ext>
            </a:extLst>
          </p:cNvPr>
          <p:cNvSpPr/>
          <p:nvPr/>
        </p:nvSpPr>
        <p:spPr>
          <a:xfrm>
            <a:off x="6695634" y="1310103"/>
            <a:ext cx="5242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Developed and tested in South Africa, 14 sessions</a:t>
            </a:r>
          </a:p>
        </p:txBody>
      </p:sp>
    </p:spTree>
    <p:extLst>
      <p:ext uri="{BB962C8B-B14F-4D97-AF65-F5344CB8AC3E}">
        <p14:creationId xmlns:p14="http://schemas.microsoft.com/office/powerpoint/2010/main" val="308354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725543C-BDA7-A54D-9114-806C1DC01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1" y="0"/>
            <a:ext cx="6408000" cy="6858000"/>
          </a:xfrm>
          <a:prstGeom prst="rect">
            <a:avLst/>
          </a:prstGeom>
        </p:spPr>
      </p:pic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6651812" y="1209733"/>
            <a:ext cx="5242966" cy="122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F5E"/>
              </a:buClr>
              <a:buSzPts val="4000"/>
              <a:buFont typeface="Avenir"/>
              <a:buNone/>
            </a:pPr>
            <a: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Parenting for </a:t>
            </a:r>
            <a:b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</a:br>
            <a:r>
              <a:rPr lang="en-US" sz="3200" b="1" dirty="0">
                <a:solidFill>
                  <a:srgbClr val="2DADEF"/>
                </a:solidFill>
                <a:latin typeface="Univers Condensed" panose="020B0506020202050204" pitchFamily="34" charset="0"/>
                <a:ea typeface="Avenir"/>
                <a:cs typeface="Avenir"/>
                <a:sym typeface="Avenir"/>
              </a:rPr>
              <a:t>Lifelong Health – Sinovuyo Teens</a:t>
            </a:r>
            <a:endParaRPr sz="3200" b="1" dirty="0">
              <a:solidFill>
                <a:srgbClr val="2DADEF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6635268" y="6483886"/>
            <a:ext cx="472162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Univers Condensed Light" panose="020B0506020202050204" pitchFamily="34" charset="0"/>
                <a:ea typeface="Calibri"/>
                <a:cs typeface="Calibri"/>
                <a:sym typeface="Calibri"/>
              </a:rPr>
              <a:t>Cluver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Univers Condensed Light" panose="020B0506020202050204" pitchFamily="34" charset="0"/>
                <a:ea typeface="Calibri"/>
                <a:cs typeface="Calibri"/>
                <a:sym typeface="Calibri"/>
              </a:rPr>
              <a:t> et al (2018) BMJ Global Health. Redfern et al (2019) BMJ Global Health</a:t>
            </a:r>
            <a:endParaRPr sz="1000" dirty="0">
              <a:solidFill>
                <a:schemeClr val="bg1">
                  <a:lumMod val="50000"/>
                </a:schemeClr>
              </a:solidFill>
              <a:latin typeface="Univers Condensed Light" panose="020B050602020205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536957-202E-404B-AE56-D557E4F23DBC}"/>
              </a:ext>
            </a:extLst>
          </p:cNvPr>
          <p:cNvCxnSpPr>
            <a:cxnSpLocks/>
          </p:cNvCxnSpPr>
          <p:nvPr/>
        </p:nvCxnSpPr>
        <p:spPr>
          <a:xfrm>
            <a:off x="6768353" y="3782944"/>
            <a:ext cx="4455459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Google Shape;143;p4"/>
          <p:cNvSpPr txBox="1"/>
          <p:nvPr/>
        </p:nvSpPr>
        <p:spPr>
          <a:xfrm>
            <a:off x="7662338" y="2754449"/>
            <a:ext cx="445545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More parental supervision, More involved parenting,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More positive parenting, More social support,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More family protection, More family savings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2" name="Google Shape;143;p4">
            <a:extLst>
              <a:ext uri="{FF2B5EF4-FFF2-40B4-BE49-F238E27FC236}">
                <a16:creationId xmlns:a16="http://schemas.microsoft.com/office/drawing/2014/main" id="{F013592F-A4D4-6A4F-9E1F-B3B27B2DBD88}"/>
              </a:ext>
            </a:extLst>
          </p:cNvPr>
          <p:cNvSpPr txBox="1"/>
          <p:nvPr/>
        </p:nvSpPr>
        <p:spPr>
          <a:xfrm>
            <a:off x="7662338" y="3980950"/>
            <a:ext cx="432283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Less violence, Less corporal punishment,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Less alcohol use, Less drug use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Less depression, Less parenting stress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Less borrowing money, Less shortfalls of food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</a:endParaRPr>
          </a:p>
        </p:txBody>
      </p:sp>
      <p:sp>
        <p:nvSpPr>
          <p:cNvPr id="13" name="Google Shape;143;p4">
            <a:extLst>
              <a:ext uri="{FF2B5EF4-FFF2-40B4-BE49-F238E27FC236}">
                <a16:creationId xmlns:a16="http://schemas.microsoft.com/office/drawing/2014/main" id="{B506EC18-136B-0948-A68B-6985A3B6FECF}"/>
              </a:ext>
            </a:extLst>
          </p:cNvPr>
          <p:cNvSpPr txBox="1"/>
          <p:nvPr/>
        </p:nvSpPr>
        <p:spPr>
          <a:xfrm>
            <a:off x="6651813" y="5159838"/>
            <a:ext cx="554018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Cost-effectiveness</a:t>
            </a:r>
            <a:r>
              <a:rPr lang="en-US" sz="160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:  </a:t>
            </a:r>
            <a:r>
              <a:rPr lang="en-US" sz="6400" b="1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R6</a:t>
            </a:r>
            <a:r>
              <a:rPr lang="en-US" sz="160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for </a:t>
            </a:r>
            <a:r>
              <a:rPr lang="en-US" sz="160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every  </a:t>
            </a:r>
            <a:r>
              <a:rPr lang="en-US" sz="6400" b="1" dirty="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R</a:t>
            </a:r>
            <a:r>
              <a:rPr lang="en-US" sz="6400" b="1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rgbClr val="2DADEF"/>
                </a:solidFill>
                <a:latin typeface="Univers Condensed" panose="020B0506020202050204" pitchFamily="34" charset="0"/>
                <a:ea typeface="Calibri"/>
                <a:cs typeface="Calibri"/>
                <a:sym typeface="Calibri"/>
              </a:rPr>
              <a:t>spent</a:t>
            </a:r>
            <a:endParaRPr sz="1600" dirty="0">
              <a:solidFill>
                <a:srgbClr val="2DADEF"/>
              </a:solidFill>
              <a:latin typeface="Univers Condensed" panose="020B050602020205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AD595-90C5-7548-806A-74C085CEA83B}"/>
              </a:ext>
            </a:extLst>
          </p:cNvPr>
          <p:cNvGrpSpPr/>
          <p:nvPr/>
        </p:nvGrpSpPr>
        <p:grpSpPr>
          <a:xfrm>
            <a:off x="6714000" y="2776885"/>
            <a:ext cx="777173" cy="777173"/>
            <a:chOff x="2294965" y="5190565"/>
            <a:chExt cx="905435" cy="905435"/>
          </a:xfrm>
        </p:grpSpPr>
        <p:sp>
          <p:nvSpPr>
            <p:cNvPr id="2" name="Up Arrow 1">
              <a:extLst>
                <a:ext uri="{FF2B5EF4-FFF2-40B4-BE49-F238E27FC236}">
                  <a16:creationId xmlns:a16="http://schemas.microsoft.com/office/drawing/2014/main" id="{57A3C51A-732A-4A4A-8AD1-2C38927AF7A6}"/>
                </a:ext>
              </a:extLst>
            </p:cNvPr>
            <p:cNvSpPr/>
            <p:nvPr/>
          </p:nvSpPr>
          <p:spPr>
            <a:xfrm>
              <a:off x="2610147" y="5400352"/>
              <a:ext cx="275070" cy="485859"/>
            </a:xfrm>
            <a:prstGeom prst="upArrow">
              <a:avLst/>
            </a:prstGeom>
            <a:solidFill>
              <a:srgbClr val="2DA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E066B9-1AD5-884C-8871-CEB536192537}"/>
                </a:ext>
              </a:extLst>
            </p:cNvPr>
            <p:cNvSpPr/>
            <p:nvPr/>
          </p:nvSpPr>
          <p:spPr>
            <a:xfrm>
              <a:off x="2294965" y="5190565"/>
              <a:ext cx="905435" cy="905435"/>
            </a:xfrm>
            <a:prstGeom prst="ellipse">
              <a:avLst/>
            </a:prstGeom>
            <a:noFill/>
            <a:ln w="15875" cap="rnd">
              <a:solidFill>
                <a:srgbClr val="2DADE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D13442-F0C8-D945-9467-48BCDD739234}"/>
              </a:ext>
            </a:extLst>
          </p:cNvPr>
          <p:cNvCxnSpPr>
            <a:cxnSpLocks/>
          </p:cNvCxnSpPr>
          <p:nvPr/>
        </p:nvCxnSpPr>
        <p:spPr>
          <a:xfrm>
            <a:off x="255027" y="919390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A6CA1-EBF3-BC42-8F32-D150F8B174CB}"/>
              </a:ext>
            </a:extLst>
          </p:cNvPr>
          <p:cNvGrpSpPr/>
          <p:nvPr/>
        </p:nvGrpSpPr>
        <p:grpSpPr>
          <a:xfrm rot="10800000">
            <a:off x="6714000" y="4043023"/>
            <a:ext cx="777173" cy="777173"/>
            <a:chOff x="2294965" y="5190565"/>
            <a:chExt cx="905435" cy="905435"/>
          </a:xfrm>
        </p:grpSpPr>
        <p:sp>
          <p:nvSpPr>
            <p:cNvPr id="33" name="Up Arrow 32">
              <a:extLst>
                <a:ext uri="{FF2B5EF4-FFF2-40B4-BE49-F238E27FC236}">
                  <a16:creationId xmlns:a16="http://schemas.microsoft.com/office/drawing/2014/main" id="{1017FBCA-BFF2-B046-A296-079D1291AFDE}"/>
                </a:ext>
              </a:extLst>
            </p:cNvPr>
            <p:cNvSpPr/>
            <p:nvPr/>
          </p:nvSpPr>
          <p:spPr>
            <a:xfrm>
              <a:off x="2610147" y="5400352"/>
              <a:ext cx="275070" cy="485859"/>
            </a:xfrm>
            <a:prstGeom prst="upArrow">
              <a:avLst/>
            </a:prstGeom>
            <a:solidFill>
              <a:srgbClr val="2DA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0A28BBC-6A74-8541-ABE1-49CF38C9612B}"/>
                </a:ext>
              </a:extLst>
            </p:cNvPr>
            <p:cNvSpPr/>
            <p:nvPr/>
          </p:nvSpPr>
          <p:spPr>
            <a:xfrm>
              <a:off x="2294965" y="5190565"/>
              <a:ext cx="905435" cy="905435"/>
            </a:xfrm>
            <a:prstGeom prst="ellipse">
              <a:avLst/>
            </a:prstGeom>
            <a:noFill/>
            <a:ln w="15875" cap="rnd">
              <a:solidFill>
                <a:srgbClr val="2DADE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925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3;p12">
            <a:extLst>
              <a:ext uri="{FF2B5EF4-FFF2-40B4-BE49-F238E27FC236}">
                <a16:creationId xmlns:a16="http://schemas.microsoft.com/office/drawing/2014/main" id="{7CE521F6-E6E3-9F49-9420-5A7F40DA8A48}"/>
              </a:ext>
            </a:extLst>
          </p:cNvPr>
          <p:cNvSpPr/>
          <p:nvPr/>
        </p:nvSpPr>
        <p:spPr>
          <a:xfrm>
            <a:off x="6435007" y="0"/>
            <a:ext cx="5807569" cy="6906380"/>
          </a:xfrm>
          <a:prstGeom prst="rect">
            <a:avLst/>
          </a:prstGeom>
          <a:solidFill>
            <a:srgbClr val="2DAD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AD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91">
            <a:extLst>
              <a:ext uri="{FF2B5EF4-FFF2-40B4-BE49-F238E27FC236}">
                <a16:creationId xmlns:a16="http://schemas.microsoft.com/office/drawing/2014/main" id="{36F50825-02BB-6946-8658-4C5E6B76525B}"/>
              </a:ext>
            </a:extLst>
          </p:cNvPr>
          <p:cNvSpPr txBox="1">
            <a:spLocks/>
          </p:cNvSpPr>
          <p:nvPr/>
        </p:nvSpPr>
        <p:spPr>
          <a:xfrm>
            <a:off x="414572" y="244654"/>
            <a:ext cx="4870297" cy="13255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rgbClr val="2DADEF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COVID-19 Playful Parenting Resources</a:t>
            </a:r>
            <a:endParaRPr lang="en-US" sz="3600" b="1" dirty="0">
              <a:solidFill>
                <a:srgbClr val="2DADEF"/>
              </a:solidFill>
              <a:latin typeface="Avenir Next" panose="020B0503020202020204" pitchFamily="34" charset="0"/>
              <a:ea typeface="Calibri" charset="0"/>
              <a:cs typeface="Calibri" charset="0"/>
            </a:endParaRPr>
          </a:p>
        </p:txBody>
      </p:sp>
      <p:sp>
        <p:nvSpPr>
          <p:cNvPr id="29" name="Shape 92">
            <a:extLst>
              <a:ext uri="{FF2B5EF4-FFF2-40B4-BE49-F238E27FC236}">
                <a16:creationId xmlns:a16="http://schemas.microsoft.com/office/drawing/2014/main" id="{18F66AB9-ADF3-8343-8F72-AE37D2DFA76A}"/>
              </a:ext>
            </a:extLst>
          </p:cNvPr>
          <p:cNvSpPr txBox="1">
            <a:spLocks/>
          </p:cNvSpPr>
          <p:nvPr/>
        </p:nvSpPr>
        <p:spPr>
          <a:xfrm>
            <a:off x="6370322" y="228600"/>
            <a:ext cx="5345206" cy="609179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2" name="Shape 92">
            <a:extLst>
              <a:ext uri="{FF2B5EF4-FFF2-40B4-BE49-F238E27FC236}">
                <a16:creationId xmlns:a16="http://schemas.microsoft.com/office/drawing/2014/main" id="{61E9DBD6-DEDF-3540-93BA-25A9E8BB1B5A}"/>
              </a:ext>
            </a:extLst>
          </p:cNvPr>
          <p:cNvSpPr txBox="1">
            <a:spLocks/>
          </p:cNvSpPr>
          <p:nvPr/>
        </p:nvSpPr>
        <p:spPr>
          <a:xfrm>
            <a:off x="6633908" y="437857"/>
            <a:ext cx="5081620" cy="56732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248" indent="-29324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Derived from rigorously tested evidence-based programme </a:t>
            </a:r>
          </a:p>
          <a:p>
            <a:pPr marL="293248" indent="-29324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Content adapted to fit COVID-19 context</a:t>
            </a:r>
          </a:p>
          <a:p>
            <a:pPr marL="293248" indent="-29324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Developed with and reviewed by UNICEF, WHO, CDC, USAID, and Global Partnership to End Violence</a:t>
            </a:r>
          </a:p>
          <a:p>
            <a:pPr marL="293248" indent="-29324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Simplified for transportability across cultures and contexts</a:t>
            </a:r>
          </a:p>
          <a:p>
            <a:pPr marL="293248" indent="-29324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</a:pPr>
            <a:r>
              <a:rPr lang="en-GB" sz="2200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Translated into over 100 languages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19E87C-B027-E240-9413-CDBDE09067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602" y="5629806"/>
            <a:ext cx="1695450" cy="12765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5E8F3B-77FE-1047-A3ED-8B0CAF0D2B16}"/>
              </a:ext>
            </a:extLst>
          </p:cNvPr>
          <p:cNvCxnSpPr>
            <a:cxnSpLocks/>
          </p:cNvCxnSpPr>
          <p:nvPr/>
        </p:nvCxnSpPr>
        <p:spPr>
          <a:xfrm>
            <a:off x="284396" y="1528712"/>
            <a:ext cx="11623208" cy="0"/>
          </a:xfrm>
          <a:prstGeom prst="line">
            <a:avLst/>
          </a:prstGeom>
          <a:ln w="12700">
            <a:solidFill>
              <a:srgbClr val="2D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oogle Shape;149;p5">
            <a:extLst>
              <a:ext uri="{FF2B5EF4-FFF2-40B4-BE49-F238E27FC236}">
                <a16:creationId xmlns:a16="http://schemas.microsoft.com/office/drawing/2014/main" id="{710C6AFD-AF39-1042-9BF6-2AD6AA3BBC77}"/>
              </a:ext>
            </a:extLst>
          </p:cNvPr>
          <p:cNvGrpSpPr>
            <a:grpSpLocks noChangeAspect="1"/>
          </p:cNvGrpSpPr>
          <p:nvPr/>
        </p:nvGrpSpPr>
        <p:grpSpPr>
          <a:xfrm rot="-1171908">
            <a:off x="801396" y="2437622"/>
            <a:ext cx="5109465" cy="3420000"/>
            <a:chOff x="4235380" y="1334060"/>
            <a:chExt cx="4926319" cy="3295953"/>
          </a:xfrm>
        </p:grpSpPr>
        <p:pic>
          <p:nvPicPr>
            <p:cNvPr id="13" name="Google Shape;150;p5">
              <a:extLst>
                <a:ext uri="{FF2B5EF4-FFF2-40B4-BE49-F238E27FC236}">
                  <a16:creationId xmlns:a16="http://schemas.microsoft.com/office/drawing/2014/main" id="{9E676044-2A71-C44E-AC48-AA17B68CA465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193615">
              <a:off x="6964474" y="2432788"/>
              <a:ext cx="1818875" cy="2575575"/>
            </a:xfrm>
            <a:prstGeom prst="rect">
              <a:avLst/>
            </a:prstGeom>
            <a:noFill/>
            <a:ln>
              <a:noFill/>
            </a:ln>
            <a:effectLst>
              <a:outerShdw blurRad="1778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" name="Google Shape;151;p5">
              <a:extLst>
                <a:ext uri="{FF2B5EF4-FFF2-40B4-BE49-F238E27FC236}">
                  <a16:creationId xmlns:a16="http://schemas.microsoft.com/office/drawing/2014/main" id="{BF030EA0-300F-1F42-97B4-A2637E926784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240587">
              <a:off x="6493243" y="1831215"/>
              <a:ext cx="1820033" cy="2573218"/>
            </a:xfrm>
            <a:prstGeom prst="rect">
              <a:avLst/>
            </a:prstGeom>
            <a:noFill/>
            <a:ln>
              <a:noFill/>
            </a:ln>
            <a:effectLst>
              <a:outerShdw blurRad="1778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" name="Google Shape;152;p5">
              <a:extLst>
                <a:ext uri="{FF2B5EF4-FFF2-40B4-BE49-F238E27FC236}">
                  <a16:creationId xmlns:a16="http://schemas.microsoft.com/office/drawing/2014/main" id="{3C5EA952-51F7-D448-B5A0-253D7C9C7292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12063">
              <a:off x="5938156" y="1466675"/>
              <a:ext cx="1817466" cy="2575575"/>
            </a:xfrm>
            <a:prstGeom prst="rect">
              <a:avLst/>
            </a:prstGeom>
            <a:noFill/>
            <a:ln>
              <a:noFill/>
            </a:ln>
            <a:effectLst>
              <a:outerShdw blurRad="1778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" name="Google Shape;153;p5">
              <a:extLst>
                <a:ext uri="{FF2B5EF4-FFF2-40B4-BE49-F238E27FC236}">
                  <a16:creationId xmlns:a16="http://schemas.microsoft.com/office/drawing/2014/main" id="{4E182987-5D59-A24A-B97F-6C87928634E1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0500" y="1334060"/>
              <a:ext cx="1812745" cy="2575575"/>
            </a:xfrm>
            <a:prstGeom prst="rect">
              <a:avLst/>
            </a:prstGeom>
            <a:noFill/>
            <a:ln>
              <a:noFill/>
            </a:ln>
            <a:effectLst>
              <a:outerShdw blurRad="1778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" name="Google Shape;154;p5">
              <a:extLst>
                <a:ext uri="{FF2B5EF4-FFF2-40B4-BE49-F238E27FC236}">
                  <a16:creationId xmlns:a16="http://schemas.microsoft.com/office/drawing/2014/main" id="{6B89D4C3-CA20-C343-AEC4-2FE0939895DE}"/>
                </a:ext>
              </a:extLst>
            </p:cNvPr>
            <p:cNvPicPr preferRelativeResize="0"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19981">
              <a:off x="4235380" y="1524944"/>
              <a:ext cx="1820033" cy="2571378"/>
            </a:xfrm>
            <a:prstGeom prst="rect">
              <a:avLst/>
            </a:prstGeom>
            <a:noFill/>
            <a:ln>
              <a:noFill/>
            </a:ln>
            <a:effectLst>
              <a:outerShdw blurRad="1778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27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205;p37">
            <a:extLst>
              <a:ext uri="{FF2B5EF4-FFF2-40B4-BE49-F238E27FC236}">
                <a16:creationId xmlns:a16="http://schemas.microsoft.com/office/drawing/2014/main" id="{983578C8-95FD-C348-AF91-4C33C96DD8B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28" y="817129"/>
            <a:ext cx="9533764" cy="5509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6"/>
          <p:cNvGrpSpPr/>
          <p:nvPr/>
        </p:nvGrpSpPr>
        <p:grpSpPr>
          <a:xfrm>
            <a:off x="10031106" y="478062"/>
            <a:ext cx="1966383" cy="1960190"/>
            <a:chOff x="10031106" y="478062"/>
            <a:chExt cx="1966383" cy="1960190"/>
          </a:xfrm>
        </p:grpSpPr>
        <p:sp>
          <p:nvSpPr>
            <p:cNvPr id="162" name="Google Shape;162;p6"/>
            <p:cNvSpPr txBox="1"/>
            <p:nvPr/>
          </p:nvSpPr>
          <p:spPr>
            <a:xfrm>
              <a:off x="10031106" y="1607296"/>
              <a:ext cx="1966383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496B"/>
                </a:buClr>
                <a:buSzPts val="1400"/>
                <a:buFont typeface="Arial"/>
                <a:buNone/>
              </a:pPr>
              <a:r>
                <a:rPr lang="en-US" sz="1200" dirty="0">
                  <a:solidFill>
                    <a:srgbClr val="2DADEF"/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Kyrgyzstan: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Cartoon videos on national television reaching over 2 million people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endParaRPr>
            </a:p>
          </p:txBody>
        </p:sp>
        <p:pic>
          <p:nvPicPr>
            <p:cNvPr id="163" name="Google Shape;163;p6" descr="A picture containing indoor, table, computer, desk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20354" y="478062"/>
              <a:ext cx="1745192" cy="980017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4" name="Google Shape;164;p6"/>
          <p:cNvSpPr txBox="1"/>
          <p:nvPr/>
        </p:nvSpPr>
        <p:spPr>
          <a:xfrm>
            <a:off x="4492243" y="4396751"/>
            <a:ext cx="136338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South Africa: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Reached over 6.8 million people through 50 different community radio stations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0030078" y="4071593"/>
            <a:ext cx="21145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Laos: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National Government and UNICEF speakers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in 5,800 villages for 50% of population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9467258" y="5209914"/>
            <a:ext cx="193675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Philippines: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National Government and UNICEF webinars for over 1500+ families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0077479" y="2900698"/>
            <a:ext cx="21145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Thailand: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Government distributed leaflets in Health Promotion hospitals throughout the country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8539908" y="412135"/>
            <a:ext cx="1610774" cy="1915368"/>
            <a:chOff x="8586750" y="476774"/>
            <a:chExt cx="1610774" cy="1915368"/>
          </a:xfrm>
        </p:grpSpPr>
        <p:sp>
          <p:nvSpPr>
            <p:cNvPr id="169" name="Google Shape;169;p6"/>
            <p:cNvSpPr txBox="1"/>
            <p:nvPr/>
          </p:nvSpPr>
          <p:spPr>
            <a:xfrm>
              <a:off x="8645137" y="476774"/>
              <a:ext cx="155238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496B"/>
                </a:buClr>
                <a:buSzPts val="1400"/>
                <a:buFont typeface="Arial"/>
                <a:buNone/>
              </a:pPr>
              <a:r>
                <a:rPr lang="en-US" sz="1200" dirty="0">
                  <a:solidFill>
                    <a:srgbClr val="2DADEF"/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Pakistan: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National television broadcast 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endParaRPr>
            </a:p>
          </p:txBody>
        </p:sp>
        <p:pic>
          <p:nvPicPr>
            <p:cNvPr id="170" name="Google Shape;170;p6" descr="A screenshot of a cell phon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86750" y="1423636"/>
              <a:ext cx="1274489" cy="968506"/>
            </a:xfrm>
            <a:prstGeom prst="rect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71" name="Google Shape;171;p6"/>
          <p:cNvSpPr txBox="1"/>
          <p:nvPr/>
        </p:nvSpPr>
        <p:spPr>
          <a:xfrm>
            <a:off x="6667635" y="4285173"/>
            <a:ext cx="135526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India: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Created phone-call based family mentoring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programme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based on the parenting tips.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5444714" y="5791538"/>
            <a:ext cx="18077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Kenya: </a:t>
            </a:r>
            <a:endParaRPr sz="1200" dirty="0">
              <a:solidFill>
                <a:srgbClr val="2DADEF"/>
              </a:solidFill>
              <a:latin typeface="Avenir Next" panose="020B05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Safaricom ringtones of COVID-19 parenting song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173" name="Google Shape;173;p6" descr="A screenshot of a social media pos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1937" y="2994091"/>
            <a:ext cx="960967" cy="132291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4" name="Google Shape;174;p6"/>
          <p:cNvSpPr txBox="1"/>
          <p:nvPr/>
        </p:nvSpPr>
        <p:spPr>
          <a:xfrm>
            <a:off x="453568" y="4469839"/>
            <a:ext cx="19812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Sri Lanka, Cameroon India, Montenegro, Philippines &amp; South Africa: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Delivered with food packages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594344" y="5579658"/>
            <a:ext cx="1579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Paraguay: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1million reached online with the First Lady’s support 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213167" y="1805082"/>
            <a:ext cx="1741723" cy="1409923"/>
            <a:chOff x="351057" y="2387341"/>
            <a:chExt cx="1741723" cy="1409923"/>
          </a:xfrm>
        </p:grpSpPr>
        <p:sp>
          <p:nvSpPr>
            <p:cNvPr id="177" name="Google Shape;177;p6"/>
            <p:cNvSpPr txBox="1"/>
            <p:nvPr/>
          </p:nvSpPr>
          <p:spPr>
            <a:xfrm>
              <a:off x="351057" y="3335640"/>
              <a:ext cx="174172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496B"/>
                </a:buClr>
                <a:buSzPts val="1400"/>
                <a:buFont typeface="Arial"/>
                <a:buNone/>
              </a:pPr>
              <a:r>
                <a:rPr lang="en-US" sz="1200" dirty="0">
                  <a:solidFill>
                    <a:srgbClr val="2DADEF"/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Special Olympics:</a:t>
              </a:r>
              <a:endParaRPr sz="1200" dirty="0">
                <a:solidFill>
                  <a:srgbClr val="2DADEF"/>
                </a:solidFill>
                <a:latin typeface="Avenir Next" panose="020B050302020202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496B"/>
                </a:buClr>
                <a:buSzPts val="1400"/>
                <a:buFont typeface="Arial"/>
                <a:buNone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venir Next" panose="020B0503020202020204" pitchFamily="34" charset="0"/>
                  <a:ea typeface="Avenir"/>
                  <a:cs typeface="Avenir"/>
                  <a:sym typeface="Avenir"/>
                </a:rPr>
                <a:t>in 130 countries</a:t>
              </a:r>
              <a:endParaRPr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endParaRPr>
            </a:p>
          </p:txBody>
        </p:sp>
        <p:pic>
          <p:nvPicPr>
            <p:cNvPr id="178" name="Google Shape;178;p6" descr="A picture containing drawing, person&#10;&#10;Description automatically generated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508" y="2387341"/>
              <a:ext cx="885522" cy="896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6"/>
          <p:cNvSpPr txBox="1"/>
          <p:nvPr/>
        </p:nvSpPr>
        <p:spPr>
          <a:xfrm>
            <a:off x="3546370" y="6000323"/>
            <a:ext cx="20932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Malawi &amp; Zambia: </a:t>
            </a:r>
            <a:endParaRPr sz="1200" dirty="0">
              <a:solidFill>
                <a:srgbClr val="2DADEF"/>
              </a:solidFill>
              <a:latin typeface="Avenir Next" panose="020B05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Blantyre Synod Radio broadcast reaching over 11 million people 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83279" y="157875"/>
            <a:ext cx="429214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137.7 million reached </a:t>
            </a:r>
            <a:endParaRPr sz="4500" b="1" dirty="0">
              <a:solidFill>
                <a:srgbClr val="2DADE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83279" y="3492004"/>
            <a:ext cx="22854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Zimbabwe: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Reached over 1million via national radio stations.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2186304" y="4164557"/>
            <a:ext cx="123750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Jamaica: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Shared audio tips on national radio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7629920" y="5765187"/>
            <a:ext cx="193675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Cameroon: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Used tips in workshops presented to fathers in the community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0" name="Google Shape;164;p6">
            <a:extLst>
              <a:ext uri="{FF2B5EF4-FFF2-40B4-BE49-F238E27FC236}">
                <a16:creationId xmlns:a16="http://schemas.microsoft.com/office/drawing/2014/main" id="{1524C3A4-CB63-7944-AB34-0A15B5B9B210}"/>
              </a:ext>
            </a:extLst>
          </p:cNvPr>
          <p:cNvSpPr txBox="1"/>
          <p:nvPr/>
        </p:nvSpPr>
        <p:spPr>
          <a:xfrm>
            <a:off x="6023973" y="269509"/>
            <a:ext cx="22680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Moldova, North Macedonia, Romania: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Testing delivery of Parenting for Lifelong Health via Zoom (2021)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1" name="Google Shape;164;p6">
            <a:extLst>
              <a:ext uri="{FF2B5EF4-FFF2-40B4-BE49-F238E27FC236}">
                <a16:creationId xmlns:a16="http://schemas.microsoft.com/office/drawing/2014/main" id="{47DE0854-691B-094B-A55B-A93F329050C2}"/>
              </a:ext>
            </a:extLst>
          </p:cNvPr>
          <p:cNvSpPr txBox="1"/>
          <p:nvPr/>
        </p:nvSpPr>
        <p:spPr>
          <a:xfrm>
            <a:off x="4052549" y="168303"/>
            <a:ext cx="21145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9496B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2DADEF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Moldova, Montenegro, North Macedonia: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Developed online parenting support groups based on Parenting for Lifelong Health</a:t>
            </a:r>
            <a:endParaRPr sz="12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51F806-B51F-EB49-B700-94215173C5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144" y="5630950"/>
            <a:ext cx="91301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832</Words>
  <Application>Microsoft Macintosh PowerPoint</Application>
  <PresentationFormat>Widescreen</PresentationFormat>
  <Paragraphs>136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</vt:lpstr>
      <vt:lpstr>Avenir Next</vt:lpstr>
      <vt:lpstr>Calibri</vt:lpstr>
      <vt:lpstr>Univers</vt:lpstr>
      <vt:lpstr>Univers Condensed</vt:lpstr>
      <vt:lpstr>Univers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Parenting for  Lifelong Health – Sinovuyo Teens</vt:lpstr>
      <vt:lpstr>Parenting for  Lifelong Health – Sinovuyo Teens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Cluver</dc:creator>
  <cp:lastModifiedBy>Lucie Cluver</cp:lastModifiedBy>
  <cp:revision>178</cp:revision>
  <dcterms:created xsi:type="dcterms:W3CDTF">2020-10-02T09:57:58Z</dcterms:created>
  <dcterms:modified xsi:type="dcterms:W3CDTF">2021-02-22T22:47:41Z</dcterms:modified>
</cp:coreProperties>
</file>