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2" r:id="rId5"/>
    <p:sldMasterId id="2147483735" r:id="rId6"/>
    <p:sldMasterId id="2147483759" r:id="rId7"/>
    <p:sldMasterId id="2147483783" r:id="rId8"/>
    <p:sldMasterId id="2147483807" r:id="rId9"/>
  </p:sldMasterIdLst>
  <p:notesMasterIdLst>
    <p:notesMasterId r:id="rId19"/>
  </p:notesMasterIdLst>
  <p:sldIdLst>
    <p:sldId id="4955" r:id="rId10"/>
    <p:sldId id="4957" r:id="rId11"/>
    <p:sldId id="4968" r:id="rId12"/>
    <p:sldId id="4969" r:id="rId13"/>
    <p:sldId id="4959" r:id="rId14"/>
    <p:sldId id="4960" r:id="rId15"/>
    <p:sldId id="4936" r:id="rId16"/>
    <p:sldId id="4950" r:id="rId17"/>
    <p:sldId id="491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rsen, Viva (CDC/DDPHSIS/CGH/DGHT)" initials="TV(" lastIdx="13" clrIdx="0">
    <p:extLst>
      <p:ext uri="{19B8F6BF-5375-455C-9EA6-DF929625EA0E}">
        <p15:presenceInfo xmlns:p15="http://schemas.microsoft.com/office/powerpoint/2012/main" userId="S::vcc5@cdc.gov::77c1d568-dd3f-433d-b902-1dd46ec140af" providerId="AD"/>
      </p:ext>
    </p:extLst>
  </p:cmAuthor>
  <p:cmAuthor id="2" name="Aholou, Tiffiany Michelle (CDC/DDPHSIS/CGH/DGHT)" initials="A(" lastIdx="2" clrIdx="1">
    <p:extLst>
      <p:ext uri="{19B8F6BF-5375-455C-9EA6-DF929625EA0E}">
        <p15:presenceInfo xmlns:p15="http://schemas.microsoft.com/office/powerpoint/2012/main" userId="S::ybp5@cdc.gov::b0d4849d-babb-471d-8b90-23e813b52b2c" providerId="AD"/>
      </p:ext>
    </p:extLst>
  </p:cmAuthor>
  <p:cmAuthor id="3" name="Aholou, Tiffiany Michelle (CDC/DDPHSIS/CGH/DGHT)" initials="ATM(" lastIdx="8" clrIdx="2">
    <p:extLst>
      <p:ext uri="{19B8F6BF-5375-455C-9EA6-DF929625EA0E}">
        <p15:presenceInfo xmlns:p15="http://schemas.microsoft.com/office/powerpoint/2012/main" userId="Aholou, Tiffiany Michelle (CDC/DDPHSIS/CGH/DGHT)" providerId="None"/>
      </p:ext>
    </p:extLst>
  </p:cmAuthor>
  <p:cmAuthor id="4" name="USER" initials="U" lastIdx="10" clrIdx="3">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8499" autoAdjust="0"/>
  </p:normalViewPr>
  <p:slideViewPr>
    <p:cSldViewPr snapToGrid="0">
      <p:cViewPr varScale="1">
        <p:scale>
          <a:sx n="53" d="100"/>
          <a:sy n="53" d="100"/>
        </p:scale>
        <p:origin x="11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Uehling" userId="0c8b016d-0992-4a5f-bef4-3fc9974dc8e6" providerId="ADAL" clId="{A33170B9-62C7-48B6-82FF-CB3D2D6151AE}"/>
    <pc:docChg chg="modSld">
      <pc:chgData name="Andrea Uehling" userId="0c8b016d-0992-4a5f-bef4-3fc9974dc8e6" providerId="ADAL" clId="{A33170B9-62C7-48B6-82FF-CB3D2D6151AE}" dt="2022-09-27T23:25:45.363" v="39" actId="20577"/>
      <pc:docMkLst>
        <pc:docMk/>
      </pc:docMkLst>
      <pc:sldChg chg="modSp">
        <pc:chgData name="Andrea Uehling" userId="0c8b016d-0992-4a5f-bef4-3fc9974dc8e6" providerId="ADAL" clId="{A33170B9-62C7-48B6-82FF-CB3D2D6151AE}" dt="2022-09-27T23:25:45.363" v="39" actId="20577"/>
        <pc:sldMkLst>
          <pc:docMk/>
          <pc:sldMk cId="2659070665" sldId="4950"/>
        </pc:sldMkLst>
        <pc:spChg chg="mod">
          <ac:chgData name="Andrea Uehling" userId="0c8b016d-0992-4a5f-bef4-3fc9974dc8e6" providerId="ADAL" clId="{A33170B9-62C7-48B6-82FF-CB3D2D6151AE}" dt="2022-09-27T23:25:45.363" v="39" actId="20577"/>
          <ac:spMkLst>
            <pc:docMk/>
            <pc:sldMk cId="2659070665" sldId="4950"/>
            <ac:spMk id="3" creationId="{00000000-0000-0000-0000-000000000000}"/>
          </ac:spMkLst>
        </pc:spChg>
      </pc:sldChg>
      <pc:sldChg chg="modSp">
        <pc:chgData name="Andrea Uehling" userId="0c8b016d-0992-4a5f-bef4-3fc9974dc8e6" providerId="ADAL" clId="{A33170B9-62C7-48B6-82FF-CB3D2D6151AE}" dt="2022-09-27T23:24:37.340" v="21" actId="20577"/>
        <pc:sldMkLst>
          <pc:docMk/>
          <pc:sldMk cId="1479594317" sldId="4955"/>
        </pc:sldMkLst>
        <pc:spChg chg="mod">
          <ac:chgData name="Andrea Uehling" userId="0c8b016d-0992-4a5f-bef4-3fc9974dc8e6" providerId="ADAL" clId="{A33170B9-62C7-48B6-82FF-CB3D2D6151AE}" dt="2022-09-27T23:24:33.697" v="14" actId="20577"/>
          <ac:spMkLst>
            <pc:docMk/>
            <pc:sldMk cId="1479594317" sldId="4955"/>
            <ac:spMk id="2" creationId="{06E549CA-2A58-4DD7-8EAD-47584353484B}"/>
          </ac:spMkLst>
        </pc:spChg>
        <pc:spChg chg="mod">
          <ac:chgData name="Andrea Uehling" userId="0c8b016d-0992-4a5f-bef4-3fc9974dc8e6" providerId="ADAL" clId="{A33170B9-62C7-48B6-82FF-CB3D2D6151AE}" dt="2022-09-27T23:24:37.340" v="21" actId="20577"/>
          <ac:spMkLst>
            <pc:docMk/>
            <pc:sldMk cId="1479594317" sldId="4955"/>
            <ac:spMk id="3" creationId="{A48B5804-9997-4502-80B8-AB4097828827}"/>
          </ac:spMkLst>
        </pc:spChg>
      </pc:sldChg>
      <pc:sldChg chg="modSp">
        <pc:chgData name="Andrea Uehling" userId="0c8b016d-0992-4a5f-bef4-3fc9974dc8e6" providerId="ADAL" clId="{A33170B9-62C7-48B6-82FF-CB3D2D6151AE}" dt="2022-09-27T23:24:59.630" v="23" actId="20577"/>
        <pc:sldMkLst>
          <pc:docMk/>
          <pc:sldMk cId="3360263827" sldId="4969"/>
        </pc:sldMkLst>
        <pc:spChg chg="mod">
          <ac:chgData name="Andrea Uehling" userId="0c8b016d-0992-4a5f-bef4-3fc9974dc8e6" providerId="ADAL" clId="{A33170B9-62C7-48B6-82FF-CB3D2D6151AE}" dt="2022-09-27T23:24:59.630" v="23" actId="20577"/>
          <ac:spMkLst>
            <pc:docMk/>
            <pc:sldMk cId="3360263827" sldId="4969"/>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09605002654897E-2"/>
          <c:y val="3.6131663138256588E-2"/>
          <c:w val="0.93092185128234484"/>
          <c:h val="0.75486128064888736"/>
        </c:manualLayout>
      </c:layout>
      <c:barChart>
        <c:barDir val="col"/>
        <c:grouping val="stacked"/>
        <c:varyColors val="0"/>
        <c:ser>
          <c:idx val="0"/>
          <c:order val="0"/>
          <c:tx>
            <c:strRef>
              <c:f>Sheet1!$B$4</c:f>
              <c:strCache>
                <c:ptCount val="1"/>
                <c:pt idx="0">
                  <c:v>HTS_TST_POS- &lt;15</c:v>
                </c:pt>
              </c:strCache>
            </c:strRef>
          </c:tx>
          <c:spPr>
            <a:solidFill>
              <a:srgbClr val="00B050"/>
            </a:solidFill>
            <a:ln>
              <a:noFill/>
            </a:ln>
            <a:effectLst/>
          </c:spPr>
          <c:invertIfNegative val="0"/>
          <c:cat>
            <c:multiLvlStrRef>
              <c:f>Sheet1!$C$2:$V$3</c:f>
              <c:multiLvlStrCache>
                <c:ptCount val="19"/>
                <c:lvl>
                  <c:pt idx="0">
                    <c:v>Sum of qtr 1</c:v>
                  </c:pt>
                  <c:pt idx="1">
                    <c:v>Sum of qtr 2</c:v>
                  </c:pt>
                  <c:pt idx="2">
                    <c:v>Sum of qtr 3</c:v>
                  </c:pt>
                  <c:pt idx="3">
                    <c:v>Sum of qtr 4</c:v>
                  </c:pt>
                  <c:pt idx="4">
                    <c:v>Sum of qtr 1</c:v>
                  </c:pt>
                  <c:pt idx="5">
                    <c:v>Sum of qtr 2</c:v>
                  </c:pt>
                  <c:pt idx="6">
                    <c:v>Sum of qtr 3</c:v>
                  </c:pt>
                  <c:pt idx="7">
                    <c:v>Sum of qtr 4</c:v>
                  </c:pt>
                  <c:pt idx="8">
                    <c:v>Sum of qtr 1</c:v>
                  </c:pt>
                  <c:pt idx="9">
                    <c:v>Sum of qtr 2</c:v>
                  </c:pt>
                  <c:pt idx="10">
                    <c:v>Sum of qtr 3</c:v>
                  </c:pt>
                  <c:pt idx="11">
                    <c:v>Sum of qtr 4</c:v>
                  </c:pt>
                  <c:pt idx="12">
                    <c:v>Sum of qtr 1</c:v>
                  </c:pt>
                  <c:pt idx="13">
                    <c:v>Sum of qtr 2</c:v>
                  </c:pt>
                  <c:pt idx="14">
                    <c:v>Sum of qtr 3</c:v>
                  </c:pt>
                  <c:pt idx="15">
                    <c:v>Sum of qtr 4</c:v>
                  </c:pt>
                  <c:pt idx="16">
                    <c:v>Sum of qtr 1</c:v>
                  </c:pt>
                  <c:pt idx="17">
                    <c:v>Sum of qtr 2</c:v>
                  </c:pt>
                  <c:pt idx="18">
                    <c:v>Sum of qtr 3</c:v>
                  </c:pt>
                </c:lvl>
                <c:lvl>
                  <c:pt idx="0">
                    <c:v>2017</c:v>
                  </c:pt>
                  <c:pt idx="4">
                    <c:v>2018</c:v>
                  </c:pt>
                  <c:pt idx="8">
                    <c:v>2019</c:v>
                  </c:pt>
                  <c:pt idx="12">
                    <c:v>2020</c:v>
                  </c:pt>
                  <c:pt idx="16">
                    <c:v>2021</c:v>
                  </c:pt>
                </c:lvl>
              </c:multiLvlStrCache>
            </c:multiLvlStrRef>
          </c:cat>
          <c:val>
            <c:numRef>
              <c:f>Sheet1!$C$4:$V$4</c:f>
              <c:numCache>
                <c:formatCode>General</c:formatCode>
                <c:ptCount val="20"/>
                <c:pt idx="0">
                  <c:v>3</c:v>
                </c:pt>
                <c:pt idx="1">
                  <c:v>5</c:v>
                </c:pt>
                <c:pt idx="2">
                  <c:v>6</c:v>
                </c:pt>
                <c:pt idx="3">
                  <c:v>2</c:v>
                </c:pt>
                <c:pt idx="4">
                  <c:v>4</c:v>
                </c:pt>
                <c:pt idx="5">
                  <c:v>18</c:v>
                </c:pt>
                <c:pt idx="6">
                  <c:v>27</c:v>
                </c:pt>
                <c:pt idx="7">
                  <c:v>15</c:v>
                </c:pt>
                <c:pt idx="8">
                  <c:v>18</c:v>
                </c:pt>
                <c:pt idx="9">
                  <c:v>70</c:v>
                </c:pt>
                <c:pt idx="10">
                  <c:v>46</c:v>
                </c:pt>
                <c:pt idx="11">
                  <c:v>46</c:v>
                </c:pt>
                <c:pt idx="12">
                  <c:v>97</c:v>
                </c:pt>
                <c:pt idx="13">
                  <c:v>41</c:v>
                </c:pt>
                <c:pt idx="14">
                  <c:v>36</c:v>
                </c:pt>
                <c:pt idx="15">
                  <c:v>30</c:v>
                </c:pt>
                <c:pt idx="16">
                  <c:v>21</c:v>
                </c:pt>
                <c:pt idx="17">
                  <c:v>33</c:v>
                </c:pt>
                <c:pt idx="18">
                  <c:v>23</c:v>
                </c:pt>
              </c:numCache>
            </c:numRef>
          </c:val>
          <c:extLst>
            <c:ext xmlns:c16="http://schemas.microsoft.com/office/drawing/2014/chart" uri="{C3380CC4-5D6E-409C-BE32-E72D297353CC}">
              <c16:uniqueId val="{00000000-37BD-40EE-B8AF-E2DA35FA76DD}"/>
            </c:ext>
          </c:extLst>
        </c:ser>
        <c:ser>
          <c:idx val="1"/>
          <c:order val="1"/>
          <c:tx>
            <c:strRef>
              <c:f>Sheet1!$B$5</c:f>
              <c:strCache>
                <c:ptCount val="1"/>
                <c:pt idx="0">
                  <c:v>HTS_TST_POS- 15+ - Female</c:v>
                </c:pt>
              </c:strCache>
            </c:strRef>
          </c:tx>
          <c:spPr>
            <a:solidFill>
              <a:srgbClr val="FFC000"/>
            </a:solidFill>
            <a:ln>
              <a:noFill/>
            </a:ln>
            <a:effectLst/>
          </c:spPr>
          <c:invertIfNegative val="0"/>
          <c:cat>
            <c:multiLvlStrRef>
              <c:f>Sheet1!$C$2:$V$3</c:f>
              <c:multiLvlStrCache>
                <c:ptCount val="19"/>
                <c:lvl>
                  <c:pt idx="0">
                    <c:v>Sum of qtr 1</c:v>
                  </c:pt>
                  <c:pt idx="1">
                    <c:v>Sum of qtr 2</c:v>
                  </c:pt>
                  <c:pt idx="2">
                    <c:v>Sum of qtr 3</c:v>
                  </c:pt>
                  <c:pt idx="3">
                    <c:v>Sum of qtr 4</c:v>
                  </c:pt>
                  <c:pt idx="4">
                    <c:v>Sum of qtr 1</c:v>
                  </c:pt>
                  <c:pt idx="5">
                    <c:v>Sum of qtr 2</c:v>
                  </c:pt>
                  <c:pt idx="6">
                    <c:v>Sum of qtr 3</c:v>
                  </c:pt>
                  <c:pt idx="7">
                    <c:v>Sum of qtr 4</c:v>
                  </c:pt>
                  <c:pt idx="8">
                    <c:v>Sum of qtr 1</c:v>
                  </c:pt>
                  <c:pt idx="9">
                    <c:v>Sum of qtr 2</c:v>
                  </c:pt>
                  <c:pt idx="10">
                    <c:v>Sum of qtr 3</c:v>
                  </c:pt>
                  <c:pt idx="11">
                    <c:v>Sum of qtr 4</c:v>
                  </c:pt>
                  <c:pt idx="12">
                    <c:v>Sum of qtr 1</c:v>
                  </c:pt>
                  <c:pt idx="13">
                    <c:v>Sum of qtr 2</c:v>
                  </c:pt>
                  <c:pt idx="14">
                    <c:v>Sum of qtr 3</c:v>
                  </c:pt>
                  <c:pt idx="15">
                    <c:v>Sum of qtr 4</c:v>
                  </c:pt>
                  <c:pt idx="16">
                    <c:v>Sum of qtr 1</c:v>
                  </c:pt>
                  <c:pt idx="17">
                    <c:v>Sum of qtr 2</c:v>
                  </c:pt>
                  <c:pt idx="18">
                    <c:v>Sum of qtr 3</c:v>
                  </c:pt>
                </c:lvl>
                <c:lvl>
                  <c:pt idx="0">
                    <c:v>2017</c:v>
                  </c:pt>
                  <c:pt idx="4">
                    <c:v>2018</c:v>
                  </c:pt>
                  <c:pt idx="8">
                    <c:v>2019</c:v>
                  </c:pt>
                  <c:pt idx="12">
                    <c:v>2020</c:v>
                  </c:pt>
                  <c:pt idx="16">
                    <c:v>2021</c:v>
                  </c:pt>
                </c:lvl>
              </c:multiLvlStrCache>
            </c:multiLvlStrRef>
          </c:cat>
          <c:val>
            <c:numRef>
              <c:f>Sheet1!$C$5:$V$5</c:f>
              <c:numCache>
                <c:formatCode>General</c:formatCode>
                <c:ptCount val="20"/>
                <c:pt idx="0">
                  <c:v>141</c:v>
                </c:pt>
                <c:pt idx="1">
                  <c:v>122</c:v>
                </c:pt>
                <c:pt idx="2">
                  <c:v>113</c:v>
                </c:pt>
                <c:pt idx="3">
                  <c:v>85</c:v>
                </c:pt>
                <c:pt idx="4">
                  <c:v>61</c:v>
                </c:pt>
                <c:pt idx="5">
                  <c:v>269</c:v>
                </c:pt>
                <c:pt idx="6">
                  <c:v>656</c:v>
                </c:pt>
                <c:pt idx="7">
                  <c:v>715</c:v>
                </c:pt>
                <c:pt idx="8">
                  <c:v>840</c:v>
                </c:pt>
                <c:pt idx="9">
                  <c:v>741</c:v>
                </c:pt>
                <c:pt idx="10">
                  <c:v>964</c:v>
                </c:pt>
                <c:pt idx="11">
                  <c:v>964</c:v>
                </c:pt>
                <c:pt idx="12">
                  <c:v>2057</c:v>
                </c:pt>
                <c:pt idx="13">
                  <c:v>1226</c:v>
                </c:pt>
                <c:pt idx="14">
                  <c:v>1067</c:v>
                </c:pt>
                <c:pt idx="15">
                  <c:v>991</c:v>
                </c:pt>
                <c:pt idx="16">
                  <c:v>776</c:v>
                </c:pt>
                <c:pt idx="17">
                  <c:v>859</c:v>
                </c:pt>
                <c:pt idx="18">
                  <c:v>1028</c:v>
                </c:pt>
              </c:numCache>
            </c:numRef>
          </c:val>
          <c:extLst>
            <c:ext xmlns:c16="http://schemas.microsoft.com/office/drawing/2014/chart" uri="{C3380CC4-5D6E-409C-BE32-E72D297353CC}">
              <c16:uniqueId val="{00000001-37BD-40EE-B8AF-E2DA35FA76DD}"/>
            </c:ext>
          </c:extLst>
        </c:ser>
        <c:ser>
          <c:idx val="2"/>
          <c:order val="2"/>
          <c:tx>
            <c:strRef>
              <c:f>Sheet1!$B$6</c:f>
              <c:strCache>
                <c:ptCount val="1"/>
                <c:pt idx="0">
                  <c:v>HTS_TST_POS- 15+ - Male</c:v>
                </c:pt>
              </c:strCache>
            </c:strRef>
          </c:tx>
          <c:spPr>
            <a:solidFill>
              <a:srgbClr val="C00000"/>
            </a:solidFill>
            <a:ln>
              <a:noFill/>
            </a:ln>
            <a:effectLst/>
          </c:spPr>
          <c:invertIfNegative val="0"/>
          <c:cat>
            <c:multiLvlStrRef>
              <c:f>Sheet1!$C$2:$V$3</c:f>
              <c:multiLvlStrCache>
                <c:ptCount val="19"/>
                <c:lvl>
                  <c:pt idx="0">
                    <c:v>Sum of qtr 1</c:v>
                  </c:pt>
                  <c:pt idx="1">
                    <c:v>Sum of qtr 2</c:v>
                  </c:pt>
                  <c:pt idx="2">
                    <c:v>Sum of qtr 3</c:v>
                  </c:pt>
                  <c:pt idx="3">
                    <c:v>Sum of qtr 4</c:v>
                  </c:pt>
                  <c:pt idx="4">
                    <c:v>Sum of qtr 1</c:v>
                  </c:pt>
                  <c:pt idx="5">
                    <c:v>Sum of qtr 2</c:v>
                  </c:pt>
                  <c:pt idx="6">
                    <c:v>Sum of qtr 3</c:v>
                  </c:pt>
                  <c:pt idx="7">
                    <c:v>Sum of qtr 4</c:v>
                  </c:pt>
                  <c:pt idx="8">
                    <c:v>Sum of qtr 1</c:v>
                  </c:pt>
                  <c:pt idx="9">
                    <c:v>Sum of qtr 2</c:v>
                  </c:pt>
                  <c:pt idx="10">
                    <c:v>Sum of qtr 3</c:v>
                  </c:pt>
                  <c:pt idx="11">
                    <c:v>Sum of qtr 4</c:v>
                  </c:pt>
                  <c:pt idx="12">
                    <c:v>Sum of qtr 1</c:v>
                  </c:pt>
                  <c:pt idx="13">
                    <c:v>Sum of qtr 2</c:v>
                  </c:pt>
                  <c:pt idx="14">
                    <c:v>Sum of qtr 3</c:v>
                  </c:pt>
                  <c:pt idx="15">
                    <c:v>Sum of qtr 4</c:v>
                  </c:pt>
                  <c:pt idx="16">
                    <c:v>Sum of qtr 1</c:v>
                  </c:pt>
                  <c:pt idx="17">
                    <c:v>Sum of qtr 2</c:v>
                  </c:pt>
                  <c:pt idx="18">
                    <c:v>Sum of qtr 3</c:v>
                  </c:pt>
                </c:lvl>
                <c:lvl>
                  <c:pt idx="0">
                    <c:v>2017</c:v>
                  </c:pt>
                  <c:pt idx="4">
                    <c:v>2018</c:v>
                  </c:pt>
                  <c:pt idx="8">
                    <c:v>2019</c:v>
                  </c:pt>
                  <c:pt idx="12">
                    <c:v>2020</c:v>
                  </c:pt>
                  <c:pt idx="16">
                    <c:v>2021</c:v>
                  </c:pt>
                </c:lvl>
              </c:multiLvlStrCache>
            </c:multiLvlStrRef>
          </c:cat>
          <c:val>
            <c:numRef>
              <c:f>Sheet1!$C$6:$V$6</c:f>
              <c:numCache>
                <c:formatCode>General</c:formatCode>
                <c:ptCount val="20"/>
                <c:pt idx="0">
                  <c:v>74</c:v>
                </c:pt>
                <c:pt idx="1">
                  <c:v>58</c:v>
                </c:pt>
                <c:pt idx="2">
                  <c:v>56</c:v>
                </c:pt>
                <c:pt idx="3">
                  <c:v>41</c:v>
                </c:pt>
                <c:pt idx="4">
                  <c:v>34</c:v>
                </c:pt>
                <c:pt idx="5">
                  <c:v>108</c:v>
                </c:pt>
                <c:pt idx="6">
                  <c:v>401</c:v>
                </c:pt>
                <c:pt idx="7">
                  <c:v>584</c:v>
                </c:pt>
                <c:pt idx="8">
                  <c:v>698</c:v>
                </c:pt>
                <c:pt idx="9">
                  <c:v>632</c:v>
                </c:pt>
                <c:pt idx="10">
                  <c:v>812</c:v>
                </c:pt>
                <c:pt idx="11">
                  <c:v>812</c:v>
                </c:pt>
                <c:pt idx="12">
                  <c:v>1719</c:v>
                </c:pt>
                <c:pt idx="13">
                  <c:v>1044</c:v>
                </c:pt>
                <c:pt idx="14">
                  <c:v>880</c:v>
                </c:pt>
                <c:pt idx="15">
                  <c:v>732</c:v>
                </c:pt>
                <c:pt idx="16">
                  <c:v>515</c:v>
                </c:pt>
                <c:pt idx="17">
                  <c:v>626</c:v>
                </c:pt>
                <c:pt idx="18">
                  <c:v>715</c:v>
                </c:pt>
              </c:numCache>
            </c:numRef>
          </c:val>
          <c:extLst>
            <c:ext xmlns:c16="http://schemas.microsoft.com/office/drawing/2014/chart" uri="{C3380CC4-5D6E-409C-BE32-E72D297353CC}">
              <c16:uniqueId val="{00000002-37BD-40EE-B8AF-E2DA35FA76DD}"/>
            </c:ext>
          </c:extLst>
        </c:ser>
        <c:dLbls>
          <c:showLegendKey val="0"/>
          <c:showVal val="0"/>
          <c:showCatName val="0"/>
          <c:showSerName val="0"/>
          <c:showPercent val="0"/>
          <c:showBubbleSize val="0"/>
        </c:dLbls>
        <c:gapWidth val="150"/>
        <c:overlap val="100"/>
        <c:axId val="826265423"/>
        <c:axId val="826259599"/>
      </c:barChart>
      <c:catAx>
        <c:axId val="826265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826259599"/>
        <c:crosses val="autoZero"/>
        <c:auto val="1"/>
        <c:lblAlgn val="ctr"/>
        <c:lblOffset val="100"/>
        <c:noMultiLvlLbl val="0"/>
      </c:catAx>
      <c:valAx>
        <c:axId val="82625959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826265423"/>
        <c:crosses val="autoZero"/>
        <c:crossBetween val="between"/>
      </c:valAx>
      <c:spPr>
        <a:noFill/>
        <a:ln>
          <a:noFill/>
        </a:ln>
        <a:effectLst/>
      </c:spPr>
    </c:plotArea>
    <c:legend>
      <c:legendPos val="b"/>
      <c:layout>
        <c:manualLayout>
          <c:xMode val="edge"/>
          <c:yMode val="edge"/>
          <c:x val="0.24141709031827391"/>
          <c:y val="0.91481348459617806"/>
          <c:w val="0.47402710719244046"/>
          <c:h val="4.4072967734497842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5"/>
      </c:doughnutChart>
      <c:spPr>
        <a:noFill/>
        <a:ln>
          <a:noFill/>
        </a:ln>
        <a:effectLst/>
      </c:spPr>
    </c:plotArea>
    <c:legend>
      <c:legendPos val="b"/>
      <c:layout>
        <c:manualLayout>
          <c:xMode val="edge"/>
          <c:yMode val="edge"/>
          <c:x val="0.34635651793525807"/>
          <c:y val="0.82733486439195103"/>
          <c:w val="0.30173118985126857"/>
          <c:h val="8.933180227471565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0314960629921"/>
          <c:y val="6.4313228450289792E-2"/>
          <c:w val="0.86486351706036746"/>
          <c:h val="0.77863710285501397"/>
        </c:manualLayout>
      </c:layout>
      <c:barChart>
        <c:barDir val="col"/>
        <c:grouping val="clustered"/>
        <c:varyColors val="0"/>
        <c:ser>
          <c:idx val="0"/>
          <c:order val="0"/>
          <c:tx>
            <c:strRef>
              <c:f>Sheet1!$D$4</c:f>
              <c:strCache>
                <c:ptCount val="1"/>
                <c:pt idx="0">
                  <c:v>Total # tested and received results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Sheet1!$C$5:$C$6</c:f>
              <c:strCache>
                <c:ptCount val="2"/>
                <c:pt idx="0">
                  <c:v>Males</c:v>
                </c:pt>
                <c:pt idx="1">
                  <c:v>Females</c:v>
                </c:pt>
              </c:strCache>
            </c:strRef>
          </c:cat>
          <c:val>
            <c:numRef>
              <c:f>Sheet1!$D$5:$D$6</c:f>
              <c:numCache>
                <c:formatCode>General</c:formatCode>
                <c:ptCount val="2"/>
                <c:pt idx="0">
                  <c:v>24124</c:v>
                </c:pt>
                <c:pt idx="1">
                  <c:v>23697</c:v>
                </c:pt>
              </c:numCache>
            </c:numRef>
          </c:val>
          <c:extLst>
            <c:ext xmlns:c16="http://schemas.microsoft.com/office/drawing/2014/chart" uri="{C3380CC4-5D6E-409C-BE32-E72D297353CC}">
              <c16:uniqueId val="{00000000-27BE-4E19-A3BC-7995E08D9FD0}"/>
            </c:ext>
          </c:extLst>
        </c:ser>
        <c:ser>
          <c:idx val="1"/>
          <c:order val="1"/>
          <c:tx>
            <c:strRef>
              <c:f>Sheet1!$E$4</c:f>
              <c:strCache>
                <c:ptCount val="1"/>
                <c:pt idx="0">
                  <c:v>Total # tested HIV positive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Sheet1!$C$5:$C$6</c:f>
              <c:strCache>
                <c:ptCount val="2"/>
                <c:pt idx="0">
                  <c:v>Males</c:v>
                </c:pt>
                <c:pt idx="1">
                  <c:v>Females</c:v>
                </c:pt>
              </c:strCache>
            </c:strRef>
          </c:cat>
          <c:val>
            <c:numRef>
              <c:f>Sheet1!$E$5:$E$6</c:f>
              <c:numCache>
                <c:formatCode>General</c:formatCode>
                <c:ptCount val="2"/>
                <c:pt idx="0">
                  <c:v>6417</c:v>
                </c:pt>
                <c:pt idx="1">
                  <c:v>8099</c:v>
                </c:pt>
              </c:numCache>
            </c:numRef>
          </c:val>
          <c:extLst>
            <c:ext xmlns:c16="http://schemas.microsoft.com/office/drawing/2014/chart" uri="{C3380CC4-5D6E-409C-BE32-E72D297353CC}">
              <c16:uniqueId val="{00000001-27BE-4E19-A3BC-7995E08D9FD0}"/>
            </c:ext>
          </c:extLst>
        </c:ser>
        <c:ser>
          <c:idx val="2"/>
          <c:order val="2"/>
          <c:tx>
            <c:strRef>
              <c:f>Sheet1!$F$4</c:f>
              <c:strCache>
                <c:ptCount val="1"/>
                <c:pt idx="0">
                  <c:v>Total # initiated on ART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Sheet1!$C$5:$C$6</c:f>
              <c:strCache>
                <c:ptCount val="2"/>
                <c:pt idx="0">
                  <c:v>Males</c:v>
                </c:pt>
                <c:pt idx="1">
                  <c:v>Females</c:v>
                </c:pt>
              </c:strCache>
            </c:strRef>
          </c:cat>
          <c:val>
            <c:numRef>
              <c:f>Sheet1!$F$5:$F$6</c:f>
              <c:numCache>
                <c:formatCode>General</c:formatCode>
                <c:ptCount val="2"/>
                <c:pt idx="0">
                  <c:v>6285</c:v>
                </c:pt>
                <c:pt idx="1">
                  <c:v>7975</c:v>
                </c:pt>
              </c:numCache>
            </c:numRef>
          </c:val>
          <c:extLst>
            <c:ext xmlns:c16="http://schemas.microsoft.com/office/drawing/2014/chart" uri="{C3380CC4-5D6E-409C-BE32-E72D297353CC}">
              <c16:uniqueId val="{00000002-27BE-4E19-A3BC-7995E08D9FD0}"/>
            </c:ext>
          </c:extLst>
        </c:ser>
        <c:dLbls>
          <c:dLblPos val="outEnd"/>
          <c:showLegendKey val="0"/>
          <c:showVal val="1"/>
          <c:showCatName val="0"/>
          <c:showSerName val="0"/>
          <c:showPercent val="0"/>
          <c:showBubbleSize val="0"/>
        </c:dLbls>
        <c:gapWidth val="219"/>
        <c:overlap val="-27"/>
        <c:axId val="105512960"/>
        <c:axId val="105514112"/>
      </c:barChart>
      <c:catAx>
        <c:axId val="10551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514112"/>
        <c:crosses val="autoZero"/>
        <c:auto val="1"/>
        <c:lblAlgn val="ctr"/>
        <c:lblOffset val="100"/>
        <c:noMultiLvlLbl val="0"/>
      </c:catAx>
      <c:valAx>
        <c:axId val="10551411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Total # of clients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51296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hade val="50000"/>
        </a:schemeClr>
      </a:solidFill>
      <a:round/>
    </a:ln>
    <a:effectLst/>
  </c:spPr>
  <c:txPr>
    <a:bodyPr/>
    <a:lstStyle/>
    <a:p>
      <a:pPr>
        <a:defRPr sz="12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cap="all" baseline="0" dirty="0">
                <a:effectLst/>
              </a:rPr>
              <a:t>Proportion of HIV Positives identified by Sex</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3A4F-4143-9A37-56F1967BDFA5}"/>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3A4F-4143-9A37-56F1967BDFA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Sheet1!$C$9:$D$9</c:f>
              <c:strCache>
                <c:ptCount val="2"/>
                <c:pt idx="0">
                  <c:v>Males</c:v>
                </c:pt>
                <c:pt idx="1">
                  <c:v>Females</c:v>
                </c:pt>
              </c:strCache>
            </c:strRef>
          </c:cat>
          <c:val>
            <c:numRef>
              <c:f>Sheet1!$C$10:$D$10</c:f>
              <c:numCache>
                <c:formatCode>0%</c:formatCode>
                <c:ptCount val="2"/>
                <c:pt idx="0">
                  <c:v>0.44206392945715073</c:v>
                </c:pt>
                <c:pt idx="1">
                  <c:v>0.55793607054284922</c:v>
                </c:pt>
              </c:numCache>
            </c:numRef>
          </c:val>
          <c:extLst>
            <c:ext xmlns:c16="http://schemas.microsoft.com/office/drawing/2014/chart" uri="{C3380CC4-5D6E-409C-BE32-E72D297353CC}">
              <c16:uniqueId val="{00000004-3A4F-4143-9A37-56F1967BDFA5}"/>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0.26506703103484452"/>
          <c:y val="0.83305226534447874"/>
          <c:w val="0.44883931126576165"/>
          <c:h val="8.933180227471565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hade val="50000"/>
        </a:schemeClr>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bg1"/>
                </a:solidFill>
                <a:latin typeface="+mn-lt"/>
                <a:ea typeface="+mn-ea"/>
                <a:cs typeface="+mn-cs"/>
              </a:defRPr>
            </a:pPr>
            <a:r>
              <a:rPr lang="en-US" b="1" dirty="0"/>
              <a:t>COH: MEN 20+</a:t>
            </a:r>
            <a:r>
              <a:rPr lang="en-US" b="1" baseline="0" dirty="0"/>
              <a:t> utilizing all the strategies depicted above </a:t>
            </a:r>
            <a:r>
              <a:rPr lang="en-US" b="1" u="sng" baseline="0" dirty="0"/>
              <a:t>including</a:t>
            </a:r>
            <a:r>
              <a:rPr lang="en-US" b="1" baseline="0" dirty="0"/>
              <a:t> the faith community champions</a:t>
            </a:r>
          </a:p>
          <a:p>
            <a:pPr>
              <a:defRPr b="1"/>
            </a:pPr>
            <a:r>
              <a:rPr lang="en-US" b="1" dirty="0"/>
              <a:t> </a:t>
            </a:r>
          </a:p>
        </c:rich>
      </c:tx>
      <c:layout>
        <c:manualLayout>
          <c:xMode val="edge"/>
          <c:yMode val="edge"/>
          <c:x val="0.14925849667779134"/>
          <c:y val="2.5442540768881677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Sheet1!$L$6</c:f>
              <c:strCache>
                <c:ptCount val="1"/>
                <c:pt idx="0">
                  <c:v>Tested</c:v>
                </c:pt>
              </c:strCache>
            </c:strRef>
          </c:tx>
          <c:spPr>
            <a:solidFill>
              <a:schemeClr val="accent3">
                <a:lumMod val="60000"/>
                <a:lumOff val="40000"/>
              </a:schemeClr>
            </a:solidFill>
            <a:ln>
              <a:noFill/>
            </a:ln>
            <a:effectLst/>
          </c:spPr>
          <c:invertIfNegative val="0"/>
          <c:cat>
            <c:multiLvlStrRef>
              <c:f>Sheet1!$M$3:$R$5</c:f>
              <c:multiLvlStrCache>
                <c:ptCount val="6"/>
                <c:lvl>
                  <c:pt idx="0">
                    <c:v>Jan </c:v>
                  </c:pt>
                  <c:pt idx="1">
                    <c:v>Feb</c:v>
                  </c:pt>
                  <c:pt idx="2">
                    <c:v>Mar</c:v>
                  </c:pt>
                  <c:pt idx="3">
                    <c:v>Apr</c:v>
                  </c:pt>
                  <c:pt idx="4">
                    <c:v>May</c:v>
                  </c:pt>
                  <c:pt idx="5">
                    <c:v>Jun</c:v>
                  </c:pt>
                </c:lvl>
                <c:lvl>
                  <c:pt idx="0">
                    <c:v>FY'21 Q2</c:v>
                  </c:pt>
                  <c:pt idx="3">
                    <c:v>FY'21 Q3</c:v>
                  </c:pt>
                </c:lvl>
              </c:multiLvlStrCache>
            </c:multiLvlStrRef>
          </c:cat>
          <c:val>
            <c:numRef>
              <c:f>Sheet1!$M$6:$R$6</c:f>
              <c:numCache>
                <c:formatCode>General</c:formatCode>
                <c:ptCount val="6"/>
                <c:pt idx="0">
                  <c:v>660</c:v>
                </c:pt>
                <c:pt idx="1">
                  <c:v>684</c:v>
                </c:pt>
                <c:pt idx="2">
                  <c:v>687</c:v>
                </c:pt>
                <c:pt idx="3">
                  <c:v>711</c:v>
                </c:pt>
                <c:pt idx="4">
                  <c:v>625</c:v>
                </c:pt>
                <c:pt idx="5">
                  <c:v>728</c:v>
                </c:pt>
              </c:numCache>
            </c:numRef>
          </c:val>
          <c:extLst>
            <c:ext xmlns:c16="http://schemas.microsoft.com/office/drawing/2014/chart" uri="{C3380CC4-5D6E-409C-BE32-E72D297353CC}">
              <c16:uniqueId val="{00000000-4C45-4C9D-AE76-800FFB8A7425}"/>
            </c:ext>
          </c:extLst>
        </c:ser>
        <c:ser>
          <c:idx val="1"/>
          <c:order val="1"/>
          <c:tx>
            <c:strRef>
              <c:f>Sheet1!$L$7</c:f>
              <c:strCache>
                <c:ptCount val="1"/>
                <c:pt idx="0">
                  <c:v>Positive</c:v>
                </c:pt>
              </c:strCache>
            </c:strRef>
          </c:tx>
          <c:spPr>
            <a:solidFill>
              <a:srgbClr val="FF0000"/>
            </a:solidFill>
            <a:ln>
              <a:noFill/>
            </a:ln>
            <a:effectLst/>
          </c:spPr>
          <c:invertIfNegative val="0"/>
          <c:cat>
            <c:multiLvlStrRef>
              <c:f>Sheet1!$M$3:$R$5</c:f>
              <c:multiLvlStrCache>
                <c:ptCount val="6"/>
                <c:lvl>
                  <c:pt idx="0">
                    <c:v>Jan </c:v>
                  </c:pt>
                  <c:pt idx="1">
                    <c:v>Feb</c:v>
                  </c:pt>
                  <c:pt idx="2">
                    <c:v>Mar</c:v>
                  </c:pt>
                  <c:pt idx="3">
                    <c:v>Apr</c:v>
                  </c:pt>
                  <c:pt idx="4">
                    <c:v>May</c:v>
                  </c:pt>
                  <c:pt idx="5">
                    <c:v>Jun</c:v>
                  </c:pt>
                </c:lvl>
                <c:lvl>
                  <c:pt idx="0">
                    <c:v>FY'21 Q2</c:v>
                  </c:pt>
                  <c:pt idx="3">
                    <c:v>FY'21 Q3</c:v>
                  </c:pt>
                </c:lvl>
              </c:multiLvlStrCache>
            </c:multiLvlStrRef>
          </c:cat>
          <c:val>
            <c:numRef>
              <c:f>Sheet1!$M$7:$R$7</c:f>
              <c:numCache>
                <c:formatCode>General</c:formatCode>
                <c:ptCount val="6"/>
                <c:pt idx="0">
                  <c:v>180</c:v>
                </c:pt>
                <c:pt idx="1">
                  <c:v>204</c:v>
                </c:pt>
                <c:pt idx="2">
                  <c:v>239</c:v>
                </c:pt>
                <c:pt idx="3">
                  <c:v>250</c:v>
                </c:pt>
                <c:pt idx="4">
                  <c:v>214</c:v>
                </c:pt>
                <c:pt idx="5">
                  <c:v>246</c:v>
                </c:pt>
              </c:numCache>
            </c:numRef>
          </c:val>
          <c:extLst>
            <c:ext xmlns:c16="http://schemas.microsoft.com/office/drawing/2014/chart" uri="{C3380CC4-5D6E-409C-BE32-E72D297353CC}">
              <c16:uniqueId val="{00000001-4C45-4C9D-AE76-800FFB8A7425}"/>
            </c:ext>
          </c:extLst>
        </c:ser>
        <c:dLbls>
          <c:showLegendKey val="0"/>
          <c:showVal val="0"/>
          <c:showCatName val="0"/>
          <c:showSerName val="0"/>
          <c:showPercent val="0"/>
          <c:showBubbleSize val="0"/>
        </c:dLbls>
        <c:gapWidth val="219"/>
        <c:overlap val="-27"/>
        <c:axId val="696397776"/>
        <c:axId val="696389872"/>
      </c:barChart>
      <c:lineChart>
        <c:grouping val="standard"/>
        <c:varyColors val="0"/>
        <c:ser>
          <c:idx val="2"/>
          <c:order val="2"/>
          <c:tx>
            <c:strRef>
              <c:f>Sheet1!$L$8</c:f>
              <c:strCache>
                <c:ptCount val="1"/>
                <c:pt idx="0">
                  <c:v>Yield</c:v>
                </c:pt>
              </c:strCache>
            </c:strRef>
          </c:tx>
          <c:spPr>
            <a:ln w="28575" cap="rnd">
              <a:no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Sheet1!$M$3:$R$5</c:f>
              <c:multiLvlStrCache>
                <c:ptCount val="6"/>
                <c:lvl>
                  <c:pt idx="0">
                    <c:v>Jan </c:v>
                  </c:pt>
                  <c:pt idx="1">
                    <c:v>Feb</c:v>
                  </c:pt>
                  <c:pt idx="2">
                    <c:v>Mar</c:v>
                  </c:pt>
                  <c:pt idx="3">
                    <c:v>Apr</c:v>
                  </c:pt>
                  <c:pt idx="4">
                    <c:v>May</c:v>
                  </c:pt>
                  <c:pt idx="5">
                    <c:v>Jun</c:v>
                  </c:pt>
                </c:lvl>
                <c:lvl>
                  <c:pt idx="0">
                    <c:v>FY'21 Q2</c:v>
                  </c:pt>
                  <c:pt idx="3">
                    <c:v>FY'21 Q3</c:v>
                  </c:pt>
                </c:lvl>
              </c:multiLvlStrCache>
            </c:multiLvlStrRef>
          </c:cat>
          <c:val>
            <c:numRef>
              <c:f>Sheet1!$M$8:$R$8</c:f>
              <c:numCache>
                <c:formatCode>0%</c:formatCode>
                <c:ptCount val="6"/>
                <c:pt idx="0">
                  <c:v>0.27272727272727271</c:v>
                </c:pt>
                <c:pt idx="1">
                  <c:v>0.2982456140350877</c:v>
                </c:pt>
                <c:pt idx="2">
                  <c:v>0.34788937409024745</c:v>
                </c:pt>
                <c:pt idx="3">
                  <c:v>0.35161744022503516</c:v>
                </c:pt>
                <c:pt idx="4">
                  <c:v>0.34239999999999998</c:v>
                </c:pt>
                <c:pt idx="5">
                  <c:v>0.33791208791208793</c:v>
                </c:pt>
              </c:numCache>
            </c:numRef>
          </c:val>
          <c:smooth val="0"/>
          <c:extLst>
            <c:ext xmlns:c16="http://schemas.microsoft.com/office/drawing/2014/chart" uri="{C3380CC4-5D6E-409C-BE32-E72D297353CC}">
              <c16:uniqueId val="{00000002-4C45-4C9D-AE76-800FFB8A7425}"/>
            </c:ext>
          </c:extLst>
        </c:ser>
        <c:dLbls>
          <c:showLegendKey val="0"/>
          <c:showVal val="0"/>
          <c:showCatName val="0"/>
          <c:showSerName val="0"/>
          <c:showPercent val="0"/>
          <c:showBubbleSize val="0"/>
        </c:dLbls>
        <c:marker val="1"/>
        <c:smooth val="0"/>
        <c:axId val="696389040"/>
        <c:axId val="696406512"/>
      </c:lineChart>
      <c:catAx>
        <c:axId val="69639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696389872"/>
        <c:crosses val="autoZero"/>
        <c:auto val="1"/>
        <c:lblAlgn val="ctr"/>
        <c:lblOffset val="100"/>
        <c:noMultiLvlLbl val="0"/>
      </c:catAx>
      <c:valAx>
        <c:axId val="6963898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696397776"/>
        <c:crosses val="autoZero"/>
        <c:crossBetween val="between"/>
      </c:valAx>
      <c:valAx>
        <c:axId val="69640651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696389040"/>
        <c:crosses val="max"/>
        <c:crossBetween val="between"/>
      </c:valAx>
      <c:catAx>
        <c:axId val="696389040"/>
        <c:scaling>
          <c:orientation val="minMax"/>
        </c:scaling>
        <c:delete val="1"/>
        <c:axPos val="b"/>
        <c:numFmt formatCode="General" sourceLinked="1"/>
        <c:majorTickMark val="out"/>
        <c:minorTickMark val="none"/>
        <c:tickLblPos val="nextTo"/>
        <c:crossAx val="696406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C000"/>
      </a:solidFill>
    </a:ln>
    <a:effectLst/>
  </c:spPr>
  <c:txPr>
    <a:bodyPr/>
    <a:lstStyle/>
    <a:p>
      <a:pPr>
        <a:defRPr sz="1200">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bg1"/>
                </a:solidFill>
                <a:latin typeface="+mn-lt"/>
                <a:ea typeface="+mn-ea"/>
                <a:cs typeface="+mn-cs"/>
              </a:defRPr>
            </a:pPr>
            <a:r>
              <a:rPr lang="en-US" b="1" dirty="0"/>
              <a:t>Lusaka Provincial Health Office (LPHO): MEN 20+ partial usage of some of the strategies </a:t>
            </a:r>
            <a:r>
              <a:rPr lang="en-US" b="1" u="sng" dirty="0"/>
              <a:t>excluding</a:t>
            </a:r>
            <a:r>
              <a:rPr lang="en-US" b="1" dirty="0"/>
              <a:t> the faith community champions</a:t>
            </a:r>
          </a:p>
          <a:p>
            <a:pPr>
              <a:defRPr b="1"/>
            </a:pPr>
            <a:endParaRPr lang="en-US" b="1"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Sheet1!$AB$7</c:f>
              <c:strCache>
                <c:ptCount val="1"/>
                <c:pt idx="0">
                  <c:v>Tested</c:v>
                </c:pt>
              </c:strCache>
            </c:strRef>
          </c:tx>
          <c:spPr>
            <a:solidFill>
              <a:schemeClr val="accent3">
                <a:lumMod val="40000"/>
                <a:lumOff val="60000"/>
              </a:schemeClr>
            </a:solidFill>
            <a:ln>
              <a:noFill/>
            </a:ln>
            <a:effectLst/>
          </c:spPr>
          <c:invertIfNegative val="0"/>
          <c:cat>
            <c:multiLvlStrRef>
              <c:f>Sheet1!$AC$4:$AH$6</c:f>
              <c:multiLvlStrCache>
                <c:ptCount val="6"/>
                <c:lvl>
                  <c:pt idx="0">
                    <c:v>Jan </c:v>
                  </c:pt>
                  <c:pt idx="1">
                    <c:v>Feb</c:v>
                  </c:pt>
                  <c:pt idx="2">
                    <c:v>Mar</c:v>
                  </c:pt>
                  <c:pt idx="3">
                    <c:v>Apr</c:v>
                  </c:pt>
                  <c:pt idx="4">
                    <c:v>May</c:v>
                  </c:pt>
                  <c:pt idx="5">
                    <c:v>Jun</c:v>
                  </c:pt>
                </c:lvl>
                <c:lvl>
                  <c:pt idx="0">
                    <c:v>FY'21 Q2</c:v>
                  </c:pt>
                  <c:pt idx="3">
                    <c:v>FY'21 Q3</c:v>
                  </c:pt>
                </c:lvl>
              </c:multiLvlStrCache>
            </c:multiLvlStrRef>
          </c:cat>
          <c:val>
            <c:numRef>
              <c:f>Sheet1!$AC$7:$AH$7</c:f>
              <c:numCache>
                <c:formatCode>General</c:formatCode>
                <c:ptCount val="6"/>
                <c:pt idx="0">
                  <c:v>589</c:v>
                </c:pt>
                <c:pt idx="1">
                  <c:v>590</c:v>
                </c:pt>
                <c:pt idx="2">
                  <c:v>527</c:v>
                </c:pt>
                <c:pt idx="3">
                  <c:v>518</c:v>
                </c:pt>
                <c:pt idx="4">
                  <c:v>438</c:v>
                </c:pt>
                <c:pt idx="5">
                  <c:v>330</c:v>
                </c:pt>
              </c:numCache>
            </c:numRef>
          </c:val>
          <c:extLst>
            <c:ext xmlns:c16="http://schemas.microsoft.com/office/drawing/2014/chart" uri="{C3380CC4-5D6E-409C-BE32-E72D297353CC}">
              <c16:uniqueId val="{00000000-82F1-489B-AA5A-705656716FBA}"/>
            </c:ext>
          </c:extLst>
        </c:ser>
        <c:ser>
          <c:idx val="1"/>
          <c:order val="1"/>
          <c:tx>
            <c:strRef>
              <c:f>Sheet1!$AB$8</c:f>
              <c:strCache>
                <c:ptCount val="1"/>
                <c:pt idx="0">
                  <c:v>Positive</c:v>
                </c:pt>
              </c:strCache>
            </c:strRef>
          </c:tx>
          <c:spPr>
            <a:solidFill>
              <a:srgbClr val="FF0000"/>
            </a:solidFill>
            <a:ln>
              <a:noFill/>
            </a:ln>
            <a:effectLst/>
          </c:spPr>
          <c:invertIfNegative val="0"/>
          <c:cat>
            <c:multiLvlStrRef>
              <c:f>Sheet1!$AC$4:$AH$6</c:f>
              <c:multiLvlStrCache>
                <c:ptCount val="6"/>
                <c:lvl>
                  <c:pt idx="0">
                    <c:v>Jan </c:v>
                  </c:pt>
                  <c:pt idx="1">
                    <c:v>Feb</c:v>
                  </c:pt>
                  <c:pt idx="2">
                    <c:v>Mar</c:v>
                  </c:pt>
                  <c:pt idx="3">
                    <c:v>Apr</c:v>
                  </c:pt>
                  <c:pt idx="4">
                    <c:v>May</c:v>
                  </c:pt>
                  <c:pt idx="5">
                    <c:v>Jun</c:v>
                  </c:pt>
                </c:lvl>
                <c:lvl>
                  <c:pt idx="0">
                    <c:v>FY'21 Q2</c:v>
                  </c:pt>
                  <c:pt idx="3">
                    <c:v>FY'21 Q3</c:v>
                  </c:pt>
                </c:lvl>
              </c:multiLvlStrCache>
            </c:multiLvlStrRef>
          </c:cat>
          <c:val>
            <c:numRef>
              <c:f>Sheet1!$AC$8:$AH$8</c:f>
              <c:numCache>
                <c:formatCode>General</c:formatCode>
                <c:ptCount val="6"/>
                <c:pt idx="0">
                  <c:v>44</c:v>
                </c:pt>
                <c:pt idx="1">
                  <c:v>48</c:v>
                </c:pt>
                <c:pt idx="2">
                  <c:v>51</c:v>
                </c:pt>
                <c:pt idx="3">
                  <c:v>51</c:v>
                </c:pt>
                <c:pt idx="4">
                  <c:v>49</c:v>
                </c:pt>
                <c:pt idx="5">
                  <c:v>36</c:v>
                </c:pt>
              </c:numCache>
            </c:numRef>
          </c:val>
          <c:extLst>
            <c:ext xmlns:c16="http://schemas.microsoft.com/office/drawing/2014/chart" uri="{C3380CC4-5D6E-409C-BE32-E72D297353CC}">
              <c16:uniqueId val="{00000001-82F1-489B-AA5A-705656716FBA}"/>
            </c:ext>
          </c:extLst>
        </c:ser>
        <c:dLbls>
          <c:showLegendKey val="0"/>
          <c:showVal val="0"/>
          <c:showCatName val="0"/>
          <c:showSerName val="0"/>
          <c:showPercent val="0"/>
          <c:showBubbleSize val="0"/>
        </c:dLbls>
        <c:gapWidth val="219"/>
        <c:overlap val="-27"/>
        <c:axId val="696391536"/>
        <c:axId val="696381968"/>
      </c:barChart>
      <c:lineChart>
        <c:grouping val="standard"/>
        <c:varyColors val="0"/>
        <c:ser>
          <c:idx val="2"/>
          <c:order val="2"/>
          <c:tx>
            <c:strRef>
              <c:f>Sheet1!$AB$9</c:f>
              <c:strCache>
                <c:ptCount val="1"/>
                <c:pt idx="0">
                  <c:v>Yield</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Sheet1!$AC$4:$AH$6</c:f>
              <c:multiLvlStrCache>
                <c:ptCount val="6"/>
                <c:lvl>
                  <c:pt idx="0">
                    <c:v>Jan </c:v>
                  </c:pt>
                  <c:pt idx="1">
                    <c:v>Feb</c:v>
                  </c:pt>
                  <c:pt idx="2">
                    <c:v>Mar</c:v>
                  </c:pt>
                  <c:pt idx="3">
                    <c:v>Apr</c:v>
                  </c:pt>
                  <c:pt idx="4">
                    <c:v>May</c:v>
                  </c:pt>
                  <c:pt idx="5">
                    <c:v>Jun</c:v>
                  </c:pt>
                </c:lvl>
                <c:lvl>
                  <c:pt idx="0">
                    <c:v>FY'21 Q2</c:v>
                  </c:pt>
                  <c:pt idx="3">
                    <c:v>FY'21 Q3</c:v>
                  </c:pt>
                </c:lvl>
              </c:multiLvlStrCache>
            </c:multiLvlStrRef>
          </c:cat>
          <c:val>
            <c:numRef>
              <c:f>Sheet1!$AC$9:$AH$9</c:f>
              <c:numCache>
                <c:formatCode>0%</c:formatCode>
                <c:ptCount val="6"/>
                <c:pt idx="0">
                  <c:v>7.4702886247877756E-2</c:v>
                </c:pt>
                <c:pt idx="1">
                  <c:v>8.1355932203389825E-2</c:v>
                </c:pt>
                <c:pt idx="2">
                  <c:v>9.6774193548387094E-2</c:v>
                </c:pt>
                <c:pt idx="3">
                  <c:v>9.8455598455598453E-2</c:v>
                </c:pt>
                <c:pt idx="4">
                  <c:v>0.11187214611872145</c:v>
                </c:pt>
                <c:pt idx="5">
                  <c:v>0.10909090909090909</c:v>
                </c:pt>
              </c:numCache>
            </c:numRef>
          </c:val>
          <c:smooth val="0"/>
          <c:extLst>
            <c:ext xmlns:c16="http://schemas.microsoft.com/office/drawing/2014/chart" uri="{C3380CC4-5D6E-409C-BE32-E72D297353CC}">
              <c16:uniqueId val="{00000002-82F1-489B-AA5A-705656716FBA}"/>
            </c:ext>
          </c:extLst>
        </c:ser>
        <c:dLbls>
          <c:showLegendKey val="0"/>
          <c:showVal val="0"/>
          <c:showCatName val="0"/>
          <c:showSerName val="0"/>
          <c:showPercent val="0"/>
          <c:showBubbleSize val="0"/>
        </c:dLbls>
        <c:marker val="1"/>
        <c:smooth val="0"/>
        <c:axId val="696400272"/>
        <c:axId val="696399024"/>
      </c:lineChart>
      <c:catAx>
        <c:axId val="69639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696381968"/>
        <c:crosses val="autoZero"/>
        <c:auto val="1"/>
        <c:lblAlgn val="ctr"/>
        <c:lblOffset val="100"/>
        <c:noMultiLvlLbl val="0"/>
      </c:catAx>
      <c:valAx>
        <c:axId val="69638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696391536"/>
        <c:crosses val="autoZero"/>
        <c:crossBetween val="between"/>
      </c:valAx>
      <c:valAx>
        <c:axId val="69639902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696400272"/>
        <c:crosses val="max"/>
        <c:crossBetween val="between"/>
      </c:valAx>
      <c:catAx>
        <c:axId val="696400272"/>
        <c:scaling>
          <c:orientation val="minMax"/>
        </c:scaling>
        <c:delete val="1"/>
        <c:axPos val="b"/>
        <c:numFmt formatCode="General" sourceLinked="1"/>
        <c:majorTickMark val="out"/>
        <c:minorTickMark val="none"/>
        <c:tickLblPos val="nextTo"/>
        <c:crossAx val="696399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60000"/>
          <a:lumOff val="40000"/>
        </a:schemeClr>
      </a:solidFill>
    </a:ln>
    <a:effectLst/>
  </c:spPr>
  <c:txPr>
    <a:bodyPr/>
    <a:lstStyle/>
    <a:p>
      <a:pPr>
        <a:defRPr sz="12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10-18T18:21:46.170" idx="8">
    <p:pos x="10" y="10"/>
    <p:text>this should be moved up with describing the COH approach. should conclude with what you're going to do to improve the stats for children so that they're comparable to the successes observed with  men. or some next steps with COH future work in Zambia and beyond (preferably as it relates to children&lt;18)?</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0.29707</cdr:x>
      <cdr:y>0.61599</cdr:y>
    </cdr:from>
    <cdr:to>
      <cdr:x>0.30322</cdr:x>
      <cdr:y>0.72103</cdr:y>
    </cdr:to>
    <cdr:sp macro="" textlink="">
      <cdr:nvSpPr>
        <cdr:cNvPr id="2" name="Down Arrow 2">
          <a:extLst xmlns:a="http://schemas.openxmlformats.org/drawingml/2006/main">
            <a:ext uri="{FF2B5EF4-FFF2-40B4-BE49-F238E27FC236}">
              <a16:creationId xmlns:a16="http://schemas.microsoft.com/office/drawing/2014/main" id="{D8B59F21-0FA8-40B6-861C-81486EB83C54}"/>
            </a:ext>
          </a:extLst>
        </cdr:cNvPr>
        <cdr:cNvSpPr/>
      </cdr:nvSpPr>
      <cdr:spPr>
        <a:xfrm xmlns:a="http://schemas.openxmlformats.org/drawingml/2006/main">
          <a:off x="3498350" y="3272125"/>
          <a:ext cx="72422" cy="557971"/>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0.24897</cdr:x>
      <cdr:y>0.6223</cdr:y>
    </cdr:from>
    <cdr:to>
      <cdr:x>0.25462</cdr:x>
      <cdr:y>0.76892</cdr:y>
    </cdr:to>
    <cdr:sp macro="" textlink="">
      <cdr:nvSpPr>
        <cdr:cNvPr id="3" name="Down Arrow 3">
          <a:extLst xmlns:a="http://schemas.openxmlformats.org/drawingml/2006/main">
            <a:ext uri="{FF2B5EF4-FFF2-40B4-BE49-F238E27FC236}">
              <a16:creationId xmlns:a16="http://schemas.microsoft.com/office/drawing/2014/main" id="{586D641A-7D75-4CB9-AA97-EA3FFFD7BC8F}"/>
            </a:ext>
          </a:extLst>
        </cdr:cNvPr>
        <cdr:cNvSpPr/>
      </cdr:nvSpPr>
      <cdr:spPr>
        <a:xfrm xmlns:a="http://schemas.openxmlformats.org/drawingml/2006/main">
          <a:off x="2931822" y="3305631"/>
          <a:ext cx="66535" cy="778844"/>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0.15915</cdr:x>
      <cdr:y>0.36395</cdr:y>
    </cdr:from>
    <cdr:to>
      <cdr:x>0.3864</cdr:x>
      <cdr:y>0.62278</cdr:y>
    </cdr:to>
    <cdr:sp macro="" textlink="">
      <cdr:nvSpPr>
        <cdr:cNvPr id="4" name="Oval 3">
          <a:extLst xmlns:a="http://schemas.openxmlformats.org/drawingml/2006/main">
            <a:ext uri="{FF2B5EF4-FFF2-40B4-BE49-F238E27FC236}">
              <a16:creationId xmlns:a16="http://schemas.microsoft.com/office/drawing/2014/main" id="{897F55A7-D0B4-421D-809A-216B78234CDD}"/>
            </a:ext>
          </a:extLst>
        </cdr:cNvPr>
        <cdr:cNvSpPr/>
      </cdr:nvSpPr>
      <cdr:spPr>
        <a:xfrm xmlns:a="http://schemas.openxmlformats.org/drawingml/2006/main">
          <a:off x="1290019" y="1598115"/>
          <a:ext cx="1842018" cy="1136535"/>
        </a:xfrm>
        <a:prstGeom xmlns:a="http://schemas.openxmlformats.org/drawingml/2006/main" prst="ellipse">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dirty="0"/>
            <a:t>Circle of Hope Community Posts introduced</a:t>
          </a:r>
        </a:p>
      </cdr:txBody>
    </cdr:sp>
  </cdr:relSizeAnchor>
  <cdr:relSizeAnchor xmlns:cdr="http://schemas.openxmlformats.org/drawingml/2006/chartDrawing">
    <cdr:from>
      <cdr:x>0.67209</cdr:x>
      <cdr:y>0.1761</cdr:y>
    </cdr:from>
    <cdr:to>
      <cdr:x>0.92009</cdr:x>
      <cdr:y>0.36946</cdr:y>
    </cdr:to>
    <cdr:sp macro="" textlink="">
      <cdr:nvSpPr>
        <cdr:cNvPr id="5" name="Rectangle 4">
          <a:extLst xmlns:a="http://schemas.openxmlformats.org/drawingml/2006/main">
            <a:ext uri="{FF2B5EF4-FFF2-40B4-BE49-F238E27FC236}">
              <a16:creationId xmlns:a16="http://schemas.microsoft.com/office/drawing/2014/main" id="{7931184F-7497-4116-824F-1ACF91E595D8}"/>
            </a:ext>
          </a:extLst>
        </cdr:cNvPr>
        <cdr:cNvSpPr/>
      </cdr:nvSpPr>
      <cdr:spPr>
        <a:xfrm xmlns:a="http://schemas.openxmlformats.org/drawingml/2006/main">
          <a:off x="5447809" y="773280"/>
          <a:ext cx="2010267" cy="849031"/>
        </a:xfrm>
        <a:prstGeom xmlns:a="http://schemas.openxmlformats.org/drawingml/2006/main" prst="rect">
          <a:avLst/>
        </a:prstGeom>
        <a:solidFill xmlns:a="http://schemas.openxmlformats.org/drawingml/2006/main">
          <a:schemeClr val="accent6"/>
        </a:solidFill>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b="1" dirty="0">
              <a:solidFill>
                <a:schemeClr val="bg1">
                  <a:lumMod val="95000"/>
                </a:schemeClr>
              </a:solidFill>
            </a:rPr>
            <a:t>End of Q1 Covid – 19  sets in with partial lockdown. COH scales up 25 LPHO Cps in the nearby catchment areas</a:t>
          </a:r>
        </a:p>
      </cdr:txBody>
    </cdr:sp>
  </cdr:relSizeAnchor>
</c:userShapes>
</file>

<file path=ppt/drawings/drawing2.xml><?xml version="1.0" encoding="utf-8"?>
<c:userShapes xmlns:c="http://schemas.openxmlformats.org/drawingml/2006/chart">
  <cdr:relSizeAnchor xmlns:cdr="http://schemas.openxmlformats.org/drawingml/2006/chartDrawing">
    <cdr:from>
      <cdr:x>0.26363</cdr:x>
      <cdr:y>0.4084</cdr:y>
    </cdr:from>
    <cdr:to>
      <cdr:x>0.44861</cdr:x>
      <cdr:y>0.59599</cdr:y>
    </cdr:to>
    <cdr:sp macro="" textlink="">
      <cdr:nvSpPr>
        <cdr:cNvPr id="2" name="Rectangle 1">
          <a:extLst xmlns:a="http://schemas.openxmlformats.org/drawingml/2006/main">
            <a:ext uri="{FF2B5EF4-FFF2-40B4-BE49-F238E27FC236}">
              <a16:creationId xmlns:a16="http://schemas.microsoft.com/office/drawing/2014/main" id="{2B8EA3F0-61BF-4030-89FE-AC281F299B5A}"/>
            </a:ext>
          </a:extLst>
        </cdr:cNvPr>
        <cdr:cNvSpPr/>
      </cdr:nvSpPr>
      <cdr:spPr>
        <a:xfrm xmlns:a="http://schemas.openxmlformats.org/drawingml/2006/main">
          <a:off x="1787849" y="1785764"/>
          <a:ext cx="1254435" cy="820226"/>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dirty="0">
              <a:solidFill>
                <a:schemeClr val="tx1"/>
              </a:solidFill>
            </a:rPr>
            <a:t>27% yield </a:t>
          </a:r>
        </a:p>
        <a:p xmlns:a="http://schemas.openxmlformats.org/drawingml/2006/main">
          <a:r>
            <a:rPr lang="en-US" sz="1600" dirty="0">
              <a:solidFill>
                <a:schemeClr val="tx1"/>
              </a:solidFill>
            </a:rPr>
            <a:t>98% linkage </a:t>
          </a:r>
        </a:p>
      </cdr:txBody>
    </cdr:sp>
  </cdr:relSizeAnchor>
  <cdr:relSizeAnchor xmlns:cdr="http://schemas.openxmlformats.org/drawingml/2006/chartDrawing">
    <cdr:from>
      <cdr:x>0.70739</cdr:x>
      <cdr:y>0.36218</cdr:y>
    </cdr:from>
    <cdr:to>
      <cdr:x>0.92016</cdr:x>
      <cdr:y>0.54977</cdr:y>
    </cdr:to>
    <cdr:sp macro="" textlink="">
      <cdr:nvSpPr>
        <cdr:cNvPr id="3" name="Rectangle 2">
          <a:extLst xmlns:a="http://schemas.openxmlformats.org/drawingml/2006/main">
            <a:ext uri="{FF2B5EF4-FFF2-40B4-BE49-F238E27FC236}">
              <a16:creationId xmlns:a16="http://schemas.microsoft.com/office/drawing/2014/main" id="{2B8EA3F0-61BF-4030-89FE-AC281F299B5A}"/>
            </a:ext>
          </a:extLst>
        </cdr:cNvPr>
        <cdr:cNvSpPr/>
      </cdr:nvSpPr>
      <cdr:spPr>
        <a:xfrm xmlns:a="http://schemas.openxmlformats.org/drawingml/2006/main">
          <a:off x="4797201" y="1583658"/>
          <a:ext cx="1442927" cy="820226"/>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dirty="0">
              <a:solidFill>
                <a:schemeClr val="tx1"/>
              </a:solidFill>
            </a:rPr>
            <a:t>34% yield </a:t>
          </a:r>
        </a:p>
        <a:p xmlns:a="http://schemas.openxmlformats.org/drawingml/2006/main">
          <a:r>
            <a:rPr lang="en-US" sz="1600" dirty="0">
              <a:solidFill>
                <a:schemeClr val="tx1"/>
              </a:solidFill>
            </a:rPr>
            <a:t>99% linkage </a:t>
          </a:r>
        </a:p>
      </cdr:txBody>
    </cdr:sp>
  </cdr:relSizeAnchor>
  <cdr:relSizeAnchor xmlns:cdr="http://schemas.openxmlformats.org/drawingml/2006/chartDrawing">
    <cdr:from>
      <cdr:x>0.30023</cdr:x>
      <cdr:y>0.01611</cdr:y>
    </cdr:from>
    <cdr:to>
      <cdr:x>0.60152</cdr:x>
      <cdr:y>0.0822</cdr:y>
    </cdr:to>
    <cdr:sp macro="" textlink="">
      <cdr:nvSpPr>
        <cdr:cNvPr id="4" name="Rectangle 3">
          <a:extLst xmlns:a="http://schemas.openxmlformats.org/drawingml/2006/main">
            <a:ext uri="{FF2B5EF4-FFF2-40B4-BE49-F238E27FC236}">
              <a16:creationId xmlns:a16="http://schemas.microsoft.com/office/drawing/2014/main" id="{E4437280-28DF-499B-85AB-132489D7464D}"/>
            </a:ext>
          </a:extLst>
        </cdr:cNvPr>
        <cdr:cNvSpPr/>
      </cdr:nvSpPr>
      <cdr:spPr>
        <a:xfrm xmlns:a="http://schemas.openxmlformats.org/drawingml/2006/main">
          <a:off x="2036005" y="90023"/>
          <a:ext cx="2043253"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sz="1800" b="1" i="0" u="sng" strike="noStrike" kern="1200" spc="0" baseline="0">
              <a:solidFill>
                <a:prstClr val="black">
                  <a:lumMod val="65000"/>
                  <a:lumOff val="35000"/>
                </a:prstClr>
              </a:solidFill>
              <a:latin typeface="+mn-lt"/>
              <a:ea typeface="+mn-ea"/>
              <a:cs typeface="+mn-cs"/>
            </a:defRPr>
          </a:pPr>
          <a:r>
            <a:rPr lang="en-ZW" b="1" u="none" dirty="0"/>
            <a:t>HTS Cascade by Sex</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0.90016</cdr:y>
    </cdr:from>
    <cdr:to>
      <cdr:x>1</cdr:x>
      <cdr:y>0.97729</cdr:y>
    </cdr:to>
    <cdr:sp macro="" textlink="">
      <cdr:nvSpPr>
        <cdr:cNvPr id="2" name="TextBox 1"/>
        <cdr:cNvSpPr txBox="1"/>
      </cdr:nvSpPr>
      <cdr:spPr>
        <a:xfrm xmlns:a="http://schemas.openxmlformats.org/drawingml/2006/main">
          <a:off x="0" y="5007881"/>
          <a:ext cx="4899074" cy="429100"/>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100" b="1" dirty="0"/>
            <a:t>Before the introduction of the COH CP model we had 34% of males on </a:t>
          </a:r>
          <a:r>
            <a:rPr lang="en-US" sz="1100" b="1" dirty="0" err="1"/>
            <a:t>Tx_CURR</a:t>
          </a:r>
          <a:r>
            <a:rPr lang="en-US" sz="1100" b="1" dirty="0"/>
            <a:t>. After the Model model we now have 44% males on treatment.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766B5-8553-4841-A136-AA30C236D58D}"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D0933-FCD3-44C6-8C4B-5A7EFF49DAAC}" type="slidenum">
              <a:rPr lang="en-US" smtClean="0"/>
              <a:t>‹#›</a:t>
            </a:fld>
            <a:endParaRPr lang="en-US"/>
          </a:p>
        </p:txBody>
      </p:sp>
    </p:spTree>
    <p:extLst>
      <p:ext uri="{BB962C8B-B14F-4D97-AF65-F5344CB8AC3E}">
        <p14:creationId xmlns:p14="http://schemas.microsoft.com/office/powerpoint/2010/main" val="410151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4D0933-FCD3-44C6-8C4B-5A7EFF49DA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41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6.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5" name="Picture 24">
            <a:extLst>
              <a:ext uri="{FF2B5EF4-FFF2-40B4-BE49-F238E27FC236}">
                <a16:creationId xmlns:a16="http://schemas.microsoft.com/office/drawing/2014/main" id="{632D3C77-E771-4A4F-A636-6E93AA7227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6893" y="-2435974"/>
            <a:ext cx="12867869" cy="9008224"/>
          </a:xfrm>
          <a:prstGeom prst="rect">
            <a:avLst/>
          </a:prstGeom>
        </p:spPr>
      </p:pic>
      <p:pic>
        <p:nvPicPr>
          <p:cNvPr id="27" name="Picture 26">
            <a:extLst>
              <a:ext uri="{FF2B5EF4-FFF2-40B4-BE49-F238E27FC236}">
                <a16:creationId xmlns:a16="http://schemas.microsoft.com/office/drawing/2014/main" id="{ACE29216-D983-437D-8674-5F5E41ADC0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34149"/>
            <a:ext cx="1231629" cy="923851"/>
          </a:xfrm>
          <a:prstGeom prst="rect">
            <a:avLst/>
          </a:prstGeom>
        </p:spPr>
      </p:pic>
      <p:pic>
        <p:nvPicPr>
          <p:cNvPr id="29" name="Picture 28">
            <a:extLst>
              <a:ext uri="{FF2B5EF4-FFF2-40B4-BE49-F238E27FC236}">
                <a16:creationId xmlns:a16="http://schemas.microsoft.com/office/drawing/2014/main" id="{01691B63-ECDC-4A5D-89BC-D7DB578497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9260" y="5943600"/>
            <a:ext cx="2244442" cy="914400"/>
          </a:xfrm>
          <a:prstGeom prst="rect">
            <a:avLst/>
          </a:prstGeom>
          <a:solidFill>
            <a:schemeClr val="tx1"/>
          </a:solidFill>
        </p:spPr>
      </p:pic>
      <p:pic>
        <p:nvPicPr>
          <p:cNvPr id="30" name="Picture 29" descr="A picture containing clipart&#10;&#10;Description generated with very high confidence">
            <a:extLst>
              <a:ext uri="{FF2B5EF4-FFF2-40B4-BE49-F238E27FC236}">
                <a16:creationId xmlns:a16="http://schemas.microsoft.com/office/drawing/2014/main" id="{AB8ED9E5-4A46-480C-B193-8D2C606A750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50397" y="5957889"/>
            <a:ext cx="705971" cy="900112"/>
          </a:xfrm>
          <a:prstGeom prst="rect">
            <a:avLst/>
          </a:prstGeom>
        </p:spPr>
      </p:pic>
    </p:spTree>
    <p:extLst>
      <p:ext uri="{BB962C8B-B14F-4D97-AF65-F5344CB8AC3E}">
        <p14:creationId xmlns:p14="http://schemas.microsoft.com/office/powerpoint/2010/main" val="126710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A5A539-AE4F-47EB-91E5-12E549F71C8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479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502863-8A20-4A27-BA7A-C0B7F91D479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Footer Placeholder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4084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2567F-6645-499D-884E-CFBFDE56EB5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Footer Placeholder 10"/>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6836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857321-75A7-4B08-AC19-38F7EAA44B4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ooter Placeholder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9071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582834-3623-4889-9951-079247310BA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2536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75DA07-F754-4E14-A772-C81DD29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Footer Placeholder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767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19BD75-FF1B-41C3-969E-F9E0215131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028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FEFAD0-62D6-40C1-9439-094CD0ABCB3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0752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E2D96E-931D-4F5C-9DCE-B9BE6D02F10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4694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5E1698-7984-4ABE-B273-30958D7FDBB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033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spTree>
    <p:extLst>
      <p:ext uri="{BB962C8B-B14F-4D97-AF65-F5344CB8AC3E}">
        <p14:creationId xmlns:p14="http://schemas.microsoft.com/office/powerpoint/2010/main" val="1586805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64C87-9203-44EE-9658-3DF6D38FE67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7993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A5A539-AE4F-47EB-91E5-12E549F71C8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4358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502863-8A20-4A27-BA7A-C0B7F91D479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4127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2567F-6645-499D-884E-CFBFDE56EB5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9675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857321-75A7-4B08-AC19-38F7EAA44B4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3826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582834-3623-4889-9951-079247310BA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1533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75DA07-F754-4E14-A772-C81DD29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178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19BD75-FF1B-41C3-969E-F9E0215131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4991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FEFAD0-62D6-40C1-9439-094CD0ABCB3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6147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E2D96E-931D-4F5C-9DCE-B9BE6D02F10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911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pic>
        <p:nvPicPr>
          <p:cNvPr id="13" name="Picture 12">
            <a:extLst>
              <a:ext uri="{FF2B5EF4-FFF2-40B4-BE49-F238E27FC236}">
                <a16:creationId xmlns:a16="http://schemas.microsoft.com/office/drawing/2014/main" id="{3A5AF66C-E93F-49A6-ACCA-F2756ECFBF0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16737" y="922019"/>
            <a:ext cx="4619625" cy="5157789"/>
          </a:xfrm>
          <a:prstGeom prst="rect">
            <a:avLst/>
          </a:prstGeom>
        </p:spPr>
      </p:pic>
      <p:sp>
        <p:nvSpPr>
          <p:cNvPr id="3" name="Rectangle 2">
            <a:extLst>
              <a:ext uri="{FF2B5EF4-FFF2-40B4-BE49-F238E27FC236}">
                <a16:creationId xmlns:a16="http://schemas.microsoft.com/office/drawing/2014/main" id="{3BF9556F-1B7F-4AC7-9CFB-D8C4F8BD6EE2}"/>
              </a:ext>
            </a:extLst>
          </p:cNvPr>
          <p:cNvSpPr/>
          <p:nvPr userDrawn="1"/>
        </p:nvSpPr>
        <p:spPr>
          <a:xfrm>
            <a:off x="8847582" y="5763387"/>
            <a:ext cx="2028825"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ZM"/>
          </a:p>
        </p:txBody>
      </p:sp>
    </p:spTree>
    <p:extLst>
      <p:ext uri="{BB962C8B-B14F-4D97-AF65-F5344CB8AC3E}">
        <p14:creationId xmlns:p14="http://schemas.microsoft.com/office/powerpoint/2010/main" val="1369809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11E3F-48D5-453A-838F-4B6C3FEA03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5F4E-09BB-4A1B-8AE4-5E1D6762D8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532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11E3F-48D5-453A-838F-4B6C3FEA03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5F4E-09BB-4A1B-8AE4-5E1D6762D8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427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49"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11E3F-48D5-453A-838F-4B6C3FEA03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5F4E-09BB-4A1B-8AE4-5E1D6762D8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06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11E3F-48D5-453A-838F-4B6C3FEA03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5F4E-09BB-4A1B-8AE4-5E1D6762D8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111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11E3F-48D5-453A-838F-4B6C3FEA03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5F4E-09BB-4A1B-8AE4-5E1D6762D8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566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11E3F-48D5-453A-838F-4B6C3FEA03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5F4E-09BB-4A1B-8AE4-5E1D6762D8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470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11E3F-48D5-453A-838F-4B6C3FEA03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5F4E-09BB-4A1B-8AE4-5E1D6762D8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830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11E3F-48D5-453A-838F-4B6C3FEA03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5F4E-09BB-4A1B-8AE4-5E1D6762D8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984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11E3F-48D5-453A-838F-4B6C3FEA03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5F4E-09BB-4A1B-8AE4-5E1D6762D8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931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11E3F-48D5-453A-838F-4B6C3FEA03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5F4E-09BB-4A1B-8AE4-5E1D6762D8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45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pic>
        <p:nvPicPr>
          <p:cNvPr id="19" name="Picture 18">
            <a:extLst>
              <a:ext uri="{FF2B5EF4-FFF2-40B4-BE49-F238E27FC236}">
                <a16:creationId xmlns:a16="http://schemas.microsoft.com/office/drawing/2014/main" id="{8B4C0959-ADCE-4554-B3A2-39FB24120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72438" y="269824"/>
            <a:ext cx="4119562" cy="5330875"/>
          </a:xfrm>
          <a:prstGeom prst="rect">
            <a:avLst/>
          </a:prstGeom>
          <a:ln>
            <a:noFill/>
          </a:ln>
          <a:effectLst>
            <a:softEdge rad="112500"/>
          </a:effectLst>
        </p:spPr>
      </p:pic>
      <p:sp>
        <p:nvSpPr>
          <p:cNvPr id="21" name="TextBox 20">
            <a:extLst>
              <a:ext uri="{FF2B5EF4-FFF2-40B4-BE49-F238E27FC236}">
                <a16:creationId xmlns:a16="http://schemas.microsoft.com/office/drawing/2014/main" id="{A749E029-05AA-46ED-A719-C4DA7DF74336}"/>
              </a:ext>
            </a:extLst>
          </p:cNvPr>
          <p:cNvSpPr txBox="1"/>
          <p:nvPr userDrawn="1"/>
        </p:nvSpPr>
        <p:spPr>
          <a:xfrm>
            <a:off x="8172450" y="5577573"/>
            <a:ext cx="3861195" cy="646331"/>
          </a:xfrm>
          <a:prstGeom prst="rect">
            <a:avLst/>
          </a:prstGeom>
          <a:solidFill>
            <a:schemeClr val="tx1">
              <a:lumMod val="65000"/>
            </a:schemeClr>
          </a:solidFill>
        </p:spPr>
        <p:txBody>
          <a:bodyPr wrap="square">
            <a:spAutoFit/>
          </a:bodyPr>
          <a:lstStyle/>
          <a:p>
            <a:pPr algn="ctr"/>
            <a:r>
              <a:rPr lang="en-US" sz="1800" i="1" dirty="0"/>
              <a:t>A 34yrs old man assessing HIV services at COH_Misisi CP</a:t>
            </a:r>
          </a:p>
        </p:txBody>
      </p:sp>
      <p:pic>
        <p:nvPicPr>
          <p:cNvPr id="15" name="Picture 14">
            <a:extLst>
              <a:ext uri="{FF2B5EF4-FFF2-40B4-BE49-F238E27FC236}">
                <a16:creationId xmlns:a16="http://schemas.microsoft.com/office/drawing/2014/main" id="{542D7038-B31F-42B2-9F5B-D66A078DC0C1}"/>
              </a:ext>
            </a:extLst>
          </p:cNvPr>
          <p:cNvPicPr/>
          <p:nvPr userDrawn="1"/>
        </p:nvPicPr>
        <p:blipFill>
          <a:blip r:embed="rId7"/>
          <a:stretch>
            <a:fillRect/>
          </a:stretch>
        </p:blipFill>
        <p:spPr>
          <a:xfrm>
            <a:off x="595947" y="0"/>
            <a:ext cx="7276466" cy="6570980"/>
          </a:xfrm>
          <a:prstGeom prst="rect">
            <a:avLst/>
          </a:prstGeom>
        </p:spPr>
      </p:pic>
      <p:sp>
        <p:nvSpPr>
          <p:cNvPr id="18" name="TextBox 17">
            <a:extLst>
              <a:ext uri="{FF2B5EF4-FFF2-40B4-BE49-F238E27FC236}">
                <a16:creationId xmlns:a16="http://schemas.microsoft.com/office/drawing/2014/main" id="{17780D34-29DC-48D3-BDC0-EC30C0503DB2}"/>
              </a:ext>
            </a:extLst>
          </p:cNvPr>
          <p:cNvSpPr txBox="1"/>
          <p:nvPr userDrawn="1"/>
        </p:nvSpPr>
        <p:spPr>
          <a:xfrm>
            <a:off x="3176016" y="6488668"/>
            <a:ext cx="6108192" cy="369332"/>
          </a:xfrm>
          <a:prstGeom prst="rect">
            <a:avLst/>
          </a:prstGeom>
          <a:noFill/>
        </p:spPr>
        <p:txBody>
          <a:bodyPr wrap="square">
            <a:spAutoFit/>
          </a:bodyPr>
          <a:lstStyle/>
          <a:p>
            <a:pPr lvl="0"/>
            <a:r>
              <a:rPr lang="en-US" dirty="0">
                <a:solidFill>
                  <a:schemeClr val="bg1"/>
                </a:solidFill>
              </a:rPr>
              <a:t>Source: AMHS</a:t>
            </a:r>
          </a:p>
        </p:txBody>
      </p:sp>
    </p:spTree>
    <p:extLst>
      <p:ext uri="{BB962C8B-B14F-4D97-AF65-F5344CB8AC3E}">
        <p14:creationId xmlns:p14="http://schemas.microsoft.com/office/powerpoint/2010/main" val="1436594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11E3F-48D5-453A-838F-4B6C3FEA03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5F4E-09BB-4A1B-8AE4-5E1D6762D8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231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37243-778D-4103-B9CE-85A5E5A752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5F872-608B-4232-955B-07B74F6D2A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92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37243-778D-4103-B9CE-85A5E5A752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5F872-608B-4232-955B-07B74F6D2A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09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37243-778D-4103-B9CE-85A5E5A752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5F872-608B-4232-955B-07B74F6D2A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111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37243-778D-4103-B9CE-85A5E5A752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5F872-608B-4232-955B-07B74F6D2A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993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37243-778D-4103-B9CE-85A5E5A752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5F872-608B-4232-955B-07B74F6D2A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84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37243-778D-4103-B9CE-85A5E5A752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5F872-608B-4232-955B-07B74F6D2A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609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37243-778D-4103-B9CE-85A5E5A752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5F872-608B-4232-955B-07B74F6D2A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48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37243-778D-4103-B9CE-85A5E5A752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5F872-608B-4232-955B-07B74F6D2A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755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37243-778D-4103-B9CE-85A5E5A752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5F872-608B-4232-955B-07B74F6D2A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09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F8FB99-406A-43A2-B8B8-61074FF44364}" type="slidenum">
              <a:rPr lang="en-ZM" smtClean="0"/>
              <a:t>‹#›</a:t>
            </a:fld>
            <a:endParaRPr lang="en-ZM"/>
          </a:p>
        </p:txBody>
      </p:sp>
      <p:pic>
        <p:nvPicPr>
          <p:cNvPr id="16" name="Picture 15">
            <a:extLst>
              <a:ext uri="{FF2B5EF4-FFF2-40B4-BE49-F238E27FC236}">
                <a16:creationId xmlns:a16="http://schemas.microsoft.com/office/drawing/2014/main" id="{5808622A-BF97-4321-87A9-8589C388DD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547" y="2451100"/>
            <a:ext cx="13850112" cy="6232435"/>
          </a:xfrm>
          <a:prstGeom prst="rect">
            <a:avLst/>
          </a:prstGeom>
          <a:ln>
            <a:noFill/>
          </a:ln>
        </p:spPr>
      </p:pic>
      <p:pic>
        <p:nvPicPr>
          <p:cNvPr id="20" name="Picture 19">
            <a:extLst>
              <a:ext uri="{FF2B5EF4-FFF2-40B4-BE49-F238E27FC236}">
                <a16:creationId xmlns:a16="http://schemas.microsoft.com/office/drawing/2014/main" id="{6AC0D7D9-11BA-4158-99C5-A7E977572A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700" y="266700"/>
            <a:ext cx="10795000" cy="3784600"/>
          </a:xfrm>
          <a:prstGeom prst="rect">
            <a:avLst/>
          </a:prstGeom>
        </p:spPr>
      </p:pic>
    </p:spTree>
    <p:extLst>
      <p:ext uri="{BB962C8B-B14F-4D97-AF65-F5344CB8AC3E}">
        <p14:creationId xmlns:p14="http://schemas.microsoft.com/office/powerpoint/2010/main" val="2266256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37243-778D-4103-B9CE-85A5E5A752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5F872-608B-4232-955B-07B74F6D2A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0503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37243-778D-4103-B9CE-85A5E5A752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5F872-608B-4232-955B-07B74F6D2A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665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pic>
        <p:nvPicPr>
          <p:cNvPr id="7" name="Picture 6">
            <a:extLst>
              <a:ext uri="{FF2B5EF4-FFF2-40B4-BE49-F238E27FC236}">
                <a16:creationId xmlns:a16="http://schemas.microsoft.com/office/drawing/2014/main" id="{DCA9E396-ECCF-422A-81B7-A63838144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6893" y="-2435974"/>
            <a:ext cx="12867869" cy="9008224"/>
          </a:xfrm>
          <a:prstGeom prst="rect">
            <a:avLst/>
          </a:prstGeom>
        </p:spPr>
      </p:pic>
      <p:pic>
        <p:nvPicPr>
          <p:cNvPr id="8" name="Picture 7">
            <a:extLst>
              <a:ext uri="{FF2B5EF4-FFF2-40B4-BE49-F238E27FC236}">
                <a16:creationId xmlns:a16="http://schemas.microsoft.com/office/drawing/2014/main" id="{33A5E78A-292A-430D-802E-0BF4FD45EF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34149"/>
            <a:ext cx="1231629" cy="923851"/>
          </a:xfrm>
          <a:prstGeom prst="rect">
            <a:avLst/>
          </a:prstGeom>
        </p:spPr>
      </p:pic>
      <p:pic>
        <p:nvPicPr>
          <p:cNvPr id="9" name="Picture 8">
            <a:extLst>
              <a:ext uri="{FF2B5EF4-FFF2-40B4-BE49-F238E27FC236}">
                <a16:creationId xmlns:a16="http://schemas.microsoft.com/office/drawing/2014/main" id="{8FE94FCC-17CA-432D-B528-AAB333C54C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9260" y="5943600"/>
            <a:ext cx="2244442" cy="914400"/>
          </a:xfrm>
          <a:prstGeom prst="rect">
            <a:avLst/>
          </a:prstGeom>
          <a:solidFill>
            <a:schemeClr val="tx1"/>
          </a:solidFill>
        </p:spPr>
      </p:pic>
      <p:pic>
        <p:nvPicPr>
          <p:cNvPr id="10" name="Picture 9" descr="A picture containing clipart&#10;&#10;Description generated with very high confidence">
            <a:extLst>
              <a:ext uri="{FF2B5EF4-FFF2-40B4-BE49-F238E27FC236}">
                <a16:creationId xmlns:a16="http://schemas.microsoft.com/office/drawing/2014/main" id="{C52602A2-EFB0-4E55-A1F5-15899B14AB3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50397" y="5957889"/>
            <a:ext cx="705971" cy="900112"/>
          </a:xfrm>
          <a:prstGeom prst="rect">
            <a:avLst/>
          </a:prstGeom>
        </p:spPr>
      </p:pic>
    </p:spTree>
    <p:extLst>
      <p:ext uri="{BB962C8B-B14F-4D97-AF65-F5344CB8AC3E}">
        <p14:creationId xmlns:p14="http://schemas.microsoft.com/office/powerpoint/2010/main" val="115815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4056146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37113796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A561A8-85DF-48D1-BD11-DE56E1413A54}" type="datetimeFigureOut">
              <a:rPr lang="en-ZM" smtClean="0"/>
              <a:t>09/27/2022</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1329601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A561A8-85DF-48D1-BD11-DE56E1413A54}" type="datetimeFigureOut">
              <a:rPr lang="en-ZM" smtClean="0"/>
              <a:t>09/27/2022</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2515073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3"/>
          <p:cNvSpPr>
            <a:spLocks noGrp="1"/>
          </p:cNvSpPr>
          <p:nvPr>
            <p:ph type="ftr" sz="quarter" idx="11"/>
          </p:nvPr>
        </p:nvSpPr>
        <p:spPr/>
        <p:txBody>
          <a:bodyPr/>
          <a:lstStyle/>
          <a:p>
            <a:endParaRPr lang="en-ZM"/>
          </a:p>
        </p:txBody>
      </p:sp>
      <p:sp>
        <p:nvSpPr>
          <p:cNvPr id="6" name="Slide Number Placeholder 4"/>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229793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AF8FB99-406A-43A2-B8B8-61074FF44364}" type="slidenum">
              <a:rPr lang="en-ZM" smtClean="0"/>
              <a:t>‹#›</a:t>
            </a:fld>
            <a:endParaRPr lang="en-ZM"/>
          </a:p>
        </p:txBody>
      </p:sp>
      <p:pic>
        <p:nvPicPr>
          <p:cNvPr id="8" name="Picture 7">
            <a:extLst>
              <a:ext uri="{FF2B5EF4-FFF2-40B4-BE49-F238E27FC236}">
                <a16:creationId xmlns:a16="http://schemas.microsoft.com/office/drawing/2014/main" id="{5748FF20-57FE-4FAA-8956-A51DF0314B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547" y="2451100"/>
            <a:ext cx="13850112" cy="6232435"/>
          </a:xfrm>
          <a:prstGeom prst="rect">
            <a:avLst/>
          </a:prstGeom>
          <a:ln>
            <a:noFill/>
          </a:ln>
        </p:spPr>
      </p:pic>
      <p:pic>
        <p:nvPicPr>
          <p:cNvPr id="9" name="Picture 8">
            <a:extLst>
              <a:ext uri="{FF2B5EF4-FFF2-40B4-BE49-F238E27FC236}">
                <a16:creationId xmlns:a16="http://schemas.microsoft.com/office/drawing/2014/main" id="{9F7EBEBB-B5E6-4EAE-998C-5E963CBE3F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700" y="266700"/>
            <a:ext cx="10795000" cy="3784600"/>
          </a:xfrm>
          <a:prstGeom prst="rect">
            <a:avLst/>
          </a:prstGeom>
        </p:spPr>
      </p:pic>
    </p:spTree>
    <p:extLst>
      <p:ext uri="{BB962C8B-B14F-4D97-AF65-F5344CB8AC3E}">
        <p14:creationId xmlns:p14="http://schemas.microsoft.com/office/powerpoint/2010/main" val="11410046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5"/>
          <p:cNvSpPr>
            <a:spLocks noGrp="1"/>
          </p:cNvSpPr>
          <p:nvPr>
            <p:ph type="ftr" sz="quarter" idx="11"/>
          </p:nvPr>
        </p:nvSpPr>
        <p:spPr/>
        <p:txBody>
          <a:bodyPr/>
          <a:lstStyle/>
          <a:p>
            <a:endParaRPr lang="en-ZM"/>
          </a:p>
        </p:txBody>
      </p:sp>
      <p:sp>
        <p:nvSpPr>
          <p:cNvPr id="6" name="Slide Number Placeholder 6"/>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324411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A561A8-85DF-48D1-BD11-DE56E1413A54}" type="datetimeFigureOut">
              <a:rPr lang="en-ZM" smtClean="0"/>
              <a:t>09/27/2022</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3848966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A561A8-85DF-48D1-BD11-DE56E1413A54}" type="datetimeFigureOut">
              <a:rPr lang="en-ZM" smtClean="0"/>
              <a:t>09/27/2022</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4074396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A561A8-85DF-48D1-BD11-DE56E1413A54}" type="datetimeFigureOut">
              <a:rPr lang="en-ZM" smtClean="0"/>
              <a:t>09/27/2022</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24012911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39423850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746093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1576311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4"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720214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4"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3707947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33540483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2198786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pic>
        <p:nvPicPr>
          <p:cNvPr id="19" name="Picture 18">
            <a:extLst>
              <a:ext uri="{FF2B5EF4-FFF2-40B4-BE49-F238E27FC236}">
                <a16:creationId xmlns:a16="http://schemas.microsoft.com/office/drawing/2014/main" id="{8B4C0959-ADCE-4554-B3A2-39FB24120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72438" y="269824"/>
            <a:ext cx="4119562" cy="5330875"/>
          </a:xfrm>
          <a:prstGeom prst="rect">
            <a:avLst/>
          </a:prstGeom>
          <a:ln>
            <a:noFill/>
          </a:ln>
          <a:effectLst>
            <a:softEdge rad="112500"/>
          </a:effectLst>
        </p:spPr>
      </p:pic>
      <p:sp>
        <p:nvSpPr>
          <p:cNvPr id="21" name="TextBox 20">
            <a:extLst>
              <a:ext uri="{FF2B5EF4-FFF2-40B4-BE49-F238E27FC236}">
                <a16:creationId xmlns:a16="http://schemas.microsoft.com/office/drawing/2014/main" id="{A749E029-05AA-46ED-A719-C4DA7DF74336}"/>
              </a:ext>
            </a:extLst>
          </p:cNvPr>
          <p:cNvSpPr txBox="1"/>
          <p:nvPr userDrawn="1"/>
        </p:nvSpPr>
        <p:spPr>
          <a:xfrm>
            <a:off x="8172450" y="5577573"/>
            <a:ext cx="3861195" cy="646331"/>
          </a:xfrm>
          <a:prstGeom prst="rect">
            <a:avLst/>
          </a:prstGeom>
          <a:solidFill>
            <a:schemeClr val="tx1">
              <a:lumMod val="65000"/>
            </a:schemeClr>
          </a:solidFill>
        </p:spPr>
        <p:txBody>
          <a:bodyPr wrap="square">
            <a:spAutoFit/>
          </a:bodyPr>
          <a:lstStyle/>
          <a:p>
            <a:pPr algn="ctr"/>
            <a:r>
              <a:rPr lang="en-US" sz="1800" i="1" dirty="0"/>
              <a:t>A 34yrs old man assessing HIV services at COH_Misisi CP</a:t>
            </a:r>
          </a:p>
        </p:txBody>
      </p:sp>
      <p:pic>
        <p:nvPicPr>
          <p:cNvPr id="15" name="Picture 14">
            <a:extLst>
              <a:ext uri="{FF2B5EF4-FFF2-40B4-BE49-F238E27FC236}">
                <a16:creationId xmlns:a16="http://schemas.microsoft.com/office/drawing/2014/main" id="{542D7038-B31F-42B2-9F5B-D66A078DC0C1}"/>
              </a:ext>
            </a:extLst>
          </p:cNvPr>
          <p:cNvPicPr/>
          <p:nvPr userDrawn="1"/>
        </p:nvPicPr>
        <p:blipFill>
          <a:blip r:embed="rId7"/>
          <a:stretch>
            <a:fillRect/>
          </a:stretch>
        </p:blipFill>
        <p:spPr>
          <a:xfrm>
            <a:off x="595947" y="0"/>
            <a:ext cx="7276466" cy="6570980"/>
          </a:xfrm>
          <a:prstGeom prst="rect">
            <a:avLst/>
          </a:prstGeom>
        </p:spPr>
      </p:pic>
      <p:sp>
        <p:nvSpPr>
          <p:cNvPr id="18" name="TextBox 17">
            <a:extLst>
              <a:ext uri="{FF2B5EF4-FFF2-40B4-BE49-F238E27FC236}">
                <a16:creationId xmlns:a16="http://schemas.microsoft.com/office/drawing/2014/main" id="{17780D34-29DC-48D3-BDC0-EC30C0503DB2}"/>
              </a:ext>
            </a:extLst>
          </p:cNvPr>
          <p:cNvSpPr txBox="1"/>
          <p:nvPr userDrawn="1"/>
        </p:nvSpPr>
        <p:spPr>
          <a:xfrm>
            <a:off x="3176016" y="6488668"/>
            <a:ext cx="6108192" cy="369332"/>
          </a:xfrm>
          <a:prstGeom prst="rect">
            <a:avLst/>
          </a:prstGeom>
          <a:noFill/>
        </p:spPr>
        <p:txBody>
          <a:bodyPr wrap="square">
            <a:spAutoFit/>
          </a:bodyPr>
          <a:lstStyle/>
          <a:p>
            <a:pPr lvl="0"/>
            <a:r>
              <a:rPr lang="en-US" dirty="0">
                <a:solidFill>
                  <a:schemeClr val="bg1"/>
                </a:solidFill>
              </a:rPr>
              <a:t>Source: AMHS</a:t>
            </a:r>
          </a:p>
        </p:txBody>
      </p:sp>
    </p:spTree>
    <p:extLst>
      <p:ext uri="{BB962C8B-B14F-4D97-AF65-F5344CB8AC3E}">
        <p14:creationId xmlns:p14="http://schemas.microsoft.com/office/powerpoint/2010/main" val="113096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25590784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spTree>
    <p:extLst>
      <p:ext uri="{BB962C8B-B14F-4D97-AF65-F5344CB8AC3E}">
        <p14:creationId xmlns:p14="http://schemas.microsoft.com/office/powerpoint/2010/main" val="42769744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spTree>
    <p:extLst>
      <p:ext uri="{BB962C8B-B14F-4D97-AF65-F5344CB8AC3E}">
        <p14:creationId xmlns:p14="http://schemas.microsoft.com/office/powerpoint/2010/main" val="3516822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spTree>
    <p:extLst>
      <p:ext uri="{BB962C8B-B14F-4D97-AF65-F5344CB8AC3E}">
        <p14:creationId xmlns:p14="http://schemas.microsoft.com/office/powerpoint/2010/main" val="32866983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spTree>
    <p:extLst>
      <p:ext uri="{BB962C8B-B14F-4D97-AF65-F5344CB8AC3E}">
        <p14:creationId xmlns:p14="http://schemas.microsoft.com/office/powerpoint/2010/main" val="20553047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spTree>
    <p:extLst>
      <p:ext uri="{BB962C8B-B14F-4D97-AF65-F5344CB8AC3E}">
        <p14:creationId xmlns:p14="http://schemas.microsoft.com/office/powerpoint/2010/main" val="12681395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spTree>
    <p:extLst>
      <p:ext uri="{BB962C8B-B14F-4D97-AF65-F5344CB8AC3E}">
        <p14:creationId xmlns:p14="http://schemas.microsoft.com/office/powerpoint/2010/main" val="6816510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spTree>
    <p:extLst>
      <p:ext uri="{BB962C8B-B14F-4D97-AF65-F5344CB8AC3E}">
        <p14:creationId xmlns:p14="http://schemas.microsoft.com/office/powerpoint/2010/main" val="9671273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spTree>
    <p:extLst>
      <p:ext uri="{BB962C8B-B14F-4D97-AF65-F5344CB8AC3E}">
        <p14:creationId xmlns:p14="http://schemas.microsoft.com/office/powerpoint/2010/main" val="36174456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spTree>
    <p:extLst>
      <p:ext uri="{BB962C8B-B14F-4D97-AF65-F5344CB8AC3E}">
        <p14:creationId xmlns:p14="http://schemas.microsoft.com/office/powerpoint/2010/main" val="24360020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spTree>
    <p:extLst>
      <p:ext uri="{BB962C8B-B14F-4D97-AF65-F5344CB8AC3E}">
        <p14:creationId xmlns:p14="http://schemas.microsoft.com/office/powerpoint/2010/main" val="19723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5E1698-7984-4ABE-B273-30958D7FDBB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64962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spTree>
    <p:extLst>
      <p:ext uri="{BB962C8B-B14F-4D97-AF65-F5344CB8AC3E}">
        <p14:creationId xmlns:p14="http://schemas.microsoft.com/office/powerpoint/2010/main" val="34296104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spTree>
    <p:extLst>
      <p:ext uri="{BB962C8B-B14F-4D97-AF65-F5344CB8AC3E}">
        <p14:creationId xmlns:p14="http://schemas.microsoft.com/office/powerpoint/2010/main" val="42425135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5" name="Picture 24">
            <a:extLst>
              <a:ext uri="{FF2B5EF4-FFF2-40B4-BE49-F238E27FC236}">
                <a16:creationId xmlns:a16="http://schemas.microsoft.com/office/drawing/2014/main" id="{632D3C77-E771-4A4F-A636-6E93AA7227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6893" y="-2435974"/>
            <a:ext cx="12867869" cy="9008224"/>
          </a:xfrm>
          <a:prstGeom prst="rect">
            <a:avLst/>
          </a:prstGeom>
        </p:spPr>
      </p:pic>
      <p:pic>
        <p:nvPicPr>
          <p:cNvPr id="27" name="Picture 26">
            <a:extLst>
              <a:ext uri="{FF2B5EF4-FFF2-40B4-BE49-F238E27FC236}">
                <a16:creationId xmlns:a16="http://schemas.microsoft.com/office/drawing/2014/main" id="{ACE29216-D983-437D-8674-5F5E41ADC0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34149"/>
            <a:ext cx="1231629" cy="923851"/>
          </a:xfrm>
          <a:prstGeom prst="rect">
            <a:avLst/>
          </a:prstGeom>
        </p:spPr>
      </p:pic>
      <p:pic>
        <p:nvPicPr>
          <p:cNvPr id="29" name="Picture 28">
            <a:extLst>
              <a:ext uri="{FF2B5EF4-FFF2-40B4-BE49-F238E27FC236}">
                <a16:creationId xmlns:a16="http://schemas.microsoft.com/office/drawing/2014/main" id="{01691B63-ECDC-4A5D-89BC-D7DB578497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9260" y="5943600"/>
            <a:ext cx="2244442" cy="914400"/>
          </a:xfrm>
          <a:prstGeom prst="rect">
            <a:avLst/>
          </a:prstGeom>
          <a:solidFill>
            <a:schemeClr val="tx1"/>
          </a:solidFill>
        </p:spPr>
      </p:pic>
      <p:pic>
        <p:nvPicPr>
          <p:cNvPr id="30" name="Picture 29" descr="A picture containing clipart&#10;&#10;Description generated with very high confidence">
            <a:extLst>
              <a:ext uri="{FF2B5EF4-FFF2-40B4-BE49-F238E27FC236}">
                <a16:creationId xmlns:a16="http://schemas.microsoft.com/office/drawing/2014/main" id="{AB8ED9E5-4A46-480C-B193-8D2C606A750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50397" y="5957889"/>
            <a:ext cx="705971" cy="900112"/>
          </a:xfrm>
          <a:prstGeom prst="rect">
            <a:avLst/>
          </a:prstGeom>
        </p:spPr>
      </p:pic>
    </p:spTree>
    <p:extLst>
      <p:ext uri="{BB962C8B-B14F-4D97-AF65-F5344CB8AC3E}">
        <p14:creationId xmlns:p14="http://schemas.microsoft.com/office/powerpoint/2010/main" val="21806484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2A561A8-85DF-48D1-BD11-DE56E1413A54}" type="datetimeFigureOut">
              <a:rPr lang="en-ZM" smtClean="0"/>
              <a:t>09/27/2022</a:t>
            </a:fld>
            <a:endParaRPr lang="en-ZM"/>
          </a:p>
        </p:txBody>
      </p:sp>
      <p:sp>
        <p:nvSpPr>
          <p:cNvPr id="5" name="Footer Placeholder 4"/>
          <p:cNvSpPr>
            <a:spLocks noGrp="1"/>
          </p:cNvSpPr>
          <p:nvPr>
            <p:ph type="ftr" sz="quarter" idx="11"/>
          </p:nvPr>
        </p:nvSpPr>
        <p:spPr/>
        <p:txBody>
          <a:bodyPr/>
          <a:lstStyle/>
          <a:p>
            <a:endParaRPr lang="en-ZM" dirty="0"/>
          </a:p>
        </p:txBody>
      </p:sp>
      <p:sp>
        <p:nvSpPr>
          <p:cNvPr id="6" name="Slide Number Placeholder 5"/>
          <p:cNvSpPr>
            <a:spLocks noGrp="1"/>
          </p:cNvSpPr>
          <p:nvPr>
            <p:ph type="sldNum" sz="quarter" idx="12"/>
          </p:nvPr>
        </p:nvSpPr>
        <p:spPr/>
        <p:txBody>
          <a:bodyPr/>
          <a:lstStyle/>
          <a:p>
            <a:fld id="{CAF8FB99-406A-43A2-B8B8-61074FF44364}" type="slidenum">
              <a:rPr lang="en-ZM" smtClean="0"/>
              <a:t>‹#›</a:t>
            </a:fld>
            <a:endParaRPr lang="en-ZM"/>
          </a:p>
        </p:txBody>
      </p:sp>
      <p:grpSp>
        <p:nvGrpSpPr>
          <p:cNvPr id="9" name="Group 8">
            <a:extLst>
              <a:ext uri="{FF2B5EF4-FFF2-40B4-BE49-F238E27FC236}">
                <a16:creationId xmlns:a16="http://schemas.microsoft.com/office/drawing/2014/main" id="{D9B2A824-1874-4ACC-92A3-E2503621F79B}"/>
              </a:ext>
            </a:extLst>
          </p:cNvPr>
          <p:cNvGrpSpPr/>
          <p:nvPr userDrawn="1"/>
        </p:nvGrpSpPr>
        <p:grpSpPr>
          <a:xfrm>
            <a:off x="0" y="6315461"/>
            <a:ext cx="2962655" cy="542544"/>
            <a:chOff x="2111864" y="6296661"/>
            <a:chExt cx="2861659" cy="549825"/>
          </a:xfrm>
        </p:grpSpPr>
        <p:grpSp>
          <p:nvGrpSpPr>
            <p:cNvPr id="10" name="Group 9">
              <a:extLst>
                <a:ext uri="{FF2B5EF4-FFF2-40B4-BE49-F238E27FC236}">
                  <a16:creationId xmlns:a16="http://schemas.microsoft.com/office/drawing/2014/main" id="{56D518D9-C191-4540-B323-74C3B09CDF84}"/>
                </a:ext>
              </a:extLst>
            </p:cNvPr>
            <p:cNvGrpSpPr/>
            <p:nvPr userDrawn="1"/>
          </p:nvGrpSpPr>
          <p:grpSpPr>
            <a:xfrm>
              <a:off x="2111864" y="6301272"/>
              <a:ext cx="2331580" cy="545214"/>
              <a:chOff x="1828791" y="5939583"/>
              <a:chExt cx="2401969" cy="844280"/>
            </a:xfrm>
          </p:grpSpPr>
          <p:pic>
            <p:nvPicPr>
              <p:cNvPr id="12" name="Picture 11">
                <a:extLst>
                  <a:ext uri="{FF2B5EF4-FFF2-40B4-BE49-F238E27FC236}">
                    <a16:creationId xmlns:a16="http://schemas.microsoft.com/office/drawing/2014/main" id="{C66CE40C-2009-4783-88DF-BF2188B93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73F4BD16-DC84-4116-9D4F-F811B2DA0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1" name="Picture 10" descr="A picture containing clipart&#10;&#10;Description generated with very high confidence">
              <a:extLst>
                <a:ext uri="{FF2B5EF4-FFF2-40B4-BE49-F238E27FC236}">
                  <a16:creationId xmlns:a16="http://schemas.microsoft.com/office/drawing/2014/main" id="{79068099-D35A-4C67-BA53-D00D7A44F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pic>
        <p:nvPicPr>
          <p:cNvPr id="16" name="Picture 15">
            <a:extLst>
              <a:ext uri="{FF2B5EF4-FFF2-40B4-BE49-F238E27FC236}">
                <a16:creationId xmlns:a16="http://schemas.microsoft.com/office/drawing/2014/main" id="{846719BE-FC66-4420-8712-137EF5FEEC7D}"/>
              </a:ext>
            </a:extLst>
          </p:cNvPr>
          <p:cNvPicPr>
            <a:picLocks noChangeAspect="1"/>
          </p:cNvPicPr>
          <p:nvPr userDrawn="1"/>
        </p:nvPicPr>
        <p:blipFill>
          <a:blip r:embed="rId5"/>
          <a:stretch>
            <a:fillRect/>
          </a:stretch>
        </p:blipFill>
        <p:spPr>
          <a:xfrm>
            <a:off x="11362944" y="6303264"/>
            <a:ext cx="829056" cy="554736"/>
          </a:xfrm>
          <a:prstGeom prst="rect">
            <a:avLst/>
          </a:prstGeom>
        </p:spPr>
      </p:pic>
      <p:pic>
        <p:nvPicPr>
          <p:cNvPr id="13" name="Picture 12">
            <a:extLst>
              <a:ext uri="{FF2B5EF4-FFF2-40B4-BE49-F238E27FC236}">
                <a16:creationId xmlns:a16="http://schemas.microsoft.com/office/drawing/2014/main" id="{3A5AF66C-E93F-49A6-ACCA-F2756ECFBF0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16737" y="922019"/>
            <a:ext cx="4619625" cy="5157789"/>
          </a:xfrm>
          <a:prstGeom prst="rect">
            <a:avLst/>
          </a:prstGeom>
        </p:spPr>
      </p:pic>
      <p:sp>
        <p:nvSpPr>
          <p:cNvPr id="3" name="Rectangle 2">
            <a:extLst>
              <a:ext uri="{FF2B5EF4-FFF2-40B4-BE49-F238E27FC236}">
                <a16:creationId xmlns:a16="http://schemas.microsoft.com/office/drawing/2014/main" id="{3BF9556F-1B7F-4AC7-9CFB-D8C4F8BD6EE2}"/>
              </a:ext>
            </a:extLst>
          </p:cNvPr>
          <p:cNvSpPr/>
          <p:nvPr userDrawn="1"/>
        </p:nvSpPr>
        <p:spPr>
          <a:xfrm>
            <a:off x="8847582" y="5763387"/>
            <a:ext cx="2028825"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ZM"/>
          </a:p>
        </p:txBody>
      </p:sp>
    </p:spTree>
    <p:extLst>
      <p:ext uri="{BB962C8B-B14F-4D97-AF65-F5344CB8AC3E}">
        <p14:creationId xmlns:p14="http://schemas.microsoft.com/office/powerpoint/2010/main" val="30367452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F8FB99-406A-43A2-B8B8-61074FF44364}" type="slidenum">
              <a:rPr lang="en-ZM" smtClean="0"/>
              <a:t>‹#›</a:t>
            </a:fld>
            <a:endParaRPr lang="en-ZM"/>
          </a:p>
        </p:txBody>
      </p:sp>
      <p:pic>
        <p:nvPicPr>
          <p:cNvPr id="16" name="Picture 15">
            <a:extLst>
              <a:ext uri="{FF2B5EF4-FFF2-40B4-BE49-F238E27FC236}">
                <a16:creationId xmlns:a16="http://schemas.microsoft.com/office/drawing/2014/main" id="{5808622A-BF97-4321-87A9-8589C388DD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547" y="2451100"/>
            <a:ext cx="13850112" cy="6232435"/>
          </a:xfrm>
          <a:prstGeom prst="rect">
            <a:avLst/>
          </a:prstGeom>
          <a:ln>
            <a:noFill/>
          </a:ln>
        </p:spPr>
      </p:pic>
      <p:pic>
        <p:nvPicPr>
          <p:cNvPr id="20" name="Picture 19">
            <a:extLst>
              <a:ext uri="{FF2B5EF4-FFF2-40B4-BE49-F238E27FC236}">
                <a16:creationId xmlns:a16="http://schemas.microsoft.com/office/drawing/2014/main" id="{6AC0D7D9-11BA-4158-99C5-A7E977572A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700" y="266700"/>
            <a:ext cx="10795000" cy="3784600"/>
          </a:xfrm>
          <a:prstGeom prst="rect">
            <a:avLst/>
          </a:prstGeom>
        </p:spPr>
      </p:pic>
    </p:spTree>
    <p:extLst>
      <p:ext uri="{BB962C8B-B14F-4D97-AF65-F5344CB8AC3E}">
        <p14:creationId xmlns:p14="http://schemas.microsoft.com/office/powerpoint/2010/main" val="183871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64C87-9203-44EE-9658-3DF6D38FE67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248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21" Type="http://schemas.openxmlformats.org/officeDocument/2006/relationships/slideLayout" Target="../slideLayouts/slideLayout72.xml"/><Relationship Id="rId34" Type="http://schemas.openxmlformats.org/officeDocument/2006/relationships/theme" Target="../theme/theme6.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image" Target="../media/image14.png"/><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image" Target="../media/image13.pn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image" Target="../media/image12.png"/><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image" Target="../media/image11.png"/><Relationship Id="rId8" Type="http://schemas.openxmlformats.org/officeDocument/2006/relationships/slideLayout" Target="../slideLayouts/slideLayout59.xml"/><Relationship Id="rId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2A561A8-85DF-48D1-BD11-DE56E1413A54}" type="datetimeFigureOut">
              <a:rPr lang="en-ZM" smtClean="0"/>
              <a:t>09/27/2022</a:t>
            </a:fld>
            <a:endParaRPr lang="en-ZM"/>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ZM"/>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AF8FB99-406A-43A2-B8B8-61074FF44364}" type="slidenum">
              <a:rPr lang="en-ZM" smtClean="0"/>
              <a:t>‹#›</a:t>
            </a:fld>
            <a:endParaRPr lang="en-ZM"/>
          </a:p>
        </p:txBody>
      </p:sp>
    </p:spTree>
    <p:extLst>
      <p:ext uri="{BB962C8B-B14F-4D97-AF65-F5344CB8AC3E}">
        <p14:creationId xmlns:p14="http://schemas.microsoft.com/office/powerpoint/2010/main" val="1628723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7" r:id="rId3"/>
    <p:sldLayoutId id="2147483681" r:id="rId4"/>
    <p:sldLayoutId id="2147483667" r:id="rId5"/>
    <p:sldLayoutId id="2147483668" r:id="rId6"/>
    <p:sldLayoutId id="2147483671" r:id="rId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2A561A8-85DF-48D1-BD11-DE56E1413A54}" type="datetimeFigureOut">
              <a:rPr lang="en-ZM" smtClean="0"/>
              <a:t>09/27/2022</a:t>
            </a:fld>
            <a:endParaRPr lang="en-ZM"/>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ZM"/>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AF8FB99-406A-43A2-B8B8-61074FF44364}" type="slidenum">
              <a:rPr lang="en-ZM" smtClean="0"/>
              <a:t>‹#›</a:t>
            </a:fld>
            <a:endParaRPr lang="en-ZM"/>
          </a:p>
        </p:txBody>
      </p:sp>
    </p:spTree>
    <p:extLst>
      <p:ext uri="{BB962C8B-B14F-4D97-AF65-F5344CB8AC3E}">
        <p14:creationId xmlns:p14="http://schemas.microsoft.com/office/powerpoint/2010/main" val="320237279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0011EC-EBD9-4820-BA7C-470FF8F78D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10120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111E3F-48D5-453A-838F-4B6C3FEA03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1D5F4E-09BB-4A1B-8AE4-5E1D6762D8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3899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437243-778D-4103-B9CE-85A5E5A752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55F872-608B-4232-955B-07B74F6D2A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92521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8">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0011EC-EBD9-4820-BA7C-470FF8F78D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C02BC4-ED84-4AD9-899F-B91775AAD2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8139440"/>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4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5">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E549CA-2A58-4DD7-8EAD-47584353484B}"/>
              </a:ext>
            </a:extLst>
          </p:cNvPr>
          <p:cNvSpPr>
            <a:spLocks noGrp="1"/>
          </p:cNvSpPr>
          <p:nvPr>
            <p:ph type="ctrTitle"/>
          </p:nvPr>
        </p:nvSpPr>
        <p:spPr>
          <a:xfrm>
            <a:off x="663406" y="3520285"/>
            <a:ext cx="6801321" cy="2323776"/>
          </a:xfrm>
        </p:spPr>
        <p:txBody>
          <a:bodyPr anchor="ctr">
            <a:normAutofit fontScale="90000"/>
          </a:bodyPr>
          <a:lstStyle/>
          <a:p>
            <a:br>
              <a:rPr lang="en-US" sz="4000" b="1" dirty="0"/>
            </a:br>
            <a:r>
              <a:rPr lang="en-US" sz="4000" b="1" dirty="0"/>
              <a:t>“Leveraging  the Faith Community to accelerate Epidemic Control”</a:t>
            </a:r>
            <a:br>
              <a:rPr lang="en-US" sz="4000" b="1" dirty="0"/>
            </a:br>
            <a:r>
              <a:rPr lang="en-US" sz="4000" b="1" dirty="0"/>
              <a:t>Learning and Actioning the gains from the FCI NFH</a:t>
            </a:r>
            <a:br>
              <a:rPr lang="en-US" sz="4200" b="1" dirty="0"/>
            </a:br>
            <a:endParaRPr lang="en-US" sz="4200" b="1" dirty="0"/>
          </a:p>
        </p:txBody>
      </p:sp>
      <p:sp>
        <p:nvSpPr>
          <p:cNvPr id="3" name="Subtitle 2">
            <a:extLst>
              <a:ext uri="{FF2B5EF4-FFF2-40B4-BE49-F238E27FC236}">
                <a16:creationId xmlns:a16="http://schemas.microsoft.com/office/drawing/2014/main" id="{A48B5804-9997-4502-80B8-AB4097828827}"/>
              </a:ext>
            </a:extLst>
          </p:cNvPr>
          <p:cNvSpPr>
            <a:spLocks noGrp="1"/>
          </p:cNvSpPr>
          <p:nvPr>
            <p:ph type="subTitle" idx="1"/>
          </p:nvPr>
        </p:nvSpPr>
        <p:spPr>
          <a:xfrm>
            <a:off x="7984824" y="4170452"/>
            <a:ext cx="3351413" cy="2724617"/>
          </a:xfrm>
        </p:spPr>
        <p:txBody>
          <a:bodyPr anchor="ctr">
            <a:normAutofit lnSpcReduction="10000"/>
          </a:bodyPr>
          <a:lstStyle/>
          <a:p>
            <a:r>
              <a:rPr lang="en-US" sz="2600" b="1" dirty="0"/>
              <a:t>Gibstar Makangila</a:t>
            </a:r>
          </a:p>
          <a:p>
            <a:r>
              <a:rPr lang="en-US" sz="2600" b="1" dirty="0"/>
              <a:t>Executive Director</a:t>
            </a:r>
          </a:p>
          <a:p>
            <a:r>
              <a:rPr lang="en-US" sz="1800" dirty="0"/>
              <a:t>Circle of Hope, Lusaka Zambia</a:t>
            </a:r>
          </a:p>
          <a:p>
            <a:r>
              <a:rPr lang="en-US" sz="2200" b="1" dirty="0"/>
              <a:t>Learning and Actioning gains</a:t>
            </a:r>
          </a:p>
          <a:p>
            <a:r>
              <a:rPr lang="en-US" sz="2200" b="1" dirty="0"/>
              <a:t> from the FCI NFH</a:t>
            </a:r>
          </a:p>
          <a:p>
            <a:r>
              <a:rPr lang="en-US" sz="1800" dirty="0"/>
              <a:t>September 28, 2022</a:t>
            </a:r>
          </a:p>
          <a:p>
            <a:pPr algn="l"/>
            <a:endParaRPr lang="en-US" sz="1800" dirty="0"/>
          </a:p>
        </p:txBody>
      </p:sp>
      <p:sp>
        <p:nvSpPr>
          <p:cNvPr id="43" name="Oval 37">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3493455-91E2-405D-A15F-4AE23D2A9005}"/>
              </a:ext>
            </a:extLst>
          </p:cNvPr>
          <p:cNvPicPr/>
          <p:nvPr/>
        </p:nvPicPr>
        <p:blipFill>
          <a:blip r:embed="rId2" cstate="print"/>
          <a:srcRect/>
          <a:stretch>
            <a:fillRect/>
          </a:stretch>
        </p:blipFill>
        <p:spPr bwMode="auto">
          <a:xfrm>
            <a:off x="3252670" y="620480"/>
            <a:ext cx="3239443" cy="2899804"/>
          </a:xfrm>
          <a:prstGeom prst="rect">
            <a:avLst/>
          </a:prstGeom>
          <a:noFill/>
          <a:ln w="9525">
            <a:noFill/>
            <a:miter lim="800000"/>
            <a:headEnd/>
            <a:tailEnd/>
          </a:ln>
        </p:spPr>
      </p:pic>
    </p:spTree>
    <p:extLst>
      <p:ext uri="{BB962C8B-B14F-4D97-AF65-F5344CB8AC3E}">
        <p14:creationId xmlns:p14="http://schemas.microsoft.com/office/powerpoint/2010/main" val="147959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8978"/>
            <a:ext cx="12192000" cy="1118595"/>
          </a:xfrm>
          <a:prstGeom prst="rect">
            <a:avLst/>
          </a:prstGeom>
          <a:solidFill>
            <a:srgbClr val="0083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10">
            <a:extLst>
              <a:ext uri="{FF2B5EF4-FFF2-40B4-BE49-F238E27FC236}">
                <a16:creationId xmlns:a16="http://schemas.microsoft.com/office/drawing/2014/main" id="{CA3C95B0-4762-4FF3-AF39-9B888725C706}"/>
              </a:ext>
            </a:extLst>
          </p:cNvPr>
          <p:cNvSpPr txBox="1">
            <a:spLocks/>
          </p:cNvSpPr>
          <p:nvPr/>
        </p:nvSpPr>
        <p:spPr>
          <a:xfrm>
            <a:off x="96253" y="106270"/>
            <a:ext cx="12095747" cy="9633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86732">
              <a:buNone/>
            </a:pPr>
            <a:r>
              <a:rPr lang="en-US" sz="4400" dirty="0">
                <a:solidFill>
                  <a:prstClr val="white"/>
                </a:solidFill>
                <a:latin typeface="Century Gothic" panose="020B0502020202020204"/>
              </a:rPr>
              <a:t>FAITH COMMUNITY INHERENT CAPACITY</a:t>
            </a:r>
          </a:p>
          <a:p>
            <a:pPr marL="0" lvl="0" indent="0" algn="ctr" defTabSz="86732">
              <a:buNone/>
            </a:pPr>
            <a:r>
              <a:rPr kumimoji="0" lang="en-GB" sz="2800" b="0" i="0" u="none" strike="noStrike" kern="1200" cap="none" spc="0" normalizeH="0" baseline="0" noProof="0" dirty="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p>
        </p:txBody>
      </p:sp>
      <p:sp>
        <p:nvSpPr>
          <p:cNvPr id="12" name="Text Placeholder 2"/>
          <p:cNvSpPr txBox="1">
            <a:spLocks/>
          </p:cNvSpPr>
          <p:nvPr/>
        </p:nvSpPr>
        <p:spPr>
          <a:xfrm>
            <a:off x="1450715" y="1167999"/>
            <a:ext cx="9407892" cy="834689"/>
          </a:xfrm>
          <a:prstGeom prst="rect">
            <a:avLst/>
          </a:prstGeom>
        </p:spPr>
        <p:txBody>
          <a:bodyPr vert="horz" lIns="91440" tIns="45720" rIns="91440" bIns="45720" rtlCol="0">
            <a:noAutofit/>
          </a:bodyPr>
          <a:lstStyle>
            <a:lvl1pPr marL="0" indent="0" algn="l" defTabSz="4276740" rtl="0" eaLnBrk="1" latinLnBrk="0" hangingPunct="1">
              <a:lnSpc>
                <a:spcPct val="100000"/>
              </a:lnSpc>
              <a:spcBef>
                <a:spcPts val="4677"/>
              </a:spcBef>
              <a:buFontTx/>
              <a:buNone/>
              <a:defRPr sz="5000" b="0" kern="1200">
                <a:solidFill>
                  <a:schemeClr val="tx1"/>
                </a:solidFill>
                <a:latin typeface="Arial" panose="020B0604020202020204" pitchFamily="34" charset="0"/>
                <a:ea typeface="+mn-ea"/>
                <a:cs typeface="Arial" panose="020B0604020202020204" pitchFamily="34" charset="0"/>
              </a:defRPr>
            </a:lvl1pPr>
            <a:lvl2pPr marL="329184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548640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7680960" indent="-1097280" algn="l" defTabSz="4276740" rtl="0" eaLnBrk="1" latinLnBrk="0" hangingPunct="1">
              <a:lnSpc>
                <a:spcPct val="100000"/>
              </a:lnSpc>
              <a:spcBef>
                <a:spcPts val="2339"/>
              </a:spcBef>
              <a:buFont typeface="Wingdings" panose="05000000000000000000" pitchFamily="2" charset="2"/>
              <a:buChar char="§"/>
              <a:defRPr sz="6000" kern="1200">
                <a:solidFill>
                  <a:schemeClr val="tx1"/>
                </a:solidFill>
                <a:latin typeface="Arial" panose="020B0604020202020204" pitchFamily="34" charset="0"/>
                <a:ea typeface="+mn-ea"/>
                <a:cs typeface="Arial" panose="020B0604020202020204" pitchFamily="34" charset="0"/>
              </a:defRPr>
            </a:lvl4pPr>
            <a:lvl5pPr marL="9875520" indent="-1097280" algn="l" defTabSz="4276740" rtl="0" eaLnBrk="1" latinLnBrk="0" hangingPunct="1">
              <a:lnSpc>
                <a:spcPct val="100000"/>
              </a:lnSpc>
              <a:spcBef>
                <a:spcPts val="2339"/>
              </a:spcBef>
              <a:buFont typeface="Courier New" panose="02070309020205020404" pitchFamily="49" charset="0"/>
              <a:buChar char="o"/>
              <a:defRPr sz="6000" kern="1200">
                <a:solidFill>
                  <a:schemeClr val="tx1"/>
                </a:solidFill>
                <a:latin typeface="Arial" panose="020B0604020202020204" pitchFamily="34" charset="0"/>
                <a:ea typeface="+mn-ea"/>
                <a:cs typeface="Arial" panose="020B0604020202020204" pitchFamily="34" charset="0"/>
              </a:defRPr>
            </a:lvl5pPr>
            <a:lvl6pPr marL="11761036" indent="-1069185" algn="l" defTabSz="4276740" rtl="0" eaLnBrk="1" latinLnBrk="0" hangingPunct="1">
              <a:lnSpc>
                <a:spcPct val="90000"/>
              </a:lnSpc>
              <a:spcBef>
                <a:spcPts val="2339"/>
              </a:spcBef>
              <a:buFont typeface="Arial" panose="020B0604020202020204" pitchFamily="34" charset="0"/>
              <a:buChar char="•"/>
              <a:defRPr sz="8000" kern="1200">
                <a:solidFill>
                  <a:schemeClr val="tx1"/>
                </a:solidFill>
                <a:latin typeface="Arial" panose="020B0604020202020204" pitchFamily="34" charset="0"/>
                <a:ea typeface="+mn-ea"/>
                <a:cs typeface="Arial" panose="020B0604020202020204" pitchFamily="34" charset="0"/>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a:lstStyle>
          <a:p>
            <a:pPr marL="0" marR="0" lvl="0" indent="0" algn="ctr" defTabSz="4276740" rtl="0" eaLnBrk="1" fontAlgn="auto" latinLnBrk="0" hangingPunct="1">
              <a:lnSpc>
                <a:spcPct val="100000"/>
              </a:lnSpc>
              <a:spcBef>
                <a:spcPts val="4677"/>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 Placeholder 11"/>
          <p:cNvSpPr txBox="1">
            <a:spLocks/>
          </p:cNvSpPr>
          <p:nvPr/>
        </p:nvSpPr>
        <p:spPr>
          <a:xfrm>
            <a:off x="256939" y="1224865"/>
            <a:ext cx="10908366" cy="497139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solidFill>
                <a:srgbClr val="FF0000"/>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FF0000"/>
                </a:solidFill>
                <a:latin typeface="Calibri" panose="020F0502020204030204"/>
              </a:rPr>
              <a:t> “Learning from the past”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b="1" dirty="0">
              <a:solidFill>
                <a:srgbClr val="FF000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FF0000"/>
                </a:solidFill>
                <a:latin typeface="Calibri" panose="020F0502020204030204"/>
              </a:rPr>
              <a:t>MANDATE</a:t>
            </a:r>
            <a:r>
              <a:rPr lang="en-US" b="1" dirty="0">
                <a:latin typeface="Calibri" panose="020F0502020204030204"/>
              </a:rPr>
              <a:t> 			– A DEEP SENSE OF RESPONSIBILTY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FF0000"/>
                </a:solidFill>
                <a:effectLst/>
                <a:uLnTx/>
                <a:uFillTx/>
                <a:latin typeface="Calibri" panose="020F0502020204030204"/>
              </a:rPr>
              <a:t>CALLING</a:t>
            </a:r>
            <a:r>
              <a:rPr lang="en-US" b="1" dirty="0">
                <a:latin typeface="Calibri" panose="020F0502020204030204"/>
              </a:rPr>
              <a:t> 			– THAT IS BEING ANSWERED</a:t>
            </a:r>
            <a:endParaRPr kumimoji="0" lang="en-US" b="1" i="0" u="none" strike="noStrike" kern="1200" cap="none" spc="0" normalizeH="0" baseline="0" noProof="0" dirty="0">
              <a:ln>
                <a:noFill/>
              </a:ln>
              <a:solidFill>
                <a:srgbClr val="FF0000"/>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FF0000"/>
                </a:solidFill>
                <a:latin typeface="Calibri" panose="020F0502020204030204"/>
              </a:rPr>
              <a:t>GOOD WILL 			</a:t>
            </a:r>
            <a:r>
              <a:rPr lang="en-US" b="1" dirty="0">
                <a:latin typeface="Calibri" panose="020F0502020204030204"/>
              </a:rPr>
              <a:t>– DRIVES THE RESPONSE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FF0000"/>
                </a:solidFill>
                <a:latin typeface="Calibri" panose="020F0502020204030204"/>
              </a:rPr>
              <a:t>HOPE </a:t>
            </a:r>
            <a:r>
              <a:rPr lang="en-US" b="1" dirty="0">
                <a:latin typeface="Calibri" panose="020F0502020204030204"/>
              </a:rPr>
              <a:t>				- GIVES ENCOURAGEMENT AND HOPE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FF0000"/>
                </a:solidFill>
                <a:latin typeface="Calibri" panose="020F0502020204030204"/>
              </a:rPr>
              <a:t>LOCATION</a:t>
            </a:r>
            <a:r>
              <a:rPr lang="en-US" b="1" dirty="0">
                <a:solidFill>
                  <a:prstClr val="black"/>
                </a:solidFill>
                <a:latin typeface="Calibri" panose="020F0502020204030204"/>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IN ALL LOCAL </a:t>
            </a:r>
            <a:r>
              <a:rPr kumimoji="0" lang="en-US" sz="2800" b="1" i="0" u="none" strike="noStrike" kern="1200" cap="none" spc="0" normalizeH="0" baseline="0" noProof="0" dirty="0">
                <a:ln>
                  <a:noFill/>
                </a:ln>
                <a:effectLst/>
                <a:uLnTx/>
                <a:uFillTx/>
                <a:latin typeface="Calibri" panose="020F0502020204030204"/>
                <a:ea typeface="+mn-ea"/>
                <a:cs typeface="+mn-cs"/>
              </a:rPr>
              <a:t>COMMUNITIES</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FF0000"/>
                </a:solidFill>
                <a:latin typeface="Calibri" panose="020F0502020204030204"/>
              </a:rPr>
              <a:t>COMPOSITION</a:t>
            </a:r>
            <a:r>
              <a:rPr lang="en-US" b="1" dirty="0">
                <a:solidFill>
                  <a:prstClr val="black"/>
                </a:solidFill>
                <a:latin typeface="Calibri" panose="020F0502020204030204"/>
              </a:rPr>
              <a:t> 		– FAITH ENGAGED ACTIVE PRACTIONERS</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FF0000"/>
                </a:solidFill>
                <a:latin typeface="Calibri" panose="020F0502020204030204"/>
              </a:rPr>
              <a:t>SERVICE PROVISION</a:t>
            </a:r>
            <a:r>
              <a:rPr lang="en-US" b="1" dirty="0">
                <a:solidFill>
                  <a:prstClr val="black"/>
                </a:solidFill>
                <a:latin typeface="Calibri" panose="020F0502020204030204"/>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LOVE ANCHORED BY THE RECIPE</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28700" marR="0" lvl="1" indent="-571500" algn="l" defTabSz="914400" rtl="0" eaLnBrk="1" fontAlgn="auto" latinLnBrk="0" hangingPunct="1">
              <a:lnSpc>
                <a:spcPct val="90000"/>
              </a:lnSpc>
              <a:spcBef>
                <a:spcPts val="500"/>
              </a:spcBef>
              <a:spcAft>
                <a:spcPts val="0"/>
              </a:spcAft>
              <a:buClr>
                <a:prstClr val="black"/>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46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EDEEE484-8A34-4588-813A-DC66A6A4D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3543300" cy="6172199"/>
          </a:xfrm>
          <a:prstGeom prst="rect">
            <a:avLst/>
          </a:prstGeom>
          <a:ln>
            <a:noFill/>
          </a:ln>
          <a:effectLst>
            <a:softEdge rad="112500"/>
          </a:effectLst>
        </p:spPr>
      </p:pic>
      <p:pic>
        <p:nvPicPr>
          <p:cNvPr id="4" name="Picture 3">
            <a:extLst>
              <a:ext uri="{FF2B5EF4-FFF2-40B4-BE49-F238E27FC236}">
                <a16:creationId xmlns:a16="http://schemas.microsoft.com/office/drawing/2014/main" id="{7B43C22B-B6EA-49BB-BEAA-057E0074E0EE}"/>
              </a:ext>
            </a:extLst>
          </p:cNvPr>
          <p:cNvPicPr>
            <a:picLocks noChangeAspect="1"/>
          </p:cNvPicPr>
          <p:nvPr/>
        </p:nvPicPr>
        <p:blipFill>
          <a:blip r:embed="rId4"/>
          <a:stretch>
            <a:fillRect/>
          </a:stretch>
        </p:blipFill>
        <p:spPr>
          <a:xfrm>
            <a:off x="8101013" y="0"/>
            <a:ext cx="3933824" cy="6208423"/>
          </a:xfrm>
          <a:prstGeom prst="rect">
            <a:avLst/>
          </a:prstGeom>
          <a:ln>
            <a:noFill/>
          </a:ln>
          <a:effectLst>
            <a:softEdge rad="112500"/>
          </a:effectLst>
        </p:spPr>
      </p:pic>
      <p:sp>
        <p:nvSpPr>
          <p:cNvPr id="5" name="Text Placeholder 3">
            <a:extLst>
              <a:ext uri="{FF2B5EF4-FFF2-40B4-BE49-F238E27FC236}">
                <a16:creationId xmlns:a16="http://schemas.microsoft.com/office/drawing/2014/main" id="{9F370A27-D587-4EED-84A2-428FF2F82658}"/>
              </a:ext>
            </a:extLst>
          </p:cNvPr>
          <p:cNvSpPr txBox="1">
            <a:spLocks/>
          </p:cNvSpPr>
          <p:nvPr/>
        </p:nvSpPr>
        <p:spPr>
          <a:xfrm>
            <a:off x="3570288" y="129115"/>
            <a:ext cx="4445000" cy="6157384"/>
          </a:xfrm>
          <a:prstGeom prst="rect">
            <a:avLst/>
          </a:prstGeom>
          <a:solidFill>
            <a:schemeClr val="accent4">
              <a:lumMod val="60000"/>
              <a:lumOff val="40000"/>
            </a:schemeClr>
          </a:solidFill>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sz="2800" b="1" i="0" u="none" strike="noStrike" kern="1200" cap="none" spc="0" normalizeH="0" baseline="0" noProof="0" dirty="0">
                <a:ln>
                  <a:noFill/>
                </a:ln>
                <a:solidFill>
                  <a:srgbClr val="FF0000"/>
                </a:solidFill>
                <a:effectLst/>
                <a:uLnTx/>
                <a:uFillTx/>
                <a:latin typeface="Century Gothic" panose="020B0502020202020204"/>
                <a:ea typeface="+mn-ea"/>
                <a:cs typeface="+mn-cs"/>
              </a:rPr>
              <a:t>CRITICAL SUCCESS FACTORS </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sz="2800" b="1" dirty="0">
                <a:solidFill>
                  <a:prstClr val="white"/>
                </a:solidFill>
                <a:latin typeface="Century Gothic" panose="020B0502020202020204"/>
              </a:rPr>
              <a:t>RELATIONSHIP CAPITAL</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TRUST WORTHINESS</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sz="2800" b="1" dirty="0">
                <a:solidFill>
                  <a:prstClr val="white"/>
                </a:solidFill>
                <a:latin typeface="Century Gothic" panose="020B0502020202020204"/>
              </a:rPr>
              <a:t>UNHINDERED ACCESS TO HOUSEHOLDS</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sz="2800" b="1" dirty="0">
                <a:solidFill>
                  <a:prstClr val="white"/>
                </a:solidFill>
                <a:latin typeface="Century Gothic" panose="020B0502020202020204"/>
              </a:rPr>
              <a:t>INTRICATE KNOWLEDGE OF LOCAL COMMUNITIES</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sz="2800" b="1" dirty="0">
                <a:solidFill>
                  <a:prstClr val="white"/>
                </a:solidFill>
                <a:latin typeface="Century Gothic" panose="020B0502020202020204"/>
              </a:rPr>
              <a:t>FIRST RESPONDERS</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sz="2800" b="1" dirty="0">
                <a:solidFill>
                  <a:prstClr val="white"/>
                </a:solidFill>
                <a:latin typeface="Century Gothic" panose="020B0502020202020204"/>
              </a:rPr>
              <a:t>ADDRESSING WHOLE PERSON</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endParaRPr lang="en-US" sz="2800" b="1" dirty="0">
              <a:solidFill>
                <a:prstClr val="white"/>
              </a:solidFill>
              <a:latin typeface="Century Gothic" panose="020B0502020202020204"/>
            </a:endParaRP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endPar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endParaRPr kumimoji="0" lang="en-ZM" sz="20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3285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180237" cy="4601183"/>
          </a:xfrm>
        </p:spPr>
        <p:txBody>
          <a:bodyPr>
            <a:normAutofit/>
          </a:bodyPr>
          <a:lstStyle/>
          <a:p>
            <a:r>
              <a:rPr lang="en-US" sz="3200" dirty="0">
                <a:solidFill>
                  <a:srgbClr val="FF0000"/>
                </a:solidFill>
              </a:rPr>
              <a:t>“</a:t>
            </a:r>
            <a:r>
              <a:rPr lang="en-US" sz="3200" b="1" dirty="0">
                <a:solidFill>
                  <a:srgbClr val="FF0000"/>
                </a:solidFill>
              </a:rPr>
              <a:t>Obeying the present</a:t>
            </a:r>
            <a:r>
              <a:rPr lang="en-US" sz="3200" dirty="0">
                <a:solidFill>
                  <a:srgbClr val="FF0000"/>
                </a:solidFill>
              </a:rPr>
              <a:t>”  </a:t>
            </a:r>
            <a:r>
              <a:rPr lang="en-US" sz="3200" dirty="0"/>
              <a:t>by highlighting Successes and Opportunities</a:t>
            </a:r>
            <a:endParaRPr lang="en-US" sz="3200" dirty="0">
              <a:solidFill>
                <a:schemeClr val="accent1"/>
              </a:solidFill>
            </a:endParaRPr>
          </a:p>
        </p:txBody>
      </p:sp>
      <p:sp>
        <p:nvSpPr>
          <p:cNvPr id="3" name="Content Placeholder 2"/>
          <p:cNvSpPr>
            <a:spLocks noGrp="1"/>
          </p:cNvSpPr>
          <p:nvPr>
            <p:ph idx="1"/>
          </p:nvPr>
        </p:nvSpPr>
        <p:spPr/>
        <p:txBody>
          <a:bodyPr/>
          <a:lstStyle/>
          <a:p>
            <a:r>
              <a:rPr lang="en-US" b="1" dirty="0"/>
              <a:t>Unprecedented results in key indicators</a:t>
            </a:r>
          </a:p>
          <a:p>
            <a:r>
              <a:rPr lang="en-US" b="1" dirty="0"/>
              <a:t>Increased trust among community stakeholders</a:t>
            </a:r>
          </a:p>
          <a:p>
            <a:r>
              <a:rPr lang="en-US" b="1" dirty="0"/>
              <a:t>Transformative Innovations in program implementations</a:t>
            </a:r>
          </a:p>
          <a:p>
            <a:r>
              <a:rPr lang="en-US" b="1" dirty="0"/>
              <a:t>Effective deployment of impassioned HCWs and CHWs</a:t>
            </a:r>
          </a:p>
          <a:p>
            <a:r>
              <a:rPr lang="en-US" b="1" dirty="0"/>
              <a:t>Effective provision of influential community leadership</a:t>
            </a:r>
          </a:p>
          <a:p>
            <a:r>
              <a:rPr lang="en-US" b="1" dirty="0"/>
              <a:t>Demonstrable sustainability and longevity of presence in communities beyond project intervention</a:t>
            </a:r>
          </a:p>
          <a:p>
            <a:r>
              <a:rPr lang="en-US" b="1" dirty="0"/>
              <a:t>Insufficient tapping and usage of the WISDOM and experience in the faith communities</a:t>
            </a:r>
          </a:p>
          <a:p>
            <a:endParaRPr lang="en-US" dirty="0"/>
          </a:p>
          <a:p>
            <a:endParaRPr lang="en-US" dirty="0"/>
          </a:p>
        </p:txBody>
      </p:sp>
    </p:spTree>
    <p:extLst>
      <p:ext uri="{BB962C8B-B14F-4D97-AF65-F5344CB8AC3E}">
        <p14:creationId xmlns:p14="http://schemas.microsoft.com/office/powerpoint/2010/main" val="336026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 y="0"/>
            <a:ext cx="12075318" cy="782031"/>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sz="2800" dirty="0"/>
              <a:t>Zambia COH: Faith-engaged community posts led to &gt;1,200% increase in case – finding for HIV</a:t>
            </a:r>
          </a:p>
        </p:txBody>
      </p:sp>
      <p:pic>
        <p:nvPicPr>
          <p:cNvPr id="5" name="Picture 4">
            <a:extLst>
              <a:ext uri="{FF2B5EF4-FFF2-40B4-BE49-F238E27FC236}">
                <a16:creationId xmlns:a16="http://schemas.microsoft.com/office/drawing/2014/main" id="{E4DD2E5B-0BBA-47AA-A339-8A83DFC5EA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6791" y="6176963"/>
            <a:ext cx="876220" cy="609600"/>
          </a:xfrm>
          <a:prstGeom prst="rect">
            <a:avLst/>
          </a:prstGeom>
        </p:spPr>
      </p:pic>
      <p:pic>
        <p:nvPicPr>
          <p:cNvPr id="6" name="Picture 5">
            <a:extLst>
              <a:ext uri="{FF2B5EF4-FFF2-40B4-BE49-F238E27FC236}">
                <a16:creationId xmlns:a16="http://schemas.microsoft.com/office/drawing/2014/main" id="{1A356832-FEC7-43CE-937E-746C6AD3E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8887" y="6147400"/>
            <a:ext cx="1155780" cy="619151"/>
          </a:xfrm>
          <a:prstGeom prst="rect">
            <a:avLst/>
          </a:prstGeom>
        </p:spPr>
      </p:pic>
      <p:pic>
        <p:nvPicPr>
          <p:cNvPr id="7" name="Picture 6">
            <a:extLst>
              <a:ext uri="{FF2B5EF4-FFF2-40B4-BE49-F238E27FC236}">
                <a16:creationId xmlns:a16="http://schemas.microsoft.com/office/drawing/2014/main" id="{33493455-91E2-405D-A15F-4AE23D2A9005}"/>
              </a:ext>
            </a:extLst>
          </p:cNvPr>
          <p:cNvPicPr/>
          <p:nvPr/>
        </p:nvPicPr>
        <p:blipFill>
          <a:blip r:embed="rId4" cstate="print"/>
          <a:srcRect/>
          <a:stretch>
            <a:fillRect/>
          </a:stretch>
        </p:blipFill>
        <p:spPr bwMode="auto">
          <a:xfrm>
            <a:off x="11071680" y="6188073"/>
            <a:ext cx="940651" cy="609600"/>
          </a:xfrm>
          <a:prstGeom prst="rect">
            <a:avLst/>
          </a:prstGeom>
          <a:noFill/>
          <a:ln w="9525">
            <a:noFill/>
            <a:miter lim="800000"/>
            <a:headEnd/>
            <a:tailEnd/>
          </a:ln>
        </p:spPr>
      </p:pic>
      <p:pic>
        <p:nvPicPr>
          <p:cNvPr id="8" name="Picture 7"/>
          <p:cNvPicPr>
            <a:picLocks noChangeAspect="1"/>
          </p:cNvPicPr>
          <p:nvPr/>
        </p:nvPicPr>
        <p:blipFill>
          <a:blip r:embed="rId5"/>
          <a:stretch>
            <a:fillRect/>
          </a:stretch>
        </p:blipFill>
        <p:spPr>
          <a:xfrm>
            <a:off x="9960549" y="6147400"/>
            <a:ext cx="954993" cy="61915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589" y="790153"/>
            <a:ext cx="1741411" cy="1303867"/>
          </a:xfrm>
          <a:prstGeom prst="rect">
            <a:avLst/>
          </a:prstGeom>
        </p:spPr>
      </p:pic>
      <p:pic>
        <p:nvPicPr>
          <p:cNvPr id="9" name="Picture 8">
            <a:extLst>
              <a:ext uri="{FF2B5EF4-FFF2-40B4-BE49-F238E27FC236}">
                <a16:creationId xmlns:a16="http://schemas.microsoft.com/office/drawing/2014/main" id="{1F0848FD-7154-4292-8E95-B104EE05683A}"/>
              </a:ext>
            </a:extLst>
          </p:cNvPr>
          <p:cNvPicPr>
            <a:picLocks noChangeAspect="1"/>
          </p:cNvPicPr>
          <p:nvPr/>
        </p:nvPicPr>
        <p:blipFill>
          <a:blip r:embed="rId7"/>
          <a:stretch>
            <a:fillRect/>
          </a:stretch>
        </p:blipFill>
        <p:spPr>
          <a:xfrm>
            <a:off x="836246" y="777604"/>
            <a:ext cx="2799041" cy="1772958"/>
          </a:xfrm>
          <a:prstGeom prst="rect">
            <a:avLst/>
          </a:prstGeom>
        </p:spPr>
      </p:pic>
      <p:graphicFrame>
        <p:nvGraphicFramePr>
          <p:cNvPr id="16" name="Content Placeholder 15">
            <a:extLst>
              <a:ext uri="{FF2B5EF4-FFF2-40B4-BE49-F238E27FC236}">
                <a16:creationId xmlns:a16="http://schemas.microsoft.com/office/drawing/2014/main" id="{6168E195-B589-417D-A512-50463EC161BF}"/>
              </a:ext>
            </a:extLst>
          </p:cNvPr>
          <p:cNvGraphicFramePr>
            <a:graphicFrameLocks noGrp="1"/>
          </p:cNvGraphicFramePr>
          <p:nvPr>
            <p:ph idx="1"/>
            <p:extLst>
              <p:ext uri="{D42A27DB-BD31-4B8C-83A1-F6EECF244321}">
                <p14:modId xmlns:p14="http://schemas.microsoft.com/office/powerpoint/2010/main" val="4259152877"/>
              </p:ext>
            </p:extLst>
          </p:nvPr>
        </p:nvGraphicFramePr>
        <p:xfrm>
          <a:off x="237903" y="654765"/>
          <a:ext cx="11775989" cy="556021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9090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58A34715-CCE6-475D-8692-80E669BE8127}"/>
              </a:ext>
            </a:extLst>
          </p:cNvPr>
          <p:cNvGraphicFramePr>
            <a:graphicFrameLocks/>
          </p:cNvGraphicFramePr>
          <p:nvPr/>
        </p:nvGraphicFramePr>
        <p:xfrm>
          <a:off x="6428876" y="240631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5" name="Rectangle 34">
            <a:extLst>
              <a:ext uri="{FF2B5EF4-FFF2-40B4-BE49-F238E27FC236}">
                <a16:creationId xmlns:a16="http://schemas.microsoft.com/office/drawing/2014/main" id="{5EDF04FF-585A-4C7C-8A89-181B3E674D64}"/>
              </a:ext>
            </a:extLst>
          </p:cNvPr>
          <p:cNvSpPr/>
          <p:nvPr/>
        </p:nvSpPr>
        <p:spPr>
          <a:xfrm>
            <a:off x="1257" y="-53167"/>
            <a:ext cx="12106148" cy="1077218"/>
          </a:xfrm>
          <a:prstGeom prst="rect">
            <a:avLst/>
          </a:prstGeom>
          <a:solidFill>
            <a:schemeClr val="accent6"/>
          </a:solidFill>
        </p:spPr>
        <p:txBody>
          <a:bodyPr wrap="square" lIns="91440" tIns="45720" rIns="91440" bIns="45720" anchor="t">
            <a:spAutoFit/>
          </a:bodyPr>
          <a:lstStyle/>
          <a:p>
            <a:pPr defTabSz="914400">
              <a:defRPr/>
            </a:pPr>
            <a:r>
              <a:rPr lang="en-US" sz="3200" b="1" dirty="0">
                <a:solidFill>
                  <a:schemeClr val="bg1"/>
                </a:solidFill>
                <a:latin typeface="Calibri" panose="020F0502020204030204"/>
              </a:rPr>
              <a:t>Zambia COH</a:t>
            </a: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 </a:t>
            </a:r>
            <a:r>
              <a:rPr lang="en-US" sz="3200" b="1" dirty="0">
                <a:solidFill>
                  <a:schemeClr val="bg1"/>
                </a:solidFill>
                <a:latin typeface="Calibri" panose="020F0502020204030204"/>
              </a:rPr>
              <a:t>More</a:t>
            </a: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 males being reached with testing, yield is higher among females</a:t>
            </a:r>
            <a:r>
              <a:rPr lang="en-US" sz="3200" b="1" dirty="0">
                <a:solidFill>
                  <a:schemeClr val="bg1"/>
                </a:solidFill>
                <a:latin typeface="Calibri" panose="020F0502020204030204"/>
              </a:rPr>
              <a:t>, </a:t>
            </a:r>
            <a:r>
              <a:rPr lang="en-US" sz="2400" b="1" dirty="0">
                <a:solidFill>
                  <a:schemeClr val="bg1"/>
                </a:solidFill>
                <a:latin typeface="Calibri" panose="020F0502020204030204"/>
              </a:rPr>
              <a:t>FY20Q1-FY21Q3</a:t>
            </a:r>
            <a:endParaRPr lang="en-GB" sz="2400" b="1" i="0" u="none" strike="noStrike" kern="1200" cap="none" spc="0" normalizeH="0" baseline="0" noProof="0" dirty="0">
              <a:ln>
                <a:noFill/>
              </a:ln>
              <a:solidFill>
                <a:schemeClr val="bg1"/>
              </a:solidFill>
              <a:effectLst/>
              <a:uLnTx/>
              <a:uFillTx/>
              <a:latin typeface="Calibri" panose="020F0502020204030204"/>
              <a:cs typeface="Calibri"/>
            </a:endParaRPr>
          </a:p>
        </p:txBody>
      </p:sp>
      <p:graphicFrame>
        <p:nvGraphicFramePr>
          <p:cNvPr id="13" name="Chart 12">
            <a:extLst>
              <a:ext uri="{FF2B5EF4-FFF2-40B4-BE49-F238E27FC236}">
                <a16:creationId xmlns:a16="http://schemas.microsoft.com/office/drawing/2014/main" id="{DD2D21BD-6C61-486B-A5DA-8AE3BAD424C1}"/>
              </a:ext>
            </a:extLst>
          </p:cNvPr>
          <p:cNvGraphicFramePr>
            <a:graphicFrameLocks/>
          </p:cNvGraphicFramePr>
          <p:nvPr>
            <p:extLst>
              <p:ext uri="{D42A27DB-BD31-4B8C-83A1-F6EECF244321}">
                <p14:modId xmlns:p14="http://schemas.microsoft.com/office/powerpoint/2010/main" val="1920514087"/>
              </p:ext>
            </p:extLst>
          </p:nvPr>
        </p:nvGraphicFramePr>
        <p:xfrm>
          <a:off x="195451" y="1275581"/>
          <a:ext cx="6781549" cy="55880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58A34715-CCE6-475D-8692-80E669BE8127}"/>
              </a:ext>
            </a:extLst>
          </p:cNvPr>
          <p:cNvGraphicFramePr>
            <a:graphicFrameLocks/>
          </p:cNvGraphicFramePr>
          <p:nvPr>
            <p:extLst>
              <p:ext uri="{D42A27DB-BD31-4B8C-83A1-F6EECF244321}">
                <p14:modId xmlns:p14="http://schemas.microsoft.com/office/powerpoint/2010/main" val="686621424"/>
              </p:ext>
            </p:extLst>
          </p:nvPr>
        </p:nvGraphicFramePr>
        <p:xfrm>
          <a:off x="7074623" y="1278346"/>
          <a:ext cx="4899074" cy="5563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5805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88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5DA34C-1922-4646-9911-72FA3BD1A0AA}"/>
              </a:ext>
            </a:extLst>
          </p:cNvPr>
          <p:cNvSpPr>
            <a:spLocks noGrp="1"/>
          </p:cNvSpPr>
          <p:nvPr>
            <p:ph type="title"/>
          </p:nvPr>
        </p:nvSpPr>
        <p:spPr>
          <a:xfrm>
            <a:off x="113631" y="82059"/>
            <a:ext cx="11565923" cy="846438"/>
          </a:xfrm>
          <a:solidFill>
            <a:schemeClr val="accent4">
              <a:lumMod val="20000"/>
              <a:lumOff val="80000"/>
            </a:schemeClr>
          </a:solidFill>
        </p:spPr>
        <p:txBody>
          <a:bodyPr>
            <a:normAutofit fontScale="90000"/>
          </a:bodyPr>
          <a:lstStyle/>
          <a:p>
            <a:r>
              <a:rPr lang="en-US" sz="2800" b="1" cap="none" dirty="0">
                <a:solidFill>
                  <a:schemeClr val="bg1"/>
                </a:solidFill>
              </a:rPr>
              <a:t>Zambia COH Faith Engaged CPs &amp; Lusaka Health Provincial Health Office </a:t>
            </a:r>
            <a:br>
              <a:rPr lang="en-US" sz="2800" b="1" cap="none" dirty="0">
                <a:solidFill>
                  <a:schemeClr val="bg1"/>
                </a:solidFill>
              </a:rPr>
            </a:br>
            <a:r>
              <a:rPr lang="en-US" sz="2800" b="1" cap="none" dirty="0">
                <a:solidFill>
                  <a:schemeClr val="bg1"/>
                </a:solidFill>
              </a:rPr>
              <a:t>CPs Targeted Testing Men</a:t>
            </a:r>
            <a:r>
              <a:rPr lang="en-US" sz="2800" b="1" i="0" cap="none" dirty="0">
                <a:solidFill>
                  <a:schemeClr val="bg1"/>
                </a:solidFill>
                <a:effectLst/>
                <a:latin typeface="Arial" panose="020B0604020202020204" pitchFamily="34" charset="0"/>
              </a:rPr>
              <a:t>- FY21 Q2 &amp; Q3</a:t>
            </a:r>
            <a:endParaRPr lang="en-ZM" sz="2800" b="1" cap="none" dirty="0">
              <a:solidFill>
                <a:schemeClr val="bg1"/>
              </a:solidFill>
            </a:endParaRPr>
          </a:p>
        </p:txBody>
      </p:sp>
      <p:graphicFrame>
        <p:nvGraphicFramePr>
          <p:cNvPr id="8" name="Chart 7">
            <a:extLst>
              <a:ext uri="{FF2B5EF4-FFF2-40B4-BE49-F238E27FC236}">
                <a16:creationId xmlns:a16="http://schemas.microsoft.com/office/drawing/2014/main" id="{E5BF4A8C-32F0-43CD-AFD0-337549150936}"/>
              </a:ext>
            </a:extLst>
          </p:cNvPr>
          <p:cNvGraphicFramePr>
            <a:graphicFrameLocks/>
          </p:cNvGraphicFramePr>
          <p:nvPr/>
        </p:nvGraphicFramePr>
        <p:xfrm>
          <a:off x="185352" y="1100138"/>
          <a:ext cx="6091881" cy="4872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F6325120-F2A3-4E34-8AA1-C08BCA9D8D77}"/>
              </a:ext>
            </a:extLst>
          </p:cNvPr>
          <p:cNvGraphicFramePr>
            <a:graphicFrameLocks/>
          </p:cNvGraphicFramePr>
          <p:nvPr/>
        </p:nvGraphicFramePr>
        <p:xfrm>
          <a:off x="6346609" y="1100137"/>
          <a:ext cx="5640603" cy="490061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CDA5D109-E561-4336-B6AB-7DA1DCCE0AF0}"/>
              </a:ext>
            </a:extLst>
          </p:cNvPr>
          <p:cNvGrpSpPr/>
          <p:nvPr/>
        </p:nvGrpSpPr>
        <p:grpSpPr>
          <a:xfrm>
            <a:off x="0" y="6315456"/>
            <a:ext cx="2962655" cy="542544"/>
            <a:chOff x="2111864" y="6296661"/>
            <a:chExt cx="2861659" cy="549825"/>
          </a:xfrm>
        </p:grpSpPr>
        <p:grpSp>
          <p:nvGrpSpPr>
            <p:cNvPr id="11" name="Group 10">
              <a:extLst>
                <a:ext uri="{FF2B5EF4-FFF2-40B4-BE49-F238E27FC236}">
                  <a16:creationId xmlns:a16="http://schemas.microsoft.com/office/drawing/2014/main" id="{80A57776-D118-47B1-AD9B-ACB88BB5E792}"/>
                </a:ext>
              </a:extLst>
            </p:cNvPr>
            <p:cNvGrpSpPr/>
            <p:nvPr userDrawn="1"/>
          </p:nvGrpSpPr>
          <p:grpSpPr>
            <a:xfrm>
              <a:off x="2111864" y="6301272"/>
              <a:ext cx="2331580" cy="545214"/>
              <a:chOff x="1828791" y="5939583"/>
              <a:chExt cx="2401969" cy="844280"/>
            </a:xfrm>
          </p:grpSpPr>
          <p:pic>
            <p:nvPicPr>
              <p:cNvPr id="13" name="Picture 12">
                <a:extLst>
                  <a:ext uri="{FF2B5EF4-FFF2-40B4-BE49-F238E27FC236}">
                    <a16:creationId xmlns:a16="http://schemas.microsoft.com/office/drawing/2014/main" id="{4452203B-3D96-46EB-9BF6-7718726D39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791" y="5954391"/>
                <a:ext cx="876220" cy="829472"/>
              </a:xfrm>
              <a:prstGeom prst="rect">
                <a:avLst/>
              </a:prstGeom>
            </p:spPr>
          </p:pic>
          <p:pic>
            <p:nvPicPr>
              <p:cNvPr id="14" name="Picture 13">
                <a:extLst>
                  <a:ext uri="{FF2B5EF4-FFF2-40B4-BE49-F238E27FC236}">
                    <a16:creationId xmlns:a16="http://schemas.microsoft.com/office/drawing/2014/main" id="{13F8A07D-2E4D-46BB-805E-853385A48C8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62475" y="5939583"/>
                <a:ext cx="1468285" cy="844280"/>
              </a:xfrm>
              <a:prstGeom prst="rect">
                <a:avLst/>
              </a:prstGeom>
              <a:solidFill>
                <a:schemeClr val="tx1"/>
              </a:solidFill>
            </p:spPr>
          </p:pic>
        </p:grpSp>
        <p:pic>
          <p:nvPicPr>
            <p:cNvPr id="12" name="Picture 11" descr="A picture containing clipart&#10;&#10;Description generated with very high confidence">
              <a:extLst>
                <a:ext uri="{FF2B5EF4-FFF2-40B4-BE49-F238E27FC236}">
                  <a16:creationId xmlns:a16="http://schemas.microsoft.com/office/drawing/2014/main" id="{33C0D595-5BE0-47D7-9D42-7DBD9EA6B0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5991" y="6296661"/>
              <a:ext cx="487532" cy="549822"/>
            </a:xfrm>
            <a:prstGeom prst="rect">
              <a:avLst/>
            </a:prstGeom>
          </p:spPr>
        </p:pic>
      </p:grpSp>
    </p:spTree>
    <p:extLst>
      <p:ext uri="{BB962C8B-B14F-4D97-AF65-F5344CB8AC3E}">
        <p14:creationId xmlns:p14="http://schemas.microsoft.com/office/powerpoint/2010/main" val="110628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180237" cy="4601183"/>
          </a:xfrm>
        </p:spPr>
        <p:txBody>
          <a:bodyPr>
            <a:normAutofit/>
          </a:bodyPr>
          <a:lstStyle/>
          <a:p>
            <a:r>
              <a:rPr lang="en-US" sz="3200" b="1" dirty="0">
                <a:solidFill>
                  <a:srgbClr val="FF0000"/>
                </a:solidFill>
              </a:rPr>
              <a:t>Shaping the future by overcoming </a:t>
            </a:r>
            <a:r>
              <a:rPr lang="en-US" sz="3200" dirty="0"/>
              <a:t>Weaknesses and Challenges</a:t>
            </a:r>
            <a:endParaRPr lang="en-US" sz="3200" dirty="0">
              <a:solidFill>
                <a:schemeClr val="accent1"/>
              </a:solidFill>
            </a:endParaRPr>
          </a:p>
        </p:txBody>
      </p:sp>
      <p:sp>
        <p:nvSpPr>
          <p:cNvPr id="3" name="Content Placeholder 2"/>
          <p:cNvSpPr>
            <a:spLocks noGrp="1"/>
          </p:cNvSpPr>
          <p:nvPr>
            <p:ph idx="1"/>
          </p:nvPr>
        </p:nvSpPr>
        <p:spPr/>
        <p:txBody>
          <a:bodyPr/>
          <a:lstStyle/>
          <a:p>
            <a:r>
              <a:rPr lang="en-US" b="1" dirty="0"/>
              <a:t>Poor documentation</a:t>
            </a:r>
          </a:p>
          <a:p>
            <a:r>
              <a:rPr lang="en-US" b="1" dirty="0"/>
              <a:t>Poor advocacy of its successes</a:t>
            </a:r>
          </a:p>
          <a:p>
            <a:r>
              <a:rPr lang="en-US" b="1" dirty="0"/>
              <a:t>Absent and inadequate presence on important Technical Health Committees</a:t>
            </a:r>
          </a:p>
          <a:p>
            <a:r>
              <a:rPr lang="en-US" b="1" dirty="0"/>
              <a:t>Inadequate presence and absent from policy formulating groupings</a:t>
            </a:r>
          </a:p>
          <a:p>
            <a:r>
              <a:rPr lang="en-US" b="1" dirty="0"/>
              <a:t>Diverse position and doctrine on some aspects e.g. faith healing</a:t>
            </a:r>
          </a:p>
          <a:p>
            <a:r>
              <a:rPr lang="en-US" b="1" dirty="0"/>
              <a:t>Inadequate collaborations among faith communities</a:t>
            </a:r>
          </a:p>
          <a:p>
            <a:r>
              <a:rPr lang="en-US" b="1" dirty="0"/>
              <a:t>Insufficient tapping and usage of the WISDOM and experience in the faith communities</a:t>
            </a:r>
          </a:p>
          <a:p>
            <a:endParaRPr lang="en-US" dirty="0"/>
          </a:p>
          <a:p>
            <a:endParaRPr lang="en-US" dirty="0"/>
          </a:p>
        </p:txBody>
      </p:sp>
    </p:spTree>
    <p:extLst>
      <p:ext uri="{BB962C8B-B14F-4D97-AF65-F5344CB8AC3E}">
        <p14:creationId xmlns:p14="http://schemas.microsoft.com/office/powerpoint/2010/main" val="265907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759003"/>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280B11AB954C44BB2ADB61C885D152" ma:contentTypeVersion="14" ma:contentTypeDescription="Create a new document." ma:contentTypeScope="" ma:versionID="3867609c4d5c286bb94166617a6e7556">
  <xsd:schema xmlns:xsd="http://www.w3.org/2001/XMLSchema" xmlns:xs="http://www.w3.org/2001/XMLSchema" xmlns:p="http://schemas.microsoft.com/office/2006/metadata/properties" xmlns:ns3="86765d95-7958-4d60-b35d-769de0760221" xmlns:ns4="dde2d2aa-043b-4580-afc4-8c4886710735" targetNamespace="http://schemas.microsoft.com/office/2006/metadata/properties" ma:root="true" ma:fieldsID="b176f73f4c577c5e6a4966d6b14a4365" ns3:_="" ns4:_="">
    <xsd:import namespace="86765d95-7958-4d60-b35d-769de0760221"/>
    <xsd:import namespace="dde2d2aa-043b-4580-afc4-8c488671073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65d95-7958-4d60-b35d-769de076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e2d2aa-043b-4580-afc4-8c488671073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57374E-EDD0-41A8-9058-F11C56B5E2B8}">
  <ds:schemaRefs>
    <ds:schemaRef ds:uri="http://schemas.microsoft.com/sharepoint/v3/contenttype/forms"/>
  </ds:schemaRefs>
</ds:datastoreItem>
</file>

<file path=customXml/itemProps2.xml><?xml version="1.0" encoding="utf-8"?>
<ds:datastoreItem xmlns:ds="http://schemas.openxmlformats.org/officeDocument/2006/customXml" ds:itemID="{6956CD93-5AD9-4C81-9EE3-4DA657169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765d95-7958-4d60-b35d-769de0760221"/>
    <ds:schemaRef ds:uri="dde2d2aa-043b-4580-afc4-8c4886710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E83FFB-0AF6-4659-BEA1-4FD03969B4A8}">
  <ds:schemaRef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 ds:uri="dde2d2aa-043b-4580-afc4-8c4886710735"/>
    <ds:schemaRef ds:uri="86765d95-7958-4d60-b35d-769de0760221"/>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2011</TotalTime>
  <Words>450</Words>
  <Application>Microsoft Office PowerPoint</Application>
  <PresentationFormat>Widescreen</PresentationFormat>
  <Paragraphs>60</Paragraphs>
  <Slides>9</Slides>
  <Notes>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9</vt:i4>
      </vt:variant>
    </vt:vector>
  </HeadingPairs>
  <TitlesOfParts>
    <vt:vector size="23" baseType="lpstr">
      <vt:lpstr>Arial</vt:lpstr>
      <vt:lpstr>Calibri</vt:lpstr>
      <vt:lpstr>Calibri Light</vt:lpstr>
      <vt:lpstr>Century Gothic</vt:lpstr>
      <vt:lpstr>Corbel</vt:lpstr>
      <vt:lpstr>Segoe UI Historic</vt:lpstr>
      <vt:lpstr>Wingdings 2</vt:lpstr>
      <vt:lpstr>Wingdings 3</vt:lpstr>
      <vt:lpstr>Slice</vt:lpstr>
      <vt:lpstr>Frame</vt:lpstr>
      <vt:lpstr>1_Office Theme</vt:lpstr>
      <vt:lpstr>2_Office Theme</vt:lpstr>
      <vt:lpstr>3_Office Theme</vt:lpstr>
      <vt:lpstr>Ion</vt:lpstr>
      <vt:lpstr> “Leveraging  the Faith Community to accelerate Epidemic Control” Learning and Actioning the gains from the FCI NFH </vt:lpstr>
      <vt:lpstr>PowerPoint Presentation</vt:lpstr>
      <vt:lpstr>PowerPoint Presentation</vt:lpstr>
      <vt:lpstr>“Obeying the present”  by highlighting Successes and Opportunities</vt:lpstr>
      <vt:lpstr>Zambia COH: Faith-engaged community posts led to &gt;1,200% increase in case – finding for HIV</vt:lpstr>
      <vt:lpstr>PowerPoint Presentation</vt:lpstr>
      <vt:lpstr>Zambia COH Faith Engaged CPs &amp; Lusaka Health Provincial Health Office  CPs Targeted Testing Men- FY21 Q2 &amp; Q3</vt:lpstr>
      <vt:lpstr>Shaping the future by overcoming Weaknesses and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Kennedy Mabenga</dc:creator>
  <cp:lastModifiedBy>Andrea Uehling</cp:lastModifiedBy>
  <cp:revision>229</cp:revision>
  <dcterms:created xsi:type="dcterms:W3CDTF">2021-10-05T06:16:22Z</dcterms:created>
  <dcterms:modified xsi:type="dcterms:W3CDTF">2022-09-27T23:25:53Z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2021-10-18T22:39:05Z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7fd50c78-b01c-4e39-a8ad-de3b96263c92</vt:lpwstr>
  </property>
  <property fmtid="{D5CDD505-2E9C-101B-9397-08002B2CF9AE}" pid="8" name="MSIP_Label_7b94a7b8-f06c-4dfe-bdcc-9b548fd58c31_ContentBits">
    <vt:lpwstr>0</vt:lpwstr>
  </property>
  <property fmtid="{D5CDD505-2E9C-101B-9397-08002B2CF9AE}" pid="9" name="ContentTypeId">
    <vt:lpwstr>0x010100B0280B11AB954C44BB2ADB61C885D152</vt:lpwstr>
  </property>
</Properties>
</file>