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b" ContentType="application/vnd.ms-excel.sheet.binary.macroEnabled.12"/>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7.xml" ContentType="application/vnd.openxmlformats-officedocument.presentationml.notesSlide+xml"/>
  <Override PartName="/ppt/charts/chart2.xml" ContentType="application/vnd.openxmlformats-officedocument.drawingml.chart+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8.xml" ContentType="application/vnd.openxmlformats-officedocument.presentationml.notesSlide+xml"/>
  <Override PartName="/ppt/charts/chart3.xml" ContentType="application/vnd.openxmlformats-officedocument.drawingml.chart+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9.xml" ContentType="application/vnd.openxmlformats-officedocument.presentationml.notesSlide+xml"/>
  <Override PartName="/ppt/charts/chart4.xml" ContentType="application/vnd.openxmlformats-officedocument.drawingml.chart+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0.xml" ContentType="application/vnd.openxmlformats-officedocument.presentationml.notesSlide+xml"/>
  <Override PartName="/ppt/charts/chart5.xml" ContentType="application/vnd.openxmlformats-officedocument.drawingml.chart+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11.xml" ContentType="application/vnd.openxmlformats-officedocument.presentationml.notesSlide+xml"/>
  <Override PartName="/ppt/charts/chart6.xml" ContentType="application/vnd.openxmlformats-officedocument.drawingml.chart+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24"/>
  </p:notesMasterIdLst>
  <p:sldIdLst>
    <p:sldId id="297" r:id="rId5"/>
    <p:sldId id="321" r:id="rId6"/>
    <p:sldId id="331" r:id="rId7"/>
    <p:sldId id="261" r:id="rId8"/>
    <p:sldId id="262" r:id="rId9"/>
    <p:sldId id="318" r:id="rId10"/>
    <p:sldId id="263" r:id="rId11"/>
    <p:sldId id="266" r:id="rId12"/>
    <p:sldId id="563" r:id="rId13"/>
    <p:sldId id="289" r:id="rId14"/>
    <p:sldId id="273" r:id="rId15"/>
    <p:sldId id="274" r:id="rId16"/>
    <p:sldId id="325" r:id="rId17"/>
    <p:sldId id="581" r:id="rId18"/>
    <p:sldId id="574" r:id="rId19"/>
    <p:sldId id="569" r:id="rId20"/>
    <p:sldId id="570" r:id="rId21"/>
    <p:sldId id="571" r:id="rId22"/>
    <p:sldId id="278" r:id="rId23"/>
  </p:sldIdLst>
  <p:sldSz cx="9144000" cy="5143500" type="screen16x9"/>
  <p:notesSz cx="7559675" cy="10691813"/>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oebe Kiburi" initials="PK" lastIdx="1" clrIdx="0">
    <p:extLst>
      <p:ext uri="{19B8F6BF-5375-455C-9EA6-DF929625EA0E}">
        <p15:presenceInfo xmlns:p15="http://schemas.microsoft.com/office/powerpoint/2012/main" userId="Phoebe Kiburi" providerId="None"/>
      </p:ext>
    </p:extLst>
  </p:cmAuthor>
  <p:cmAuthor id="2" name="Karen Austrian" initials="KA" lastIdx="11" clrIdx="1">
    <p:extLst>
      <p:ext uri="{19B8F6BF-5375-455C-9EA6-DF929625EA0E}">
        <p15:presenceInfo xmlns:p15="http://schemas.microsoft.com/office/powerpoint/2012/main" userId="S::kaustrian@popcouncil.org::e25ecdc1-8543-496e-9c28-ee6f5aa89e23" providerId="AD"/>
      </p:ext>
    </p:extLst>
  </p:cmAuthor>
  <p:cmAuthor id="3" name="14042740043" initials="1" lastIdx="6" clrIdx="2">
    <p:extLst>
      <p:ext uri="{19B8F6BF-5375-455C-9EA6-DF929625EA0E}">
        <p15:presenceInfo xmlns:p15="http://schemas.microsoft.com/office/powerpoint/2012/main" userId="d12bd979b95471d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9B4"/>
    <a:srgbClr val="033B59"/>
    <a:srgbClr val="FFFFFF"/>
    <a:srgbClr val="033B5C"/>
    <a:srgbClr val="E6E6E6"/>
    <a:srgbClr val="0D77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438" autoAdjust="0"/>
  </p:normalViewPr>
  <p:slideViewPr>
    <p:cSldViewPr snapToGrid="0">
      <p:cViewPr varScale="1">
        <p:scale>
          <a:sx n="68" d="100"/>
          <a:sy n="68" d="100"/>
        </p:scale>
        <p:origin x="1240"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holou, Tiffiany Michelle (CDC/DDPHSIS/CGH/DGHT)" userId="b0d4849d-babb-471d-8b90-23e813b52b2c" providerId="ADAL" clId="{CB4995CA-354F-1848-B4BC-9BD44030F5E4}"/>
    <pc:docChg chg="mod">
      <pc:chgData name="Aholou, Tiffiany Michelle (CDC/DDPHSIS/CGH/DGHT)" userId="b0d4849d-babb-471d-8b90-23e813b52b2c" providerId="ADAL" clId="{CB4995CA-354F-1848-B4BC-9BD44030F5E4}" dt="2022-06-10T06:46:46.888" v="0" actId="33475"/>
      <pc:docMkLst>
        <pc:docMk/>
      </pc:docMkLst>
    </pc:docChg>
  </pc:docChgLst>
  <pc:docChgLst>
    <pc:chgData name="Andrea Uehling" userId="0c8b016d-0992-4a5f-bef4-3fc9974dc8e6" providerId="ADAL" clId="{1A5B0045-CF17-4EF3-9B37-1E4708B4B0C3}"/>
    <pc:docChg chg="modSld">
      <pc:chgData name="Andrea Uehling" userId="0c8b016d-0992-4a5f-bef4-3fc9974dc8e6" providerId="ADAL" clId="{1A5B0045-CF17-4EF3-9B37-1E4708B4B0C3}" dt="2022-06-14T15:40:02.798" v="5"/>
      <pc:docMkLst>
        <pc:docMk/>
      </pc:docMkLst>
      <pc:sldChg chg="delCm">
        <pc:chgData name="Andrea Uehling" userId="0c8b016d-0992-4a5f-bef4-3fc9974dc8e6" providerId="ADAL" clId="{1A5B0045-CF17-4EF3-9B37-1E4708B4B0C3}" dt="2022-06-14T15:39:59.823" v="2"/>
        <pc:sldMkLst>
          <pc:docMk/>
          <pc:sldMk cId="1916093313" sldId="570"/>
        </pc:sldMkLst>
      </pc:sldChg>
      <pc:sldChg chg="delCm">
        <pc:chgData name="Andrea Uehling" userId="0c8b016d-0992-4a5f-bef4-3fc9974dc8e6" providerId="ADAL" clId="{1A5B0045-CF17-4EF3-9B37-1E4708B4B0C3}" dt="2022-06-14T15:40:02.798" v="5"/>
        <pc:sldMkLst>
          <pc:docMk/>
          <pc:sldMk cId="2259660012" sldId="571"/>
        </pc:sldMkLst>
      </pc:sldChg>
      <pc:sldChg chg="delCm">
        <pc:chgData name="Andrea Uehling" userId="0c8b016d-0992-4a5f-bef4-3fc9974dc8e6" providerId="ADAL" clId="{1A5B0045-CF17-4EF3-9B37-1E4708B4B0C3}" dt="2022-06-14T15:39:58.124" v="1"/>
        <pc:sldMkLst>
          <pc:docMk/>
          <pc:sldMk cId="2271055050" sldId="574"/>
        </pc:sldMkLst>
      </pc:sldChg>
      <pc:sldChg chg="delCm">
        <pc:chgData name="Andrea Uehling" userId="0c8b016d-0992-4a5f-bef4-3fc9974dc8e6" providerId="ADAL" clId="{1A5B0045-CF17-4EF3-9B37-1E4708B4B0C3}" dt="2022-06-14T15:39:55.327" v="0"/>
        <pc:sldMkLst>
          <pc:docMk/>
          <pc:sldMk cId="1261482454" sldId="581"/>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910569105691057E-2"/>
          <c:y val="5.3388090349075976E-2"/>
          <c:w val="0.96617886178861789"/>
          <c:h val="0.89322381930184802"/>
        </c:manualLayout>
      </c:layout>
      <c:barChart>
        <c:barDir val="col"/>
        <c:grouping val="clustered"/>
        <c:varyColors val="0"/>
        <c:ser>
          <c:idx val="0"/>
          <c:order val="0"/>
          <c:spPr>
            <a:solidFill>
              <a:schemeClr val="accent1"/>
            </a:solidFill>
            <a:ln>
              <a:noFill/>
            </a:ln>
          </c:spPr>
          <c:invertIfNegative val="0"/>
          <c:val>
            <c:numRef>
              <c:f>Sheet1!$A$1:$D$1</c:f>
              <c:numCache>
                <c:formatCode>General</c:formatCode>
                <c:ptCount val="4"/>
                <c:pt idx="0">
                  <c:v>91</c:v>
                </c:pt>
                <c:pt idx="1">
                  <c:v>94</c:v>
                </c:pt>
                <c:pt idx="2">
                  <c:v>83</c:v>
                </c:pt>
                <c:pt idx="3">
                  <c:v>81</c:v>
                </c:pt>
              </c:numCache>
            </c:numRef>
          </c:val>
          <c:extLst>
            <c:ext xmlns:c16="http://schemas.microsoft.com/office/drawing/2014/chart" uri="{C3380CC4-5D6E-409C-BE32-E72D297353CC}">
              <c16:uniqueId val="{00000000-B8DF-4193-986D-9186B327A150}"/>
            </c:ext>
          </c:extLst>
        </c:ser>
        <c:ser>
          <c:idx val="1"/>
          <c:order val="1"/>
          <c:spPr>
            <a:solidFill>
              <a:schemeClr val="accent2"/>
            </a:solidFill>
            <a:ln>
              <a:noFill/>
            </a:ln>
          </c:spPr>
          <c:invertIfNegative val="0"/>
          <c:val>
            <c:numRef>
              <c:f>Sheet1!$A$2:$D$2</c:f>
              <c:numCache>
                <c:formatCode>General</c:formatCode>
                <c:ptCount val="4"/>
                <c:pt idx="0">
                  <c:v>87</c:v>
                </c:pt>
                <c:pt idx="1">
                  <c:v>94</c:v>
                </c:pt>
                <c:pt idx="2">
                  <c:v>94</c:v>
                </c:pt>
                <c:pt idx="3">
                  <c:v>91</c:v>
                </c:pt>
              </c:numCache>
            </c:numRef>
          </c:val>
          <c:extLst>
            <c:ext xmlns:c16="http://schemas.microsoft.com/office/drawing/2014/chart" uri="{C3380CC4-5D6E-409C-BE32-E72D297353CC}">
              <c16:uniqueId val="{00000001-B8DF-4193-986D-9186B327A150}"/>
            </c:ext>
          </c:extLst>
        </c:ser>
        <c:dLbls>
          <c:showLegendKey val="0"/>
          <c:showVal val="0"/>
          <c:showCatName val="0"/>
          <c:showSerName val="0"/>
          <c:showPercent val="0"/>
          <c:showBubbleSize val="0"/>
        </c:dLbls>
        <c:gapWidth val="80"/>
        <c:axId val="610187471"/>
        <c:axId val="1"/>
      </c:barChart>
      <c:catAx>
        <c:axId val="610187471"/>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94"/>
          <c:min val="0"/>
        </c:scaling>
        <c:delete val="1"/>
        <c:axPos val="l"/>
        <c:numFmt formatCode="General" sourceLinked="1"/>
        <c:majorTickMark val="out"/>
        <c:minorTickMark val="none"/>
        <c:tickLblPos val="nextTo"/>
        <c:crossAx val="610187471"/>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51951951951952E-2"/>
          <c:y val="5.4621848739495799E-2"/>
          <c:w val="0.96096096096096095"/>
          <c:h val="0.89075630252100846"/>
        </c:manualLayout>
      </c:layout>
      <c:barChart>
        <c:barDir val="col"/>
        <c:grouping val="clustered"/>
        <c:varyColors val="0"/>
        <c:ser>
          <c:idx val="0"/>
          <c:order val="0"/>
          <c:spPr>
            <a:solidFill>
              <a:schemeClr val="accent1"/>
            </a:solidFill>
            <a:ln>
              <a:noFill/>
            </a:ln>
          </c:spPr>
          <c:invertIfNegative val="0"/>
          <c:val>
            <c:numRef>
              <c:f>Sheet1!$A$1:$B$1</c:f>
              <c:numCache>
                <c:formatCode>General</c:formatCode>
                <c:ptCount val="2"/>
                <c:pt idx="0">
                  <c:v>53</c:v>
                </c:pt>
                <c:pt idx="1">
                  <c:v>70</c:v>
                </c:pt>
              </c:numCache>
            </c:numRef>
          </c:val>
          <c:extLst>
            <c:ext xmlns:c16="http://schemas.microsoft.com/office/drawing/2014/chart" uri="{C3380CC4-5D6E-409C-BE32-E72D297353CC}">
              <c16:uniqueId val="{00000000-9D5E-450D-8224-E0D54FF25E0F}"/>
            </c:ext>
          </c:extLst>
        </c:ser>
        <c:ser>
          <c:idx val="1"/>
          <c:order val="1"/>
          <c:spPr>
            <a:solidFill>
              <a:schemeClr val="accent2"/>
            </a:solidFill>
            <a:ln>
              <a:noFill/>
            </a:ln>
          </c:spPr>
          <c:invertIfNegative val="0"/>
          <c:val>
            <c:numRef>
              <c:f>Sheet1!$A$2:$B$2</c:f>
              <c:numCache>
                <c:formatCode>General</c:formatCode>
                <c:ptCount val="2"/>
                <c:pt idx="0">
                  <c:v>31</c:v>
                </c:pt>
                <c:pt idx="1">
                  <c:v>57.999999999999993</c:v>
                </c:pt>
              </c:numCache>
            </c:numRef>
          </c:val>
          <c:extLst>
            <c:ext xmlns:c16="http://schemas.microsoft.com/office/drawing/2014/chart" uri="{C3380CC4-5D6E-409C-BE32-E72D297353CC}">
              <c16:uniqueId val="{00000001-9D5E-450D-8224-E0D54FF25E0F}"/>
            </c:ext>
          </c:extLst>
        </c:ser>
        <c:dLbls>
          <c:showLegendKey val="0"/>
          <c:showVal val="0"/>
          <c:showCatName val="0"/>
          <c:showSerName val="0"/>
          <c:showPercent val="0"/>
          <c:showBubbleSize val="0"/>
        </c:dLbls>
        <c:gapWidth val="80"/>
        <c:axId val="34312592"/>
        <c:axId val="1"/>
      </c:barChart>
      <c:catAx>
        <c:axId val="3431259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70"/>
          <c:min val="0"/>
        </c:scaling>
        <c:delete val="1"/>
        <c:axPos val="l"/>
        <c:numFmt formatCode="General" sourceLinked="1"/>
        <c:majorTickMark val="out"/>
        <c:minorTickMark val="none"/>
        <c:tickLblPos val="nextTo"/>
        <c:crossAx val="34312592"/>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563581640331076E-2"/>
          <c:y val="4.0247678018575851E-2"/>
          <c:w val="0.96087283671933787"/>
          <c:h val="0.91950464396284826"/>
        </c:manualLayout>
      </c:layout>
      <c:barChart>
        <c:barDir val="col"/>
        <c:grouping val="clustered"/>
        <c:varyColors val="0"/>
        <c:ser>
          <c:idx val="0"/>
          <c:order val="0"/>
          <c:spPr>
            <a:solidFill>
              <a:schemeClr val="accent1"/>
            </a:solidFill>
            <a:ln>
              <a:noFill/>
            </a:ln>
          </c:spPr>
          <c:invertIfNegative val="0"/>
          <c:val>
            <c:numRef>
              <c:f>Sheet1!$A$1:$B$1</c:f>
              <c:numCache>
                <c:formatCode>General</c:formatCode>
                <c:ptCount val="2"/>
                <c:pt idx="0">
                  <c:v>51</c:v>
                </c:pt>
                <c:pt idx="1">
                  <c:v>45</c:v>
                </c:pt>
              </c:numCache>
            </c:numRef>
          </c:val>
          <c:extLst>
            <c:ext xmlns:c16="http://schemas.microsoft.com/office/drawing/2014/chart" uri="{C3380CC4-5D6E-409C-BE32-E72D297353CC}">
              <c16:uniqueId val="{00000000-2EBA-40E0-A524-822BD831335C}"/>
            </c:ext>
          </c:extLst>
        </c:ser>
        <c:ser>
          <c:idx val="1"/>
          <c:order val="1"/>
          <c:spPr>
            <a:solidFill>
              <a:schemeClr val="accent2"/>
            </a:solidFill>
            <a:ln>
              <a:noFill/>
            </a:ln>
          </c:spPr>
          <c:invertIfNegative val="0"/>
          <c:val>
            <c:numRef>
              <c:f>Sheet1!$A$2:$B$2</c:f>
              <c:numCache>
                <c:formatCode>General</c:formatCode>
                <c:ptCount val="2"/>
                <c:pt idx="0">
                  <c:v>57.000000000000007</c:v>
                </c:pt>
                <c:pt idx="1">
                  <c:v>55.000000000000007</c:v>
                </c:pt>
              </c:numCache>
            </c:numRef>
          </c:val>
          <c:extLst>
            <c:ext xmlns:c16="http://schemas.microsoft.com/office/drawing/2014/chart" uri="{C3380CC4-5D6E-409C-BE32-E72D297353CC}">
              <c16:uniqueId val="{00000001-2EBA-40E0-A524-822BD831335C}"/>
            </c:ext>
          </c:extLst>
        </c:ser>
        <c:ser>
          <c:idx val="2"/>
          <c:order val="2"/>
          <c:spPr>
            <a:solidFill>
              <a:schemeClr val="accent4"/>
            </a:solidFill>
            <a:ln>
              <a:noFill/>
            </a:ln>
          </c:spPr>
          <c:invertIfNegative val="0"/>
          <c:val>
            <c:numRef>
              <c:f>Sheet1!$A$3:$B$3</c:f>
              <c:numCache>
                <c:formatCode>General</c:formatCode>
                <c:ptCount val="2"/>
                <c:pt idx="0">
                  <c:v>54</c:v>
                </c:pt>
                <c:pt idx="1">
                  <c:v>55.000000000000007</c:v>
                </c:pt>
              </c:numCache>
            </c:numRef>
          </c:val>
          <c:extLst>
            <c:ext xmlns:c16="http://schemas.microsoft.com/office/drawing/2014/chart" uri="{C3380CC4-5D6E-409C-BE32-E72D297353CC}">
              <c16:uniqueId val="{00000002-2EBA-40E0-A524-822BD831335C}"/>
            </c:ext>
          </c:extLst>
        </c:ser>
        <c:dLbls>
          <c:showLegendKey val="0"/>
          <c:showVal val="0"/>
          <c:showCatName val="0"/>
          <c:showSerName val="0"/>
          <c:showPercent val="0"/>
          <c:showBubbleSize val="0"/>
        </c:dLbls>
        <c:gapWidth val="80"/>
        <c:axId val="621923856"/>
        <c:axId val="1"/>
      </c:barChart>
      <c:catAx>
        <c:axId val="621923856"/>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57.000000000000007"/>
          <c:min val="0"/>
        </c:scaling>
        <c:delete val="1"/>
        <c:axPos val="l"/>
        <c:numFmt formatCode="General" sourceLinked="1"/>
        <c:majorTickMark val="out"/>
        <c:minorTickMark val="none"/>
        <c:tickLblPos val="nextTo"/>
        <c:crossAx val="621923856"/>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51951951951952E-2"/>
          <c:y val="5.4621848739495799E-2"/>
          <c:w val="0.96096096096096095"/>
          <c:h val="0.89075630252100846"/>
        </c:manualLayout>
      </c:layout>
      <c:barChart>
        <c:barDir val="col"/>
        <c:grouping val="clustered"/>
        <c:varyColors val="0"/>
        <c:ser>
          <c:idx val="0"/>
          <c:order val="0"/>
          <c:spPr>
            <a:solidFill>
              <a:schemeClr val="accent1"/>
            </a:solidFill>
            <a:ln>
              <a:noFill/>
            </a:ln>
          </c:spPr>
          <c:invertIfNegative val="0"/>
          <c:val>
            <c:numRef>
              <c:f>Sheet1!$A$1:$B$1</c:f>
              <c:numCache>
                <c:formatCode>General</c:formatCode>
                <c:ptCount val="2"/>
                <c:pt idx="0">
                  <c:v>12</c:v>
                </c:pt>
                <c:pt idx="1">
                  <c:v>18</c:v>
                </c:pt>
              </c:numCache>
            </c:numRef>
          </c:val>
          <c:extLst>
            <c:ext xmlns:c16="http://schemas.microsoft.com/office/drawing/2014/chart" uri="{C3380CC4-5D6E-409C-BE32-E72D297353CC}">
              <c16:uniqueId val="{00000000-28EF-492B-8680-0C3A0A4E4821}"/>
            </c:ext>
          </c:extLst>
        </c:ser>
        <c:ser>
          <c:idx val="1"/>
          <c:order val="1"/>
          <c:spPr>
            <a:solidFill>
              <a:schemeClr val="accent2"/>
            </a:solidFill>
            <a:ln>
              <a:noFill/>
            </a:ln>
          </c:spPr>
          <c:invertIfNegative val="0"/>
          <c:val>
            <c:numRef>
              <c:f>Sheet1!$A$2:$B$2</c:f>
              <c:numCache>
                <c:formatCode>General</c:formatCode>
                <c:ptCount val="2"/>
                <c:pt idx="0">
                  <c:v>9</c:v>
                </c:pt>
                <c:pt idx="1">
                  <c:v>11</c:v>
                </c:pt>
              </c:numCache>
            </c:numRef>
          </c:val>
          <c:extLst>
            <c:ext xmlns:c16="http://schemas.microsoft.com/office/drawing/2014/chart" uri="{C3380CC4-5D6E-409C-BE32-E72D297353CC}">
              <c16:uniqueId val="{00000001-28EF-492B-8680-0C3A0A4E4821}"/>
            </c:ext>
          </c:extLst>
        </c:ser>
        <c:dLbls>
          <c:showLegendKey val="0"/>
          <c:showVal val="0"/>
          <c:showCatName val="0"/>
          <c:showSerName val="0"/>
          <c:showPercent val="0"/>
          <c:showBubbleSize val="0"/>
        </c:dLbls>
        <c:gapWidth val="80"/>
        <c:axId val="238337920"/>
        <c:axId val="1"/>
      </c:barChart>
      <c:catAx>
        <c:axId val="23833792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8"/>
          <c:min val="0"/>
        </c:scaling>
        <c:delete val="1"/>
        <c:axPos val="l"/>
        <c:numFmt formatCode="General" sourceLinked="1"/>
        <c:majorTickMark val="out"/>
        <c:minorTickMark val="none"/>
        <c:tickLblPos val="nextTo"/>
        <c:crossAx val="238337920"/>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408163265306121E-2"/>
          <c:y val="6.0185185185185182E-2"/>
          <c:w val="0.95918367346938771"/>
          <c:h val="0.87962962962962965"/>
        </c:manualLayout>
      </c:layout>
      <c:barChart>
        <c:barDir val="col"/>
        <c:grouping val="clustered"/>
        <c:varyColors val="0"/>
        <c:ser>
          <c:idx val="0"/>
          <c:order val="0"/>
          <c:spPr>
            <a:solidFill>
              <a:schemeClr val="accent1"/>
            </a:solidFill>
            <a:ln>
              <a:noFill/>
            </a:ln>
          </c:spPr>
          <c:invertIfNegative val="0"/>
          <c:val>
            <c:numRef>
              <c:f>Sheet1!$A$1:$C$1</c:f>
              <c:numCache>
                <c:formatCode>General</c:formatCode>
                <c:ptCount val="3"/>
                <c:pt idx="0">
                  <c:v>9</c:v>
                </c:pt>
                <c:pt idx="1">
                  <c:v>5</c:v>
                </c:pt>
                <c:pt idx="2">
                  <c:v>2</c:v>
                </c:pt>
              </c:numCache>
            </c:numRef>
          </c:val>
          <c:extLst>
            <c:ext xmlns:c16="http://schemas.microsoft.com/office/drawing/2014/chart" uri="{C3380CC4-5D6E-409C-BE32-E72D297353CC}">
              <c16:uniqueId val="{00000000-C754-4B3C-BF31-C70ADEB91874}"/>
            </c:ext>
          </c:extLst>
        </c:ser>
        <c:ser>
          <c:idx val="1"/>
          <c:order val="1"/>
          <c:spPr>
            <a:solidFill>
              <a:schemeClr val="accent2"/>
            </a:solidFill>
            <a:ln>
              <a:noFill/>
            </a:ln>
          </c:spPr>
          <c:invertIfNegative val="0"/>
          <c:val>
            <c:numRef>
              <c:f>Sheet1!$A$2:$C$2</c:f>
              <c:numCache>
                <c:formatCode>General</c:formatCode>
                <c:ptCount val="3"/>
                <c:pt idx="0">
                  <c:v>10</c:v>
                </c:pt>
                <c:pt idx="1">
                  <c:v>10</c:v>
                </c:pt>
                <c:pt idx="2">
                  <c:v>2</c:v>
                </c:pt>
              </c:numCache>
            </c:numRef>
          </c:val>
          <c:extLst>
            <c:ext xmlns:c16="http://schemas.microsoft.com/office/drawing/2014/chart" uri="{C3380CC4-5D6E-409C-BE32-E72D297353CC}">
              <c16:uniqueId val="{00000001-C754-4B3C-BF31-C70ADEB91874}"/>
            </c:ext>
          </c:extLst>
        </c:ser>
        <c:dLbls>
          <c:showLegendKey val="0"/>
          <c:showVal val="0"/>
          <c:showCatName val="0"/>
          <c:showSerName val="0"/>
          <c:showPercent val="0"/>
          <c:showBubbleSize val="0"/>
        </c:dLbls>
        <c:gapWidth val="80"/>
        <c:axId val="586689632"/>
        <c:axId val="1"/>
      </c:barChart>
      <c:catAx>
        <c:axId val="58668963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0"/>
          <c:min val="0"/>
        </c:scaling>
        <c:delete val="1"/>
        <c:axPos val="l"/>
        <c:numFmt formatCode="General" sourceLinked="1"/>
        <c:majorTickMark val="out"/>
        <c:minorTickMark val="none"/>
        <c:tickLblPos val="nextTo"/>
        <c:crossAx val="586689632"/>
        <c:crosses val="min"/>
        <c:crossBetween val="between"/>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496486151302192E-2"/>
          <c:y val="4.6345811051693407E-2"/>
          <c:w val="0.95700702769739565"/>
          <c:h val="0.90730837789661323"/>
        </c:manualLayout>
      </c:layout>
      <c:barChart>
        <c:barDir val="col"/>
        <c:grouping val="clustered"/>
        <c:varyColors val="0"/>
        <c:ser>
          <c:idx val="0"/>
          <c:order val="0"/>
          <c:spPr>
            <a:solidFill>
              <a:schemeClr val="accent1"/>
            </a:solidFill>
            <a:ln>
              <a:noFill/>
            </a:ln>
          </c:spPr>
          <c:invertIfNegative val="0"/>
          <c:val>
            <c:numRef>
              <c:f>Sheet1!$A$1:$C$1</c:f>
              <c:numCache>
                <c:formatCode>General</c:formatCode>
                <c:ptCount val="3"/>
                <c:pt idx="0">
                  <c:v>5</c:v>
                </c:pt>
                <c:pt idx="1">
                  <c:v>3</c:v>
                </c:pt>
                <c:pt idx="2">
                  <c:v>6</c:v>
                </c:pt>
              </c:numCache>
            </c:numRef>
          </c:val>
          <c:extLst>
            <c:ext xmlns:c16="http://schemas.microsoft.com/office/drawing/2014/chart" uri="{C3380CC4-5D6E-409C-BE32-E72D297353CC}">
              <c16:uniqueId val="{00000000-666E-4442-93D6-10D647CFD51F}"/>
            </c:ext>
          </c:extLst>
        </c:ser>
        <c:ser>
          <c:idx val="1"/>
          <c:order val="1"/>
          <c:spPr>
            <a:solidFill>
              <a:schemeClr val="accent2"/>
            </a:solidFill>
            <a:ln>
              <a:noFill/>
            </a:ln>
          </c:spPr>
          <c:invertIfNegative val="0"/>
          <c:val>
            <c:numRef>
              <c:f>Sheet1!$A$2:$C$2</c:f>
              <c:numCache>
                <c:formatCode>General</c:formatCode>
                <c:ptCount val="3"/>
                <c:pt idx="0">
                  <c:v>0</c:v>
                </c:pt>
                <c:pt idx="1">
                  <c:v>9</c:v>
                </c:pt>
                <c:pt idx="2">
                  <c:v>0</c:v>
                </c:pt>
              </c:numCache>
            </c:numRef>
          </c:val>
          <c:extLst>
            <c:ext xmlns:c16="http://schemas.microsoft.com/office/drawing/2014/chart" uri="{C3380CC4-5D6E-409C-BE32-E72D297353CC}">
              <c16:uniqueId val="{00000001-666E-4442-93D6-10D647CFD51F}"/>
            </c:ext>
          </c:extLst>
        </c:ser>
        <c:ser>
          <c:idx val="2"/>
          <c:order val="2"/>
          <c:spPr>
            <a:solidFill>
              <a:schemeClr val="accent4"/>
            </a:solidFill>
            <a:ln>
              <a:noFill/>
            </a:ln>
          </c:spPr>
          <c:invertIfNegative val="0"/>
          <c:val>
            <c:numRef>
              <c:f>Sheet1!$A$3:$C$3</c:f>
              <c:numCache>
                <c:formatCode>General</c:formatCode>
                <c:ptCount val="3"/>
                <c:pt idx="0">
                  <c:v>4</c:v>
                </c:pt>
                <c:pt idx="1">
                  <c:v>3</c:v>
                </c:pt>
                <c:pt idx="2">
                  <c:v>9</c:v>
                </c:pt>
              </c:numCache>
            </c:numRef>
          </c:val>
          <c:extLst>
            <c:ext xmlns:c16="http://schemas.microsoft.com/office/drawing/2014/chart" uri="{C3380CC4-5D6E-409C-BE32-E72D297353CC}">
              <c16:uniqueId val="{00000002-666E-4442-93D6-10D647CFD51F}"/>
            </c:ext>
          </c:extLst>
        </c:ser>
        <c:ser>
          <c:idx val="3"/>
          <c:order val="3"/>
          <c:spPr>
            <a:solidFill>
              <a:schemeClr val="accent3"/>
            </a:solidFill>
            <a:ln>
              <a:noFill/>
            </a:ln>
          </c:spPr>
          <c:invertIfNegative val="0"/>
          <c:val>
            <c:numRef>
              <c:f>Sheet1!$A$4:$C$4</c:f>
              <c:numCache>
                <c:formatCode>General</c:formatCode>
                <c:ptCount val="3"/>
                <c:pt idx="0">
                  <c:v>13</c:v>
                </c:pt>
                <c:pt idx="1">
                  <c:v>7.0000000000000009</c:v>
                </c:pt>
                <c:pt idx="2">
                  <c:v>15</c:v>
                </c:pt>
              </c:numCache>
            </c:numRef>
          </c:val>
          <c:extLst>
            <c:ext xmlns:c16="http://schemas.microsoft.com/office/drawing/2014/chart" uri="{C3380CC4-5D6E-409C-BE32-E72D297353CC}">
              <c16:uniqueId val="{00000003-666E-4442-93D6-10D647CFD51F}"/>
            </c:ext>
          </c:extLst>
        </c:ser>
        <c:dLbls>
          <c:showLegendKey val="0"/>
          <c:showVal val="0"/>
          <c:showCatName val="0"/>
          <c:showSerName val="0"/>
          <c:showPercent val="0"/>
          <c:showBubbleSize val="0"/>
        </c:dLbls>
        <c:gapWidth val="80"/>
        <c:axId val="942123984"/>
        <c:axId val="1"/>
      </c:barChart>
      <c:catAx>
        <c:axId val="942123984"/>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5"/>
          <c:min val="0"/>
        </c:scaling>
        <c:delete val="1"/>
        <c:axPos val="l"/>
        <c:numFmt formatCode="General" sourceLinked="1"/>
        <c:majorTickMark val="out"/>
        <c:minorTickMark val="none"/>
        <c:tickLblPos val="nextTo"/>
        <c:crossAx val="942123984"/>
        <c:crosses val="min"/>
        <c:crossBetween val="between"/>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A82E1655-E5B3-4C34-8517-028CB0840C2B}" type="datetimeFigureOut">
              <a:rPr lang="en-US" smtClean="0"/>
              <a:t>6/14/2022</a:t>
            </a:fld>
            <a:endParaRPr lang="en-US" dirty="0"/>
          </a:p>
        </p:txBody>
      </p:sp>
      <p:sp>
        <p:nvSpPr>
          <p:cNvPr id="4" name="Slide Image Placeholder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E5577E73-60A6-4061-84CA-0B9716CE45BE}" type="slidenum">
              <a:rPr lang="en-US" smtClean="0"/>
              <a:t>‹#›</a:t>
            </a:fld>
            <a:endParaRPr lang="en-US" dirty="0"/>
          </a:p>
        </p:txBody>
      </p:sp>
    </p:spTree>
    <p:extLst>
      <p:ext uri="{BB962C8B-B14F-4D97-AF65-F5344CB8AC3E}">
        <p14:creationId xmlns:p14="http://schemas.microsoft.com/office/powerpoint/2010/main" val="148713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5577E73-60A6-4061-84CA-0B9716CE45BE}" type="slidenum">
              <a:rPr lang="en-US" smtClean="0"/>
              <a:t>1</a:t>
            </a:fld>
            <a:endParaRPr lang="en-US" dirty="0"/>
          </a:p>
        </p:txBody>
      </p:sp>
    </p:spTree>
    <p:extLst>
      <p:ext uri="{BB962C8B-B14F-4D97-AF65-F5344CB8AC3E}">
        <p14:creationId xmlns:p14="http://schemas.microsoft.com/office/powerpoint/2010/main" val="2439029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gender gap for emotional violence.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Physical violence experienced more by boys.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Sexual violence was only reported by girls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Also highlight - this is past 30 days, so numbers are high!</a:t>
            </a:r>
            <a:endParaRPr lang="en-US"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5577E73-60A6-4061-84CA-0B9716CE45BE}" type="slidenum">
              <a:rPr lang="en-US" smtClean="0"/>
              <a:t>11</a:t>
            </a:fld>
            <a:endParaRPr lang="en-US" dirty="0"/>
          </a:p>
        </p:txBody>
      </p:sp>
    </p:spTree>
    <p:extLst>
      <p:ext uri="{BB962C8B-B14F-4D97-AF65-F5344CB8AC3E}">
        <p14:creationId xmlns:p14="http://schemas.microsoft.com/office/powerpoint/2010/main" val="1320933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77E73-60A6-4061-84CA-0B9716CE45BE}" type="slidenum">
              <a:rPr lang="en-US" smtClean="0"/>
              <a:t>12</a:t>
            </a:fld>
            <a:endParaRPr lang="en-US" dirty="0"/>
          </a:p>
        </p:txBody>
      </p:sp>
    </p:spTree>
    <p:extLst>
      <p:ext uri="{BB962C8B-B14F-4D97-AF65-F5344CB8AC3E}">
        <p14:creationId xmlns:p14="http://schemas.microsoft.com/office/powerpoint/2010/main" val="457384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5577E73-60A6-4061-84CA-0B9716CE45BE}" type="slidenum">
              <a:rPr lang="en-US" smtClean="0"/>
              <a:t>18</a:t>
            </a:fld>
            <a:endParaRPr lang="en-US" dirty="0"/>
          </a:p>
        </p:txBody>
      </p:sp>
    </p:spTree>
    <p:extLst>
      <p:ext uri="{BB962C8B-B14F-4D97-AF65-F5344CB8AC3E}">
        <p14:creationId xmlns:p14="http://schemas.microsoft.com/office/powerpoint/2010/main" val="2668929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77E73-60A6-4061-84CA-0B9716CE45BE}" type="slidenum">
              <a:rPr lang="en-US" smtClean="0"/>
              <a:t>19</a:t>
            </a:fld>
            <a:endParaRPr lang="en-US" dirty="0"/>
          </a:p>
        </p:txBody>
      </p:sp>
    </p:spTree>
    <p:extLst>
      <p:ext uri="{BB962C8B-B14F-4D97-AF65-F5344CB8AC3E}">
        <p14:creationId xmlns:p14="http://schemas.microsoft.com/office/powerpoint/2010/main" val="2671134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solidFill>
                  <a:schemeClr val="tx1"/>
                </a:solidFill>
                <a:latin typeface="Calibri" panose="020F0502020204030204" pitchFamily="34" charset="0"/>
                <a:cs typeface="Calibri" panose="020F0502020204030204" pitchFamily="34" charset="0"/>
              </a:rPr>
              <a:t>Assessed the state of remote-learning during school closures and the level of re-enrolment after re-opening of schools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panose="020F0502020204030204" pitchFamily="34" charset="0"/>
                <a:cs typeface="Calibri" panose="020F0502020204030204" pitchFamily="34" charset="0"/>
              </a:rPr>
              <a:t>Investigated the mental health status of adolescents and the sources of depression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panose="020F0502020204030204" pitchFamily="34" charset="0"/>
                <a:cs typeface="Calibri" panose="020F0502020204030204" pitchFamily="34" charset="0"/>
              </a:rPr>
              <a:t>Analyzed how the overall economic downturn affected the wellbeing of adolescents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panose="020F0502020204030204" pitchFamily="34" charset="0"/>
                <a:cs typeface="Calibri" panose="020F0502020204030204" pitchFamily="34" charset="0"/>
              </a:rPr>
              <a:t>Collected information on teen pregnancy and early marriage, and the drivers of these among adolescents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panose="020F0502020204030204" pitchFamily="34" charset="0"/>
                <a:cs typeface="Calibri" panose="020F0502020204030204" pitchFamily="34" charset="0"/>
              </a:rPr>
              <a:t>Assessed the tension and violence experienced by adolescents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dirty="0">
              <a:solidFill>
                <a:schemeClr val="tx1"/>
              </a:solidFill>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E5577E73-60A6-4061-84CA-0B9716CE45BE}" type="slidenum">
              <a:rPr lang="en-US" smtClean="0"/>
              <a:t>3</a:t>
            </a:fld>
            <a:endParaRPr lang="en-US" dirty="0"/>
          </a:p>
        </p:txBody>
      </p:sp>
    </p:spTree>
    <p:extLst>
      <p:ext uri="{BB962C8B-B14F-4D97-AF65-F5344CB8AC3E}">
        <p14:creationId xmlns:p14="http://schemas.microsoft.com/office/powerpoint/2010/main" val="4243818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pPr marL="171450" indent="-171450">
              <a:buFont typeface="Arial" panose="020B0604020202020204" pitchFamily="34" charset="0"/>
              <a:buChar char="•"/>
            </a:pPr>
            <a:r>
              <a:rPr lang="en-US" dirty="0"/>
              <a:t>Phone surveys (quantitative – two rounds in June-August 2020 &amp; February 2021 (~4000 adolescents, 75% girls, 25% boys)</a:t>
            </a:r>
          </a:p>
          <a:p>
            <a:pPr marL="628650" lvl="1" indent="-171450">
              <a:buFont typeface="Arial" panose="020B0604020202020204" pitchFamily="34" charset="0"/>
              <a:buChar char="•"/>
            </a:pPr>
            <a:r>
              <a:rPr lang="en-US" dirty="0"/>
              <a:t>Kilifi, Kisumu, Nairobi, Wajir</a:t>
            </a:r>
          </a:p>
          <a:p>
            <a:pPr marL="171450" indent="-171450">
              <a:buFont typeface="Arial" panose="020B0604020202020204" pitchFamily="34" charset="0"/>
              <a:buChar char="•"/>
            </a:pPr>
            <a:r>
              <a:rPr lang="en-US" dirty="0"/>
              <a:t>Qualitative data (November 2020) – girls, boys, parents, teachers, key stakeholders</a:t>
            </a:r>
          </a:p>
          <a:p>
            <a:pPr marL="628650" lvl="1" indent="-171450">
              <a:buFont typeface="Arial" panose="020B0604020202020204" pitchFamily="34" charset="0"/>
              <a:buChar char="•"/>
            </a:pPr>
            <a:r>
              <a:rPr lang="en-US" dirty="0"/>
              <a:t>Kajiado, Kilifi, Kisumu, Makueni, </a:t>
            </a:r>
            <a:r>
              <a:rPr lang="en-US" dirty="0" err="1"/>
              <a:t>Muranga</a:t>
            </a:r>
            <a:r>
              <a:rPr lang="en-US" dirty="0"/>
              <a:t>, Nairobi, Wajir</a:t>
            </a:r>
          </a:p>
          <a:p>
            <a:pPr marL="171450" indent="-171450">
              <a:buFont typeface="Arial" panose="020B0604020202020204" pitchFamily="34" charset="0"/>
              <a:buChar char="•"/>
            </a:pPr>
            <a:r>
              <a:rPr lang="en-US" dirty="0"/>
              <a:t>Adolescent Validation Meetings</a:t>
            </a:r>
          </a:p>
          <a:p>
            <a:pPr marL="171450" indent="-171450">
              <a:buFont typeface="Arial" panose="020B0604020202020204" pitchFamily="34" charset="0"/>
              <a:buChar char="•"/>
            </a:pPr>
            <a:r>
              <a:rPr lang="en-US" dirty="0"/>
              <a:t>Technical Advisory Committee Meetings</a:t>
            </a:r>
          </a:p>
          <a:p>
            <a:pPr marL="171450" indent="-171450">
              <a:buFont typeface="Arial" panose="020B0604020202020204" pitchFamily="34" charset="0"/>
              <a:buChar char="•"/>
            </a:pPr>
            <a:r>
              <a:rPr lang="en-US" dirty="0"/>
              <a:t>Video &amp; photography work</a:t>
            </a:r>
          </a:p>
        </p:txBody>
      </p:sp>
      <p:sp>
        <p:nvSpPr>
          <p:cNvPr id="4" name="Slide Number Placeholder 3"/>
          <p:cNvSpPr>
            <a:spLocks noGrp="1"/>
          </p:cNvSpPr>
          <p:nvPr>
            <p:ph type="sldNum" sz="quarter" idx="5"/>
          </p:nvPr>
        </p:nvSpPr>
        <p:spPr/>
        <p:txBody>
          <a:bodyPr/>
          <a:lstStyle/>
          <a:p>
            <a:fld id="{E5577E73-60A6-4061-84CA-0B9716CE45BE}" type="slidenum">
              <a:rPr lang="en-US" smtClean="0"/>
              <a:t>4</a:t>
            </a:fld>
            <a:endParaRPr lang="en-US" dirty="0"/>
          </a:p>
        </p:txBody>
      </p:sp>
    </p:spTree>
    <p:extLst>
      <p:ext uri="{BB962C8B-B14F-4D97-AF65-F5344CB8AC3E}">
        <p14:creationId xmlns:p14="http://schemas.microsoft.com/office/powerpoint/2010/main" val="2980532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 descriptives, comparing sites/age groups</a:t>
            </a:r>
          </a:p>
          <a:p>
            <a:endParaRPr lang="en-US" dirty="0"/>
          </a:p>
          <a:p>
            <a:r>
              <a:rPr lang="en-US" dirty="0"/>
              <a:t>Working on a few papers that are more sophisticated analyses</a:t>
            </a:r>
          </a:p>
          <a:p>
            <a:endParaRPr lang="en-US" dirty="0"/>
          </a:p>
        </p:txBody>
      </p:sp>
      <p:sp>
        <p:nvSpPr>
          <p:cNvPr id="4" name="Slide Number Placeholder 3"/>
          <p:cNvSpPr>
            <a:spLocks noGrp="1"/>
          </p:cNvSpPr>
          <p:nvPr>
            <p:ph type="sldNum" sz="quarter" idx="5"/>
          </p:nvPr>
        </p:nvSpPr>
        <p:spPr/>
        <p:txBody>
          <a:bodyPr/>
          <a:lstStyle/>
          <a:p>
            <a:fld id="{E5577E73-60A6-4061-84CA-0B9716CE45BE}" type="slidenum">
              <a:rPr lang="en-US" smtClean="0"/>
              <a:t>5</a:t>
            </a:fld>
            <a:endParaRPr lang="en-US" dirty="0"/>
          </a:p>
        </p:txBody>
      </p:sp>
    </p:spTree>
    <p:extLst>
      <p:ext uri="{BB962C8B-B14F-4D97-AF65-F5344CB8AC3E}">
        <p14:creationId xmlns:p14="http://schemas.microsoft.com/office/powerpoint/2010/main" val="2314715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77E73-60A6-4061-84CA-0B9716CE45BE}" type="slidenum">
              <a:rPr lang="en-US" smtClean="0"/>
              <a:t>6</a:t>
            </a:fld>
            <a:endParaRPr lang="en-US" dirty="0"/>
          </a:p>
        </p:txBody>
      </p:sp>
    </p:spTree>
    <p:extLst>
      <p:ext uri="{BB962C8B-B14F-4D97-AF65-F5344CB8AC3E}">
        <p14:creationId xmlns:p14="http://schemas.microsoft.com/office/powerpoint/2010/main" val="3662107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those in school in March 2020,</a:t>
            </a:r>
          </a:p>
          <a:p>
            <a:r>
              <a:rPr lang="en-US" dirty="0"/>
              <a:t>-84% of girls, 92% of boys re-enrolled </a:t>
            </a:r>
            <a:r>
              <a:rPr lang="en-US" dirty="0">
                <a:sym typeface="Wingdings" panose="05000000000000000000" pitchFamily="2" charset="2"/>
              </a:rPr>
              <a:t> translates into ~125k boys who did not re-enroll and 250k girls</a:t>
            </a:r>
          </a:p>
          <a:p>
            <a:endParaRPr lang="en-US" dirty="0">
              <a:sym typeface="Wingdings" panose="05000000000000000000" pitchFamily="2" charset="2"/>
            </a:endParaRPr>
          </a:p>
          <a:p>
            <a:endParaRPr lang="en-US" dirty="0"/>
          </a:p>
        </p:txBody>
      </p:sp>
      <p:sp>
        <p:nvSpPr>
          <p:cNvPr id="4" name="Slide Number Placeholder 3"/>
          <p:cNvSpPr>
            <a:spLocks noGrp="1"/>
          </p:cNvSpPr>
          <p:nvPr>
            <p:ph type="sldNum" sz="quarter" idx="5"/>
          </p:nvPr>
        </p:nvSpPr>
        <p:spPr/>
        <p:txBody>
          <a:bodyPr/>
          <a:lstStyle/>
          <a:p>
            <a:fld id="{E5577E73-60A6-4061-84CA-0B9716CE45BE}" type="slidenum">
              <a:rPr lang="en-US" smtClean="0"/>
              <a:t>7</a:t>
            </a:fld>
            <a:endParaRPr lang="en-US" dirty="0"/>
          </a:p>
        </p:txBody>
      </p:sp>
    </p:spTree>
    <p:extLst>
      <p:ext uri="{BB962C8B-B14F-4D97-AF65-F5344CB8AC3E}">
        <p14:creationId xmlns:p14="http://schemas.microsoft.com/office/powerpoint/2010/main" val="367110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Situation is improving somewhat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Mental health assessed using the patient health questionnaire that is globally used to diagnose depression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-mental health improvements are likely due to return to school. Among those who did not re-enroll, 50% still exhibiting depressive symptoms, which is similar to how it was when schools were closed</a:t>
            </a:r>
          </a:p>
          <a:p>
            <a:endParaRPr lang="en-US" dirty="0"/>
          </a:p>
        </p:txBody>
      </p:sp>
      <p:sp>
        <p:nvSpPr>
          <p:cNvPr id="4" name="Slide Number Placeholder 3"/>
          <p:cNvSpPr>
            <a:spLocks noGrp="1"/>
          </p:cNvSpPr>
          <p:nvPr>
            <p:ph type="sldNum" sz="quarter" idx="5"/>
          </p:nvPr>
        </p:nvSpPr>
        <p:spPr/>
        <p:txBody>
          <a:bodyPr/>
          <a:lstStyle/>
          <a:p>
            <a:fld id="{E5577E73-60A6-4061-84CA-0B9716CE45BE}" type="slidenum">
              <a:rPr lang="en-US" smtClean="0"/>
              <a:t>8</a:t>
            </a:fld>
            <a:endParaRPr lang="en-US" dirty="0"/>
          </a:p>
        </p:txBody>
      </p:sp>
    </p:spTree>
    <p:extLst>
      <p:ext uri="{BB962C8B-B14F-4D97-AF65-F5344CB8AC3E}">
        <p14:creationId xmlns:p14="http://schemas.microsoft.com/office/powerpoint/2010/main" val="2480618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 menstruating girls)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 half of menstruating girls had trouble getting MHM products since COVID-19 started – has not changed much between Jun and February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NOTE: Most girls NOT getting their pads at school (point to the school pads program) – likely why a change hasn’t been seen</a:t>
            </a:r>
          </a:p>
          <a:p>
            <a:endParaRPr lang="en-US" dirty="0"/>
          </a:p>
          <a:p>
            <a:r>
              <a:rPr lang="en-US" dirty="0"/>
              <a:t>Nairobi – 20% given pads at school</a:t>
            </a:r>
          </a:p>
          <a:p>
            <a:r>
              <a:rPr lang="en-US" dirty="0"/>
              <a:t>Wajir – 50% given pads at school</a:t>
            </a:r>
          </a:p>
          <a:p>
            <a:r>
              <a:rPr lang="en-US" dirty="0"/>
              <a:t>Kilifi – 14% given pads at school</a:t>
            </a:r>
          </a:p>
          <a:p>
            <a:r>
              <a:rPr lang="en-US" dirty="0"/>
              <a:t>Kisumu 28% given pads at school</a:t>
            </a:r>
          </a:p>
          <a:p>
            <a:endParaRPr lang="en-US" dirty="0"/>
          </a:p>
        </p:txBody>
      </p:sp>
      <p:sp>
        <p:nvSpPr>
          <p:cNvPr id="4" name="Slide Number Placeholder 3"/>
          <p:cNvSpPr>
            <a:spLocks noGrp="1"/>
          </p:cNvSpPr>
          <p:nvPr>
            <p:ph type="sldNum" sz="quarter" idx="5"/>
          </p:nvPr>
        </p:nvSpPr>
        <p:spPr/>
        <p:txBody>
          <a:bodyPr/>
          <a:lstStyle/>
          <a:p>
            <a:fld id="{E5577E73-60A6-4061-84CA-0B9716CE45BE}" type="slidenum">
              <a:rPr lang="en-US" smtClean="0"/>
              <a:t>9</a:t>
            </a:fld>
            <a:endParaRPr lang="en-US" dirty="0"/>
          </a:p>
        </p:txBody>
      </p:sp>
    </p:spTree>
    <p:extLst>
      <p:ext uri="{BB962C8B-B14F-4D97-AF65-F5344CB8AC3E}">
        <p14:creationId xmlns:p14="http://schemas.microsoft.com/office/powerpoint/2010/main" val="280958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Main reason for skipping is </a:t>
            </a:r>
            <a:r>
              <a:rPr lang="en-US" sz="1200" dirty="0">
                <a:solidFill>
                  <a:schemeClr val="accent5"/>
                </a:solidFill>
              </a:rPr>
              <a:t>COST</a:t>
            </a:r>
            <a:r>
              <a:rPr lang="en-US" sz="1200" dirty="0"/>
              <a:t>, followed by either </a:t>
            </a:r>
            <a:r>
              <a:rPr lang="en-US" sz="1200" dirty="0">
                <a:solidFill>
                  <a:schemeClr val="accent5"/>
                </a:solidFill>
              </a:rPr>
              <a:t>lack of services/medicines </a:t>
            </a:r>
            <a:r>
              <a:rPr lang="en-US" sz="1200" dirty="0"/>
              <a:t>or </a:t>
            </a:r>
            <a:r>
              <a:rPr lang="en-US" sz="1200" dirty="0">
                <a:solidFill>
                  <a:schemeClr val="accent5"/>
                </a:solidFill>
              </a:rPr>
              <a:t>fear of COVID-19 infection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5"/>
                </a:solidFill>
              </a:rPr>
              <a:t>Highlight that this is in past 30 days, health care services aren't something you do every day, so these are actually quite high!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5"/>
              </a:solidFill>
            </a:endParaRPr>
          </a:p>
          <a:p>
            <a:endParaRPr lang="en-US" dirty="0"/>
          </a:p>
        </p:txBody>
      </p:sp>
      <p:sp>
        <p:nvSpPr>
          <p:cNvPr id="4" name="Slide Number Placeholder 3"/>
          <p:cNvSpPr>
            <a:spLocks noGrp="1"/>
          </p:cNvSpPr>
          <p:nvPr>
            <p:ph type="sldNum" sz="quarter" idx="5"/>
          </p:nvPr>
        </p:nvSpPr>
        <p:spPr/>
        <p:txBody>
          <a:bodyPr/>
          <a:lstStyle/>
          <a:p>
            <a:fld id="{E5577E73-60A6-4061-84CA-0B9716CE45BE}" type="slidenum">
              <a:rPr lang="en-US" smtClean="0"/>
              <a:t>10</a:t>
            </a:fld>
            <a:endParaRPr lang="en-US" dirty="0"/>
          </a:p>
        </p:txBody>
      </p:sp>
    </p:spTree>
    <p:extLst>
      <p:ext uri="{BB962C8B-B14F-4D97-AF65-F5344CB8AC3E}">
        <p14:creationId xmlns:p14="http://schemas.microsoft.com/office/powerpoint/2010/main" val="1225682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26"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3200" b="0" strike="noStrike" spc="-1">
              <a:latin typeface="Arial"/>
            </a:endParaRPr>
          </a:p>
        </p:txBody>
      </p:sp>
      <p:sp>
        <p:nvSpPr>
          <p:cNvPr id="27"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29"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30"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31"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
        <p:nvSpPr>
          <p:cNvPr id="32"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34"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3200" b="0" strike="noStrike" spc="-1">
              <a:latin typeface="Arial"/>
            </a:endParaRPr>
          </a:p>
        </p:txBody>
      </p:sp>
      <p:sp>
        <p:nvSpPr>
          <p:cNvPr id="35"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3200" b="0" strike="noStrike" spc="-1">
              <a:latin typeface="Arial"/>
            </a:endParaRPr>
          </a:p>
        </p:txBody>
      </p:sp>
      <p:sp>
        <p:nvSpPr>
          <p:cNvPr id="36"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3200" b="0" strike="noStrike" spc="-1">
              <a:latin typeface="Arial"/>
            </a:endParaRPr>
          </a:p>
        </p:txBody>
      </p:sp>
      <p:sp>
        <p:nvSpPr>
          <p:cNvPr id="37"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3200" b="0" strike="noStrike" spc="-1">
              <a:latin typeface="Arial"/>
            </a:endParaRPr>
          </a:p>
        </p:txBody>
      </p:sp>
      <p:sp>
        <p:nvSpPr>
          <p:cNvPr id="38"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3200" b="0" strike="noStrike" spc="-1">
              <a:latin typeface="Arial"/>
            </a:endParaRPr>
          </a:p>
        </p:txBody>
      </p:sp>
      <p:sp>
        <p:nvSpPr>
          <p:cNvPr id="39"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47" name="PlaceHolder 2"/>
          <p:cNvSpPr>
            <a:spLocks noGrp="1"/>
          </p:cNvSpPr>
          <p:nvPr>
            <p:ph type="subTitle"/>
          </p:nvPr>
        </p:nvSpPr>
        <p:spPr>
          <a:xfrm>
            <a:off x="457200" y="1203480"/>
            <a:ext cx="8229240" cy="29829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49"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51"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52"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05200"/>
            <a:ext cx="8229240" cy="39812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56"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57"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
        <p:nvSpPr>
          <p:cNvPr id="58"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5" name="PlaceHolder 2"/>
          <p:cNvSpPr>
            <a:spLocks noGrp="1"/>
          </p:cNvSpPr>
          <p:nvPr>
            <p:ph type="subTitle"/>
          </p:nvPr>
        </p:nvSpPr>
        <p:spPr>
          <a:xfrm>
            <a:off x="457200" y="1203480"/>
            <a:ext cx="8229240" cy="29829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60"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61"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62"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64"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65"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66"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68"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3200" b="0" strike="noStrike" spc="-1">
              <a:latin typeface="Arial"/>
            </a:endParaRPr>
          </a:p>
        </p:txBody>
      </p:sp>
      <p:sp>
        <p:nvSpPr>
          <p:cNvPr id="69"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71"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72"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73"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
        <p:nvSpPr>
          <p:cNvPr id="74"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76"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3200" b="0" strike="noStrike" spc="-1">
              <a:latin typeface="Arial"/>
            </a:endParaRPr>
          </a:p>
        </p:txBody>
      </p:sp>
      <p:sp>
        <p:nvSpPr>
          <p:cNvPr id="77"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3200" b="0" strike="noStrike" spc="-1">
              <a:latin typeface="Arial"/>
            </a:endParaRPr>
          </a:p>
        </p:txBody>
      </p:sp>
      <p:sp>
        <p:nvSpPr>
          <p:cNvPr id="78"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3200" b="0" strike="noStrike" spc="-1">
              <a:latin typeface="Arial"/>
            </a:endParaRPr>
          </a:p>
        </p:txBody>
      </p:sp>
      <p:sp>
        <p:nvSpPr>
          <p:cNvPr id="79"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3200" b="0" strike="noStrike" spc="-1">
              <a:latin typeface="Arial"/>
            </a:endParaRPr>
          </a:p>
        </p:txBody>
      </p:sp>
      <p:sp>
        <p:nvSpPr>
          <p:cNvPr id="80"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3200" b="0" strike="noStrike" spc="-1">
              <a:latin typeface="Arial"/>
            </a:endParaRPr>
          </a:p>
        </p:txBody>
      </p:sp>
      <p:sp>
        <p:nvSpPr>
          <p:cNvPr id="81"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89" name="PlaceHolder 2"/>
          <p:cNvSpPr>
            <a:spLocks noGrp="1"/>
          </p:cNvSpPr>
          <p:nvPr>
            <p:ph type="subTitle"/>
          </p:nvPr>
        </p:nvSpPr>
        <p:spPr>
          <a:xfrm>
            <a:off x="457200" y="1203480"/>
            <a:ext cx="8229240" cy="298296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91"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93"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94"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7"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457200" y="205200"/>
            <a:ext cx="8229240" cy="39812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9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99"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
        <p:nvSpPr>
          <p:cNvPr id="100"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102"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103"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104"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106"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10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108"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110"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3200" b="0" strike="noStrike" spc="-1">
              <a:latin typeface="Arial"/>
            </a:endParaRPr>
          </a:p>
        </p:txBody>
      </p:sp>
      <p:sp>
        <p:nvSpPr>
          <p:cNvPr id="111"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113"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114"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115"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
        <p:nvSpPr>
          <p:cNvPr id="116"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118"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3200" b="0" strike="noStrike" spc="-1">
              <a:latin typeface="Arial"/>
            </a:endParaRPr>
          </a:p>
        </p:txBody>
      </p:sp>
      <p:sp>
        <p:nvSpPr>
          <p:cNvPr id="119"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3200" b="0" strike="noStrike" spc="-1">
              <a:latin typeface="Arial"/>
            </a:endParaRPr>
          </a:p>
        </p:txBody>
      </p:sp>
      <p:sp>
        <p:nvSpPr>
          <p:cNvPr id="120"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3200" b="0" strike="noStrike" spc="-1">
              <a:latin typeface="Arial"/>
            </a:endParaRPr>
          </a:p>
        </p:txBody>
      </p:sp>
      <p:sp>
        <p:nvSpPr>
          <p:cNvPr id="121"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3200" b="0" strike="noStrike" spc="-1">
              <a:latin typeface="Arial"/>
            </a:endParaRPr>
          </a:p>
        </p:txBody>
      </p:sp>
      <p:sp>
        <p:nvSpPr>
          <p:cNvPr id="122"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3200" b="0" strike="noStrike" spc="-1">
              <a:latin typeface="Arial"/>
            </a:endParaRPr>
          </a:p>
        </p:txBody>
      </p:sp>
      <p:sp>
        <p:nvSpPr>
          <p:cNvPr id="123"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6348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541014"/>
            <a:ext cx="8229240" cy="186974"/>
          </a:xfrm>
          <a:prstGeom prst="rect">
            <a:avLst/>
          </a:prstGeom>
        </p:spPr>
        <p:txBody>
          <a:bodyPr lIns="0" tIns="0" rIns="0" bIns="0" anchor="ctr">
            <a:spAutoFit/>
          </a:bodyPr>
          <a:lstStyle/>
          <a:p>
            <a:endParaRPr lang="en-US" sz="1350" b="0" strike="noStrike" spc="-1">
              <a:solidFill>
                <a:srgbClr val="000000"/>
              </a:solidFill>
              <a:latin typeface="Calibri"/>
            </a:endParaRPr>
          </a:p>
        </p:txBody>
      </p:sp>
      <p:sp>
        <p:nvSpPr>
          <p:cNvPr id="6" name="PlaceHolder 2"/>
          <p:cNvSpPr>
            <a:spLocks noGrp="1"/>
          </p:cNvSpPr>
          <p:nvPr>
            <p:ph type="subTitle"/>
          </p:nvPr>
        </p:nvSpPr>
        <p:spPr>
          <a:xfrm>
            <a:off x="457200" y="2731036"/>
            <a:ext cx="8229240" cy="332399"/>
          </a:xfrm>
          <a:prstGeom prst="rect">
            <a:avLst/>
          </a:prstGeom>
        </p:spPr>
        <p:txBody>
          <a:bodyPr lIns="0" tIns="0" rIns="0" bIns="0" anchor="ctr">
            <a:spAutoFit/>
          </a:bodyPr>
          <a:lstStyle/>
          <a:p>
            <a:pPr algn="ctr"/>
            <a:endParaRPr lang="en-US" sz="2400" b="0" strike="noStrike" spc="-1">
              <a:latin typeface="Arial"/>
            </a:endParaRPr>
          </a:p>
        </p:txBody>
      </p:sp>
    </p:spTree>
    <p:extLst>
      <p:ext uri="{BB962C8B-B14F-4D97-AF65-F5344CB8AC3E}">
        <p14:creationId xmlns:p14="http://schemas.microsoft.com/office/powerpoint/2010/main" val="19872701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541014"/>
            <a:ext cx="8229240" cy="186974"/>
          </a:xfrm>
          <a:prstGeom prst="rect">
            <a:avLst/>
          </a:prstGeom>
        </p:spPr>
        <p:txBody>
          <a:bodyPr lIns="0" tIns="0" rIns="0" bIns="0" anchor="ctr">
            <a:spAutoFit/>
          </a:bodyPr>
          <a:lstStyle/>
          <a:p>
            <a:endParaRPr lang="en-US" sz="1350" b="0" strike="noStrike" spc="-1">
              <a:solidFill>
                <a:srgbClr val="000000"/>
              </a:solidFill>
              <a:latin typeface="Calibri"/>
            </a:endParaRPr>
          </a:p>
        </p:txBody>
      </p:sp>
      <p:sp>
        <p:nvSpPr>
          <p:cNvPr id="8" name="PlaceHolder 2"/>
          <p:cNvSpPr>
            <a:spLocks noGrp="1"/>
          </p:cNvSpPr>
          <p:nvPr>
            <p:ph type="body"/>
          </p:nvPr>
        </p:nvSpPr>
        <p:spPr>
          <a:xfrm>
            <a:off x="457200" y="1200150"/>
            <a:ext cx="8229240" cy="3394170"/>
          </a:xfrm>
          <a:prstGeom prst="rect">
            <a:avLst/>
          </a:prstGeom>
        </p:spPr>
        <p:txBody>
          <a:bodyPr lIns="0" tIns="0" rIns="0" bIns="0">
            <a:normAutofit/>
          </a:bodyPr>
          <a:lstStyle/>
          <a:p>
            <a:endParaRPr lang="en-US" sz="2400" b="0" strike="noStrike" spc="-1">
              <a:solidFill>
                <a:srgbClr val="000000"/>
              </a:solidFill>
              <a:latin typeface="Calibri"/>
            </a:endParaRPr>
          </a:p>
        </p:txBody>
      </p:sp>
    </p:spTree>
    <p:extLst>
      <p:ext uri="{BB962C8B-B14F-4D97-AF65-F5344CB8AC3E}">
        <p14:creationId xmlns:p14="http://schemas.microsoft.com/office/powerpoint/2010/main" val="2834557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9"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10"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541014"/>
            <a:ext cx="8229240" cy="186974"/>
          </a:xfrm>
          <a:prstGeom prst="rect">
            <a:avLst/>
          </a:prstGeom>
        </p:spPr>
        <p:txBody>
          <a:bodyPr lIns="0" tIns="0" rIns="0" bIns="0" anchor="ctr">
            <a:spAutoFit/>
          </a:bodyPr>
          <a:lstStyle/>
          <a:p>
            <a:endParaRPr lang="en-US" sz="1350" b="0" strike="noStrike" spc="-1">
              <a:solidFill>
                <a:srgbClr val="000000"/>
              </a:solidFill>
              <a:latin typeface="Calibri"/>
            </a:endParaRPr>
          </a:p>
        </p:txBody>
      </p:sp>
      <p:sp>
        <p:nvSpPr>
          <p:cNvPr id="10" name="PlaceHolder 2"/>
          <p:cNvSpPr>
            <a:spLocks noGrp="1"/>
          </p:cNvSpPr>
          <p:nvPr>
            <p:ph type="body"/>
          </p:nvPr>
        </p:nvSpPr>
        <p:spPr>
          <a:xfrm>
            <a:off x="457200" y="1200150"/>
            <a:ext cx="4015800" cy="3394170"/>
          </a:xfrm>
          <a:prstGeom prst="rect">
            <a:avLst/>
          </a:prstGeom>
        </p:spPr>
        <p:txBody>
          <a:bodyPr lIns="0" tIns="0" rIns="0" bIns="0">
            <a:normAutofit/>
          </a:bodyPr>
          <a:lstStyle/>
          <a:p>
            <a:endParaRPr lang="en-US" sz="2400" b="0" strike="noStrike" spc="-1">
              <a:solidFill>
                <a:srgbClr val="000000"/>
              </a:solidFill>
              <a:latin typeface="Calibri"/>
            </a:endParaRPr>
          </a:p>
        </p:txBody>
      </p:sp>
      <p:sp>
        <p:nvSpPr>
          <p:cNvPr id="11" name="PlaceHolder 3"/>
          <p:cNvSpPr>
            <a:spLocks noGrp="1"/>
          </p:cNvSpPr>
          <p:nvPr>
            <p:ph type="body"/>
          </p:nvPr>
        </p:nvSpPr>
        <p:spPr>
          <a:xfrm>
            <a:off x="4674240" y="1200150"/>
            <a:ext cx="4015800" cy="3394170"/>
          </a:xfrm>
          <a:prstGeom prst="rect">
            <a:avLst/>
          </a:prstGeom>
        </p:spPr>
        <p:txBody>
          <a:bodyPr lIns="0" tIns="0" rIns="0" bIns="0">
            <a:normAutofit/>
          </a:bodyPr>
          <a:lstStyle/>
          <a:p>
            <a:endParaRPr lang="en-US" sz="2400" b="0" strike="noStrike" spc="-1">
              <a:solidFill>
                <a:srgbClr val="000000"/>
              </a:solidFill>
              <a:latin typeface="Calibri"/>
            </a:endParaRPr>
          </a:p>
        </p:txBody>
      </p:sp>
    </p:spTree>
    <p:extLst>
      <p:ext uri="{BB962C8B-B14F-4D97-AF65-F5344CB8AC3E}">
        <p14:creationId xmlns:p14="http://schemas.microsoft.com/office/powerpoint/2010/main" val="42025097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541014"/>
            <a:ext cx="8229240" cy="186974"/>
          </a:xfrm>
          <a:prstGeom prst="rect">
            <a:avLst/>
          </a:prstGeom>
        </p:spPr>
        <p:txBody>
          <a:bodyPr lIns="0" tIns="0" rIns="0" bIns="0" anchor="ctr">
            <a:spAutoFit/>
          </a:bodyPr>
          <a:lstStyle/>
          <a:p>
            <a:endParaRPr lang="en-US" sz="1350" b="0" strike="noStrike" spc="-1">
              <a:solidFill>
                <a:srgbClr val="000000"/>
              </a:solidFill>
              <a:latin typeface="Calibri"/>
            </a:endParaRPr>
          </a:p>
        </p:txBody>
      </p:sp>
    </p:spTree>
    <p:extLst>
      <p:ext uri="{BB962C8B-B14F-4D97-AF65-F5344CB8AC3E}">
        <p14:creationId xmlns:p14="http://schemas.microsoft.com/office/powerpoint/2010/main" val="28884125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026471"/>
            <a:ext cx="8229240" cy="332399"/>
          </a:xfrm>
          <a:prstGeom prst="rect">
            <a:avLst/>
          </a:prstGeom>
        </p:spPr>
        <p:txBody>
          <a:bodyPr lIns="0" tIns="0" rIns="0" bIns="0" anchor="ctr">
            <a:spAutoFit/>
          </a:bodyPr>
          <a:lstStyle/>
          <a:p>
            <a:pPr algn="ctr"/>
            <a:endParaRPr lang="en-US" sz="2400" b="0" strike="noStrike" spc="-1">
              <a:latin typeface="Arial"/>
            </a:endParaRPr>
          </a:p>
        </p:txBody>
      </p:sp>
    </p:spTree>
    <p:extLst>
      <p:ext uri="{BB962C8B-B14F-4D97-AF65-F5344CB8AC3E}">
        <p14:creationId xmlns:p14="http://schemas.microsoft.com/office/powerpoint/2010/main" val="25771670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541014"/>
            <a:ext cx="8229240" cy="186974"/>
          </a:xfrm>
          <a:prstGeom prst="rect">
            <a:avLst/>
          </a:prstGeom>
        </p:spPr>
        <p:txBody>
          <a:bodyPr lIns="0" tIns="0" rIns="0" bIns="0" anchor="ctr">
            <a:spAutoFit/>
          </a:bodyPr>
          <a:lstStyle/>
          <a:p>
            <a:endParaRPr lang="en-US" sz="1350" b="0" strike="noStrike" spc="-1">
              <a:solidFill>
                <a:srgbClr val="000000"/>
              </a:solidFill>
              <a:latin typeface="Calibri"/>
            </a:endParaRPr>
          </a:p>
        </p:txBody>
      </p:sp>
      <p:sp>
        <p:nvSpPr>
          <p:cNvPr id="15" name="PlaceHolder 2"/>
          <p:cNvSpPr>
            <a:spLocks noGrp="1"/>
          </p:cNvSpPr>
          <p:nvPr>
            <p:ph type="body"/>
          </p:nvPr>
        </p:nvSpPr>
        <p:spPr>
          <a:xfrm>
            <a:off x="457200" y="1200150"/>
            <a:ext cx="4015800" cy="1618920"/>
          </a:xfrm>
          <a:prstGeom prst="rect">
            <a:avLst/>
          </a:prstGeom>
        </p:spPr>
        <p:txBody>
          <a:bodyPr lIns="0" tIns="0" rIns="0" bIns="0">
            <a:normAutofit/>
          </a:bodyPr>
          <a:lstStyle/>
          <a:p>
            <a:endParaRPr lang="en-US" sz="2400" b="0" strike="noStrike" spc="-1">
              <a:solidFill>
                <a:srgbClr val="000000"/>
              </a:solidFill>
              <a:latin typeface="Calibri"/>
            </a:endParaRPr>
          </a:p>
        </p:txBody>
      </p:sp>
      <p:sp>
        <p:nvSpPr>
          <p:cNvPr id="16" name="PlaceHolder 3"/>
          <p:cNvSpPr>
            <a:spLocks noGrp="1"/>
          </p:cNvSpPr>
          <p:nvPr>
            <p:ph type="body"/>
          </p:nvPr>
        </p:nvSpPr>
        <p:spPr>
          <a:xfrm>
            <a:off x="4674240" y="1200150"/>
            <a:ext cx="4015800" cy="3394170"/>
          </a:xfrm>
          <a:prstGeom prst="rect">
            <a:avLst/>
          </a:prstGeom>
        </p:spPr>
        <p:txBody>
          <a:bodyPr lIns="0" tIns="0" rIns="0" bIns="0">
            <a:normAutofit/>
          </a:bodyPr>
          <a:lstStyle/>
          <a:p>
            <a:endParaRPr lang="en-US" sz="2400" b="0" strike="noStrike" spc="-1">
              <a:solidFill>
                <a:srgbClr val="000000"/>
              </a:solidFill>
              <a:latin typeface="Calibri"/>
            </a:endParaRPr>
          </a:p>
        </p:txBody>
      </p:sp>
      <p:sp>
        <p:nvSpPr>
          <p:cNvPr id="17" name="PlaceHolder 4"/>
          <p:cNvSpPr>
            <a:spLocks noGrp="1"/>
          </p:cNvSpPr>
          <p:nvPr>
            <p:ph type="body"/>
          </p:nvPr>
        </p:nvSpPr>
        <p:spPr>
          <a:xfrm>
            <a:off x="457200" y="2973240"/>
            <a:ext cx="4015800" cy="1618920"/>
          </a:xfrm>
          <a:prstGeom prst="rect">
            <a:avLst/>
          </a:prstGeom>
        </p:spPr>
        <p:txBody>
          <a:bodyPr lIns="0" tIns="0" rIns="0" bIns="0">
            <a:normAutofit/>
          </a:bodyPr>
          <a:lstStyle/>
          <a:p>
            <a:endParaRPr lang="en-US" sz="2400" b="0" strike="noStrike" spc="-1">
              <a:solidFill>
                <a:srgbClr val="000000"/>
              </a:solidFill>
              <a:latin typeface="Calibri"/>
            </a:endParaRPr>
          </a:p>
        </p:txBody>
      </p:sp>
    </p:spTree>
    <p:extLst>
      <p:ext uri="{BB962C8B-B14F-4D97-AF65-F5344CB8AC3E}">
        <p14:creationId xmlns:p14="http://schemas.microsoft.com/office/powerpoint/2010/main" val="10667758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541014"/>
            <a:ext cx="8229240" cy="186974"/>
          </a:xfrm>
          <a:prstGeom prst="rect">
            <a:avLst/>
          </a:prstGeom>
        </p:spPr>
        <p:txBody>
          <a:bodyPr lIns="0" tIns="0" rIns="0" bIns="0" anchor="ctr">
            <a:spAutoFit/>
          </a:bodyPr>
          <a:lstStyle/>
          <a:p>
            <a:endParaRPr lang="en-US" sz="1350" b="0" strike="noStrike" spc="-1">
              <a:solidFill>
                <a:srgbClr val="000000"/>
              </a:solidFill>
              <a:latin typeface="Calibri"/>
            </a:endParaRPr>
          </a:p>
        </p:txBody>
      </p:sp>
      <p:sp>
        <p:nvSpPr>
          <p:cNvPr id="19" name="PlaceHolder 2"/>
          <p:cNvSpPr>
            <a:spLocks noGrp="1"/>
          </p:cNvSpPr>
          <p:nvPr>
            <p:ph type="body"/>
          </p:nvPr>
        </p:nvSpPr>
        <p:spPr>
          <a:xfrm>
            <a:off x="457200" y="1200150"/>
            <a:ext cx="4015800" cy="3394170"/>
          </a:xfrm>
          <a:prstGeom prst="rect">
            <a:avLst/>
          </a:prstGeom>
        </p:spPr>
        <p:txBody>
          <a:bodyPr lIns="0" tIns="0" rIns="0" bIns="0">
            <a:normAutofit/>
          </a:bodyPr>
          <a:lstStyle/>
          <a:p>
            <a:endParaRPr lang="en-US" sz="2400" b="0" strike="noStrike" spc="-1">
              <a:solidFill>
                <a:srgbClr val="000000"/>
              </a:solidFill>
              <a:latin typeface="Calibri"/>
            </a:endParaRPr>
          </a:p>
        </p:txBody>
      </p:sp>
      <p:sp>
        <p:nvSpPr>
          <p:cNvPr id="20" name="PlaceHolder 3"/>
          <p:cNvSpPr>
            <a:spLocks noGrp="1"/>
          </p:cNvSpPr>
          <p:nvPr>
            <p:ph type="body"/>
          </p:nvPr>
        </p:nvSpPr>
        <p:spPr>
          <a:xfrm>
            <a:off x="4674240" y="1200150"/>
            <a:ext cx="4015800" cy="1618920"/>
          </a:xfrm>
          <a:prstGeom prst="rect">
            <a:avLst/>
          </a:prstGeom>
        </p:spPr>
        <p:txBody>
          <a:bodyPr lIns="0" tIns="0" rIns="0" bIns="0">
            <a:normAutofit/>
          </a:bodyPr>
          <a:lstStyle/>
          <a:p>
            <a:endParaRPr lang="en-US" sz="2400" b="0" strike="noStrike" spc="-1">
              <a:solidFill>
                <a:srgbClr val="000000"/>
              </a:solidFill>
              <a:latin typeface="Calibri"/>
            </a:endParaRPr>
          </a:p>
        </p:txBody>
      </p:sp>
      <p:sp>
        <p:nvSpPr>
          <p:cNvPr id="21" name="PlaceHolder 4"/>
          <p:cNvSpPr>
            <a:spLocks noGrp="1"/>
          </p:cNvSpPr>
          <p:nvPr>
            <p:ph type="body"/>
          </p:nvPr>
        </p:nvSpPr>
        <p:spPr>
          <a:xfrm>
            <a:off x="4674240" y="2973240"/>
            <a:ext cx="4015800" cy="1618920"/>
          </a:xfrm>
          <a:prstGeom prst="rect">
            <a:avLst/>
          </a:prstGeom>
        </p:spPr>
        <p:txBody>
          <a:bodyPr lIns="0" tIns="0" rIns="0" bIns="0">
            <a:normAutofit/>
          </a:bodyPr>
          <a:lstStyle/>
          <a:p>
            <a:endParaRPr lang="en-US" sz="2400" b="0" strike="noStrike" spc="-1">
              <a:solidFill>
                <a:srgbClr val="000000"/>
              </a:solidFill>
              <a:latin typeface="Calibri"/>
            </a:endParaRPr>
          </a:p>
        </p:txBody>
      </p:sp>
    </p:spTree>
    <p:extLst>
      <p:ext uri="{BB962C8B-B14F-4D97-AF65-F5344CB8AC3E}">
        <p14:creationId xmlns:p14="http://schemas.microsoft.com/office/powerpoint/2010/main" val="29141750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541014"/>
            <a:ext cx="8229240" cy="186974"/>
          </a:xfrm>
          <a:prstGeom prst="rect">
            <a:avLst/>
          </a:prstGeom>
        </p:spPr>
        <p:txBody>
          <a:bodyPr lIns="0" tIns="0" rIns="0" bIns="0" anchor="ctr">
            <a:spAutoFit/>
          </a:bodyPr>
          <a:lstStyle/>
          <a:p>
            <a:endParaRPr lang="en-US" sz="1350" b="0" strike="noStrike" spc="-1">
              <a:solidFill>
                <a:srgbClr val="000000"/>
              </a:solidFill>
              <a:latin typeface="Calibri"/>
            </a:endParaRPr>
          </a:p>
        </p:txBody>
      </p:sp>
      <p:sp>
        <p:nvSpPr>
          <p:cNvPr id="23" name="PlaceHolder 2"/>
          <p:cNvSpPr>
            <a:spLocks noGrp="1"/>
          </p:cNvSpPr>
          <p:nvPr>
            <p:ph type="body"/>
          </p:nvPr>
        </p:nvSpPr>
        <p:spPr>
          <a:xfrm>
            <a:off x="457200" y="1200150"/>
            <a:ext cx="4015800" cy="1618920"/>
          </a:xfrm>
          <a:prstGeom prst="rect">
            <a:avLst/>
          </a:prstGeom>
        </p:spPr>
        <p:txBody>
          <a:bodyPr lIns="0" tIns="0" rIns="0" bIns="0">
            <a:normAutofit/>
          </a:bodyPr>
          <a:lstStyle/>
          <a:p>
            <a:endParaRPr lang="en-US" sz="2400" b="0" strike="noStrike" spc="-1">
              <a:solidFill>
                <a:srgbClr val="000000"/>
              </a:solidFill>
              <a:latin typeface="Calibri"/>
            </a:endParaRPr>
          </a:p>
        </p:txBody>
      </p:sp>
      <p:sp>
        <p:nvSpPr>
          <p:cNvPr id="24" name="PlaceHolder 3"/>
          <p:cNvSpPr>
            <a:spLocks noGrp="1"/>
          </p:cNvSpPr>
          <p:nvPr>
            <p:ph type="body"/>
          </p:nvPr>
        </p:nvSpPr>
        <p:spPr>
          <a:xfrm>
            <a:off x="4674240" y="1200150"/>
            <a:ext cx="4015800" cy="1618920"/>
          </a:xfrm>
          <a:prstGeom prst="rect">
            <a:avLst/>
          </a:prstGeom>
        </p:spPr>
        <p:txBody>
          <a:bodyPr lIns="0" tIns="0" rIns="0" bIns="0">
            <a:normAutofit/>
          </a:bodyPr>
          <a:lstStyle/>
          <a:p>
            <a:endParaRPr lang="en-US" sz="2400" b="0" strike="noStrike" spc="-1">
              <a:solidFill>
                <a:srgbClr val="000000"/>
              </a:solidFill>
              <a:latin typeface="Calibri"/>
            </a:endParaRPr>
          </a:p>
        </p:txBody>
      </p:sp>
      <p:sp>
        <p:nvSpPr>
          <p:cNvPr id="25" name="PlaceHolder 4"/>
          <p:cNvSpPr>
            <a:spLocks noGrp="1"/>
          </p:cNvSpPr>
          <p:nvPr>
            <p:ph type="body"/>
          </p:nvPr>
        </p:nvSpPr>
        <p:spPr>
          <a:xfrm>
            <a:off x="457200" y="2973240"/>
            <a:ext cx="8229240" cy="1618920"/>
          </a:xfrm>
          <a:prstGeom prst="rect">
            <a:avLst/>
          </a:prstGeom>
        </p:spPr>
        <p:txBody>
          <a:bodyPr lIns="0" tIns="0" rIns="0" bIns="0">
            <a:normAutofit/>
          </a:bodyPr>
          <a:lstStyle/>
          <a:p>
            <a:endParaRPr lang="en-US" sz="2400" b="0" strike="noStrike" spc="-1">
              <a:solidFill>
                <a:srgbClr val="000000"/>
              </a:solidFill>
              <a:latin typeface="Calibri"/>
            </a:endParaRPr>
          </a:p>
        </p:txBody>
      </p:sp>
    </p:spTree>
    <p:extLst>
      <p:ext uri="{BB962C8B-B14F-4D97-AF65-F5344CB8AC3E}">
        <p14:creationId xmlns:p14="http://schemas.microsoft.com/office/powerpoint/2010/main" val="13577325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541014"/>
            <a:ext cx="8229240" cy="186974"/>
          </a:xfrm>
          <a:prstGeom prst="rect">
            <a:avLst/>
          </a:prstGeom>
        </p:spPr>
        <p:txBody>
          <a:bodyPr lIns="0" tIns="0" rIns="0" bIns="0" anchor="ctr">
            <a:spAutoFit/>
          </a:bodyPr>
          <a:lstStyle/>
          <a:p>
            <a:endParaRPr lang="en-US" sz="1350" b="0" strike="noStrike" spc="-1">
              <a:solidFill>
                <a:srgbClr val="000000"/>
              </a:solidFill>
              <a:latin typeface="Calibri"/>
            </a:endParaRPr>
          </a:p>
        </p:txBody>
      </p:sp>
      <p:sp>
        <p:nvSpPr>
          <p:cNvPr id="27" name="PlaceHolder 2"/>
          <p:cNvSpPr>
            <a:spLocks noGrp="1"/>
          </p:cNvSpPr>
          <p:nvPr>
            <p:ph type="body"/>
          </p:nvPr>
        </p:nvSpPr>
        <p:spPr>
          <a:xfrm>
            <a:off x="457200" y="1200150"/>
            <a:ext cx="8229240" cy="1618920"/>
          </a:xfrm>
          <a:prstGeom prst="rect">
            <a:avLst/>
          </a:prstGeom>
        </p:spPr>
        <p:txBody>
          <a:bodyPr lIns="0" tIns="0" rIns="0" bIns="0">
            <a:normAutofit/>
          </a:bodyPr>
          <a:lstStyle/>
          <a:p>
            <a:endParaRPr lang="en-US" sz="2400" b="0" strike="noStrike" spc="-1">
              <a:solidFill>
                <a:srgbClr val="000000"/>
              </a:solidFill>
              <a:latin typeface="Calibri"/>
            </a:endParaRPr>
          </a:p>
        </p:txBody>
      </p:sp>
      <p:sp>
        <p:nvSpPr>
          <p:cNvPr id="28" name="PlaceHolder 3"/>
          <p:cNvSpPr>
            <a:spLocks noGrp="1"/>
          </p:cNvSpPr>
          <p:nvPr>
            <p:ph type="body"/>
          </p:nvPr>
        </p:nvSpPr>
        <p:spPr>
          <a:xfrm>
            <a:off x="457200" y="2973240"/>
            <a:ext cx="8229240" cy="1618920"/>
          </a:xfrm>
          <a:prstGeom prst="rect">
            <a:avLst/>
          </a:prstGeom>
        </p:spPr>
        <p:txBody>
          <a:bodyPr lIns="0" tIns="0" rIns="0" bIns="0">
            <a:normAutofit/>
          </a:bodyPr>
          <a:lstStyle/>
          <a:p>
            <a:endParaRPr lang="en-US" sz="2400" b="0" strike="noStrike" spc="-1">
              <a:solidFill>
                <a:srgbClr val="000000"/>
              </a:solidFill>
              <a:latin typeface="Calibri"/>
            </a:endParaRPr>
          </a:p>
        </p:txBody>
      </p:sp>
    </p:spTree>
    <p:extLst>
      <p:ext uri="{BB962C8B-B14F-4D97-AF65-F5344CB8AC3E}">
        <p14:creationId xmlns:p14="http://schemas.microsoft.com/office/powerpoint/2010/main" val="1004791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541014"/>
            <a:ext cx="8229240" cy="186974"/>
          </a:xfrm>
          <a:prstGeom prst="rect">
            <a:avLst/>
          </a:prstGeom>
        </p:spPr>
        <p:txBody>
          <a:bodyPr lIns="0" tIns="0" rIns="0" bIns="0" anchor="ctr">
            <a:spAutoFit/>
          </a:bodyPr>
          <a:lstStyle/>
          <a:p>
            <a:endParaRPr lang="en-US" sz="1350" b="0" strike="noStrike" spc="-1">
              <a:solidFill>
                <a:srgbClr val="000000"/>
              </a:solidFill>
              <a:latin typeface="Calibri"/>
            </a:endParaRPr>
          </a:p>
        </p:txBody>
      </p:sp>
      <p:sp>
        <p:nvSpPr>
          <p:cNvPr id="30" name="PlaceHolder 2"/>
          <p:cNvSpPr>
            <a:spLocks noGrp="1"/>
          </p:cNvSpPr>
          <p:nvPr>
            <p:ph type="body"/>
          </p:nvPr>
        </p:nvSpPr>
        <p:spPr>
          <a:xfrm>
            <a:off x="457200" y="1200150"/>
            <a:ext cx="4015800" cy="1618920"/>
          </a:xfrm>
          <a:prstGeom prst="rect">
            <a:avLst/>
          </a:prstGeom>
        </p:spPr>
        <p:txBody>
          <a:bodyPr lIns="0" tIns="0" rIns="0" bIns="0">
            <a:normAutofit/>
          </a:bodyPr>
          <a:lstStyle/>
          <a:p>
            <a:endParaRPr lang="en-US" sz="2400" b="0" strike="noStrike" spc="-1">
              <a:solidFill>
                <a:srgbClr val="000000"/>
              </a:solidFill>
              <a:latin typeface="Calibri"/>
            </a:endParaRPr>
          </a:p>
        </p:txBody>
      </p:sp>
      <p:sp>
        <p:nvSpPr>
          <p:cNvPr id="31" name="PlaceHolder 3"/>
          <p:cNvSpPr>
            <a:spLocks noGrp="1"/>
          </p:cNvSpPr>
          <p:nvPr>
            <p:ph type="body"/>
          </p:nvPr>
        </p:nvSpPr>
        <p:spPr>
          <a:xfrm>
            <a:off x="4674240" y="1200150"/>
            <a:ext cx="4015800" cy="1618920"/>
          </a:xfrm>
          <a:prstGeom prst="rect">
            <a:avLst/>
          </a:prstGeom>
        </p:spPr>
        <p:txBody>
          <a:bodyPr lIns="0" tIns="0" rIns="0" bIns="0">
            <a:normAutofit/>
          </a:bodyPr>
          <a:lstStyle/>
          <a:p>
            <a:endParaRPr lang="en-US" sz="2400" b="0" strike="noStrike" spc="-1">
              <a:solidFill>
                <a:srgbClr val="000000"/>
              </a:solidFill>
              <a:latin typeface="Calibri"/>
            </a:endParaRPr>
          </a:p>
        </p:txBody>
      </p:sp>
      <p:sp>
        <p:nvSpPr>
          <p:cNvPr id="32" name="PlaceHolder 4"/>
          <p:cNvSpPr>
            <a:spLocks noGrp="1"/>
          </p:cNvSpPr>
          <p:nvPr>
            <p:ph type="body"/>
          </p:nvPr>
        </p:nvSpPr>
        <p:spPr>
          <a:xfrm>
            <a:off x="457200" y="2973240"/>
            <a:ext cx="4015800" cy="1618920"/>
          </a:xfrm>
          <a:prstGeom prst="rect">
            <a:avLst/>
          </a:prstGeom>
        </p:spPr>
        <p:txBody>
          <a:bodyPr lIns="0" tIns="0" rIns="0" bIns="0">
            <a:normAutofit/>
          </a:bodyPr>
          <a:lstStyle/>
          <a:p>
            <a:endParaRPr lang="en-US" sz="2400" b="0" strike="noStrike" spc="-1">
              <a:solidFill>
                <a:srgbClr val="000000"/>
              </a:solidFill>
              <a:latin typeface="Calibri"/>
            </a:endParaRPr>
          </a:p>
        </p:txBody>
      </p:sp>
      <p:sp>
        <p:nvSpPr>
          <p:cNvPr id="33" name="PlaceHolder 5"/>
          <p:cNvSpPr>
            <a:spLocks noGrp="1"/>
          </p:cNvSpPr>
          <p:nvPr>
            <p:ph type="body"/>
          </p:nvPr>
        </p:nvSpPr>
        <p:spPr>
          <a:xfrm>
            <a:off x="4674240" y="2973240"/>
            <a:ext cx="4015800" cy="1618920"/>
          </a:xfrm>
          <a:prstGeom prst="rect">
            <a:avLst/>
          </a:prstGeom>
        </p:spPr>
        <p:txBody>
          <a:bodyPr lIns="0" tIns="0" rIns="0" bIns="0">
            <a:normAutofit/>
          </a:bodyPr>
          <a:lstStyle/>
          <a:p>
            <a:endParaRPr lang="en-US" sz="2400" b="0" strike="noStrike" spc="-1">
              <a:solidFill>
                <a:srgbClr val="000000"/>
              </a:solidFill>
              <a:latin typeface="Calibri"/>
            </a:endParaRPr>
          </a:p>
        </p:txBody>
      </p:sp>
    </p:spTree>
    <p:extLst>
      <p:ext uri="{BB962C8B-B14F-4D97-AF65-F5344CB8AC3E}">
        <p14:creationId xmlns:p14="http://schemas.microsoft.com/office/powerpoint/2010/main" val="5922923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541014"/>
            <a:ext cx="8229240" cy="186974"/>
          </a:xfrm>
          <a:prstGeom prst="rect">
            <a:avLst/>
          </a:prstGeom>
        </p:spPr>
        <p:txBody>
          <a:bodyPr lIns="0" tIns="0" rIns="0" bIns="0" anchor="ctr">
            <a:spAutoFit/>
          </a:bodyPr>
          <a:lstStyle/>
          <a:p>
            <a:endParaRPr lang="en-US" sz="1350" b="0" strike="noStrike" spc="-1">
              <a:solidFill>
                <a:srgbClr val="000000"/>
              </a:solidFill>
              <a:latin typeface="Calibri"/>
            </a:endParaRPr>
          </a:p>
        </p:txBody>
      </p:sp>
      <p:sp>
        <p:nvSpPr>
          <p:cNvPr id="35" name="PlaceHolder 2"/>
          <p:cNvSpPr>
            <a:spLocks noGrp="1"/>
          </p:cNvSpPr>
          <p:nvPr>
            <p:ph type="body"/>
          </p:nvPr>
        </p:nvSpPr>
        <p:spPr>
          <a:xfrm>
            <a:off x="457200" y="1200150"/>
            <a:ext cx="2649600" cy="1618920"/>
          </a:xfrm>
          <a:prstGeom prst="rect">
            <a:avLst/>
          </a:prstGeom>
        </p:spPr>
        <p:txBody>
          <a:bodyPr lIns="0" tIns="0" rIns="0" bIns="0">
            <a:normAutofit/>
          </a:bodyPr>
          <a:lstStyle/>
          <a:p>
            <a:endParaRPr lang="en-US" sz="2400" b="0" strike="noStrike" spc="-1">
              <a:solidFill>
                <a:srgbClr val="000000"/>
              </a:solidFill>
              <a:latin typeface="Calibri"/>
            </a:endParaRPr>
          </a:p>
        </p:txBody>
      </p:sp>
      <p:sp>
        <p:nvSpPr>
          <p:cNvPr id="36" name="PlaceHolder 3"/>
          <p:cNvSpPr>
            <a:spLocks noGrp="1"/>
          </p:cNvSpPr>
          <p:nvPr>
            <p:ph type="body"/>
          </p:nvPr>
        </p:nvSpPr>
        <p:spPr>
          <a:xfrm>
            <a:off x="3239640" y="1200150"/>
            <a:ext cx="2649600" cy="1618920"/>
          </a:xfrm>
          <a:prstGeom prst="rect">
            <a:avLst/>
          </a:prstGeom>
        </p:spPr>
        <p:txBody>
          <a:bodyPr lIns="0" tIns="0" rIns="0" bIns="0">
            <a:normAutofit/>
          </a:bodyPr>
          <a:lstStyle/>
          <a:p>
            <a:endParaRPr lang="en-US" sz="2400" b="0" strike="noStrike" spc="-1">
              <a:solidFill>
                <a:srgbClr val="000000"/>
              </a:solidFill>
              <a:latin typeface="Calibri"/>
            </a:endParaRPr>
          </a:p>
        </p:txBody>
      </p:sp>
      <p:sp>
        <p:nvSpPr>
          <p:cNvPr id="37" name="PlaceHolder 4"/>
          <p:cNvSpPr>
            <a:spLocks noGrp="1"/>
          </p:cNvSpPr>
          <p:nvPr>
            <p:ph type="body"/>
          </p:nvPr>
        </p:nvSpPr>
        <p:spPr>
          <a:xfrm>
            <a:off x="6022080" y="1200150"/>
            <a:ext cx="2649600" cy="1618920"/>
          </a:xfrm>
          <a:prstGeom prst="rect">
            <a:avLst/>
          </a:prstGeom>
        </p:spPr>
        <p:txBody>
          <a:bodyPr lIns="0" tIns="0" rIns="0" bIns="0">
            <a:normAutofit/>
          </a:bodyPr>
          <a:lstStyle/>
          <a:p>
            <a:endParaRPr lang="en-US" sz="2400" b="0" strike="noStrike" spc="-1">
              <a:solidFill>
                <a:srgbClr val="000000"/>
              </a:solidFill>
              <a:latin typeface="Calibri"/>
            </a:endParaRPr>
          </a:p>
        </p:txBody>
      </p:sp>
      <p:sp>
        <p:nvSpPr>
          <p:cNvPr id="38" name="PlaceHolder 5"/>
          <p:cNvSpPr>
            <a:spLocks noGrp="1"/>
          </p:cNvSpPr>
          <p:nvPr>
            <p:ph type="body"/>
          </p:nvPr>
        </p:nvSpPr>
        <p:spPr>
          <a:xfrm>
            <a:off x="457200" y="2973240"/>
            <a:ext cx="2649600" cy="1618920"/>
          </a:xfrm>
          <a:prstGeom prst="rect">
            <a:avLst/>
          </a:prstGeom>
        </p:spPr>
        <p:txBody>
          <a:bodyPr lIns="0" tIns="0" rIns="0" bIns="0">
            <a:normAutofit/>
          </a:bodyPr>
          <a:lstStyle/>
          <a:p>
            <a:endParaRPr lang="en-US" sz="2400" b="0" strike="noStrike" spc="-1">
              <a:solidFill>
                <a:srgbClr val="000000"/>
              </a:solidFill>
              <a:latin typeface="Calibri"/>
            </a:endParaRPr>
          </a:p>
        </p:txBody>
      </p:sp>
      <p:sp>
        <p:nvSpPr>
          <p:cNvPr id="39" name="PlaceHolder 6"/>
          <p:cNvSpPr>
            <a:spLocks noGrp="1"/>
          </p:cNvSpPr>
          <p:nvPr>
            <p:ph type="body"/>
          </p:nvPr>
        </p:nvSpPr>
        <p:spPr>
          <a:xfrm>
            <a:off x="3239640" y="2973240"/>
            <a:ext cx="2649600" cy="1618920"/>
          </a:xfrm>
          <a:prstGeom prst="rect">
            <a:avLst/>
          </a:prstGeom>
        </p:spPr>
        <p:txBody>
          <a:bodyPr lIns="0" tIns="0" rIns="0" bIns="0">
            <a:normAutofit/>
          </a:bodyPr>
          <a:lstStyle/>
          <a:p>
            <a:endParaRPr lang="en-US" sz="2400" b="0" strike="noStrike" spc="-1">
              <a:solidFill>
                <a:srgbClr val="000000"/>
              </a:solidFill>
              <a:latin typeface="Calibri"/>
            </a:endParaRPr>
          </a:p>
        </p:txBody>
      </p:sp>
      <p:sp>
        <p:nvSpPr>
          <p:cNvPr id="40" name="PlaceHolder 7"/>
          <p:cNvSpPr>
            <a:spLocks noGrp="1"/>
          </p:cNvSpPr>
          <p:nvPr>
            <p:ph type="body"/>
          </p:nvPr>
        </p:nvSpPr>
        <p:spPr>
          <a:xfrm>
            <a:off x="6022080" y="2973240"/>
            <a:ext cx="2649600" cy="1618920"/>
          </a:xfrm>
          <a:prstGeom prst="rect">
            <a:avLst/>
          </a:prstGeom>
        </p:spPr>
        <p:txBody>
          <a:bodyPr lIns="0" tIns="0" rIns="0" bIns="0">
            <a:normAutofit/>
          </a:bodyPr>
          <a:lstStyle/>
          <a:p>
            <a:endParaRPr lang="en-US" sz="2400" b="0" strike="noStrike" spc="-1">
              <a:solidFill>
                <a:srgbClr val="000000"/>
              </a:solidFill>
              <a:latin typeface="Calibri"/>
            </a:endParaRPr>
          </a:p>
        </p:txBody>
      </p:sp>
    </p:spTree>
    <p:extLst>
      <p:ext uri="{BB962C8B-B14F-4D97-AF65-F5344CB8AC3E}">
        <p14:creationId xmlns:p14="http://schemas.microsoft.com/office/powerpoint/2010/main" val="2825517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457200" y="205200"/>
            <a:ext cx="8229240" cy="39812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14"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15"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
        <p:nvSpPr>
          <p:cNvPr id="16"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18"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1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20"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05200"/>
            <a:ext cx="8229240" cy="858600"/>
          </a:xfrm>
          <a:prstGeom prst="rect">
            <a:avLst/>
          </a:prstGeom>
        </p:spPr>
        <p:txBody>
          <a:bodyPr lIns="0" tIns="0" rIns="0" bIns="0" anchor="ctr">
            <a:spAutoFit/>
          </a:bodyPr>
          <a:lstStyle/>
          <a:p>
            <a:pPr algn="ctr"/>
            <a:endParaRPr lang="en-US" sz="4400" b="0" strike="noStrike" spc="-1">
              <a:latin typeface="Arial"/>
            </a:endParaRPr>
          </a:p>
        </p:txBody>
      </p:sp>
      <p:sp>
        <p:nvSpPr>
          <p:cNvPr id="22"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23"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24"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emf"/><Relationship Id="rId2" Type="http://schemas.openxmlformats.org/officeDocument/2006/relationships/slideLayout" Target="../slideLayouts/slideLayout14.xml"/><Relationship Id="rId16" Type="http://schemas.openxmlformats.org/officeDocument/2006/relationships/oleObject" Target="../embeddings/oleObject2.bin"/><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3.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vmlDrawing" Target="../drawings/vmlDrawing2.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1.emf"/><Relationship Id="rId2" Type="http://schemas.openxmlformats.org/officeDocument/2006/relationships/slideLayout" Target="../slideLayouts/slideLayout26.xml"/><Relationship Id="rId16" Type="http://schemas.openxmlformats.org/officeDocument/2006/relationships/oleObject" Target="../embeddings/oleObject3.bin"/><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ags" Target="../tags/tag4.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vmlDrawing" Target="../drawings/vmlDrawing3.v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1.emf"/><Relationship Id="rId2" Type="http://schemas.openxmlformats.org/officeDocument/2006/relationships/slideLayout" Target="../slideLayouts/slideLayout38.xml"/><Relationship Id="rId16" Type="http://schemas.openxmlformats.org/officeDocument/2006/relationships/oleObject" Target="../embeddings/oleObject4.bin"/><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ags" Target="../tags/tag5.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vmlDrawing" Target="../drawings/vmlDrawing4.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F2B32"/>
        </a:solidFill>
        <a:effectLst/>
      </p:bgPr>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8AE78839-5E3B-439D-9370-7EEEFF96BB94}"/>
              </a:ext>
            </a:extLst>
          </p:cNvPr>
          <p:cNvGraphicFramePr>
            <a:graphicFrameLocks noChangeAspect="1"/>
          </p:cNvGraphicFramePr>
          <p:nvPr userDrawn="1">
            <p:custDataLst>
              <p:tags r:id="rId15"/>
            </p:custDataLst>
            <p:extLst>
              <p:ext uri="{D42A27DB-BD31-4B8C-83A1-F6EECF244321}">
                <p14:modId xmlns:p14="http://schemas.microsoft.com/office/powerpoint/2010/main" val="27910379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16" imgW="415" imgH="416" progId="TCLayout.ActiveDocument.1">
                  <p:embed/>
                </p:oleObj>
              </mc:Choice>
              <mc:Fallback>
                <p:oleObj name="think-cell Slide" r:id="rId16" imgW="415" imgH="416" progId="TCLayout.ActiveDocument.1">
                  <p:embed/>
                  <p:pic>
                    <p:nvPicPr>
                      <p:cNvPr id="11" name="Object 10" hidden="1">
                        <a:extLst>
                          <a:ext uri="{FF2B5EF4-FFF2-40B4-BE49-F238E27FC236}">
                            <a16:creationId xmlns:a16="http://schemas.microsoft.com/office/drawing/2014/main" id="{8AE78839-5E3B-439D-9370-7EEEFF96BB94}"/>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4" name="CustomShape 1"/>
          <p:cNvSpPr/>
          <p:nvPr/>
        </p:nvSpPr>
        <p:spPr>
          <a:xfrm>
            <a:off x="0" y="-10440"/>
            <a:ext cx="8227800" cy="5163120"/>
          </a:xfrm>
          <a:custGeom>
            <a:avLst/>
            <a:gdLst/>
            <a:ahLst/>
            <a:cxnLst/>
            <a:rect l="l" t="t" r="r" b="b"/>
            <a:pathLst>
              <a:path w="328450" h="206122">
                <a:moveTo>
                  <a:pt x="0" y="0"/>
                </a:moveTo>
                <a:lnTo>
                  <a:pt x="0" y="206122"/>
                </a:lnTo>
                <a:lnTo>
                  <a:pt x="328450" y="206122"/>
                </a:lnTo>
                <a:lnTo>
                  <a:pt x="273309" y="331"/>
                </a:lnTo>
                <a:close/>
              </a:path>
            </a:pathLst>
          </a:custGeom>
          <a:solidFill>
            <a:srgbClr val="FFFFFF"/>
          </a:solidFill>
          <a:ln>
            <a:noFill/>
          </a:ln>
        </p:spPr>
        <p:style>
          <a:lnRef idx="0">
            <a:scrgbClr r="0" g="0" b="0"/>
          </a:lnRef>
          <a:fillRef idx="0">
            <a:scrgbClr r="0" g="0" b="0"/>
          </a:fillRef>
          <a:effectRef idx="0">
            <a:scrgbClr r="0" g="0" b="0"/>
          </a:effectRef>
          <a:fontRef idx="minor"/>
        </p:style>
        <p:txBody>
          <a:bodyPr/>
          <a:lstStyle/>
          <a:p>
            <a:endParaRPr lang="en-GB" dirty="0"/>
          </a:p>
        </p:txBody>
      </p:sp>
      <p:sp>
        <p:nvSpPr>
          <p:cNvPr id="5" name="CustomShape 2"/>
          <p:cNvSpPr/>
          <p:nvPr/>
        </p:nvSpPr>
        <p:spPr>
          <a:xfrm>
            <a:off x="0" y="-10440"/>
            <a:ext cx="8227800" cy="5163120"/>
          </a:xfrm>
          <a:custGeom>
            <a:avLst/>
            <a:gdLst/>
            <a:ahLst/>
            <a:cxnLst/>
            <a:rect l="l" t="t" r="r" b="b"/>
            <a:pathLst>
              <a:path w="328450" h="206122">
                <a:moveTo>
                  <a:pt x="0" y="0"/>
                </a:moveTo>
                <a:lnTo>
                  <a:pt x="0" y="206122"/>
                </a:lnTo>
                <a:lnTo>
                  <a:pt x="328450" y="206122"/>
                </a:lnTo>
                <a:lnTo>
                  <a:pt x="273309" y="331"/>
                </a:lnTo>
                <a:close/>
              </a:path>
            </a:pathLst>
          </a:custGeom>
          <a:solidFill>
            <a:srgbClr val="000000">
              <a:alpha val="8000"/>
            </a:srgbClr>
          </a:solidFill>
          <a:ln>
            <a:noFill/>
          </a:ln>
        </p:spPr>
        <p:style>
          <a:lnRef idx="0">
            <a:scrgbClr r="0" g="0" b="0"/>
          </a:lnRef>
          <a:fillRef idx="0">
            <a:scrgbClr r="0" g="0" b="0"/>
          </a:fillRef>
          <a:effectRef idx="0">
            <a:scrgbClr r="0" g="0" b="0"/>
          </a:effectRef>
          <a:fontRef idx="minor"/>
        </p:style>
        <p:txBody>
          <a:bodyPr/>
          <a:lstStyle/>
          <a:p>
            <a:endParaRPr lang="en-GB" dirty="0"/>
          </a:p>
        </p:txBody>
      </p:sp>
      <p:sp>
        <p:nvSpPr>
          <p:cNvPr id="2" name="PlaceHolder 3"/>
          <p:cNvSpPr>
            <a:spLocks noGrp="1"/>
          </p:cNvSpPr>
          <p:nvPr>
            <p:ph type="title"/>
          </p:nvPr>
        </p:nvSpPr>
        <p:spPr>
          <a:xfrm>
            <a:off x="457200" y="205200"/>
            <a:ext cx="8229240" cy="858600"/>
          </a:xfrm>
          <a:prstGeom prst="rect">
            <a:avLst/>
          </a:prstGeom>
        </p:spPr>
        <p:txBody>
          <a:bodyPr vert="horz" lIns="0" tIns="0" rIns="0" bIns="0" anchor="ctr">
            <a:noAutofit/>
          </a:bodyPr>
          <a:lstStyle/>
          <a:p>
            <a:pPr algn="ctr"/>
            <a:r>
              <a:rPr lang="en-US" sz="4400" b="0" strike="noStrike" spc="-1">
                <a:latin typeface="Arial"/>
              </a:rPr>
              <a:t>Click to edit the title text format</a:t>
            </a:r>
          </a:p>
        </p:txBody>
      </p:sp>
      <p:sp>
        <p:nvSpPr>
          <p:cNvPr id="3" name="PlaceHolder 4"/>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8F2B32"/>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18BC83D-61E7-4332-B847-1B1180B4E5B0}"/>
              </a:ext>
            </a:extLst>
          </p:cNvPr>
          <p:cNvGraphicFramePr>
            <a:graphicFrameLocks noChangeAspect="1"/>
          </p:cNvGraphicFramePr>
          <p:nvPr userDrawn="1">
            <p:custDataLst>
              <p:tags r:id="rId15"/>
            </p:custDataLst>
            <p:extLst>
              <p:ext uri="{D42A27DB-BD31-4B8C-83A1-F6EECF244321}">
                <p14:modId xmlns:p14="http://schemas.microsoft.com/office/powerpoint/2010/main" val="3123662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16" imgW="415" imgH="416" progId="TCLayout.ActiveDocument.1">
                  <p:embed/>
                </p:oleObj>
              </mc:Choice>
              <mc:Fallback>
                <p:oleObj name="think-cell Slide" r:id="rId16" imgW="415" imgH="416" progId="TCLayout.ActiveDocument.1">
                  <p:embed/>
                  <p:pic>
                    <p:nvPicPr>
                      <p:cNvPr id="7" name="Object 6" hidden="1">
                        <a:extLst>
                          <a:ext uri="{FF2B5EF4-FFF2-40B4-BE49-F238E27FC236}">
                            <a16:creationId xmlns:a16="http://schemas.microsoft.com/office/drawing/2014/main" id="{D18BC83D-61E7-4332-B847-1B1180B4E5B0}"/>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40" name="CustomShape 1"/>
          <p:cNvSpPr/>
          <p:nvPr/>
        </p:nvSpPr>
        <p:spPr>
          <a:xfrm>
            <a:off x="228600" y="-10440"/>
            <a:ext cx="8227800" cy="5163120"/>
          </a:xfrm>
          <a:custGeom>
            <a:avLst/>
            <a:gdLst/>
            <a:ahLst/>
            <a:cxnLst/>
            <a:rect l="l" t="t" r="r" b="b"/>
            <a:pathLst>
              <a:path w="328450" h="206122">
                <a:moveTo>
                  <a:pt x="0" y="0"/>
                </a:moveTo>
                <a:lnTo>
                  <a:pt x="0" y="206122"/>
                </a:lnTo>
                <a:lnTo>
                  <a:pt x="328450" y="206122"/>
                </a:lnTo>
                <a:lnTo>
                  <a:pt x="273309" y="331"/>
                </a:lnTo>
                <a:close/>
              </a:path>
            </a:pathLst>
          </a:custGeom>
          <a:solidFill>
            <a:srgbClr val="000000">
              <a:alpha val="8000"/>
            </a:srgbClr>
          </a:solidFill>
          <a:ln>
            <a:noFill/>
          </a:ln>
        </p:spPr>
        <p:style>
          <a:lnRef idx="0">
            <a:scrgbClr r="0" g="0" b="0"/>
          </a:lnRef>
          <a:fillRef idx="0">
            <a:scrgbClr r="0" g="0" b="0"/>
          </a:fillRef>
          <a:effectRef idx="0">
            <a:scrgbClr r="0" g="0" b="0"/>
          </a:effectRef>
          <a:fontRef idx="minor"/>
        </p:style>
        <p:txBody>
          <a:bodyPr/>
          <a:lstStyle/>
          <a:p>
            <a:endParaRPr lang="en-GB" dirty="0"/>
          </a:p>
        </p:txBody>
      </p:sp>
      <p:sp>
        <p:nvSpPr>
          <p:cNvPr id="41" name="CustomShape 2"/>
          <p:cNvSpPr/>
          <p:nvPr/>
        </p:nvSpPr>
        <p:spPr>
          <a:xfrm>
            <a:off x="0" y="-10440"/>
            <a:ext cx="8227800" cy="5163120"/>
          </a:xfrm>
          <a:custGeom>
            <a:avLst/>
            <a:gdLst/>
            <a:ahLst/>
            <a:cxnLst/>
            <a:rect l="l" t="t" r="r" b="b"/>
            <a:pathLst>
              <a:path w="328450" h="206122">
                <a:moveTo>
                  <a:pt x="0" y="0"/>
                </a:moveTo>
                <a:lnTo>
                  <a:pt x="0" y="206122"/>
                </a:lnTo>
                <a:lnTo>
                  <a:pt x="328450" y="206122"/>
                </a:lnTo>
                <a:lnTo>
                  <a:pt x="273309" y="331"/>
                </a:lnTo>
                <a:close/>
              </a:path>
            </a:pathLst>
          </a:custGeom>
          <a:solidFill>
            <a:srgbClr val="FFFFFF"/>
          </a:solidFill>
          <a:ln>
            <a:noFill/>
          </a:ln>
        </p:spPr>
        <p:style>
          <a:lnRef idx="0">
            <a:scrgbClr r="0" g="0" b="0"/>
          </a:lnRef>
          <a:fillRef idx="0">
            <a:scrgbClr r="0" g="0" b="0"/>
          </a:fillRef>
          <a:effectRef idx="0">
            <a:scrgbClr r="0" g="0" b="0"/>
          </a:effectRef>
          <a:fontRef idx="minor"/>
        </p:style>
        <p:txBody>
          <a:bodyPr/>
          <a:lstStyle/>
          <a:p>
            <a:endParaRPr lang="en-GB" dirty="0"/>
          </a:p>
        </p:txBody>
      </p:sp>
      <p:sp>
        <p:nvSpPr>
          <p:cNvPr id="44" name="PlaceHolder 3"/>
          <p:cNvSpPr>
            <a:spLocks noGrp="1"/>
          </p:cNvSpPr>
          <p:nvPr>
            <p:ph type="title"/>
          </p:nvPr>
        </p:nvSpPr>
        <p:spPr>
          <a:xfrm>
            <a:off x="457200" y="205200"/>
            <a:ext cx="8229240" cy="858600"/>
          </a:xfrm>
          <a:prstGeom prst="rect">
            <a:avLst/>
          </a:prstGeom>
        </p:spPr>
        <p:txBody>
          <a:bodyPr vert="horz" lIns="0" tIns="0" rIns="0" bIns="0" anchor="ctr">
            <a:noAutofit/>
          </a:bodyPr>
          <a:lstStyle/>
          <a:p>
            <a:pPr algn="ctr"/>
            <a:r>
              <a:rPr lang="en-US" sz="4400" b="0" strike="noStrike" spc="-1">
                <a:latin typeface="Arial"/>
              </a:rPr>
              <a:t>Click to edit the title text format</a:t>
            </a:r>
          </a:p>
        </p:txBody>
      </p:sp>
      <p:sp>
        <p:nvSpPr>
          <p:cNvPr id="45" name="PlaceHolder 4"/>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8F2B32"/>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B247210-4DEF-4569-8825-462CA9D340F7}"/>
              </a:ext>
            </a:extLst>
          </p:cNvPr>
          <p:cNvGraphicFramePr>
            <a:graphicFrameLocks noChangeAspect="1"/>
          </p:cNvGraphicFramePr>
          <p:nvPr userDrawn="1">
            <p:custDataLst>
              <p:tags r:id="rId15"/>
            </p:custDataLst>
            <p:extLst>
              <p:ext uri="{D42A27DB-BD31-4B8C-83A1-F6EECF244321}">
                <p14:modId xmlns:p14="http://schemas.microsoft.com/office/powerpoint/2010/main" val="42727180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16" imgW="415" imgH="416" progId="TCLayout.ActiveDocument.1">
                  <p:embed/>
                </p:oleObj>
              </mc:Choice>
              <mc:Fallback>
                <p:oleObj name="think-cell Slide" r:id="rId16" imgW="415" imgH="416" progId="TCLayout.ActiveDocument.1">
                  <p:embed/>
                  <p:pic>
                    <p:nvPicPr>
                      <p:cNvPr id="7" name="Object 6" hidden="1">
                        <a:extLst>
                          <a:ext uri="{FF2B5EF4-FFF2-40B4-BE49-F238E27FC236}">
                            <a16:creationId xmlns:a16="http://schemas.microsoft.com/office/drawing/2014/main" id="{CB247210-4DEF-4569-8825-462CA9D340F7}"/>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82" name="CustomShape 1"/>
          <p:cNvSpPr/>
          <p:nvPr/>
        </p:nvSpPr>
        <p:spPr>
          <a:xfrm>
            <a:off x="228600" y="-10440"/>
            <a:ext cx="8227800" cy="5163120"/>
          </a:xfrm>
          <a:custGeom>
            <a:avLst/>
            <a:gdLst/>
            <a:ahLst/>
            <a:cxnLst/>
            <a:rect l="l" t="t" r="r" b="b"/>
            <a:pathLst>
              <a:path w="328450" h="206122">
                <a:moveTo>
                  <a:pt x="0" y="0"/>
                </a:moveTo>
                <a:lnTo>
                  <a:pt x="0" y="206122"/>
                </a:lnTo>
                <a:lnTo>
                  <a:pt x="328450" y="206122"/>
                </a:lnTo>
                <a:lnTo>
                  <a:pt x="273309" y="331"/>
                </a:lnTo>
                <a:close/>
              </a:path>
            </a:pathLst>
          </a:custGeom>
          <a:solidFill>
            <a:srgbClr val="000000">
              <a:alpha val="8000"/>
            </a:srgbClr>
          </a:solidFill>
          <a:ln>
            <a:noFill/>
          </a:ln>
        </p:spPr>
        <p:style>
          <a:lnRef idx="0">
            <a:scrgbClr r="0" g="0" b="0"/>
          </a:lnRef>
          <a:fillRef idx="0">
            <a:scrgbClr r="0" g="0" b="0"/>
          </a:fillRef>
          <a:effectRef idx="0">
            <a:scrgbClr r="0" g="0" b="0"/>
          </a:effectRef>
          <a:fontRef idx="minor"/>
        </p:style>
        <p:txBody>
          <a:bodyPr/>
          <a:lstStyle/>
          <a:p>
            <a:endParaRPr lang="en-GB" dirty="0"/>
          </a:p>
        </p:txBody>
      </p:sp>
      <p:sp>
        <p:nvSpPr>
          <p:cNvPr id="83" name="CustomShape 2"/>
          <p:cNvSpPr/>
          <p:nvPr/>
        </p:nvSpPr>
        <p:spPr>
          <a:xfrm>
            <a:off x="0" y="-10440"/>
            <a:ext cx="8227800" cy="5163120"/>
          </a:xfrm>
          <a:custGeom>
            <a:avLst/>
            <a:gdLst/>
            <a:ahLst/>
            <a:cxnLst/>
            <a:rect l="l" t="t" r="r" b="b"/>
            <a:pathLst>
              <a:path w="328450" h="206122">
                <a:moveTo>
                  <a:pt x="0" y="0"/>
                </a:moveTo>
                <a:lnTo>
                  <a:pt x="0" y="206122"/>
                </a:lnTo>
                <a:lnTo>
                  <a:pt x="328450" y="206122"/>
                </a:lnTo>
                <a:lnTo>
                  <a:pt x="273309" y="331"/>
                </a:lnTo>
                <a:close/>
              </a:path>
            </a:pathLst>
          </a:custGeom>
          <a:solidFill>
            <a:srgbClr val="FFFFFF"/>
          </a:solidFill>
          <a:ln>
            <a:noFill/>
          </a:ln>
        </p:spPr>
        <p:style>
          <a:lnRef idx="0">
            <a:scrgbClr r="0" g="0" b="0"/>
          </a:lnRef>
          <a:fillRef idx="0">
            <a:scrgbClr r="0" g="0" b="0"/>
          </a:fillRef>
          <a:effectRef idx="0">
            <a:scrgbClr r="0" g="0" b="0"/>
          </a:effectRef>
          <a:fontRef idx="minor"/>
        </p:style>
        <p:txBody>
          <a:bodyPr/>
          <a:lstStyle/>
          <a:p>
            <a:endParaRPr lang="en-GB" dirty="0"/>
          </a:p>
        </p:txBody>
      </p:sp>
      <p:sp>
        <p:nvSpPr>
          <p:cNvPr id="86" name="PlaceHolder 3"/>
          <p:cNvSpPr>
            <a:spLocks noGrp="1"/>
          </p:cNvSpPr>
          <p:nvPr>
            <p:ph type="title"/>
          </p:nvPr>
        </p:nvSpPr>
        <p:spPr>
          <a:xfrm>
            <a:off x="457200" y="457200"/>
            <a:ext cx="8229240" cy="858600"/>
          </a:xfrm>
          <a:prstGeom prst="rect">
            <a:avLst/>
          </a:prstGeom>
        </p:spPr>
        <p:txBody>
          <a:bodyPr vert="horz" lIns="0" tIns="0" rIns="0" bIns="0" anchor="ctr">
            <a:noAutofit/>
          </a:bodyPr>
          <a:lstStyle/>
          <a:p>
            <a:pPr algn="ctr"/>
            <a:r>
              <a:rPr lang="en-US" sz="4400" b="0" strike="noStrike" spc="-1">
                <a:latin typeface="Arial"/>
              </a:rPr>
              <a:t>Click to edit the title text format</a:t>
            </a:r>
          </a:p>
        </p:txBody>
      </p:sp>
      <p:sp>
        <p:nvSpPr>
          <p:cNvPr id="87" name="PlaceHolder 4"/>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87A3BA14-7C07-4A93-9174-8B6D7E087DA8}"/>
              </a:ext>
            </a:extLst>
          </p:cNvPr>
          <p:cNvGraphicFramePr>
            <a:graphicFrameLocks noChangeAspect="1"/>
          </p:cNvGraphicFramePr>
          <p:nvPr userDrawn="1">
            <p:custDataLst>
              <p:tags r:id="rId15"/>
            </p:custDataLst>
            <p:extLst>
              <p:ext uri="{D42A27DB-BD31-4B8C-83A1-F6EECF244321}">
                <p14:modId xmlns:p14="http://schemas.microsoft.com/office/powerpoint/2010/main" val="10983904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16" imgW="415" imgH="416" progId="TCLayout.ActiveDocument.1">
                  <p:embed/>
                </p:oleObj>
              </mc:Choice>
              <mc:Fallback>
                <p:oleObj name="think-cell Slide" r:id="rId16" imgW="415" imgH="416" progId="TCLayout.ActiveDocument.1">
                  <p:embed/>
                  <p:pic>
                    <p:nvPicPr>
                      <p:cNvPr id="12" name="Object 11" hidden="1">
                        <a:extLst>
                          <a:ext uri="{FF2B5EF4-FFF2-40B4-BE49-F238E27FC236}">
                            <a16:creationId xmlns:a16="http://schemas.microsoft.com/office/drawing/2014/main" id="{87A3BA14-7C07-4A93-9174-8B6D7E087DA8}"/>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5" name="PlaceHolder 1"/>
          <p:cNvSpPr>
            <a:spLocks noGrp="1"/>
          </p:cNvSpPr>
          <p:nvPr>
            <p:ph type="title"/>
          </p:nvPr>
        </p:nvSpPr>
        <p:spPr>
          <a:xfrm>
            <a:off x="685800" y="1597860"/>
            <a:ext cx="7772040" cy="1102140"/>
          </a:xfrm>
          <a:prstGeom prst="rect">
            <a:avLst/>
          </a:prstGeom>
        </p:spPr>
        <p:txBody>
          <a:bodyPr vert="horz" anchor="ctr">
            <a:noAutofit/>
          </a:bodyPr>
          <a:lstStyle/>
          <a:p>
            <a:pPr algn="ctr">
              <a:lnSpc>
                <a:spcPct val="100000"/>
              </a:lnSpc>
            </a:pPr>
            <a:r>
              <a:rPr lang="en-US" sz="3300" b="0" strike="noStrike" spc="-1">
                <a:solidFill>
                  <a:srgbClr val="000000"/>
                </a:solidFill>
                <a:latin typeface="Calibri"/>
              </a:rPr>
              <a:t>Click to edit Master title style</a:t>
            </a:r>
          </a:p>
        </p:txBody>
      </p:sp>
      <p:sp>
        <p:nvSpPr>
          <p:cNvPr id="6" name="PlaceHolder 2"/>
          <p:cNvSpPr>
            <a:spLocks noGrp="1"/>
          </p:cNvSpPr>
          <p:nvPr>
            <p:ph type="dt"/>
          </p:nvPr>
        </p:nvSpPr>
        <p:spPr>
          <a:xfrm>
            <a:off x="457200" y="4767390"/>
            <a:ext cx="2133360" cy="273510"/>
          </a:xfrm>
          <a:prstGeom prst="rect">
            <a:avLst/>
          </a:prstGeom>
        </p:spPr>
        <p:txBody>
          <a:bodyPr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fld id="{300F169C-AA52-43AD-AB1F-143120C2E889}" type="datetime">
              <a:rPr kumimoji="0" lang="en-US" sz="900" b="0" i="0" u="none" strike="noStrike" kern="1200" cap="none" spc="-1" normalizeH="0" baseline="0" noProof="0" smtClean="0">
                <a:ln>
                  <a:noFill/>
                </a:ln>
                <a:solidFill>
                  <a:srgbClr val="8B8B8B"/>
                </a:solidFill>
                <a:effectLst/>
                <a:uLnTx/>
                <a:uFillTx/>
                <a:latin typeface="Calibri"/>
              </a:rPr>
              <a:pPr marL="0" marR="0" lvl="0" indent="0" algn="l" defTabSz="685800" rtl="0" eaLnBrk="1" fontAlgn="auto" latinLnBrk="0" hangingPunct="1">
                <a:lnSpc>
                  <a:spcPct val="100000"/>
                </a:lnSpc>
                <a:spcBef>
                  <a:spcPts val="0"/>
                </a:spcBef>
                <a:spcAft>
                  <a:spcPts val="0"/>
                </a:spcAft>
                <a:buClrTx/>
                <a:buSzTx/>
                <a:buFontTx/>
                <a:buNone/>
                <a:tabLst/>
                <a:defRPr/>
              </a:pPr>
              <a:t>6/14/2022</a:t>
            </a:fld>
            <a:endParaRPr kumimoji="0" lang="en-US" sz="900" b="0" i="0" u="none" strike="noStrike" kern="1200" cap="none" spc="-1" normalizeH="0" baseline="0" noProof="0" dirty="0">
              <a:ln>
                <a:noFill/>
              </a:ln>
              <a:solidFill>
                <a:prstClr val="black"/>
              </a:solidFill>
              <a:effectLst/>
              <a:uLnTx/>
              <a:uFillTx/>
              <a:latin typeface="Times New Roman"/>
            </a:endParaRPr>
          </a:p>
        </p:txBody>
      </p:sp>
      <p:sp>
        <p:nvSpPr>
          <p:cNvPr id="2" name="PlaceHolder 3"/>
          <p:cNvSpPr>
            <a:spLocks noGrp="1"/>
          </p:cNvSpPr>
          <p:nvPr>
            <p:ph type="ftr"/>
          </p:nvPr>
        </p:nvSpPr>
        <p:spPr>
          <a:xfrm>
            <a:off x="3124080" y="4767390"/>
            <a:ext cx="2895120" cy="273510"/>
          </a:xfrm>
          <a:prstGeom prst="rect">
            <a:avLst/>
          </a:prstGeom>
        </p:spPr>
        <p:txBody>
          <a:bodyPr anchor="ct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1" normalizeH="0" baseline="0" noProof="0" dirty="0">
              <a:ln>
                <a:noFill/>
              </a:ln>
              <a:solidFill>
                <a:prstClr val="black"/>
              </a:solidFill>
              <a:effectLst/>
              <a:uLnTx/>
              <a:uFillTx/>
              <a:latin typeface="Times New Roman"/>
            </a:endParaRPr>
          </a:p>
        </p:txBody>
      </p:sp>
      <p:sp>
        <p:nvSpPr>
          <p:cNvPr id="3" name="PlaceHolder 4"/>
          <p:cNvSpPr>
            <a:spLocks noGrp="1"/>
          </p:cNvSpPr>
          <p:nvPr>
            <p:ph type="sldNum"/>
          </p:nvPr>
        </p:nvSpPr>
        <p:spPr>
          <a:xfrm>
            <a:off x="6553080" y="4767390"/>
            <a:ext cx="2133360" cy="273510"/>
          </a:xfrm>
          <a:prstGeom prst="rect">
            <a:avLst/>
          </a:prstGeom>
        </p:spPr>
        <p:txBody>
          <a:bodyPr anchor="ctr">
            <a:no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A12BB7-3BA3-430F-A2B4-EED9ACC44CAD}" type="slidenum">
              <a:rPr kumimoji="0" lang="en-US" sz="900" b="0" i="0" u="none" strike="noStrike" kern="1200" cap="none" spc="-1" normalizeH="0" baseline="0" noProof="0" smtClean="0">
                <a:ln>
                  <a:noFill/>
                </a:ln>
                <a:solidFill>
                  <a:srgbClr val="8B8B8B"/>
                </a:solidFill>
                <a:effectLst/>
                <a:uLnTx/>
                <a:uFillTx/>
                <a:latin typeface="Calibri"/>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1" normalizeH="0" baseline="0" noProof="0" dirty="0">
              <a:ln>
                <a:noFill/>
              </a:ln>
              <a:solidFill>
                <a:prstClr val="black"/>
              </a:solidFill>
              <a:effectLst/>
              <a:uLnTx/>
              <a:uFillTx/>
              <a:latin typeface="Times New Roman"/>
            </a:endParaRPr>
          </a:p>
        </p:txBody>
      </p:sp>
      <p:sp>
        <p:nvSpPr>
          <p:cNvPr id="4" name="PlaceHolder 5"/>
          <p:cNvSpPr>
            <a:spLocks noGrp="1"/>
          </p:cNvSpPr>
          <p:nvPr>
            <p:ph type="body"/>
          </p:nvPr>
        </p:nvSpPr>
        <p:spPr>
          <a:xfrm>
            <a:off x="457200" y="120339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400" b="0" strike="noStrike" spc="-1">
                <a:solidFill>
                  <a:srgbClr val="000000"/>
                </a:solidFill>
                <a:latin typeface="Calibri"/>
              </a:rPr>
              <a:t>Click to edit the outline text format</a:t>
            </a:r>
          </a:p>
          <a:p>
            <a:pPr marL="648000" lvl="1" indent="-243000">
              <a:spcBef>
                <a:spcPts val="851"/>
              </a:spcBef>
              <a:buClr>
                <a:srgbClr val="000000"/>
              </a:buClr>
              <a:buSzPct val="75000"/>
              <a:buFont typeface="Symbol" charset="2"/>
              <a:buChar char=""/>
            </a:pPr>
            <a:r>
              <a:rPr lang="en-US" sz="1800" b="0" strike="noStrike" spc="-1">
                <a:solidFill>
                  <a:srgbClr val="000000"/>
                </a:solidFill>
                <a:latin typeface="Calibri"/>
              </a:rPr>
              <a:t>Second Outline Level</a:t>
            </a:r>
          </a:p>
          <a:p>
            <a:pPr marL="972000" lvl="2" indent="-216000">
              <a:spcBef>
                <a:spcPts val="638"/>
              </a:spcBef>
              <a:buClr>
                <a:srgbClr val="000000"/>
              </a:buClr>
              <a:buSzPct val="45000"/>
              <a:buFont typeface="Wingdings" charset="2"/>
              <a:buChar char=""/>
            </a:pPr>
            <a:r>
              <a:rPr lang="en-US" sz="1500" b="0" strike="noStrike" spc="-1">
                <a:solidFill>
                  <a:srgbClr val="000000"/>
                </a:solidFill>
                <a:latin typeface="Calibri"/>
              </a:rPr>
              <a:t>Third Outline Level</a:t>
            </a:r>
          </a:p>
          <a:p>
            <a:pPr marL="1296000" lvl="3" indent="-162000">
              <a:spcBef>
                <a:spcPts val="425"/>
              </a:spcBef>
              <a:buClr>
                <a:srgbClr val="000000"/>
              </a:buClr>
              <a:buSzPct val="75000"/>
              <a:buFont typeface="Symbol" charset="2"/>
              <a:buChar char=""/>
            </a:pPr>
            <a:r>
              <a:rPr lang="en-US" sz="1500" b="0" strike="noStrike" spc="-1">
                <a:solidFill>
                  <a:srgbClr val="000000"/>
                </a:solidFill>
                <a:latin typeface="Calibri"/>
              </a:rPr>
              <a:t>Fourth Outline Level</a:t>
            </a:r>
          </a:p>
          <a:p>
            <a:pPr marL="1620000" lvl="4" indent="-162000">
              <a:spcBef>
                <a:spcPts val="212"/>
              </a:spcBef>
              <a:buClr>
                <a:srgbClr val="000000"/>
              </a:buClr>
              <a:buSzPct val="45000"/>
              <a:buFont typeface="Wingdings" charset="2"/>
              <a:buChar char=""/>
            </a:pPr>
            <a:r>
              <a:rPr lang="en-US" sz="1500" b="0" strike="noStrike" spc="-1">
                <a:solidFill>
                  <a:srgbClr val="000000"/>
                </a:solidFill>
                <a:latin typeface="Calibri"/>
              </a:rPr>
              <a:t>Fifth Outline Level</a:t>
            </a:r>
          </a:p>
          <a:p>
            <a:pPr marL="1944000" lvl="5" indent="-162000">
              <a:spcBef>
                <a:spcPts val="212"/>
              </a:spcBef>
              <a:buClr>
                <a:srgbClr val="000000"/>
              </a:buClr>
              <a:buSzPct val="45000"/>
              <a:buFont typeface="Wingdings" charset="2"/>
              <a:buChar char=""/>
            </a:pPr>
            <a:r>
              <a:rPr lang="en-US" sz="1500" b="0" strike="noStrike" spc="-1">
                <a:solidFill>
                  <a:srgbClr val="000000"/>
                </a:solidFill>
                <a:latin typeface="Calibri"/>
              </a:rPr>
              <a:t>Sixth Outline Level</a:t>
            </a:r>
          </a:p>
          <a:p>
            <a:pPr marL="2268000" lvl="6" indent="-162000">
              <a:spcBef>
                <a:spcPts val="212"/>
              </a:spcBef>
              <a:buClr>
                <a:srgbClr val="000000"/>
              </a:buClr>
              <a:buSzPct val="45000"/>
              <a:buFont typeface="Wingdings" charset="2"/>
              <a:buChar char=""/>
            </a:pPr>
            <a:r>
              <a:rPr lang="en-US" sz="1500" b="0" strike="noStrike" spc="-1">
                <a:solidFill>
                  <a:srgbClr val="000000"/>
                </a:solidFill>
                <a:latin typeface="Calibri"/>
              </a:rPr>
              <a:t>Seventh Outline Level</a:t>
            </a:r>
          </a:p>
        </p:txBody>
      </p:sp>
    </p:spTree>
    <p:extLst>
      <p:ext uri="{BB962C8B-B14F-4D97-AF65-F5344CB8AC3E}">
        <p14:creationId xmlns:p14="http://schemas.microsoft.com/office/powerpoint/2010/main" val="247783941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324000" indent="-243000" algn="l" defTabSz="685800" rtl="0" eaLnBrk="1" latinLnBrk="0" hangingPunct="1">
        <a:lnSpc>
          <a:spcPct val="90000"/>
        </a:lnSpc>
        <a:spcBef>
          <a:spcPts val="1063"/>
        </a:spcBef>
        <a:buClr>
          <a:srgbClr val="000000"/>
        </a:buClr>
        <a:buSzPct val="45000"/>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8.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tags" Target="../tags/tag61.xml"/><Relationship Id="rId13" Type="http://schemas.openxmlformats.org/officeDocument/2006/relationships/tags" Target="../tags/tag66.xml"/><Relationship Id="rId18" Type="http://schemas.openxmlformats.org/officeDocument/2006/relationships/chart" Target="../charts/chart4.xml"/><Relationship Id="rId3" Type="http://schemas.openxmlformats.org/officeDocument/2006/relationships/tags" Target="../tags/tag56.xml"/><Relationship Id="rId7" Type="http://schemas.openxmlformats.org/officeDocument/2006/relationships/tags" Target="../tags/tag60.xml"/><Relationship Id="rId12" Type="http://schemas.openxmlformats.org/officeDocument/2006/relationships/tags" Target="../tags/tag65.xml"/><Relationship Id="rId17" Type="http://schemas.openxmlformats.org/officeDocument/2006/relationships/image" Target="../media/image1.emf"/><Relationship Id="rId2" Type="http://schemas.openxmlformats.org/officeDocument/2006/relationships/tags" Target="../tags/tag55.xml"/><Relationship Id="rId16" Type="http://schemas.openxmlformats.org/officeDocument/2006/relationships/oleObject" Target="../embeddings/oleObject11.bin"/><Relationship Id="rId20" Type="http://schemas.openxmlformats.org/officeDocument/2006/relationships/image" Target="../media/image32.svg"/><Relationship Id="rId1" Type="http://schemas.openxmlformats.org/officeDocument/2006/relationships/vmlDrawing" Target="../drawings/vmlDrawing11.vml"/><Relationship Id="rId6" Type="http://schemas.openxmlformats.org/officeDocument/2006/relationships/tags" Target="../tags/tag59.xml"/><Relationship Id="rId11" Type="http://schemas.openxmlformats.org/officeDocument/2006/relationships/tags" Target="../tags/tag64.xml"/><Relationship Id="rId5" Type="http://schemas.openxmlformats.org/officeDocument/2006/relationships/tags" Target="../tags/tag58.xml"/><Relationship Id="rId15" Type="http://schemas.openxmlformats.org/officeDocument/2006/relationships/notesSlide" Target="../notesSlides/notesSlide9.xml"/><Relationship Id="rId10" Type="http://schemas.openxmlformats.org/officeDocument/2006/relationships/tags" Target="../tags/tag63.xml"/><Relationship Id="rId19" Type="http://schemas.openxmlformats.org/officeDocument/2006/relationships/image" Target="../media/image35.png"/><Relationship Id="rId4" Type="http://schemas.openxmlformats.org/officeDocument/2006/relationships/tags" Target="../tags/tag57.xml"/><Relationship Id="rId9" Type="http://schemas.openxmlformats.org/officeDocument/2006/relationships/tags" Target="../tags/tag62.xml"/><Relationship Id="rId14"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tags" Target="../tags/tag78.xml"/><Relationship Id="rId18" Type="http://schemas.openxmlformats.org/officeDocument/2006/relationships/notesSlide" Target="../notesSlides/notesSlide10.xml"/><Relationship Id="rId3" Type="http://schemas.openxmlformats.org/officeDocument/2006/relationships/tags" Target="../tags/tag68.xml"/><Relationship Id="rId21" Type="http://schemas.openxmlformats.org/officeDocument/2006/relationships/chart" Target="../charts/chart5.xml"/><Relationship Id="rId7" Type="http://schemas.openxmlformats.org/officeDocument/2006/relationships/tags" Target="../tags/tag72.xml"/><Relationship Id="rId12" Type="http://schemas.openxmlformats.org/officeDocument/2006/relationships/tags" Target="../tags/tag77.xml"/><Relationship Id="rId17" Type="http://schemas.openxmlformats.org/officeDocument/2006/relationships/slideLayout" Target="../slideLayouts/slideLayout25.xml"/><Relationship Id="rId2" Type="http://schemas.openxmlformats.org/officeDocument/2006/relationships/tags" Target="../tags/tag67.xml"/><Relationship Id="rId16" Type="http://schemas.openxmlformats.org/officeDocument/2006/relationships/tags" Target="../tags/tag81.xml"/><Relationship Id="rId20" Type="http://schemas.openxmlformats.org/officeDocument/2006/relationships/image" Target="../media/image1.emf"/><Relationship Id="rId1" Type="http://schemas.openxmlformats.org/officeDocument/2006/relationships/vmlDrawing" Target="../drawings/vmlDrawing12.vml"/><Relationship Id="rId6" Type="http://schemas.openxmlformats.org/officeDocument/2006/relationships/tags" Target="../tags/tag71.xml"/><Relationship Id="rId11" Type="http://schemas.openxmlformats.org/officeDocument/2006/relationships/tags" Target="../tags/tag76.xml"/><Relationship Id="rId5" Type="http://schemas.openxmlformats.org/officeDocument/2006/relationships/tags" Target="../tags/tag70.xml"/><Relationship Id="rId15" Type="http://schemas.openxmlformats.org/officeDocument/2006/relationships/tags" Target="../tags/tag80.xml"/><Relationship Id="rId23" Type="http://schemas.openxmlformats.org/officeDocument/2006/relationships/image" Target="../media/image37.svg"/><Relationship Id="rId10" Type="http://schemas.openxmlformats.org/officeDocument/2006/relationships/tags" Target="../tags/tag75.xml"/><Relationship Id="rId19" Type="http://schemas.openxmlformats.org/officeDocument/2006/relationships/oleObject" Target="../embeddings/oleObject12.bin"/><Relationship Id="rId4" Type="http://schemas.openxmlformats.org/officeDocument/2006/relationships/tags" Target="../tags/tag69.xml"/><Relationship Id="rId9" Type="http://schemas.openxmlformats.org/officeDocument/2006/relationships/tags" Target="../tags/tag74.xml"/><Relationship Id="rId14" Type="http://schemas.openxmlformats.org/officeDocument/2006/relationships/tags" Target="../tags/tag79.xml"/><Relationship Id="rId22"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tags" Target="../tags/tag93.xml"/><Relationship Id="rId18" Type="http://schemas.openxmlformats.org/officeDocument/2006/relationships/tags" Target="../tags/tag98.xml"/><Relationship Id="rId26" Type="http://schemas.openxmlformats.org/officeDocument/2006/relationships/tags" Target="../tags/tag106.xml"/><Relationship Id="rId3" Type="http://schemas.openxmlformats.org/officeDocument/2006/relationships/tags" Target="../tags/tag83.xml"/><Relationship Id="rId21" Type="http://schemas.openxmlformats.org/officeDocument/2006/relationships/tags" Target="../tags/tag101.xml"/><Relationship Id="rId7" Type="http://schemas.openxmlformats.org/officeDocument/2006/relationships/tags" Target="../tags/tag87.xml"/><Relationship Id="rId12" Type="http://schemas.openxmlformats.org/officeDocument/2006/relationships/tags" Target="../tags/tag92.xml"/><Relationship Id="rId17" Type="http://schemas.openxmlformats.org/officeDocument/2006/relationships/tags" Target="../tags/tag97.xml"/><Relationship Id="rId25" Type="http://schemas.openxmlformats.org/officeDocument/2006/relationships/tags" Target="../tags/tag105.xml"/><Relationship Id="rId2" Type="http://schemas.openxmlformats.org/officeDocument/2006/relationships/tags" Target="../tags/tag82.xml"/><Relationship Id="rId16" Type="http://schemas.openxmlformats.org/officeDocument/2006/relationships/tags" Target="../tags/tag96.xml"/><Relationship Id="rId20" Type="http://schemas.openxmlformats.org/officeDocument/2006/relationships/tags" Target="../tags/tag100.xml"/><Relationship Id="rId29" Type="http://schemas.openxmlformats.org/officeDocument/2006/relationships/oleObject" Target="../embeddings/oleObject13.bin"/><Relationship Id="rId1" Type="http://schemas.openxmlformats.org/officeDocument/2006/relationships/vmlDrawing" Target="../drawings/vmlDrawing13.vml"/><Relationship Id="rId6" Type="http://schemas.openxmlformats.org/officeDocument/2006/relationships/tags" Target="../tags/tag86.xml"/><Relationship Id="rId11" Type="http://schemas.openxmlformats.org/officeDocument/2006/relationships/tags" Target="../tags/tag91.xml"/><Relationship Id="rId24" Type="http://schemas.openxmlformats.org/officeDocument/2006/relationships/tags" Target="../tags/tag104.xml"/><Relationship Id="rId32" Type="http://schemas.openxmlformats.org/officeDocument/2006/relationships/chart" Target="../charts/chart6.xml"/><Relationship Id="rId5" Type="http://schemas.openxmlformats.org/officeDocument/2006/relationships/tags" Target="../tags/tag85.xml"/><Relationship Id="rId15" Type="http://schemas.openxmlformats.org/officeDocument/2006/relationships/tags" Target="../tags/tag95.xml"/><Relationship Id="rId23" Type="http://schemas.openxmlformats.org/officeDocument/2006/relationships/tags" Target="../tags/tag103.xml"/><Relationship Id="rId28" Type="http://schemas.openxmlformats.org/officeDocument/2006/relationships/notesSlide" Target="../notesSlides/notesSlide11.xml"/><Relationship Id="rId10" Type="http://schemas.openxmlformats.org/officeDocument/2006/relationships/tags" Target="../tags/tag90.xml"/><Relationship Id="rId19" Type="http://schemas.openxmlformats.org/officeDocument/2006/relationships/tags" Target="../tags/tag99.xml"/><Relationship Id="rId31" Type="http://schemas.openxmlformats.org/officeDocument/2006/relationships/image" Target="../media/image38.jpeg"/><Relationship Id="rId4" Type="http://schemas.openxmlformats.org/officeDocument/2006/relationships/tags" Target="../tags/tag84.xml"/><Relationship Id="rId9" Type="http://schemas.openxmlformats.org/officeDocument/2006/relationships/tags" Target="../tags/tag89.xml"/><Relationship Id="rId14" Type="http://schemas.openxmlformats.org/officeDocument/2006/relationships/tags" Target="../tags/tag94.xml"/><Relationship Id="rId22" Type="http://schemas.openxmlformats.org/officeDocument/2006/relationships/tags" Target="../tags/tag102.xml"/><Relationship Id="rId27" Type="http://schemas.openxmlformats.org/officeDocument/2006/relationships/slideLayout" Target="../slideLayouts/slideLayout25.xml"/><Relationship Id="rId30"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07.xml"/><Relationship Id="rId1" Type="http://schemas.openxmlformats.org/officeDocument/2006/relationships/vmlDrawing" Target="../drawings/vmlDrawing14.vml"/><Relationship Id="rId6" Type="http://schemas.openxmlformats.org/officeDocument/2006/relationships/image" Target="../media/image39.jpeg"/><Relationship Id="rId5" Type="http://schemas.openxmlformats.org/officeDocument/2006/relationships/image" Target="../media/image1.emf"/><Relationship Id="rId4"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6.svg"/><Relationship Id="rId3" Type="http://schemas.openxmlformats.org/officeDocument/2006/relationships/slideLayout" Target="../slideLayouts/slideLayout14.xml"/><Relationship Id="rId7" Type="http://schemas.openxmlformats.org/officeDocument/2006/relationships/image" Target="../media/image41.svg"/><Relationship Id="rId12" Type="http://schemas.openxmlformats.org/officeDocument/2006/relationships/image" Target="../media/image29.png"/><Relationship Id="rId2" Type="http://schemas.openxmlformats.org/officeDocument/2006/relationships/tags" Target="../tags/tag108.xml"/><Relationship Id="rId1" Type="http://schemas.openxmlformats.org/officeDocument/2006/relationships/vmlDrawing" Target="../drawings/vmlDrawing15.v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1.emf"/><Relationship Id="rId10" Type="http://schemas.openxmlformats.org/officeDocument/2006/relationships/image" Target="../media/image44.png"/><Relationship Id="rId4" Type="http://schemas.openxmlformats.org/officeDocument/2006/relationships/oleObject" Target="../embeddings/oleObject15.bin"/><Relationship Id="rId9" Type="http://schemas.openxmlformats.org/officeDocument/2006/relationships/image" Target="../media/image43.svg"/></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52.svg"/><Relationship Id="rId3" Type="http://schemas.openxmlformats.org/officeDocument/2006/relationships/slideLayout" Target="../slideLayouts/slideLayout14.xml"/><Relationship Id="rId7" Type="http://schemas.openxmlformats.org/officeDocument/2006/relationships/image" Target="../media/image48.svg"/><Relationship Id="rId12" Type="http://schemas.openxmlformats.org/officeDocument/2006/relationships/image" Target="../media/image51.png"/><Relationship Id="rId2" Type="http://schemas.openxmlformats.org/officeDocument/2006/relationships/tags" Target="../tags/tag109.xml"/><Relationship Id="rId1" Type="http://schemas.openxmlformats.org/officeDocument/2006/relationships/vmlDrawing" Target="../drawings/vmlDrawing16.vml"/><Relationship Id="rId6" Type="http://schemas.openxmlformats.org/officeDocument/2006/relationships/image" Target="../media/image47.png"/><Relationship Id="rId11" Type="http://schemas.openxmlformats.org/officeDocument/2006/relationships/image" Target="../media/image50.svg"/><Relationship Id="rId5" Type="http://schemas.openxmlformats.org/officeDocument/2006/relationships/image" Target="../media/image1.emf"/><Relationship Id="rId10" Type="http://schemas.openxmlformats.org/officeDocument/2006/relationships/image" Target="../media/image49.png"/><Relationship Id="rId4" Type="http://schemas.openxmlformats.org/officeDocument/2006/relationships/oleObject" Target="../embeddings/oleObject16.bin"/><Relationship Id="rId9" Type="http://schemas.openxmlformats.org/officeDocument/2006/relationships/image" Target="../media/image45.svg"/></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56.svg"/><Relationship Id="rId3" Type="http://schemas.openxmlformats.org/officeDocument/2006/relationships/slideLayout" Target="../slideLayouts/slideLayout14.xml"/><Relationship Id="rId7" Type="http://schemas.openxmlformats.org/officeDocument/2006/relationships/image" Target="../media/image54.svg"/><Relationship Id="rId12" Type="http://schemas.openxmlformats.org/officeDocument/2006/relationships/image" Target="../media/image55.png"/><Relationship Id="rId2" Type="http://schemas.openxmlformats.org/officeDocument/2006/relationships/tags" Target="../tags/tag110.xml"/><Relationship Id="rId1" Type="http://schemas.openxmlformats.org/officeDocument/2006/relationships/vmlDrawing" Target="../drawings/vmlDrawing17.vml"/><Relationship Id="rId6" Type="http://schemas.openxmlformats.org/officeDocument/2006/relationships/image" Target="../media/image53.png"/><Relationship Id="rId11" Type="http://schemas.openxmlformats.org/officeDocument/2006/relationships/image" Target="../media/image37.svg"/><Relationship Id="rId5" Type="http://schemas.openxmlformats.org/officeDocument/2006/relationships/image" Target="../media/image1.emf"/><Relationship Id="rId10" Type="http://schemas.openxmlformats.org/officeDocument/2006/relationships/image" Target="../media/image36.png"/><Relationship Id="rId4" Type="http://schemas.openxmlformats.org/officeDocument/2006/relationships/oleObject" Target="../embeddings/oleObject17.bin"/><Relationship Id="rId9" Type="http://schemas.openxmlformats.org/officeDocument/2006/relationships/image" Target="../media/image45.svg"/></Relationships>
</file>

<file path=ppt/slides/_rels/slide17.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45.svg"/><Relationship Id="rId3" Type="http://schemas.openxmlformats.org/officeDocument/2006/relationships/slideLayout" Target="../slideLayouts/slideLayout14.xml"/><Relationship Id="rId7" Type="http://schemas.openxmlformats.org/officeDocument/2006/relationships/image" Target="../media/image58.svg"/><Relationship Id="rId12" Type="http://schemas.openxmlformats.org/officeDocument/2006/relationships/image" Target="../media/image44.png"/><Relationship Id="rId2" Type="http://schemas.openxmlformats.org/officeDocument/2006/relationships/tags" Target="../tags/tag111.xml"/><Relationship Id="rId1" Type="http://schemas.openxmlformats.org/officeDocument/2006/relationships/vmlDrawing" Target="../drawings/vmlDrawing18.vml"/><Relationship Id="rId6" Type="http://schemas.openxmlformats.org/officeDocument/2006/relationships/image" Target="../media/image57.png"/><Relationship Id="rId11" Type="http://schemas.openxmlformats.org/officeDocument/2006/relationships/image" Target="../media/image62.svg"/><Relationship Id="rId5" Type="http://schemas.openxmlformats.org/officeDocument/2006/relationships/image" Target="../media/image1.emf"/><Relationship Id="rId10" Type="http://schemas.openxmlformats.org/officeDocument/2006/relationships/image" Target="../media/image61.png"/><Relationship Id="rId4" Type="http://schemas.openxmlformats.org/officeDocument/2006/relationships/oleObject" Target="../embeddings/oleObject18.bin"/><Relationship Id="rId9" Type="http://schemas.openxmlformats.org/officeDocument/2006/relationships/image" Target="../media/image60.svg"/></Relationships>
</file>

<file path=ppt/slides/_rels/slide18.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slideLayout" Target="../slideLayouts/slideLayout14.xml"/><Relationship Id="rId7" Type="http://schemas.openxmlformats.org/officeDocument/2006/relationships/image" Target="../media/image63.png"/><Relationship Id="rId2" Type="http://schemas.openxmlformats.org/officeDocument/2006/relationships/tags" Target="../tags/tag112.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9.bin"/><Relationship Id="rId10" Type="http://schemas.openxmlformats.org/officeDocument/2006/relationships/image" Target="../media/image45.svg"/><Relationship Id="rId4" Type="http://schemas.openxmlformats.org/officeDocument/2006/relationships/notesSlide" Target="../notesSlides/notesSlide12.xml"/><Relationship Id="rId9"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slideLayout" Target="../slideLayouts/slideLayout26.xml"/><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tags" Target="../tags/tag7.xml"/><Relationship Id="rId16" Type="http://schemas.openxmlformats.org/officeDocument/2006/relationships/image" Target="../media/image15.svg"/><Relationship Id="rId1" Type="http://schemas.openxmlformats.org/officeDocument/2006/relationships/vmlDrawing" Target="../drawings/vmlDrawing6.vml"/><Relationship Id="rId6" Type="http://schemas.openxmlformats.org/officeDocument/2006/relationships/image" Target="../media/image1.emf"/><Relationship Id="rId11" Type="http://schemas.openxmlformats.org/officeDocument/2006/relationships/image" Target="../media/image10.png"/><Relationship Id="rId5" Type="http://schemas.openxmlformats.org/officeDocument/2006/relationships/oleObject" Target="../embeddings/oleObject6.bin"/><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notesSlide" Target="../notesSlides/notesSlide2.xml"/><Relationship Id="rId9" Type="http://schemas.openxmlformats.org/officeDocument/2006/relationships/image" Target="../media/image8.png"/><Relationship Id="rId14" Type="http://schemas.openxmlformats.org/officeDocument/2006/relationships/image" Target="../media/image13.svg"/></Relationships>
</file>

<file path=ppt/slides/_rels/slide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slideLayout" Target="../slideLayouts/slideLayout25.xml"/><Relationship Id="rId7" Type="http://schemas.openxmlformats.org/officeDocument/2006/relationships/image" Target="../media/image18.pn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18" Type="http://schemas.openxmlformats.org/officeDocument/2006/relationships/tags" Target="../tags/tag25.xml"/><Relationship Id="rId26" Type="http://schemas.openxmlformats.org/officeDocument/2006/relationships/image" Target="../media/image30.svg"/><Relationship Id="rId3" Type="http://schemas.openxmlformats.org/officeDocument/2006/relationships/tags" Target="../tags/tag10.xml"/><Relationship Id="rId21" Type="http://schemas.openxmlformats.org/officeDocument/2006/relationships/notesSlide" Target="../notesSlides/notesSlide6.xml"/><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tags" Target="../tags/tag24.xml"/><Relationship Id="rId25" Type="http://schemas.openxmlformats.org/officeDocument/2006/relationships/image" Target="../media/image29.png"/><Relationship Id="rId2" Type="http://schemas.openxmlformats.org/officeDocument/2006/relationships/tags" Target="../tags/tag9.xml"/><Relationship Id="rId16" Type="http://schemas.openxmlformats.org/officeDocument/2006/relationships/tags" Target="../tags/tag23.xml"/><Relationship Id="rId20"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tags" Target="../tags/tag13.xml"/><Relationship Id="rId11" Type="http://schemas.openxmlformats.org/officeDocument/2006/relationships/tags" Target="../tags/tag18.xml"/><Relationship Id="rId24" Type="http://schemas.openxmlformats.org/officeDocument/2006/relationships/chart" Target="../charts/chart1.xml"/><Relationship Id="rId5" Type="http://schemas.openxmlformats.org/officeDocument/2006/relationships/tags" Target="../tags/tag12.xml"/><Relationship Id="rId15" Type="http://schemas.openxmlformats.org/officeDocument/2006/relationships/tags" Target="../tags/tag22.xml"/><Relationship Id="rId23" Type="http://schemas.openxmlformats.org/officeDocument/2006/relationships/image" Target="../media/image1.emf"/><Relationship Id="rId10" Type="http://schemas.openxmlformats.org/officeDocument/2006/relationships/tags" Target="../tags/tag17.xml"/><Relationship Id="rId19" Type="http://schemas.openxmlformats.org/officeDocument/2006/relationships/tags" Target="../tags/tag26.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 Id="rId22"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tags" Target="../tags/tag38.xml"/><Relationship Id="rId18" Type="http://schemas.openxmlformats.org/officeDocument/2006/relationships/chart" Target="../charts/chart2.xml"/><Relationship Id="rId3" Type="http://schemas.openxmlformats.org/officeDocument/2006/relationships/tags" Target="../tags/tag28.xml"/><Relationship Id="rId21" Type="http://schemas.openxmlformats.org/officeDocument/2006/relationships/image" Target="../media/image33.png"/><Relationship Id="rId7" Type="http://schemas.openxmlformats.org/officeDocument/2006/relationships/tags" Target="../tags/tag32.xml"/><Relationship Id="rId12" Type="http://schemas.openxmlformats.org/officeDocument/2006/relationships/tags" Target="../tags/tag37.xml"/><Relationship Id="rId17" Type="http://schemas.openxmlformats.org/officeDocument/2006/relationships/image" Target="../media/image1.emf"/><Relationship Id="rId2" Type="http://schemas.openxmlformats.org/officeDocument/2006/relationships/tags" Target="../tags/tag27.xml"/><Relationship Id="rId16" Type="http://schemas.openxmlformats.org/officeDocument/2006/relationships/oleObject" Target="../embeddings/oleObject9.bin"/><Relationship Id="rId20" Type="http://schemas.openxmlformats.org/officeDocument/2006/relationships/image" Target="../media/image32.svg"/><Relationship Id="rId1" Type="http://schemas.openxmlformats.org/officeDocument/2006/relationships/vmlDrawing" Target="../drawings/vmlDrawing9.vml"/><Relationship Id="rId6" Type="http://schemas.openxmlformats.org/officeDocument/2006/relationships/tags" Target="../tags/tag31.xml"/><Relationship Id="rId11" Type="http://schemas.openxmlformats.org/officeDocument/2006/relationships/tags" Target="../tags/tag36.xml"/><Relationship Id="rId5" Type="http://schemas.openxmlformats.org/officeDocument/2006/relationships/tags" Target="../tags/tag30.xml"/><Relationship Id="rId15" Type="http://schemas.openxmlformats.org/officeDocument/2006/relationships/notesSlide" Target="../notesSlides/notesSlide7.xml"/><Relationship Id="rId10" Type="http://schemas.openxmlformats.org/officeDocument/2006/relationships/tags" Target="../tags/tag35.xml"/><Relationship Id="rId19" Type="http://schemas.openxmlformats.org/officeDocument/2006/relationships/image" Target="../media/image31.png"/><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slideLayout" Target="../slideLayouts/slideLayout25.xml"/><Relationship Id="rId22" Type="http://schemas.openxmlformats.org/officeDocument/2006/relationships/image" Target="../media/image34.svg"/></Relationships>
</file>

<file path=ppt/slides/_rels/slide9.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tags" Target="../tags/tag50.xml"/><Relationship Id="rId18" Type="http://schemas.openxmlformats.org/officeDocument/2006/relationships/slideLayout" Target="../slideLayouts/slideLayout25.xml"/><Relationship Id="rId3" Type="http://schemas.openxmlformats.org/officeDocument/2006/relationships/tags" Target="../tags/tag40.xml"/><Relationship Id="rId21" Type="http://schemas.openxmlformats.org/officeDocument/2006/relationships/image" Target="../media/image1.emf"/><Relationship Id="rId7" Type="http://schemas.openxmlformats.org/officeDocument/2006/relationships/tags" Target="../tags/tag44.xml"/><Relationship Id="rId12" Type="http://schemas.openxmlformats.org/officeDocument/2006/relationships/tags" Target="../tags/tag49.xml"/><Relationship Id="rId17" Type="http://schemas.openxmlformats.org/officeDocument/2006/relationships/tags" Target="../tags/tag54.xml"/><Relationship Id="rId2" Type="http://schemas.openxmlformats.org/officeDocument/2006/relationships/tags" Target="../tags/tag39.xml"/><Relationship Id="rId16" Type="http://schemas.openxmlformats.org/officeDocument/2006/relationships/tags" Target="../tags/tag53.xml"/><Relationship Id="rId20" Type="http://schemas.openxmlformats.org/officeDocument/2006/relationships/oleObject" Target="../embeddings/oleObject10.bin"/><Relationship Id="rId1" Type="http://schemas.openxmlformats.org/officeDocument/2006/relationships/vmlDrawing" Target="../drawings/vmlDrawing10.vml"/><Relationship Id="rId6" Type="http://schemas.openxmlformats.org/officeDocument/2006/relationships/tags" Target="../tags/tag43.xml"/><Relationship Id="rId11" Type="http://schemas.openxmlformats.org/officeDocument/2006/relationships/tags" Target="../tags/tag48.xml"/><Relationship Id="rId24" Type="http://schemas.openxmlformats.org/officeDocument/2006/relationships/image" Target="../media/image32.svg"/><Relationship Id="rId5" Type="http://schemas.openxmlformats.org/officeDocument/2006/relationships/tags" Target="../tags/tag42.xml"/><Relationship Id="rId15" Type="http://schemas.openxmlformats.org/officeDocument/2006/relationships/tags" Target="../tags/tag52.xml"/><Relationship Id="rId23" Type="http://schemas.openxmlformats.org/officeDocument/2006/relationships/image" Target="../media/image31.png"/><Relationship Id="rId10" Type="http://schemas.openxmlformats.org/officeDocument/2006/relationships/tags" Target="../tags/tag47.xml"/><Relationship Id="rId19" Type="http://schemas.openxmlformats.org/officeDocument/2006/relationships/notesSlide" Target="../notesSlides/notesSlide8.xml"/><Relationship Id="rId4" Type="http://schemas.openxmlformats.org/officeDocument/2006/relationships/tags" Target="../tags/tag41.xml"/><Relationship Id="rId9" Type="http://schemas.openxmlformats.org/officeDocument/2006/relationships/tags" Target="../tags/tag46.xml"/><Relationship Id="rId14" Type="http://schemas.openxmlformats.org/officeDocument/2006/relationships/tags" Target="../tags/tag51.xml"/><Relationship Id="rId22"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p:nvPr/>
        </p:nvPicPr>
        <p:blipFill>
          <a:blip r:embed="rId3">
            <a:clrChange>
              <a:clrFrom>
                <a:srgbClr val="DEDDD9"/>
              </a:clrFrom>
              <a:clrTo>
                <a:srgbClr val="DEDDD9">
                  <a:alpha val="0"/>
                </a:srgbClr>
              </a:clrTo>
            </a:clrChange>
            <a:extLst>
              <a:ext uri="{28A0092B-C50C-407E-A947-70E740481C1C}">
                <a14:useLocalDpi xmlns:a14="http://schemas.microsoft.com/office/drawing/2010/main" val="0"/>
              </a:ext>
            </a:extLst>
          </a:blip>
          <a:srcRect l="8070" r="8070"/>
          <a:stretch/>
        </p:blipFill>
        <p:spPr>
          <a:xfrm>
            <a:off x="4334845" y="55350"/>
            <a:ext cx="4986000" cy="5032800"/>
          </a:xfrm>
          <a:prstGeom prst="rect">
            <a:avLst/>
          </a:prstGeom>
          <a:ln>
            <a:noFill/>
          </a:ln>
        </p:spPr>
      </p:pic>
      <p:sp>
        <p:nvSpPr>
          <p:cNvPr id="83" name="TextShape 1"/>
          <p:cNvSpPr txBox="1"/>
          <p:nvPr/>
        </p:nvSpPr>
        <p:spPr>
          <a:xfrm>
            <a:off x="106925" y="1608640"/>
            <a:ext cx="7710985" cy="382137"/>
          </a:xfrm>
          <a:prstGeom prst="rect">
            <a:avLst/>
          </a:prstGeom>
          <a:noFill/>
          <a:ln>
            <a:noFill/>
          </a:ln>
        </p:spPr>
        <p:txBody>
          <a:bodyPr>
            <a:noAutofit/>
          </a:bodyPr>
          <a:lstStyle/>
          <a:p>
            <a:pPr marL="0" marR="0" lvl="0" indent="0" algn="l" defTabSz="685800" rtl="0" eaLnBrk="1" fontAlgn="auto" latinLnBrk="0" hangingPunct="1">
              <a:lnSpc>
                <a:spcPct val="100000"/>
              </a:lnSpc>
              <a:spcBef>
                <a:spcPts val="481"/>
              </a:spcBef>
              <a:spcAft>
                <a:spcPts val="0"/>
              </a:spcAft>
              <a:buClrTx/>
              <a:buSzTx/>
              <a:buFontTx/>
              <a:buNone/>
              <a:tabLst/>
              <a:defRPr/>
            </a:pPr>
            <a:r>
              <a:rPr kumimoji="0" lang="en-US" sz="3200" b="1" i="0" u="none" strike="noStrike" kern="1200" cap="none" spc="-1" normalizeH="0" baseline="0" noProof="0" dirty="0">
                <a:ln>
                  <a:noFill/>
                </a:ln>
                <a:solidFill>
                  <a:schemeClr val="accent1"/>
                </a:solidFill>
                <a:effectLst/>
                <a:uLnTx/>
                <a:uFillTx/>
                <a:latin typeface="Calibri" panose="020F0502020204030204" pitchFamily="34" charset="0"/>
                <a:cs typeface="Calibri" panose="020F0502020204030204" pitchFamily="34" charset="0"/>
              </a:rPr>
              <a:t>PROMISES TO KEEP:</a:t>
            </a:r>
          </a:p>
          <a:p>
            <a:pPr marL="0" marR="0" lvl="0" indent="0" algn="l" defTabSz="685800" rtl="0" eaLnBrk="1" fontAlgn="auto" latinLnBrk="0" hangingPunct="1">
              <a:lnSpc>
                <a:spcPct val="100000"/>
              </a:lnSpc>
              <a:spcBef>
                <a:spcPts val="481"/>
              </a:spcBef>
              <a:spcAft>
                <a:spcPts val="0"/>
              </a:spcAft>
              <a:buClrTx/>
              <a:buSzTx/>
              <a:buFontTx/>
              <a:buNone/>
              <a:tabLst/>
              <a:defRPr/>
            </a:pPr>
            <a:r>
              <a:rPr kumimoji="0" lang="en-US" sz="3200" b="1" i="0" u="none" strike="noStrike" kern="1200" cap="none" spc="-1" normalizeH="0" baseline="0" noProof="0" dirty="0">
                <a:ln>
                  <a:noFill/>
                </a:ln>
                <a:solidFill>
                  <a:schemeClr val="accent1"/>
                </a:solidFill>
                <a:effectLst/>
                <a:uLnTx/>
                <a:uFillTx/>
                <a:latin typeface="Calibri" panose="020F0502020204030204" pitchFamily="34" charset="0"/>
                <a:cs typeface="Calibri" panose="020F0502020204030204" pitchFamily="34" charset="0"/>
              </a:rPr>
              <a:t>IMPACT OF COVID-19 ON </a:t>
            </a:r>
          </a:p>
          <a:p>
            <a:pPr marL="0" marR="0" lvl="0" indent="0" algn="l" defTabSz="685800" rtl="0" eaLnBrk="1" fontAlgn="auto" latinLnBrk="0" hangingPunct="1">
              <a:lnSpc>
                <a:spcPct val="100000"/>
              </a:lnSpc>
              <a:spcBef>
                <a:spcPts val="481"/>
              </a:spcBef>
              <a:spcAft>
                <a:spcPts val="0"/>
              </a:spcAft>
              <a:buClrTx/>
              <a:buSzTx/>
              <a:buFontTx/>
              <a:buNone/>
              <a:tabLst/>
              <a:defRPr/>
            </a:pPr>
            <a:r>
              <a:rPr kumimoji="0" lang="en-US" sz="3200" b="1" i="0" u="none" strike="noStrike" kern="1200" cap="none" spc="-1" normalizeH="0" baseline="0" noProof="0" dirty="0">
                <a:ln>
                  <a:noFill/>
                </a:ln>
                <a:solidFill>
                  <a:schemeClr val="accent1"/>
                </a:solidFill>
                <a:effectLst/>
                <a:uLnTx/>
                <a:uFillTx/>
                <a:latin typeface="Calibri" panose="020F0502020204030204" pitchFamily="34" charset="0"/>
                <a:cs typeface="Calibri" panose="020F0502020204030204" pitchFamily="34" charset="0"/>
              </a:rPr>
              <a:t>ADOLESCENTS IN KENYA</a:t>
            </a:r>
          </a:p>
        </p:txBody>
      </p:sp>
      <p:pic>
        <p:nvPicPr>
          <p:cNvPr id="84" name="Picture 83"/>
          <p:cNvPicPr/>
          <p:nvPr/>
        </p:nvPicPr>
        <p:blipFill>
          <a:blip r:embed="rId4"/>
          <a:srcRect t="4535"/>
          <a:stretch/>
        </p:blipFill>
        <p:spPr>
          <a:xfrm>
            <a:off x="106925" y="4101586"/>
            <a:ext cx="1014370" cy="960120"/>
          </a:xfrm>
          <a:prstGeom prst="rect">
            <a:avLst/>
          </a:prstGeom>
          <a:ln>
            <a:noFill/>
          </a:ln>
        </p:spPr>
      </p:pic>
      <p:pic>
        <p:nvPicPr>
          <p:cNvPr id="2" name="Picture 1"/>
          <p:cNvPicPr>
            <a:picLocks noChangeAspect="1"/>
          </p:cNvPicPr>
          <p:nvPr/>
        </p:nvPicPr>
        <p:blipFill>
          <a:blip r:embed="rId5"/>
          <a:stretch>
            <a:fillRect/>
          </a:stretch>
        </p:blipFill>
        <p:spPr>
          <a:xfrm>
            <a:off x="2744227" y="4218902"/>
            <a:ext cx="1481456" cy="725487"/>
          </a:xfrm>
          <a:prstGeom prst="rect">
            <a:avLst/>
          </a:prstGeom>
        </p:spPr>
      </p:pic>
    </p:spTree>
    <p:extLst>
      <p:ext uri="{BB962C8B-B14F-4D97-AF65-F5344CB8AC3E}">
        <p14:creationId xmlns:p14="http://schemas.microsoft.com/office/powerpoint/2010/main" val="3053241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64B867-59BA-412D-A636-1363879A4ABF}"/>
              </a:ext>
            </a:extLst>
          </p:cNvPr>
          <p:cNvGraphicFramePr>
            <a:graphicFrameLocks noChangeAspect="1"/>
          </p:cNvGraphicFramePr>
          <p:nvPr>
            <p:custDataLst>
              <p:tags r:id="rId2"/>
            </p:custDataLst>
            <p:extLst>
              <p:ext uri="{D42A27DB-BD31-4B8C-83A1-F6EECF244321}">
                <p14:modId xmlns:p14="http://schemas.microsoft.com/office/powerpoint/2010/main" val="7439291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Slide" r:id="rId16" imgW="415" imgH="416" progId="TCLayout.ActiveDocument.1">
                  <p:embed/>
                </p:oleObj>
              </mc:Choice>
              <mc:Fallback>
                <p:oleObj name="think-cell Slide" r:id="rId16" imgW="415" imgH="416" progId="TCLayout.ActiveDocument.1">
                  <p:embed/>
                  <p:pic>
                    <p:nvPicPr>
                      <p:cNvPr id="3" name="Object 2" hidden="1">
                        <a:extLst>
                          <a:ext uri="{FF2B5EF4-FFF2-40B4-BE49-F238E27FC236}">
                            <a16:creationId xmlns:a16="http://schemas.microsoft.com/office/drawing/2014/main" id="{C664B867-59BA-412D-A636-1363879A4A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TextShape 2">
            <a:extLst>
              <a:ext uri="{FF2B5EF4-FFF2-40B4-BE49-F238E27FC236}">
                <a16:creationId xmlns:a16="http://schemas.microsoft.com/office/drawing/2014/main" id="{BAEC1903-B6FF-4593-A4FC-3870727B5442}"/>
              </a:ext>
            </a:extLst>
          </p:cNvPr>
          <p:cNvSpPr txBox="1"/>
          <p:nvPr/>
        </p:nvSpPr>
        <p:spPr>
          <a:xfrm>
            <a:off x="261619" y="119267"/>
            <a:ext cx="6723602" cy="970062"/>
          </a:xfrm>
          <a:prstGeom prst="rect">
            <a:avLst/>
          </a:prstGeom>
          <a:noFill/>
          <a:ln>
            <a:noFill/>
          </a:ln>
        </p:spPr>
        <p:txBody>
          <a:bodyPr anchor="ctr">
            <a:noAutofit/>
          </a:bodyPr>
          <a:lstStyle/>
          <a:p>
            <a:pPr>
              <a:lnSpc>
                <a:spcPct val="100000"/>
              </a:lnSpc>
            </a:pPr>
            <a:r>
              <a:rPr lang="en-US" sz="2200" b="1" u="sng" spc="-1" dirty="0">
                <a:solidFill>
                  <a:srgbClr val="8F2B32"/>
                </a:solidFill>
                <a:latin typeface="Calibri" panose="020F0502020204030204" pitchFamily="34" charset="0"/>
                <a:cs typeface="Calibri" panose="020F0502020204030204" pitchFamily="34" charset="0"/>
              </a:rPr>
              <a:t>Economic effects:</a:t>
            </a:r>
            <a:r>
              <a:rPr lang="en-US" sz="2200" strike="noStrike" spc="-1" dirty="0">
                <a:solidFill>
                  <a:srgbClr val="8F2B32"/>
                </a:solidFill>
                <a:latin typeface="Calibri" panose="020F0502020204030204" pitchFamily="34" charset="0"/>
                <a:cs typeface="Calibri" panose="020F0502020204030204" pitchFamily="34" charset="0"/>
              </a:rPr>
              <a:t> </a:t>
            </a:r>
            <a:r>
              <a:rPr lang="en-US" sz="2200" b="1" spc="-1" dirty="0">
                <a:solidFill>
                  <a:srgbClr val="8F2B32"/>
                </a:solidFill>
                <a:latin typeface="Calibri" panose="020F0502020204030204" pitchFamily="34" charset="0"/>
                <a:cs typeface="Calibri" panose="020F0502020204030204" pitchFamily="34" charset="0"/>
              </a:rPr>
              <a:t>Adolescents also skipped health care services when sick primarily due to cost</a:t>
            </a:r>
            <a:endParaRPr lang="en-US" sz="2200" b="1" strike="noStrike" spc="-1" dirty="0">
              <a:solidFill>
                <a:srgbClr val="8F2B32"/>
              </a:solidFill>
              <a:latin typeface="Calibri" panose="020F0502020204030204" pitchFamily="34" charset="0"/>
              <a:cs typeface="Calibri" panose="020F0502020204030204" pitchFamily="34" charset="0"/>
            </a:endParaRPr>
          </a:p>
        </p:txBody>
      </p:sp>
      <p:graphicFrame>
        <p:nvGraphicFramePr>
          <p:cNvPr id="24" name="Chart 23">
            <a:extLst>
              <a:ext uri="{FF2B5EF4-FFF2-40B4-BE49-F238E27FC236}">
                <a16:creationId xmlns:a16="http://schemas.microsoft.com/office/drawing/2014/main" id="{A478B858-E1E7-4768-99C9-9A16A7A277A2}"/>
              </a:ext>
            </a:extLst>
          </p:cNvPr>
          <p:cNvGraphicFramePr/>
          <p:nvPr>
            <p:custDataLst>
              <p:tags r:id="rId3"/>
            </p:custDataLst>
            <p:extLst>
              <p:ext uri="{D42A27DB-BD31-4B8C-83A1-F6EECF244321}">
                <p14:modId xmlns:p14="http://schemas.microsoft.com/office/powerpoint/2010/main" val="4038112104"/>
              </p:ext>
            </p:extLst>
          </p:nvPr>
        </p:nvGraphicFramePr>
        <p:xfrm>
          <a:off x="454025" y="2392363"/>
          <a:ext cx="4229100" cy="1511300"/>
        </p:xfrm>
        <a:graphic>
          <a:graphicData uri="http://schemas.openxmlformats.org/drawingml/2006/chart">
            <c:chart xmlns:c="http://schemas.openxmlformats.org/drawingml/2006/chart" xmlns:r="http://schemas.openxmlformats.org/officeDocument/2006/relationships" r:id="rId18"/>
          </a:graphicData>
        </a:graphic>
      </p:graphicFrame>
      <p:sp>
        <p:nvSpPr>
          <p:cNvPr id="26" name="PlaceHolder 4">
            <a:extLst>
              <a:ext uri="{FF2B5EF4-FFF2-40B4-BE49-F238E27FC236}">
                <a16:creationId xmlns:a16="http://schemas.microsoft.com/office/drawing/2014/main" id="{98C224DD-FB6C-4635-A1F8-8D4D27E73F3B}"/>
              </a:ext>
            </a:extLst>
          </p:cNvPr>
          <p:cNvSpPr>
            <a:spLocks noGrp="1"/>
          </p:cNvSpPr>
          <p:nvPr>
            <p:custDataLst>
              <p:tags r:id="rId4"/>
            </p:custDataLst>
          </p:nvPr>
        </p:nvSpPr>
        <p:spPr bwMode="gray">
          <a:xfrm>
            <a:off x="1798638" y="2957513"/>
            <a:ext cx="23177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7A7D6473-81C7-4A02-BB2D-D084D7B0785B}" type="datetime'''''''''''9''''''''''%'''''''''''">
              <a:rPr lang="en-GB" altLang="en-US" sz="1200" smtClean="0">
                <a:effectLst/>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9%</a:t>
            </a:fld>
            <a:endParaRPr lang="en-GB" sz="1200" strike="noStrike" dirty="0">
              <a:latin typeface="Calibri" panose="020F0502020204030204" pitchFamily="34" charset="0"/>
              <a:cs typeface="Calibri" panose="020F0502020204030204" pitchFamily="34" charset="0"/>
              <a:sym typeface="Calibri" panose="020F0502020204030204" pitchFamily="34" charset="0"/>
            </a:endParaRPr>
          </a:p>
        </p:txBody>
      </p:sp>
      <p:sp>
        <p:nvSpPr>
          <p:cNvPr id="28" name="PlaceHolder 4">
            <a:extLst>
              <a:ext uri="{FF2B5EF4-FFF2-40B4-BE49-F238E27FC236}">
                <a16:creationId xmlns:a16="http://schemas.microsoft.com/office/drawing/2014/main" id="{7710B896-5326-4CA4-908E-4B05851B2F2D}"/>
              </a:ext>
            </a:extLst>
          </p:cNvPr>
          <p:cNvSpPr>
            <a:spLocks noGrp="1"/>
          </p:cNvSpPr>
          <p:nvPr>
            <p:custDataLst>
              <p:tags r:id="rId5"/>
            </p:custDataLst>
          </p:nvPr>
        </p:nvSpPr>
        <p:spPr bwMode="gray">
          <a:xfrm>
            <a:off x="3792538" y="2808288"/>
            <a:ext cx="309563"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64F7C0D9-D910-4293-8A5F-227F912DE613}" type="datetime'''''''''''''''''''''''''1''''''''''1''''''%'''''''''''''''''''">
              <a:rPr lang="en-GB" altLang="en-US" sz="1200" smtClean="0">
                <a:effectLst/>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11%</a:t>
            </a:fld>
            <a:endParaRPr lang="en-GB" sz="1200" strike="noStrike" dirty="0">
              <a:latin typeface="Calibri" panose="020F0502020204030204" pitchFamily="34" charset="0"/>
              <a:cs typeface="Calibri" panose="020F0502020204030204" pitchFamily="34" charset="0"/>
              <a:sym typeface="Calibri" panose="020F0502020204030204" pitchFamily="34" charset="0"/>
            </a:endParaRPr>
          </a:p>
        </p:txBody>
      </p:sp>
      <p:sp>
        <p:nvSpPr>
          <p:cNvPr id="10" name="PlaceHolder 4">
            <a:extLst>
              <a:ext uri="{FF2B5EF4-FFF2-40B4-BE49-F238E27FC236}">
                <a16:creationId xmlns:a16="http://schemas.microsoft.com/office/drawing/2014/main" id="{7ADBEBF5-1921-4C9A-9042-88F36662AF93}"/>
              </a:ext>
            </a:extLst>
          </p:cNvPr>
          <p:cNvSpPr>
            <a:spLocks noGrp="1"/>
          </p:cNvSpPr>
          <p:nvPr>
            <p:custDataLst>
              <p:tags r:id="rId6"/>
            </p:custDataLst>
          </p:nvPr>
        </p:nvSpPr>
        <p:spPr bwMode="auto">
          <a:xfrm>
            <a:off x="1125538" y="3871913"/>
            <a:ext cx="852488"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CF2CCAAC-D169-4159-A769-BE8004D6C2AB}" type="datetime'J''u''''''n''''''''''''''-''''''''''''A''ug'''' ''202''0'''''">
              <a:rPr lang="en-GB" altLang="en-US" sz="1200" smtClean="0">
                <a:latin typeface="Calibri" panose="020F0502020204030204" pitchFamily="34" charset="0"/>
                <a:cs typeface="Calibri" panose="020F0502020204030204" pitchFamily="34" charset="0"/>
              </a:rPr>
              <a:pPr marL="0" indent="0" algn="ctr">
                <a:spcBef>
                  <a:spcPct val="0"/>
                </a:spcBef>
                <a:spcAft>
                  <a:spcPct val="0"/>
                </a:spcAft>
                <a:buClr>
                  <a:srgbClr val="000000"/>
                </a:buClr>
                <a:buSzPct val="45000"/>
                <a:buNone/>
              </a:pPr>
              <a:t>Jun-Aug 2020</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27" name="PlaceHolder 4">
            <a:extLst>
              <a:ext uri="{FF2B5EF4-FFF2-40B4-BE49-F238E27FC236}">
                <a16:creationId xmlns:a16="http://schemas.microsoft.com/office/drawing/2014/main" id="{6C400D26-6D83-45C6-85F5-688F9C634B10}"/>
              </a:ext>
            </a:extLst>
          </p:cNvPr>
          <p:cNvSpPr>
            <a:spLocks noGrp="1"/>
          </p:cNvSpPr>
          <p:nvPr>
            <p:custDataLst>
              <p:tags r:id="rId7"/>
            </p:custDataLst>
          </p:nvPr>
        </p:nvSpPr>
        <p:spPr bwMode="gray">
          <a:xfrm>
            <a:off x="3067050" y="2284413"/>
            <a:ext cx="309563"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4A96EE3D-DEAE-4817-8B1C-37719DB491D9}" type="datetime'''''''''''1''''''8''''''''''%'''''''''''''''''''''''''''''">
              <a:rPr lang="en-GB" altLang="en-US" sz="1200" smtClean="0">
                <a:effectLst/>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18%</a:t>
            </a:fld>
            <a:endParaRPr lang="en-GB" sz="1200" strike="noStrike" dirty="0">
              <a:latin typeface="Calibri" panose="020F0502020204030204" pitchFamily="34" charset="0"/>
              <a:cs typeface="Calibri" panose="020F0502020204030204" pitchFamily="34" charset="0"/>
              <a:sym typeface="Calibri" panose="020F0502020204030204" pitchFamily="34" charset="0"/>
            </a:endParaRPr>
          </a:p>
        </p:txBody>
      </p:sp>
      <p:sp>
        <p:nvSpPr>
          <p:cNvPr id="9" name="PlaceHolder 4">
            <a:extLst>
              <a:ext uri="{FF2B5EF4-FFF2-40B4-BE49-F238E27FC236}">
                <a16:creationId xmlns:a16="http://schemas.microsoft.com/office/drawing/2014/main" id="{1E56C9CA-80BD-4999-B98D-B85CEB0EB9FB}"/>
              </a:ext>
            </a:extLst>
          </p:cNvPr>
          <p:cNvSpPr>
            <a:spLocks noGrp="1"/>
          </p:cNvSpPr>
          <p:nvPr>
            <p:custDataLst>
              <p:tags r:id="rId8"/>
            </p:custDataLst>
          </p:nvPr>
        </p:nvSpPr>
        <p:spPr bwMode="auto">
          <a:xfrm>
            <a:off x="3363913" y="3871913"/>
            <a:ext cx="438150"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61D625E8-F2CB-4A09-8F65-37AD2D522B04}" type="datetime'F''''''''''''''''''''''''eb''''''''''''-2''1'''''''''''">
              <a:rPr lang="en-GB" altLang="en-US" sz="1200" smtClean="0">
                <a:latin typeface="Calibri" panose="020F0502020204030204" pitchFamily="34" charset="0"/>
                <a:cs typeface="Calibri" panose="020F0502020204030204" pitchFamily="34" charset="0"/>
              </a:rPr>
              <a:pPr marL="0" indent="0" algn="ctr">
                <a:spcBef>
                  <a:spcPct val="0"/>
                </a:spcBef>
                <a:spcAft>
                  <a:spcPct val="0"/>
                </a:spcAft>
                <a:buClr>
                  <a:srgbClr val="000000"/>
                </a:buClr>
                <a:buSzPct val="45000"/>
                <a:buNone/>
              </a:pPr>
              <a:t>Feb-21</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25" name="PlaceHolder 4">
            <a:extLst>
              <a:ext uri="{FF2B5EF4-FFF2-40B4-BE49-F238E27FC236}">
                <a16:creationId xmlns:a16="http://schemas.microsoft.com/office/drawing/2014/main" id="{39B96F8D-59EE-4AFC-96C2-0BCE9E7E9D2C}"/>
              </a:ext>
            </a:extLst>
          </p:cNvPr>
          <p:cNvSpPr>
            <a:spLocks noGrp="1"/>
          </p:cNvSpPr>
          <p:nvPr>
            <p:custDataLst>
              <p:tags r:id="rId9"/>
            </p:custDataLst>
          </p:nvPr>
        </p:nvSpPr>
        <p:spPr bwMode="gray">
          <a:xfrm>
            <a:off x="1035050" y="2733675"/>
            <a:ext cx="309563"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BEF1B18C-BC19-4F7E-9636-19EB9C873AF2}" type="datetime'''1''''''''''''''''2%'''''''''''''''''''''''''''''">
              <a:rPr lang="en-GB" altLang="en-US" sz="1200" smtClean="0">
                <a:effectLst/>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12%</a:t>
            </a:fld>
            <a:endParaRPr lang="en-GB" sz="1200" strike="noStrike" dirty="0">
              <a:latin typeface="Calibri" panose="020F0502020204030204" pitchFamily="34" charset="0"/>
              <a:cs typeface="Calibri" panose="020F0502020204030204" pitchFamily="34" charset="0"/>
              <a:sym typeface="Calibri" panose="020F0502020204030204" pitchFamily="34" charset="0"/>
            </a:endParaRPr>
          </a:p>
        </p:txBody>
      </p:sp>
      <p:sp>
        <p:nvSpPr>
          <p:cNvPr id="15" name="Rectangle 14">
            <a:extLst>
              <a:ext uri="{FF2B5EF4-FFF2-40B4-BE49-F238E27FC236}">
                <a16:creationId xmlns:a16="http://schemas.microsoft.com/office/drawing/2014/main" id="{4AE59179-94D0-49AA-9075-EA9B063C92BB}"/>
              </a:ext>
            </a:extLst>
          </p:cNvPr>
          <p:cNvSpPr/>
          <p:nvPr>
            <p:custDataLst>
              <p:tags r:id="rId10"/>
            </p:custDataLst>
          </p:nvPr>
        </p:nvSpPr>
        <p:spPr bwMode="auto">
          <a:xfrm>
            <a:off x="4660900" y="2017713"/>
            <a:ext cx="214313" cy="160338"/>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EFAD7CC3-845D-423D-8386-B788E30C35B3}"/>
              </a:ext>
            </a:extLst>
          </p:cNvPr>
          <p:cNvSpPr/>
          <p:nvPr>
            <p:custDataLst>
              <p:tags r:id="rId11"/>
            </p:custDataLst>
          </p:nvPr>
        </p:nvSpPr>
        <p:spPr bwMode="auto">
          <a:xfrm>
            <a:off x="4660900" y="2241550"/>
            <a:ext cx="214313" cy="160338"/>
          </a:xfrm>
          <a:prstGeom prst="rect">
            <a:avLst/>
          </a:prstGeom>
          <a:solidFill>
            <a:schemeClr val="accent2"/>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PlaceHolder 4">
            <a:extLst>
              <a:ext uri="{FF2B5EF4-FFF2-40B4-BE49-F238E27FC236}">
                <a16:creationId xmlns:a16="http://schemas.microsoft.com/office/drawing/2014/main" id="{CC1EBB51-63DC-4033-9B12-182AC3C48F0E}"/>
              </a:ext>
            </a:extLst>
          </p:cNvPr>
          <p:cNvSpPr>
            <a:spLocks noGrp="1"/>
          </p:cNvSpPr>
          <p:nvPr>
            <p:custDataLst>
              <p:tags r:id="rId12"/>
            </p:custDataLst>
          </p:nvPr>
        </p:nvSpPr>
        <p:spPr bwMode="auto">
          <a:xfrm>
            <a:off x="4926013" y="2025650"/>
            <a:ext cx="279400"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Clr>
                <a:srgbClr val="000000"/>
              </a:buClr>
              <a:buSzPct val="45000"/>
              <a:buNone/>
            </a:pPr>
            <a:fld id="{93CF01F9-5B49-49A8-96EF-3172DE2569E5}" type="datetime'''G''''''''''''''''''i''''''''''''''''''''r''''''''''ls'''">
              <a:rPr lang="en-GB" altLang="en-US" sz="1200" smtClean="0">
                <a:latin typeface="Calibri" panose="020F0502020204030204" pitchFamily="34" charset="0"/>
                <a:cs typeface="Calibri" panose="020F0502020204030204" pitchFamily="34" charset="0"/>
              </a:rPr>
              <a:pPr marL="0" indent="0">
                <a:spcBef>
                  <a:spcPct val="0"/>
                </a:spcBef>
                <a:spcAft>
                  <a:spcPct val="0"/>
                </a:spcAft>
                <a:buClr>
                  <a:srgbClr val="000000"/>
                </a:buClr>
                <a:buSzPct val="45000"/>
                <a:buNone/>
              </a:pPr>
              <a:t>Girls</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17" name="PlaceHolder 4">
            <a:extLst>
              <a:ext uri="{FF2B5EF4-FFF2-40B4-BE49-F238E27FC236}">
                <a16:creationId xmlns:a16="http://schemas.microsoft.com/office/drawing/2014/main" id="{99357B9F-A1BB-452A-8CA8-E955E703250B}"/>
              </a:ext>
            </a:extLst>
          </p:cNvPr>
          <p:cNvSpPr>
            <a:spLocks noGrp="1"/>
          </p:cNvSpPr>
          <p:nvPr>
            <p:custDataLst>
              <p:tags r:id="rId13"/>
            </p:custDataLst>
          </p:nvPr>
        </p:nvSpPr>
        <p:spPr bwMode="auto">
          <a:xfrm>
            <a:off x="4926014" y="2249488"/>
            <a:ext cx="29051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Clr>
                <a:srgbClr val="000000"/>
              </a:buClr>
              <a:buSzPct val="45000"/>
              <a:buNone/>
            </a:pPr>
            <a:fld id="{A86D3EE4-DA14-4410-82BF-8E9DD83FC0B1}" type="datetime'''''B''''o''''''''''''''''''''''''''y''''''''''''s'''">
              <a:rPr lang="en-GB" altLang="en-US" sz="1200" smtClean="0">
                <a:latin typeface="Calibri" panose="020F0502020204030204" pitchFamily="34" charset="0"/>
                <a:cs typeface="Calibri" panose="020F0502020204030204" pitchFamily="34" charset="0"/>
              </a:rPr>
              <a:pPr marL="0" indent="0">
                <a:spcBef>
                  <a:spcPct val="0"/>
                </a:spcBef>
                <a:spcAft>
                  <a:spcPct val="0"/>
                </a:spcAft>
                <a:buClr>
                  <a:srgbClr val="000000"/>
                </a:buClr>
                <a:buSzPct val="45000"/>
                <a:buNone/>
              </a:pPr>
              <a:t>Boys</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graphicFrame>
        <p:nvGraphicFramePr>
          <p:cNvPr id="19" name="Table 53">
            <a:extLst>
              <a:ext uri="{FF2B5EF4-FFF2-40B4-BE49-F238E27FC236}">
                <a16:creationId xmlns:a16="http://schemas.microsoft.com/office/drawing/2014/main" id="{F8A256C3-C54C-4389-824C-6BAABA7456BB}"/>
              </a:ext>
            </a:extLst>
          </p:cNvPr>
          <p:cNvGraphicFramePr>
            <a:graphicFrameLocks noGrp="1"/>
          </p:cNvGraphicFramePr>
          <p:nvPr>
            <p:extLst>
              <p:ext uri="{D42A27DB-BD31-4B8C-83A1-F6EECF244321}">
                <p14:modId xmlns:p14="http://schemas.microsoft.com/office/powerpoint/2010/main" val="1666022228"/>
              </p:ext>
            </p:extLst>
          </p:nvPr>
        </p:nvGraphicFramePr>
        <p:xfrm>
          <a:off x="355480" y="1180299"/>
          <a:ext cx="5309513" cy="792480"/>
        </p:xfrm>
        <a:graphic>
          <a:graphicData uri="http://schemas.openxmlformats.org/drawingml/2006/table">
            <a:tbl>
              <a:tblPr firstRow="1" bandRow="1">
                <a:tableStyleId>{5C22544A-7EE6-4342-B048-85BDC9FD1C3A}</a:tableStyleId>
              </a:tblPr>
              <a:tblGrid>
                <a:gridCol w="5309513">
                  <a:extLst>
                    <a:ext uri="{9D8B030D-6E8A-4147-A177-3AD203B41FA5}">
                      <a16:colId xmlns:a16="http://schemas.microsoft.com/office/drawing/2014/main" val="1130762671"/>
                    </a:ext>
                  </a:extLst>
                </a:gridCol>
              </a:tblGrid>
              <a:tr h="517952">
                <a:tc>
                  <a:txBody>
                    <a:bodyPr/>
                    <a:lstStyle/>
                    <a:p>
                      <a:pPr algn="l"/>
                      <a:r>
                        <a:rPr lang="en-US" sz="1400" i="0" dirty="0">
                          <a:solidFill>
                            <a:schemeClr val="tx1"/>
                          </a:solidFill>
                          <a:latin typeface="Calibri" panose="020F0502020204030204" pitchFamily="34" charset="0"/>
                          <a:cs typeface="Calibri" panose="020F0502020204030204" pitchFamily="34" charset="0"/>
                        </a:rPr>
                        <a:t>Proportion of adolescents reporting skipping health care in the past month</a:t>
                      </a:r>
                    </a:p>
                  </a:txBody>
                  <a:tcPr>
                    <a:lnL w="12700" cmpd="sng">
                      <a:noFill/>
                    </a:lnL>
                    <a:lnR w="12700" cmpd="sng">
                      <a:noFill/>
                    </a:lnR>
                    <a:lnT w="12700" cmpd="sng">
                      <a:noFill/>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3421177"/>
                  </a:ext>
                </a:extLst>
              </a:tr>
              <a:tr h="274210">
                <a:tc>
                  <a:txBody>
                    <a:bodyPr/>
                    <a:lstStyle/>
                    <a:p>
                      <a:pPr algn="l"/>
                      <a:r>
                        <a:rPr lang="en-US" sz="1200" b="0" i="0" dirty="0">
                          <a:solidFill>
                            <a:schemeClr val="tx1"/>
                          </a:solidFill>
                          <a:latin typeface="Calibri" panose="020F0502020204030204" pitchFamily="34" charset="0"/>
                          <a:cs typeface="Calibri" panose="020F0502020204030204" pitchFamily="34" charset="0"/>
                        </a:rPr>
                        <a:t>%; 2020 - 2021</a:t>
                      </a:r>
                    </a:p>
                  </a:txBody>
                  <a:tcPr>
                    <a:lnT w="6350" cap="flat" cmpd="sng" algn="ctr">
                      <a:solidFill>
                        <a:schemeClr val="accent2"/>
                      </a:solidFill>
                      <a:prstDash val="solid"/>
                      <a:round/>
                      <a:headEnd type="none" w="med" len="med"/>
                      <a:tailEnd type="none" w="med" len="med"/>
                    </a:lnT>
                    <a:noFill/>
                  </a:tcPr>
                </a:tc>
                <a:extLst>
                  <a:ext uri="{0D108BD9-81ED-4DB2-BD59-A6C34878D82A}">
                    <a16:rowId xmlns:a16="http://schemas.microsoft.com/office/drawing/2014/main" val="1551128407"/>
                  </a:ext>
                </a:extLst>
              </a:tr>
            </a:tbl>
          </a:graphicData>
        </a:graphic>
      </p:graphicFrame>
      <p:sp>
        <p:nvSpPr>
          <p:cNvPr id="50" name="CustomShape 1">
            <a:extLst>
              <a:ext uri="{FF2B5EF4-FFF2-40B4-BE49-F238E27FC236}">
                <a16:creationId xmlns:a16="http://schemas.microsoft.com/office/drawing/2014/main" id="{126E9CC9-CB8C-47A7-9F37-6F37E6AD05EB}"/>
              </a:ext>
            </a:extLst>
          </p:cNvPr>
          <p:cNvSpPr/>
          <p:nvPr/>
        </p:nvSpPr>
        <p:spPr>
          <a:xfrm>
            <a:off x="8543160" y="4776344"/>
            <a:ext cx="547200" cy="392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fld id="{CC9CADAE-3DEE-4884-8701-995958E6EC4B}" type="slidenum">
              <a:rPr lang="en-US" sz="1200" b="0" strike="noStrike" spc="-1">
                <a:solidFill>
                  <a:srgbClr val="FFFFFF"/>
                </a:solidFill>
                <a:latin typeface="Montserrat"/>
                <a:ea typeface="Montserrat"/>
              </a:rPr>
              <a:t>10</a:t>
            </a:fld>
            <a:endParaRPr lang="en-US" sz="1200" b="0" strike="noStrike" spc="-1" dirty="0">
              <a:latin typeface="Arial"/>
            </a:endParaRPr>
          </a:p>
        </p:txBody>
      </p:sp>
      <p:sp>
        <p:nvSpPr>
          <p:cNvPr id="4" name="Rectangle 3" hidden="1">
            <a:extLst>
              <a:ext uri="{FF2B5EF4-FFF2-40B4-BE49-F238E27FC236}">
                <a16:creationId xmlns:a16="http://schemas.microsoft.com/office/drawing/2014/main" id="{E4FD10D9-05F7-4CD3-AC36-4CE1AF21742C}"/>
              </a:ext>
            </a:extLst>
          </p:cNvPr>
          <p:cNvSpPr/>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200" dirty="0">
              <a:latin typeface="Calibri" panose="020F0502020204030204" pitchFamily="34" charset="0"/>
              <a:cs typeface="Calibri" panose="020F0502020204030204" pitchFamily="34" charset="0"/>
            </a:endParaRPr>
          </a:p>
        </p:txBody>
      </p:sp>
      <p:sp>
        <p:nvSpPr>
          <p:cNvPr id="20" name="Speech Bubble: Rectangle with Corners Rounded 19">
            <a:extLst>
              <a:ext uri="{FF2B5EF4-FFF2-40B4-BE49-F238E27FC236}">
                <a16:creationId xmlns:a16="http://schemas.microsoft.com/office/drawing/2014/main" id="{EFD9C7C1-98F9-419E-97FD-D1F3A759FA1B}"/>
              </a:ext>
            </a:extLst>
          </p:cNvPr>
          <p:cNvSpPr/>
          <p:nvPr/>
        </p:nvSpPr>
        <p:spPr>
          <a:xfrm>
            <a:off x="4926013" y="2898761"/>
            <a:ext cx="2499219" cy="1591023"/>
          </a:xfrm>
          <a:prstGeom prst="wedgeRoundRectCallout">
            <a:avLst>
              <a:gd name="adj1" fmla="val -62821"/>
              <a:gd name="adj2" fmla="val -24848"/>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Calibri" panose="020F0502020204030204" pitchFamily="34" charset="0"/>
                <a:cs typeface="Calibri" panose="020F0502020204030204" pitchFamily="34" charset="0"/>
              </a:rPr>
              <a:t>The primary reason for skipping health care services was the cost of medical care </a:t>
            </a:r>
            <a:r>
              <a:rPr lang="en-GB" sz="1400" dirty="0">
                <a:solidFill>
                  <a:schemeClr val="tx1"/>
                </a:solidFill>
                <a:latin typeface="Calibri" panose="020F0502020204030204" pitchFamily="34" charset="0"/>
                <a:cs typeface="Calibri" panose="020F0502020204030204" pitchFamily="34" charset="0"/>
              </a:rPr>
              <a:t>followed by the health workers’ strike and the fear of contracting COVID-19 </a:t>
            </a:r>
          </a:p>
        </p:txBody>
      </p:sp>
      <p:sp>
        <p:nvSpPr>
          <p:cNvPr id="23" name="Rectangle 22">
            <a:extLst>
              <a:ext uri="{FF2B5EF4-FFF2-40B4-BE49-F238E27FC236}">
                <a16:creationId xmlns:a16="http://schemas.microsoft.com/office/drawing/2014/main" id="{C1A3B84F-2EF2-4D6F-B4B8-7C19EC7C4607}"/>
              </a:ext>
            </a:extLst>
          </p:cNvPr>
          <p:cNvSpPr/>
          <p:nvPr/>
        </p:nvSpPr>
        <p:spPr>
          <a:xfrm>
            <a:off x="7601447" y="840731"/>
            <a:ext cx="1073426" cy="226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Calibri" panose="020F0502020204030204" pitchFamily="34" charset="0"/>
                <a:cs typeface="Calibri" panose="020F0502020204030204" pitchFamily="34" charset="0"/>
              </a:rPr>
              <a:t>Economic </a:t>
            </a:r>
          </a:p>
          <a:p>
            <a:pPr algn="ctr"/>
            <a:r>
              <a:rPr lang="en-GB" sz="1400" dirty="0">
                <a:latin typeface="Calibri" panose="020F0502020204030204" pitchFamily="34" charset="0"/>
                <a:cs typeface="Calibri" panose="020F0502020204030204" pitchFamily="34" charset="0"/>
              </a:rPr>
              <a:t>effects</a:t>
            </a:r>
          </a:p>
        </p:txBody>
      </p:sp>
      <p:pic>
        <p:nvPicPr>
          <p:cNvPr id="29" name="Graphic 28">
            <a:extLst>
              <a:ext uri="{FF2B5EF4-FFF2-40B4-BE49-F238E27FC236}">
                <a16:creationId xmlns:a16="http://schemas.microsoft.com/office/drawing/2014/main" id="{01BE2C1E-18E9-4836-96E1-DD457ACB37A0}"/>
              </a:ext>
            </a:extLst>
          </p:cNvPr>
          <p:cNvPicPr>
            <a:picLocks noChangeAspect="1"/>
          </p:cNvPicPr>
          <p:nvPr/>
        </p:nvPicPr>
        <p:blipFill rotWithShape="1">
          <a:blip r:embed="rId19" cstate="hq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b="15002"/>
          <a:stretch/>
        </p:blipFill>
        <p:spPr>
          <a:xfrm>
            <a:off x="7886160" y="237718"/>
            <a:ext cx="542130" cy="576000"/>
          </a:xfrm>
          <a:prstGeom prst="rect">
            <a:avLst/>
          </a:prstGeom>
        </p:spPr>
      </p:pic>
    </p:spTree>
    <p:extLst>
      <p:ext uri="{BB962C8B-B14F-4D97-AF65-F5344CB8AC3E}">
        <p14:creationId xmlns:p14="http://schemas.microsoft.com/office/powerpoint/2010/main" val="1547886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A4CCACD-48E3-4BB8-A0DD-E6839930F9F6}"/>
              </a:ext>
            </a:extLst>
          </p:cNvPr>
          <p:cNvGraphicFramePr>
            <a:graphicFrameLocks noChangeAspect="1"/>
          </p:cNvGraphicFramePr>
          <p:nvPr>
            <p:custDataLst>
              <p:tags r:id="rId2"/>
            </p:custDataLst>
            <p:extLst>
              <p:ext uri="{D42A27DB-BD31-4B8C-83A1-F6EECF244321}">
                <p14:modId xmlns:p14="http://schemas.microsoft.com/office/powerpoint/2010/main" val="16369741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Slide" r:id="rId19" imgW="415" imgH="416" progId="TCLayout.ActiveDocument.1">
                  <p:embed/>
                </p:oleObj>
              </mc:Choice>
              <mc:Fallback>
                <p:oleObj name="think-cell Slide" r:id="rId19" imgW="415" imgH="416" progId="TCLayout.ActiveDocument.1">
                  <p:embed/>
                  <p:pic>
                    <p:nvPicPr>
                      <p:cNvPr id="9" name="Object 8" hidden="1">
                        <a:extLst>
                          <a:ext uri="{FF2B5EF4-FFF2-40B4-BE49-F238E27FC236}">
                            <a16:creationId xmlns:a16="http://schemas.microsoft.com/office/drawing/2014/main" id="{6A4CCACD-48E3-4BB8-A0DD-E6839930F9F6}"/>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E522F484-5FA0-4A09-BCBB-9C2577685AC7}"/>
              </a:ext>
            </a:extLst>
          </p:cNvPr>
          <p:cNvSpPr/>
          <p:nvPr/>
        </p:nvSpPr>
        <p:spPr>
          <a:xfrm>
            <a:off x="7487621" y="859808"/>
            <a:ext cx="1188000" cy="226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Calibri" panose="020F0502020204030204" pitchFamily="34" charset="0"/>
                <a:cs typeface="Calibri" panose="020F0502020204030204" pitchFamily="34" charset="0"/>
              </a:rPr>
              <a:t>GBV and safety</a:t>
            </a:r>
          </a:p>
        </p:txBody>
      </p:sp>
      <p:graphicFrame>
        <p:nvGraphicFramePr>
          <p:cNvPr id="27" name="Chart 26">
            <a:extLst>
              <a:ext uri="{FF2B5EF4-FFF2-40B4-BE49-F238E27FC236}">
                <a16:creationId xmlns:a16="http://schemas.microsoft.com/office/drawing/2014/main" id="{689FF149-99D1-46CA-870F-3C0FFBA27750}"/>
              </a:ext>
            </a:extLst>
          </p:cNvPr>
          <p:cNvGraphicFramePr/>
          <p:nvPr>
            <p:custDataLst>
              <p:tags r:id="rId3"/>
            </p:custDataLst>
            <p:extLst>
              <p:ext uri="{D42A27DB-BD31-4B8C-83A1-F6EECF244321}">
                <p14:modId xmlns:p14="http://schemas.microsoft.com/office/powerpoint/2010/main" val="3330562027"/>
              </p:ext>
            </p:extLst>
          </p:nvPr>
        </p:nvGraphicFramePr>
        <p:xfrm>
          <a:off x="282575" y="2244725"/>
          <a:ext cx="4044950" cy="1371600"/>
        </p:xfrm>
        <a:graphic>
          <a:graphicData uri="http://schemas.openxmlformats.org/drawingml/2006/chart">
            <c:chart xmlns:c="http://schemas.openxmlformats.org/drawingml/2006/chart" xmlns:r="http://schemas.openxmlformats.org/officeDocument/2006/relationships" r:id="rId21"/>
          </a:graphicData>
        </a:graphic>
      </p:graphicFrame>
      <p:sp>
        <p:nvSpPr>
          <p:cNvPr id="37" name="PlaceHolder 4">
            <a:extLst>
              <a:ext uri="{FF2B5EF4-FFF2-40B4-BE49-F238E27FC236}">
                <a16:creationId xmlns:a16="http://schemas.microsoft.com/office/drawing/2014/main" id="{44F8A969-FE8D-44DD-B8BD-ED8D8861FEE8}"/>
              </a:ext>
            </a:extLst>
          </p:cNvPr>
          <p:cNvSpPr>
            <a:spLocks noGrp="1"/>
          </p:cNvSpPr>
          <p:nvPr>
            <p:custDataLst>
              <p:tags r:id="rId4"/>
            </p:custDataLst>
          </p:nvPr>
        </p:nvSpPr>
        <p:spPr bwMode="gray">
          <a:xfrm>
            <a:off x="1089026" y="2136775"/>
            <a:ext cx="3095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ED1FB06C-46C4-4D34-96D1-1A7731B1F977}" type="datetime'''''''''''''''1''''''''''''0%'''''''''''''''''''''''''''''''">
              <a:rPr lang="en-GB" altLang="en-US" sz="1200" smtClean="0">
                <a:effectLst/>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10%</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39" name="PlaceHolder 4">
            <a:extLst>
              <a:ext uri="{FF2B5EF4-FFF2-40B4-BE49-F238E27FC236}">
                <a16:creationId xmlns:a16="http://schemas.microsoft.com/office/drawing/2014/main" id="{F02E9868-035F-415F-8CF6-98F87A834751}"/>
              </a:ext>
            </a:extLst>
          </p:cNvPr>
          <p:cNvSpPr>
            <a:spLocks noGrp="1"/>
          </p:cNvSpPr>
          <p:nvPr>
            <p:custDataLst>
              <p:tags r:id="rId5"/>
            </p:custDataLst>
          </p:nvPr>
        </p:nvSpPr>
        <p:spPr bwMode="gray">
          <a:xfrm>
            <a:off x="2381251" y="2136775"/>
            <a:ext cx="3095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91CDF72F-D56B-46FC-9BFC-8EAE3B7A0E42}" type="datetime'''''''''''''1''''''''''''''0''%'''''">
              <a:rPr lang="en-GB" altLang="en-US" sz="1200" smtClean="0">
                <a:effectLst/>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10%</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11" name="PlaceHolder 4">
            <a:extLst>
              <a:ext uri="{FF2B5EF4-FFF2-40B4-BE49-F238E27FC236}">
                <a16:creationId xmlns:a16="http://schemas.microsoft.com/office/drawing/2014/main" id="{DE5035F9-8260-40FF-9AA1-5F0810CDBBA9}"/>
              </a:ext>
            </a:extLst>
          </p:cNvPr>
          <p:cNvSpPr>
            <a:spLocks noGrp="1"/>
          </p:cNvSpPr>
          <p:nvPr>
            <p:custDataLst>
              <p:tags r:id="rId6"/>
            </p:custDataLst>
          </p:nvPr>
        </p:nvSpPr>
        <p:spPr bwMode="auto">
          <a:xfrm>
            <a:off x="414338" y="3584575"/>
            <a:ext cx="1195388"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D740C040-13AA-4B94-8FDD-393664A3D9BB}" type="datetime'''Em''o''tional'' v''''''''''i''''''''o''''l''e''''''''nc''e'">
              <a:rPr lang="en-GB" altLang="en-US" sz="1200" smtClean="0">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Emotional violence</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21" name="PlaceHolder 4">
            <a:extLst>
              <a:ext uri="{FF2B5EF4-FFF2-40B4-BE49-F238E27FC236}">
                <a16:creationId xmlns:a16="http://schemas.microsoft.com/office/drawing/2014/main" id="{A67D596F-3578-4BC7-A222-67F2570B12CA}"/>
              </a:ext>
            </a:extLst>
          </p:cNvPr>
          <p:cNvSpPr>
            <a:spLocks noGrp="1"/>
          </p:cNvSpPr>
          <p:nvPr>
            <p:custDataLst>
              <p:tags r:id="rId7"/>
            </p:custDataLst>
          </p:nvPr>
        </p:nvSpPr>
        <p:spPr bwMode="auto">
          <a:xfrm>
            <a:off x="1778000" y="3584575"/>
            <a:ext cx="1054100"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5D88CE9F-720C-43D2-8B8E-18BBEADC2977}" type="datetime'P''h''y''''s''i''''''''cal'''''''' ''''v''io''l''''en''''''ce'">
              <a:rPr lang="en-GB" altLang="en-US" sz="1200" smtClean="0">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Physical violence</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24" name="PlaceHolder 4">
            <a:extLst>
              <a:ext uri="{FF2B5EF4-FFF2-40B4-BE49-F238E27FC236}">
                <a16:creationId xmlns:a16="http://schemas.microsoft.com/office/drawing/2014/main" id="{8CE6635C-CB7F-41B2-AD8E-CEEAAF889391}"/>
              </a:ext>
            </a:extLst>
          </p:cNvPr>
          <p:cNvSpPr>
            <a:spLocks noGrp="1"/>
          </p:cNvSpPr>
          <p:nvPr>
            <p:custDataLst>
              <p:tags r:id="rId8"/>
            </p:custDataLst>
          </p:nvPr>
        </p:nvSpPr>
        <p:spPr bwMode="auto">
          <a:xfrm>
            <a:off x="3117850" y="3584575"/>
            <a:ext cx="960438"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0B694995-47B8-4D38-A5C8-2A2C37EB84B3}" type="datetime'Se''x''u''a''''l ''''v''''i''''''''ol''e''''''n''''''ce'''''">
              <a:rPr lang="en-GB" altLang="en-US" sz="1200" smtClean="0">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Sexual violence</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36" name="PlaceHolder 4">
            <a:extLst>
              <a:ext uri="{FF2B5EF4-FFF2-40B4-BE49-F238E27FC236}">
                <a16:creationId xmlns:a16="http://schemas.microsoft.com/office/drawing/2014/main" id="{05A89D3B-08B2-4D20-A647-052FB7EDC95A}"/>
              </a:ext>
            </a:extLst>
          </p:cNvPr>
          <p:cNvSpPr>
            <a:spLocks noGrp="1"/>
          </p:cNvSpPr>
          <p:nvPr>
            <p:custDataLst>
              <p:tags r:id="rId9"/>
            </p:custDataLst>
          </p:nvPr>
        </p:nvSpPr>
        <p:spPr bwMode="gray">
          <a:xfrm>
            <a:off x="665164" y="2257425"/>
            <a:ext cx="23177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C9B4D835-C9B9-44D2-A85C-8B2D94872B7F}" type="datetime'''''9%'''''''''''''''''''''''''''">
              <a:rPr lang="en-GB" altLang="en-US" sz="1200" smtClean="0">
                <a:effectLst/>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9%</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40" name="PlaceHolder 4">
            <a:extLst>
              <a:ext uri="{FF2B5EF4-FFF2-40B4-BE49-F238E27FC236}">
                <a16:creationId xmlns:a16="http://schemas.microsoft.com/office/drawing/2014/main" id="{C1BBCC1E-BE63-4E4E-823F-E8F0DEA42D63}"/>
              </a:ext>
            </a:extLst>
          </p:cNvPr>
          <p:cNvSpPr>
            <a:spLocks noGrp="1"/>
          </p:cNvSpPr>
          <p:nvPr>
            <p:custDataLst>
              <p:tags r:id="rId10"/>
            </p:custDataLst>
          </p:nvPr>
        </p:nvSpPr>
        <p:spPr bwMode="gray">
          <a:xfrm>
            <a:off x="3251201" y="3101975"/>
            <a:ext cx="23177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42FBFD34-E5FE-49EE-A259-473D8B116C59}" type="datetime'''''''''''''''''2''''''''''''''%'''''''''''''''''">
              <a:rPr lang="en-GB" altLang="en-US" sz="1200" smtClean="0">
                <a:effectLst/>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2%</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38" name="PlaceHolder 4">
            <a:extLst>
              <a:ext uri="{FF2B5EF4-FFF2-40B4-BE49-F238E27FC236}">
                <a16:creationId xmlns:a16="http://schemas.microsoft.com/office/drawing/2014/main" id="{9E28F045-033F-4EE2-A525-9345CE2D70D2}"/>
              </a:ext>
            </a:extLst>
          </p:cNvPr>
          <p:cNvSpPr>
            <a:spLocks noGrp="1"/>
          </p:cNvSpPr>
          <p:nvPr>
            <p:custDataLst>
              <p:tags r:id="rId11"/>
            </p:custDataLst>
          </p:nvPr>
        </p:nvSpPr>
        <p:spPr bwMode="gray">
          <a:xfrm>
            <a:off x="1957389" y="2740025"/>
            <a:ext cx="23177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09B5DC74-D14F-4826-A811-3EE67E6305F5}" type="datetime'''''''''''''''''''''5''%'''''''''''''''''''''''''''''''''''''">
              <a:rPr lang="en-GB" altLang="en-US" sz="1200" smtClean="0">
                <a:effectLst/>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5%</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41" name="PlaceHolder 4">
            <a:extLst>
              <a:ext uri="{FF2B5EF4-FFF2-40B4-BE49-F238E27FC236}">
                <a16:creationId xmlns:a16="http://schemas.microsoft.com/office/drawing/2014/main" id="{F4AF491B-6481-427F-A8A6-47F7A8E6C655}"/>
              </a:ext>
            </a:extLst>
          </p:cNvPr>
          <p:cNvSpPr>
            <a:spLocks noGrp="1"/>
          </p:cNvSpPr>
          <p:nvPr>
            <p:custDataLst>
              <p:tags r:id="rId12"/>
            </p:custDataLst>
          </p:nvPr>
        </p:nvSpPr>
        <p:spPr bwMode="gray">
          <a:xfrm>
            <a:off x="3713164" y="3101975"/>
            <a:ext cx="23177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7BC4BBE1-DF91-4FC3-9BD5-756B0964C38C}" type="datetime'''''''''''''''''''''''2''''''''''''''''''''%'">
              <a:rPr lang="en-GB" altLang="en-US" sz="1200" smtClean="0">
                <a:effectLst/>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2%</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3" name="Rectangle 2">
            <a:extLst>
              <a:ext uri="{FF2B5EF4-FFF2-40B4-BE49-F238E27FC236}">
                <a16:creationId xmlns:a16="http://schemas.microsoft.com/office/drawing/2014/main" id="{DA33FD17-6A03-445F-85FC-798D722557C0}"/>
              </a:ext>
            </a:extLst>
          </p:cNvPr>
          <p:cNvSpPr/>
          <p:nvPr>
            <p:custDataLst>
              <p:tags r:id="rId13"/>
            </p:custDataLst>
          </p:nvPr>
        </p:nvSpPr>
        <p:spPr bwMode="auto">
          <a:xfrm>
            <a:off x="4306888" y="2387600"/>
            <a:ext cx="214313" cy="160338"/>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245EACF5-0A26-4722-BD7D-830E02FA837E}"/>
              </a:ext>
            </a:extLst>
          </p:cNvPr>
          <p:cNvSpPr/>
          <p:nvPr>
            <p:custDataLst>
              <p:tags r:id="rId14"/>
            </p:custDataLst>
          </p:nvPr>
        </p:nvSpPr>
        <p:spPr bwMode="auto">
          <a:xfrm>
            <a:off x="4306888" y="2611438"/>
            <a:ext cx="214313" cy="160338"/>
          </a:xfrm>
          <a:prstGeom prst="rect">
            <a:avLst/>
          </a:prstGeom>
          <a:solidFill>
            <a:schemeClr val="accent2"/>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PlaceHolder 4">
            <a:extLst>
              <a:ext uri="{FF2B5EF4-FFF2-40B4-BE49-F238E27FC236}">
                <a16:creationId xmlns:a16="http://schemas.microsoft.com/office/drawing/2014/main" id="{149E8F05-77C6-43E0-A4A1-51A0A9CF0E0E}"/>
              </a:ext>
            </a:extLst>
          </p:cNvPr>
          <p:cNvSpPr>
            <a:spLocks noGrp="1"/>
          </p:cNvSpPr>
          <p:nvPr>
            <p:custDataLst>
              <p:tags r:id="rId15"/>
            </p:custDataLst>
          </p:nvPr>
        </p:nvSpPr>
        <p:spPr bwMode="auto">
          <a:xfrm>
            <a:off x="4572000" y="2395538"/>
            <a:ext cx="68421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Clr>
                <a:srgbClr val="000000"/>
              </a:buClr>
              <a:buSzPct val="45000"/>
              <a:buNone/>
            </a:pPr>
            <a:fld id="{A05C8EE3-80F8-4B0B-ADD4-C70DED0E342C}" type="datetime'''J''u''''''''''''''''''''''''''''''n''-''''Au''''g 2''0'''''">
              <a:rPr lang="en-GB" altLang="en-US" sz="1200" smtClean="0">
                <a:latin typeface="Calibri" panose="020F0502020204030204" pitchFamily="34" charset="0"/>
                <a:cs typeface="Calibri" panose="020F0502020204030204" pitchFamily="34" charset="0"/>
              </a:rPr>
              <a:pPr marL="0" indent="0">
                <a:spcBef>
                  <a:spcPct val="0"/>
                </a:spcBef>
                <a:spcAft>
                  <a:spcPct val="0"/>
                </a:spcAft>
                <a:buClr>
                  <a:srgbClr val="000000"/>
                </a:buClr>
                <a:buSzPct val="45000"/>
                <a:buNone/>
              </a:pPr>
              <a:t>Jun-Aug 20</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10" name="PlaceHolder 4">
            <a:extLst>
              <a:ext uri="{FF2B5EF4-FFF2-40B4-BE49-F238E27FC236}">
                <a16:creationId xmlns:a16="http://schemas.microsoft.com/office/drawing/2014/main" id="{D0BC6488-21D8-417F-B124-2524C39F1B6F}"/>
              </a:ext>
            </a:extLst>
          </p:cNvPr>
          <p:cNvSpPr>
            <a:spLocks noGrp="1"/>
          </p:cNvSpPr>
          <p:nvPr>
            <p:custDataLst>
              <p:tags r:id="rId16"/>
            </p:custDataLst>
          </p:nvPr>
        </p:nvSpPr>
        <p:spPr bwMode="auto">
          <a:xfrm>
            <a:off x="4572000" y="2619375"/>
            <a:ext cx="425450"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Clr>
                <a:srgbClr val="000000"/>
              </a:buClr>
              <a:buSzPct val="45000"/>
              <a:buNone/>
            </a:pPr>
            <a:fld id="{A54B3E32-88BB-4185-907A-67483B8FE0C6}" type="datetime'''''''''''F''''''''e''''''b''-''2''''''''''''''1'''''''''">
              <a:rPr lang="en-GB" altLang="en-US" sz="1200" smtClean="0">
                <a:latin typeface="Calibri" panose="020F0502020204030204" pitchFamily="34" charset="0"/>
                <a:cs typeface="Calibri" panose="020F0502020204030204" pitchFamily="34" charset="0"/>
              </a:rPr>
              <a:pPr marL="0" indent="0">
                <a:spcBef>
                  <a:spcPct val="0"/>
                </a:spcBef>
                <a:spcAft>
                  <a:spcPct val="0"/>
                </a:spcAft>
                <a:buClr>
                  <a:srgbClr val="000000"/>
                </a:buClr>
                <a:buSzPct val="45000"/>
                <a:buNone/>
              </a:pPr>
              <a:t>Feb-21</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graphicFrame>
        <p:nvGraphicFramePr>
          <p:cNvPr id="43" name="Table 53">
            <a:extLst>
              <a:ext uri="{FF2B5EF4-FFF2-40B4-BE49-F238E27FC236}">
                <a16:creationId xmlns:a16="http://schemas.microsoft.com/office/drawing/2014/main" id="{7A093508-E987-44C3-B5F3-96CFFD0211CA}"/>
              </a:ext>
            </a:extLst>
          </p:cNvPr>
          <p:cNvGraphicFramePr>
            <a:graphicFrameLocks noGrp="1"/>
          </p:cNvGraphicFramePr>
          <p:nvPr>
            <p:extLst>
              <p:ext uri="{D42A27DB-BD31-4B8C-83A1-F6EECF244321}">
                <p14:modId xmlns:p14="http://schemas.microsoft.com/office/powerpoint/2010/main" val="2849439135"/>
              </p:ext>
            </p:extLst>
          </p:nvPr>
        </p:nvGraphicFramePr>
        <p:xfrm>
          <a:off x="355480" y="1180299"/>
          <a:ext cx="5309513" cy="792480"/>
        </p:xfrm>
        <a:graphic>
          <a:graphicData uri="http://schemas.openxmlformats.org/drawingml/2006/table">
            <a:tbl>
              <a:tblPr firstRow="1" bandRow="1">
                <a:tableStyleId>{5C22544A-7EE6-4342-B048-85BDC9FD1C3A}</a:tableStyleId>
              </a:tblPr>
              <a:tblGrid>
                <a:gridCol w="5309513">
                  <a:extLst>
                    <a:ext uri="{9D8B030D-6E8A-4147-A177-3AD203B41FA5}">
                      <a16:colId xmlns:a16="http://schemas.microsoft.com/office/drawing/2014/main" val="1130762671"/>
                    </a:ext>
                  </a:extLst>
                </a:gridCol>
              </a:tblGrid>
              <a:tr h="517952">
                <a:tc>
                  <a:txBody>
                    <a:bodyPr/>
                    <a:lstStyle/>
                    <a:p>
                      <a:pPr algn="l"/>
                      <a:r>
                        <a:rPr lang="en-US" sz="1400" i="0" dirty="0">
                          <a:solidFill>
                            <a:schemeClr val="tx1"/>
                          </a:solidFill>
                          <a:latin typeface="Calibri" panose="020F0502020204030204" pitchFamily="34" charset="0"/>
                          <a:cs typeface="Calibri" panose="020F0502020204030204" pitchFamily="34" charset="0"/>
                        </a:rPr>
                        <a:t>Proportion of adolescents reporting emotional, physical or sexual violence in the past month</a:t>
                      </a:r>
                    </a:p>
                  </a:txBody>
                  <a:tcPr>
                    <a:lnL w="12700" cmpd="sng">
                      <a:noFill/>
                    </a:lnL>
                    <a:lnR w="12700" cmpd="sng">
                      <a:noFill/>
                    </a:lnR>
                    <a:lnT w="12700" cmpd="sng">
                      <a:noFill/>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3421177"/>
                  </a:ext>
                </a:extLst>
              </a:tr>
              <a:tr h="274210">
                <a:tc>
                  <a:txBody>
                    <a:bodyPr/>
                    <a:lstStyle/>
                    <a:p>
                      <a:pPr algn="l"/>
                      <a:r>
                        <a:rPr lang="en-US" sz="1200" b="0" i="0" dirty="0">
                          <a:solidFill>
                            <a:schemeClr val="tx1"/>
                          </a:solidFill>
                          <a:latin typeface="Calibri" panose="020F0502020204030204" pitchFamily="34" charset="0"/>
                          <a:cs typeface="Calibri" panose="020F0502020204030204" pitchFamily="34" charset="0"/>
                        </a:rPr>
                        <a:t>%; 2020 - 2021</a:t>
                      </a:r>
                    </a:p>
                  </a:txBody>
                  <a:tcPr>
                    <a:lnT w="6350" cap="flat" cmpd="sng" algn="ctr">
                      <a:solidFill>
                        <a:schemeClr val="accent2"/>
                      </a:solidFill>
                      <a:prstDash val="solid"/>
                      <a:round/>
                      <a:headEnd type="none" w="med" len="med"/>
                      <a:tailEnd type="none" w="med" len="med"/>
                    </a:lnT>
                    <a:noFill/>
                  </a:tcPr>
                </a:tc>
                <a:extLst>
                  <a:ext uri="{0D108BD9-81ED-4DB2-BD59-A6C34878D82A}">
                    <a16:rowId xmlns:a16="http://schemas.microsoft.com/office/drawing/2014/main" val="1551128407"/>
                  </a:ext>
                </a:extLst>
              </a:tr>
            </a:tbl>
          </a:graphicData>
        </a:graphic>
      </p:graphicFrame>
      <p:sp>
        <p:nvSpPr>
          <p:cNvPr id="49" name="Rectangle 48">
            <a:extLst>
              <a:ext uri="{FF2B5EF4-FFF2-40B4-BE49-F238E27FC236}">
                <a16:creationId xmlns:a16="http://schemas.microsoft.com/office/drawing/2014/main" id="{3FB5320B-DB4E-4912-A903-9893CA7F7558}"/>
              </a:ext>
            </a:extLst>
          </p:cNvPr>
          <p:cNvSpPr/>
          <p:nvPr/>
        </p:nvSpPr>
        <p:spPr>
          <a:xfrm>
            <a:off x="282575" y="4059644"/>
            <a:ext cx="7374858" cy="504000"/>
          </a:xfrm>
          <a:prstGeom prst="rect">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spcAft>
                <a:spcPts val="600"/>
              </a:spcAft>
              <a:buFont typeface="Arial" panose="020B0604020202020204" pitchFamily="34" charset="0"/>
              <a:buChar char="•"/>
            </a:pPr>
            <a:r>
              <a:rPr lang="en-US" sz="1400" b="1" dirty="0">
                <a:solidFill>
                  <a:schemeClr val="tx1"/>
                </a:solidFill>
                <a:latin typeface="Calibri" panose="020F0502020204030204" pitchFamily="34" charset="0"/>
                <a:cs typeface="Calibri" panose="020F0502020204030204" pitchFamily="34" charset="0"/>
              </a:rPr>
              <a:t>For all reports of violence, half to three-quarters say it is happening now more than pre-COVID-19 era</a:t>
            </a:r>
          </a:p>
        </p:txBody>
      </p:sp>
      <p:sp>
        <p:nvSpPr>
          <p:cNvPr id="50" name="TextShape 2">
            <a:extLst>
              <a:ext uri="{FF2B5EF4-FFF2-40B4-BE49-F238E27FC236}">
                <a16:creationId xmlns:a16="http://schemas.microsoft.com/office/drawing/2014/main" id="{76127A37-4E2E-4107-9621-B91C7B3ABD79}"/>
              </a:ext>
            </a:extLst>
          </p:cNvPr>
          <p:cNvSpPr txBox="1"/>
          <p:nvPr/>
        </p:nvSpPr>
        <p:spPr>
          <a:xfrm>
            <a:off x="261619" y="119267"/>
            <a:ext cx="6723602" cy="970062"/>
          </a:xfrm>
          <a:prstGeom prst="rect">
            <a:avLst/>
          </a:prstGeom>
          <a:noFill/>
          <a:ln>
            <a:noFill/>
          </a:ln>
        </p:spPr>
        <p:txBody>
          <a:bodyPr anchor="ctr">
            <a:noAutofit/>
          </a:bodyPr>
          <a:lstStyle/>
          <a:p>
            <a:r>
              <a:rPr lang="en-US" sz="2200" b="1" u="sng" spc="-1" dirty="0">
                <a:solidFill>
                  <a:srgbClr val="8F2B32"/>
                </a:solidFill>
                <a:latin typeface="Calibri" panose="020F0502020204030204" pitchFamily="34" charset="0"/>
                <a:cs typeface="Calibri" panose="020F0502020204030204" pitchFamily="34" charset="0"/>
              </a:rPr>
              <a:t>GBV and safety:</a:t>
            </a:r>
            <a:r>
              <a:rPr lang="en-US" sz="2200" strike="noStrike" spc="-1" dirty="0">
                <a:solidFill>
                  <a:srgbClr val="8F2B32"/>
                </a:solidFill>
                <a:latin typeface="Calibri" panose="020F0502020204030204" pitchFamily="34" charset="0"/>
                <a:cs typeface="Calibri" panose="020F0502020204030204" pitchFamily="34" charset="0"/>
              </a:rPr>
              <a:t> </a:t>
            </a:r>
            <a:r>
              <a:rPr lang="en-US" sz="2200" b="1" spc="-1" dirty="0">
                <a:solidFill>
                  <a:srgbClr val="8F2B32"/>
                </a:solidFill>
                <a:latin typeface="Calibri" panose="020F0502020204030204" pitchFamily="34" charset="0"/>
                <a:cs typeface="Calibri" panose="020F0502020204030204" pitchFamily="34" charset="0"/>
              </a:rPr>
              <a:t>Adolescents reported experiencing increasing emotional, physical and sexual violence acts</a:t>
            </a:r>
            <a:endParaRPr lang="en-US" sz="2200" b="1" strike="noStrike" spc="-1" dirty="0">
              <a:solidFill>
                <a:srgbClr val="8F2B32"/>
              </a:solidFill>
              <a:latin typeface="Lato" panose="020F0502020204030203" pitchFamily="34" charset="0"/>
            </a:endParaRPr>
          </a:p>
        </p:txBody>
      </p:sp>
      <p:sp>
        <p:nvSpPr>
          <p:cNvPr id="16" name="CustomShape 1">
            <a:extLst>
              <a:ext uri="{FF2B5EF4-FFF2-40B4-BE49-F238E27FC236}">
                <a16:creationId xmlns:a16="http://schemas.microsoft.com/office/drawing/2014/main" id="{CF49AFCA-85D9-4458-83A6-18D4E356D577}"/>
              </a:ext>
            </a:extLst>
          </p:cNvPr>
          <p:cNvSpPr/>
          <p:nvPr/>
        </p:nvSpPr>
        <p:spPr>
          <a:xfrm>
            <a:off x="8543160" y="4776344"/>
            <a:ext cx="547200" cy="392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fld id="{CC9CADAE-3DEE-4884-8701-995958E6EC4B}" type="slidenum">
              <a:rPr lang="en-US" sz="1200" b="0" strike="noStrike" spc="-1">
                <a:solidFill>
                  <a:srgbClr val="FFFFFF"/>
                </a:solidFill>
                <a:latin typeface="Montserrat"/>
                <a:ea typeface="Montserrat"/>
              </a:rPr>
              <a:t>11</a:t>
            </a:fld>
            <a:endParaRPr lang="en-US" sz="1200" b="0" strike="noStrike" spc="-1" dirty="0">
              <a:latin typeface="Arial"/>
            </a:endParaRPr>
          </a:p>
        </p:txBody>
      </p:sp>
      <p:sp>
        <p:nvSpPr>
          <p:cNvPr id="7" name="Rectangle 6" hidden="1">
            <a:extLst>
              <a:ext uri="{FF2B5EF4-FFF2-40B4-BE49-F238E27FC236}">
                <a16:creationId xmlns:a16="http://schemas.microsoft.com/office/drawing/2014/main" id="{82105C6F-95C4-4FAC-96C5-09A7EC48EA2E}"/>
              </a:ext>
            </a:extLst>
          </p:cNvPr>
          <p:cNvSpPr/>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200" dirty="0">
              <a:latin typeface="Calibri" panose="020F0502020204030204" pitchFamily="34" charset="0"/>
              <a:cs typeface="Calibri" panose="020F0502020204030204" pitchFamily="34" charset="0"/>
              <a:sym typeface="Calibri" panose="020F0502020204030204" pitchFamily="34" charset="0"/>
            </a:endParaRPr>
          </a:p>
        </p:txBody>
      </p:sp>
      <p:pic>
        <p:nvPicPr>
          <p:cNvPr id="25" name="Graphic 24">
            <a:extLst>
              <a:ext uri="{FF2B5EF4-FFF2-40B4-BE49-F238E27FC236}">
                <a16:creationId xmlns:a16="http://schemas.microsoft.com/office/drawing/2014/main" id="{6CD58617-27E8-40D2-9F09-B866312D2CC9}"/>
              </a:ext>
            </a:extLst>
          </p:cNvPr>
          <p:cNvPicPr>
            <a:picLocks noChangeAspect="1"/>
          </p:cNvPicPr>
          <p:nvPr/>
        </p:nvPicPr>
        <p:blipFill rotWithShape="1">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b="19422"/>
          <a:stretch/>
        </p:blipFill>
        <p:spPr>
          <a:xfrm>
            <a:off x="7886160" y="237718"/>
            <a:ext cx="468000" cy="46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25A39A6F-6BF2-4A0B-B461-D065F6D040F1}"/>
              </a:ext>
            </a:extLst>
          </p:cNvPr>
          <p:cNvGraphicFramePr>
            <a:graphicFrameLocks noChangeAspect="1"/>
          </p:cNvGraphicFramePr>
          <p:nvPr>
            <p:custDataLst>
              <p:tags r:id="rId2"/>
            </p:custDataLst>
            <p:extLst>
              <p:ext uri="{D42A27DB-BD31-4B8C-83A1-F6EECF244321}">
                <p14:modId xmlns:p14="http://schemas.microsoft.com/office/powerpoint/2010/main" val="25701212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Slide" r:id="rId29" imgW="415" imgH="416" progId="TCLayout.ActiveDocument.1">
                  <p:embed/>
                </p:oleObj>
              </mc:Choice>
              <mc:Fallback>
                <p:oleObj name="think-cell Slide" r:id="rId29" imgW="415" imgH="416" progId="TCLayout.ActiveDocument.1">
                  <p:embed/>
                  <p:pic>
                    <p:nvPicPr>
                      <p:cNvPr id="9" name="Object 8" hidden="1">
                        <a:extLst>
                          <a:ext uri="{FF2B5EF4-FFF2-40B4-BE49-F238E27FC236}">
                            <a16:creationId xmlns:a16="http://schemas.microsoft.com/office/drawing/2014/main" id="{25A39A6F-6BF2-4A0B-B461-D065F6D040F1}"/>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pic>
        <p:nvPicPr>
          <p:cNvPr id="2" name="Picture 1"/>
          <p:cNvPicPr>
            <a:picLocks noChangeAspect="1"/>
          </p:cNvPicPr>
          <p:nvPr/>
        </p:nvPicPr>
        <p:blipFill rotWithShape="1">
          <a:blip r:embed="rId31" cstate="hqprint">
            <a:extLst>
              <a:ext uri="{28A0092B-C50C-407E-A947-70E740481C1C}">
                <a14:useLocalDpi xmlns:a14="http://schemas.microsoft.com/office/drawing/2010/main" val="0"/>
              </a:ext>
            </a:extLst>
          </a:blip>
          <a:srcRect l="59592" t="-1" r="-278" b="14813"/>
          <a:stretch/>
        </p:blipFill>
        <p:spPr>
          <a:xfrm>
            <a:off x="5511800" y="-1620"/>
            <a:ext cx="3708400" cy="5183220"/>
          </a:xfrm>
          <a:prstGeom prst="rect">
            <a:avLst/>
          </a:prstGeom>
          <a:effectLst>
            <a:outerShdw blurRad="190500" dist="50800" dir="5400000" algn="ctr" rotWithShape="0">
              <a:srgbClr val="000000">
                <a:alpha val="0"/>
              </a:srgbClr>
            </a:outerShdw>
          </a:effectLst>
        </p:spPr>
      </p:pic>
      <p:sp>
        <p:nvSpPr>
          <p:cNvPr id="231" name="CustomShape 1"/>
          <p:cNvSpPr/>
          <p:nvPr/>
        </p:nvSpPr>
        <p:spPr>
          <a:xfrm>
            <a:off x="8543160" y="4749840"/>
            <a:ext cx="547200" cy="392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fld id="{A9E26CBA-6D8D-4C95-9E5A-ECE6D1FD2437}" type="slidenum">
              <a:rPr lang="en-US" sz="1200" b="0" strike="noStrike" spc="-1">
                <a:solidFill>
                  <a:srgbClr val="FFFFFF"/>
                </a:solidFill>
                <a:latin typeface="Montserrat"/>
                <a:ea typeface="Montserrat"/>
              </a:rPr>
              <a:t>12</a:t>
            </a:fld>
            <a:endParaRPr lang="en-US" sz="1200" b="0" strike="noStrike" spc="-1" dirty="0">
              <a:latin typeface="Arial"/>
            </a:endParaRPr>
          </a:p>
        </p:txBody>
      </p:sp>
      <p:sp>
        <p:nvSpPr>
          <p:cNvPr id="8" name="TextShape 2">
            <a:extLst>
              <a:ext uri="{FF2B5EF4-FFF2-40B4-BE49-F238E27FC236}">
                <a16:creationId xmlns:a16="http://schemas.microsoft.com/office/drawing/2014/main" id="{1A0AC00E-5708-41BB-B63B-A7A460A4C075}"/>
              </a:ext>
            </a:extLst>
          </p:cNvPr>
          <p:cNvSpPr txBox="1"/>
          <p:nvPr/>
        </p:nvSpPr>
        <p:spPr>
          <a:xfrm>
            <a:off x="261619" y="119267"/>
            <a:ext cx="4896000" cy="970062"/>
          </a:xfrm>
          <a:prstGeom prst="rect">
            <a:avLst/>
          </a:prstGeom>
          <a:noFill/>
          <a:ln>
            <a:noFill/>
          </a:ln>
        </p:spPr>
        <p:txBody>
          <a:bodyPr anchor="ctr">
            <a:noAutofit/>
          </a:bodyPr>
          <a:lstStyle/>
          <a:p>
            <a:pPr>
              <a:lnSpc>
                <a:spcPct val="100000"/>
              </a:lnSpc>
            </a:pPr>
            <a:r>
              <a:rPr lang="en-US" sz="2200" b="1" u="sng" spc="-1" dirty="0">
                <a:solidFill>
                  <a:srgbClr val="8F2B32"/>
                </a:solidFill>
                <a:latin typeface="Calibri" panose="020F0502020204030204" pitchFamily="34" charset="0"/>
                <a:cs typeface="Calibri" panose="020F0502020204030204" pitchFamily="34" charset="0"/>
              </a:rPr>
              <a:t>Pregnancy and early marriage:</a:t>
            </a:r>
            <a:r>
              <a:rPr lang="en-US" sz="2200" b="1" spc="-1" dirty="0">
                <a:solidFill>
                  <a:srgbClr val="8F2B32"/>
                </a:solidFill>
                <a:latin typeface="Calibri" panose="020F0502020204030204" pitchFamily="34" charset="0"/>
                <a:cs typeface="Calibri" panose="020F0502020204030204" pitchFamily="34" charset="0"/>
              </a:rPr>
              <a:t> A noticeable proportion of adolescent girls are either pregnant or married </a:t>
            </a:r>
          </a:p>
        </p:txBody>
      </p:sp>
      <p:graphicFrame>
        <p:nvGraphicFramePr>
          <p:cNvPr id="33" name="Chart 32">
            <a:extLst>
              <a:ext uri="{FF2B5EF4-FFF2-40B4-BE49-F238E27FC236}">
                <a16:creationId xmlns:a16="http://schemas.microsoft.com/office/drawing/2014/main" id="{927DEF02-61D7-4976-AF6D-A8DF5414A852}"/>
              </a:ext>
            </a:extLst>
          </p:cNvPr>
          <p:cNvGraphicFramePr/>
          <p:nvPr>
            <p:custDataLst>
              <p:tags r:id="rId3"/>
            </p:custDataLst>
            <p:extLst>
              <p:ext uri="{D42A27DB-BD31-4B8C-83A1-F6EECF244321}">
                <p14:modId xmlns:p14="http://schemas.microsoft.com/office/powerpoint/2010/main" val="2765701376"/>
              </p:ext>
            </p:extLst>
          </p:nvPr>
        </p:nvGraphicFramePr>
        <p:xfrm>
          <a:off x="179388" y="2092325"/>
          <a:ext cx="3840162" cy="1781175"/>
        </p:xfrm>
        <a:graphic>
          <a:graphicData uri="http://schemas.openxmlformats.org/drawingml/2006/chart">
            <c:chart xmlns:c="http://schemas.openxmlformats.org/drawingml/2006/chart" xmlns:r="http://schemas.openxmlformats.org/officeDocument/2006/relationships" r:id="rId32"/>
          </a:graphicData>
        </a:graphic>
      </p:graphicFrame>
      <p:sp>
        <p:nvSpPr>
          <p:cNvPr id="19" name="PlaceHolder 4">
            <a:extLst>
              <a:ext uri="{FF2B5EF4-FFF2-40B4-BE49-F238E27FC236}">
                <a16:creationId xmlns:a16="http://schemas.microsoft.com/office/drawing/2014/main" id="{34EAEA36-FB4B-4B12-86EB-FBDEF989126D}"/>
              </a:ext>
            </a:extLst>
          </p:cNvPr>
          <p:cNvSpPr>
            <a:spLocks noGrp="1"/>
          </p:cNvSpPr>
          <p:nvPr>
            <p:custDataLst>
              <p:tags r:id="rId4"/>
            </p:custDataLst>
          </p:nvPr>
        </p:nvSpPr>
        <p:spPr bwMode="auto">
          <a:xfrm>
            <a:off x="309563" y="3841750"/>
            <a:ext cx="1130300" cy="3302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A35F9140-8129-4DF0-8804-8C40D84405C2}" type="datetime'Pr''''egna''nt''''/r''ece''''ntly'''' ''''ha''d a ''b''aby'">
              <a:rPr lang="en-US" altLang="en-US" sz="1200" smtClean="0">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Pregnant/recently had a baby</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40" name="PlaceHolder 4">
            <a:extLst>
              <a:ext uri="{FF2B5EF4-FFF2-40B4-BE49-F238E27FC236}">
                <a16:creationId xmlns:a16="http://schemas.microsoft.com/office/drawing/2014/main" id="{392CEBF0-3CC7-4BA5-B451-65DF6BF70674}"/>
              </a:ext>
            </a:extLst>
          </p:cNvPr>
          <p:cNvSpPr>
            <a:spLocks noGrp="1"/>
          </p:cNvSpPr>
          <p:nvPr>
            <p:custDataLst>
              <p:tags r:id="rId5"/>
            </p:custDataLst>
          </p:nvPr>
        </p:nvSpPr>
        <p:spPr bwMode="gray">
          <a:xfrm>
            <a:off x="630238" y="3600450"/>
            <a:ext cx="23177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CE5A550E-4AB7-42FB-85D7-CEBF29524426}" type="datetime'0''''''%'''''''''''''''''''''''''''''''''''''''''">
              <a:rPr lang="en-GB" altLang="en-US" sz="1200" smtClean="0">
                <a:latin typeface="Calibri" panose="020F0502020204030204" pitchFamily="34" charset="0"/>
                <a:cs typeface="Calibri" panose="020F0502020204030204" pitchFamily="34" charset="0"/>
              </a:rPr>
              <a:pPr marL="0" indent="0" algn="ctr">
                <a:spcBef>
                  <a:spcPct val="0"/>
                </a:spcBef>
                <a:spcAft>
                  <a:spcPct val="0"/>
                </a:spcAft>
                <a:buClr>
                  <a:srgbClr val="000000"/>
                </a:buClr>
                <a:buSzPct val="45000"/>
                <a:buNone/>
              </a:pPr>
              <a:t>0%</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25" name="PlaceHolder 4">
            <a:extLst>
              <a:ext uri="{FF2B5EF4-FFF2-40B4-BE49-F238E27FC236}">
                <a16:creationId xmlns:a16="http://schemas.microsoft.com/office/drawing/2014/main" id="{20D23812-D217-4FC8-B6D3-05F0D17CF1E8}"/>
              </a:ext>
            </a:extLst>
          </p:cNvPr>
          <p:cNvSpPr>
            <a:spLocks noGrp="1"/>
          </p:cNvSpPr>
          <p:nvPr>
            <p:custDataLst>
              <p:tags r:id="rId6"/>
            </p:custDataLst>
          </p:nvPr>
        </p:nvSpPr>
        <p:spPr bwMode="auto">
          <a:xfrm>
            <a:off x="1843089" y="3841750"/>
            <a:ext cx="51117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B9A39F3D-0994-42E7-9422-A7A131C4364E}" type="datetime'M''''''''''a''''''''''''''''rr''''i''''''ed'">
              <a:rPr lang="en-GB" altLang="en-US" sz="1200" smtClean="0">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Married</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28" name="PlaceHolder 4">
            <a:extLst>
              <a:ext uri="{FF2B5EF4-FFF2-40B4-BE49-F238E27FC236}">
                <a16:creationId xmlns:a16="http://schemas.microsoft.com/office/drawing/2014/main" id="{86CE9E4E-7C4C-4B7D-A398-802288EA2746}"/>
              </a:ext>
            </a:extLst>
          </p:cNvPr>
          <p:cNvSpPr>
            <a:spLocks noGrp="1"/>
          </p:cNvSpPr>
          <p:nvPr>
            <p:custDataLst>
              <p:tags r:id="rId7"/>
            </p:custDataLst>
          </p:nvPr>
        </p:nvSpPr>
        <p:spPr bwMode="auto">
          <a:xfrm>
            <a:off x="2987675" y="3841750"/>
            <a:ext cx="674688" cy="3302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15FFDE8A-A198-4DC8-84A6-FBB637A92566}" type="datetime'Li''v''i''''''''''ng with'' ''''a ''pa''''r''''''''''tne''r'''">
              <a:rPr lang="en-GB" altLang="en-US" sz="1200" smtClean="0">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Living with a partner</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82" name="PlaceHolder 4">
            <a:extLst>
              <a:ext uri="{FF2B5EF4-FFF2-40B4-BE49-F238E27FC236}">
                <a16:creationId xmlns:a16="http://schemas.microsoft.com/office/drawing/2014/main" id="{DDAAE821-60CF-470C-BDB3-A918A0825FC7}"/>
              </a:ext>
            </a:extLst>
          </p:cNvPr>
          <p:cNvSpPr>
            <a:spLocks noGrp="1"/>
          </p:cNvSpPr>
          <p:nvPr>
            <p:custDataLst>
              <p:tags r:id="rId8"/>
            </p:custDataLst>
          </p:nvPr>
        </p:nvSpPr>
        <p:spPr bwMode="gray">
          <a:xfrm>
            <a:off x="374651" y="3062288"/>
            <a:ext cx="23177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8026D887-0A93-47AA-AA14-0951E6B2FD0B}" type="datetime'''''''''''5''''''''''''''''''''''%'">
              <a:rPr lang="en-GB" altLang="en-US" sz="1200" smtClean="0">
                <a:effectLst/>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5%</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83" name="PlaceHolder 4">
            <a:extLst>
              <a:ext uri="{FF2B5EF4-FFF2-40B4-BE49-F238E27FC236}">
                <a16:creationId xmlns:a16="http://schemas.microsoft.com/office/drawing/2014/main" id="{7FE4D9EF-C5FD-49F1-BB73-9F848F91D34C}"/>
              </a:ext>
            </a:extLst>
          </p:cNvPr>
          <p:cNvSpPr>
            <a:spLocks noGrp="1"/>
          </p:cNvSpPr>
          <p:nvPr>
            <p:custDataLst>
              <p:tags r:id="rId9"/>
            </p:custDataLst>
          </p:nvPr>
        </p:nvSpPr>
        <p:spPr bwMode="gray">
          <a:xfrm>
            <a:off x="885826" y="3170238"/>
            <a:ext cx="23177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A962216D-34A0-4D83-9BBE-A868562389D8}" type="datetime'''''''''''''''4''''''''''''''''''%'''''''''''''">
              <a:rPr lang="en-GB" altLang="en-US" sz="1200" smtClean="0">
                <a:effectLst/>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4%</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85" name="PlaceHolder 4">
            <a:extLst>
              <a:ext uri="{FF2B5EF4-FFF2-40B4-BE49-F238E27FC236}">
                <a16:creationId xmlns:a16="http://schemas.microsoft.com/office/drawing/2014/main" id="{3C8072AE-B075-4127-9683-9FF5470819DB}"/>
              </a:ext>
            </a:extLst>
          </p:cNvPr>
          <p:cNvSpPr>
            <a:spLocks noGrp="1"/>
          </p:cNvSpPr>
          <p:nvPr>
            <p:custDataLst>
              <p:tags r:id="rId10"/>
            </p:custDataLst>
          </p:nvPr>
        </p:nvSpPr>
        <p:spPr bwMode="gray">
          <a:xfrm>
            <a:off x="1600201" y="3276600"/>
            <a:ext cx="23177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F6B1ABE3-7BED-4B05-A6D5-7A6DEA691B5A}" type="datetime'''''''''''''''''''''''''''''''''''''''''''''''3''''''''''%'''">
              <a:rPr lang="en-GB" altLang="en-US" sz="1200" smtClean="0">
                <a:effectLst/>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3%</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86" name="PlaceHolder 4">
            <a:extLst>
              <a:ext uri="{FF2B5EF4-FFF2-40B4-BE49-F238E27FC236}">
                <a16:creationId xmlns:a16="http://schemas.microsoft.com/office/drawing/2014/main" id="{E94B7714-D96D-4BEF-9E1B-90086C65100C}"/>
              </a:ext>
            </a:extLst>
          </p:cNvPr>
          <p:cNvSpPr>
            <a:spLocks noGrp="1"/>
          </p:cNvSpPr>
          <p:nvPr>
            <p:custDataLst>
              <p:tags r:id="rId11"/>
            </p:custDataLst>
          </p:nvPr>
        </p:nvSpPr>
        <p:spPr bwMode="gray">
          <a:xfrm>
            <a:off x="1855789" y="2630488"/>
            <a:ext cx="23177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FBB7A60C-216C-4C38-A953-FFCA3597EE4B}" type="datetime'''''''''''''''9%'''''''''''''''''''''''''''''''''''">
              <a:rPr lang="en-GB" altLang="en-US" sz="1200" smtClean="0">
                <a:effectLst/>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9%</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84" name="PlaceHolder 4">
            <a:extLst>
              <a:ext uri="{FF2B5EF4-FFF2-40B4-BE49-F238E27FC236}">
                <a16:creationId xmlns:a16="http://schemas.microsoft.com/office/drawing/2014/main" id="{2533A33E-F3AF-4007-9891-DDF3FEE0FA09}"/>
              </a:ext>
            </a:extLst>
          </p:cNvPr>
          <p:cNvSpPr>
            <a:spLocks noGrp="1"/>
          </p:cNvSpPr>
          <p:nvPr>
            <p:custDataLst>
              <p:tags r:id="rId12"/>
            </p:custDataLst>
          </p:nvPr>
        </p:nvSpPr>
        <p:spPr bwMode="gray">
          <a:xfrm>
            <a:off x="1103314" y="2200275"/>
            <a:ext cx="3095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9E88947D-DD8F-4D24-BBE2-96F10C7EAF19}" type="datetime'1''''''''3''''''''''''''%'''''''''''''">
              <a:rPr lang="en-GB" altLang="en-US" sz="1200" smtClean="0">
                <a:effectLst/>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13%</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87" name="PlaceHolder 4">
            <a:extLst>
              <a:ext uri="{FF2B5EF4-FFF2-40B4-BE49-F238E27FC236}">
                <a16:creationId xmlns:a16="http://schemas.microsoft.com/office/drawing/2014/main" id="{6553E2F5-37CC-48F4-A24D-289506932C83}"/>
              </a:ext>
            </a:extLst>
          </p:cNvPr>
          <p:cNvSpPr>
            <a:spLocks noGrp="1"/>
          </p:cNvSpPr>
          <p:nvPr>
            <p:custDataLst>
              <p:tags r:id="rId13"/>
            </p:custDataLst>
          </p:nvPr>
        </p:nvSpPr>
        <p:spPr bwMode="gray">
          <a:xfrm>
            <a:off x="2111376" y="3276600"/>
            <a:ext cx="23177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DCCC2268-84FB-44F3-8CF1-6CC54103D7FC}" type="datetime'''''''''''''''''''''''''''''3''%'''''''''">
              <a:rPr lang="en-GB" altLang="en-US" sz="1200" smtClean="0">
                <a:effectLst/>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3%</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88" name="PlaceHolder 4">
            <a:extLst>
              <a:ext uri="{FF2B5EF4-FFF2-40B4-BE49-F238E27FC236}">
                <a16:creationId xmlns:a16="http://schemas.microsoft.com/office/drawing/2014/main" id="{C0D269FB-65FA-4BC5-B8B4-233DC4F91666}"/>
              </a:ext>
            </a:extLst>
          </p:cNvPr>
          <p:cNvSpPr>
            <a:spLocks noGrp="1"/>
          </p:cNvSpPr>
          <p:nvPr>
            <p:custDataLst>
              <p:tags r:id="rId14"/>
            </p:custDataLst>
          </p:nvPr>
        </p:nvSpPr>
        <p:spPr bwMode="gray">
          <a:xfrm>
            <a:off x="2365376" y="2846388"/>
            <a:ext cx="23177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B66CDA53-AAEE-4DA9-92CE-96D3E64E10D3}" type="datetime'''''''''''''''''7''''''%'''''''">
              <a:rPr lang="en-GB" altLang="en-US" sz="1200" smtClean="0">
                <a:effectLst/>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7%</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89" name="PlaceHolder 4">
            <a:extLst>
              <a:ext uri="{FF2B5EF4-FFF2-40B4-BE49-F238E27FC236}">
                <a16:creationId xmlns:a16="http://schemas.microsoft.com/office/drawing/2014/main" id="{67D613A8-C9D4-4486-80F6-D788ED19826E}"/>
              </a:ext>
            </a:extLst>
          </p:cNvPr>
          <p:cNvSpPr>
            <a:spLocks noGrp="1"/>
          </p:cNvSpPr>
          <p:nvPr>
            <p:custDataLst>
              <p:tags r:id="rId15"/>
            </p:custDataLst>
          </p:nvPr>
        </p:nvSpPr>
        <p:spPr bwMode="gray">
          <a:xfrm>
            <a:off x="2824164" y="2954338"/>
            <a:ext cx="23177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2173B3BC-40E2-48CD-993B-0796B7CAA438}" type="datetime'''''''''''''''''''''''''''6''''''''''''''''''%'''''''''''''''">
              <a:rPr lang="en-GB" altLang="en-US" sz="1200" smtClean="0">
                <a:effectLst/>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6%</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69" name="PlaceHolder 4">
            <a:extLst>
              <a:ext uri="{FF2B5EF4-FFF2-40B4-BE49-F238E27FC236}">
                <a16:creationId xmlns:a16="http://schemas.microsoft.com/office/drawing/2014/main" id="{DFDA04B3-A758-4B34-8372-D6213E12B749}"/>
              </a:ext>
            </a:extLst>
          </p:cNvPr>
          <p:cNvSpPr>
            <a:spLocks noGrp="1"/>
          </p:cNvSpPr>
          <p:nvPr>
            <p:custDataLst>
              <p:tags r:id="rId16"/>
            </p:custDataLst>
          </p:nvPr>
        </p:nvSpPr>
        <p:spPr bwMode="gray">
          <a:xfrm>
            <a:off x="3079750" y="3600450"/>
            <a:ext cx="23177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EDADC914-F08F-4145-8CB7-F06FF339131F}" type="datetime'''''''''''''''''''''''''''''''''''''''''''''0''''''''''''%'">
              <a:rPr lang="en-GB" altLang="en-US" sz="1200" smtClean="0">
                <a:latin typeface="Calibri" panose="020F0502020204030204" pitchFamily="34" charset="0"/>
                <a:cs typeface="Calibri" panose="020F0502020204030204" pitchFamily="34" charset="0"/>
              </a:rPr>
              <a:pPr marL="0" indent="0" algn="ctr">
                <a:spcBef>
                  <a:spcPct val="0"/>
                </a:spcBef>
                <a:spcAft>
                  <a:spcPct val="0"/>
                </a:spcAft>
                <a:buClr>
                  <a:srgbClr val="000000"/>
                </a:buClr>
                <a:buSzPct val="45000"/>
                <a:buNone/>
              </a:pPr>
              <a:t>0%</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90" name="PlaceHolder 4">
            <a:extLst>
              <a:ext uri="{FF2B5EF4-FFF2-40B4-BE49-F238E27FC236}">
                <a16:creationId xmlns:a16="http://schemas.microsoft.com/office/drawing/2014/main" id="{B20B6845-D4B0-4F73-9785-A837B309918B}"/>
              </a:ext>
            </a:extLst>
          </p:cNvPr>
          <p:cNvSpPr>
            <a:spLocks noGrp="1"/>
          </p:cNvSpPr>
          <p:nvPr>
            <p:custDataLst>
              <p:tags r:id="rId17"/>
            </p:custDataLst>
          </p:nvPr>
        </p:nvSpPr>
        <p:spPr bwMode="gray">
          <a:xfrm>
            <a:off x="3335339" y="2630488"/>
            <a:ext cx="23177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02E6EBA0-2E7F-4F70-8470-9EACAC2B2C4D}" type="datetime'''''9''''''''''''''''''''''''''''%'''''''">
              <a:rPr lang="en-GB" altLang="en-US" sz="1200" smtClean="0">
                <a:effectLst/>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9%</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91" name="PlaceHolder 4">
            <a:extLst>
              <a:ext uri="{FF2B5EF4-FFF2-40B4-BE49-F238E27FC236}">
                <a16:creationId xmlns:a16="http://schemas.microsoft.com/office/drawing/2014/main" id="{53FC9DAE-AE7C-407D-A702-27828086BE1E}"/>
              </a:ext>
            </a:extLst>
          </p:cNvPr>
          <p:cNvSpPr>
            <a:spLocks noGrp="1"/>
          </p:cNvSpPr>
          <p:nvPr>
            <p:custDataLst>
              <p:tags r:id="rId18"/>
            </p:custDataLst>
          </p:nvPr>
        </p:nvSpPr>
        <p:spPr bwMode="gray">
          <a:xfrm>
            <a:off x="3552826" y="1984375"/>
            <a:ext cx="3095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B03D0209-8159-4C81-8B64-F0CC7CD3750D}" type="datetime'''''''1''''''''''''5''''''%'''">
              <a:rPr lang="en-GB" altLang="en-US" sz="1200" smtClean="0">
                <a:effectLst/>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15%</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48" name="Rectangle 47">
            <a:extLst>
              <a:ext uri="{FF2B5EF4-FFF2-40B4-BE49-F238E27FC236}">
                <a16:creationId xmlns:a16="http://schemas.microsoft.com/office/drawing/2014/main" id="{DEFA3D4F-3AF3-417A-BC8D-1B94D3650DE4}"/>
              </a:ext>
            </a:extLst>
          </p:cNvPr>
          <p:cNvSpPr/>
          <p:nvPr>
            <p:custDataLst>
              <p:tags r:id="rId19"/>
            </p:custDataLst>
          </p:nvPr>
        </p:nvSpPr>
        <p:spPr bwMode="auto">
          <a:xfrm>
            <a:off x="4241800" y="3032125"/>
            <a:ext cx="214313" cy="160338"/>
          </a:xfrm>
          <a:prstGeom prst="rect">
            <a:avLst/>
          </a:prstGeom>
          <a:solidFill>
            <a:schemeClr val="accent3"/>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8D9E93AC-6B2F-401C-8624-394FCB17C008}"/>
              </a:ext>
            </a:extLst>
          </p:cNvPr>
          <p:cNvSpPr/>
          <p:nvPr>
            <p:custDataLst>
              <p:tags r:id="rId20"/>
            </p:custDataLst>
          </p:nvPr>
        </p:nvSpPr>
        <p:spPr bwMode="auto">
          <a:xfrm>
            <a:off x="4241800" y="2360613"/>
            <a:ext cx="214313" cy="160338"/>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30F8D861-1D02-4E33-8C40-299F641C6F69}"/>
              </a:ext>
            </a:extLst>
          </p:cNvPr>
          <p:cNvSpPr/>
          <p:nvPr>
            <p:custDataLst>
              <p:tags r:id="rId21"/>
            </p:custDataLst>
          </p:nvPr>
        </p:nvSpPr>
        <p:spPr bwMode="auto">
          <a:xfrm>
            <a:off x="4241800" y="2584450"/>
            <a:ext cx="214313" cy="160338"/>
          </a:xfrm>
          <a:prstGeom prst="rect">
            <a:avLst/>
          </a:prstGeom>
          <a:solidFill>
            <a:schemeClr val="accent2"/>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extLst>
              <a:ext uri="{FF2B5EF4-FFF2-40B4-BE49-F238E27FC236}">
                <a16:creationId xmlns:a16="http://schemas.microsoft.com/office/drawing/2014/main" id="{646176B8-D395-4988-A2D5-FAE319FFEF86}"/>
              </a:ext>
            </a:extLst>
          </p:cNvPr>
          <p:cNvSpPr/>
          <p:nvPr>
            <p:custDataLst>
              <p:tags r:id="rId22"/>
            </p:custDataLst>
          </p:nvPr>
        </p:nvSpPr>
        <p:spPr bwMode="auto">
          <a:xfrm>
            <a:off x="4241800" y="2808288"/>
            <a:ext cx="214313" cy="160338"/>
          </a:xfrm>
          <a:prstGeom prst="rect">
            <a:avLst/>
          </a:prstGeom>
          <a:solidFill>
            <a:schemeClr val="accent4"/>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PlaceHolder 4">
            <a:extLst>
              <a:ext uri="{FF2B5EF4-FFF2-40B4-BE49-F238E27FC236}">
                <a16:creationId xmlns:a16="http://schemas.microsoft.com/office/drawing/2014/main" id="{30DF6249-28A8-4830-B7DC-9D2D824F0DA3}"/>
              </a:ext>
            </a:extLst>
          </p:cNvPr>
          <p:cNvSpPr>
            <a:spLocks noGrp="1"/>
          </p:cNvSpPr>
          <p:nvPr>
            <p:custDataLst>
              <p:tags r:id="rId23"/>
            </p:custDataLst>
          </p:nvPr>
        </p:nvSpPr>
        <p:spPr bwMode="auto">
          <a:xfrm>
            <a:off x="4506913" y="2368550"/>
            <a:ext cx="450850"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Clr>
                <a:srgbClr val="000000"/>
              </a:buClr>
              <a:buSzPct val="45000"/>
              <a:buNone/>
            </a:pPr>
            <a:fld id="{38C467D8-A534-464E-B790-7248583C5611}" type="datetime'''''''''''''''N''''''a''''''''i''ro''''b''''''''''i'''''''">
              <a:rPr lang="en-GB" altLang="en-US" sz="1200" smtClean="0">
                <a:latin typeface="Calibri" panose="020F0502020204030204" pitchFamily="34" charset="0"/>
                <a:cs typeface="Calibri" panose="020F0502020204030204" pitchFamily="34" charset="0"/>
                <a:sym typeface="Calibri" panose="020F0502020204030204" pitchFamily="34" charset="0"/>
              </a:rPr>
              <a:pPr marL="0" indent="0">
                <a:spcBef>
                  <a:spcPct val="0"/>
                </a:spcBef>
                <a:spcAft>
                  <a:spcPct val="0"/>
                </a:spcAft>
                <a:buClr>
                  <a:srgbClr val="000000"/>
                </a:buClr>
                <a:buSzPct val="45000"/>
                <a:buNone/>
              </a:pPr>
              <a:t>Nairobi</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18" name="PlaceHolder 4">
            <a:extLst>
              <a:ext uri="{FF2B5EF4-FFF2-40B4-BE49-F238E27FC236}">
                <a16:creationId xmlns:a16="http://schemas.microsoft.com/office/drawing/2014/main" id="{CBDD5094-4DDB-444D-BBA2-988A30B80EF1}"/>
              </a:ext>
            </a:extLst>
          </p:cNvPr>
          <p:cNvSpPr>
            <a:spLocks noGrp="1"/>
          </p:cNvSpPr>
          <p:nvPr>
            <p:custDataLst>
              <p:tags r:id="rId24"/>
            </p:custDataLst>
          </p:nvPr>
        </p:nvSpPr>
        <p:spPr bwMode="auto">
          <a:xfrm>
            <a:off x="4506913" y="2592388"/>
            <a:ext cx="32702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Clr>
                <a:srgbClr val="000000"/>
              </a:buClr>
              <a:buSzPct val="45000"/>
              <a:buNone/>
            </a:pPr>
            <a:fld id="{74B53DA8-4939-481B-81B3-AB9980296961}" type="datetime'''''W''''''''''''''''''''''''aj''''''''''''''ir'''''">
              <a:rPr lang="en-GB" altLang="en-US" sz="1200" smtClean="0">
                <a:latin typeface="Calibri" panose="020F0502020204030204" pitchFamily="34" charset="0"/>
                <a:cs typeface="Calibri" panose="020F0502020204030204" pitchFamily="34" charset="0"/>
                <a:sym typeface="Calibri" panose="020F0502020204030204" pitchFamily="34" charset="0"/>
              </a:rPr>
              <a:pPr marL="0" indent="0">
                <a:spcBef>
                  <a:spcPct val="0"/>
                </a:spcBef>
                <a:spcAft>
                  <a:spcPct val="0"/>
                </a:spcAft>
                <a:buClr>
                  <a:srgbClr val="000000"/>
                </a:buClr>
                <a:buSzPct val="45000"/>
                <a:buNone/>
              </a:pPr>
              <a:t>Wajir</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42" name="PlaceHolder 4">
            <a:extLst>
              <a:ext uri="{FF2B5EF4-FFF2-40B4-BE49-F238E27FC236}">
                <a16:creationId xmlns:a16="http://schemas.microsoft.com/office/drawing/2014/main" id="{6D1D8094-671B-4455-9D9C-C5F2502294AA}"/>
              </a:ext>
            </a:extLst>
          </p:cNvPr>
          <p:cNvSpPr>
            <a:spLocks noGrp="1"/>
          </p:cNvSpPr>
          <p:nvPr>
            <p:custDataLst>
              <p:tags r:id="rId25"/>
            </p:custDataLst>
          </p:nvPr>
        </p:nvSpPr>
        <p:spPr bwMode="auto">
          <a:xfrm>
            <a:off x="4506913" y="2816225"/>
            <a:ext cx="26511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Clr>
                <a:srgbClr val="000000"/>
              </a:buClr>
              <a:buSzPct val="45000"/>
              <a:buNone/>
            </a:pPr>
            <a:fld id="{D8161976-0519-4318-A8CA-A5764571713A}" type="datetime'''''''K''''''''i''''''''''l''''''''''''''i''''fi'''''">
              <a:rPr lang="en-GB" altLang="en-US" sz="1200" smtClean="0">
                <a:latin typeface="Calibri" panose="020F0502020204030204" pitchFamily="34" charset="0"/>
                <a:cs typeface="Calibri" panose="020F0502020204030204" pitchFamily="34" charset="0"/>
                <a:sym typeface="Calibri" panose="020F0502020204030204" pitchFamily="34" charset="0"/>
              </a:rPr>
              <a:pPr marL="0" indent="0">
                <a:spcBef>
                  <a:spcPct val="0"/>
                </a:spcBef>
                <a:spcAft>
                  <a:spcPct val="0"/>
                </a:spcAft>
                <a:buClr>
                  <a:srgbClr val="000000"/>
                </a:buClr>
                <a:buSzPct val="45000"/>
                <a:buNone/>
              </a:pPr>
              <a:t>Kilifi</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47" name="PlaceHolder 4">
            <a:extLst>
              <a:ext uri="{FF2B5EF4-FFF2-40B4-BE49-F238E27FC236}">
                <a16:creationId xmlns:a16="http://schemas.microsoft.com/office/drawing/2014/main" id="{C5D3CFE7-1C1B-4C29-A19B-D7312C8B08C8}"/>
              </a:ext>
            </a:extLst>
          </p:cNvPr>
          <p:cNvSpPr>
            <a:spLocks noGrp="1"/>
          </p:cNvSpPr>
          <p:nvPr>
            <p:custDataLst>
              <p:tags r:id="rId26"/>
            </p:custDataLst>
          </p:nvPr>
        </p:nvSpPr>
        <p:spPr bwMode="auto">
          <a:xfrm>
            <a:off x="4506913" y="3040063"/>
            <a:ext cx="45561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Clr>
                <a:srgbClr val="000000"/>
              </a:buClr>
              <a:buSzPct val="45000"/>
              <a:buNone/>
            </a:pPr>
            <a:fld id="{269DDF09-1A66-4870-BAA0-21EE2D39C4BA}" type="datetime'''''''''Ki''s''''''''''''''''''''''''''''''um''u'''">
              <a:rPr lang="en-GB" altLang="en-US" sz="1200" smtClean="0">
                <a:latin typeface="Calibri" panose="020F0502020204030204" pitchFamily="34" charset="0"/>
                <a:cs typeface="Calibri" panose="020F0502020204030204" pitchFamily="34" charset="0"/>
                <a:sym typeface="Calibri" panose="020F0502020204030204" pitchFamily="34" charset="0"/>
              </a:rPr>
              <a:pPr marL="0" indent="0">
                <a:spcBef>
                  <a:spcPct val="0"/>
                </a:spcBef>
                <a:spcAft>
                  <a:spcPct val="0"/>
                </a:spcAft>
                <a:buClr>
                  <a:srgbClr val="000000"/>
                </a:buClr>
                <a:buSzPct val="45000"/>
                <a:buNone/>
              </a:pPr>
              <a:t>Kisumu</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graphicFrame>
        <p:nvGraphicFramePr>
          <p:cNvPr id="94" name="Table 53">
            <a:extLst>
              <a:ext uri="{FF2B5EF4-FFF2-40B4-BE49-F238E27FC236}">
                <a16:creationId xmlns:a16="http://schemas.microsoft.com/office/drawing/2014/main" id="{1332C8A9-7669-4F9E-9F32-4BC28F384D69}"/>
              </a:ext>
            </a:extLst>
          </p:cNvPr>
          <p:cNvGraphicFramePr>
            <a:graphicFrameLocks noGrp="1"/>
          </p:cNvGraphicFramePr>
          <p:nvPr>
            <p:extLst>
              <p:ext uri="{D42A27DB-BD31-4B8C-83A1-F6EECF244321}">
                <p14:modId xmlns:p14="http://schemas.microsoft.com/office/powerpoint/2010/main" val="1150429936"/>
              </p:ext>
            </p:extLst>
          </p:nvPr>
        </p:nvGraphicFramePr>
        <p:xfrm>
          <a:off x="261619" y="1198322"/>
          <a:ext cx="4575837" cy="792480"/>
        </p:xfrm>
        <a:graphic>
          <a:graphicData uri="http://schemas.openxmlformats.org/drawingml/2006/table">
            <a:tbl>
              <a:tblPr firstRow="1" bandRow="1">
                <a:tableStyleId>{5C22544A-7EE6-4342-B048-85BDC9FD1C3A}</a:tableStyleId>
              </a:tblPr>
              <a:tblGrid>
                <a:gridCol w="4575837">
                  <a:extLst>
                    <a:ext uri="{9D8B030D-6E8A-4147-A177-3AD203B41FA5}">
                      <a16:colId xmlns:a16="http://schemas.microsoft.com/office/drawing/2014/main" val="1130762671"/>
                    </a:ext>
                  </a:extLst>
                </a:gridCol>
              </a:tblGrid>
              <a:tr h="517952">
                <a:tc>
                  <a:txBody>
                    <a:bodyPr/>
                    <a:lstStyle/>
                    <a:p>
                      <a:pPr algn="l"/>
                      <a:r>
                        <a:rPr lang="en-US" sz="1400" i="0" dirty="0">
                          <a:solidFill>
                            <a:schemeClr val="tx1"/>
                          </a:solidFill>
                          <a:latin typeface="Calibri" panose="020F0502020204030204" pitchFamily="34" charset="0"/>
                          <a:cs typeface="Calibri" panose="020F0502020204030204" pitchFamily="34" charset="0"/>
                        </a:rPr>
                        <a:t>Proportion of adolescent girls reporting pregnancy and marriage status by county</a:t>
                      </a:r>
                    </a:p>
                  </a:txBody>
                  <a:tcPr>
                    <a:lnL w="12700" cmpd="sng">
                      <a:noFill/>
                    </a:lnL>
                    <a:lnR w="12700" cmpd="sng">
                      <a:noFill/>
                    </a:lnR>
                    <a:lnT w="12700" cmpd="sng">
                      <a:noFill/>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3421177"/>
                  </a:ext>
                </a:extLst>
              </a:tr>
              <a:tr h="274210">
                <a:tc>
                  <a:txBody>
                    <a:bodyPr/>
                    <a:lstStyle/>
                    <a:p>
                      <a:pPr algn="l"/>
                      <a:r>
                        <a:rPr lang="en-US" sz="1200" b="0" i="0" dirty="0">
                          <a:solidFill>
                            <a:schemeClr val="tx1"/>
                          </a:solidFill>
                          <a:latin typeface="Calibri" panose="020F0502020204030204" pitchFamily="34" charset="0"/>
                          <a:cs typeface="Calibri" panose="020F0502020204030204" pitchFamily="34" charset="0"/>
                        </a:rPr>
                        <a:t>%; 2020 - 2021</a:t>
                      </a:r>
                    </a:p>
                  </a:txBody>
                  <a:tcPr>
                    <a:lnT w="6350" cap="flat" cmpd="sng" algn="ctr">
                      <a:solidFill>
                        <a:schemeClr val="accent2"/>
                      </a:solidFill>
                      <a:prstDash val="solid"/>
                      <a:round/>
                      <a:headEnd type="none" w="med" len="med"/>
                      <a:tailEnd type="none" w="med" len="med"/>
                    </a:lnT>
                    <a:noFill/>
                  </a:tcPr>
                </a:tc>
                <a:extLst>
                  <a:ext uri="{0D108BD9-81ED-4DB2-BD59-A6C34878D82A}">
                    <a16:rowId xmlns:a16="http://schemas.microsoft.com/office/drawing/2014/main" val="1551128407"/>
                  </a:ext>
                </a:extLst>
              </a:tr>
            </a:tbl>
          </a:graphicData>
        </a:graphic>
      </p:graphicFrame>
      <p:sp>
        <p:nvSpPr>
          <p:cNvPr id="98" name="Rectangle 97">
            <a:extLst>
              <a:ext uri="{FF2B5EF4-FFF2-40B4-BE49-F238E27FC236}">
                <a16:creationId xmlns:a16="http://schemas.microsoft.com/office/drawing/2014/main" id="{F4AAB33F-5492-4E46-99FE-2D149288C3FF}"/>
              </a:ext>
            </a:extLst>
          </p:cNvPr>
          <p:cNvSpPr/>
          <p:nvPr/>
        </p:nvSpPr>
        <p:spPr>
          <a:xfrm>
            <a:off x="261619" y="4314054"/>
            <a:ext cx="5120341" cy="598080"/>
          </a:xfrm>
          <a:prstGeom prst="rect">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216000">
              <a:spcBef>
                <a:spcPts val="600"/>
              </a:spcBef>
              <a:spcAft>
                <a:spcPts val="600"/>
              </a:spcAft>
              <a:buFont typeface="Arial" panose="020B0604020202020204" pitchFamily="34" charset="0"/>
              <a:buChar char="•"/>
            </a:pPr>
            <a:r>
              <a:rPr lang="en-US" sz="1400" b="1" dirty="0">
                <a:solidFill>
                  <a:schemeClr val="tx1"/>
                </a:solidFill>
                <a:latin typeface="Calibri" panose="020F0502020204030204" pitchFamily="34" charset="0"/>
                <a:cs typeface="Calibri" panose="020F0502020204030204" pitchFamily="34" charset="0"/>
              </a:rPr>
              <a:t>4% of 15–19-year-old girls are pregnant or recently had a baby</a:t>
            </a:r>
          </a:p>
          <a:p>
            <a:pPr marL="216000" indent="-216000">
              <a:spcBef>
                <a:spcPts val="600"/>
              </a:spcBef>
              <a:spcAft>
                <a:spcPts val="600"/>
              </a:spcAft>
              <a:buFont typeface="Arial" panose="020B0604020202020204" pitchFamily="34" charset="0"/>
              <a:buChar char="•"/>
            </a:pPr>
            <a:r>
              <a:rPr lang="en-US" sz="1400" dirty="0">
                <a:solidFill>
                  <a:schemeClr val="tx1"/>
                </a:solidFill>
                <a:latin typeface="Calibri" panose="020F0502020204030204" pitchFamily="34" charset="0"/>
                <a:cs typeface="Calibri" panose="020F0502020204030204" pitchFamily="34" charset="0"/>
              </a:rPr>
              <a:t>This translates to over </a:t>
            </a:r>
            <a:r>
              <a:rPr lang="en-US" sz="1400" b="1" dirty="0">
                <a:solidFill>
                  <a:schemeClr val="tx1"/>
                </a:solidFill>
                <a:latin typeface="Calibri" panose="020F0502020204030204" pitchFamily="34" charset="0"/>
                <a:cs typeface="Calibri" panose="020F0502020204030204" pitchFamily="34" charset="0"/>
              </a:rPr>
              <a:t>320k adolescent pregnancies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DFB8865-87AC-42B5-B1FC-D1F2AFFE7EC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Slide" r:id="rId4" imgW="415" imgH="416" progId="TCLayout.ActiveDocument.1">
                  <p:embed/>
                </p:oleObj>
              </mc:Choice>
              <mc:Fallback>
                <p:oleObj name="think-cell Slide" r:id="rId4" imgW="415" imgH="416" progId="TCLayout.ActiveDocument.1">
                  <p:embed/>
                  <p:pic>
                    <p:nvPicPr>
                      <p:cNvPr id="8" name="Object 7" hidden="1">
                        <a:extLst>
                          <a:ext uri="{FF2B5EF4-FFF2-40B4-BE49-F238E27FC236}">
                            <a16:creationId xmlns:a16="http://schemas.microsoft.com/office/drawing/2014/main" id="{0DFB8865-87AC-42B5-B1FC-D1F2AFFE7EC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descr="A picture containing person, clothes&#10;&#10;Description automatically generated">
            <a:extLst>
              <a:ext uri="{FF2B5EF4-FFF2-40B4-BE49-F238E27FC236}">
                <a16:creationId xmlns:a16="http://schemas.microsoft.com/office/drawing/2014/main" id="{001192BE-8BD0-41AC-AA14-870AEE9B878C}"/>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t="12308" b="9214"/>
          <a:stretch/>
        </p:blipFill>
        <p:spPr>
          <a:xfrm>
            <a:off x="-1" y="359389"/>
            <a:ext cx="9144000" cy="4790364"/>
          </a:xfrm>
          <a:prstGeom prst="rect">
            <a:avLst/>
          </a:prstGeom>
        </p:spPr>
      </p:pic>
      <p:sp>
        <p:nvSpPr>
          <p:cNvPr id="4" name="Rectangle 3">
            <a:extLst>
              <a:ext uri="{FF2B5EF4-FFF2-40B4-BE49-F238E27FC236}">
                <a16:creationId xmlns:a16="http://schemas.microsoft.com/office/drawing/2014/main" id="{7208AF89-472D-4787-B55B-79F662B3F798}"/>
              </a:ext>
            </a:extLst>
          </p:cNvPr>
          <p:cNvSpPr/>
          <p:nvPr/>
        </p:nvSpPr>
        <p:spPr>
          <a:xfrm>
            <a:off x="0" y="-2"/>
            <a:ext cx="9144000" cy="12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E97BFB3-37C2-49CC-9093-DC61572060D4}"/>
              </a:ext>
            </a:extLst>
          </p:cNvPr>
          <p:cNvSpPr/>
          <p:nvPr/>
        </p:nvSpPr>
        <p:spPr>
          <a:xfrm>
            <a:off x="1" y="335914"/>
            <a:ext cx="9144000" cy="6743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latin typeface="Calibri" panose="020F0502020204030204" pitchFamily="34" charset="0"/>
                <a:cs typeface="Calibri" panose="020F0502020204030204" pitchFamily="34" charset="0"/>
              </a:rPr>
              <a:t>Recommendations and Next Steps</a:t>
            </a:r>
          </a:p>
        </p:txBody>
      </p:sp>
      <p:sp>
        <p:nvSpPr>
          <p:cNvPr id="6" name="CustomShape 1">
            <a:extLst>
              <a:ext uri="{FF2B5EF4-FFF2-40B4-BE49-F238E27FC236}">
                <a16:creationId xmlns:a16="http://schemas.microsoft.com/office/drawing/2014/main" id="{C36BB177-0938-4939-AC5E-54A9A94E4B46}"/>
              </a:ext>
            </a:extLst>
          </p:cNvPr>
          <p:cNvSpPr/>
          <p:nvPr/>
        </p:nvSpPr>
        <p:spPr>
          <a:xfrm>
            <a:off x="8543160" y="4749840"/>
            <a:ext cx="547200" cy="392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fld id="{A9E26CBA-6D8D-4C95-9E5A-ECE6D1FD2437}" type="slidenum">
              <a:rPr lang="en-US" sz="1200" b="0" strike="noStrike" spc="-1">
                <a:solidFill>
                  <a:srgbClr val="FFFFFF"/>
                </a:solidFill>
                <a:latin typeface="Montserrat"/>
                <a:ea typeface="Montserrat"/>
              </a:rPr>
              <a:t>13</a:t>
            </a:fld>
            <a:endParaRPr lang="en-US" sz="1200" b="0" strike="noStrike" spc="-1" dirty="0">
              <a:latin typeface="Arial"/>
            </a:endParaRPr>
          </a:p>
        </p:txBody>
      </p:sp>
    </p:spTree>
    <p:extLst>
      <p:ext uri="{BB962C8B-B14F-4D97-AF65-F5344CB8AC3E}">
        <p14:creationId xmlns:p14="http://schemas.microsoft.com/office/powerpoint/2010/main" val="2833214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AA5B320-D512-4A53-983D-20EE0556609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think-cell Slide" r:id="rId4" imgW="415" imgH="416" progId="TCLayout.ActiveDocument.1">
                  <p:embed/>
                </p:oleObj>
              </mc:Choice>
              <mc:Fallback>
                <p:oleObj name="think-cell Slide" r:id="rId4" imgW="415" imgH="416" progId="TCLayout.ActiveDocument.1">
                  <p:embed/>
                  <p:pic>
                    <p:nvPicPr>
                      <p:cNvPr id="4" name="Object 3" hidden="1">
                        <a:extLst>
                          <a:ext uri="{FF2B5EF4-FFF2-40B4-BE49-F238E27FC236}">
                            <a16:creationId xmlns:a16="http://schemas.microsoft.com/office/drawing/2014/main" id="{6AA5B320-D512-4A53-983D-20EE0556609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Shape 2">
            <a:extLst>
              <a:ext uri="{FF2B5EF4-FFF2-40B4-BE49-F238E27FC236}">
                <a16:creationId xmlns:a16="http://schemas.microsoft.com/office/drawing/2014/main" id="{DC2C3353-5B26-4C56-9CBA-001F5103FDBE}"/>
              </a:ext>
            </a:extLst>
          </p:cNvPr>
          <p:cNvSpPr txBox="1"/>
          <p:nvPr/>
        </p:nvSpPr>
        <p:spPr>
          <a:xfrm>
            <a:off x="261619" y="119267"/>
            <a:ext cx="6583681" cy="970062"/>
          </a:xfrm>
          <a:prstGeom prst="rect">
            <a:avLst/>
          </a:prstGeom>
          <a:noFill/>
          <a:ln>
            <a:noFill/>
          </a:ln>
        </p:spPr>
        <p:txBody>
          <a:bodyPr anchor="ctr">
            <a:noAutofit/>
          </a:bodyPr>
          <a:lstStyle/>
          <a:p>
            <a:pPr>
              <a:lnSpc>
                <a:spcPct val="100000"/>
              </a:lnSpc>
            </a:pPr>
            <a:r>
              <a:rPr lang="en-GB" sz="2200" b="1" u="sng" spc="-1" dirty="0">
                <a:solidFill>
                  <a:srgbClr val="8F2B32"/>
                </a:solidFill>
                <a:latin typeface="Calibri" panose="020F0502020204030204" pitchFamily="34" charset="0"/>
                <a:cs typeface="Calibri" panose="020F0502020204030204" pitchFamily="34" charset="0"/>
              </a:rPr>
              <a:t>Recommendations:</a:t>
            </a:r>
            <a:r>
              <a:rPr lang="en-GB" sz="2200" b="1" spc="-1" dirty="0">
                <a:solidFill>
                  <a:srgbClr val="8F2B32"/>
                </a:solidFill>
                <a:latin typeface="Calibri" panose="020F0502020204030204" pitchFamily="34" charset="0"/>
                <a:cs typeface="Calibri" panose="020F0502020204030204" pitchFamily="34" charset="0"/>
              </a:rPr>
              <a:t> Summary of targeted solutions to address the identified adolescents’ challenges (1/5)</a:t>
            </a:r>
            <a:endParaRPr lang="en-GB" sz="2200" b="1" u="sng" strike="noStrike" spc="-1" dirty="0">
              <a:solidFill>
                <a:srgbClr val="8F2B32"/>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093A6935-0195-469D-9E05-66CF2C8F6C37}"/>
              </a:ext>
            </a:extLst>
          </p:cNvPr>
          <p:cNvSpPr/>
          <p:nvPr/>
        </p:nvSpPr>
        <p:spPr>
          <a:xfrm>
            <a:off x="953522" y="1297651"/>
            <a:ext cx="6120000" cy="10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dirty="0">
                <a:solidFill>
                  <a:schemeClr val="tx1"/>
                </a:solidFill>
                <a:latin typeface="Calibri" panose="020F0502020204030204" pitchFamily="34" charset="0"/>
                <a:cs typeface="Calibri" panose="020F0502020204030204" pitchFamily="34" charset="0"/>
              </a:rPr>
              <a:t>Adolescent Voices: Incorporate adolescents in programming</a:t>
            </a:r>
          </a:p>
          <a:p>
            <a:r>
              <a:rPr lang="en-US" sz="1300" dirty="0">
                <a:solidFill>
                  <a:schemeClr val="tx1"/>
                </a:solidFill>
                <a:latin typeface="Calibri" panose="020F0502020204030204" pitchFamily="34" charset="0"/>
                <a:cs typeface="Calibri" panose="020F0502020204030204" pitchFamily="34" charset="0"/>
              </a:rPr>
              <a:t>Entrench tangible and valid representation of Adolescents in the development of mitigation plans, in resource allocation and public participation forums.</a:t>
            </a:r>
            <a:endParaRPr lang="en-GB" sz="1300" dirty="0">
              <a:solidFill>
                <a:schemeClr val="tx1"/>
              </a:solidFill>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4B801B46-5E3D-41CC-95C1-1D294250D4AF}"/>
              </a:ext>
            </a:extLst>
          </p:cNvPr>
          <p:cNvGrpSpPr>
            <a:grpSpLocks noChangeAspect="1"/>
          </p:cNvGrpSpPr>
          <p:nvPr/>
        </p:nvGrpSpPr>
        <p:grpSpPr>
          <a:xfrm>
            <a:off x="-4387931" y="326329"/>
            <a:ext cx="5564583" cy="5483118"/>
            <a:chOff x="-5943598" y="-131825"/>
            <a:chExt cx="7956951" cy="7548341"/>
          </a:xfrm>
        </p:grpSpPr>
        <p:sp>
          <p:nvSpPr>
            <p:cNvPr id="8" name="Block Arc 7">
              <a:extLst>
                <a:ext uri="{FF2B5EF4-FFF2-40B4-BE49-F238E27FC236}">
                  <a16:creationId xmlns:a16="http://schemas.microsoft.com/office/drawing/2014/main" id="{72BD1D19-E09A-4598-AF05-E9E6F155DFF1}"/>
                </a:ext>
              </a:extLst>
            </p:cNvPr>
            <p:cNvSpPr/>
            <p:nvPr/>
          </p:nvSpPr>
          <p:spPr>
            <a:xfrm>
              <a:off x="-5943598" y="-131825"/>
              <a:ext cx="7548341" cy="7548341"/>
            </a:xfrm>
            <a:prstGeom prst="blockArc">
              <a:avLst>
                <a:gd name="adj1" fmla="val 18900000"/>
                <a:gd name="adj2" fmla="val 2700000"/>
                <a:gd name="adj3" fmla="val 286"/>
              </a:avLst>
            </a:prstGeom>
            <a:ln>
              <a:solidFill>
                <a:schemeClr val="accent3">
                  <a:lumMod val="40000"/>
                  <a:lumOff val="60000"/>
                </a:schemeClr>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dirty="0"/>
            </a:p>
          </p:txBody>
        </p:sp>
        <p:sp>
          <p:nvSpPr>
            <p:cNvPr id="9" name="Oval 8">
              <a:extLst>
                <a:ext uri="{FF2B5EF4-FFF2-40B4-BE49-F238E27FC236}">
                  <a16:creationId xmlns:a16="http://schemas.microsoft.com/office/drawing/2014/main" id="{F8BA086A-054E-431C-AE4D-843B11A08827}"/>
                </a:ext>
              </a:extLst>
            </p:cNvPr>
            <p:cNvSpPr>
              <a:spLocks noChangeAspect="1"/>
            </p:cNvSpPr>
            <p:nvPr/>
          </p:nvSpPr>
          <p:spPr>
            <a:xfrm>
              <a:off x="406107" y="1275348"/>
              <a:ext cx="1132503" cy="1090308"/>
            </a:xfrm>
            <a:prstGeom prst="ellipse">
              <a:avLst/>
            </a:prstGeom>
            <a:solidFill>
              <a:schemeClr val="accent2"/>
            </a:solidFill>
            <a:ln>
              <a:solidFill>
                <a:schemeClr val="accent3">
                  <a:lumMod val="40000"/>
                  <a:lumOff val="6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endParaRPr lang="en-GB" sz="1400" b="1" dirty="0">
                <a:solidFill>
                  <a:schemeClr val="bg1"/>
                </a:solidFill>
                <a:latin typeface="Calibri" panose="020F0502020204030204" pitchFamily="34" charset="0"/>
                <a:cs typeface="Calibri" panose="020F0502020204030204" pitchFamily="34" charset="0"/>
              </a:endParaRPr>
            </a:p>
          </p:txBody>
        </p:sp>
        <p:sp>
          <p:nvSpPr>
            <p:cNvPr id="10" name="Oval 9">
              <a:extLst>
                <a:ext uri="{FF2B5EF4-FFF2-40B4-BE49-F238E27FC236}">
                  <a16:creationId xmlns:a16="http://schemas.microsoft.com/office/drawing/2014/main" id="{61CD23A4-902E-4953-80DA-83B52538611A}"/>
                </a:ext>
              </a:extLst>
            </p:cNvPr>
            <p:cNvSpPr>
              <a:spLocks noChangeAspect="1"/>
            </p:cNvSpPr>
            <p:nvPr/>
          </p:nvSpPr>
          <p:spPr>
            <a:xfrm>
              <a:off x="880850" y="2941307"/>
              <a:ext cx="1132503" cy="1090308"/>
            </a:xfrm>
            <a:prstGeom prst="ellipse">
              <a:avLst/>
            </a:prstGeom>
            <a:solidFill>
              <a:schemeClr val="accent2"/>
            </a:solidFill>
            <a:ln>
              <a:solidFill>
                <a:schemeClr val="accent3">
                  <a:lumMod val="40000"/>
                  <a:lumOff val="6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endParaRPr lang="en-GB" sz="1400" b="1" dirty="0">
                <a:solidFill>
                  <a:schemeClr val="bg1"/>
                </a:solidFill>
                <a:latin typeface="Calibri" panose="020F0502020204030204" pitchFamily="34" charset="0"/>
                <a:cs typeface="Calibri" panose="020F0502020204030204" pitchFamily="34" charset="0"/>
              </a:endParaRPr>
            </a:p>
          </p:txBody>
        </p:sp>
        <p:sp>
          <p:nvSpPr>
            <p:cNvPr id="11" name="Oval 10">
              <a:extLst>
                <a:ext uri="{FF2B5EF4-FFF2-40B4-BE49-F238E27FC236}">
                  <a16:creationId xmlns:a16="http://schemas.microsoft.com/office/drawing/2014/main" id="{3C5162DD-5A4D-43EB-8DFE-341FFEE01F22}"/>
                </a:ext>
              </a:extLst>
            </p:cNvPr>
            <p:cNvSpPr>
              <a:spLocks noChangeAspect="1"/>
            </p:cNvSpPr>
            <p:nvPr/>
          </p:nvSpPr>
          <p:spPr>
            <a:xfrm>
              <a:off x="473126" y="4623795"/>
              <a:ext cx="1132503" cy="1090308"/>
            </a:xfrm>
            <a:prstGeom prst="ellipse">
              <a:avLst/>
            </a:prstGeom>
            <a:solidFill>
              <a:schemeClr val="accent2"/>
            </a:solidFill>
            <a:ln>
              <a:solidFill>
                <a:schemeClr val="accent3">
                  <a:lumMod val="40000"/>
                  <a:lumOff val="6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endParaRPr lang="en-GB" sz="1400" b="1" dirty="0">
                <a:solidFill>
                  <a:schemeClr val="bg1"/>
                </a:solidFill>
                <a:latin typeface="Calibri" panose="020F0502020204030204" pitchFamily="34" charset="0"/>
                <a:cs typeface="Calibri" panose="020F0502020204030204" pitchFamily="34" charset="0"/>
              </a:endParaRPr>
            </a:p>
          </p:txBody>
        </p:sp>
      </p:grpSp>
      <p:sp>
        <p:nvSpPr>
          <p:cNvPr id="12" name="Rectangle 11">
            <a:extLst>
              <a:ext uri="{FF2B5EF4-FFF2-40B4-BE49-F238E27FC236}">
                <a16:creationId xmlns:a16="http://schemas.microsoft.com/office/drawing/2014/main" id="{413ABAFA-BCA8-4C47-9325-7C4736B8D966}"/>
              </a:ext>
            </a:extLst>
          </p:cNvPr>
          <p:cNvSpPr/>
          <p:nvPr/>
        </p:nvSpPr>
        <p:spPr>
          <a:xfrm>
            <a:off x="1241797" y="2592512"/>
            <a:ext cx="6120000" cy="10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tx1"/>
                </a:solidFill>
                <a:latin typeface="Calibri" panose="020F0502020204030204" pitchFamily="34" charset="0"/>
                <a:cs typeface="Calibri" panose="020F0502020204030204" pitchFamily="34" charset="0"/>
              </a:rPr>
              <a:t>Multisector Approach: Develop strong multisectoral, whole-of-government </a:t>
            </a:r>
          </a:p>
          <a:p>
            <a:r>
              <a:rPr lang="en-US" sz="1300" b="1" dirty="0">
                <a:solidFill>
                  <a:schemeClr val="tx1"/>
                </a:solidFill>
                <a:latin typeface="Calibri" panose="020F0502020204030204" pitchFamily="34" charset="0"/>
                <a:cs typeface="Calibri" panose="020F0502020204030204" pitchFamily="34" charset="0"/>
              </a:rPr>
              <a:t>policy approaches that address adolescent health and well-being</a:t>
            </a:r>
          </a:p>
          <a:p>
            <a:r>
              <a:rPr lang="en-US" sz="1300" dirty="0">
                <a:solidFill>
                  <a:schemeClr val="tx1"/>
                </a:solidFill>
                <a:latin typeface="Calibri" panose="020F0502020204030204" pitchFamily="34" charset="0"/>
                <a:cs typeface="Calibri" panose="020F0502020204030204" pitchFamily="34" charset="0"/>
              </a:rPr>
              <a:t>A multisectoral collaboration enables efficient use of resources, enhanced accountability, a sense of collective ownership and knowledge sharing. </a:t>
            </a:r>
            <a:endParaRPr lang="en-GB" sz="1300" dirty="0">
              <a:solidFill>
                <a:schemeClr val="tx1"/>
              </a:solidFill>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79DE11C9-CFB4-46B6-84DD-114E9FF98649}"/>
              </a:ext>
            </a:extLst>
          </p:cNvPr>
          <p:cNvSpPr/>
          <p:nvPr/>
        </p:nvSpPr>
        <p:spPr>
          <a:xfrm>
            <a:off x="1000392" y="3887373"/>
            <a:ext cx="6120000" cy="10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dirty="0">
                <a:solidFill>
                  <a:schemeClr val="tx1"/>
                </a:solidFill>
                <a:latin typeface="Calibri" panose="020F0502020204030204" pitchFamily="34" charset="0"/>
                <a:cs typeface="Calibri" panose="020F0502020204030204" pitchFamily="34" charset="0"/>
              </a:rPr>
              <a:t>Education: Provide additional financing and address the digital divide</a:t>
            </a:r>
          </a:p>
          <a:p>
            <a:r>
              <a:rPr lang="en-GB" sz="1300" dirty="0">
                <a:solidFill>
                  <a:schemeClr val="tx1"/>
                </a:solidFill>
                <a:latin typeface="Calibri" panose="020F0502020204030204" pitchFamily="34" charset="0"/>
                <a:cs typeface="Calibri" panose="020F0502020204030204" pitchFamily="34" charset="0"/>
              </a:rPr>
              <a:t>Financing mechanisms such as the GPE campaign are required to ensure that adolescents access basic education. Additionally, digital learning initiatives such as the UNICEF giga initiative or that of </a:t>
            </a:r>
            <a:r>
              <a:rPr lang="en-GB" sz="1300" dirty="0" err="1">
                <a:solidFill>
                  <a:schemeClr val="tx1"/>
                </a:solidFill>
                <a:latin typeface="Calibri" panose="020F0502020204030204" pitchFamily="34" charset="0"/>
                <a:cs typeface="Calibri" panose="020F0502020204030204" pitchFamily="34" charset="0"/>
              </a:rPr>
              <a:t>digitruck</a:t>
            </a:r>
            <a:r>
              <a:rPr lang="en-GB" sz="1300" dirty="0">
                <a:solidFill>
                  <a:schemeClr val="tx1"/>
                </a:solidFill>
                <a:latin typeface="Calibri" panose="020F0502020204030204" pitchFamily="34" charset="0"/>
                <a:cs typeface="Calibri" panose="020F0502020204030204" pitchFamily="34" charset="0"/>
              </a:rPr>
              <a:t> could be scaled to reduce the digital divide and enhance remote learning. </a:t>
            </a:r>
          </a:p>
        </p:txBody>
      </p:sp>
      <p:sp>
        <p:nvSpPr>
          <p:cNvPr id="17" name="CustomShape 1">
            <a:extLst>
              <a:ext uri="{FF2B5EF4-FFF2-40B4-BE49-F238E27FC236}">
                <a16:creationId xmlns:a16="http://schemas.microsoft.com/office/drawing/2014/main" id="{F066F7DB-64D3-4C95-8CDE-BD5A1A44687C}"/>
              </a:ext>
            </a:extLst>
          </p:cNvPr>
          <p:cNvSpPr/>
          <p:nvPr/>
        </p:nvSpPr>
        <p:spPr>
          <a:xfrm>
            <a:off x="8543160" y="4749840"/>
            <a:ext cx="547200" cy="392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fld id="{A9E26CBA-6D8D-4C95-9E5A-ECE6D1FD2437}" type="slidenum">
              <a:rPr lang="en-GB" sz="1200" b="0" strike="noStrike" spc="-1" smtClean="0">
                <a:solidFill>
                  <a:srgbClr val="FFFFFF"/>
                </a:solidFill>
                <a:latin typeface="Montserrat"/>
                <a:ea typeface="Montserrat"/>
              </a:rPr>
              <a:pPr algn="r">
                <a:lnSpc>
                  <a:spcPct val="100000"/>
                </a:lnSpc>
              </a:pPr>
              <a:t>14</a:t>
            </a:fld>
            <a:endParaRPr lang="en-GB" sz="1200" b="0" strike="noStrike" spc="-1" dirty="0">
              <a:latin typeface="Arial"/>
            </a:endParaRPr>
          </a:p>
        </p:txBody>
      </p:sp>
      <p:pic>
        <p:nvPicPr>
          <p:cNvPr id="18" name="Graphic 17">
            <a:extLst>
              <a:ext uri="{FF2B5EF4-FFF2-40B4-BE49-F238E27FC236}">
                <a16:creationId xmlns:a16="http://schemas.microsoft.com/office/drawing/2014/main" id="{9BBA1F6C-0A8D-418C-A318-848B3F91F926}"/>
              </a:ext>
            </a:extLst>
          </p:cNvPr>
          <p:cNvPicPr>
            <a:picLocks noChangeAspect="1"/>
          </p:cNvPicPr>
          <p:nvPr/>
        </p:nvPicPr>
        <p:blipFill rotWithShape="1">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b="12786"/>
          <a:stretch/>
        </p:blipFill>
        <p:spPr>
          <a:xfrm>
            <a:off x="304647" y="1527337"/>
            <a:ext cx="288000" cy="434326"/>
          </a:xfrm>
          <a:prstGeom prst="rect">
            <a:avLst/>
          </a:prstGeom>
        </p:spPr>
      </p:pic>
      <p:pic>
        <p:nvPicPr>
          <p:cNvPr id="19" name="Graphic 18">
            <a:extLst>
              <a:ext uri="{FF2B5EF4-FFF2-40B4-BE49-F238E27FC236}">
                <a16:creationId xmlns:a16="http://schemas.microsoft.com/office/drawing/2014/main" id="{64C7AB06-3385-43A0-923F-357F14654975}"/>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20291"/>
          <a:stretch/>
        </p:blipFill>
        <p:spPr>
          <a:xfrm>
            <a:off x="546652" y="2720653"/>
            <a:ext cx="468000" cy="468000"/>
          </a:xfrm>
          <a:prstGeom prst="rect">
            <a:avLst/>
          </a:prstGeom>
        </p:spPr>
      </p:pic>
      <p:sp>
        <p:nvSpPr>
          <p:cNvPr id="20" name="Rectangle 19">
            <a:extLst>
              <a:ext uri="{FF2B5EF4-FFF2-40B4-BE49-F238E27FC236}">
                <a16:creationId xmlns:a16="http://schemas.microsoft.com/office/drawing/2014/main" id="{38454367-B3C6-4F45-A7B3-AF40F618DA3C}"/>
              </a:ext>
            </a:extLst>
          </p:cNvPr>
          <p:cNvSpPr/>
          <p:nvPr/>
        </p:nvSpPr>
        <p:spPr>
          <a:xfrm>
            <a:off x="7362903" y="848316"/>
            <a:ext cx="1548000" cy="226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Calibri" panose="020F0502020204030204" pitchFamily="34" charset="0"/>
                <a:cs typeface="Calibri" panose="020F0502020204030204" pitchFamily="34" charset="0"/>
              </a:rPr>
              <a:t>Recommendations</a:t>
            </a:r>
          </a:p>
        </p:txBody>
      </p:sp>
      <p:pic>
        <p:nvPicPr>
          <p:cNvPr id="21" name="Graphic 20">
            <a:extLst>
              <a:ext uri="{FF2B5EF4-FFF2-40B4-BE49-F238E27FC236}">
                <a16:creationId xmlns:a16="http://schemas.microsoft.com/office/drawing/2014/main" id="{D196D9FA-38C6-4A05-B01B-8A7666935993}"/>
              </a:ext>
            </a:extLst>
          </p:cNvPr>
          <p:cNvPicPr>
            <a:picLocks noChangeAspect="1"/>
          </p:cNvPicPr>
          <p:nvPr/>
        </p:nvPicPr>
        <p:blipFill rotWithShape="1">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b="13855"/>
          <a:stretch/>
        </p:blipFill>
        <p:spPr>
          <a:xfrm>
            <a:off x="7867042" y="237718"/>
            <a:ext cx="534916" cy="576000"/>
          </a:xfrm>
          <a:prstGeom prst="rect">
            <a:avLst/>
          </a:prstGeom>
        </p:spPr>
      </p:pic>
      <p:pic>
        <p:nvPicPr>
          <p:cNvPr id="24" name="Graphic 23">
            <a:extLst>
              <a:ext uri="{FF2B5EF4-FFF2-40B4-BE49-F238E27FC236}">
                <a16:creationId xmlns:a16="http://schemas.microsoft.com/office/drawing/2014/main" id="{258B4C12-EF97-4E2F-A3DD-53B30DBB2B42}"/>
              </a:ext>
            </a:extLst>
          </p:cNvPr>
          <p:cNvPicPr>
            <a:picLocks noChangeAspect="1"/>
          </p:cNvPicPr>
          <p:nvPr/>
        </p:nvPicPr>
        <p:blipFill rotWithShape="1">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b="21051"/>
          <a:stretch/>
        </p:blipFill>
        <p:spPr>
          <a:xfrm>
            <a:off x="261516" y="3942813"/>
            <a:ext cx="468000" cy="468000"/>
          </a:xfrm>
          <a:prstGeom prst="rect">
            <a:avLst/>
          </a:prstGeom>
        </p:spPr>
      </p:pic>
    </p:spTree>
    <p:extLst>
      <p:ext uri="{BB962C8B-B14F-4D97-AF65-F5344CB8AC3E}">
        <p14:creationId xmlns:p14="http://schemas.microsoft.com/office/powerpoint/2010/main" val="1261482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AA5B320-D512-4A53-983D-20EE0556609F}"/>
              </a:ext>
            </a:extLst>
          </p:cNvPr>
          <p:cNvGraphicFramePr>
            <a:graphicFrameLocks noChangeAspect="1"/>
          </p:cNvGraphicFramePr>
          <p:nvPr>
            <p:custDataLst>
              <p:tags r:id="rId2"/>
            </p:custDataLst>
            <p:extLst>
              <p:ext uri="{D42A27DB-BD31-4B8C-83A1-F6EECF244321}">
                <p14:modId xmlns:p14="http://schemas.microsoft.com/office/powerpoint/2010/main" val="4855141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 name="think-cell Slide" r:id="rId4" imgW="415" imgH="416" progId="TCLayout.ActiveDocument.1">
                  <p:embed/>
                </p:oleObj>
              </mc:Choice>
              <mc:Fallback>
                <p:oleObj name="think-cell Slide" r:id="rId4" imgW="415" imgH="416" progId="TCLayout.ActiveDocument.1">
                  <p:embed/>
                  <p:pic>
                    <p:nvPicPr>
                      <p:cNvPr id="4" name="Object 3" hidden="1">
                        <a:extLst>
                          <a:ext uri="{FF2B5EF4-FFF2-40B4-BE49-F238E27FC236}">
                            <a16:creationId xmlns:a16="http://schemas.microsoft.com/office/drawing/2014/main" id="{6AA5B320-D512-4A53-983D-20EE0556609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Shape 2">
            <a:extLst>
              <a:ext uri="{FF2B5EF4-FFF2-40B4-BE49-F238E27FC236}">
                <a16:creationId xmlns:a16="http://schemas.microsoft.com/office/drawing/2014/main" id="{DC2C3353-5B26-4C56-9CBA-001F5103FDBE}"/>
              </a:ext>
            </a:extLst>
          </p:cNvPr>
          <p:cNvSpPr txBox="1"/>
          <p:nvPr/>
        </p:nvSpPr>
        <p:spPr>
          <a:xfrm>
            <a:off x="261619" y="119267"/>
            <a:ext cx="6583681" cy="970062"/>
          </a:xfrm>
          <a:prstGeom prst="rect">
            <a:avLst/>
          </a:prstGeom>
          <a:noFill/>
          <a:ln>
            <a:noFill/>
          </a:ln>
        </p:spPr>
        <p:txBody>
          <a:bodyPr anchor="ctr">
            <a:noAutofit/>
          </a:bodyPr>
          <a:lstStyle/>
          <a:p>
            <a:pPr>
              <a:lnSpc>
                <a:spcPct val="100000"/>
              </a:lnSpc>
            </a:pPr>
            <a:r>
              <a:rPr lang="en-GB" sz="2200" b="1" u="sng" spc="-1" dirty="0">
                <a:solidFill>
                  <a:srgbClr val="8F2B32"/>
                </a:solidFill>
                <a:latin typeface="Calibri" panose="020F0502020204030204" pitchFamily="34" charset="0"/>
                <a:cs typeface="Calibri" panose="020F0502020204030204" pitchFamily="34" charset="0"/>
              </a:rPr>
              <a:t>Recommendations:</a:t>
            </a:r>
            <a:r>
              <a:rPr lang="en-GB" sz="2200" b="1" spc="-1" dirty="0">
                <a:solidFill>
                  <a:srgbClr val="8F2B32"/>
                </a:solidFill>
                <a:latin typeface="Calibri" panose="020F0502020204030204" pitchFamily="34" charset="0"/>
                <a:cs typeface="Calibri" panose="020F0502020204030204" pitchFamily="34" charset="0"/>
              </a:rPr>
              <a:t> Summary of targeted solutions to address the identified adolescents’ challenges (2/5)</a:t>
            </a:r>
            <a:endParaRPr lang="en-GB" sz="2200" b="1" u="sng" strike="noStrike" spc="-1" dirty="0">
              <a:solidFill>
                <a:srgbClr val="8F2B32"/>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093A6935-0195-469D-9E05-66CF2C8F6C37}"/>
              </a:ext>
            </a:extLst>
          </p:cNvPr>
          <p:cNvSpPr/>
          <p:nvPr/>
        </p:nvSpPr>
        <p:spPr>
          <a:xfrm>
            <a:off x="953522" y="1297651"/>
            <a:ext cx="6120000" cy="10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dirty="0">
                <a:solidFill>
                  <a:schemeClr val="tx1"/>
                </a:solidFill>
                <a:latin typeface="Calibri" panose="020F0502020204030204" pitchFamily="34" charset="0"/>
                <a:cs typeface="Calibri" panose="020F0502020204030204" pitchFamily="34" charset="0"/>
              </a:rPr>
              <a:t>Nutrition: Refine the school meal programme</a:t>
            </a:r>
          </a:p>
          <a:p>
            <a:r>
              <a:rPr lang="en-GB" sz="1300" dirty="0">
                <a:solidFill>
                  <a:schemeClr val="tx1"/>
                </a:solidFill>
                <a:latin typeface="Calibri" panose="020F0502020204030204" pitchFamily="34" charset="0"/>
                <a:cs typeface="Calibri" panose="020F0502020204030204" pitchFamily="34" charset="0"/>
              </a:rPr>
              <a:t>The Ministry of Education  to develop a sustainable plan to provide school lunch for all primary and secondary school children to ensure enrolment, retention, and good performance. </a:t>
            </a:r>
          </a:p>
        </p:txBody>
      </p:sp>
      <p:grpSp>
        <p:nvGrpSpPr>
          <p:cNvPr id="7" name="Group 6">
            <a:extLst>
              <a:ext uri="{FF2B5EF4-FFF2-40B4-BE49-F238E27FC236}">
                <a16:creationId xmlns:a16="http://schemas.microsoft.com/office/drawing/2014/main" id="{4B801B46-5E3D-41CC-95C1-1D294250D4AF}"/>
              </a:ext>
            </a:extLst>
          </p:cNvPr>
          <p:cNvGrpSpPr>
            <a:grpSpLocks noChangeAspect="1"/>
          </p:cNvGrpSpPr>
          <p:nvPr/>
        </p:nvGrpSpPr>
        <p:grpSpPr>
          <a:xfrm>
            <a:off x="-4387931" y="326329"/>
            <a:ext cx="5564583" cy="5483118"/>
            <a:chOff x="-5943598" y="-131825"/>
            <a:chExt cx="7956951" cy="7548341"/>
          </a:xfrm>
        </p:grpSpPr>
        <p:sp>
          <p:nvSpPr>
            <p:cNvPr id="8" name="Block Arc 7">
              <a:extLst>
                <a:ext uri="{FF2B5EF4-FFF2-40B4-BE49-F238E27FC236}">
                  <a16:creationId xmlns:a16="http://schemas.microsoft.com/office/drawing/2014/main" id="{72BD1D19-E09A-4598-AF05-E9E6F155DFF1}"/>
                </a:ext>
              </a:extLst>
            </p:cNvPr>
            <p:cNvSpPr/>
            <p:nvPr/>
          </p:nvSpPr>
          <p:spPr>
            <a:xfrm>
              <a:off x="-5943598" y="-131825"/>
              <a:ext cx="7548341" cy="7548341"/>
            </a:xfrm>
            <a:prstGeom prst="blockArc">
              <a:avLst>
                <a:gd name="adj1" fmla="val 18900000"/>
                <a:gd name="adj2" fmla="val 2700000"/>
                <a:gd name="adj3" fmla="val 286"/>
              </a:avLst>
            </a:prstGeom>
            <a:ln>
              <a:solidFill>
                <a:schemeClr val="accent3">
                  <a:lumMod val="40000"/>
                  <a:lumOff val="60000"/>
                </a:schemeClr>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dirty="0"/>
            </a:p>
          </p:txBody>
        </p:sp>
        <p:sp>
          <p:nvSpPr>
            <p:cNvPr id="9" name="Oval 8">
              <a:extLst>
                <a:ext uri="{FF2B5EF4-FFF2-40B4-BE49-F238E27FC236}">
                  <a16:creationId xmlns:a16="http://schemas.microsoft.com/office/drawing/2014/main" id="{F8BA086A-054E-431C-AE4D-843B11A08827}"/>
                </a:ext>
              </a:extLst>
            </p:cNvPr>
            <p:cNvSpPr>
              <a:spLocks noChangeAspect="1"/>
            </p:cNvSpPr>
            <p:nvPr/>
          </p:nvSpPr>
          <p:spPr>
            <a:xfrm>
              <a:off x="406107" y="1275348"/>
              <a:ext cx="1132503" cy="1090308"/>
            </a:xfrm>
            <a:prstGeom prst="ellipse">
              <a:avLst/>
            </a:prstGeom>
            <a:solidFill>
              <a:schemeClr val="accent2"/>
            </a:solidFill>
            <a:ln>
              <a:solidFill>
                <a:schemeClr val="accent3">
                  <a:lumMod val="40000"/>
                  <a:lumOff val="6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endParaRPr lang="en-GB" sz="1400" b="1" dirty="0">
                <a:solidFill>
                  <a:schemeClr val="bg1"/>
                </a:solidFill>
                <a:latin typeface="Calibri" panose="020F0502020204030204" pitchFamily="34" charset="0"/>
                <a:cs typeface="Calibri" panose="020F0502020204030204" pitchFamily="34" charset="0"/>
              </a:endParaRPr>
            </a:p>
          </p:txBody>
        </p:sp>
        <p:sp>
          <p:nvSpPr>
            <p:cNvPr id="10" name="Oval 9">
              <a:extLst>
                <a:ext uri="{FF2B5EF4-FFF2-40B4-BE49-F238E27FC236}">
                  <a16:creationId xmlns:a16="http://schemas.microsoft.com/office/drawing/2014/main" id="{61CD23A4-902E-4953-80DA-83B52538611A}"/>
                </a:ext>
              </a:extLst>
            </p:cNvPr>
            <p:cNvSpPr>
              <a:spLocks noChangeAspect="1"/>
            </p:cNvSpPr>
            <p:nvPr/>
          </p:nvSpPr>
          <p:spPr>
            <a:xfrm>
              <a:off x="880850" y="2941307"/>
              <a:ext cx="1132503" cy="1090308"/>
            </a:xfrm>
            <a:prstGeom prst="ellipse">
              <a:avLst/>
            </a:prstGeom>
            <a:solidFill>
              <a:schemeClr val="accent2"/>
            </a:solidFill>
            <a:ln>
              <a:solidFill>
                <a:schemeClr val="accent3">
                  <a:lumMod val="40000"/>
                  <a:lumOff val="6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endParaRPr lang="en-GB" sz="1400" b="1" dirty="0">
                <a:solidFill>
                  <a:schemeClr val="bg1"/>
                </a:solidFill>
                <a:latin typeface="Calibri" panose="020F0502020204030204" pitchFamily="34" charset="0"/>
                <a:cs typeface="Calibri" panose="020F0502020204030204" pitchFamily="34" charset="0"/>
              </a:endParaRPr>
            </a:p>
          </p:txBody>
        </p:sp>
        <p:sp>
          <p:nvSpPr>
            <p:cNvPr id="11" name="Oval 10">
              <a:extLst>
                <a:ext uri="{FF2B5EF4-FFF2-40B4-BE49-F238E27FC236}">
                  <a16:creationId xmlns:a16="http://schemas.microsoft.com/office/drawing/2014/main" id="{3C5162DD-5A4D-43EB-8DFE-341FFEE01F22}"/>
                </a:ext>
              </a:extLst>
            </p:cNvPr>
            <p:cNvSpPr>
              <a:spLocks noChangeAspect="1"/>
            </p:cNvSpPr>
            <p:nvPr/>
          </p:nvSpPr>
          <p:spPr>
            <a:xfrm>
              <a:off x="473126" y="4623795"/>
              <a:ext cx="1132503" cy="1090308"/>
            </a:xfrm>
            <a:prstGeom prst="ellipse">
              <a:avLst/>
            </a:prstGeom>
            <a:solidFill>
              <a:schemeClr val="accent2"/>
            </a:solidFill>
            <a:ln>
              <a:solidFill>
                <a:schemeClr val="accent3">
                  <a:lumMod val="40000"/>
                  <a:lumOff val="6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endParaRPr lang="en-GB" sz="1400" b="1" dirty="0">
                <a:solidFill>
                  <a:schemeClr val="bg1"/>
                </a:solidFill>
                <a:latin typeface="Calibri" panose="020F0502020204030204" pitchFamily="34" charset="0"/>
                <a:cs typeface="Calibri" panose="020F0502020204030204" pitchFamily="34" charset="0"/>
              </a:endParaRPr>
            </a:p>
          </p:txBody>
        </p:sp>
      </p:grpSp>
      <p:sp>
        <p:nvSpPr>
          <p:cNvPr id="12" name="Rectangle 11">
            <a:extLst>
              <a:ext uri="{FF2B5EF4-FFF2-40B4-BE49-F238E27FC236}">
                <a16:creationId xmlns:a16="http://schemas.microsoft.com/office/drawing/2014/main" id="{413ABAFA-BCA8-4C47-9325-7C4736B8D966}"/>
              </a:ext>
            </a:extLst>
          </p:cNvPr>
          <p:cNvSpPr/>
          <p:nvPr/>
        </p:nvSpPr>
        <p:spPr>
          <a:xfrm>
            <a:off x="1241797" y="2592512"/>
            <a:ext cx="6120000" cy="10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dirty="0">
                <a:solidFill>
                  <a:schemeClr val="tx1"/>
                </a:solidFill>
                <a:latin typeface="Calibri" panose="020F0502020204030204" pitchFamily="34" charset="0"/>
                <a:cs typeface="Calibri" panose="020F0502020204030204" pitchFamily="34" charset="0"/>
              </a:rPr>
              <a:t>Menstrual hygiene programme: Review and enhance efficiencies in the supply chain </a:t>
            </a:r>
          </a:p>
          <a:p>
            <a:r>
              <a:rPr lang="en-GB" sz="1300" dirty="0">
                <a:solidFill>
                  <a:schemeClr val="tx1"/>
                </a:solidFill>
                <a:latin typeface="Calibri" panose="020F0502020204030204" pitchFamily="34" charset="0"/>
                <a:cs typeface="Calibri" panose="020F0502020204030204" pitchFamily="34" charset="0"/>
              </a:rPr>
              <a:t>The State Department of Gender needs to review and refine the schools’ sanitary towels supply chain to ensure girls access the products in school and at home. </a:t>
            </a:r>
          </a:p>
        </p:txBody>
      </p:sp>
      <p:sp>
        <p:nvSpPr>
          <p:cNvPr id="13" name="Rectangle 12">
            <a:extLst>
              <a:ext uri="{FF2B5EF4-FFF2-40B4-BE49-F238E27FC236}">
                <a16:creationId xmlns:a16="http://schemas.microsoft.com/office/drawing/2014/main" id="{79DE11C9-CFB4-46B6-84DD-114E9FF98649}"/>
              </a:ext>
            </a:extLst>
          </p:cNvPr>
          <p:cNvSpPr/>
          <p:nvPr/>
        </p:nvSpPr>
        <p:spPr>
          <a:xfrm>
            <a:off x="1000392" y="3887373"/>
            <a:ext cx="6120000" cy="10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tx1"/>
                </a:solidFill>
                <a:latin typeface="Calibri" panose="020F0502020204030204" pitchFamily="34" charset="0"/>
                <a:cs typeface="Calibri" panose="020F0502020204030204" pitchFamily="34" charset="0"/>
              </a:rPr>
              <a:t>Teen pregnancy: Develop a bold, integrated approach that addresses root causes</a:t>
            </a:r>
            <a:endParaRPr lang="en-GB" sz="1300" dirty="0">
              <a:solidFill>
                <a:schemeClr val="tx1"/>
              </a:solidFill>
              <a:latin typeface="Calibri" panose="020F0502020204030204" pitchFamily="34" charset="0"/>
              <a:cs typeface="Calibri" panose="020F0502020204030204" pitchFamily="34" charset="0"/>
            </a:endParaRPr>
          </a:p>
          <a:p>
            <a:r>
              <a:rPr lang="en-GB" sz="1300" dirty="0">
                <a:solidFill>
                  <a:schemeClr val="tx1"/>
                </a:solidFill>
                <a:latin typeface="Calibri" panose="020F0502020204030204" pitchFamily="34" charset="0"/>
                <a:cs typeface="Calibri" panose="020F0502020204030204" pitchFamily="34" charset="0"/>
              </a:rPr>
              <a:t>The government and development sector actors need to design a bold approach that incorporates positive parenting, protection for young girls and risk mitigation while considering socio-cultural practices. </a:t>
            </a:r>
          </a:p>
        </p:txBody>
      </p:sp>
      <p:sp>
        <p:nvSpPr>
          <p:cNvPr id="17" name="CustomShape 1">
            <a:extLst>
              <a:ext uri="{FF2B5EF4-FFF2-40B4-BE49-F238E27FC236}">
                <a16:creationId xmlns:a16="http://schemas.microsoft.com/office/drawing/2014/main" id="{F066F7DB-64D3-4C95-8CDE-BD5A1A44687C}"/>
              </a:ext>
            </a:extLst>
          </p:cNvPr>
          <p:cNvSpPr/>
          <p:nvPr/>
        </p:nvSpPr>
        <p:spPr>
          <a:xfrm>
            <a:off x="8543160" y="4749840"/>
            <a:ext cx="547200" cy="392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fld id="{A9E26CBA-6D8D-4C95-9E5A-ECE6D1FD2437}" type="slidenum">
              <a:rPr lang="en-GB" sz="1200" b="0" strike="noStrike" spc="-1" smtClean="0">
                <a:solidFill>
                  <a:srgbClr val="FFFFFF"/>
                </a:solidFill>
                <a:latin typeface="Montserrat"/>
                <a:ea typeface="Montserrat"/>
              </a:rPr>
              <a:pPr algn="r">
                <a:lnSpc>
                  <a:spcPct val="100000"/>
                </a:lnSpc>
              </a:pPr>
              <a:t>15</a:t>
            </a:fld>
            <a:endParaRPr lang="en-GB" sz="1200" b="0" strike="noStrike" spc="-1" dirty="0">
              <a:latin typeface="Arial"/>
            </a:endParaRPr>
          </a:p>
        </p:txBody>
      </p:sp>
      <p:pic>
        <p:nvPicPr>
          <p:cNvPr id="19" name="Graphic 18">
            <a:extLst>
              <a:ext uri="{FF2B5EF4-FFF2-40B4-BE49-F238E27FC236}">
                <a16:creationId xmlns:a16="http://schemas.microsoft.com/office/drawing/2014/main" id="{6F1F864C-2D84-41F0-BC08-B7C8A8D3363E}"/>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20316"/>
          <a:stretch/>
        </p:blipFill>
        <p:spPr>
          <a:xfrm>
            <a:off x="546652" y="2720653"/>
            <a:ext cx="468000" cy="468000"/>
          </a:xfrm>
          <a:prstGeom prst="rect">
            <a:avLst/>
          </a:prstGeom>
        </p:spPr>
      </p:pic>
      <p:sp>
        <p:nvSpPr>
          <p:cNvPr id="24" name="Rectangle 23">
            <a:extLst>
              <a:ext uri="{FF2B5EF4-FFF2-40B4-BE49-F238E27FC236}">
                <a16:creationId xmlns:a16="http://schemas.microsoft.com/office/drawing/2014/main" id="{9425A768-6A78-470F-9798-402DF37EFD58}"/>
              </a:ext>
            </a:extLst>
          </p:cNvPr>
          <p:cNvSpPr/>
          <p:nvPr/>
        </p:nvSpPr>
        <p:spPr>
          <a:xfrm>
            <a:off x="7362903" y="848316"/>
            <a:ext cx="1548000" cy="226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Calibri" panose="020F0502020204030204" pitchFamily="34" charset="0"/>
                <a:cs typeface="Calibri" panose="020F0502020204030204" pitchFamily="34" charset="0"/>
              </a:rPr>
              <a:t>Recommendations</a:t>
            </a:r>
          </a:p>
        </p:txBody>
      </p:sp>
      <p:pic>
        <p:nvPicPr>
          <p:cNvPr id="26" name="Graphic 25">
            <a:extLst>
              <a:ext uri="{FF2B5EF4-FFF2-40B4-BE49-F238E27FC236}">
                <a16:creationId xmlns:a16="http://schemas.microsoft.com/office/drawing/2014/main" id="{698CF569-1585-4A47-8628-F5628E213852}"/>
              </a:ext>
            </a:extLst>
          </p:cNvPr>
          <p:cNvPicPr>
            <a:picLocks noChangeAspect="1"/>
          </p:cNvPicPr>
          <p:nvPr/>
        </p:nvPicPr>
        <p:blipFill rotWithShape="1">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b="13855"/>
          <a:stretch/>
        </p:blipFill>
        <p:spPr>
          <a:xfrm>
            <a:off x="7867042" y="237718"/>
            <a:ext cx="534916" cy="576000"/>
          </a:xfrm>
          <a:prstGeom prst="rect">
            <a:avLst/>
          </a:prstGeom>
        </p:spPr>
      </p:pic>
      <p:pic>
        <p:nvPicPr>
          <p:cNvPr id="27" name="Graphic 26">
            <a:extLst>
              <a:ext uri="{FF2B5EF4-FFF2-40B4-BE49-F238E27FC236}">
                <a16:creationId xmlns:a16="http://schemas.microsoft.com/office/drawing/2014/main" id="{B4A06FC0-8AFD-4FB4-82D5-CAD7B90BACA8}"/>
              </a:ext>
            </a:extLst>
          </p:cNvPr>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t="4813" b="22812"/>
          <a:stretch/>
        </p:blipFill>
        <p:spPr>
          <a:xfrm>
            <a:off x="263058" y="3942813"/>
            <a:ext cx="468000" cy="468000"/>
          </a:xfrm>
          <a:prstGeom prst="rect">
            <a:avLst/>
          </a:prstGeom>
        </p:spPr>
      </p:pic>
      <p:pic>
        <p:nvPicPr>
          <p:cNvPr id="3" name="Graphic 2">
            <a:extLst>
              <a:ext uri="{FF2B5EF4-FFF2-40B4-BE49-F238E27FC236}">
                <a16:creationId xmlns:a16="http://schemas.microsoft.com/office/drawing/2014/main" id="{F73CD003-9A93-4A9C-AD0E-A85139FCF14D}"/>
              </a:ext>
            </a:extLst>
          </p:cNvPr>
          <p:cNvPicPr>
            <a:picLocks noChangeAspect="1"/>
          </p:cNvPicPr>
          <p:nvPr/>
        </p:nvPicPr>
        <p:blipFill rotWithShape="1">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t="-1" b="19734"/>
          <a:stretch/>
        </p:blipFill>
        <p:spPr>
          <a:xfrm>
            <a:off x="212021" y="1509660"/>
            <a:ext cx="468000" cy="468000"/>
          </a:xfrm>
          <a:prstGeom prst="rect">
            <a:avLst/>
          </a:prstGeom>
        </p:spPr>
      </p:pic>
    </p:spTree>
    <p:extLst>
      <p:ext uri="{BB962C8B-B14F-4D97-AF65-F5344CB8AC3E}">
        <p14:creationId xmlns:p14="http://schemas.microsoft.com/office/powerpoint/2010/main" val="2271055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AA5B320-D512-4A53-983D-20EE0556609F}"/>
              </a:ext>
            </a:extLst>
          </p:cNvPr>
          <p:cNvGraphicFramePr>
            <a:graphicFrameLocks noChangeAspect="1"/>
          </p:cNvGraphicFramePr>
          <p:nvPr>
            <p:custDataLst>
              <p:tags r:id="rId2"/>
            </p:custDataLst>
            <p:extLst>
              <p:ext uri="{D42A27DB-BD31-4B8C-83A1-F6EECF244321}">
                <p14:modId xmlns:p14="http://schemas.microsoft.com/office/powerpoint/2010/main" val="32690397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0" name="think-cell Slide" r:id="rId4" imgW="415" imgH="416" progId="TCLayout.ActiveDocument.1">
                  <p:embed/>
                </p:oleObj>
              </mc:Choice>
              <mc:Fallback>
                <p:oleObj name="think-cell Slide" r:id="rId4" imgW="415" imgH="416" progId="TCLayout.ActiveDocument.1">
                  <p:embed/>
                  <p:pic>
                    <p:nvPicPr>
                      <p:cNvPr id="4" name="Object 3" hidden="1">
                        <a:extLst>
                          <a:ext uri="{FF2B5EF4-FFF2-40B4-BE49-F238E27FC236}">
                            <a16:creationId xmlns:a16="http://schemas.microsoft.com/office/drawing/2014/main" id="{6AA5B320-D512-4A53-983D-20EE0556609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Shape 2">
            <a:extLst>
              <a:ext uri="{FF2B5EF4-FFF2-40B4-BE49-F238E27FC236}">
                <a16:creationId xmlns:a16="http://schemas.microsoft.com/office/drawing/2014/main" id="{DC2C3353-5B26-4C56-9CBA-001F5103FDBE}"/>
              </a:ext>
            </a:extLst>
          </p:cNvPr>
          <p:cNvSpPr txBox="1"/>
          <p:nvPr/>
        </p:nvSpPr>
        <p:spPr>
          <a:xfrm>
            <a:off x="261619" y="119267"/>
            <a:ext cx="6583681" cy="970062"/>
          </a:xfrm>
          <a:prstGeom prst="rect">
            <a:avLst/>
          </a:prstGeom>
          <a:noFill/>
          <a:ln>
            <a:noFill/>
          </a:ln>
        </p:spPr>
        <p:txBody>
          <a:bodyPr anchor="ctr">
            <a:noAutofit/>
          </a:bodyPr>
          <a:lstStyle/>
          <a:p>
            <a:pPr>
              <a:lnSpc>
                <a:spcPct val="100000"/>
              </a:lnSpc>
            </a:pPr>
            <a:r>
              <a:rPr lang="en-GB" sz="2200" b="1" u="sng" spc="-1" dirty="0">
                <a:solidFill>
                  <a:srgbClr val="8F2B32"/>
                </a:solidFill>
                <a:latin typeface="Calibri" panose="020F0502020204030204" pitchFamily="34" charset="0"/>
                <a:cs typeface="Calibri" panose="020F0502020204030204" pitchFamily="34" charset="0"/>
              </a:rPr>
              <a:t>Recommendations:</a:t>
            </a:r>
            <a:r>
              <a:rPr lang="en-GB" sz="2200" b="1" spc="-1" dirty="0">
                <a:solidFill>
                  <a:srgbClr val="8F2B32"/>
                </a:solidFill>
                <a:latin typeface="Calibri" panose="020F0502020204030204" pitchFamily="34" charset="0"/>
                <a:cs typeface="Calibri" panose="020F0502020204030204" pitchFamily="34" charset="0"/>
              </a:rPr>
              <a:t> Summary of targeted solutions to address the identified adolescents’ challenges (3/5)</a:t>
            </a:r>
            <a:endParaRPr lang="en-GB" sz="2200" b="1" u="sng" strike="noStrike" spc="-1" dirty="0">
              <a:solidFill>
                <a:srgbClr val="8F2B32"/>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093A6935-0195-469D-9E05-66CF2C8F6C37}"/>
              </a:ext>
            </a:extLst>
          </p:cNvPr>
          <p:cNvSpPr/>
          <p:nvPr/>
        </p:nvSpPr>
        <p:spPr>
          <a:xfrm>
            <a:off x="953522" y="1297651"/>
            <a:ext cx="6120000" cy="10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dirty="0">
                <a:solidFill>
                  <a:schemeClr val="tx1"/>
                </a:solidFill>
                <a:latin typeface="Calibri" panose="020F0502020204030204" pitchFamily="34" charset="0"/>
                <a:cs typeface="Calibri" panose="020F0502020204030204" pitchFamily="34" charset="0"/>
              </a:rPr>
              <a:t>Teen pregnancy: Refine the return to school policy for pregnant teens</a:t>
            </a:r>
          </a:p>
          <a:p>
            <a:r>
              <a:rPr lang="en-GB" sz="1300" dirty="0">
                <a:solidFill>
                  <a:schemeClr val="tx1"/>
                </a:solidFill>
                <a:latin typeface="Calibri" panose="020F0502020204030204" pitchFamily="34" charset="0"/>
                <a:cs typeface="Calibri" panose="020F0502020204030204" pitchFamily="34" charset="0"/>
              </a:rPr>
              <a:t>The policy needs to incorporate critical factors to ensure complete re-integration of pregnant girls. These factors include a psychological support system, access to antenatal care, nutrition and conducive breastfeeding environments. </a:t>
            </a:r>
          </a:p>
        </p:txBody>
      </p:sp>
      <p:grpSp>
        <p:nvGrpSpPr>
          <p:cNvPr id="7" name="Group 6">
            <a:extLst>
              <a:ext uri="{FF2B5EF4-FFF2-40B4-BE49-F238E27FC236}">
                <a16:creationId xmlns:a16="http://schemas.microsoft.com/office/drawing/2014/main" id="{4B801B46-5E3D-41CC-95C1-1D294250D4AF}"/>
              </a:ext>
            </a:extLst>
          </p:cNvPr>
          <p:cNvGrpSpPr>
            <a:grpSpLocks noChangeAspect="1"/>
          </p:cNvGrpSpPr>
          <p:nvPr/>
        </p:nvGrpSpPr>
        <p:grpSpPr>
          <a:xfrm>
            <a:off x="-4387931" y="326329"/>
            <a:ext cx="5564583" cy="5483118"/>
            <a:chOff x="-5943598" y="-131825"/>
            <a:chExt cx="7956951" cy="7548341"/>
          </a:xfrm>
        </p:grpSpPr>
        <p:sp>
          <p:nvSpPr>
            <p:cNvPr id="8" name="Block Arc 7">
              <a:extLst>
                <a:ext uri="{FF2B5EF4-FFF2-40B4-BE49-F238E27FC236}">
                  <a16:creationId xmlns:a16="http://schemas.microsoft.com/office/drawing/2014/main" id="{72BD1D19-E09A-4598-AF05-E9E6F155DFF1}"/>
                </a:ext>
              </a:extLst>
            </p:cNvPr>
            <p:cNvSpPr/>
            <p:nvPr/>
          </p:nvSpPr>
          <p:spPr>
            <a:xfrm>
              <a:off x="-5943598" y="-131825"/>
              <a:ext cx="7548341" cy="7548341"/>
            </a:xfrm>
            <a:prstGeom prst="blockArc">
              <a:avLst>
                <a:gd name="adj1" fmla="val 18900000"/>
                <a:gd name="adj2" fmla="val 2700000"/>
                <a:gd name="adj3" fmla="val 286"/>
              </a:avLst>
            </a:prstGeom>
            <a:ln>
              <a:solidFill>
                <a:schemeClr val="accent3">
                  <a:lumMod val="40000"/>
                  <a:lumOff val="60000"/>
                </a:schemeClr>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dirty="0"/>
            </a:p>
          </p:txBody>
        </p:sp>
        <p:sp>
          <p:nvSpPr>
            <p:cNvPr id="9" name="Oval 8">
              <a:extLst>
                <a:ext uri="{FF2B5EF4-FFF2-40B4-BE49-F238E27FC236}">
                  <a16:creationId xmlns:a16="http://schemas.microsoft.com/office/drawing/2014/main" id="{F8BA086A-054E-431C-AE4D-843B11A08827}"/>
                </a:ext>
              </a:extLst>
            </p:cNvPr>
            <p:cNvSpPr>
              <a:spLocks noChangeAspect="1"/>
            </p:cNvSpPr>
            <p:nvPr/>
          </p:nvSpPr>
          <p:spPr>
            <a:xfrm>
              <a:off x="406107" y="1275348"/>
              <a:ext cx="1132503" cy="1090308"/>
            </a:xfrm>
            <a:prstGeom prst="ellipse">
              <a:avLst/>
            </a:prstGeom>
            <a:solidFill>
              <a:schemeClr val="accent2"/>
            </a:solidFill>
            <a:ln>
              <a:solidFill>
                <a:schemeClr val="accent3">
                  <a:lumMod val="40000"/>
                  <a:lumOff val="6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endParaRPr lang="en-GB" sz="1400" b="1" dirty="0">
                <a:solidFill>
                  <a:schemeClr val="bg1"/>
                </a:solidFill>
                <a:latin typeface="Calibri" panose="020F0502020204030204" pitchFamily="34" charset="0"/>
                <a:cs typeface="Calibri" panose="020F0502020204030204" pitchFamily="34" charset="0"/>
              </a:endParaRPr>
            </a:p>
          </p:txBody>
        </p:sp>
        <p:sp>
          <p:nvSpPr>
            <p:cNvPr id="10" name="Oval 9">
              <a:extLst>
                <a:ext uri="{FF2B5EF4-FFF2-40B4-BE49-F238E27FC236}">
                  <a16:creationId xmlns:a16="http://schemas.microsoft.com/office/drawing/2014/main" id="{61CD23A4-902E-4953-80DA-83B52538611A}"/>
                </a:ext>
              </a:extLst>
            </p:cNvPr>
            <p:cNvSpPr>
              <a:spLocks noChangeAspect="1"/>
            </p:cNvSpPr>
            <p:nvPr/>
          </p:nvSpPr>
          <p:spPr>
            <a:xfrm>
              <a:off x="880850" y="2941307"/>
              <a:ext cx="1132503" cy="1090308"/>
            </a:xfrm>
            <a:prstGeom prst="ellipse">
              <a:avLst/>
            </a:prstGeom>
            <a:solidFill>
              <a:schemeClr val="accent2"/>
            </a:solidFill>
            <a:ln>
              <a:solidFill>
                <a:schemeClr val="accent3">
                  <a:lumMod val="40000"/>
                  <a:lumOff val="6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endParaRPr lang="en-GB" sz="1400" b="1" dirty="0">
                <a:solidFill>
                  <a:schemeClr val="bg1"/>
                </a:solidFill>
                <a:latin typeface="Calibri" panose="020F0502020204030204" pitchFamily="34" charset="0"/>
                <a:cs typeface="Calibri" panose="020F0502020204030204" pitchFamily="34" charset="0"/>
              </a:endParaRPr>
            </a:p>
          </p:txBody>
        </p:sp>
        <p:sp>
          <p:nvSpPr>
            <p:cNvPr id="11" name="Oval 10">
              <a:extLst>
                <a:ext uri="{FF2B5EF4-FFF2-40B4-BE49-F238E27FC236}">
                  <a16:creationId xmlns:a16="http://schemas.microsoft.com/office/drawing/2014/main" id="{3C5162DD-5A4D-43EB-8DFE-341FFEE01F22}"/>
                </a:ext>
              </a:extLst>
            </p:cNvPr>
            <p:cNvSpPr>
              <a:spLocks noChangeAspect="1"/>
            </p:cNvSpPr>
            <p:nvPr/>
          </p:nvSpPr>
          <p:spPr>
            <a:xfrm>
              <a:off x="473126" y="4623795"/>
              <a:ext cx="1132503" cy="1090308"/>
            </a:xfrm>
            <a:prstGeom prst="ellipse">
              <a:avLst/>
            </a:prstGeom>
            <a:solidFill>
              <a:schemeClr val="accent2"/>
            </a:solidFill>
            <a:ln>
              <a:solidFill>
                <a:schemeClr val="accent3">
                  <a:lumMod val="40000"/>
                  <a:lumOff val="6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endParaRPr lang="en-GB" sz="1400" b="1" dirty="0">
                <a:solidFill>
                  <a:schemeClr val="bg1"/>
                </a:solidFill>
                <a:latin typeface="Calibri" panose="020F0502020204030204" pitchFamily="34" charset="0"/>
                <a:cs typeface="Calibri" panose="020F0502020204030204" pitchFamily="34" charset="0"/>
              </a:endParaRPr>
            </a:p>
          </p:txBody>
        </p:sp>
      </p:grpSp>
      <p:sp>
        <p:nvSpPr>
          <p:cNvPr id="12" name="Rectangle 11">
            <a:extLst>
              <a:ext uri="{FF2B5EF4-FFF2-40B4-BE49-F238E27FC236}">
                <a16:creationId xmlns:a16="http://schemas.microsoft.com/office/drawing/2014/main" id="{413ABAFA-BCA8-4C47-9325-7C4736B8D966}"/>
              </a:ext>
            </a:extLst>
          </p:cNvPr>
          <p:cNvSpPr/>
          <p:nvPr/>
        </p:nvSpPr>
        <p:spPr>
          <a:xfrm>
            <a:off x="1241797" y="2592512"/>
            <a:ext cx="6156000" cy="10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dirty="0">
                <a:solidFill>
                  <a:schemeClr val="tx1"/>
                </a:solidFill>
                <a:latin typeface="Calibri" panose="020F0502020204030204" pitchFamily="34" charset="0"/>
                <a:cs typeface="Calibri" panose="020F0502020204030204" pitchFamily="34" charset="0"/>
              </a:rPr>
              <a:t>Invest in data driven evidence and research findings to address adolescent’s challenges</a:t>
            </a:r>
          </a:p>
          <a:p>
            <a:r>
              <a:rPr lang="en-GB" sz="1300" dirty="0">
                <a:solidFill>
                  <a:schemeClr val="tx1"/>
                </a:solidFill>
                <a:latin typeface="Calibri" panose="020F0502020204030204" pitchFamily="34" charset="0"/>
                <a:cs typeface="Calibri" panose="020F0502020204030204" pitchFamily="34" charset="0"/>
              </a:rPr>
              <a:t>Sufficient data and evidence at county and national levels exist to guide development and prioritisation of activities for adolescents.  </a:t>
            </a:r>
          </a:p>
        </p:txBody>
      </p:sp>
      <p:sp>
        <p:nvSpPr>
          <p:cNvPr id="13" name="Rectangle 12">
            <a:extLst>
              <a:ext uri="{FF2B5EF4-FFF2-40B4-BE49-F238E27FC236}">
                <a16:creationId xmlns:a16="http://schemas.microsoft.com/office/drawing/2014/main" id="{79DE11C9-CFB4-46B6-84DD-114E9FF98649}"/>
              </a:ext>
            </a:extLst>
          </p:cNvPr>
          <p:cNvSpPr/>
          <p:nvPr/>
        </p:nvSpPr>
        <p:spPr>
          <a:xfrm>
            <a:off x="1000392" y="3887373"/>
            <a:ext cx="6120000" cy="10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dirty="0">
                <a:solidFill>
                  <a:schemeClr val="tx1"/>
                </a:solidFill>
                <a:latin typeface="Calibri" panose="020F0502020204030204" pitchFamily="34" charset="0"/>
                <a:cs typeface="Calibri" panose="020F0502020204030204" pitchFamily="34" charset="0"/>
              </a:rPr>
              <a:t>Violence against children and adolescents: Community accountability structures</a:t>
            </a:r>
          </a:p>
          <a:p>
            <a:r>
              <a:rPr lang="en-GB" sz="1300" dirty="0">
                <a:solidFill>
                  <a:schemeClr val="tx1"/>
                </a:solidFill>
                <a:latin typeface="Calibri" panose="020F0502020204030204" pitchFamily="34" charset="0"/>
                <a:cs typeface="Calibri" panose="020F0502020204030204" pitchFamily="34" charset="0"/>
              </a:rPr>
              <a:t>Institute community interventions including positive parenting, accountability structures to address violence. Moreover, screen for experience of GBV in schools and health centres, and scale existing safe shelters. </a:t>
            </a:r>
          </a:p>
        </p:txBody>
      </p:sp>
      <p:sp>
        <p:nvSpPr>
          <p:cNvPr id="17" name="CustomShape 1">
            <a:extLst>
              <a:ext uri="{FF2B5EF4-FFF2-40B4-BE49-F238E27FC236}">
                <a16:creationId xmlns:a16="http://schemas.microsoft.com/office/drawing/2014/main" id="{F066F7DB-64D3-4C95-8CDE-BD5A1A44687C}"/>
              </a:ext>
            </a:extLst>
          </p:cNvPr>
          <p:cNvSpPr/>
          <p:nvPr/>
        </p:nvSpPr>
        <p:spPr>
          <a:xfrm>
            <a:off x="8543160" y="4749840"/>
            <a:ext cx="547200" cy="392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fld id="{A9E26CBA-6D8D-4C95-9E5A-ECE6D1FD2437}" type="slidenum">
              <a:rPr lang="en-GB" sz="1200" b="0" strike="noStrike" spc="-1" smtClean="0">
                <a:solidFill>
                  <a:srgbClr val="FFFFFF"/>
                </a:solidFill>
                <a:latin typeface="Montserrat"/>
                <a:ea typeface="Montserrat"/>
              </a:rPr>
              <a:pPr algn="r">
                <a:lnSpc>
                  <a:spcPct val="100000"/>
                </a:lnSpc>
              </a:pPr>
              <a:t>16</a:t>
            </a:fld>
            <a:endParaRPr lang="en-GB" sz="1200" b="0" strike="noStrike" spc="-1" dirty="0">
              <a:latin typeface="Arial"/>
            </a:endParaRPr>
          </a:p>
        </p:txBody>
      </p:sp>
      <p:pic>
        <p:nvPicPr>
          <p:cNvPr id="24" name="Graphic 23">
            <a:extLst>
              <a:ext uri="{FF2B5EF4-FFF2-40B4-BE49-F238E27FC236}">
                <a16:creationId xmlns:a16="http://schemas.microsoft.com/office/drawing/2014/main" id="{E2D38CD7-5F92-446F-87F6-17F9D265BD2C}"/>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19889"/>
          <a:stretch/>
        </p:blipFill>
        <p:spPr>
          <a:xfrm>
            <a:off x="546652" y="2725077"/>
            <a:ext cx="468000" cy="468000"/>
          </a:xfrm>
          <a:prstGeom prst="rect">
            <a:avLst/>
          </a:prstGeom>
        </p:spPr>
      </p:pic>
      <p:sp>
        <p:nvSpPr>
          <p:cNvPr id="26" name="Rectangle 25">
            <a:extLst>
              <a:ext uri="{FF2B5EF4-FFF2-40B4-BE49-F238E27FC236}">
                <a16:creationId xmlns:a16="http://schemas.microsoft.com/office/drawing/2014/main" id="{93C61145-AA3D-4E5B-88DF-DA9783EADB85}"/>
              </a:ext>
            </a:extLst>
          </p:cNvPr>
          <p:cNvSpPr/>
          <p:nvPr/>
        </p:nvSpPr>
        <p:spPr>
          <a:xfrm>
            <a:off x="7362903" y="848316"/>
            <a:ext cx="1548000" cy="226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Calibri" panose="020F0502020204030204" pitchFamily="34" charset="0"/>
                <a:cs typeface="Calibri" panose="020F0502020204030204" pitchFamily="34" charset="0"/>
              </a:rPr>
              <a:t>Recommendations</a:t>
            </a:r>
          </a:p>
        </p:txBody>
      </p:sp>
      <p:pic>
        <p:nvPicPr>
          <p:cNvPr id="27" name="Graphic 26">
            <a:extLst>
              <a:ext uri="{FF2B5EF4-FFF2-40B4-BE49-F238E27FC236}">
                <a16:creationId xmlns:a16="http://schemas.microsoft.com/office/drawing/2014/main" id="{2A64AA4F-342B-4AE0-BB7E-A0F2CFED466F}"/>
              </a:ext>
            </a:extLst>
          </p:cNvPr>
          <p:cNvPicPr>
            <a:picLocks noChangeAspect="1"/>
          </p:cNvPicPr>
          <p:nvPr/>
        </p:nvPicPr>
        <p:blipFill rotWithShape="1">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b="13855"/>
          <a:stretch/>
        </p:blipFill>
        <p:spPr>
          <a:xfrm>
            <a:off x="7867042" y="237718"/>
            <a:ext cx="534916" cy="576000"/>
          </a:xfrm>
          <a:prstGeom prst="rect">
            <a:avLst/>
          </a:prstGeom>
        </p:spPr>
      </p:pic>
      <p:pic>
        <p:nvPicPr>
          <p:cNvPr id="28" name="Graphic 27">
            <a:extLst>
              <a:ext uri="{FF2B5EF4-FFF2-40B4-BE49-F238E27FC236}">
                <a16:creationId xmlns:a16="http://schemas.microsoft.com/office/drawing/2014/main" id="{E80C5F63-E975-480B-938A-3E589CDF462C}"/>
              </a:ext>
            </a:extLst>
          </p:cNvPr>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b="19422"/>
          <a:stretch/>
        </p:blipFill>
        <p:spPr>
          <a:xfrm>
            <a:off x="279516" y="3977373"/>
            <a:ext cx="432000" cy="432000"/>
          </a:xfrm>
          <a:prstGeom prst="rect">
            <a:avLst/>
          </a:prstGeom>
        </p:spPr>
      </p:pic>
      <p:pic>
        <p:nvPicPr>
          <p:cNvPr id="29" name="Graphic 28">
            <a:extLst>
              <a:ext uri="{FF2B5EF4-FFF2-40B4-BE49-F238E27FC236}">
                <a16:creationId xmlns:a16="http://schemas.microsoft.com/office/drawing/2014/main" id="{3C5584ED-1751-43D9-B2AB-61EDE5BCB416}"/>
              </a:ext>
            </a:extLst>
          </p:cNvPr>
          <p:cNvPicPr>
            <a:picLocks noChangeAspect="1"/>
          </p:cNvPicPr>
          <p:nvPr/>
        </p:nvPicPr>
        <p:blipFill rotWithShape="1">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t="1" b="19840"/>
          <a:stretch/>
        </p:blipFill>
        <p:spPr>
          <a:xfrm>
            <a:off x="212021" y="1510500"/>
            <a:ext cx="468000" cy="468000"/>
          </a:xfrm>
          <a:prstGeom prst="rect">
            <a:avLst/>
          </a:prstGeom>
        </p:spPr>
      </p:pic>
    </p:spTree>
    <p:extLst>
      <p:ext uri="{BB962C8B-B14F-4D97-AF65-F5344CB8AC3E}">
        <p14:creationId xmlns:p14="http://schemas.microsoft.com/office/powerpoint/2010/main" val="1018043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AA5B320-D512-4A53-983D-20EE0556609F}"/>
              </a:ext>
            </a:extLst>
          </p:cNvPr>
          <p:cNvGraphicFramePr>
            <a:graphicFrameLocks noChangeAspect="1"/>
          </p:cNvGraphicFramePr>
          <p:nvPr>
            <p:custDataLst>
              <p:tags r:id="rId2"/>
            </p:custDataLst>
            <p:extLst>
              <p:ext uri="{D42A27DB-BD31-4B8C-83A1-F6EECF244321}">
                <p14:modId xmlns:p14="http://schemas.microsoft.com/office/powerpoint/2010/main" val="8378173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4" name="think-cell Slide" r:id="rId4" imgW="415" imgH="416" progId="TCLayout.ActiveDocument.1">
                  <p:embed/>
                </p:oleObj>
              </mc:Choice>
              <mc:Fallback>
                <p:oleObj name="think-cell Slide" r:id="rId4" imgW="415" imgH="416" progId="TCLayout.ActiveDocument.1">
                  <p:embed/>
                  <p:pic>
                    <p:nvPicPr>
                      <p:cNvPr id="4" name="Object 3" hidden="1">
                        <a:extLst>
                          <a:ext uri="{FF2B5EF4-FFF2-40B4-BE49-F238E27FC236}">
                            <a16:creationId xmlns:a16="http://schemas.microsoft.com/office/drawing/2014/main" id="{6AA5B320-D512-4A53-983D-20EE0556609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Shape 2">
            <a:extLst>
              <a:ext uri="{FF2B5EF4-FFF2-40B4-BE49-F238E27FC236}">
                <a16:creationId xmlns:a16="http://schemas.microsoft.com/office/drawing/2014/main" id="{DC2C3353-5B26-4C56-9CBA-001F5103FDBE}"/>
              </a:ext>
            </a:extLst>
          </p:cNvPr>
          <p:cNvSpPr txBox="1"/>
          <p:nvPr/>
        </p:nvSpPr>
        <p:spPr>
          <a:xfrm>
            <a:off x="261619" y="119267"/>
            <a:ext cx="6583681" cy="970062"/>
          </a:xfrm>
          <a:prstGeom prst="rect">
            <a:avLst/>
          </a:prstGeom>
          <a:noFill/>
          <a:ln>
            <a:noFill/>
          </a:ln>
        </p:spPr>
        <p:txBody>
          <a:bodyPr anchor="ctr">
            <a:noAutofit/>
          </a:bodyPr>
          <a:lstStyle/>
          <a:p>
            <a:pPr>
              <a:lnSpc>
                <a:spcPct val="100000"/>
              </a:lnSpc>
            </a:pPr>
            <a:r>
              <a:rPr lang="en-GB" sz="2200" b="1" u="sng" spc="-1" dirty="0">
                <a:solidFill>
                  <a:srgbClr val="8F2B32"/>
                </a:solidFill>
                <a:latin typeface="Calibri" panose="020F0502020204030204" pitchFamily="34" charset="0"/>
                <a:cs typeface="Calibri" panose="020F0502020204030204" pitchFamily="34" charset="0"/>
              </a:rPr>
              <a:t>Recommendations:</a:t>
            </a:r>
            <a:r>
              <a:rPr lang="en-GB" sz="2200" b="1" spc="-1" dirty="0">
                <a:solidFill>
                  <a:srgbClr val="8F2B32"/>
                </a:solidFill>
                <a:latin typeface="Calibri" panose="020F0502020204030204" pitchFamily="34" charset="0"/>
                <a:cs typeface="Calibri" panose="020F0502020204030204" pitchFamily="34" charset="0"/>
              </a:rPr>
              <a:t> Summary of targeted solutions to address the identified adolescents’ challenges (4/5)</a:t>
            </a:r>
            <a:endParaRPr lang="en-GB" sz="2200" b="1" u="sng" strike="noStrike" spc="-1" dirty="0">
              <a:solidFill>
                <a:srgbClr val="8F2B32"/>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093A6935-0195-469D-9E05-66CF2C8F6C37}"/>
              </a:ext>
            </a:extLst>
          </p:cNvPr>
          <p:cNvSpPr/>
          <p:nvPr/>
        </p:nvSpPr>
        <p:spPr>
          <a:xfrm>
            <a:off x="953522" y="1297651"/>
            <a:ext cx="6120000" cy="10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tx1"/>
                </a:solidFill>
                <a:latin typeface="Calibri" panose="020F0502020204030204" pitchFamily="34" charset="0"/>
                <a:cs typeface="Calibri" panose="020F0502020204030204" pitchFamily="34" charset="0"/>
              </a:rPr>
              <a:t>Safe hubs and skills building opportunities</a:t>
            </a:r>
          </a:p>
          <a:p>
            <a:r>
              <a:rPr lang="en-US" sz="1300" dirty="0">
                <a:solidFill>
                  <a:schemeClr val="tx1"/>
                </a:solidFill>
                <a:latin typeface="Calibri" panose="020F0502020204030204" pitchFamily="34" charset="0"/>
                <a:cs typeface="Calibri" panose="020F0502020204030204" pitchFamily="34" charset="0"/>
              </a:rPr>
              <a:t>Revitalize MoE’s Community Learning Platform to support the establishment of safe hubs for adolescents during school holidays, where skills building beyond academics, can be included throughout the school year. </a:t>
            </a:r>
            <a:endParaRPr lang="en-GB" sz="1300" dirty="0">
              <a:solidFill>
                <a:schemeClr val="tx1"/>
              </a:solidFill>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4B801B46-5E3D-41CC-95C1-1D294250D4AF}"/>
              </a:ext>
            </a:extLst>
          </p:cNvPr>
          <p:cNvGrpSpPr>
            <a:grpSpLocks noChangeAspect="1"/>
          </p:cNvGrpSpPr>
          <p:nvPr/>
        </p:nvGrpSpPr>
        <p:grpSpPr>
          <a:xfrm>
            <a:off x="-4387931" y="326329"/>
            <a:ext cx="5564583" cy="5483118"/>
            <a:chOff x="-5943598" y="-131825"/>
            <a:chExt cx="7956951" cy="7548341"/>
          </a:xfrm>
        </p:grpSpPr>
        <p:sp>
          <p:nvSpPr>
            <p:cNvPr id="8" name="Block Arc 7">
              <a:extLst>
                <a:ext uri="{FF2B5EF4-FFF2-40B4-BE49-F238E27FC236}">
                  <a16:creationId xmlns:a16="http://schemas.microsoft.com/office/drawing/2014/main" id="{72BD1D19-E09A-4598-AF05-E9E6F155DFF1}"/>
                </a:ext>
              </a:extLst>
            </p:cNvPr>
            <p:cNvSpPr/>
            <p:nvPr/>
          </p:nvSpPr>
          <p:spPr>
            <a:xfrm>
              <a:off x="-5943598" y="-131825"/>
              <a:ext cx="7548341" cy="7548341"/>
            </a:xfrm>
            <a:prstGeom prst="blockArc">
              <a:avLst>
                <a:gd name="adj1" fmla="val 18900000"/>
                <a:gd name="adj2" fmla="val 2700000"/>
                <a:gd name="adj3" fmla="val 286"/>
              </a:avLst>
            </a:prstGeom>
            <a:ln>
              <a:solidFill>
                <a:schemeClr val="accent3">
                  <a:lumMod val="40000"/>
                  <a:lumOff val="60000"/>
                </a:schemeClr>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dirty="0"/>
            </a:p>
          </p:txBody>
        </p:sp>
        <p:sp>
          <p:nvSpPr>
            <p:cNvPr id="9" name="Oval 8">
              <a:extLst>
                <a:ext uri="{FF2B5EF4-FFF2-40B4-BE49-F238E27FC236}">
                  <a16:creationId xmlns:a16="http://schemas.microsoft.com/office/drawing/2014/main" id="{F8BA086A-054E-431C-AE4D-843B11A08827}"/>
                </a:ext>
              </a:extLst>
            </p:cNvPr>
            <p:cNvSpPr>
              <a:spLocks noChangeAspect="1"/>
            </p:cNvSpPr>
            <p:nvPr/>
          </p:nvSpPr>
          <p:spPr>
            <a:xfrm>
              <a:off x="406107" y="1275348"/>
              <a:ext cx="1132503" cy="1090308"/>
            </a:xfrm>
            <a:prstGeom prst="ellipse">
              <a:avLst/>
            </a:prstGeom>
            <a:solidFill>
              <a:schemeClr val="accent2"/>
            </a:solidFill>
            <a:ln>
              <a:solidFill>
                <a:schemeClr val="accent3">
                  <a:lumMod val="40000"/>
                  <a:lumOff val="6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endParaRPr lang="en-GB" sz="1400" b="1" dirty="0">
                <a:solidFill>
                  <a:schemeClr val="bg1"/>
                </a:solidFill>
                <a:latin typeface="Calibri" panose="020F0502020204030204" pitchFamily="34" charset="0"/>
                <a:cs typeface="Calibri" panose="020F0502020204030204" pitchFamily="34" charset="0"/>
              </a:endParaRPr>
            </a:p>
          </p:txBody>
        </p:sp>
        <p:sp>
          <p:nvSpPr>
            <p:cNvPr id="10" name="Oval 9">
              <a:extLst>
                <a:ext uri="{FF2B5EF4-FFF2-40B4-BE49-F238E27FC236}">
                  <a16:creationId xmlns:a16="http://schemas.microsoft.com/office/drawing/2014/main" id="{61CD23A4-902E-4953-80DA-83B52538611A}"/>
                </a:ext>
              </a:extLst>
            </p:cNvPr>
            <p:cNvSpPr>
              <a:spLocks noChangeAspect="1"/>
            </p:cNvSpPr>
            <p:nvPr/>
          </p:nvSpPr>
          <p:spPr>
            <a:xfrm>
              <a:off x="880850" y="2941307"/>
              <a:ext cx="1132503" cy="1090308"/>
            </a:xfrm>
            <a:prstGeom prst="ellipse">
              <a:avLst/>
            </a:prstGeom>
            <a:solidFill>
              <a:srgbClr val="033B59"/>
            </a:solidFill>
            <a:ln>
              <a:solidFill>
                <a:schemeClr val="accent3">
                  <a:lumMod val="40000"/>
                  <a:lumOff val="6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endParaRPr lang="en-GB" sz="1400" b="1" dirty="0">
                <a:solidFill>
                  <a:schemeClr val="bg1"/>
                </a:solidFill>
                <a:latin typeface="Calibri" panose="020F0502020204030204" pitchFamily="34" charset="0"/>
                <a:cs typeface="Calibri" panose="020F0502020204030204" pitchFamily="34" charset="0"/>
              </a:endParaRPr>
            </a:p>
          </p:txBody>
        </p:sp>
        <p:sp>
          <p:nvSpPr>
            <p:cNvPr id="11" name="Oval 10">
              <a:extLst>
                <a:ext uri="{FF2B5EF4-FFF2-40B4-BE49-F238E27FC236}">
                  <a16:creationId xmlns:a16="http://schemas.microsoft.com/office/drawing/2014/main" id="{3C5162DD-5A4D-43EB-8DFE-341FFEE01F22}"/>
                </a:ext>
              </a:extLst>
            </p:cNvPr>
            <p:cNvSpPr>
              <a:spLocks noChangeAspect="1"/>
            </p:cNvSpPr>
            <p:nvPr/>
          </p:nvSpPr>
          <p:spPr>
            <a:xfrm>
              <a:off x="473126" y="4623795"/>
              <a:ext cx="1132503" cy="1090308"/>
            </a:xfrm>
            <a:prstGeom prst="ellipse">
              <a:avLst/>
            </a:prstGeom>
            <a:solidFill>
              <a:schemeClr val="accent2"/>
            </a:solidFill>
            <a:ln>
              <a:solidFill>
                <a:schemeClr val="accent3">
                  <a:lumMod val="40000"/>
                  <a:lumOff val="6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endParaRPr lang="en-GB" sz="1400" b="1" dirty="0">
                <a:solidFill>
                  <a:schemeClr val="bg1"/>
                </a:solidFill>
                <a:latin typeface="Calibri" panose="020F0502020204030204" pitchFamily="34" charset="0"/>
                <a:cs typeface="Calibri" panose="020F0502020204030204" pitchFamily="34" charset="0"/>
              </a:endParaRPr>
            </a:p>
          </p:txBody>
        </p:sp>
      </p:grpSp>
      <p:sp>
        <p:nvSpPr>
          <p:cNvPr id="12" name="Rectangle 11">
            <a:extLst>
              <a:ext uri="{FF2B5EF4-FFF2-40B4-BE49-F238E27FC236}">
                <a16:creationId xmlns:a16="http://schemas.microsoft.com/office/drawing/2014/main" id="{413ABAFA-BCA8-4C47-9325-7C4736B8D966}"/>
              </a:ext>
            </a:extLst>
          </p:cNvPr>
          <p:cNvSpPr/>
          <p:nvPr/>
        </p:nvSpPr>
        <p:spPr>
          <a:xfrm>
            <a:off x="1241797" y="2592512"/>
            <a:ext cx="6120000" cy="10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tx1"/>
                </a:solidFill>
                <a:latin typeface="Calibri" panose="020F0502020204030204" pitchFamily="34" charset="0"/>
                <a:cs typeface="Calibri" panose="020F0502020204030204" pitchFamily="34" charset="0"/>
              </a:rPr>
              <a:t>Mental health: Joint interventions by the health and education sectors</a:t>
            </a:r>
          </a:p>
          <a:p>
            <a:r>
              <a:rPr lang="en-US" sz="1300" dirty="0">
                <a:solidFill>
                  <a:schemeClr val="tx1"/>
                </a:solidFill>
                <a:latin typeface="Calibri" panose="020F0502020204030204" pitchFamily="34" charset="0"/>
                <a:cs typeface="Calibri" panose="020F0502020204030204" pitchFamily="34" charset="0"/>
              </a:rPr>
              <a:t>Scale up implementation of MoE’s Mentorship Policy for Early Learning and Basic Education which imparts teachers with new counselling skills tailored for adolescents. Further, the health sector should guide MoE on school mental health responses. </a:t>
            </a:r>
            <a:endParaRPr lang="en-GB" sz="1300" dirty="0">
              <a:solidFill>
                <a:schemeClr val="tx1"/>
              </a:solidFill>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79DE11C9-CFB4-46B6-84DD-114E9FF98649}"/>
              </a:ext>
            </a:extLst>
          </p:cNvPr>
          <p:cNvSpPr/>
          <p:nvPr/>
        </p:nvSpPr>
        <p:spPr>
          <a:xfrm>
            <a:off x="1000392" y="3887373"/>
            <a:ext cx="6120000" cy="10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tx1"/>
                </a:solidFill>
                <a:latin typeface="Calibri" panose="020F0502020204030204" pitchFamily="34" charset="0"/>
                <a:cs typeface="Calibri" panose="020F0502020204030204" pitchFamily="34" charset="0"/>
              </a:rPr>
              <a:t>Substance abuse: Institute community movements to address the latent threat</a:t>
            </a:r>
          </a:p>
          <a:p>
            <a:r>
              <a:rPr lang="en-US" sz="1300" dirty="0">
                <a:solidFill>
                  <a:schemeClr val="tx1"/>
                </a:solidFill>
                <a:latin typeface="Calibri" panose="020F0502020204030204" pitchFamily="34" charset="0"/>
                <a:cs typeface="Calibri" panose="020F0502020204030204" pitchFamily="34" charset="0"/>
              </a:rPr>
              <a:t>Establish community movements with appropriate linkages to health care services to address substance abuse among adolescents. </a:t>
            </a:r>
            <a:endParaRPr lang="en-GB" sz="1300" dirty="0">
              <a:solidFill>
                <a:schemeClr val="tx1"/>
              </a:solidFill>
              <a:latin typeface="Calibri" panose="020F0502020204030204" pitchFamily="34" charset="0"/>
              <a:cs typeface="Calibri" panose="020F0502020204030204" pitchFamily="34" charset="0"/>
            </a:endParaRPr>
          </a:p>
        </p:txBody>
      </p:sp>
      <p:sp>
        <p:nvSpPr>
          <p:cNvPr id="17" name="CustomShape 1">
            <a:extLst>
              <a:ext uri="{FF2B5EF4-FFF2-40B4-BE49-F238E27FC236}">
                <a16:creationId xmlns:a16="http://schemas.microsoft.com/office/drawing/2014/main" id="{F066F7DB-64D3-4C95-8CDE-BD5A1A44687C}"/>
              </a:ext>
            </a:extLst>
          </p:cNvPr>
          <p:cNvSpPr/>
          <p:nvPr/>
        </p:nvSpPr>
        <p:spPr>
          <a:xfrm>
            <a:off x="8543160" y="4749840"/>
            <a:ext cx="547200" cy="392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fld id="{A9E26CBA-6D8D-4C95-9E5A-ECE6D1FD2437}" type="slidenum">
              <a:rPr lang="en-GB" sz="1200" b="0" strike="noStrike" spc="-1" smtClean="0">
                <a:solidFill>
                  <a:srgbClr val="FFFFFF"/>
                </a:solidFill>
                <a:latin typeface="Montserrat"/>
                <a:ea typeface="Montserrat"/>
              </a:rPr>
              <a:pPr algn="r">
                <a:lnSpc>
                  <a:spcPct val="100000"/>
                </a:lnSpc>
              </a:pPr>
              <a:t>17</a:t>
            </a:fld>
            <a:endParaRPr lang="en-GB" sz="1200" b="0" strike="noStrike" spc="-1" dirty="0">
              <a:latin typeface="Arial"/>
            </a:endParaRPr>
          </a:p>
        </p:txBody>
      </p:sp>
      <p:pic>
        <p:nvPicPr>
          <p:cNvPr id="19" name="Graphic 18">
            <a:extLst>
              <a:ext uri="{FF2B5EF4-FFF2-40B4-BE49-F238E27FC236}">
                <a16:creationId xmlns:a16="http://schemas.microsoft.com/office/drawing/2014/main" id="{067B7E3B-7A6D-4E4C-8613-D78AC02F9FE3}"/>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1" b="20882"/>
          <a:stretch/>
        </p:blipFill>
        <p:spPr>
          <a:xfrm>
            <a:off x="220209" y="1510500"/>
            <a:ext cx="468000" cy="468000"/>
          </a:xfrm>
          <a:prstGeom prst="rect">
            <a:avLst/>
          </a:prstGeom>
        </p:spPr>
      </p:pic>
      <p:pic>
        <p:nvPicPr>
          <p:cNvPr id="20" name="Graphic 19">
            <a:extLst>
              <a:ext uri="{FF2B5EF4-FFF2-40B4-BE49-F238E27FC236}">
                <a16:creationId xmlns:a16="http://schemas.microsoft.com/office/drawing/2014/main" id="{C42D7843-1107-4C41-8F28-F9C7C971A9F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1516" y="3941373"/>
            <a:ext cx="468000" cy="468000"/>
          </a:xfrm>
          <a:prstGeom prst="rect">
            <a:avLst/>
          </a:prstGeom>
        </p:spPr>
      </p:pic>
      <p:pic>
        <p:nvPicPr>
          <p:cNvPr id="22" name="Graphic 21">
            <a:extLst>
              <a:ext uri="{FF2B5EF4-FFF2-40B4-BE49-F238E27FC236}">
                <a16:creationId xmlns:a16="http://schemas.microsoft.com/office/drawing/2014/main" id="{0537A789-CA04-4796-AD06-4C7F37A3A6F7}"/>
              </a:ext>
            </a:extLst>
          </p:cNvPr>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t="1" b="20913"/>
          <a:stretch/>
        </p:blipFill>
        <p:spPr>
          <a:xfrm>
            <a:off x="546652" y="2717358"/>
            <a:ext cx="468000" cy="468000"/>
          </a:xfrm>
          <a:prstGeom prst="rect">
            <a:avLst/>
          </a:prstGeom>
        </p:spPr>
      </p:pic>
      <p:sp>
        <p:nvSpPr>
          <p:cNvPr id="23" name="Rectangle 22">
            <a:extLst>
              <a:ext uri="{FF2B5EF4-FFF2-40B4-BE49-F238E27FC236}">
                <a16:creationId xmlns:a16="http://schemas.microsoft.com/office/drawing/2014/main" id="{1FD338CD-5B5D-4F37-B0E5-C0202D622EBD}"/>
              </a:ext>
            </a:extLst>
          </p:cNvPr>
          <p:cNvSpPr/>
          <p:nvPr/>
        </p:nvSpPr>
        <p:spPr>
          <a:xfrm>
            <a:off x="7362903" y="848316"/>
            <a:ext cx="1548000" cy="226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Calibri" panose="020F0502020204030204" pitchFamily="34" charset="0"/>
                <a:cs typeface="Calibri" panose="020F0502020204030204" pitchFamily="34" charset="0"/>
              </a:rPr>
              <a:t>Recommendations</a:t>
            </a:r>
          </a:p>
        </p:txBody>
      </p:sp>
      <p:pic>
        <p:nvPicPr>
          <p:cNvPr id="24" name="Graphic 23">
            <a:extLst>
              <a:ext uri="{FF2B5EF4-FFF2-40B4-BE49-F238E27FC236}">
                <a16:creationId xmlns:a16="http://schemas.microsoft.com/office/drawing/2014/main" id="{D9285CE5-5D8D-4D8E-8871-603652A5B24E}"/>
              </a:ext>
            </a:extLst>
          </p:cNvPr>
          <p:cNvPicPr>
            <a:picLocks noChangeAspect="1"/>
          </p:cNvPicPr>
          <p:nvPr/>
        </p:nvPicPr>
        <p:blipFill rotWithShape="1">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b="13855"/>
          <a:stretch/>
        </p:blipFill>
        <p:spPr>
          <a:xfrm>
            <a:off x="7867042" y="237718"/>
            <a:ext cx="534916" cy="576000"/>
          </a:xfrm>
          <a:prstGeom prst="rect">
            <a:avLst/>
          </a:prstGeom>
        </p:spPr>
      </p:pic>
    </p:spTree>
    <p:extLst>
      <p:ext uri="{BB962C8B-B14F-4D97-AF65-F5344CB8AC3E}">
        <p14:creationId xmlns:p14="http://schemas.microsoft.com/office/powerpoint/2010/main" val="1916093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AA5B320-D512-4A53-983D-20EE0556609F}"/>
              </a:ext>
            </a:extLst>
          </p:cNvPr>
          <p:cNvGraphicFramePr>
            <a:graphicFrameLocks noChangeAspect="1"/>
          </p:cNvGraphicFramePr>
          <p:nvPr>
            <p:custDataLst>
              <p:tags r:id="rId2"/>
            </p:custDataLst>
            <p:extLst>
              <p:ext uri="{D42A27DB-BD31-4B8C-83A1-F6EECF244321}">
                <p14:modId xmlns:p14="http://schemas.microsoft.com/office/powerpoint/2010/main" val="31826215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8" name="think-cell Slide" r:id="rId5" imgW="415" imgH="416" progId="TCLayout.ActiveDocument.1">
                  <p:embed/>
                </p:oleObj>
              </mc:Choice>
              <mc:Fallback>
                <p:oleObj name="think-cell Slide" r:id="rId5" imgW="415" imgH="416" progId="TCLayout.ActiveDocument.1">
                  <p:embed/>
                  <p:pic>
                    <p:nvPicPr>
                      <p:cNvPr id="4" name="Object 3" hidden="1">
                        <a:extLst>
                          <a:ext uri="{FF2B5EF4-FFF2-40B4-BE49-F238E27FC236}">
                            <a16:creationId xmlns:a16="http://schemas.microsoft.com/office/drawing/2014/main" id="{6AA5B320-D512-4A53-983D-20EE0556609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extShape 2">
            <a:extLst>
              <a:ext uri="{FF2B5EF4-FFF2-40B4-BE49-F238E27FC236}">
                <a16:creationId xmlns:a16="http://schemas.microsoft.com/office/drawing/2014/main" id="{DC2C3353-5B26-4C56-9CBA-001F5103FDBE}"/>
              </a:ext>
            </a:extLst>
          </p:cNvPr>
          <p:cNvSpPr txBox="1"/>
          <p:nvPr/>
        </p:nvSpPr>
        <p:spPr>
          <a:xfrm>
            <a:off x="261619" y="119267"/>
            <a:ext cx="6583681" cy="970062"/>
          </a:xfrm>
          <a:prstGeom prst="rect">
            <a:avLst/>
          </a:prstGeom>
          <a:noFill/>
          <a:ln>
            <a:noFill/>
          </a:ln>
        </p:spPr>
        <p:txBody>
          <a:bodyPr anchor="ctr">
            <a:noAutofit/>
          </a:bodyPr>
          <a:lstStyle/>
          <a:p>
            <a:pPr>
              <a:lnSpc>
                <a:spcPct val="100000"/>
              </a:lnSpc>
            </a:pPr>
            <a:r>
              <a:rPr lang="en-GB" sz="2200" b="1" u="sng" spc="-1" dirty="0">
                <a:solidFill>
                  <a:srgbClr val="8F2B32"/>
                </a:solidFill>
                <a:latin typeface="Calibri" panose="020F0502020204030204" pitchFamily="34" charset="0"/>
                <a:cs typeface="Calibri" panose="020F0502020204030204" pitchFamily="34" charset="0"/>
              </a:rPr>
              <a:t>Recommendations:</a:t>
            </a:r>
            <a:r>
              <a:rPr lang="en-GB" sz="2200" b="1" spc="-1" dirty="0">
                <a:solidFill>
                  <a:srgbClr val="8F2B32"/>
                </a:solidFill>
                <a:latin typeface="Calibri" panose="020F0502020204030204" pitchFamily="34" charset="0"/>
                <a:cs typeface="Calibri" panose="020F0502020204030204" pitchFamily="34" charset="0"/>
              </a:rPr>
              <a:t> Summary of targeted solutions to address the identified adolescents’ challenges (5/5)</a:t>
            </a:r>
            <a:endParaRPr lang="en-GB" sz="2200" b="1" u="sng" strike="noStrike" spc="-1" dirty="0">
              <a:solidFill>
                <a:srgbClr val="8F2B32"/>
              </a:solidFill>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4B801B46-5E3D-41CC-95C1-1D294250D4AF}"/>
              </a:ext>
            </a:extLst>
          </p:cNvPr>
          <p:cNvGrpSpPr>
            <a:grpSpLocks noChangeAspect="1"/>
          </p:cNvGrpSpPr>
          <p:nvPr/>
        </p:nvGrpSpPr>
        <p:grpSpPr>
          <a:xfrm>
            <a:off x="-4387931" y="326329"/>
            <a:ext cx="5564583" cy="5483118"/>
            <a:chOff x="-5943598" y="-131825"/>
            <a:chExt cx="7956951" cy="7548341"/>
          </a:xfrm>
        </p:grpSpPr>
        <p:sp>
          <p:nvSpPr>
            <p:cNvPr id="8" name="Block Arc 7">
              <a:extLst>
                <a:ext uri="{FF2B5EF4-FFF2-40B4-BE49-F238E27FC236}">
                  <a16:creationId xmlns:a16="http://schemas.microsoft.com/office/drawing/2014/main" id="{72BD1D19-E09A-4598-AF05-E9E6F155DFF1}"/>
                </a:ext>
              </a:extLst>
            </p:cNvPr>
            <p:cNvSpPr/>
            <p:nvPr/>
          </p:nvSpPr>
          <p:spPr>
            <a:xfrm>
              <a:off x="-5943598" y="-131825"/>
              <a:ext cx="7548341" cy="7548341"/>
            </a:xfrm>
            <a:prstGeom prst="blockArc">
              <a:avLst>
                <a:gd name="adj1" fmla="val 18900000"/>
                <a:gd name="adj2" fmla="val 2700000"/>
                <a:gd name="adj3" fmla="val 286"/>
              </a:avLst>
            </a:prstGeom>
            <a:ln>
              <a:solidFill>
                <a:schemeClr val="accent3">
                  <a:lumMod val="40000"/>
                  <a:lumOff val="60000"/>
                </a:schemeClr>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dirty="0"/>
            </a:p>
          </p:txBody>
        </p:sp>
        <p:sp>
          <p:nvSpPr>
            <p:cNvPr id="10" name="Oval 9">
              <a:extLst>
                <a:ext uri="{FF2B5EF4-FFF2-40B4-BE49-F238E27FC236}">
                  <a16:creationId xmlns:a16="http://schemas.microsoft.com/office/drawing/2014/main" id="{61CD23A4-902E-4953-80DA-83B52538611A}"/>
                </a:ext>
              </a:extLst>
            </p:cNvPr>
            <p:cNvSpPr>
              <a:spLocks noChangeAspect="1"/>
            </p:cNvSpPr>
            <p:nvPr/>
          </p:nvSpPr>
          <p:spPr>
            <a:xfrm>
              <a:off x="880850" y="2941307"/>
              <a:ext cx="1132503" cy="1090308"/>
            </a:xfrm>
            <a:prstGeom prst="ellipse">
              <a:avLst/>
            </a:prstGeom>
            <a:solidFill>
              <a:schemeClr val="accent2"/>
            </a:solidFill>
            <a:ln>
              <a:solidFill>
                <a:schemeClr val="accent3">
                  <a:lumMod val="40000"/>
                  <a:lumOff val="6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endParaRPr lang="en-GB" sz="1400" b="1" dirty="0">
                <a:solidFill>
                  <a:schemeClr val="bg1"/>
                </a:solidFill>
                <a:latin typeface="Calibri" panose="020F0502020204030204" pitchFamily="34" charset="0"/>
                <a:cs typeface="Calibri" panose="020F0502020204030204" pitchFamily="34" charset="0"/>
              </a:endParaRPr>
            </a:p>
          </p:txBody>
        </p:sp>
      </p:grpSp>
      <p:sp>
        <p:nvSpPr>
          <p:cNvPr id="12" name="Rectangle 11">
            <a:extLst>
              <a:ext uri="{FF2B5EF4-FFF2-40B4-BE49-F238E27FC236}">
                <a16:creationId xmlns:a16="http://schemas.microsoft.com/office/drawing/2014/main" id="{413ABAFA-BCA8-4C47-9325-7C4736B8D966}"/>
              </a:ext>
            </a:extLst>
          </p:cNvPr>
          <p:cNvSpPr/>
          <p:nvPr/>
        </p:nvSpPr>
        <p:spPr>
          <a:xfrm>
            <a:off x="1241797" y="2592512"/>
            <a:ext cx="6120000" cy="10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Adolescent boys: </a:t>
            </a:r>
            <a:r>
              <a:rPr lang="en-GB" sz="1300" b="1" dirty="0">
                <a:solidFill>
                  <a:schemeClr val="tx1"/>
                </a:solidFill>
                <a:latin typeface="Calibri" panose="020F0502020204030204" pitchFamily="34" charset="0"/>
                <a:ea typeface="Calibri" panose="020F0502020204030204" pitchFamily="34" charset="0"/>
                <a:cs typeface="Calibri" panose="020F0502020204030204" pitchFamily="34" charset="0"/>
              </a:rPr>
              <a:t>L</a:t>
            </a:r>
            <a:r>
              <a:rPr lang="en-GB" sz="13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ink rite of passage programmes with comprehensive curriculums</a:t>
            </a:r>
          </a:p>
          <a:p>
            <a:r>
              <a:rPr lang="en-GB" sz="1300" dirty="0">
                <a:solidFill>
                  <a:schemeClr val="tx1"/>
                </a:solidFill>
                <a:latin typeface="Calibri" panose="020F0502020204030204" pitchFamily="34" charset="0"/>
                <a:cs typeface="Calibri" panose="020F0502020204030204" pitchFamily="34" charset="0"/>
              </a:rPr>
              <a:t>Link the rites of passage programmes with comprehensive curriculums that cover value of all genders and mental health, among other life skills. </a:t>
            </a:r>
          </a:p>
        </p:txBody>
      </p:sp>
      <p:sp>
        <p:nvSpPr>
          <p:cNvPr id="17" name="CustomShape 1">
            <a:extLst>
              <a:ext uri="{FF2B5EF4-FFF2-40B4-BE49-F238E27FC236}">
                <a16:creationId xmlns:a16="http://schemas.microsoft.com/office/drawing/2014/main" id="{F066F7DB-64D3-4C95-8CDE-BD5A1A44687C}"/>
              </a:ext>
            </a:extLst>
          </p:cNvPr>
          <p:cNvSpPr/>
          <p:nvPr/>
        </p:nvSpPr>
        <p:spPr>
          <a:xfrm>
            <a:off x="8543160" y="4749840"/>
            <a:ext cx="547200" cy="392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fld id="{A9E26CBA-6D8D-4C95-9E5A-ECE6D1FD2437}" type="slidenum">
              <a:rPr lang="en-GB" sz="1200" b="0" strike="noStrike" spc="-1" smtClean="0">
                <a:solidFill>
                  <a:srgbClr val="FFFFFF"/>
                </a:solidFill>
                <a:latin typeface="Montserrat"/>
                <a:ea typeface="Montserrat"/>
              </a:rPr>
              <a:pPr algn="r">
                <a:lnSpc>
                  <a:spcPct val="100000"/>
                </a:lnSpc>
              </a:pPr>
              <a:t>18</a:t>
            </a:fld>
            <a:endParaRPr lang="en-GB" sz="1200" b="0" strike="noStrike" spc="-1" dirty="0">
              <a:latin typeface="Arial"/>
            </a:endParaRPr>
          </a:p>
        </p:txBody>
      </p:sp>
      <p:pic>
        <p:nvPicPr>
          <p:cNvPr id="18" name="Graphic 17">
            <a:extLst>
              <a:ext uri="{FF2B5EF4-FFF2-40B4-BE49-F238E27FC236}">
                <a16:creationId xmlns:a16="http://schemas.microsoft.com/office/drawing/2014/main" id="{379521F9-EF3E-4700-A986-4AC1E0A6C361}"/>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19674"/>
          <a:stretch/>
        </p:blipFill>
        <p:spPr>
          <a:xfrm>
            <a:off x="546652" y="2720653"/>
            <a:ext cx="468000" cy="468000"/>
          </a:xfrm>
          <a:prstGeom prst="rect">
            <a:avLst/>
          </a:prstGeom>
        </p:spPr>
      </p:pic>
      <p:sp>
        <p:nvSpPr>
          <p:cNvPr id="14" name="Rectangle 13">
            <a:extLst>
              <a:ext uri="{FF2B5EF4-FFF2-40B4-BE49-F238E27FC236}">
                <a16:creationId xmlns:a16="http://schemas.microsoft.com/office/drawing/2014/main" id="{AA7CA205-321D-49C6-B8F6-E5E48D7E5D8F}"/>
              </a:ext>
            </a:extLst>
          </p:cNvPr>
          <p:cNvSpPr/>
          <p:nvPr/>
        </p:nvSpPr>
        <p:spPr>
          <a:xfrm>
            <a:off x="7362903" y="848316"/>
            <a:ext cx="1548000" cy="226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Calibri" panose="020F0502020204030204" pitchFamily="34" charset="0"/>
                <a:cs typeface="Calibri" panose="020F0502020204030204" pitchFamily="34" charset="0"/>
              </a:rPr>
              <a:t>Recommendations</a:t>
            </a:r>
          </a:p>
        </p:txBody>
      </p:sp>
      <p:pic>
        <p:nvPicPr>
          <p:cNvPr id="15" name="Graphic 14">
            <a:extLst>
              <a:ext uri="{FF2B5EF4-FFF2-40B4-BE49-F238E27FC236}">
                <a16:creationId xmlns:a16="http://schemas.microsoft.com/office/drawing/2014/main" id="{08CB7D0E-2A78-489A-916B-2D8CD95F688A}"/>
              </a:ext>
            </a:extLst>
          </p:cNvPr>
          <p:cNvPicPr>
            <a:picLocks noChangeAspect="1"/>
          </p:cNvPicPr>
          <p:nvPr/>
        </p:nvPicPr>
        <p:blipFill rotWithShape="1">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b="13855"/>
          <a:stretch/>
        </p:blipFill>
        <p:spPr>
          <a:xfrm>
            <a:off x="7867042" y="237718"/>
            <a:ext cx="534916" cy="576000"/>
          </a:xfrm>
          <a:prstGeom prst="rect">
            <a:avLst/>
          </a:prstGeom>
        </p:spPr>
      </p:pic>
    </p:spTree>
    <p:extLst>
      <p:ext uri="{BB962C8B-B14F-4D97-AF65-F5344CB8AC3E}">
        <p14:creationId xmlns:p14="http://schemas.microsoft.com/office/powerpoint/2010/main" val="2259660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6470ED-13A3-4D04-9372-5CB723700CA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9" b="-29"/>
          <a:stretch/>
        </p:blipFill>
        <p:spPr>
          <a:xfrm>
            <a:off x="0" y="-960605"/>
            <a:ext cx="9144000" cy="6104106"/>
          </a:xfrm>
          <a:prstGeom prst="rect">
            <a:avLst/>
          </a:prstGeom>
        </p:spPr>
      </p:pic>
      <p:sp>
        <p:nvSpPr>
          <p:cNvPr id="255" name="CustomShape 1"/>
          <p:cNvSpPr/>
          <p:nvPr/>
        </p:nvSpPr>
        <p:spPr>
          <a:xfrm>
            <a:off x="8543160" y="4749840"/>
            <a:ext cx="547200" cy="392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fld id="{A79297A9-2426-4F31-83E1-9A58177F4140}" type="slidenum">
              <a:rPr lang="en-US" sz="1200" b="0" strike="noStrike" spc="-1">
                <a:solidFill>
                  <a:srgbClr val="FFFFFF"/>
                </a:solidFill>
                <a:latin typeface="Montserrat"/>
                <a:ea typeface="Montserrat"/>
              </a:rPr>
              <a:t>19</a:t>
            </a:fld>
            <a:endParaRPr lang="en-US" sz="1200" b="0" strike="noStrike" spc="-1" dirty="0">
              <a:latin typeface="Arial"/>
            </a:endParaRPr>
          </a:p>
        </p:txBody>
      </p:sp>
      <p:sp>
        <p:nvSpPr>
          <p:cNvPr id="257" name="CustomShape 2"/>
          <p:cNvSpPr/>
          <p:nvPr/>
        </p:nvSpPr>
        <p:spPr>
          <a:xfrm>
            <a:off x="932266" y="2087550"/>
            <a:ext cx="4407459" cy="48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2800" b="1" strike="noStrike" spc="-1" dirty="0">
                <a:solidFill>
                  <a:schemeClr val="bg1"/>
                </a:solidFill>
                <a:latin typeface="Calibri" panose="020F0502020204030204" pitchFamily="34" charset="0"/>
                <a:ea typeface="Arial"/>
                <a:cs typeface="Calibri" panose="020F0502020204030204" pitchFamily="34" charset="0"/>
              </a:rPr>
              <a:t>Thank You</a:t>
            </a:r>
            <a:endParaRPr lang="en-US" sz="2800" b="0" strike="noStrike" spc="-1"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1340142-A50D-46B4-AFF8-39C0066214A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4" imgW="415" imgH="416" progId="TCLayout.ActiveDocument.1">
                  <p:embed/>
                </p:oleObj>
              </mc:Choice>
              <mc:Fallback>
                <p:oleObj name="think-cell Slide" r:id="rId4" imgW="415" imgH="416" progId="TCLayout.ActiveDocument.1">
                  <p:embed/>
                  <p:pic>
                    <p:nvPicPr>
                      <p:cNvPr id="4" name="Object 3" hidden="1">
                        <a:extLst>
                          <a:ext uri="{FF2B5EF4-FFF2-40B4-BE49-F238E27FC236}">
                            <a16:creationId xmlns:a16="http://schemas.microsoft.com/office/drawing/2014/main" id="{91340142-A50D-46B4-AFF8-39C0066214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1811B471-9B1F-43AB-8981-FB207FB4838D}"/>
              </a:ext>
            </a:extLst>
          </p:cNvPr>
          <p:cNvPicPr>
            <a:picLocks noChangeAspect="1"/>
          </p:cNvPicPr>
          <p:nvPr/>
        </p:nvPicPr>
        <p:blipFill>
          <a:blip r:embed="rId6">
            <a:extLst>
              <a:ext uri="{28A0092B-C50C-407E-A947-70E740481C1C}">
                <a14:useLocalDpi xmlns:a14="http://schemas.microsoft.com/office/drawing/2010/main" val="0"/>
              </a:ext>
            </a:extLst>
          </a:blip>
          <a:srcRect l="16822" r="16822"/>
          <a:stretch/>
        </p:blipFill>
        <p:spPr>
          <a:xfrm>
            <a:off x="4032000" y="0"/>
            <a:ext cx="5112000" cy="5143500"/>
          </a:xfrm>
          <a:prstGeom prst="rect">
            <a:avLst/>
          </a:prstGeom>
        </p:spPr>
      </p:pic>
      <p:sp>
        <p:nvSpPr>
          <p:cNvPr id="7" name="CustomShape 3">
            <a:extLst>
              <a:ext uri="{FF2B5EF4-FFF2-40B4-BE49-F238E27FC236}">
                <a16:creationId xmlns:a16="http://schemas.microsoft.com/office/drawing/2014/main" id="{B42B783A-7301-4631-95CB-FFF7C1CD9BBD}"/>
              </a:ext>
            </a:extLst>
          </p:cNvPr>
          <p:cNvSpPr/>
          <p:nvPr/>
        </p:nvSpPr>
        <p:spPr>
          <a:xfrm>
            <a:off x="200810" y="1255191"/>
            <a:ext cx="3831190" cy="347642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171720" indent="-169920">
              <a:spcBef>
                <a:spcPts val="1200"/>
              </a:spcBef>
              <a:spcAft>
                <a:spcPts val="1200"/>
              </a:spcAft>
              <a:buClr>
                <a:srgbClr val="8F2B32"/>
              </a:buClr>
              <a:buFont typeface="Arial"/>
              <a:buChar char="•"/>
            </a:pPr>
            <a:r>
              <a:rPr lang="en-US" sz="2000" spc="-1" dirty="0">
                <a:solidFill>
                  <a:srgbClr val="262626"/>
                </a:solidFill>
                <a:latin typeface="Calibri" panose="020F0502020204030204" pitchFamily="34" charset="0"/>
                <a:cs typeface="Calibri" panose="020F0502020204030204" pitchFamily="34" charset="0"/>
              </a:rPr>
              <a:t>Understand the social, education, health and economic effects of COVID-19 on Kenyan adolescents</a:t>
            </a:r>
          </a:p>
          <a:p>
            <a:pPr marL="171720" indent="-169920">
              <a:lnSpc>
                <a:spcPct val="100000"/>
              </a:lnSpc>
              <a:spcBef>
                <a:spcPts val="1200"/>
              </a:spcBef>
              <a:spcAft>
                <a:spcPts val="1200"/>
              </a:spcAft>
              <a:buClr>
                <a:srgbClr val="8F2B32"/>
              </a:buClr>
              <a:buFont typeface="Arial"/>
              <a:buChar char="•"/>
            </a:pPr>
            <a:r>
              <a:rPr lang="en-US" sz="2000" b="0" strike="noStrike" spc="-1" dirty="0">
                <a:solidFill>
                  <a:srgbClr val="262626"/>
                </a:solidFill>
                <a:latin typeface="Calibri" panose="020F0502020204030204" pitchFamily="34" charset="0"/>
                <a:ea typeface="Arial"/>
                <a:cs typeface="Calibri" panose="020F0502020204030204" pitchFamily="34" charset="0"/>
              </a:rPr>
              <a:t>Include gender disaggregated data to effectively identify the gendered impacts</a:t>
            </a:r>
          </a:p>
          <a:p>
            <a:pPr marL="171720" indent="-169920">
              <a:spcBef>
                <a:spcPts val="1200"/>
              </a:spcBef>
              <a:spcAft>
                <a:spcPts val="1200"/>
              </a:spcAft>
              <a:buClr>
                <a:srgbClr val="8F2B32"/>
              </a:buClr>
              <a:buFont typeface="Arial"/>
              <a:buChar char="•"/>
            </a:pPr>
            <a:r>
              <a:rPr lang="en-US" sz="2000" spc="-1" dirty="0">
                <a:solidFill>
                  <a:srgbClr val="1A1A1A"/>
                </a:solidFill>
                <a:latin typeface="Calibri" panose="020F0502020204030204" pitchFamily="34" charset="0"/>
                <a:ea typeface="Arial"/>
                <a:cs typeface="Calibri" panose="020F0502020204030204" pitchFamily="34" charset="0"/>
              </a:rPr>
              <a:t>Generate data to guide post-COVID-19 adolescent programming and policy in Kenya</a:t>
            </a:r>
            <a:endParaRPr lang="en-US" sz="2000" spc="-1" dirty="0">
              <a:latin typeface="Calibri" panose="020F0502020204030204" pitchFamily="34" charset="0"/>
              <a:cs typeface="Calibri" panose="020F0502020204030204" pitchFamily="34" charset="0"/>
            </a:endParaRPr>
          </a:p>
        </p:txBody>
      </p:sp>
      <p:sp>
        <p:nvSpPr>
          <p:cNvPr id="9" name="Diamond 8">
            <a:extLst>
              <a:ext uri="{FF2B5EF4-FFF2-40B4-BE49-F238E27FC236}">
                <a16:creationId xmlns:a16="http://schemas.microsoft.com/office/drawing/2014/main" id="{E104C75B-74AF-40AD-8C96-BCCF29C421BF}"/>
              </a:ext>
            </a:extLst>
          </p:cNvPr>
          <p:cNvSpPr>
            <a:spLocks noChangeAspect="1"/>
          </p:cNvSpPr>
          <p:nvPr/>
        </p:nvSpPr>
        <p:spPr>
          <a:xfrm>
            <a:off x="117619" y="1326963"/>
            <a:ext cx="288000" cy="288479"/>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latin typeface="Calibri" panose="020F0502020204030204" pitchFamily="34" charset="0"/>
                <a:cs typeface="Calibri" panose="020F0502020204030204" pitchFamily="34" charset="0"/>
              </a:rPr>
              <a:t>1</a:t>
            </a:r>
          </a:p>
        </p:txBody>
      </p:sp>
      <p:sp>
        <p:nvSpPr>
          <p:cNvPr id="10" name="Diamond 9">
            <a:extLst>
              <a:ext uri="{FF2B5EF4-FFF2-40B4-BE49-F238E27FC236}">
                <a16:creationId xmlns:a16="http://schemas.microsoft.com/office/drawing/2014/main" id="{E595A040-D17F-4366-A215-121EEE76EA7F}"/>
              </a:ext>
            </a:extLst>
          </p:cNvPr>
          <p:cNvSpPr>
            <a:spLocks noChangeAspect="1"/>
          </p:cNvSpPr>
          <p:nvPr/>
        </p:nvSpPr>
        <p:spPr>
          <a:xfrm>
            <a:off x="117619" y="2546530"/>
            <a:ext cx="288000" cy="288479"/>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latin typeface="Calibri" panose="020F0502020204030204" pitchFamily="34" charset="0"/>
                <a:cs typeface="Calibri" panose="020F0502020204030204" pitchFamily="34" charset="0"/>
              </a:rPr>
              <a:t>2</a:t>
            </a:r>
          </a:p>
        </p:txBody>
      </p:sp>
      <p:sp>
        <p:nvSpPr>
          <p:cNvPr id="11" name="Diamond 10">
            <a:extLst>
              <a:ext uri="{FF2B5EF4-FFF2-40B4-BE49-F238E27FC236}">
                <a16:creationId xmlns:a16="http://schemas.microsoft.com/office/drawing/2014/main" id="{3DA58826-31E2-4FAF-AB6E-51583C00A93B}"/>
              </a:ext>
            </a:extLst>
          </p:cNvPr>
          <p:cNvSpPr>
            <a:spLocks noChangeAspect="1"/>
          </p:cNvSpPr>
          <p:nvPr/>
        </p:nvSpPr>
        <p:spPr>
          <a:xfrm>
            <a:off x="117619" y="3766098"/>
            <a:ext cx="288000" cy="288479"/>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latin typeface="Calibri" panose="020F0502020204030204" pitchFamily="34" charset="0"/>
                <a:cs typeface="Calibri" panose="020F0502020204030204" pitchFamily="34" charset="0"/>
              </a:rPr>
              <a:t>3</a:t>
            </a:r>
          </a:p>
        </p:txBody>
      </p:sp>
      <p:sp>
        <p:nvSpPr>
          <p:cNvPr id="13" name="CustomShape 1">
            <a:extLst>
              <a:ext uri="{FF2B5EF4-FFF2-40B4-BE49-F238E27FC236}">
                <a16:creationId xmlns:a16="http://schemas.microsoft.com/office/drawing/2014/main" id="{78FEC01D-CE48-4704-AFE7-A523598A3339}"/>
              </a:ext>
            </a:extLst>
          </p:cNvPr>
          <p:cNvSpPr/>
          <p:nvPr/>
        </p:nvSpPr>
        <p:spPr>
          <a:xfrm>
            <a:off x="8543160" y="4749840"/>
            <a:ext cx="547200" cy="392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fld id="{816B82D6-DC5F-40A3-9BFC-8EACFDE50D19}" type="slidenum">
              <a:rPr lang="en-US" sz="1200" b="0" strike="noStrike" spc="-1">
                <a:solidFill>
                  <a:srgbClr val="FFFFFF"/>
                </a:solidFill>
                <a:latin typeface="Montserrat"/>
                <a:ea typeface="Montserrat"/>
              </a:rPr>
              <a:t>2</a:t>
            </a:fld>
            <a:endParaRPr lang="en-US" sz="1200" b="0" strike="noStrike" spc="-1" dirty="0">
              <a:latin typeface="Arial"/>
            </a:endParaRPr>
          </a:p>
        </p:txBody>
      </p:sp>
      <p:sp>
        <p:nvSpPr>
          <p:cNvPr id="14" name="TextShape 2">
            <a:extLst>
              <a:ext uri="{FF2B5EF4-FFF2-40B4-BE49-F238E27FC236}">
                <a16:creationId xmlns:a16="http://schemas.microsoft.com/office/drawing/2014/main" id="{DBE78669-B832-44D1-ABF2-8A95ADCC1EBF}"/>
              </a:ext>
            </a:extLst>
          </p:cNvPr>
          <p:cNvSpPr txBox="1"/>
          <p:nvPr/>
        </p:nvSpPr>
        <p:spPr>
          <a:xfrm>
            <a:off x="261619" y="119267"/>
            <a:ext cx="4608000" cy="970062"/>
          </a:xfrm>
          <a:prstGeom prst="rect">
            <a:avLst/>
          </a:prstGeom>
          <a:noFill/>
          <a:ln>
            <a:noFill/>
          </a:ln>
        </p:spPr>
        <p:txBody>
          <a:bodyPr anchor="ctr">
            <a:noAutofit/>
          </a:bodyPr>
          <a:lstStyle/>
          <a:p>
            <a:pPr>
              <a:lnSpc>
                <a:spcPct val="100000"/>
              </a:lnSpc>
            </a:pPr>
            <a:r>
              <a:rPr lang="en-US" sz="2400" b="1" spc="-1" dirty="0">
                <a:solidFill>
                  <a:schemeClr val="accent1"/>
                </a:solidFill>
                <a:latin typeface="Calibri" panose="020F0502020204030204" pitchFamily="34" charset="0"/>
                <a:cs typeface="Calibri" panose="020F0502020204030204" pitchFamily="34" charset="0"/>
              </a:rPr>
              <a:t>Objectives of the study</a:t>
            </a:r>
          </a:p>
        </p:txBody>
      </p:sp>
    </p:spTree>
    <p:extLst>
      <p:ext uri="{BB962C8B-B14F-4D97-AF65-F5344CB8AC3E}">
        <p14:creationId xmlns:p14="http://schemas.microsoft.com/office/powerpoint/2010/main" val="287372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80323B4-FA64-4EB6-8562-8516D8BBDB88}"/>
              </a:ext>
            </a:extLst>
          </p:cNvPr>
          <p:cNvGraphicFramePr>
            <a:graphicFrameLocks noChangeAspect="1"/>
          </p:cNvGraphicFramePr>
          <p:nvPr>
            <p:custDataLst>
              <p:tags r:id="rId2"/>
            </p:custDataLst>
            <p:extLst>
              <p:ext uri="{D42A27DB-BD31-4B8C-83A1-F6EECF244321}">
                <p14:modId xmlns:p14="http://schemas.microsoft.com/office/powerpoint/2010/main" val="3597810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5" imgW="415" imgH="416" progId="TCLayout.ActiveDocument.1">
                  <p:embed/>
                </p:oleObj>
              </mc:Choice>
              <mc:Fallback>
                <p:oleObj name="think-cell Slide" r:id="rId5" imgW="415" imgH="416" progId="TCLayout.ActiveDocument.1">
                  <p:embed/>
                  <p:pic>
                    <p:nvPicPr>
                      <p:cNvPr id="6" name="Object 5" hidden="1">
                        <a:extLst>
                          <a:ext uri="{FF2B5EF4-FFF2-40B4-BE49-F238E27FC236}">
                            <a16:creationId xmlns:a16="http://schemas.microsoft.com/office/drawing/2014/main" id="{680323B4-FA64-4EB6-8562-8516D8BBDB8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938CD762-DBE6-44D4-95CD-68D5F92234BE}"/>
              </a:ext>
            </a:extLst>
          </p:cNvPr>
          <p:cNvSpPr/>
          <p:nvPr/>
        </p:nvSpPr>
        <p:spPr>
          <a:xfrm>
            <a:off x="766123" y="1260386"/>
            <a:ext cx="1476036" cy="8125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2"/>
                </a:solidFill>
                <a:latin typeface="Calibri" panose="020F0502020204030204" pitchFamily="34" charset="0"/>
                <a:cs typeface="Calibri" panose="020F0502020204030204" pitchFamily="34" charset="0"/>
              </a:rPr>
              <a:t>Education</a:t>
            </a:r>
          </a:p>
        </p:txBody>
      </p:sp>
      <p:sp>
        <p:nvSpPr>
          <p:cNvPr id="14" name="Rectangle 13">
            <a:extLst>
              <a:ext uri="{FF2B5EF4-FFF2-40B4-BE49-F238E27FC236}">
                <a16:creationId xmlns:a16="http://schemas.microsoft.com/office/drawing/2014/main" id="{5E5656E9-E705-4305-8DF5-CCCD7AB2AFB6}"/>
              </a:ext>
            </a:extLst>
          </p:cNvPr>
          <p:cNvSpPr/>
          <p:nvPr/>
        </p:nvSpPr>
        <p:spPr>
          <a:xfrm>
            <a:off x="2683479" y="2239103"/>
            <a:ext cx="1843285" cy="9476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2"/>
                </a:solidFill>
                <a:latin typeface="Calibri" panose="020F0502020204030204" pitchFamily="34" charset="0"/>
                <a:cs typeface="Calibri" panose="020F0502020204030204" pitchFamily="34" charset="0"/>
              </a:rPr>
              <a:t>Economic effects</a:t>
            </a:r>
          </a:p>
        </p:txBody>
      </p:sp>
      <p:sp>
        <p:nvSpPr>
          <p:cNvPr id="16" name="Rectangle 15">
            <a:extLst>
              <a:ext uri="{FF2B5EF4-FFF2-40B4-BE49-F238E27FC236}">
                <a16:creationId xmlns:a16="http://schemas.microsoft.com/office/drawing/2014/main" id="{05465EE2-F57D-4D01-A31D-CEBBD2C5C41E}"/>
              </a:ext>
            </a:extLst>
          </p:cNvPr>
          <p:cNvSpPr/>
          <p:nvPr/>
        </p:nvSpPr>
        <p:spPr>
          <a:xfrm>
            <a:off x="1122779" y="3560613"/>
            <a:ext cx="1727553" cy="13842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2"/>
                </a:solidFill>
                <a:latin typeface="Calibri" panose="020F0502020204030204" pitchFamily="34" charset="0"/>
                <a:cs typeface="Calibri" panose="020F0502020204030204" pitchFamily="34" charset="0"/>
              </a:rPr>
              <a:t>Teen pregnancy and early marriage </a:t>
            </a:r>
          </a:p>
        </p:txBody>
      </p:sp>
      <p:sp>
        <p:nvSpPr>
          <p:cNvPr id="18" name="Rectangle 17">
            <a:extLst>
              <a:ext uri="{FF2B5EF4-FFF2-40B4-BE49-F238E27FC236}">
                <a16:creationId xmlns:a16="http://schemas.microsoft.com/office/drawing/2014/main" id="{74BA83C6-B33E-464B-ADC8-673E1528DF96}"/>
              </a:ext>
            </a:extLst>
          </p:cNvPr>
          <p:cNvSpPr/>
          <p:nvPr/>
        </p:nvSpPr>
        <p:spPr>
          <a:xfrm>
            <a:off x="5208868" y="1337694"/>
            <a:ext cx="1843285" cy="9700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2"/>
                </a:solidFill>
                <a:latin typeface="Calibri" panose="020F0502020204030204" pitchFamily="34" charset="0"/>
                <a:cs typeface="Calibri" panose="020F0502020204030204" pitchFamily="34" charset="0"/>
              </a:rPr>
              <a:t>Mental health </a:t>
            </a:r>
          </a:p>
        </p:txBody>
      </p:sp>
      <p:sp>
        <p:nvSpPr>
          <p:cNvPr id="20" name="Rectangle 19">
            <a:extLst>
              <a:ext uri="{FF2B5EF4-FFF2-40B4-BE49-F238E27FC236}">
                <a16:creationId xmlns:a16="http://schemas.microsoft.com/office/drawing/2014/main" id="{8F9BB6FD-D997-456B-BB04-148442119A0B}"/>
              </a:ext>
            </a:extLst>
          </p:cNvPr>
          <p:cNvSpPr/>
          <p:nvPr/>
        </p:nvSpPr>
        <p:spPr>
          <a:xfrm>
            <a:off x="4974868" y="3441554"/>
            <a:ext cx="2077285" cy="12340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2"/>
                </a:solidFill>
                <a:latin typeface="Calibri" panose="020F0502020204030204" pitchFamily="34" charset="0"/>
                <a:cs typeface="Calibri" panose="020F0502020204030204" pitchFamily="34" charset="0"/>
              </a:rPr>
              <a:t>GBV and safety</a:t>
            </a:r>
          </a:p>
        </p:txBody>
      </p:sp>
      <p:sp>
        <p:nvSpPr>
          <p:cNvPr id="22" name="TextShape 2">
            <a:extLst>
              <a:ext uri="{FF2B5EF4-FFF2-40B4-BE49-F238E27FC236}">
                <a16:creationId xmlns:a16="http://schemas.microsoft.com/office/drawing/2014/main" id="{D7C19A2F-0C7F-4024-BE33-CDE2A11AF112}"/>
              </a:ext>
            </a:extLst>
          </p:cNvPr>
          <p:cNvSpPr txBox="1"/>
          <p:nvPr/>
        </p:nvSpPr>
        <p:spPr>
          <a:xfrm>
            <a:off x="261619" y="119267"/>
            <a:ext cx="6583681" cy="970062"/>
          </a:xfrm>
          <a:prstGeom prst="rect">
            <a:avLst/>
          </a:prstGeom>
          <a:noFill/>
          <a:ln>
            <a:noFill/>
          </a:ln>
        </p:spPr>
        <p:txBody>
          <a:bodyPr anchor="ctr">
            <a:noAutofit/>
          </a:bodyPr>
          <a:lstStyle/>
          <a:p>
            <a:pPr algn="ctr">
              <a:lnSpc>
                <a:spcPct val="100000"/>
              </a:lnSpc>
            </a:pPr>
            <a:r>
              <a:rPr lang="en-US" sz="2800" b="1" spc="-1" dirty="0">
                <a:solidFill>
                  <a:srgbClr val="8F2B32"/>
                </a:solidFill>
                <a:latin typeface="Calibri" panose="020F0502020204030204" pitchFamily="34" charset="0"/>
                <a:cs typeface="Calibri" panose="020F0502020204030204" pitchFamily="34" charset="0"/>
              </a:rPr>
              <a:t>The Study Focus Areas</a:t>
            </a:r>
            <a:endParaRPr lang="en-US" sz="2800" b="1" strike="noStrike" spc="-1" dirty="0">
              <a:solidFill>
                <a:srgbClr val="8F2B32"/>
              </a:solidFill>
              <a:latin typeface="Calibri" panose="020F0502020204030204" pitchFamily="34" charset="0"/>
              <a:cs typeface="Calibri" panose="020F0502020204030204" pitchFamily="34" charset="0"/>
            </a:endParaRPr>
          </a:p>
        </p:txBody>
      </p:sp>
      <p:pic>
        <p:nvPicPr>
          <p:cNvPr id="24" name="Graphic 23">
            <a:extLst>
              <a:ext uri="{FF2B5EF4-FFF2-40B4-BE49-F238E27FC236}">
                <a16:creationId xmlns:a16="http://schemas.microsoft.com/office/drawing/2014/main" id="{E33ED6E8-17AE-416F-994F-D757A75E034B}"/>
              </a:ext>
            </a:extLst>
          </p:cNvPr>
          <p:cNvPicPr>
            <a:picLocks noChangeAspect="1"/>
          </p:cNvPicPr>
          <p:nvPr/>
        </p:nvPicPr>
        <p:blipFill rotWithShape="1">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b="15002"/>
          <a:stretch/>
        </p:blipFill>
        <p:spPr>
          <a:xfrm>
            <a:off x="1979963" y="2332320"/>
            <a:ext cx="688184" cy="688184"/>
          </a:xfrm>
          <a:prstGeom prst="rect">
            <a:avLst/>
          </a:prstGeom>
        </p:spPr>
      </p:pic>
      <p:sp>
        <p:nvSpPr>
          <p:cNvPr id="33" name="Rectangle 32">
            <a:extLst>
              <a:ext uri="{FF2B5EF4-FFF2-40B4-BE49-F238E27FC236}">
                <a16:creationId xmlns:a16="http://schemas.microsoft.com/office/drawing/2014/main" id="{BAE38641-AD22-4B09-9F71-993F88D2BE49}"/>
              </a:ext>
            </a:extLst>
          </p:cNvPr>
          <p:cNvSpPr/>
          <p:nvPr/>
        </p:nvSpPr>
        <p:spPr>
          <a:xfrm>
            <a:off x="7551282" y="921978"/>
            <a:ext cx="1224000" cy="226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Calibri" panose="020F0502020204030204" pitchFamily="34" charset="0"/>
                <a:cs typeface="Calibri" panose="020F0502020204030204" pitchFamily="34" charset="0"/>
              </a:rPr>
              <a:t>Focus areas</a:t>
            </a:r>
          </a:p>
        </p:txBody>
      </p:sp>
      <p:pic>
        <p:nvPicPr>
          <p:cNvPr id="34" name="Graphic 33">
            <a:extLst>
              <a:ext uri="{FF2B5EF4-FFF2-40B4-BE49-F238E27FC236}">
                <a16:creationId xmlns:a16="http://schemas.microsoft.com/office/drawing/2014/main" id="{461D58C1-142B-4F59-8A4B-E21DAFD6E002}"/>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b="15968"/>
          <a:stretch/>
        </p:blipFill>
        <p:spPr>
          <a:xfrm>
            <a:off x="7867042" y="354889"/>
            <a:ext cx="576000" cy="576000"/>
          </a:xfrm>
          <a:prstGeom prst="rect">
            <a:avLst/>
          </a:prstGeom>
        </p:spPr>
      </p:pic>
      <p:sp>
        <p:nvSpPr>
          <p:cNvPr id="36" name="CustomShape 1">
            <a:extLst>
              <a:ext uri="{FF2B5EF4-FFF2-40B4-BE49-F238E27FC236}">
                <a16:creationId xmlns:a16="http://schemas.microsoft.com/office/drawing/2014/main" id="{D00A8876-58FE-4401-BD26-065179814C2A}"/>
              </a:ext>
            </a:extLst>
          </p:cNvPr>
          <p:cNvSpPr/>
          <p:nvPr/>
        </p:nvSpPr>
        <p:spPr>
          <a:xfrm>
            <a:off x="8543160" y="4749840"/>
            <a:ext cx="547200" cy="392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fld id="{816B82D6-DC5F-40A3-9BFC-8EACFDE50D19}" type="slidenum">
              <a:rPr lang="en-US" sz="1200" b="0" strike="noStrike" spc="-1">
                <a:solidFill>
                  <a:srgbClr val="FFFFFF"/>
                </a:solidFill>
                <a:latin typeface="Montserrat"/>
                <a:ea typeface="Montserrat"/>
              </a:rPr>
              <a:t>3</a:t>
            </a:fld>
            <a:endParaRPr lang="en-US" sz="1200" b="0" strike="noStrike" spc="-1" dirty="0">
              <a:latin typeface="Arial"/>
            </a:endParaRPr>
          </a:p>
        </p:txBody>
      </p:sp>
      <p:pic>
        <p:nvPicPr>
          <p:cNvPr id="32" name="Graphic 31">
            <a:extLst>
              <a:ext uri="{FF2B5EF4-FFF2-40B4-BE49-F238E27FC236}">
                <a16:creationId xmlns:a16="http://schemas.microsoft.com/office/drawing/2014/main" id="{3CD8CD3B-1967-4776-8DCE-A9469B08C923}"/>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t="1" b="20913"/>
          <a:stretch/>
        </p:blipFill>
        <p:spPr>
          <a:xfrm>
            <a:off x="4261213" y="1445693"/>
            <a:ext cx="947655" cy="947655"/>
          </a:xfrm>
          <a:prstGeom prst="rect">
            <a:avLst/>
          </a:prstGeom>
        </p:spPr>
      </p:pic>
      <p:pic>
        <p:nvPicPr>
          <p:cNvPr id="3" name="Graphic 2">
            <a:extLst>
              <a:ext uri="{FF2B5EF4-FFF2-40B4-BE49-F238E27FC236}">
                <a16:creationId xmlns:a16="http://schemas.microsoft.com/office/drawing/2014/main" id="{ABAFDD22-D859-4945-9A5C-ACABC17C5F30}"/>
              </a:ext>
            </a:extLst>
          </p:cNvPr>
          <p:cNvPicPr>
            <a:picLocks noChangeAspect="1"/>
          </p:cNvPicPr>
          <p:nvPr/>
        </p:nvPicPr>
        <p:blipFill rotWithShape="1">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b="19422"/>
          <a:stretch/>
        </p:blipFill>
        <p:spPr>
          <a:xfrm>
            <a:off x="4041825" y="3647875"/>
            <a:ext cx="812591" cy="812591"/>
          </a:xfrm>
          <a:prstGeom prst="rect">
            <a:avLst/>
          </a:prstGeom>
        </p:spPr>
      </p:pic>
      <p:pic>
        <p:nvPicPr>
          <p:cNvPr id="7" name="Graphic 6">
            <a:extLst>
              <a:ext uri="{FF2B5EF4-FFF2-40B4-BE49-F238E27FC236}">
                <a16:creationId xmlns:a16="http://schemas.microsoft.com/office/drawing/2014/main" id="{FEC749A6-C06F-450A-846C-E23B97D7F1F3}"/>
              </a:ext>
            </a:extLst>
          </p:cNvPr>
          <p:cNvPicPr>
            <a:picLocks noChangeAspect="1"/>
          </p:cNvPicPr>
          <p:nvPr/>
        </p:nvPicPr>
        <p:blipFill rotWithShape="1">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t="4813" b="22812"/>
          <a:stretch/>
        </p:blipFill>
        <p:spPr>
          <a:xfrm>
            <a:off x="281092" y="3773943"/>
            <a:ext cx="970062" cy="970062"/>
          </a:xfrm>
          <a:prstGeom prst="rect">
            <a:avLst/>
          </a:prstGeom>
        </p:spPr>
      </p:pic>
      <p:pic>
        <p:nvPicPr>
          <p:cNvPr id="9" name="Graphic 8">
            <a:extLst>
              <a:ext uri="{FF2B5EF4-FFF2-40B4-BE49-F238E27FC236}">
                <a16:creationId xmlns:a16="http://schemas.microsoft.com/office/drawing/2014/main" id="{97CCDA30-C591-4C10-BD7F-BB769CF0A990}"/>
              </a:ext>
            </a:extLst>
          </p:cNvPr>
          <p:cNvPicPr>
            <a:picLocks noChangeAspect="1"/>
          </p:cNvPicPr>
          <p:nvPr/>
        </p:nvPicPr>
        <p:blipFill rotWithShape="1">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b="21051"/>
          <a:stretch/>
        </p:blipFill>
        <p:spPr>
          <a:xfrm>
            <a:off x="179464" y="1368387"/>
            <a:ext cx="704590" cy="704590"/>
          </a:xfrm>
          <a:prstGeom prst="rect">
            <a:avLst/>
          </a:prstGeom>
        </p:spPr>
      </p:pic>
    </p:spTree>
    <p:extLst>
      <p:ext uri="{BB962C8B-B14F-4D97-AF65-F5344CB8AC3E}">
        <p14:creationId xmlns:p14="http://schemas.microsoft.com/office/powerpoint/2010/main" val="259898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ppt_x"/>
                                          </p:val>
                                        </p:tav>
                                        <p:tav tm="100000">
                                          <p:val>
                                            <p:strVal val="#ppt_x"/>
                                          </p:val>
                                        </p:tav>
                                      </p:tavLst>
                                    </p:anim>
                                    <p:anim calcmode="lin" valueType="num">
                                      <p:cBhvr additive="base">
                                        <p:cTn id="18" dur="500" fill="hold"/>
                                        <p:tgtEl>
                                          <p:spTgt spid="3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500" fill="hold"/>
                                        <p:tgtEl>
                                          <p:spTgt spid="3"/>
                                        </p:tgtEl>
                                        <p:attrNameLst>
                                          <p:attrName>ppt_x</p:attrName>
                                        </p:attrNameLst>
                                      </p:cBhvr>
                                      <p:tavLst>
                                        <p:tav tm="0">
                                          <p:val>
                                            <p:strVal val="#ppt_x"/>
                                          </p:val>
                                        </p:tav>
                                        <p:tav tm="100000">
                                          <p:val>
                                            <p:strVal val="#ppt_x"/>
                                          </p:val>
                                        </p:tav>
                                      </p:tavLst>
                                    </p:anim>
                                    <p:anim calcmode="lin" valueType="num">
                                      <p:cBhvr additive="base">
                                        <p:cTn id="48" dur="500" fill="hold"/>
                                        <p:tgtEl>
                                          <p:spTgt spid="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6" grpId="0" animBg="1"/>
      <p:bldP spid="18"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3764E29-816B-45DD-AB43-47E1687A4F6B}"/>
              </a:ext>
            </a:extLst>
          </p:cNvPr>
          <p:cNvGraphicFramePr>
            <a:graphicFrameLocks noChangeAspect="1"/>
          </p:cNvGraphicFramePr>
          <p:nvPr>
            <p:custDataLst>
              <p:tags r:id="rId2"/>
            </p:custDataLst>
            <p:extLst>
              <p:ext uri="{D42A27DB-BD31-4B8C-83A1-F6EECF244321}">
                <p14:modId xmlns:p14="http://schemas.microsoft.com/office/powerpoint/2010/main" val="166835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Slide" r:id="rId5" imgW="415" imgH="416" progId="TCLayout.ActiveDocument.1">
                  <p:embed/>
                </p:oleObj>
              </mc:Choice>
              <mc:Fallback>
                <p:oleObj name="think-cell Slide" r:id="rId5" imgW="415" imgH="416" progId="TCLayout.ActiveDocument.1">
                  <p:embed/>
                  <p:pic>
                    <p:nvPicPr>
                      <p:cNvPr id="4" name="Object 3" hidden="1">
                        <a:extLst>
                          <a:ext uri="{FF2B5EF4-FFF2-40B4-BE49-F238E27FC236}">
                            <a16:creationId xmlns:a16="http://schemas.microsoft.com/office/drawing/2014/main" id="{F3764E29-816B-45DD-AB43-47E1687A4F6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89" name="TextShape 2"/>
          <p:cNvSpPr txBox="1"/>
          <p:nvPr/>
        </p:nvSpPr>
        <p:spPr>
          <a:xfrm>
            <a:off x="2616509" y="281898"/>
            <a:ext cx="4378362" cy="640080"/>
          </a:xfrm>
          <a:prstGeom prst="rect">
            <a:avLst/>
          </a:prstGeom>
          <a:noFill/>
          <a:ln>
            <a:noFill/>
          </a:ln>
        </p:spPr>
        <p:txBody>
          <a:bodyPr anchor="ctr">
            <a:noAutofit/>
          </a:bodyPr>
          <a:lstStyle/>
          <a:p>
            <a:pPr>
              <a:lnSpc>
                <a:spcPct val="100000"/>
              </a:lnSpc>
            </a:pPr>
            <a:r>
              <a:rPr lang="en-US" sz="2800" b="1" strike="noStrike" spc="-1" dirty="0">
                <a:solidFill>
                  <a:srgbClr val="8F2B32"/>
                </a:solidFill>
                <a:latin typeface="Calibri" panose="020F0502020204030204" pitchFamily="34" charset="0"/>
                <a:cs typeface="Calibri" panose="020F0502020204030204" pitchFamily="34" charset="0"/>
              </a:rPr>
              <a:t>Study timeline</a:t>
            </a:r>
          </a:p>
        </p:txBody>
      </p:sp>
      <p:sp>
        <p:nvSpPr>
          <p:cNvPr id="9" name="Rectangle 8">
            <a:extLst>
              <a:ext uri="{FF2B5EF4-FFF2-40B4-BE49-F238E27FC236}">
                <a16:creationId xmlns:a16="http://schemas.microsoft.com/office/drawing/2014/main" id="{70F27353-3F65-4B38-8A02-AC39AC9F16F0}"/>
              </a:ext>
            </a:extLst>
          </p:cNvPr>
          <p:cNvSpPr/>
          <p:nvPr/>
        </p:nvSpPr>
        <p:spPr>
          <a:xfrm>
            <a:off x="7597178" y="921978"/>
            <a:ext cx="1224000" cy="226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Calibri" panose="020F0502020204030204" pitchFamily="34" charset="0"/>
                <a:cs typeface="Calibri" panose="020F0502020204030204" pitchFamily="34" charset="0"/>
              </a:rPr>
              <a:t>Progress</a:t>
            </a:r>
          </a:p>
        </p:txBody>
      </p:sp>
      <p:sp>
        <p:nvSpPr>
          <p:cNvPr id="7" name="CustomShape 1">
            <a:extLst>
              <a:ext uri="{FF2B5EF4-FFF2-40B4-BE49-F238E27FC236}">
                <a16:creationId xmlns:a16="http://schemas.microsoft.com/office/drawing/2014/main" id="{4183B00C-56E3-4641-9097-A5F76E2111CC}"/>
              </a:ext>
            </a:extLst>
          </p:cNvPr>
          <p:cNvSpPr/>
          <p:nvPr/>
        </p:nvSpPr>
        <p:spPr>
          <a:xfrm>
            <a:off x="8543160" y="4749840"/>
            <a:ext cx="547200" cy="392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fld id="{816B82D6-DC5F-40A3-9BFC-8EACFDE50D19}" type="slidenum">
              <a:rPr lang="en-US" sz="1200" b="0" strike="noStrike" spc="-1">
                <a:solidFill>
                  <a:srgbClr val="FFFFFF"/>
                </a:solidFill>
                <a:latin typeface="Montserrat"/>
                <a:ea typeface="Montserrat"/>
              </a:rPr>
              <a:t>4</a:t>
            </a:fld>
            <a:endParaRPr lang="en-US" sz="1200" b="0" strike="noStrike" spc="-1" dirty="0">
              <a:latin typeface="Arial"/>
            </a:endParaRPr>
          </a:p>
        </p:txBody>
      </p:sp>
      <p:pic>
        <p:nvPicPr>
          <p:cNvPr id="6" name="Graphic 5">
            <a:extLst>
              <a:ext uri="{FF2B5EF4-FFF2-40B4-BE49-F238E27FC236}">
                <a16:creationId xmlns:a16="http://schemas.microsoft.com/office/drawing/2014/main" id="{8A8D0867-8D4F-4B67-8F20-CC08FC440052}"/>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19523"/>
          <a:stretch/>
        </p:blipFill>
        <p:spPr>
          <a:xfrm>
            <a:off x="7854342" y="354889"/>
            <a:ext cx="570052" cy="576000"/>
          </a:xfrm>
          <a:prstGeom prst="rect">
            <a:avLst/>
          </a:prstGeom>
        </p:spPr>
      </p:pic>
      <p:sp>
        <p:nvSpPr>
          <p:cNvPr id="3" name="Rectangle 2">
            <a:extLst>
              <a:ext uri="{FF2B5EF4-FFF2-40B4-BE49-F238E27FC236}">
                <a16:creationId xmlns:a16="http://schemas.microsoft.com/office/drawing/2014/main" id="{3F5E6589-08D3-4431-BE81-85B3A74C1591}"/>
              </a:ext>
            </a:extLst>
          </p:cNvPr>
          <p:cNvSpPr/>
          <p:nvPr/>
        </p:nvSpPr>
        <p:spPr>
          <a:xfrm>
            <a:off x="246733" y="836751"/>
            <a:ext cx="7049291" cy="41091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16000">
              <a:spcAft>
                <a:spcPts val="400"/>
              </a:spcAft>
              <a:buFont typeface="Arial" panose="020B0604020202020204" pitchFamily="34" charset="0"/>
              <a:buChar char="•"/>
            </a:pPr>
            <a:endParaRPr lang="en-GB" sz="1400" b="1" dirty="0">
              <a:solidFill>
                <a:schemeClr val="tx1"/>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21459A05-5E98-4920-90E4-705950C18535}"/>
              </a:ext>
            </a:extLst>
          </p:cNvPr>
          <p:cNvSpPr txBox="1"/>
          <p:nvPr/>
        </p:nvSpPr>
        <p:spPr>
          <a:xfrm>
            <a:off x="643532" y="651611"/>
            <a:ext cx="6255692" cy="5355312"/>
          </a:xfrm>
          <a:prstGeom prst="rect">
            <a:avLst/>
          </a:prstGeom>
          <a:noFill/>
        </p:spPr>
        <p:txBody>
          <a:bodyPr wrap="square">
            <a:spAutoFit/>
          </a:bodyPr>
          <a:lstStyle/>
          <a:p>
            <a:endParaRPr lang="en-US" dirty="0"/>
          </a:p>
          <a:p>
            <a:pPr marL="171450" indent="-171450">
              <a:lnSpc>
                <a:spcPct val="150000"/>
              </a:lnSpc>
              <a:buFont typeface="Arial" panose="020B0604020202020204" pitchFamily="34" charset="0"/>
              <a:buChar char="•"/>
            </a:pPr>
            <a:r>
              <a:rPr lang="en-US" b="1" dirty="0"/>
              <a:t>Quantitative Data </a:t>
            </a:r>
            <a:r>
              <a:rPr lang="en-US" dirty="0"/>
              <a:t>(Two rounds in June-August 2020 &amp; February 2021 </a:t>
            </a:r>
          </a:p>
          <a:p>
            <a:pPr marL="628650" lvl="1" indent="-171450">
              <a:lnSpc>
                <a:spcPct val="150000"/>
              </a:lnSpc>
              <a:buFont typeface="Arial" panose="020B0604020202020204" pitchFamily="34" charset="0"/>
              <a:buChar char="•"/>
            </a:pPr>
            <a:r>
              <a:rPr lang="en-US" dirty="0"/>
              <a:t>(~4000 adolescents, 75% girls, 25% boys)</a:t>
            </a:r>
          </a:p>
          <a:p>
            <a:pPr marL="628650" lvl="1" indent="-171450">
              <a:lnSpc>
                <a:spcPct val="150000"/>
              </a:lnSpc>
              <a:buFont typeface="Arial" panose="020B0604020202020204" pitchFamily="34" charset="0"/>
              <a:buChar char="•"/>
            </a:pPr>
            <a:r>
              <a:rPr lang="en-US" dirty="0"/>
              <a:t>Kilifi, Kisumu, Nairobi, </a:t>
            </a:r>
            <a:r>
              <a:rPr lang="en-US" dirty="0" err="1"/>
              <a:t>Wajir</a:t>
            </a:r>
            <a:endParaRPr lang="en-US" dirty="0"/>
          </a:p>
          <a:p>
            <a:pPr marL="171450" indent="-171450">
              <a:lnSpc>
                <a:spcPct val="150000"/>
              </a:lnSpc>
              <a:buFont typeface="Arial" panose="020B0604020202020204" pitchFamily="34" charset="0"/>
              <a:buChar char="•"/>
            </a:pPr>
            <a:r>
              <a:rPr lang="en-US" b="1" dirty="0"/>
              <a:t>Qualitative data </a:t>
            </a:r>
            <a:r>
              <a:rPr lang="en-US" dirty="0"/>
              <a:t>(November 2020) – girls, boys, parents, teachers, key stakeholders</a:t>
            </a:r>
          </a:p>
          <a:p>
            <a:pPr marL="628650" lvl="1" indent="-171450">
              <a:lnSpc>
                <a:spcPct val="150000"/>
              </a:lnSpc>
              <a:buFont typeface="Arial" panose="020B0604020202020204" pitchFamily="34" charset="0"/>
              <a:buChar char="•"/>
            </a:pPr>
            <a:r>
              <a:rPr lang="en-US" dirty="0"/>
              <a:t>Kajiado, Kilifi, Kisumu, Makueni, </a:t>
            </a:r>
            <a:r>
              <a:rPr lang="en-US" dirty="0" err="1"/>
              <a:t>Muranga</a:t>
            </a:r>
            <a:r>
              <a:rPr lang="en-US" dirty="0"/>
              <a:t>, Nairobi, </a:t>
            </a:r>
            <a:r>
              <a:rPr lang="en-US" dirty="0" err="1"/>
              <a:t>Wajir</a:t>
            </a:r>
            <a:endParaRPr lang="en-US" dirty="0"/>
          </a:p>
          <a:p>
            <a:pPr marL="171450" indent="-171450">
              <a:lnSpc>
                <a:spcPct val="150000"/>
              </a:lnSpc>
              <a:buFont typeface="Arial" panose="020B0604020202020204" pitchFamily="34" charset="0"/>
              <a:buChar char="•"/>
            </a:pPr>
            <a:r>
              <a:rPr lang="en-US" b="1" dirty="0"/>
              <a:t>Adolescent Validation Meetings</a:t>
            </a:r>
          </a:p>
          <a:p>
            <a:pPr marL="171450" indent="-171450">
              <a:lnSpc>
                <a:spcPct val="150000"/>
              </a:lnSpc>
              <a:buFont typeface="Arial" panose="020B0604020202020204" pitchFamily="34" charset="0"/>
              <a:buChar char="•"/>
            </a:pPr>
            <a:r>
              <a:rPr lang="en-US" b="1" dirty="0"/>
              <a:t>Capturing of voices</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endParaRPr lang="en-US" b="1" dirty="0"/>
          </a:p>
          <a:p>
            <a:endParaRPr lang="en-US"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5143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ustomShape 1">
            <a:extLst>
              <a:ext uri="{FF2B5EF4-FFF2-40B4-BE49-F238E27FC236}">
                <a16:creationId xmlns:a16="http://schemas.microsoft.com/office/drawing/2014/main" id="{200EC7DC-A06C-41FC-B7A9-34CA53B55C93}"/>
              </a:ext>
            </a:extLst>
          </p:cNvPr>
          <p:cNvSpPr/>
          <p:nvPr/>
        </p:nvSpPr>
        <p:spPr>
          <a:xfrm>
            <a:off x="8543160" y="4749840"/>
            <a:ext cx="547200" cy="392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fld id="{816B82D6-DC5F-40A3-9BFC-8EACFDE50D19}" type="slidenum">
              <a:rPr lang="en-US" sz="1200" b="0" strike="noStrike" spc="-1">
                <a:solidFill>
                  <a:srgbClr val="FFFFFF"/>
                </a:solidFill>
                <a:latin typeface="Montserrat"/>
                <a:ea typeface="Montserrat"/>
              </a:rPr>
              <a:t>5</a:t>
            </a:fld>
            <a:endParaRPr lang="en-US" sz="1200" b="0" strike="noStrike" spc="-1" dirty="0">
              <a:latin typeface="Arial"/>
            </a:endParaRPr>
          </a:p>
        </p:txBody>
      </p:sp>
      <p:sp>
        <p:nvSpPr>
          <p:cNvPr id="3" name="Rectangle 2">
            <a:extLst>
              <a:ext uri="{FF2B5EF4-FFF2-40B4-BE49-F238E27FC236}">
                <a16:creationId xmlns:a16="http://schemas.microsoft.com/office/drawing/2014/main" id="{6858F271-AA73-4FF8-8112-2CF188A6F5CE}"/>
              </a:ext>
            </a:extLst>
          </p:cNvPr>
          <p:cNvSpPr/>
          <p:nvPr/>
        </p:nvSpPr>
        <p:spPr>
          <a:xfrm>
            <a:off x="1" y="210792"/>
            <a:ext cx="9090360" cy="5613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alibri" panose="020F0502020204030204" pitchFamily="34" charset="0"/>
                <a:cs typeface="Calibri" panose="020F0502020204030204" pitchFamily="34" charset="0"/>
              </a:rPr>
              <a:t>Key findings</a:t>
            </a:r>
            <a:endParaRPr lang="en-GB" sz="2200" b="1" dirty="0">
              <a:latin typeface="Calibri" panose="020F0502020204030204" pitchFamily="34" charset="0"/>
              <a:cs typeface="Calibri" panose="020F0502020204030204" pitchFamily="34" charset="0"/>
            </a:endParaRPr>
          </a:p>
        </p:txBody>
      </p:sp>
      <p:pic>
        <p:nvPicPr>
          <p:cNvPr id="5" name="Picture 4" descr="Diagram&#10;&#10;Description automatically generated">
            <a:extLst>
              <a:ext uri="{FF2B5EF4-FFF2-40B4-BE49-F238E27FC236}">
                <a16:creationId xmlns:a16="http://schemas.microsoft.com/office/drawing/2014/main" id="{1D8C81BF-39C6-426E-95A5-CE7BDEE70FEC}"/>
              </a:ext>
            </a:extLst>
          </p:cNvPr>
          <p:cNvPicPr>
            <a:picLocks noChangeAspect="1"/>
          </p:cNvPicPr>
          <p:nvPr/>
        </p:nvPicPr>
        <p:blipFill rotWithShape="1">
          <a:blip r:embed="rId3">
            <a:extLst>
              <a:ext uri="{28A0092B-C50C-407E-A947-70E740481C1C}">
                <a14:useLocalDpi xmlns:a14="http://schemas.microsoft.com/office/drawing/2010/main" val="0"/>
              </a:ext>
            </a:extLst>
          </a:blip>
          <a:srcRect t="29224" b="28158"/>
          <a:stretch/>
        </p:blipFill>
        <p:spPr>
          <a:xfrm>
            <a:off x="900954" y="842939"/>
            <a:ext cx="7016415" cy="422976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ustomShape 1"/>
          <p:cNvSpPr/>
          <p:nvPr/>
        </p:nvSpPr>
        <p:spPr>
          <a:xfrm>
            <a:off x="8543160" y="4749840"/>
            <a:ext cx="547200" cy="392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fld id="{816B82D6-DC5F-40A3-9BFC-8EACFDE50D19}" type="slidenum">
              <a:rPr lang="en-US" sz="1200" b="0" strike="noStrike" spc="-1">
                <a:solidFill>
                  <a:srgbClr val="FFFFFF"/>
                </a:solidFill>
                <a:latin typeface="Montserrat"/>
                <a:ea typeface="Montserrat"/>
              </a:rPr>
              <a:t>6</a:t>
            </a:fld>
            <a:endParaRPr lang="en-US" sz="1200" b="0" strike="noStrike" spc="-1" dirty="0">
              <a:latin typeface="Arial"/>
            </a:endParaRPr>
          </a:p>
        </p:txBody>
      </p:sp>
      <p:sp>
        <p:nvSpPr>
          <p:cNvPr id="7" name="TextShape 2">
            <a:extLst>
              <a:ext uri="{FF2B5EF4-FFF2-40B4-BE49-F238E27FC236}">
                <a16:creationId xmlns:a16="http://schemas.microsoft.com/office/drawing/2014/main" id="{D7F2A277-7AFE-4306-8920-73BB44BC3E6B}"/>
              </a:ext>
            </a:extLst>
          </p:cNvPr>
          <p:cNvSpPr txBox="1"/>
          <p:nvPr/>
        </p:nvSpPr>
        <p:spPr>
          <a:xfrm>
            <a:off x="261619" y="119267"/>
            <a:ext cx="6583681" cy="970062"/>
          </a:xfrm>
          <a:prstGeom prst="rect">
            <a:avLst/>
          </a:prstGeom>
          <a:noFill/>
          <a:ln>
            <a:noFill/>
          </a:ln>
        </p:spPr>
        <p:txBody>
          <a:bodyPr anchor="ctr">
            <a:noAutofit/>
          </a:bodyPr>
          <a:lstStyle/>
          <a:p>
            <a:pPr>
              <a:lnSpc>
                <a:spcPct val="100000"/>
              </a:lnSpc>
            </a:pPr>
            <a:r>
              <a:rPr lang="en-US" sz="2200" b="1" u="sng" spc="-1" dirty="0">
                <a:solidFill>
                  <a:srgbClr val="8F2B32"/>
                </a:solidFill>
                <a:latin typeface="Calibri" panose="020F0502020204030204" pitchFamily="34" charset="0"/>
                <a:cs typeface="Calibri" panose="020F0502020204030204" pitchFamily="34" charset="0"/>
              </a:rPr>
              <a:t>Remote learning:</a:t>
            </a:r>
            <a:r>
              <a:rPr lang="en-US" sz="2200" strike="noStrike" spc="-1" dirty="0">
                <a:solidFill>
                  <a:srgbClr val="8F2B32"/>
                </a:solidFill>
                <a:latin typeface="Calibri" panose="020F0502020204030204" pitchFamily="34" charset="0"/>
                <a:cs typeface="Calibri" panose="020F0502020204030204" pitchFamily="34" charset="0"/>
              </a:rPr>
              <a:t> </a:t>
            </a:r>
            <a:r>
              <a:rPr lang="en-US" sz="2200" b="1" strike="noStrike" spc="-1" dirty="0">
                <a:solidFill>
                  <a:srgbClr val="8F2B32"/>
                </a:solidFill>
                <a:latin typeface="Calibri" panose="020F0502020204030204" pitchFamily="34" charset="0"/>
                <a:cs typeface="Calibri" panose="020F0502020204030204" pitchFamily="34" charset="0"/>
              </a:rPr>
              <a:t>During school closures, adolescents were unable to effectively engage in remote learning due to multiple factors</a:t>
            </a:r>
          </a:p>
        </p:txBody>
      </p:sp>
      <p:sp>
        <p:nvSpPr>
          <p:cNvPr id="2" name="Rectangle 1">
            <a:extLst>
              <a:ext uri="{FF2B5EF4-FFF2-40B4-BE49-F238E27FC236}">
                <a16:creationId xmlns:a16="http://schemas.microsoft.com/office/drawing/2014/main" id="{75D47FDC-6A6E-413F-9FDA-C491631FCD55}"/>
              </a:ext>
            </a:extLst>
          </p:cNvPr>
          <p:cNvSpPr/>
          <p:nvPr/>
        </p:nvSpPr>
        <p:spPr>
          <a:xfrm>
            <a:off x="261619" y="1276351"/>
            <a:ext cx="6767972" cy="665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216000">
              <a:buFont typeface="Arial" panose="020B0604020202020204" pitchFamily="34" charset="0"/>
              <a:buChar char="•"/>
            </a:pPr>
            <a:r>
              <a:rPr lang="en-GB" sz="1400" b="1" dirty="0">
                <a:solidFill>
                  <a:schemeClr val="tx1"/>
                </a:solidFill>
                <a:latin typeface="Calibri" panose="020F0502020204030204" pitchFamily="34" charset="0"/>
                <a:cs typeface="Calibri" panose="020F0502020204030204" pitchFamily="34" charset="0"/>
              </a:rPr>
              <a:t>85% of the interviewed students accessed some form of remote learning during the school closures but faced multiple constraints</a:t>
            </a:r>
            <a:r>
              <a:rPr lang="en-GB" sz="1400" dirty="0">
                <a:solidFill>
                  <a:schemeClr val="tx1"/>
                </a:solidFill>
                <a:latin typeface="Calibri" panose="020F0502020204030204" pitchFamily="34" charset="0"/>
                <a:cs typeface="Calibri" panose="020F0502020204030204" pitchFamily="34" charset="0"/>
              </a:rPr>
              <a:t>. These include:</a:t>
            </a:r>
          </a:p>
        </p:txBody>
      </p:sp>
      <p:sp>
        <p:nvSpPr>
          <p:cNvPr id="3" name="Rectangle 2">
            <a:extLst>
              <a:ext uri="{FF2B5EF4-FFF2-40B4-BE49-F238E27FC236}">
                <a16:creationId xmlns:a16="http://schemas.microsoft.com/office/drawing/2014/main" id="{A5D8E42C-F7B8-43CC-969C-038483218A8C}"/>
              </a:ext>
            </a:extLst>
          </p:cNvPr>
          <p:cNvSpPr/>
          <p:nvPr/>
        </p:nvSpPr>
        <p:spPr>
          <a:xfrm>
            <a:off x="261619" y="2533833"/>
            <a:ext cx="2412000" cy="2448000"/>
          </a:xfrm>
          <a:prstGeom prst="rect">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600"/>
              </a:spcBef>
              <a:spcAft>
                <a:spcPts val="600"/>
              </a:spcAft>
            </a:pPr>
            <a:r>
              <a:rPr lang="en-GB" sz="1400" b="1" dirty="0">
                <a:solidFill>
                  <a:schemeClr val="tx1"/>
                </a:solidFill>
                <a:latin typeface="Calibri" panose="020F0502020204030204" pitchFamily="34" charset="0"/>
                <a:cs typeface="Calibri" panose="020F0502020204030204" pitchFamily="34" charset="0"/>
              </a:rPr>
              <a:t>Limited access to reading materials:</a:t>
            </a:r>
          </a:p>
          <a:p>
            <a:pPr marL="216000" indent="-216000">
              <a:spcBef>
                <a:spcPts val="600"/>
              </a:spcBef>
              <a:spcAft>
                <a:spcPts val="600"/>
              </a:spcAft>
              <a:buFont typeface="Arial" panose="020B0604020202020204" pitchFamily="34" charset="0"/>
              <a:buChar char="•"/>
            </a:pPr>
            <a:r>
              <a:rPr lang="en-GB" sz="1300" dirty="0">
                <a:solidFill>
                  <a:schemeClr val="tx1"/>
                </a:solidFill>
                <a:latin typeface="Calibri" panose="020F0502020204030204" pitchFamily="34" charset="0"/>
                <a:cs typeface="Calibri" panose="020F0502020204030204" pitchFamily="34" charset="0"/>
              </a:rPr>
              <a:t>68% of interviewed students reported that they only read the books they had during the school closures</a:t>
            </a:r>
          </a:p>
          <a:p>
            <a:pPr marL="216000" indent="-216000">
              <a:spcBef>
                <a:spcPts val="600"/>
              </a:spcBef>
              <a:spcAft>
                <a:spcPts val="600"/>
              </a:spcAft>
              <a:buFont typeface="Arial" panose="020B0604020202020204" pitchFamily="34" charset="0"/>
              <a:buChar char="•"/>
            </a:pPr>
            <a:r>
              <a:rPr lang="en-GB" sz="1300" dirty="0">
                <a:solidFill>
                  <a:schemeClr val="tx1"/>
                </a:solidFill>
                <a:latin typeface="Calibri" panose="020F0502020204030204" pitchFamily="34" charset="0"/>
                <a:cs typeface="Calibri" panose="020F0502020204030204" pitchFamily="34" charset="0"/>
              </a:rPr>
              <a:t>Adolescents in low-income settings could not access additional reading materials in schools or public libraries</a:t>
            </a:r>
          </a:p>
        </p:txBody>
      </p:sp>
      <p:sp>
        <p:nvSpPr>
          <p:cNvPr id="8" name="Rectangle 7">
            <a:extLst>
              <a:ext uri="{FF2B5EF4-FFF2-40B4-BE49-F238E27FC236}">
                <a16:creationId xmlns:a16="http://schemas.microsoft.com/office/drawing/2014/main" id="{72E7C9A0-2CFD-432E-AE3D-6D0730232599}"/>
              </a:ext>
            </a:extLst>
          </p:cNvPr>
          <p:cNvSpPr/>
          <p:nvPr/>
        </p:nvSpPr>
        <p:spPr>
          <a:xfrm>
            <a:off x="2780176" y="2533833"/>
            <a:ext cx="2412000" cy="2448000"/>
          </a:xfrm>
          <a:prstGeom prst="rect">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600"/>
              </a:spcBef>
              <a:spcAft>
                <a:spcPts val="600"/>
              </a:spcAft>
            </a:pPr>
            <a:r>
              <a:rPr lang="en-GB" sz="1400" b="1" dirty="0">
                <a:solidFill>
                  <a:schemeClr val="tx1"/>
                </a:solidFill>
                <a:latin typeface="Calibri" panose="020F0502020204030204" pitchFamily="34" charset="0"/>
                <a:cs typeface="Calibri" panose="020F0502020204030204" pitchFamily="34" charset="0"/>
              </a:rPr>
              <a:t>Limited time to engage with education:</a:t>
            </a:r>
          </a:p>
          <a:p>
            <a:pPr marL="216000" indent="-216000">
              <a:spcBef>
                <a:spcPts val="600"/>
              </a:spcBef>
              <a:spcAft>
                <a:spcPts val="600"/>
              </a:spcAft>
              <a:buFont typeface="Arial" panose="020B0604020202020204" pitchFamily="34" charset="0"/>
              <a:buChar char="•"/>
            </a:pPr>
            <a:r>
              <a:rPr lang="en-GB" sz="1300" dirty="0">
                <a:solidFill>
                  <a:schemeClr val="tx1"/>
                </a:solidFill>
                <a:latin typeface="Calibri" panose="020F0502020204030204" pitchFamily="34" charset="0"/>
                <a:cs typeface="Calibri" panose="020F0502020204030204" pitchFamily="34" charset="0"/>
              </a:rPr>
              <a:t>Adolescents reported that they spent on average 2.5 – 3 hours on education per day </a:t>
            </a:r>
          </a:p>
          <a:p>
            <a:pPr marL="216000" indent="-216000">
              <a:spcBef>
                <a:spcPts val="600"/>
              </a:spcBef>
              <a:spcAft>
                <a:spcPts val="600"/>
              </a:spcAft>
              <a:buFont typeface="Arial" panose="020B0604020202020204" pitchFamily="34" charset="0"/>
              <a:buChar char="•"/>
            </a:pPr>
            <a:r>
              <a:rPr lang="en-GB" sz="1300" dirty="0">
                <a:solidFill>
                  <a:schemeClr val="tx1"/>
                </a:solidFill>
                <a:latin typeface="Calibri" panose="020F0502020204030204" pitchFamily="34" charset="0"/>
                <a:cs typeface="Calibri" panose="020F0502020204030204" pitchFamily="34" charset="0"/>
              </a:rPr>
              <a:t>This is compared to the average 7 hours spent in school</a:t>
            </a:r>
          </a:p>
        </p:txBody>
      </p:sp>
      <p:sp>
        <p:nvSpPr>
          <p:cNvPr id="9" name="Rectangle 8">
            <a:extLst>
              <a:ext uri="{FF2B5EF4-FFF2-40B4-BE49-F238E27FC236}">
                <a16:creationId xmlns:a16="http://schemas.microsoft.com/office/drawing/2014/main" id="{86045052-1FDA-454A-B949-F2E5A91C1FCC}"/>
              </a:ext>
            </a:extLst>
          </p:cNvPr>
          <p:cNvSpPr/>
          <p:nvPr/>
        </p:nvSpPr>
        <p:spPr>
          <a:xfrm>
            <a:off x="5298733" y="2533833"/>
            <a:ext cx="2412000" cy="2448000"/>
          </a:xfrm>
          <a:prstGeom prst="rect">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600"/>
              </a:spcBef>
              <a:spcAft>
                <a:spcPts val="600"/>
              </a:spcAft>
            </a:pPr>
            <a:r>
              <a:rPr lang="en-GB" sz="1400" b="1" dirty="0">
                <a:solidFill>
                  <a:schemeClr val="tx1"/>
                </a:solidFill>
                <a:latin typeface="Calibri" panose="020F0502020204030204" pitchFamily="34" charset="0"/>
                <a:cs typeface="Calibri" panose="020F0502020204030204" pitchFamily="34" charset="0"/>
              </a:rPr>
              <a:t>Limited connectivity and access to online resources:</a:t>
            </a:r>
          </a:p>
          <a:p>
            <a:pPr marL="216000" indent="-216000">
              <a:spcBef>
                <a:spcPts val="600"/>
              </a:spcBef>
              <a:spcAft>
                <a:spcPts val="600"/>
              </a:spcAft>
              <a:buFont typeface="Arial" panose="020B0604020202020204" pitchFamily="34" charset="0"/>
              <a:buChar char="•"/>
            </a:pPr>
            <a:r>
              <a:rPr lang="en-GB" sz="1300" dirty="0">
                <a:solidFill>
                  <a:schemeClr val="tx1"/>
                </a:solidFill>
                <a:latin typeface="Calibri" panose="020F0502020204030204" pitchFamily="34" charset="0"/>
                <a:cs typeface="Calibri" panose="020F0502020204030204" pitchFamily="34" charset="0"/>
              </a:rPr>
              <a:t>Many cited inability to access phones for online learning – only 32% of interviewees reported accessing phones</a:t>
            </a:r>
          </a:p>
          <a:p>
            <a:pPr marL="216000" indent="-216000">
              <a:spcBef>
                <a:spcPts val="600"/>
              </a:spcBef>
              <a:spcAft>
                <a:spcPts val="600"/>
              </a:spcAft>
              <a:buFont typeface="Arial" panose="020B0604020202020204" pitchFamily="34" charset="0"/>
              <a:buChar char="•"/>
            </a:pPr>
            <a:r>
              <a:rPr lang="en-GB" sz="1300" dirty="0">
                <a:solidFill>
                  <a:schemeClr val="tx1"/>
                </a:solidFill>
                <a:latin typeface="Calibri" panose="020F0502020204030204" pitchFamily="34" charset="0"/>
                <a:cs typeface="Calibri" panose="020F0502020204030204" pitchFamily="34" charset="0"/>
              </a:rPr>
              <a:t>Even with access to mobile phones, issues such as lack of internet connectivity and electricity limited use</a:t>
            </a:r>
          </a:p>
        </p:txBody>
      </p:sp>
      <p:pic>
        <p:nvPicPr>
          <p:cNvPr id="10" name="Graphic 9">
            <a:extLst>
              <a:ext uri="{FF2B5EF4-FFF2-40B4-BE49-F238E27FC236}">
                <a16:creationId xmlns:a16="http://schemas.microsoft.com/office/drawing/2014/main" id="{63D44461-A3ED-437A-933A-177657E0A216}"/>
              </a:ext>
            </a:extLst>
          </p:cNvPr>
          <p:cNvPicPr>
            <a:picLocks noChangeAspect="1"/>
          </p:cNvPicPr>
          <p:nvPr/>
        </p:nvPicPr>
        <p:blipFill rotWithShape="1">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b="18525"/>
          <a:stretch/>
        </p:blipFill>
        <p:spPr>
          <a:xfrm>
            <a:off x="6216733" y="2008546"/>
            <a:ext cx="468000" cy="468000"/>
          </a:xfrm>
          <a:prstGeom prst="rect">
            <a:avLst/>
          </a:prstGeom>
        </p:spPr>
      </p:pic>
      <p:pic>
        <p:nvPicPr>
          <p:cNvPr id="12" name="Graphic 11">
            <a:extLst>
              <a:ext uri="{FF2B5EF4-FFF2-40B4-BE49-F238E27FC236}">
                <a16:creationId xmlns:a16="http://schemas.microsoft.com/office/drawing/2014/main" id="{AAAE4561-A461-4408-AC6D-A4F249AF6620}"/>
              </a:ext>
            </a:extLst>
          </p:cNvPr>
          <p:cNvPicPr>
            <a:picLocks noChangeAspect="1"/>
          </p:cNvPicPr>
          <p:nvPr/>
        </p:nvPicPr>
        <p:blipFill rotWithShape="1">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b="17306"/>
          <a:stretch/>
        </p:blipFill>
        <p:spPr>
          <a:xfrm>
            <a:off x="3716176" y="2008546"/>
            <a:ext cx="468000" cy="468000"/>
          </a:xfrm>
          <a:prstGeom prst="rect">
            <a:avLst/>
          </a:prstGeom>
        </p:spPr>
      </p:pic>
      <p:pic>
        <p:nvPicPr>
          <p:cNvPr id="13" name="Graphic 12">
            <a:extLst>
              <a:ext uri="{FF2B5EF4-FFF2-40B4-BE49-F238E27FC236}">
                <a16:creationId xmlns:a16="http://schemas.microsoft.com/office/drawing/2014/main" id="{26DF379D-7BDE-4199-A1F0-EF9AACBE44EA}"/>
              </a:ext>
            </a:extLst>
          </p:cNvPr>
          <p:cNvPicPr>
            <a:picLocks noChangeAspect="1"/>
          </p:cNvPicPr>
          <p:nvPr/>
        </p:nvPicPr>
        <p:blipFill rotWithShape="1">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b="24332"/>
          <a:stretch/>
        </p:blipFill>
        <p:spPr>
          <a:xfrm>
            <a:off x="1197619" y="2008546"/>
            <a:ext cx="468000" cy="468000"/>
          </a:xfrm>
          <a:prstGeom prst="rect">
            <a:avLst/>
          </a:prstGeom>
        </p:spPr>
      </p:pic>
      <p:sp>
        <p:nvSpPr>
          <p:cNvPr id="16" name="Rectangle 15">
            <a:extLst>
              <a:ext uri="{FF2B5EF4-FFF2-40B4-BE49-F238E27FC236}">
                <a16:creationId xmlns:a16="http://schemas.microsoft.com/office/drawing/2014/main" id="{93016776-B976-4409-A99C-1BD9361F7D61}"/>
              </a:ext>
            </a:extLst>
          </p:cNvPr>
          <p:cNvSpPr/>
          <p:nvPr/>
        </p:nvSpPr>
        <p:spPr>
          <a:xfrm>
            <a:off x="7601447" y="852110"/>
            <a:ext cx="1073426" cy="226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Calibri" panose="020F0502020204030204" pitchFamily="34" charset="0"/>
                <a:cs typeface="Calibri" panose="020F0502020204030204" pitchFamily="34" charset="0"/>
              </a:rPr>
              <a:t>Remote learning</a:t>
            </a:r>
          </a:p>
        </p:txBody>
      </p:sp>
      <p:pic>
        <p:nvPicPr>
          <p:cNvPr id="17" name="Graphic 16">
            <a:extLst>
              <a:ext uri="{FF2B5EF4-FFF2-40B4-BE49-F238E27FC236}">
                <a16:creationId xmlns:a16="http://schemas.microsoft.com/office/drawing/2014/main" id="{905C9AB3-31EB-4527-BC33-2141BD815DD0}"/>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b="21051"/>
          <a:stretch/>
        </p:blipFill>
        <p:spPr>
          <a:xfrm>
            <a:off x="7886160" y="237718"/>
            <a:ext cx="504000" cy="504000"/>
          </a:xfrm>
          <a:prstGeom prst="rect">
            <a:avLst/>
          </a:prstGeom>
        </p:spPr>
      </p:pic>
    </p:spTree>
    <p:extLst>
      <p:ext uri="{BB962C8B-B14F-4D97-AF65-F5344CB8AC3E}">
        <p14:creationId xmlns:p14="http://schemas.microsoft.com/office/powerpoint/2010/main" val="1530718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361D0D5-DC06-4F4D-8B61-C6B3F2845A36}"/>
              </a:ext>
            </a:extLst>
          </p:cNvPr>
          <p:cNvGraphicFramePr>
            <a:graphicFrameLocks noChangeAspect="1"/>
          </p:cNvGraphicFramePr>
          <p:nvPr>
            <p:custDataLst>
              <p:tags r:id="rId2"/>
            </p:custDataLst>
            <p:extLst>
              <p:ext uri="{D42A27DB-BD31-4B8C-83A1-F6EECF244321}">
                <p14:modId xmlns:p14="http://schemas.microsoft.com/office/powerpoint/2010/main" val="24249192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Slide" r:id="rId22" imgW="415" imgH="416" progId="TCLayout.ActiveDocument.1">
                  <p:embed/>
                </p:oleObj>
              </mc:Choice>
              <mc:Fallback>
                <p:oleObj name="think-cell Slide" r:id="rId22" imgW="415" imgH="416" progId="TCLayout.ActiveDocument.1">
                  <p:embed/>
                  <p:pic>
                    <p:nvPicPr>
                      <p:cNvPr id="3" name="Object 2" hidden="1">
                        <a:extLst>
                          <a:ext uri="{FF2B5EF4-FFF2-40B4-BE49-F238E27FC236}">
                            <a16:creationId xmlns:a16="http://schemas.microsoft.com/office/drawing/2014/main" id="{F361D0D5-DC06-4F4D-8B61-C6B3F2845A36}"/>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191" name="CustomShape 1"/>
          <p:cNvSpPr/>
          <p:nvPr/>
        </p:nvSpPr>
        <p:spPr>
          <a:xfrm>
            <a:off x="8543160" y="4776344"/>
            <a:ext cx="547200" cy="392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fld id="{CC9CADAE-3DEE-4884-8701-995958E6EC4B}" type="slidenum">
              <a:rPr lang="en-US" sz="1200" b="0" strike="noStrike" spc="-1">
                <a:solidFill>
                  <a:srgbClr val="FFFFFF"/>
                </a:solidFill>
                <a:latin typeface="Montserrat"/>
                <a:ea typeface="Montserrat"/>
              </a:rPr>
              <a:t>7</a:t>
            </a:fld>
            <a:endParaRPr lang="en-US" sz="1200" b="0" strike="noStrike" spc="-1" dirty="0">
              <a:latin typeface="Arial"/>
            </a:endParaRPr>
          </a:p>
        </p:txBody>
      </p:sp>
      <p:sp>
        <p:nvSpPr>
          <p:cNvPr id="8" name="Rectangle 7">
            <a:extLst>
              <a:ext uri="{FF2B5EF4-FFF2-40B4-BE49-F238E27FC236}">
                <a16:creationId xmlns:a16="http://schemas.microsoft.com/office/drawing/2014/main" id="{74C9D739-ADA6-4C29-9E05-97815E6116CA}"/>
              </a:ext>
            </a:extLst>
          </p:cNvPr>
          <p:cNvSpPr/>
          <p:nvPr/>
        </p:nvSpPr>
        <p:spPr>
          <a:xfrm>
            <a:off x="261619" y="3817938"/>
            <a:ext cx="7374858" cy="1080627"/>
          </a:xfrm>
          <a:prstGeom prst="rect">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6000" indent="-216000">
              <a:spcBef>
                <a:spcPts val="600"/>
              </a:spcBef>
              <a:spcAft>
                <a:spcPts val="600"/>
              </a:spcAft>
              <a:buFont typeface="Arial" panose="020B0604020202020204" pitchFamily="34" charset="0"/>
              <a:buChar char="•"/>
            </a:pPr>
            <a:r>
              <a:rPr lang="en-GB" sz="1300" b="1" dirty="0">
                <a:solidFill>
                  <a:schemeClr val="tx1"/>
                </a:solidFill>
                <a:latin typeface="Calibri" panose="020F0502020204030204" pitchFamily="34" charset="0"/>
                <a:cs typeface="Calibri" panose="020F0502020204030204" pitchFamily="34" charset="0"/>
              </a:rPr>
              <a:t>Girls reported lower re-enrolment rates</a:t>
            </a:r>
            <a:r>
              <a:rPr lang="en-GB" sz="1300" dirty="0">
                <a:solidFill>
                  <a:schemeClr val="tx1"/>
                </a:solidFill>
                <a:latin typeface="Calibri" panose="020F0502020204030204" pitchFamily="34" charset="0"/>
                <a:cs typeface="Calibri" panose="020F0502020204030204" pitchFamily="34" charset="0"/>
              </a:rPr>
              <a:t>, with 84% re-enrolling back to school compared with 92% of boys. These figures highlight that </a:t>
            </a:r>
            <a:r>
              <a:rPr lang="en-GB" sz="1300" b="1" dirty="0">
                <a:solidFill>
                  <a:schemeClr val="tx1"/>
                </a:solidFill>
                <a:latin typeface="Calibri" panose="020F0502020204030204" pitchFamily="34" charset="0"/>
                <a:cs typeface="Calibri" panose="020F0502020204030204" pitchFamily="34" charset="0"/>
              </a:rPr>
              <a:t>over 250k girls and 125k boys </a:t>
            </a:r>
            <a:r>
              <a:rPr lang="en-GB" sz="1300" dirty="0">
                <a:solidFill>
                  <a:schemeClr val="tx1"/>
                </a:solidFill>
                <a:latin typeface="Calibri" panose="020F0502020204030204" pitchFamily="34" charset="0"/>
                <a:cs typeface="Calibri" panose="020F0502020204030204" pitchFamily="34" charset="0"/>
              </a:rPr>
              <a:t>did not re-enrol in February 2021</a:t>
            </a:r>
          </a:p>
          <a:p>
            <a:pPr marL="216000" indent="-216000">
              <a:spcBef>
                <a:spcPts val="600"/>
              </a:spcBef>
              <a:spcAft>
                <a:spcPts val="600"/>
              </a:spcAft>
              <a:buFont typeface="Arial" panose="020B0604020202020204" pitchFamily="34" charset="0"/>
              <a:buChar char="•"/>
            </a:pPr>
            <a:r>
              <a:rPr lang="en-GB" sz="1300" dirty="0">
                <a:solidFill>
                  <a:schemeClr val="tx1"/>
                </a:solidFill>
                <a:latin typeface="Calibri" panose="020F0502020204030204" pitchFamily="34" charset="0"/>
                <a:cs typeface="Calibri" panose="020F0502020204030204" pitchFamily="34" charset="0"/>
              </a:rPr>
              <a:t>The major barrier to re-enrolment was </a:t>
            </a:r>
            <a:r>
              <a:rPr lang="en-GB" sz="1300" b="1" dirty="0">
                <a:solidFill>
                  <a:schemeClr val="tx1"/>
                </a:solidFill>
                <a:latin typeface="Calibri" panose="020F0502020204030204" pitchFamily="34" charset="0"/>
                <a:cs typeface="Calibri" panose="020F0502020204030204" pitchFamily="34" charset="0"/>
              </a:rPr>
              <a:t>school fees which was cited by 47% of girls and 21% of boys</a:t>
            </a:r>
            <a:r>
              <a:rPr lang="en-GB" sz="1300" dirty="0">
                <a:solidFill>
                  <a:schemeClr val="tx1"/>
                </a:solidFill>
                <a:latin typeface="Calibri" panose="020F0502020204030204" pitchFamily="34" charset="0"/>
                <a:cs typeface="Calibri" panose="020F0502020204030204" pitchFamily="34" charset="0"/>
              </a:rPr>
              <a:t>. The second major reason amongst </a:t>
            </a:r>
            <a:r>
              <a:rPr lang="en-GB" sz="1300" b="1" dirty="0">
                <a:solidFill>
                  <a:schemeClr val="tx1"/>
                </a:solidFill>
                <a:latin typeface="Calibri" panose="020F0502020204030204" pitchFamily="34" charset="0"/>
                <a:cs typeface="Calibri" panose="020F0502020204030204" pitchFamily="34" charset="0"/>
              </a:rPr>
              <a:t>girls was pregnancy (10%) and work amongst boys (14%)</a:t>
            </a:r>
          </a:p>
        </p:txBody>
      </p:sp>
      <p:graphicFrame>
        <p:nvGraphicFramePr>
          <p:cNvPr id="33" name="Chart 32">
            <a:extLst>
              <a:ext uri="{FF2B5EF4-FFF2-40B4-BE49-F238E27FC236}">
                <a16:creationId xmlns:a16="http://schemas.microsoft.com/office/drawing/2014/main" id="{6C822CA7-5826-4223-AAD0-4499C6918C88}"/>
              </a:ext>
            </a:extLst>
          </p:cNvPr>
          <p:cNvGraphicFramePr/>
          <p:nvPr>
            <p:custDataLst>
              <p:tags r:id="rId3"/>
            </p:custDataLst>
            <p:extLst>
              <p:ext uri="{D42A27DB-BD31-4B8C-83A1-F6EECF244321}">
                <p14:modId xmlns:p14="http://schemas.microsoft.com/office/powerpoint/2010/main" val="1765783572"/>
              </p:ext>
            </p:extLst>
          </p:nvPr>
        </p:nvGraphicFramePr>
        <p:xfrm>
          <a:off x="496888" y="2063750"/>
          <a:ext cx="4881562" cy="1546225"/>
        </p:xfrm>
        <a:graphic>
          <a:graphicData uri="http://schemas.openxmlformats.org/drawingml/2006/chart">
            <c:chart xmlns:c="http://schemas.openxmlformats.org/drawingml/2006/chart" xmlns:r="http://schemas.openxmlformats.org/officeDocument/2006/relationships" r:id="rId24"/>
          </a:graphicData>
        </a:graphic>
      </p:graphicFrame>
      <p:sp>
        <p:nvSpPr>
          <p:cNvPr id="64" name="PlaceHolder 4">
            <a:extLst>
              <a:ext uri="{FF2B5EF4-FFF2-40B4-BE49-F238E27FC236}">
                <a16:creationId xmlns:a16="http://schemas.microsoft.com/office/drawing/2014/main" id="{75E62028-F597-4D4C-A107-30C1D60A1732}"/>
              </a:ext>
            </a:extLst>
          </p:cNvPr>
          <p:cNvSpPr>
            <a:spLocks noGrp="1"/>
          </p:cNvSpPr>
          <p:nvPr>
            <p:custDataLst>
              <p:tags r:id="rId4"/>
            </p:custDataLst>
          </p:nvPr>
        </p:nvSpPr>
        <p:spPr bwMode="gray">
          <a:xfrm>
            <a:off x="4762500" y="2000250"/>
            <a:ext cx="3095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F990F3B3-1DFF-4F32-9E00-4131F2F168AF}" type="datetime'''''''9''''1''''''''''''''''''''''%'''''''''''''''''''''''''">
              <a:rPr lang="en-GB" altLang="en-US" sz="1200" smtClean="0">
                <a:latin typeface="Calibri" panose="020F0502020204030204" pitchFamily="34" charset="0"/>
                <a:cs typeface="Calibri" panose="020F0502020204030204" pitchFamily="34" charset="0"/>
              </a:rPr>
              <a:pPr marL="0" indent="0" algn="ctr">
                <a:spcBef>
                  <a:spcPct val="0"/>
                </a:spcBef>
                <a:spcAft>
                  <a:spcPct val="0"/>
                </a:spcAft>
                <a:buClr>
                  <a:srgbClr val="000000"/>
                </a:buClr>
                <a:buSzPct val="45000"/>
                <a:buNone/>
              </a:pPr>
              <a:t>91%</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20" name="PlaceHolder 4">
            <a:extLst>
              <a:ext uri="{FF2B5EF4-FFF2-40B4-BE49-F238E27FC236}">
                <a16:creationId xmlns:a16="http://schemas.microsoft.com/office/drawing/2014/main" id="{0A0E86A6-E01C-4CB5-82DB-0D4D41CBD1C8}"/>
              </a:ext>
            </a:extLst>
          </p:cNvPr>
          <p:cNvSpPr>
            <a:spLocks noGrp="1"/>
          </p:cNvSpPr>
          <p:nvPr>
            <p:custDataLst>
              <p:tags r:id="rId5"/>
            </p:custDataLst>
          </p:nvPr>
        </p:nvSpPr>
        <p:spPr bwMode="gray">
          <a:xfrm>
            <a:off x="1216026" y="2073656"/>
            <a:ext cx="3095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r>
              <a:rPr lang="en-GB" altLang="en-US" sz="1200" dirty="0">
                <a:latin typeface="Calibri" panose="020F0502020204030204" pitchFamily="34" charset="0"/>
                <a:cs typeface="Calibri" panose="020F0502020204030204" pitchFamily="34" charset="0"/>
              </a:rPr>
              <a:t>87%</a:t>
            </a:r>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15" name="PlaceHolder 4">
            <a:extLst>
              <a:ext uri="{FF2B5EF4-FFF2-40B4-BE49-F238E27FC236}">
                <a16:creationId xmlns:a16="http://schemas.microsoft.com/office/drawing/2014/main" id="{E4DECC3F-4D5E-4366-A044-14B75B96A497}"/>
              </a:ext>
            </a:extLst>
          </p:cNvPr>
          <p:cNvSpPr>
            <a:spLocks noGrp="1"/>
          </p:cNvSpPr>
          <p:nvPr>
            <p:custDataLst>
              <p:tags r:id="rId6"/>
            </p:custDataLst>
          </p:nvPr>
        </p:nvSpPr>
        <p:spPr bwMode="auto">
          <a:xfrm>
            <a:off x="936624" y="3578225"/>
            <a:ext cx="573881" cy="119857"/>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19A10308-16CE-47B7-8ADD-691EE68B038B}" type="datetime'''Na''''i''r''''''''''''''''''''o''''''''''''''''''''b''''i'">
              <a:rPr lang="en-GB" altLang="en-US" sz="1200" smtClean="0">
                <a:latin typeface="Calibri" panose="020F0502020204030204" pitchFamily="34" charset="0"/>
                <a:cs typeface="Calibri" panose="020F0502020204030204" pitchFamily="34" charset="0"/>
              </a:rPr>
              <a:pPr marL="0" indent="0" algn="ctr">
                <a:spcBef>
                  <a:spcPct val="0"/>
                </a:spcBef>
                <a:spcAft>
                  <a:spcPct val="0"/>
                </a:spcAft>
                <a:buClr>
                  <a:srgbClr val="000000"/>
                </a:buClr>
                <a:buSzPct val="45000"/>
                <a:buNone/>
              </a:pPr>
              <a:t>Nairobi</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14" name="PlaceHolder 4">
            <a:extLst>
              <a:ext uri="{FF2B5EF4-FFF2-40B4-BE49-F238E27FC236}">
                <a16:creationId xmlns:a16="http://schemas.microsoft.com/office/drawing/2014/main" id="{4F1980C1-1405-405E-9350-34210043C277}"/>
              </a:ext>
            </a:extLst>
          </p:cNvPr>
          <p:cNvSpPr>
            <a:spLocks noGrp="1"/>
          </p:cNvSpPr>
          <p:nvPr>
            <p:custDataLst>
              <p:tags r:id="rId7"/>
            </p:custDataLst>
          </p:nvPr>
        </p:nvSpPr>
        <p:spPr bwMode="gray">
          <a:xfrm>
            <a:off x="2405063" y="1955800"/>
            <a:ext cx="3095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71076C94-6CEF-481B-B248-A862F34FD337}" type="datetime'''''''''''''''''''''''9''4%'''''''''''''''''''''''''''''''''''">
              <a:rPr lang="en-GB" altLang="en-US" sz="1200" smtClean="0">
                <a:latin typeface="Calibri" panose="020F0502020204030204" pitchFamily="34" charset="0"/>
                <a:cs typeface="Calibri" panose="020F0502020204030204" pitchFamily="34" charset="0"/>
              </a:rPr>
              <a:pPr marL="0" indent="0" algn="ctr">
                <a:spcBef>
                  <a:spcPct val="0"/>
                </a:spcBef>
                <a:spcAft>
                  <a:spcPct val="0"/>
                </a:spcAft>
                <a:buClr>
                  <a:srgbClr val="000000"/>
                </a:buClr>
                <a:buSzPct val="45000"/>
                <a:buNone/>
              </a:pPr>
              <a:t>94%</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58" name="PlaceHolder 4">
            <a:extLst>
              <a:ext uri="{FF2B5EF4-FFF2-40B4-BE49-F238E27FC236}">
                <a16:creationId xmlns:a16="http://schemas.microsoft.com/office/drawing/2014/main" id="{76785DA7-0EB9-440C-8ED1-200636614993}"/>
              </a:ext>
            </a:extLst>
          </p:cNvPr>
          <p:cNvSpPr>
            <a:spLocks noGrp="1"/>
          </p:cNvSpPr>
          <p:nvPr>
            <p:custDataLst>
              <p:tags r:id="rId8"/>
            </p:custDataLst>
          </p:nvPr>
        </p:nvSpPr>
        <p:spPr bwMode="gray">
          <a:xfrm>
            <a:off x="3582988" y="1955800"/>
            <a:ext cx="3095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9AC6599F-6CF1-42FE-8F2A-9767D841E8B2}" type="datetime'''''''''''''''9''''''''''''''''4''''''''''''%'''''''''''''">
              <a:rPr lang="en-GB" altLang="en-US" sz="1200" smtClean="0">
                <a:latin typeface="Calibri" panose="020F0502020204030204" pitchFamily="34" charset="0"/>
                <a:cs typeface="Calibri" panose="020F0502020204030204" pitchFamily="34" charset="0"/>
              </a:rPr>
              <a:pPr marL="0" indent="0" algn="ctr">
                <a:spcBef>
                  <a:spcPct val="0"/>
                </a:spcBef>
                <a:spcAft>
                  <a:spcPct val="0"/>
                </a:spcAft>
                <a:buClr>
                  <a:srgbClr val="000000"/>
                </a:buClr>
                <a:buSzPct val="45000"/>
                <a:buNone/>
              </a:pPr>
              <a:t>94%</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16" name="PlaceHolder 4">
            <a:extLst>
              <a:ext uri="{FF2B5EF4-FFF2-40B4-BE49-F238E27FC236}">
                <a16:creationId xmlns:a16="http://schemas.microsoft.com/office/drawing/2014/main" id="{421FD984-DE32-4F85-8CBF-6678CA998139}"/>
              </a:ext>
            </a:extLst>
          </p:cNvPr>
          <p:cNvSpPr>
            <a:spLocks noGrp="1"/>
          </p:cNvSpPr>
          <p:nvPr>
            <p:custDataLst>
              <p:tags r:id="rId9"/>
            </p:custDataLst>
          </p:nvPr>
        </p:nvSpPr>
        <p:spPr bwMode="auto">
          <a:xfrm>
            <a:off x="2178050" y="3578225"/>
            <a:ext cx="33972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9762870D-EEED-47CC-BBB1-09C85E5E89CC}" type="datetime'W''''''''''''''a''''''''''''j''i''''''''''''''''''''''r'''">
              <a:rPr lang="en-GB" altLang="en-US" sz="1200" smtClean="0">
                <a:latin typeface="Calibri" panose="020F0502020204030204" pitchFamily="34" charset="0"/>
                <a:cs typeface="Calibri" panose="020F0502020204030204" pitchFamily="34" charset="0"/>
              </a:rPr>
              <a:pPr marL="0" indent="0" algn="ctr">
                <a:spcBef>
                  <a:spcPct val="0"/>
                </a:spcBef>
                <a:spcAft>
                  <a:spcPct val="0"/>
                </a:spcAft>
                <a:buClr>
                  <a:srgbClr val="000000"/>
                </a:buClr>
                <a:buSzPct val="45000"/>
                <a:buNone/>
              </a:pPr>
              <a:t>Wajir</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40" name="PlaceHolder 4">
            <a:extLst>
              <a:ext uri="{FF2B5EF4-FFF2-40B4-BE49-F238E27FC236}">
                <a16:creationId xmlns:a16="http://schemas.microsoft.com/office/drawing/2014/main" id="{0DB213C1-2B98-48CF-BEE5-82B3F24A6A16}"/>
              </a:ext>
            </a:extLst>
          </p:cNvPr>
          <p:cNvSpPr>
            <a:spLocks noGrp="1"/>
          </p:cNvSpPr>
          <p:nvPr>
            <p:custDataLst>
              <p:tags r:id="rId10"/>
            </p:custDataLst>
          </p:nvPr>
        </p:nvSpPr>
        <p:spPr bwMode="auto">
          <a:xfrm>
            <a:off x="4471988" y="3578225"/>
            <a:ext cx="46831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59359A40-9C27-4882-B1B7-425761DF2CF0}" type="datetime'K''i''''s''''''''''''''''um''''''''''''u'''''''''''''">
              <a:rPr lang="en-GB" altLang="en-US" sz="1200" smtClean="0">
                <a:latin typeface="Calibri" panose="020F0502020204030204" pitchFamily="34" charset="0"/>
                <a:cs typeface="Calibri" panose="020F0502020204030204" pitchFamily="34" charset="0"/>
              </a:rPr>
              <a:pPr marL="0" indent="0" algn="ctr">
                <a:spcBef>
                  <a:spcPct val="0"/>
                </a:spcBef>
                <a:spcAft>
                  <a:spcPct val="0"/>
                </a:spcAft>
                <a:buClr>
                  <a:srgbClr val="000000"/>
                </a:buClr>
                <a:buSzPct val="45000"/>
                <a:buNone/>
              </a:pPr>
              <a:t>Kisumu</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37" name="PlaceHolder 4">
            <a:extLst>
              <a:ext uri="{FF2B5EF4-FFF2-40B4-BE49-F238E27FC236}">
                <a16:creationId xmlns:a16="http://schemas.microsoft.com/office/drawing/2014/main" id="{4809DBD3-495D-469E-B61E-26DB93C531BB}"/>
              </a:ext>
            </a:extLst>
          </p:cNvPr>
          <p:cNvSpPr>
            <a:spLocks noGrp="1"/>
          </p:cNvSpPr>
          <p:nvPr>
            <p:custDataLst>
              <p:tags r:id="rId11"/>
            </p:custDataLst>
          </p:nvPr>
        </p:nvSpPr>
        <p:spPr bwMode="auto">
          <a:xfrm>
            <a:off x="3389313" y="3578225"/>
            <a:ext cx="27781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BC261F22-5943-431C-AA9D-8548631D19B9}" type="datetime'''Ki''''''''''''''''''''''''''''''''l''if''''''''''''i'''">
              <a:rPr lang="en-GB" altLang="en-US" sz="1200" smtClean="0">
                <a:latin typeface="Calibri" panose="020F0502020204030204" pitchFamily="34" charset="0"/>
                <a:cs typeface="Calibri" panose="020F0502020204030204" pitchFamily="34" charset="0"/>
              </a:rPr>
              <a:pPr marL="0" indent="0" algn="ctr">
                <a:spcBef>
                  <a:spcPct val="0"/>
                </a:spcBef>
                <a:spcAft>
                  <a:spcPct val="0"/>
                </a:spcAft>
                <a:buClr>
                  <a:srgbClr val="000000"/>
                </a:buClr>
                <a:buSzPct val="45000"/>
                <a:buNone/>
              </a:pPr>
              <a:t>Kilifi</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19" name="PlaceHolder 4">
            <a:extLst>
              <a:ext uri="{FF2B5EF4-FFF2-40B4-BE49-F238E27FC236}">
                <a16:creationId xmlns:a16="http://schemas.microsoft.com/office/drawing/2014/main" id="{5D6BEB6D-C28B-41BF-8906-0BBFAD998199}"/>
              </a:ext>
            </a:extLst>
          </p:cNvPr>
          <p:cNvSpPr>
            <a:spLocks noGrp="1"/>
          </p:cNvSpPr>
          <p:nvPr>
            <p:custDataLst>
              <p:tags r:id="rId12"/>
            </p:custDataLst>
          </p:nvPr>
        </p:nvSpPr>
        <p:spPr bwMode="gray">
          <a:xfrm>
            <a:off x="1984375" y="1955800"/>
            <a:ext cx="3095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CEDC23DD-74CE-467D-A14A-00A774457A05}" type="datetime'''''''''''''''''''''''''''''''''''''''''''''9''4''%'''''''''''">
              <a:rPr lang="en-GB" altLang="en-US" sz="1200" smtClean="0">
                <a:latin typeface="Calibri" panose="020F0502020204030204" pitchFamily="34" charset="0"/>
                <a:cs typeface="Calibri" panose="020F0502020204030204" pitchFamily="34" charset="0"/>
              </a:rPr>
              <a:pPr marL="0" indent="0" algn="ctr">
                <a:spcBef>
                  <a:spcPct val="0"/>
                </a:spcBef>
                <a:spcAft>
                  <a:spcPct val="0"/>
                </a:spcAft>
                <a:buClr>
                  <a:srgbClr val="000000"/>
                </a:buClr>
                <a:buSzPct val="45000"/>
                <a:buNone/>
              </a:pPr>
              <a:t>94%</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18" name="PlaceHolder 4">
            <a:extLst>
              <a:ext uri="{FF2B5EF4-FFF2-40B4-BE49-F238E27FC236}">
                <a16:creationId xmlns:a16="http://schemas.microsoft.com/office/drawing/2014/main" id="{C96A3750-1A18-4731-BF5F-FEB84F910A79}"/>
              </a:ext>
            </a:extLst>
          </p:cNvPr>
          <p:cNvSpPr>
            <a:spLocks noGrp="1"/>
          </p:cNvSpPr>
          <p:nvPr>
            <p:custDataLst>
              <p:tags r:id="rId13"/>
            </p:custDataLst>
          </p:nvPr>
        </p:nvSpPr>
        <p:spPr bwMode="gray">
          <a:xfrm>
            <a:off x="804863" y="2000250"/>
            <a:ext cx="3095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3BF355DA-5BE2-423A-8B88-A844AF12CB73}" type="datetime'''''''''''''9''1%'''''''''''''''''''''''''''''''">
              <a:rPr lang="en-GB" altLang="en-US" sz="1200" smtClean="0">
                <a:latin typeface="Calibri" panose="020F0502020204030204" pitchFamily="34" charset="0"/>
                <a:cs typeface="Calibri" panose="020F0502020204030204" pitchFamily="34" charset="0"/>
              </a:rPr>
              <a:pPr marL="0" indent="0" algn="ctr">
                <a:spcBef>
                  <a:spcPct val="0"/>
                </a:spcBef>
                <a:spcAft>
                  <a:spcPct val="0"/>
                </a:spcAft>
                <a:buClr>
                  <a:srgbClr val="000000"/>
                </a:buClr>
                <a:buSzPct val="45000"/>
                <a:buNone/>
              </a:pPr>
              <a:t>91%</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55" name="PlaceHolder 4">
            <a:extLst>
              <a:ext uri="{FF2B5EF4-FFF2-40B4-BE49-F238E27FC236}">
                <a16:creationId xmlns:a16="http://schemas.microsoft.com/office/drawing/2014/main" id="{9561B7A7-2BB0-42A8-AED8-F1F3D6F589B9}"/>
              </a:ext>
            </a:extLst>
          </p:cNvPr>
          <p:cNvSpPr>
            <a:spLocks noGrp="1"/>
          </p:cNvSpPr>
          <p:nvPr>
            <p:custDataLst>
              <p:tags r:id="rId14"/>
            </p:custDataLst>
          </p:nvPr>
        </p:nvSpPr>
        <p:spPr bwMode="gray">
          <a:xfrm>
            <a:off x="3162300" y="2117725"/>
            <a:ext cx="3095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88550E79-376C-4A93-AC6C-3C95ECB7790C}" type="datetime'''''''8''''''''''''''''''''''''''''''''''''''''''''''3''''''%'">
              <a:rPr lang="en-GB" altLang="en-US" sz="1200" smtClean="0">
                <a:latin typeface="Calibri" panose="020F0502020204030204" pitchFamily="34" charset="0"/>
                <a:cs typeface="Calibri" panose="020F0502020204030204" pitchFamily="34" charset="0"/>
              </a:rPr>
              <a:pPr marL="0" indent="0" algn="ctr">
                <a:spcBef>
                  <a:spcPct val="0"/>
                </a:spcBef>
                <a:spcAft>
                  <a:spcPct val="0"/>
                </a:spcAft>
                <a:buClr>
                  <a:srgbClr val="000000"/>
                </a:buClr>
                <a:buSzPct val="45000"/>
                <a:buNone/>
              </a:pPr>
              <a:t>83%</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61" name="PlaceHolder 4">
            <a:extLst>
              <a:ext uri="{FF2B5EF4-FFF2-40B4-BE49-F238E27FC236}">
                <a16:creationId xmlns:a16="http://schemas.microsoft.com/office/drawing/2014/main" id="{8D8BF551-4137-4BB6-BB12-4BFA459EA03B}"/>
              </a:ext>
            </a:extLst>
          </p:cNvPr>
          <p:cNvSpPr>
            <a:spLocks noGrp="1"/>
          </p:cNvSpPr>
          <p:nvPr>
            <p:custDataLst>
              <p:tags r:id="rId15"/>
            </p:custDataLst>
          </p:nvPr>
        </p:nvSpPr>
        <p:spPr bwMode="gray">
          <a:xfrm>
            <a:off x="4341813" y="2146300"/>
            <a:ext cx="3095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51F3B854-34CA-4F01-932D-1191F37F5C5C}" type="datetime'''''''''''''''''''''''''''''''8''''''''''''''''''''''''''1%'''">
              <a:rPr lang="en-GB" altLang="en-US" sz="1200" smtClean="0">
                <a:latin typeface="Calibri" panose="020F0502020204030204" pitchFamily="34" charset="0"/>
                <a:cs typeface="Calibri" panose="020F0502020204030204" pitchFamily="34" charset="0"/>
              </a:rPr>
              <a:pPr marL="0" indent="0" algn="ctr">
                <a:spcBef>
                  <a:spcPct val="0"/>
                </a:spcBef>
                <a:spcAft>
                  <a:spcPct val="0"/>
                </a:spcAft>
                <a:buClr>
                  <a:srgbClr val="000000"/>
                </a:buClr>
                <a:buSzPct val="45000"/>
                <a:buNone/>
              </a:pPr>
              <a:t>81%</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22" name="Rectangle 21">
            <a:extLst>
              <a:ext uri="{FF2B5EF4-FFF2-40B4-BE49-F238E27FC236}">
                <a16:creationId xmlns:a16="http://schemas.microsoft.com/office/drawing/2014/main" id="{AADDD894-2712-4366-9BB2-AD69BFAB6F3B}"/>
              </a:ext>
            </a:extLst>
          </p:cNvPr>
          <p:cNvSpPr/>
          <p:nvPr>
            <p:custDataLst>
              <p:tags r:id="rId16"/>
            </p:custDataLst>
          </p:nvPr>
        </p:nvSpPr>
        <p:spPr bwMode="auto">
          <a:xfrm>
            <a:off x="5583238" y="2211388"/>
            <a:ext cx="214313" cy="160338"/>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F7ADD263-4556-46F4-809C-55AD2039497E}"/>
              </a:ext>
            </a:extLst>
          </p:cNvPr>
          <p:cNvSpPr/>
          <p:nvPr>
            <p:custDataLst>
              <p:tags r:id="rId17"/>
            </p:custDataLst>
          </p:nvPr>
        </p:nvSpPr>
        <p:spPr bwMode="auto">
          <a:xfrm>
            <a:off x="6229350" y="2211388"/>
            <a:ext cx="214313" cy="160338"/>
          </a:xfrm>
          <a:prstGeom prst="rect">
            <a:avLst/>
          </a:prstGeom>
          <a:solidFill>
            <a:schemeClr val="accent2"/>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PlaceHolder 4">
            <a:extLst>
              <a:ext uri="{FF2B5EF4-FFF2-40B4-BE49-F238E27FC236}">
                <a16:creationId xmlns:a16="http://schemas.microsoft.com/office/drawing/2014/main" id="{217C771D-4ADF-4F42-97ED-074BCB782657}"/>
              </a:ext>
            </a:extLst>
          </p:cNvPr>
          <p:cNvSpPr>
            <a:spLocks noGrp="1"/>
          </p:cNvSpPr>
          <p:nvPr>
            <p:custDataLst>
              <p:tags r:id="rId18"/>
            </p:custDataLst>
          </p:nvPr>
        </p:nvSpPr>
        <p:spPr bwMode="auto">
          <a:xfrm>
            <a:off x="5848350" y="2206625"/>
            <a:ext cx="279400"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Clr>
                <a:srgbClr val="000000"/>
              </a:buClr>
              <a:buSzPct val="45000"/>
              <a:buNone/>
            </a:pPr>
            <a:fld id="{8BF3B3DC-3897-4C50-9091-97D3D0B17AF8}" type="datetime'''''''Gi''rl''''''''''''''''''''''''''''''''''''''''s'''''">
              <a:rPr lang="en-GB" altLang="en-US" sz="1200" smtClean="0">
                <a:latin typeface="Calibri" panose="020F0502020204030204" pitchFamily="34" charset="0"/>
                <a:cs typeface="Calibri" panose="020F0502020204030204" pitchFamily="34" charset="0"/>
              </a:rPr>
              <a:pPr marL="0" indent="0">
                <a:spcBef>
                  <a:spcPct val="0"/>
                </a:spcBef>
                <a:spcAft>
                  <a:spcPct val="0"/>
                </a:spcAft>
                <a:buClr>
                  <a:srgbClr val="000000"/>
                </a:buClr>
                <a:buSzPct val="45000"/>
                <a:buNone/>
              </a:pPr>
              <a:t>Girls</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26" name="PlaceHolder 4">
            <a:extLst>
              <a:ext uri="{FF2B5EF4-FFF2-40B4-BE49-F238E27FC236}">
                <a16:creationId xmlns:a16="http://schemas.microsoft.com/office/drawing/2014/main" id="{6CC0FE51-0831-4ED4-A280-A07A475D5664}"/>
              </a:ext>
            </a:extLst>
          </p:cNvPr>
          <p:cNvSpPr>
            <a:spLocks noGrp="1"/>
          </p:cNvSpPr>
          <p:nvPr>
            <p:custDataLst>
              <p:tags r:id="rId19"/>
            </p:custDataLst>
          </p:nvPr>
        </p:nvSpPr>
        <p:spPr bwMode="auto">
          <a:xfrm>
            <a:off x="6494463" y="2206625"/>
            <a:ext cx="29051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Clr>
                <a:srgbClr val="000000"/>
              </a:buClr>
              <a:buSzPct val="45000"/>
              <a:buNone/>
            </a:pPr>
            <a:fld id="{E11269A0-CA9C-4C24-B6E3-5F7040728960}" type="datetime'''''''''''''''''''B''''''''''o''y''''''s'''''''''''">
              <a:rPr lang="en-GB" altLang="en-US" sz="1200" smtClean="0">
                <a:latin typeface="Calibri" panose="020F0502020204030204" pitchFamily="34" charset="0"/>
                <a:cs typeface="Calibri" panose="020F0502020204030204" pitchFamily="34" charset="0"/>
              </a:rPr>
              <a:pPr marL="0" indent="0">
                <a:spcBef>
                  <a:spcPct val="0"/>
                </a:spcBef>
                <a:spcAft>
                  <a:spcPct val="0"/>
                </a:spcAft>
                <a:buClr>
                  <a:srgbClr val="000000"/>
                </a:buClr>
                <a:buSzPct val="45000"/>
                <a:buNone/>
              </a:pPr>
              <a:t>Boys</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graphicFrame>
        <p:nvGraphicFramePr>
          <p:cNvPr id="69" name="Table 53">
            <a:extLst>
              <a:ext uri="{FF2B5EF4-FFF2-40B4-BE49-F238E27FC236}">
                <a16:creationId xmlns:a16="http://schemas.microsoft.com/office/drawing/2014/main" id="{C560EFB3-BE10-4215-9F71-439189875867}"/>
              </a:ext>
            </a:extLst>
          </p:cNvPr>
          <p:cNvGraphicFramePr>
            <a:graphicFrameLocks noGrp="1"/>
          </p:cNvGraphicFramePr>
          <p:nvPr>
            <p:extLst>
              <p:ext uri="{D42A27DB-BD31-4B8C-83A1-F6EECF244321}">
                <p14:modId xmlns:p14="http://schemas.microsoft.com/office/powerpoint/2010/main" val="2887527437"/>
              </p:ext>
            </p:extLst>
          </p:nvPr>
        </p:nvGraphicFramePr>
        <p:xfrm>
          <a:off x="355480" y="1180299"/>
          <a:ext cx="5309513" cy="792480"/>
        </p:xfrm>
        <a:graphic>
          <a:graphicData uri="http://schemas.openxmlformats.org/drawingml/2006/table">
            <a:tbl>
              <a:tblPr firstRow="1" bandRow="1">
                <a:tableStyleId>{5C22544A-7EE6-4342-B048-85BDC9FD1C3A}</a:tableStyleId>
              </a:tblPr>
              <a:tblGrid>
                <a:gridCol w="5309513">
                  <a:extLst>
                    <a:ext uri="{9D8B030D-6E8A-4147-A177-3AD203B41FA5}">
                      <a16:colId xmlns:a16="http://schemas.microsoft.com/office/drawing/2014/main" val="1130762671"/>
                    </a:ext>
                  </a:extLst>
                </a:gridCol>
              </a:tblGrid>
              <a:tr h="517952">
                <a:tc>
                  <a:txBody>
                    <a:bodyPr/>
                    <a:lstStyle/>
                    <a:p>
                      <a:pPr algn="l"/>
                      <a:r>
                        <a:rPr lang="en-US" sz="1400" i="0" dirty="0">
                          <a:solidFill>
                            <a:schemeClr val="tx1"/>
                          </a:solidFill>
                          <a:latin typeface="Calibri" panose="020F0502020204030204" pitchFamily="34" charset="0"/>
                          <a:cs typeface="Calibri" panose="020F0502020204030204" pitchFamily="34" charset="0"/>
                        </a:rPr>
                        <a:t>Proportion of adolescent girls and boys who were in school in March 2020 and re-enrolled in February 2021  </a:t>
                      </a:r>
                    </a:p>
                  </a:txBody>
                  <a:tcPr>
                    <a:lnL w="12700" cmpd="sng">
                      <a:noFill/>
                    </a:lnL>
                    <a:lnR w="12700" cmpd="sng">
                      <a:noFill/>
                    </a:lnR>
                    <a:lnT w="12700" cmpd="sng">
                      <a:noFill/>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3421177"/>
                  </a:ext>
                </a:extLst>
              </a:tr>
              <a:tr h="274210">
                <a:tc>
                  <a:txBody>
                    <a:bodyPr/>
                    <a:lstStyle/>
                    <a:p>
                      <a:pPr algn="l"/>
                      <a:r>
                        <a:rPr lang="en-US" sz="1200" b="0" i="0" dirty="0">
                          <a:solidFill>
                            <a:schemeClr val="tx1"/>
                          </a:solidFill>
                          <a:latin typeface="Calibri" panose="020F0502020204030204" pitchFamily="34" charset="0"/>
                          <a:cs typeface="Calibri" panose="020F0502020204030204" pitchFamily="34" charset="0"/>
                        </a:rPr>
                        <a:t>%; 2020 - 2021</a:t>
                      </a:r>
                    </a:p>
                  </a:txBody>
                  <a:tcPr>
                    <a:lnT w="6350" cap="flat" cmpd="sng" algn="ctr">
                      <a:solidFill>
                        <a:schemeClr val="accent2"/>
                      </a:solidFill>
                      <a:prstDash val="solid"/>
                      <a:round/>
                      <a:headEnd type="none" w="med" len="med"/>
                      <a:tailEnd type="none" w="med" len="med"/>
                    </a:lnT>
                    <a:noFill/>
                  </a:tcPr>
                </a:tc>
                <a:extLst>
                  <a:ext uri="{0D108BD9-81ED-4DB2-BD59-A6C34878D82A}">
                    <a16:rowId xmlns:a16="http://schemas.microsoft.com/office/drawing/2014/main" val="1551128407"/>
                  </a:ext>
                </a:extLst>
              </a:tr>
            </a:tbl>
          </a:graphicData>
        </a:graphic>
      </p:graphicFrame>
      <p:sp>
        <p:nvSpPr>
          <p:cNvPr id="70" name="TextShape 2">
            <a:extLst>
              <a:ext uri="{FF2B5EF4-FFF2-40B4-BE49-F238E27FC236}">
                <a16:creationId xmlns:a16="http://schemas.microsoft.com/office/drawing/2014/main" id="{6ABB2335-4CD3-48A3-A98E-0B518BA700F3}"/>
              </a:ext>
            </a:extLst>
          </p:cNvPr>
          <p:cNvSpPr txBox="1"/>
          <p:nvPr/>
        </p:nvSpPr>
        <p:spPr>
          <a:xfrm>
            <a:off x="261619" y="119267"/>
            <a:ext cx="6583681" cy="970062"/>
          </a:xfrm>
          <a:prstGeom prst="rect">
            <a:avLst/>
          </a:prstGeom>
          <a:noFill/>
          <a:ln>
            <a:noFill/>
          </a:ln>
        </p:spPr>
        <p:txBody>
          <a:bodyPr anchor="ctr">
            <a:noAutofit/>
          </a:bodyPr>
          <a:lstStyle/>
          <a:p>
            <a:pPr>
              <a:lnSpc>
                <a:spcPct val="100000"/>
              </a:lnSpc>
            </a:pPr>
            <a:r>
              <a:rPr lang="en-US" sz="2200" b="1" u="sng" spc="-1" dirty="0">
                <a:solidFill>
                  <a:srgbClr val="8F2B32"/>
                </a:solidFill>
                <a:latin typeface="Calibri" panose="020F0502020204030204" pitchFamily="34" charset="0"/>
                <a:cs typeface="Calibri" panose="020F0502020204030204" pitchFamily="34" charset="0"/>
              </a:rPr>
              <a:t>Re-enrolment: </a:t>
            </a:r>
            <a:r>
              <a:rPr lang="en-US" sz="2200" b="1" spc="-1" dirty="0">
                <a:solidFill>
                  <a:srgbClr val="8F2B32"/>
                </a:solidFill>
                <a:latin typeface="Calibri" panose="020F0502020204030204" pitchFamily="34" charset="0"/>
                <a:cs typeface="Calibri" panose="020F0502020204030204" pitchFamily="34" charset="0"/>
              </a:rPr>
              <a:t>16% of</a:t>
            </a:r>
            <a:r>
              <a:rPr lang="en-US" sz="2200" b="1" strike="noStrike" spc="-1" dirty="0">
                <a:solidFill>
                  <a:srgbClr val="8F2B32"/>
                </a:solidFill>
                <a:latin typeface="Calibri" panose="020F0502020204030204" pitchFamily="34" charset="0"/>
                <a:cs typeface="Calibri" panose="020F0502020204030204" pitchFamily="34" charset="0"/>
              </a:rPr>
              <a:t> adolescent girls and </a:t>
            </a:r>
            <a:r>
              <a:rPr lang="en-US" sz="2200" b="1" spc="-1" dirty="0">
                <a:solidFill>
                  <a:srgbClr val="8F2B32"/>
                </a:solidFill>
                <a:latin typeface="Calibri" panose="020F0502020204030204" pitchFamily="34" charset="0"/>
                <a:cs typeface="Calibri" panose="020F0502020204030204" pitchFamily="34" charset="0"/>
              </a:rPr>
              <a:t>8% of </a:t>
            </a:r>
            <a:r>
              <a:rPr lang="en-US" sz="2200" b="1" strike="noStrike" spc="-1" dirty="0">
                <a:solidFill>
                  <a:srgbClr val="8F2B32"/>
                </a:solidFill>
                <a:latin typeface="Calibri" panose="020F0502020204030204" pitchFamily="34" charset="0"/>
                <a:cs typeface="Calibri" panose="020F0502020204030204" pitchFamily="34" charset="0"/>
              </a:rPr>
              <a:t>boys did not </a:t>
            </a:r>
            <a:r>
              <a:rPr lang="en-GB" sz="2200" b="1" strike="noStrike" spc="-1" dirty="0">
                <a:solidFill>
                  <a:srgbClr val="8F2B32"/>
                </a:solidFill>
                <a:latin typeface="Calibri" panose="020F0502020204030204" pitchFamily="34" charset="0"/>
                <a:cs typeface="Calibri" panose="020F0502020204030204" pitchFamily="34" charset="0"/>
              </a:rPr>
              <a:t>re-enrol</a:t>
            </a:r>
            <a:r>
              <a:rPr lang="en-US" sz="2200" b="1" spc="-1" dirty="0">
                <a:solidFill>
                  <a:srgbClr val="8F2B32"/>
                </a:solidFill>
                <a:latin typeface="Calibri" panose="020F0502020204030204" pitchFamily="34" charset="0"/>
                <a:cs typeface="Calibri" panose="020F0502020204030204" pitchFamily="34" charset="0"/>
              </a:rPr>
              <a:t> </a:t>
            </a:r>
            <a:r>
              <a:rPr lang="en-US" sz="2200" b="1" strike="noStrike" spc="-1" dirty="0">
                <a:solidFill>
                  <a:srgbClr val="8F2B32"/>
                </a:solidFill>
                <a:latin typeface="Calibri" panose="020F0502020204030204" pitchFamily="34" charset="0"/>
                <a:cs typeface="Calibri" panose="020F0502020204030204" pitchFamily="34" charset="0"/>
              </a:rPr>
              <a:t>due to school fees, teen pregnancies and work </a:t>
            </a:r>
          </a:p>
        </p:txBody>
      </p:sp>
      <p:sp>
        <p:nvSpPr>
          <p:cNvPr id="27" name="Rectangle 26">
            <a:extLst>
              <a:ext uri="{FF2B5EF4-FFF2-40B4-BE49-F238E27FC236}">
                <a16:creationId xmlns:a16="http://schemas.microsoft.com/office/drawing/2014/main" id="{6E45F440-9085-4F2C-AB2B-44CB9CC24EF6}"/>
              </a:ext>
            </a:extLst>
          </p:cNvPr>
          <p:cNvSpPr/>
          <p:nvPr/>
        </p:nvSpPr>
        <p:spPr>
          <a:xfrm>
            <a:off x="7601447" y="882462"/>
            <a:ext cx="1073426" cy="226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Calibri" panose="020F0502020204030204" pitchFamily="34" charset="0"/>
                <a:cs typeface="Calibri" panose="020F0502020204030204" pitchFamily="34" charset="0"/>
              </a:rPr>
              <a:t>School re-enrolment</a:t>
            </a:r>
          </a:p>
        </p:txBody>
      </p:sp>
      <p:pic>
        <p:nvPicPr>
          <p:cNvPr id="30" name="Graphic 29">
            <a:extLst>
              <a:ext uri="{FF2B5EF4-FFF2-40B4-BE49-F238E27FC236}">
                <a16:creationId xmlns:a16="http://schemas.microsoft.com/office/drawing/2014/main" id="{BADCA0B9-7954-4E7D-85B6-28DA7D49AEA6}"/>
              </a:ext>
            </a:extLst>
          </p:cNvPr>
          <p:cNvPicPr>
            <a:picLocks noChangeAspect="1"/>
          </p:cNvPicPr>
          <p:nvPr/>
        </p:nvPicPr>
        <p:blipFill rotWithShape="1">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b="21051"/>
          <a:stretch/>
        </p:blipFill>
        <p:spPr>
          <a:xfrm>
            <a:off x="7886160" y="237718"/>
            <a:ext cx="504000" cy="504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7834BEE5-C1C1-4B48-9B89-06C2621826C9}"/>
              </a:ext>
            </a:extLst>
          </p:cNvPr>
          <p:cNvGraphicFramePr>
            <a:graphicFrameLocks noChangeAspect="1"/>
          </p:cNvGraphicFramePr>
          <p:nvPr>
            <p:custDataLst>
              <p:tags r:id="rId2"/>
            </p:custDataLst>
            <p:extLst>
              <p:ext uri="{D42A27DB-BD31-4B8C-83A1-F6EECF244321}">
                <p14:modId xmlns:p14="http://schemas.microsoft.com/office/powerpoint/2010/main" val="1322287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Slide" r:id="rId16" imgW="415" imgH="416" progId="TCLayout.ActiveDocument.1">
                  <p:embed/>
                </p:oleObj>
              </mc:Choice>
              <mc:Fallback>
                <p:oleObj name="think-cell Slide" r:id="rId16" imgW="415" imgH="416" progId="TCLayout.ActiveDocument.1">
                  <p:embed/>
                  <p:pic>
                    <p:nvPicPr>
                      <p:cNvPr id="15" name="Object 14" hidden="1">
                        <a:extLst>
                          <a:ext uri="{FF2B5EF4-FFF2-40B4-BE49-F238E27FC236}">
                            <a16:creationId xmlns:a16="http://schemas.microsoft.com/office/drawing/2014/main" id="{7834BEE5-C1C1-4B48-9B89-06C2621826C9}"/>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1D323ED5-2F1D-45E6-B7AB-74E0D7A2EA79}"/>
              </a:ext>
            </a:extLst>
          </p:cNvPr>
          <p:cNvSpPr/>
          <p:nvPr/>
        </p:nvSpPr>
        <p:spPr>
          <a:xfrm>
            <a:off x="7601447" y="810376"/>
            <a:ext cx="1260000" cy="226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Calibri" panose="020F0502020204030204" pitchFamily="34" charset="0"/>
                <a:cs typeface="Calibri" panose="020F0502020204030204" pitchFamily="34" charset="0"/>
              </a:rPr>
              <a:t>Mental health</a:t>
            </a:r>
          </a:p>
        </p:txBody>
      </p:sp>
      <p:graphicFrame>
        <p:nvGraphicFramePr>
          <p:cNvPr id="28" name="Chart 27">
            <a:extLst>
              <a:ext uri="{FF2B5EF4-FFF2-40B4-BE49-F238E27FC236}">
                <a16:creationId xmlns:a16="http://schemas.microsoft.com/office/drawing/2014/main" id="{8796B64C-765C-49D5-8601-0B6E70A7DC3E}"/>
              </a:ext>
            </a:extLst>
          </p:cNvPr>
          <p:cNvGraphicFramePr/>
          <p:nvPr>
            <p:custDataLst>
              <p:tags r:id="rId3"/>
            </p:custDataLst>
            <p:extLst>
              <p:ext uri="{D42A27DB-BD31-4B8C-83A1-F6EECF244321}">
                <p14:modId xmlns:p14="http://schemas.microsoft.com/office/powerpoint/2010/main" val="2898758988"/>
              </p:ext>
            </p:extLst>
          </p:nvPr>
        </p:nvGraphicFramePr>
        <p:xfrm>
          <a:off x="692019" y="2279019"/>
          <a:ext cx="4229100" cy="1511300"/>
        </p:xfrm>
        <a:graphic>
          <a:graphicData uri="http://schemas.openxmlformats.org/drawingml/2006/chart">
            <c:chart xmlns:c="http://schemas.openxmlformats.org/drawingml/2006/chart" xmlns:r="http://schemas.openxmlformats.org/officeDocument/2006/relationships" r:id="rId18"/>
          </a:graphicData>
        </a:graphic>
      </p:graphicFrame>
      <p:sp>
        <p:nvSpPr>
          <p:cNvPr id="23" name="PlaceHolder 4">
            <a:extLst>
              <a:ext uri="{FF2B5EF4-FFF2-40B4-BE49-F238E27FC236}">
                <a16:creationId xmlns:a16="http://schemas.microsoft.com/office/drawing/2014/main" id="{ADFE445D-B349-43E5-8062-54B42ED863F6}"/>
              </a:ext>
            </a:extLst>
          </p:cNvPr>
          <p:cNvSpPr>
            <a:spLocks noGrp="1"/>
          </p:cNvSpPr>
          <p:nvPr>
            <p:custDataLst>
              <p:tags r:id="rId4"/>
            </p:custDataLst>
          </p:nvPr>
        </p:nvSpPr>
        <p:spPr bwMode="auto">
          <a:xfrm>
            <a:off x="3282819" y="3758569"/>
            <a:ext cx="107791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055D88DD-D74D-43D9-9CA2-70D35823FD64}" type="datetime'%'' ''Skip''pi''''ng'''' ''m''''''''''''''e''a''''ls'''">
              <a:rPr lang="en-GB" altLang="en-US" sz="1200" smtClean="0">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 Skipping meals</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66" name="PlaceHolder 4">
            <a:extLst>
              <a:ext uri="{FF2B5EF4-FFF2-40B4-BE49-F238E27FC236}">
                <a16:creationId xmlns:a16="http://schemas.microsoft.com/office/drawing/2014/main" id="{90944C7A-0C54-42E3-9A53-B1E13A99F488}"/>
              </a:ext>
            </a:extLst>
          </p:cNvPr>
          <p:cNvSpPr>
            <a:spLocks noGrp="1"/>
          </p:cNvSpPr>
          <p:nvPr>
            <p:custDataLst>
              <p:tags r:id="rId5"/>
            </p:custDataLst>
          </p:nvPr>
        </p:nvSpPr>
        <p:spPr bwMode="gray">
          <a:xfrm>
            <a:off x="1998533" y="2920369"/>
            <a:ext cx="3095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6925CD1F-0E35-4EA9-A7DA-E61837AE91BE}" type="datetime'''''''''''''''''''''''''''''''''''31%'''">
              <a:rPr lang="en-GB" altLang="en-US" sz="1200" smtClean="0">
                <a:effectLst/>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31%</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11" name="PlaceHolder 4">
            <a:extLst>
              <a:ext uri="{FF2B5EF4-FFF2-40B4-BE49-F238E27FC236}">
                <a16:creationId xmlns:a16="http://schemas.microsoft.com/office/drawing/2014/main" id="{729295BD-59F0-4E64-B62E-FD8C620803C0}"/>
              </a:ext>
            </a:extLst>
          </p:cNvPr>
          <p:cNvSpPr>
            <a:spLocks noGrp="1"/>
          </p:cNvSpPr>
          <p:nvPr>
            <p:custDataLst>
              <p:tags r:id="rId6"/>
            </p:custDataLst>
          </p:nvPr>
        </p:nvSpPr>
        <p:spPr bwMode="auto">
          <a:xfrm>
            <a:off x="1115882" y="3758569"/>
            <a:ext cx="1347788" cy="3302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997649B2-23A9-4555-BC1E-2B8B96ACFAD0}" type="datetime'% Exper''ie''''n''ci''ng depr''e''ssive s''ym''''p''t''om''s'">
              <a:rPr lang="en-GB" altLang="en-US" sz="1200" smtClean="0">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 Experiencing depressive symptoms</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65" name="PlaceHolder 4">
            <a:extLst>
              <a:ext uri="{FF2B5EF4-FFF2-40B4-BE49-F238E27FC236}">
                <a16:creationId xmlns:a16="http://schemas.microsoft.com/office/drawing/2014/main" id="{B68EB012-8489-4D51-AB1D-CC4F780E9825}"/>
              </a:ext>
            </a:extLst>
          </p:cNvPr>
          <p:cNvSpPr>
            <a:spLocks noGrp="1"/>
          </p:cNvSpPr>
          <p:nvPr>
            <p:custDataLst>
              <p:tags r:id="rId7"/>
            </p:custDataLst>
          </p:nvPr>
        </p:nvSpPr>
        <p:spPr bwMode="gray">
          <a:xfrm>
            <a:off x="1273045" y="2498094"/>
            <a:ext cx="3095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FD856AF5-9362-4AD7-9AFC-E9B00017C719}" type="datetime'''''''5''''''''3%'''''''''''''''''''''''''''''''''''''''''">
              <a:rPr lang="en-GB" altLang="en-US" sz="1200" smtClean="0">
                <a:effectLst/>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53%</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67" name="PlaceHolder 4">
            <a:extLst>
              <a:ext uri="{FF2B5EF4-FFF2-40B4-BE49-F238E27FC236}">
                <a16:creationId xmlns:a16="http://schemas.microsoft.com/office/drawing/2014/main" id="{BDCF1D17-28A2-419B-831C-1366B75F6D5E}"/>
              </a:ext>
            </a:extLst>
          </p:cNvPr>
          <p:cNvSpPr>
            <a:spLocks noGrp="1"/>
          </p:cNvSpPr>
          <p:nvPr>
            <p:custDataLst>
              <p:tags r:id="rId8"/>
            </p:custDataLst>
          </p:nvPr>
        </p:nvSpPr>
        <p:spPr bwMode="gray">
          <a:xfrm>
            <a:off x="3305045" y="2171069"/>
            <a:ext cx="3095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52F07FBC-FAD0-4E93-ACF8-5D053CC2E73F}" type="datetime'''''''''''''''''''''''''''''7''''0''''''%'''''''''''''''''">
              <a:rPr lang="en-GB" altLang="en-US" sz="1200" smtClean="0">
                <a:effectLst/>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70%</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68" name="PlaceHolder 4">
            <a:extLst>
              <a:ext uri="{FF2B5EF4-FFF2-40B4-BE49-F238E27FC236}">
                <a16:creationId xmlns:a16="http://schemas.microsoft.com/office/drawing/2014/main" id="{891BAD83-D124-40E8-ABCE-D0BAEF07DD92}"/>
              </a:ext>
            </a:extLst>
          </p:cNvPr>
          <p:cNvSpPr>
            <a:spLocks noGrp="1"/>
          </p:cNvSpPr>
          <p:nvPr>
            <p:custDataLst>
              <p:tags r:id="rId9"/>
            </p:custDataLst>
          </p:nvPr>
        </p:nvSpPr>
        <p:spPr bwMode="gray">
          <a:xfrm>
            <a:off x="4030533" y="2401256"/>
            <a:ext cx="3095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0538E4C8-3A49-4E4D-9B88-3478D0F1292B}" type="datetime'''''''''''''''5''''8''''''''''''''''''''''''''''''''''%'''''''">
              <a:rPr lang="en-GB" altLang="en-US" sz="1200" smtClean="0">
                <a:effectLst/>
                <a:latin typeface="Calibri" panose="020F0502020204030204" pitchFamily="34" charset="0"/>
                <a:cs typeface="Calibri" panose="020F0502020204030204" pitchFamily="34" charset="0"/>
                <a:sym typeface="Calibri" panose="020F0502020204030204" pitchFamily="34" charset="0"/>
              </a:rPr>
              <a:pPr marL="0" indent="0" algn="ctr">
                <a:spcBef>
                  <a:spcPct val="0"/>
                </a:spcBef>
                <a:spcAft>
                  <a:spcPct val="0"/>
                </a:spcAft>
                <a:buClr>
                  <a:srgbClr val="000000"/>
                </a:buClr>
                <a:buSzPct val="45000"/>
                <a:buNone/>
              </a:pPr>
              <a:t>58%</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24" name="Rectangle 23">
            <a:extLst>
              <a:ext uri="{FF2B5EF4-FFF2-40B4-BE49-F238E27FC236}">
                <a16:creationId xmlns:a16="http://schemas.microsoft.com/office/drawing/2014/main" id="{DEF6EE79-6765-4107-A0E4-84807FF53435}"/>
              </a:ext>
            </a:extLst>
          </p:cNvPr>
          <p:cNvSpPr/>
          <p:nvPr>
            <p:custDataLst>
              <p:tags r:id="rId10"/>
            </p:custDataLst>
          </p:nvPr>
        </p:nvSpPr>
        <p:spPr bwMode="auto">
          <a:xfrm>
            <a:off x="5029069" y="2421894"/>
            <a:ext cx="214313" cy="160338"/>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60E3D465-A6E5-4304-BE64-38DD8E122A57}"/>
              </a:ext>
            </a:extLst>
          </p:cNvPr>
          <p:cNvSpPr/>
          <p:nvPr>
            <p:custDataLst>
              <p:tags r:id="rId11"/>
            </p:custDataLst>
          </p:nvPr>
        </p:nvSpPr>
        <p:spPr bwMode="auto">
          <a:xfrm>
            <a:off x="5029069" y="2645731"/>
            <a:ext cx="214313" cy="160338"/>
          </a:xfrm>
          <a:prstGeom prst="rect">
            <a:avLst/>
          </a:prstGeom>
          <a:solidFill>
            <a:schemeClr val="accent2"/>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PlaceHolder 4">
            <a:extLst>
              <a:ext uri="{FF2B5EF4-FFF2-40B4-BE49-F238E27FC236}">
                <a16:creationId xmlns:a16="http://schemas.microsoft.com/office/drawing/2014/main" id="{283831A9-B757-4E24-8C9C-14E4D4C6C424}"/>
              </a:ext>
            </a:extLst>
          </p:cNvPr>
          <p:cNvSpPr>
            <a:spLocks noGrp="1"/>
          </p:cNvSpPr>
          <p:nvPr>
            <p:custDataLst>
              <p:tags r:id="rId12"/>
            </p:custDataLst>
          </p:nvPr>
        </p:nvSpPr>
        <p:spPr bwMode="auto">
          <a:xfrm>
            <a:off x="5294182" y="2429831"/>
            <a:ext cx="839788"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Clr>
                <a:srgbClr val="000000"/>
              </a:buClr>
              <a:buSzPct val="45000"/>
              <a:buNone/>
            </a:pPr>
            <a:fld id="{CDFDBB5D-260A-4D87-A7B1-442A90D798FA}" type="datetime'''''''''''J''''un''''-''''A''''''''u''g ''''''''''2''0''''20'">
              <a:rPr lang="en-GB" altLang="en-US" sz="1200" smtClean="0">
                <a:latin typeface="Calibri" panose="020F0502020204030204" pitchFamily="34" charset="0"/>
                <a:cs typeface="Calibri" panose="020F0502020204030204" pitchFamily="34" charset="0"/>
                <a:sym typeface="Calibri" panose="020F0502020204030204" pitchFamily="34" charset="0"/>
              </a:rPr>
              <a:pPr marL="0" indent="0">
                <a:spcBef>
                  <a:spcPct val="0"/>
                </a:spcBef>
                <a:spcAft>
                  <a:spcPct val="0"/>
                </a:spcAft>
                <a:buClr>
                  <a:srgbClr val="000000"/>
                </a:buClr>
                <a:buSzPct val="45000"/>
                <a:buNone/>
              </a:pPr>
              <a:t>Jun-Aug 2020</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10" name="PlaceHolder 4">
            <a:extLst>
              <a:ext uri="{FF2B5EF4-FFF2-40B4-BE49-F238E27FC236}">
                <a16:creationId xmlns:a16="http://schemas.microsoft.com/office/drawing/2014/main" id="{3CC8CF8F-4691-4148-9677-D4DC9ECD6997}"/>
              </a:ext>
            </a:extLst>
          </p:cNvPr>
          <p:cNvSpPr>
            <a:spLocks noGrp="1"/>
          </p:cNvSpPr>
          <p:nvPr>
            <p:custDataLst>
              <p:tags r:id="rId13"/>
            </p:custDataLst>
          </p:nvPr>
        </p:nvSpPr>
        <p:spPr bwMode="auto">
          <a:xfrm>
            <a:off x="5294182" y="2653669"/>
            <a:ext cx="425450"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Clr>
                <a:srgbClr val="000000"/>
              </a:buClr>
              <a:buSzPct val="45000"/>
              <a:buNone/>
            </a:pPr>
            <a:fld id="{1B276DBD-ABE7-49E5-B020-F518672A778A}" type="datetime'''''''''''''''F''''''''''''''''''e''''''''''''b-2''''''1'">
              <a:rPr lang="en-GB" altLang="en-US" sz="1200" smtClean="0">
                <a:latin typeface="Calibri" panose="020F0502020204030204" pitchFamily="34" charset="0"/>
                <a:cs typeface="Calibri" panose="020F0502020204030204" pitchFamily="34" charset="0"/>
                <a:sym typeface="Calibri" panose="020F0502020204030204" pitchFamily="34" charset="0"/>
              </a:rPr>
              <a:pPr marL="0" indent="0">
                <a:spcBef>
                  <a:spcPct val="0"/>
                </a:spcBef>
                <a:spcAft>
                  <a:spcPct val="0"/>
                </a:spcAft>
                <a:buClr>
                  <a:srgbClr val="000000"/>
                </a:buClr>
                <a:buSzPct val="45000"/>
                <a:buNone/>
              </a:pPr>
              <a:t>Feb-21</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graphicFrame>
        <p:nvGraphicFramePr>
          <p:cNvPr id="47" name="Table 53">
            <a:extLst>
              <a:ext uri="{FF2B5EF4-FFF2-40B4-BE49-F238E27FC236}">
                <a16:creationId xmlns:a16="http://schemas.microsoft.com/office/drawing/2014/main" id="{C201C71F-5C9A-4901-987A-572295B627DE}"/>
              </a:ext>
            </a:extLst>
          </p:cNvPr>
          <p:cNvGraphicFramePr>
            <a:graphicFrameLocks noGrp="1"/>
          </p:cNvGraphicFramePr>
          <p:nvPr>
            <p:extLst>
              <p:ext uri="{D42A27DB-BD31-4B8C-83A1-F6EECF244321}">
                <p14:modId xmlns:p14="http://schemas.microsoft.com/office/powerpoint/2010/main" val="2297572057"/>
              </p:ext>
            </p:extLst>
          </p:nvPr>
        </p:nvGraphicFramePr>
        <p:xfrm>
          <a:off x="593474" y="1568605"/>
          <a:ext cx="5309513" cy="792480"/>
        </p:xfrm>
        <a:graphic>
          <a:graphicData uri="http://schemas.openxmlformats.org/drawingml/2006/table">
            <a:tbl>
              <a:tblPr firstRow="1" bandRow="1">
                <a:tableStyleId>{5C22544A-7EE6-4342-B048-85BDC9FD1C3A}</a:tableStyleId>
              </a:tblPr>
              <a:tblGrid>
                <a:gridCol w="5309513">
                  <a:extLst>
                    <a:ext uri="{9D8B030D-6E8A-4147-A177-3AD203B41FA5}">
                      <a16:colId xmlns:a16="http://schemas.microsoft.com/office/drawing/2014/main" val="1130762671"/>
                    </a:ext>
                  </a:extLst>
                </a:gridCol>
              </a:tblGrid>
              <a:tr h="517952">
                <a:tc>
                  <a:txBody>
                    <a:bodyPr/>
                    <a:lstStyle/>
                    <a:p>
                      <a:pPr algn="l"/>
                      <a:r>
                        <a:rPr lang="en-US" sz="1400" i="0" dirty="0">
                          <a:solidFill>
                            <a:schemeClr val="tx1"/>
                          </a:solidFill>
                          <a:latin typeface="Calibri" panose="020F0502020204030204" pitchFamily="34" charset="0"/>
                          <a:cs typeface="Calibri" panose="020F0502020204030204" pitchFamily="34" charset="0"/>
                        </a:rPr>
                        <a:t>Proportion of adolescents reporting depressive symptoms and skipping meals</a:t>
                      </a:r>
                    </a:p>
                  </a:txBody>
                  <a:tcPr>
                    <a:lnL w="12700" cmpd="sng">
                      <a:noFill/>
                    </a:lnL>
                    <a:lnR w="12700" cmpd="sng">
                      <a:noFill/>
                    </a:lnR>
                    <a:lnT w="12700" cmpd="sng">
                      <a:noFill/>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3421177"/>
                  </a:ext>
                </a:extLst>
              </a:tr>
              <a:tr h="274210">
                <a:tc>
                  <a:txBody>
                    <a:bodyPr/>
                    <a:lstStyle/>
                    <a:p>
                      <a:pPr algn="l"/>
                      <a:r>
                        <a:rPr lang="en-US" sz="1200" b="0" i="0" dirty="0">
                          <a:solidFill>
                            <a:schemeClr val="tx1"/>
                          </a:solidFill>
                          <a:latin typeface="Calibri" panose="020F0502020204030204" pitchFamily="34" charset="0"/>
                          <a:cs typeface="Calibri" panose="020F0502020204030204" pitchFamily="34" charset="0"/>
                        </a:rPr>
                        <a:t>%; 2020 - 2021</a:t>
                      </a:r>
                    </a:p>
                  </a:txBody>
                  <a:tcPr>
                    <a:lnT w="6350" cap="flat" cmpd="sng" algn="ctr">
                      <a:solidFill>
                        <a:schemeClr val="accent2"/>
                      </a:solidFill>
                      <a:prstDash val="solid"/>
                      <a:round/>
                      <a:headEnd type="none" w="med" len="med"/>
                      <a:tailEnd type="none" w="med" len="med"/>
                    </a:lnT>
                    <a:noFill/>
                  </a:tcPr>
                </a:tc>
                <a:extLst>
                  <a:ext uri="{0D108BD9-81ED-4DB2-BD59-A6C34878D82A}">
                    <a16:rowId xmlns:a16="http://schemas.microsoft.com/office/drawing/2014/main" val="1551128407"/>
                  </a:ext>
                </a:extLst>
              </a:tr>
            </a:tbl>
          </a:graphicData>
        </a:graphic>
      </p:graphicFrame>
      <p:sp>
        <p:nvSpPr>
          <p:cNvPr id="58" name="TextShape 2">
            <a:extLst>
              <a:ext uri="{FF2B5EF4-FFF2-40B4-BE49-F238E27FC236}">
                <a16:creationId xmlns:a16="http://schemas.microsoft.com/office/drawing/2014/main" id="{35CEDEEC-4FB9-4590-A0C3-1B6DA7810D4C}"/>
              </a:ext>
            </a:extLst>
          </p:cNvPr>
          <p:cNvSpPr txBox="1"/>
          <p:nvPr/>
        </p:nvSpPr>
        <p:spPr>
          <a:xfrm>
            <a:off x="261619" y="119267"/>
            <a:ext cx="6583681" cy="970062"/>
          </a:xfrm>
          <a:prstGeom prst="rect">
            <a:avLst/>
          </a:prstGeom>
          <a:noFill/>
          <a:ln>
            <a:noFill/>
          </a:ln>
        </p:spPr>
        <p:txBody>
          <a:bodyPr anchor="ctr">
            <a:noAutofit/>
          </a:bodyPr>
          <a:lstStyle/>
          <a:p>
            <a:pPr>
              <a:lnSpc>
                <a:spcPct val="100000"/>
              </a:lnSpc>
            </a:pPr>
            <a:r>
              <a:rPr lang="en-US" sz="2200" b="1" u="sng" spc="-1" dirty="0">
                <a:solidFill>
                  <a:srgbClr val="8F2B32"/>
                </a:solidFill>
                <a:latin typeface="Calibri" panose="020F0502020204030204" pitchFamily="34" charset="0"/>
                <a:cs typeface="Calibri" panose="020F0502020204030204" pitchFamily="34" charset="0"/>
              </a:rPr>
              <a:t>Mental health and food security:</a:t>
            </a:r>
            <a:r>
              <a:rPr lang="en-US" sz="2200" strike="noStrike" spc="-1" dirty="0">
                <a:solidFill>
                  <a:srgbClr val="8F2B32"/>
                </a:solidFill>
                <a:latin typeface="Calibri" panose="020F0502020204030204" pitchFamily="34" charset="0"/>
                <a:cs typeface="Calibri" panose="020F0502020204030204" pitchFamily="34" charset="0"/>
              </a:rPr>
              <a:t> </a:t>
            </a:r>
            <a:r>
              <a:rPr lang="en-US" sz="2200" b="1" spc="-1" dirty="0">
                <a:solidFill>
                  <a:srgbClr val="8F2B32"/>
                </a:solidFill>
                <a:latin typeface="Calibri" panose="020F0502020204030204" pitchFamily="34" charset="0"/>
                <a:cs typeface="Calibri" panose="020F0502020204030204" pitchFamily="34" charset="0"/>
              </a:rPr>
              <a:t>Adolescents reported experiencing depressive symptoms and skipping meals due to reduced family income </a:t>
            </a:r>
            <a:endParaRPr lang="en-US" sz="2200" b="1" strike="noStrike" spc="-1" dirty="0">
              <a:solidFill>
                <a:srgbClr val="8F2B32"/>
              </a:solidFill>
              <a:latin typeface="Calibri" panose="020F0502020204030204" pitchFamily="34" charset="0"/>
              <a:cs typeface="Calibri" panose="020F0502020204030204" pitchFamily="34" charset="0"/>
            </a:endParaRPr>
          </a:p>
        </p:txBody>
      </p:sp>
      <p:sp>
        <p:nvSpPr>
          <p:cNvPr id="70" name="Rectangle 69">
            <a:extLst>
              <a:ext uri="{FF2B5EF4-FFF2-40B4-BE49-F238E27FC236}">
                <a16:creationId xmlns:a16="http://schemas.microsoft.com/office/drawing/2014/main" id="{263683AC-73CB-469F-9951-A9C780E95BBB}"/>
              </a:ext>
            </a:extLst>
          </p:cNvPr>
          <p:cNvSpPr/>
          <p:nvPr/>
        </p:nvSpPr>
        <p:spPr>
          <a:xfrm>
            <a:off x="7668990" y="1816576"/>
            <a:ext cx="1073426" cy="226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Calibri" panose="020F0502020204030204" pitchFamily="34" charset="0"/>
                <a:cs typeface="Calibri" panose="020F0502020204030204" pitchFamily="34" charset="0"/>
              </a:rPr>
              <a:t>Economic </a:t>
            </a:r>
          </a:p>
          <a:p>
            <a:pPr algn="ctr"/>
            <a:r>
              <a:rPr lang="en-GB" sz="1400" dirty="0">
                <a:latin typeface="Calibri" panose="020F0502020204030204" pitchFamily="34" charset="0"/>
                <a:cs typeface="Calibri" panose="020F0502020204030204" pitchFamily="34" charset="0"/>
              </a:rPr>
              <a:t>effects</a:t>
            </a:r>
          </a:p>
        </p:txBody>
      </p:sp>
      <p:pic>
        <p:nvPicPr>
          <p:cNvPr id="71" name="Graphic 70">
            <a:extLst>
              <a:ext uri="{FF2B5EF4-FFF2-40B4-BE49-F238E27FC236}">
                <a16:creationId xmlns:a16="http://schemas.microsoft.com/office/drawing/2014/main" id="{7BA33644-77BC-4659-BFE7-2A67C2D44545}"/>
              </a:ext>
            </a:extLst>
          </p:cNvPr>
          <p:cNvPicPr>
            <a:picLocks noChangeAspect="1"/>
          </p:cNvPicPr>
          <p:nvPr/>
        </p:nvPicPr>
        <p:blipFill rotWithShape="1">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b="15002"/>
          <a:stretch/>
        </p:blipFill>
        <p:spPr>
          <a:xfrm>
            <a:off x="7886160" y="1183289"/>
            <a:ext cx="542130" cy="576000"/>
          </a:xfrm>
          <a:prstGeom prst="rect">
            <a:avLst/>
          </a:prstGeom>
        </p:spPr>
      </p:pic>
      <p:sp>
        <p:nvSpPr>
          <p:cNvPr id="72" name="CustomShape 1">
            <a:extLst>
              <a:ext uri="{FF2B5EF4-FFF2-40B4-BE49-F238E27FC236}">
                <a16:creationId xmlns:a16="http://schemas.microsoft.com/office/drawing/2014/main" id="{145B3DD6-6CB1-46FD-A431-5E15DD0CF5DD}"/>
              </a:ext>
            </a:extLst>
          </p:cNvPr>
          <p:cNvSpPr/>
          <p:nvPr/>
        </p:nvSpPr>
        <p:spPr>
          <a:xfrm>
            <a:off x="8543160" y="4776344"/>
            <a:ext cx="547200" cy="392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fld id="{CC9CADAE-3DEE-4884-8701-995958E6EC4B}" type="slidenum">
              <a:rPr lang="en-US" sz="1200" b="0" strike="noStrike" spc="-1">
                <a:solidFill>
                  <a:srgbClr val="FFFFFF"/>
                </a:solidFill>
                <a:latin typeface="Montserrat"/>
                <a:ea typeface="Montserrat"/>
              </a:rPr>
              <a:t>8</a:t>
            </a:fld>
            <a:endParaRPr lang="en-US" sz="1200" b="0" strike="noStrike" spc="-1" dirty="0">
              <a:latin typeface="Arial"/>
            </a:endParaRPr>
          </a:p>
        </p:txBody>
      </p:sp>
      <p:pic>
        <p:nvPicPr>
          <p:cNvPr id="29" name="Graphic 28">
            <a:extLst>
              <a:ext uri="{FF2B5EF4-FFF2-40B4-BE49-F238E27FC236}">
                <a16:creationId xmlns:a16="http://schemas.microsoft.com/office/drawing/2014/main" id="{67BAFFC7-3CFC-4CC1-A4AE-E256B5543BC3}"/>
              </a:ext>
            </a:extLst>
          </p:cNvPr>
          <p:cNvPicPr>
            <a:picLocks noChangeAspect="1"/>
          </p:cNvPicPr>
          <p:nvPr/>
        </p:nvPicPr>
        <p:blipFill rotWithShape="1">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t="1" b="20913"/>
          <a:stretch/>
        </p:blipFill>
        <p:spPr>
          <a:xfrm>
            <a:off x="7886160" y="237718"/>
            <a:ext cx="540000" cy="540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2686CEF7-C730-475D-81B8-D0CAA77C70B3}"/>
              </a:ext>
            </a:extLst>
          </p:cNvPr>
          <p:cNvGraphicFramePr>
            <a:graphicFrameLocks noChangeAspect="1"/>
          </p:cNvGraphicFramePr>
          <p:nvPr>
            <p:custDataLst>
              <p:tags r:id="rId2"/>
            </p:custDataLst>
            <p:extLst>
              <p:ext uri="{D42A27DB-BD31-4B8C-83A1-F6EECF244321}">
                <p14:modId xmlns:p14="http://schemas.microsoft.com/office/powerpoint/2010/main" val="1574083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Slide" r:id="rId20" imgW="415" imgH="416" progId="TCLayout.ActiveDocument.1">
                  <p:embed/>
                </p:oleObj>
              </mc:Choice>
              <mc:Fallback>
                <p:oleObj name="think-cell Slide" r:id="rId20" imgW="415" imgH="416" progId="TCLayout.ActiveDocument.1">
                  <p:embed/>
                  <p:pic>
                    <p:nvPicPr>
                      <p:cNvPr id="14" name="Object 13" hidden="1">
                        <a:extLst>
                          <a:ext uri="{FF2B5EF4-FFF2-40B4-BE49-F238E27FC236}">
                            <a16:creationId xmlns:a16="http://schemas.microsoft.com/office/drawing/2014/main" id="{2686CEF7-C730-475D-81B8-D0CAA77C70B3}"/>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7" name="TextShape 2">
            <a:extLst>
              <a:ext uri="{FF2B5EF4-FFF2-40B4-BE49-F238E27FC236}">
                <a16:creationId xmlns:a16="http://schemas.microsoft.com/office/drawing/2014/main" id="{13AA0D53-DCE5-4E9A-A67C-9EB5ACEAFFAD}"/>
              </a:ext>
            </a:extLst>
          </p:cNvPr>
          <p:cNvSpPr txBox="1"/>
          <p:nvPr/>
        </p:nvSpPr>
        <p:spPr>
          <a:xfrm>
            <a:off x="261619" y="119267"/>
            <a:ext cx="6723602" cy="970062"/>
          </a:xfrm>
          <a:prstGeom prst="rect">
            <a:avLst/>
          </a:prstGeom>
          <a:noFill/>
          <a:ln>
            <a:noFill/>
          </a:ln>
        </p:spPr>
        <p:txBody>
          <a:bodyPr anchor="ctr">
            <a:noAutofit/>
          </a:bodyPr>
          <a:lstStyle/>
          <a:p>
            <a:pPr>
              <a:lnSpc>
                <a:spcPct val="100000"/>
              </a:lnSpc>
            </a:pPr>
            <a:r>
              <a:rPr lang="en-US" sz="2200" b="1" u="sng" spc="-1" dirty="0">
                <a:solidFill>
                  <a:srgbClr val="8F2B32"/>
                </a:solidFill>
                <a:latin typeface="Calibri" panose="020F0502020204030204" pitchFamily="34" charset="0"/>
                <a:cs typeface="Calibri" panose="020F0502020204030204" pitchFamily="34" charset="0"/>
              </a:rPr>
              <a:t>Economic effects:</a:t>
            </a:r>
            <a:r>
              <a:rPr lang="en-US" sz="2200" strike="noStrike" spc="-1" dirty="0">
                <a:solidFill>
                  <a:srgbClr val="8F2B32"/>
                </a:solidFill>
                <a:latin typeface="Calibri" panose="020F0502020204030204" pitchFamily="34" charset="0"/>
                <a:cs typeface="Calibri" panose="020F0502020204030204" pitchFamily="34" charset="0"/>
              </a:rPr>
              <a:t> </a:t>
            </a:r>
            <a:r>
              <a:rPr lang="en-US" sz="2200" b="1" strike="noStrike" spc="-1" dirty="0">
                <a:solidFill>
                  <a:srgbClr val="8F2B32"/>
                </a:solidFill>
                <a:latin typeface="Calibri" panose="020F0502020204030204" pitchFamily="34" charset="0"/>
                <a:cs typeface="Calibri" panose="020F0502020204030204" pitchFamily="34" charset="0"/>
              </a:rPr>
              <a:t>The economic impact of COVID-19 limited girls’</a:t>
            </a:r>
            <a:r>
              <a:rPr lang="en-US" sz="2200" b="1" spc="-1" dirty="0">
                <a:solidFill>
                  <a:srgbClr val="8F2B32"/>
                </a:solidFill>
                <a:latin typeface="Calibri" panose="020F0502020204030204" pitchFamily="34" charset="0"/>
                <a:cs typeface="Calibri" panose="020F0502020204030204" pitchFamily="34" charset="0"/>
              </a:rPr>
              <a:t> access to menstrual hygiene products</a:t>
            </a:r>
            <a:endParaRPr lang="en-US" sz="2200" b="1" strike="noStrike" spc="-1" dirty="0">
              <a:solidFill>
                <a:srgbClr val="8F2B32"/>
              </a:solidFill>
              <a:latin typeface="Calibri" panose="020F0502020204030204" pitchFamily="34" charset="0"/>
              <a:cs typeface="Calibri" panose="020F0502020204030204" pitchFamily="34" charset="0"/>
            </a:endParaRPr>
          </a:p>
        </p:txBody>
      </p:sp>
      <p:graphicFrame>
        <p:nvGraphicFramePr>
          <p:cNvPr id="12" name="Table 53">
            <a:extLst>
              <a:ext uri="{FF2B5EF4-FFF2-40B4-BE49-F238E27FC236}">
                <a16:creationId xmlns:a16="http://schemas.microsoft.com/office/drawing/2014/main" id="{FDBA084C-A58F-4F23-AA4F-D2E1AFD30031}"/>
              </a:ext>
            </a:extLst>
          </p:cNvPr>
          <p:cNvGraphicFramePr>
            <a:graphicFrameLocks noGrp="1"/>
          </p:cNvGraphicFramePr>
          <p:nvPr>
            <p:extLst>
              <p:ext uri="{D42A27DB-BD31-4B8C-83A1-F6EECF244321}">
                <p14:modId xmlns:p14="http://schemas.microsoft.com/office/powerpoint/2010/main" val="3725972262"/>
              </p:ext>
            </p:extLst>
          </p:nvPr>
        </p:nvGraphicFramePr>
        <p:xfrm>
          <a:off x="250825" y="1241426"/>
          <a:ext cx="4834034" cy="792480"/>
        </p:xfrm>
        <a:graphic>
          <a:graphicData uri="http://schemas.openxmlformats.org/drawingml/2006/table">
            <a:tbl>
              <a:tblPr firstRow="1" bandRow="1">
                <a:tableStyleId>{5C22544A-7EE6-4342-B048-85BDC9FD1C3A}</a:tableStyleId>
              </a:tblPr>
              <a:tblGrid>
                <a:gridCol w="4834034">
                  <a:extLst>
                    <a:ext uri="{9D8B030D-6E8A-4147-A177-3AD203B41FA5}">
                      <a16:colId xmlns:a16="http://schemas.microsoft.com/office/drawing/2014/main" val="1130762671"/>
                    </a:ext>
                  </a:extLst>
                </a:gridCol>
              </a:tblGrid>
              <a:tr h="517952">
                <a:tc>
                  <a:txBody>
                    <a:bodyPr/>
                    <a:lstStyle/>
                    <a:p>
                      <a:pPr algn="l"/>
                      <a:r>
                        <a:rPr lang="en-US" sz="1400" i="0" dirty="0">
                          <a:solidFill>
                            <a:schemeClr val="tx1"/>
                          </a:solidFill>
                          <a:latin typeface="Calibri" panose="020F0502020204030204" pitchFamily="34" charset="0"/>
                          <a:cs typeface="Calibri" panose="020F0502020204030204" pitchFamily="34" charset="0"/>
                        </a:rPr>
                        <a:t>Proportion of adolescent girls reporting to have accessed to menstrual and other reproductive health products</a:t>
                      </a:r>
                    </a:p>
                  </a:txBody>
                  <a:tcPr>
                    <a:lnL w="12700" cmpd="sng">
                      <a:noFill/>
                    </a:lnL>
                    <a:lnR w="12700" cmpd="sng">
                      <a:noFill/>
                    </a:lnR>
                    <a:lnT w="12700" cmpd="sng">
                      <a:noFill/>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3421177"/>
                  </a:ext>
                </a:extLst>
              </a:tr>
              <a:tr h="274210">
                <a:tc>
                  <a:txBody>
                    <a:bodyPr/>
                    <a:lstStyle/>
                    <a:p>
                      <a:pPr algn="l"/>
                      <a:r>
                        <a:rPr lang="en-US" sz="1200" b="0" i="0" dirty="0">
                          <a:solidFill>
                            <a:schemeClr val="tx1"/>
                          </a:solidFill>
                          <a:latin typeface="Calibri" panose="020F0502020204030204" pitchFamily="34" charset="0"/>
                          <a:cs typeface="Calibri" panose="020F0502020204030204" pitchFamily="34" charset="0"/>
                        </a:rPr>
                        <a:t>%; 2020 - 2021</a:t>
                      </a:r>
                    </a:p>
                  </a:txBody>
                  <a:tcPr>
                    <a:lnT w="6350" cap="flat" cmpd="sng" algn="ctr">
                      <a:solidFill>
                        <a:schemeClr val="accent2"/>
                      </a:solidFill>
                      <a:prstDash val="solid"/>
                      <a:round/>
                      <a:headEnd type="none" w="med" len="med"/>
                      <a:tailEnd type="none" w="med" len="med"/>
                    </a:lnT>
                    <a:noFill/>
                  </a:tcPr>
                </a:tc>
                <a:extLst>
                  <a:ext uri="{0D108BD9-81ED-4DB2-BD59-A6C34878D82A}">
                    <a16:rowId xmlns:a16="http://schemas.microsoft.com/office/drawing/2014/main" val="1551128407"/>
                  </a:ext>
                </a:extLst>
              </a:tr>
            </a:tbl>
          </a:graphicData>
        </a:graphic>
      </p:graphicFrame>
      <p:graphicFrame>
        <p:nvGraphicFramePr>
          <p:cNvPr id="30" name="Chart 29">
            <a:extLst>
              <a:ext uri="{FF2B5EF4-FFF2-40B4-BE49-F238E27FC236}">
                <a16:creationId xmlns:a16="http://schemas.microsoft.com/office/drawing/2014/main" id="{644E9551-938A-4B03-B21C-F6946A65497F}"/>
              </a:ext>
            </a:extLst>
          </p:cNvPr>
          <p:cNvGraphicFramePr/>
          <p:nvPr>
            <p:custDataLst>
              <p:tags r:id="rId3"/>
            </p:custDataLst>
            <p:extLst>
              <p:ext uri="{D42A27DB-BD31-4B8C-83A1-F6EECF244321}">
                <p14:modId xmlns:p14="http://schemas.microsoft.com/office/powerpoint/2010/main" val="931098794"/>
              </p:ext>
            </p:extLst>
          </p:nvPr>
        </p:nvGraphicFramePr>
        <p:xfrm>
          <a:off x="482600" y="2239963"/>
          <a:ext cx="4219575" cy="2051050"/>
        </p:xfrm>
        <a:graphic>
          <a:graphicData uri="http://schemas.openxmlformats.org/drawingml/2006/chart">
            <c:chart xmlns:c="http://schemas.openxmlformats.org/drawingml/2006/chart" xmlns:r="http://schemas.openxmlformats.org/officeDocument/2006/relationships" r:id="rId22"/>
          </a:graphicData>
        </a:graphic>
      </p:graphicFrame>
      <p:sp>
        <p:nvSpPr>
          <p:cNvPr id="87" name="PlaceHolder 4">
            <a:extLst>
              <a:ext uri="{FF2B5EF4-FFF2-40B4-BE49-F238E27FC236}">
                <a16:creationId xmlns:a16="http://schemas.microsoft.com/office/drawing/2014/main" id="{1ADD2A7F-60A6-4BD9-B407-2D1E33F38958}"/>
              </a:ext>
            </a:extLst>
          </p:cNvPr>
          <p:cNvSpPr>
            <a:spLocks noGrp="1"/>
          </p:cNvSpPr>
          <p:nvPr>
            <p:custDataLst>
              <p:tags r:id="rId4"/>
            </p:custDataLst>
          </p:nvPr>
        </p:nvSpPr>
        <p:spPr bwMode="gray">
          <a:xfrm>
            <a:off x="1423988" y="2132013"/>
            <a:ext cx="3095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674CF19C-7753-4730-96EE-824F51B99139}" type="datetime'''''''''''57''''''''''''''''''%'''">
              <a:rPr lang="en-GB" altLang="en-US" sz="1200" smtClean="0">
                <a:latin typeface="Calibri" panose="020F0502020204030204" pitchFamily="34" charset="0"/>
                <a:cs typeface="Calibri" panose="020F0502020204030204" pitchFamily="34" charset="0"/>
              </a:rPr>
              <a:pPr marL="0" indent="0" algn="ctr">
                <a:spcBef>
                  <a:spcPct val="0"/>
                </a:spcBef>
                <a:spcAft>
                  <a:spcPct val="0"/>
                </a:spcAft>
                <a:buClr>
                  <a:srgbClr val="000000"/>
                </a:buClr>
                <a:buSzPct val="45000"/>
                <a:buNone/>
              </a:pPr>
              <a:t>57%</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16" name="PlaceHolder 4">
            <a:extLst>
              <a:ext uri="{FF2B5EF4-FFF2-40B4-BE49-F238E27FC236}">
                <a16:creationId xmlns:a16="http://schemas.microsoft.com/office/drawing/2014/main" id="{558868CF-28A7-4DFD-A19D-4913554ED501}"/>
              </a:ext>
            </a:extLst>
          </p:cNvPr>
          <p:cNvSpPr>
            <a:spLocks noGrp="1"/>
          </p:cNvSpPr>
          <p:nvPr>
            <p:custDataLst>
              <p:tags r:id="rId5"/>
            </p:custDataLst>
          </p:nvPr>
        </p:nvSpPr>
        <p:spPr bwMode="auto">
          <a:xfrm>
            <a:off x="1152525" y="4259263"/>
            <a:ext cx="852488"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E1E54E83-3C59-4B19-BE40-EC075E115F19}" type="datetime'''''''J''''''''''''un-Aug 2''''''''02''0'''''''''">
              <a:rPr lang="en-GB" altLang="en-US" sz="1200" smtClean="0">
                <a:latin typeface="Calibri" panose="020F0502020204030204" pitchFamily="34" charset="0"/>
                <a:cs typeface="Calibri" panose="020F0502020204030204" pitchFamily="34" charset="0"/>
              </a:rPr>
              <a:pPr marL="0" indent="0" algn="ctr">
                <a:spcBef>
                  <a:spcPct val="0"/>
                </a:spcBef>
                <a:spcAft>
                  <a:spcPct val="0"/>
                </a:spcAft>
                <a:buClr>
                  <a:srgbClr val="000000"/>
                </a:buClr>
                <a:buSzPct val="45000"/>
                <a:buNone/>
              </a:pPr>
              <a:t>Jun-Aug 2020</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90" name="PlaceHolder 4">
            <a:extLst>
              <a:ext uri="{FF2B5EF4-FFF2-40B4-BE49-F238E27FC236}">
                <a16:creationId xmlns:a16="http://schemas.microsoft.com/office/drawing/2014/main" id="{FE40311D-0EFA-482B-9635-E1896AB7FEF1}"/>
              </a:ext>
            </a:extLst>
          </p:cNvPr>
          <p:cNvSpPr>
            <a:spLocks noGrp="1"/>
          </p:cNvSpPr>
          <p:nvPr>
            <p:custDataLst>
              <p:tags r:id="rId6"/>
            </p:custDataLst>
          </p:nvPr>
        </p:nvSpPr>
        <p:spPr bwMode="gray">
          <a:xfrm>
            <a:off x="3451225" y="2198688"/>
            <a:ext cx="3095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1BDC1AEF-7E02-48F7-8B38-731BC14119A6}" type="datetime'''''5''''''''''''''''''''''''''''5''''''''''''''''''''''%'''">
              <a:rPr lang="en-GB" altLang="en-US" sz="1200" smtClean="0">
                <a:latin typeface="Calibri" panose="020F0502020204030204" pitchFamily="34" charset="0"/>
                <a:cs typeface="Calibri" panose="020F0502020204030204" pitchFamily="34" charset="0"/>
              </a:rPr>
              <a:pPr marL="0" indent="0" algn="ctr">
                <a:spcBef>
                  <a:spcPct val="0"/>
                </a:spcBef>
                <a:spcAft>
                  <a:spcPct val="0"/>
                </a:spcAft>
                <a:buClr>
                  <a:srgbClr val="000000"/>
                </a:buClr>
                <a:buSzPct val="45000"/>
                <a:buNone/>
              </a:pPr>
              <a:t>55%</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86" name="PlaceHolder 4">
            <a:extLst>
              <a:ext uri="{FF2B5EF4-FFF2-40B4-BE49-F238E27FC236}">
                <a16:creationId xmlns:a16="http://schemas.microsoft.com/office/drawing/2014/main" id="{4221A398-3D03-4B64-86D2-FCE99512952C}"/>
              </a:ext>
            </a:extLst>
          </p:cNvPr>
          <p:cNvSpPr>
            <a:spLocks noGrp="1"/>
          </p:cNvSpPr>
          <p:nvPr>
            <p:custDataLst>
              <p:tags r:id="rId7"/>
            </p:custDataLst>
          </p:nvPr>
        </p:nvSpPr>
        <p:spPr bwMode="gray">
          <a:xfrm>
            <a:off x="890588" y="2330450"/>
            <a:ext cx="3095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FD6742C4-266C-485A-8156-D2257A899DB4}" type="datetime'''''''''''''''5''''''1''''''''''''''''%'">
              <a:rPr lang="en-GB" altLang="en-US" sz="1200" smtClean="0">
                <a:latin typeface="Calibri" panose="020F0502020204030204" pitchFamily="34" charset="0"/>
                <a:cs typeface="Calibri" panose="020F0502020204030204" pitchFamily="34" charset="0"/>
              </a:rPr>
              <a:pPr marL="0" indent="0" algn="ctr">
                <a:spcBef>
                  <a:spcPct val="0"/>
                </a:spcBef>
                <a:spcAft>
                  <a:spcPct val="0"/>
                </a:spcAft>
                <a:buClr>
                  <a:srgbClr val="000000"/>
                </a:buClr>
                <a:buSzPct val="45000"/>
                <a:buNone/>
              </a:pPr>
              <a:t>51%</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65" name="PlaceHolder 4">
            <a:extLst>
              <a:ext uri="{FF2B5EF4-FFF2-40B4-BE49-F238E27FC236}">
                <a16:creationId xmlns:a16="http://schemas.microsoft.com/office/drawing/2014/main" id="{51FAD4DA-5D9E-441D-8AC5-2DB74437B699}"/>
              </a:ext>
            </a:extLst>
          </p:cNvPr>
          <p:cNvSpPr>
            <a:spLocks noGrp="1"/>
          </p:cNvSpPr>
          <p:nvPr>
            <p:custDataLst>
              <p:tags r:id="rId8"/>
            </p:custDataLst>
          </p:nvPr>
        </p:nvSpPr>
        <p:spPr bwMode="auto">
          <a:xfrm>
            <a:off x="3386138" y="4259263"/>
            <a:ext cx="438150"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64D901DE-3904-4056-9833-C0115F350226}" type="datetime'''''''''''''''F''e''''''''''''''''b''-2''''''''''1'''''''''''">
              <a:rPr lang="en-GB" altLang="en-US" sz="1200" smtClean="0">
                <a:latin typeface="Calibri" panose="020F0502020204030204" pitchFamily="34" charset="0"/>
                <a:cs typeface="Calibri" panose="020F0502020204030204" pitchFamily="34" charset="0"/>
              </a:rPr>
              <a:pPr marL="0" indent="0" algn="ctr">
                <a:spcBef>
                  <a:spcPct val="0"/>
                </a:spcBef>
                <a:spcAft>
                  <a:spcPct val="0"/>
                </a:spcAft>
                <a:buClr>
                  <a:srgbClr val="000000"/>
                </a:buClr>
                <a:buSzPct val="45000"/>
                <a:buNone/>
              </a:pPr>
              <a:t>Feb-21</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88" name="PlaceHolder 4">
            <a:extLst>
              <a:ext uri="{FF2B5EF4-FFF2-40B4-BE49-F238E27FC236}">
                <a16:creationId xmlns:a16="http://schemas.microsoft.com/office/drawing/2014/main" id="{BCDA4A5C-837A-4E34-8D76-5558508A2C25}"/>
              </a:ext>
            </a:extLst>
          </p:cNvPr>
          <p:cNvSpPr>
            <a:spLocks noGrp="1"/>
          </p:cNvSpPr>
          <p:nvPr>
            <p:custDataLst>
              <p:tags r:id="rId9"/>
            </p:custDataLst>
          </p:nvPr>
        </p:nvSpPr>
        <p:spPr bwMode="gray">
          <a:xfrm>
            <a:off x="1958975" y="2232025"/>
            <a:ext cx="3095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066A418F-3391-4B71-9E6B-EB11A84DF175}" type="datetime'''''''''''5''''''''''4%'''''">
              <a:rPr lang="en-GB" altLang="en-US" sz="1200" smtClean="0">
                <a:latin typeface="Calibri" panose="020F0502020204030204" pitchFamily="34" charset="0"/>
                <a:cs typeface="Calibri" panose="020F0502020204030204" pitchFamily="34" charset="0"/>
              </a:rPr>
              <a:pPr marL="0" indent="0" algn="ctr">
                <a:spcBef>
                  <a:spcPct val="0"/>
                </a:spcBef>
                <a:spcAft>
                  <a:spcPct val="0"/>
                </a:spcAft>
                <a:buClr>
                  <a:srgbClr val="000000"/>
                </a:buClr>
                <a:buSzPct val="45000"/>
                <a:buNone/>
              </a:pPr>
              <a:t>54%</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89" name="PlaceHolder 4">
            <a:extLst>
              <a:ext uri="{FF2B5EF4-FFF2-40B4-BE49-F238E27FC236}">
                <a16:creationId xmlns:a16="http://schemas.microsoft.com/office/drawing/2014/main" id="{5294E9E4-11B9-461D-888A-5DFA4DE723C0}"/>
              </a:ext>
            </a:extLst>
          </p:cNvPr>
          <p:cNvSpPr>
            <a:spLocks noGrp="1"/>
          </p:cNvSpPr>
          <p:nvPr>
            <p:custDataLst>
              <p:tags r:id="rId10"/>
            </p:custDataLst>
          </p:nvPr>
        </p:nvSpPr>
        <p:spPr bwMode="gray">
          <a:xfrm>
            <a:off x="2917825" y="2528888"/>
            <a:ext cx="3095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59C48669-E1E6-47E6-8C8B-3F7FA6C8CF28}" type="datetime'''''''''''''''''''''''''''''''''''''''''''''''45''%'''''''">
              <a:rPr lang="en-GB" altLang="en-US" sz="1200" smtClean="0">
                <a:latin typeface="Calibri" panose="020F0502020204030204" pitchFamily="34" charset="0"/>
                <a:cs typeface="Calibri" panose="020F0502020204030204" pitchFamily="34" charset="0"/>
              </a:rPr>
              <a:pPr marL="0" indent="0" algn="ctr">
                <a:spcBef>
                  <a:spcPct val="0"/>
                </a:spcBef>
                <a:spcAft>
                  <a:spcPct val="0"/>
                </a:spcAft>
                <a:buClr>
                  <a:srgbClr val="000000"/>
                </a:buClr>
                <a:buSzPct val="45000"/>
                <a:buNone/>
              </a:pPr>
              <a:t>45%</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91" name="PlaceHolder 4">
            <a:extLst>
              <a:ext uri="{FF2B5EF4-FFF2-40B4-BE49-F238E27FC236}">
                <a16:creationId xmlns:a16="http://schemas.microsoft.com/office/drawing/2014/main" id="{7060B291-C545-47FE-8061-2FB8F6239D13}"/>
              </a:ext>
            </a:extLst>
          </p:cNvPr>
          <p:cNvSpPr>
            <a:spLocks noGrp="1"/>
          </p:cNvSpPr>
          <p:nvPr>
            <p:custDataLst>
              <p:tags r:id="rId11"/>
            </p:custDataLst>
          </p:nvPr>
        </p:nvSpPr>
        <p:spPr bwMode="gray">
          <a:xfrm>
            <a:off x="3986213" y="2198688"/>
            <a:ext cx="3095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Clr>
                <a:srgbClr val="000000"/>
              </a:buClr>
              <a:buSzPct val="45000"/>
              <a:buNone/>
            </a:pPr>
            <a:fld id="{C7EECE9C-A969-4FFE-976E-86CF72B1B99E}" type="datetime'''''''''''''''''''5''5''''''''''''''''''%'''''''''''''">
              <a:rPr lang="en-GB" altLang="en-US" sz="1200" smtClean="0">
                <a:latin typeface="Calibri" panose="020F0502020204030204" pitchFamily="34" charset="0"/>
                <a:cs typeface="Calibri" panose="020F0502020204030204" pitchFamily="34" charset="0"/>
              </a:rPr>
              <a:pPr marL="0" indent="0" algn="ctr">
                <a:spcBef>
                  <a:spcPct val="0"/>
                </a:spcBef>
                <a:spcAft>
                  <a:spcPct val="0"/>
                </a:spcAft>
                <a:buClr>
                  <a:srgbClr val="000000"/>
                </a:buClr>
                <a:buSzPct val="45000"/>
                <a:buNone/>
              </a:pPr>
              <a:t>55%</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3" name="Rectangle 2">
            <a:extLst>
              <a:ext uri="{FF2B5EF4-FFF2-40B4-BE49-F238E27FC236}">
                <a16:creationId xmlns:a16="http://schemas.microsoft.com/office/drawing/2014/main" id="{71CD5D20-C0A9-404F-A920-7ED8FB2BD108}"/>
              </a:ext>
            </a:extLst>
          </p:cNvPr>
          <p:cNvSpPr/>
          <p:nvPr>
            <p:custDataLst>
              <p:tags r:id="rId12"/>
            </p:custDataLst>
          </p:nvPr>
        </p:nvSpPr>
        <p:spPr bwMode="auto">
          <a:xfrm>
            <a:off x="1093788" y="4616450"/>
            <a:ext cx="214313" cy="160338"/>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92CCE221-546E-4AD5-A627-7CD018A69B91}"/>
              </a:ext>
            </a:extLst>
          </p:cNvPr>
          <p:cNvSpPr/>
          <p:nvPr>
            <p:custDataLst>
              <p:tags r:id="rId13"/>
            </p:custDataLst>
          </p:nvPr>
        </p:nvSpPr>
        <p:spPr bwMode="auto">
          <a:xfrm>
            <a:off x="2543175" y="4616450"/>
            <a:ext cx="214313" cy="160338"/>
          </a:xfrm>
          <a:prstGeom prst="rect">
            <a:avLst/>
          </a:prstGeom>
          <a:solidFill>
            <a:schemeClr val="accent4"/>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EBB9AF59-9797-46CD-8123-C295123842AA}"/>
              </a:ext>
            </a:extLst>
          </p:cNvPr>
          <p:cNvSpPr/>
          <p:nvPr>
            <p:custDataLst>
              <p:tags r:id="rId14"/>
            </p:custDataLst>
          </p:nvPr>
        </p:nvSpPr>
        <p:spPr bwMode="auto">
          <a:xfrm>
            <a:off x="1911350" y="4616450"/>
            <a:ext cx="214313" cy="160338"/>
          </a:xfrm>
          <a:prstGeom prst="rect">
            <a:avLst/>
          </a:prstGeom>
          <a:solidFill>
            <a:schemeClr val="accent2"/>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PlaceHolder 4">
            <a:extLst>
              <a:ext uri="{FF2B5EF4-FFF2-40B4-BE49-F238E27FC236}">
                <a16:creationId xmlns:a16="http://schemas.microsoft.com/office/drawing/2014/main" id="{05153C3C-CD9E-4842-8317-6B203BF6EAA8}"/>
              </a:ext>
            </a:extLst>
          </p:cNvPr>
          <p:cNvSpPr>
            <a:spLocks noGrp="1"/>
          </p:cNvSpPr>
          <p:nvPr>
            <p:custDataLst>
              <p:tags r:id="rId15"/>
            </p:custDataLst>
          </p:nvPr>
        </p:nvSpPr>
        <p:spPr bwMode="auto">
          <a:xfrm>
            <a:off x="1358900" y="4624388"/>
            <a:ext cx="450850"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Clr>
                <a:srgbClr val="000000"/>
              </a:buClr>
              <a:buSzPct val="45000"/>
              <a:buNone/>
            </a:pPr>
            <a:fld id="{2E46C7CE-71BE-4191-BDB4-01C168493168}" type="datetime'''N''''ai''''''''''''''''''''''''''r''o''''''''''''b''i'">
              <a:rPr lang="en-GB" altLang="en-US" sz="1200" smtClean="0">
                <a:latin typeface="Calibri" panose="020F0502020204030204" pitchFamily="34" charset="0"/>
                <a:cs typeface="Calibri" panose="020F0502020204030204" pitchFamily="34" charset="0"/>
                <a:sym typeface="Calibri" panose="020F0502020204030204" pitchFamily="34" charset="0"/>
              </a:rPr>
              <a:pPr marL="0" indent="0">
                <a:spcBef>
                  <a:spcPct val="0"/>
                </a:spcBef>
                <a:spcAft>
                  <a:spcPct val="0"/>
                </a:spcAft>
                <a:buClr>
                  <a:srgbClr val="000000"/>
                </a:buClr>
                <a:buSzPct val="45000"/>
                <a:buNone/>
              </a:pPr>
              <a:t>Nairobi</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15" name="PlaceHolder 4">
            <a:extLst>
              <a:ext uri="{FF2B5EF4-FFF2-40B4-BE49-F238E27FC236}">
                <a16:creationId xmlns:a16="http://schemas.microsoft.com/office/drawing/2014/main" id="{A276C021-7CC6-45F3-8754-2016271F8B04}"/>
              </a:ext>
            </a:extLst>
          </p:cNvPr>
          <p:cNvSpPr>
            <a:spLocks noGrp="1"/>
          </p:cNvSpPr>
          <p:nvPr>
            <p:custDataLst>
              <p:tags r:id="rId16"/>
            </p:custDataLst>
          </p:nvPr>
        </p:nvSpPr>
        <p:spPr bwMode="auto">
          <a:xfrm>
            <a:off x="2176463" y="4624388"/>
            <a:ext cx="26511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Clr>
                <a:srgbClr val="000000"/>
              </a:buClr>
              <a:buSzPct val="45000"/>
              <a:buNone/>
            </a:pPr>
            <a:fld id="{46D40A01-FD21-4353-A671-7CC4D1EB3AC2}" type="datetime'''Ki''''''''''l''''''i''''''''''fi'''">
              <a:rPr lang="en-GB" altLang="en-US" sz="1200" smtClean="0">
                <a:latin typeface="Calibri" panose="020F0502020204030204" pitchFamily="34" charset="0"/>
                <a:cs typeface="Calibri" panose="020F0502020204030204" pitchFamily="34" charset="0"/>
                <a:sym typeface="Calibri" panose="020F0502020204030204" pitchFamily="34" charset="0"/>
              </a:rPr>
              <a:pPr marL="0" indent="0">
                <a:spcBef>
                  <a:spcPct val="0"/>
                </a:spcBef>
                <a:spcAft>
                  <a:spcPct val="0"/>
                </a:spcAft>
                <a:buClr>
                  <a:srgbClr val="000000"/>
                </a:buClr>
                <a:buSzPct val="45000"/>
                <a:buNone/>
              </a:pPr>
              <a:t>Kilifi</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31" name="PlaceHolder 4">
            <a:extLst>
              <a:ext uri="{FF2B5EF4-FFF2-40B4-BE49-F238E27FC236}">
                <a16:creationId xmlns:a16="http://schemas.microsoft.com/office/drawing/2014/main" id="{092720B5-28B9-4C22-AD57-B65316DF9CCE}"/>
              </a:ext>
            </a:extLst>
          </p:cNvPr>
          <p:cNvSpPr>
            <a:spLocks noGrp="1"/>
          </p:cNvSpPr>
          <p:nvPr>
            <p:custDataLst>
              <p:tags r:id="rId17"/>
            </p:custDataLst>
          </p:nvPr>
        </p:nvSpPr>
        <p:spPr bwMode="auto">
          <a:xfrm>
            <a:off x="2808288" y="4624388"/>
            <a:ext cx="45561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Clr>
                <a:srgbClr val="000000"/>
              </a:buClr>
              <a:buSzPct val="45000"/>
              <a:buNone/>
            </a:pPr>
            <a:fld id="{23036BBA-8692-42E7-8584-7BC00F6DF199}" type="datetime'''''''''''''''''''''''Kis''''''''''''''''umu'''''''''''''''''">
              <a:rPr lang="en-GB" altLang="en-US" sz="1200" smtClean="0">
                <a:latin typeface="Calibri" panose="020F0502020204030204" pitchFamily="34" charset="0"/>
                <a:cs typeface="Calibri" panose="020F0502020204030204" pitchFamily="34" charset="0"/>
                <a:sym typeface="Calibri" panose="020F0502020204030204" pitchFamily="34" charset="0"/>
              </a:rPr>
              <a:pPr marL="0" indent="0">
                <a:spcBef>
                  <a:spcPct val="0"/>
                </a:spcBef>
                <a:spcAft>
                  <a:spcPct val="0"/>
                </a:spcAft>
                <a:buClr>
                  <a:srgbClr val="000000"/>
                </a:buClr>
                <a:buSzPct val="45000"/>
                <a:buNone/>
              </a:pPr>
              <a:t>Kisumu</a:t>
            </a:fld>
            <a:endParaRPr lang="en-GB" sz="1200" strike="noStrike" spc="-1" dirty="0">
              <a:latin typeface="Calibri" panose="020F0502020204030204" pitchFamily="34" charset="0"/>
              <a:cs typeface="Calibri" panose="020F0502020204030204" pitchFamily="34" charset="0"/>
              <a:sym typeface="Calibri" panose="020F0502020204030204" pitchFamily="34" charset="0"/>
            </a:endParaRPr>
          </a:p>
        </p:txBody>
      </p:sp>
      <p:sp>
        <p:nvSpPr>
          <p:cNvPr id="103" name="Speech Bubble: Rectangle with Corners Rounded 102">
            <a:extLst>
              <a:ext uri="{FF2B5EF4-FFF2-40B4-BE49-F238E27FC236}">
                <a16:creationId xmlns:a16="http://schemas.microsoft.com/office/drawing/2014/main" id="{90F61520-8AC9-4694-BDBE-27E2A99C635E}"/>
              </a:ext>
            </a:extLst>
          </p:cNvPr>
          <p:cNvSpPr/>
          <p:nvPr/>
        </p:nvSpPr>
        <p:spPr>
          <a:xfrm>
            <a:off x="4801483" y="1985169"/>
            <a:ext cx="2631937" cy="2497027"/>
          </a:xfrm>
          <a:prstGeom prst="wedgeRoundRectCallout">
            <a:avLst>
              <a:gd name="adj1" fmla="val -61455"/>
              <a:gd name="adj2" fmla="val 20224"/>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Calibri" panose="020F0502020204030204" pitchFamily="34" charset="0"/>
                <a:cs typeface="Calibri" panose="020F0502020204030204" pitchFamily="34" charset="0"/>
              </a:rPr>
              <a:t>The large proportion of adolescent girls (45% +) reporting lack of access to menstrual hygiene products after school re-enrolment indicates there are </a:t>
            </a:r>
            <a:r>
              <a:rPr lang="en-GB" sz="1400" b="1" dirty="0">
                <a:solidFill>
                  <a:schemeClr val="tx1"/>
                </a:solidFill>
                <a:latin typeface="Calibri" panose="020F0502020204030204" pitchFamily="34" charset="0"/>
                <a:cs typeface="Calibri" panose="020F0502020204030204" pitchFamily="34" charset="0"/>
              </a:rPr>
              <a:t>limitations in the schools’ sanitary towels programme</a:t>
            </a:r>
          </a:p>
        </p:txBody>
      </p:sp>
      <p:sp>
        <p:nvSpPr>
          <p:cNvPr id="24" name="Rectangle 23">
            <a:extLst>
              <a:ext uri="{FF2B5EF4-FFF2-40B4-BE49-F238E27FC236}">
                <a16:creationId xmlns:a16="http://schemas.microsoft.com/office/drawing/2014/main" id="{FEA656E3-5F2D-456A-A82A-F7810B8103A8}"/>
              </a:ext>
            </a:extLst>
          </p:cNvPr>
          <p:cNvSpPr/>
          <p:nvPr/>
        </p:nvSpPr>
        <p:spPr>
          <a:xfrm>
            <a:off x="7601447" y="840731"/>
            <a:ext cx="1073426" cy="226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Calibri" panose="020F0502020204030204" pitchFamily="34" charset="0"/>
                <a:cs typeface="Calibri" panose="020F0502020204030204" pitchFamily="34" charset="0"/>
              </a:rPr>
              <a:t>Economic </a:t>
            </a:r>
          </a:p>
          <a:p>
            <a:pPr algn="ctr"/>
            <a:r>
              <a:rPr lang="en-GB" sz="1400" dirty="0">
                <a:latin typeface="Calibri" panose="020F0502020204030204" pitchFamily="34" charset="0"/>
                <a:cs typeface="Calibri" panose="020F0502020204030204" pitchFamily="34" charset="0"/>
              </a:rPr>
              <a:t>effects</a:t>
            </a:r>
          </a:p>
        </p:txBody>
      </p:sp>
      <p:pic>
        <p:nvPicPr>
          <p:cNvPr id="25" name="Graphic 24">
            <a:extLst>
              <a:ext uri="{FF2B5EF4-FFF2-40B4-BE49-F238E27FC236}">
                <a16:creationId xmlns:a16="http://schemas.microsoft.com/office/drawing/2014/main" id="{48900849-107A-4336-A910-F650E5D4761C}"/>
              </a:ext>
            </a:extLst>
          </p:cNvPr>
          <p:cNvPicPr>
            <a:picLocks noChangeAspect="1"/>
          </p:cNvPicPr>
          <p:nvPr/>
        </p:nvPicPr>
        <p:blipFill rotWithShape="1">
          <a:blip r:embed="rId23" cstate="hqprint">
            <a:extLst>
              <a:ext uri="{28A0092B-C50C-407E-A947-70E740481C1C}">
                <a14:useLocalDpi xmlns:a14="http://schemas.microsoft.com/office/drawing/2010/main" val="0"/>
              </a:ext>
              <a:ext uri="{96DAC541-7B7A-43D3-8B79-37D633B846F1}">
                <asvg:svgBlip xmlns:asvg="http://schemas.microsoft.com/office/drawing/2016/SVG/main" r:embed="rId24"/>
              </a:ext>
            </a:extLst>
          </a:blip>
          <a:srcRect b="15002"/>
          <a:stretch/>
        </p:blipFill>
        <p:spPr>
          <a:xfrm>
            <a:off x="7886160" y="237718"/>
            <a:ext cx="542130" cy="576000"/>
          </a:xfrm>
          <a:prstGeom prst="rect">
            <a:avLst/>
          </a:prstGeom>
        </p:spPr>
      </p:pic>
      <p:sp>
        <p:nvSpPr>
          <p:cNvPr id="26" name="CustomShape 1">
            <a:extLst>
              <a:ext uri="{FF2B5EF4-FFF2-40B4-BE49-F238E27FC236}">
                <a16:creationId xmlns:a16="http://schemas.microsoft.com/office/drawing/2014/main" id="{65091A81-7A64-4AB9-812E-3BCA6B21D7BD}"/>
              </a:ext>
            </a:extLst>
          </p:cNvPr>
          <p:cNvSpPr/>
          <p:nvPr/>
        </p:nvSpPr>
        <p:spPr>
          <a:xfrm>
            <a:off x="8543160" y="4776344"/>
            <a:ext cx="547200" cy="392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fld id="{CC9CADAE-3DEE-4884-8701-995958E6EC4B}" type="slidenum">
              <a:rPr lang="en-US" sz="1200" b="0" strike="noStrike" spc="-1">
                <a:solidFill>
                  <a:srgbClr val="FFFFFF"/>
                </a:solidFill>
                <a:latin typeface="Montserrat"/>
                <a:ea typeface="Montserrat"/>
              </a:rPr>
              <a:t>9</a:t>
            </a:fld>
            <a:endParaRPr lang="en-US" sz="1200" b="0" strike="noStrike" spc="-1" dirty="0">
              <a:latin typeface="Aria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091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dGjkV3lh.corsSsAGkvTx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KPqD2ddpk9D4N9QVIl3UR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rhl4uvZai4qsxH8cCRXPZ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E1Sofq6.tP7edpp92LwrK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N0bM7_tcLuDJYl6ejiA0o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DHfod_LlLFi1dX2RwKsbN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2R3O8Nj84kaEXj4G9G9NU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d1_iX69FvggDnhQiNabHO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MD8CwSRKeUhJTqFu2yu1c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klUIk_J9prjJt4Xgft_V7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QZIoBN_2ExIEE.MTdQIt5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Osdjgc0XjnWbWG0GYyrnx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0GK8UY15KQZF7ykZZf27P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CkdV8UBZKRtF_HFgG4CFH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GdTUEKwAfjUOrGplMgixI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XLHt5IlX.Wq_oZaDoJoqE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Bno7jo_EGUSaOI5DkEhKq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N49tJYjyRIzd3QQCHFvZ4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ghLRIVsPyMpx0FIIw49Sw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fgwBQ_k0E32XJbtE5k_CV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7FIFyyR0zyfgsqXyMS54M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aZk4XBE_xk0dBO.DLn6Ph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xUFOOqfz0eNxd1hVgea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Y0DShPt6dk2Mmmge_OFrt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ddyq8TataV6lSdX5foBGt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JWhjmqGEprOXrobIVDDMA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aH.x7KqxwWhE5eJRW71De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BvsZW7_ZF25CcW.vZKfur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ZVVxk0za0WFyEXtJkcBmN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EbCgyqQ3Lc9cLzXPSSCKy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3GaCPwwj77NsU11AizVW_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NAFzNCDueWg026OYY01Di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iCmCcBBM18iR0vcyLqg1O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0L5JpN52UpjI8J96ed1cq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IAtUmbR9di93usE_Qn1wl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zKcsHuu3fuGsVxh85FFOU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rPjVhrNKN1NqOOnCFEXel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VDo4DeYIuOwv_2J6HHEcD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513RiRMLLm4Tpo5bZXRBX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waLNataqM392M5ymNg9bp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KanIRoVVZ6U.0chQWPknW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utOXI9iE1JrV1Tbs54jIe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tuJ7_JFv9AddkOpQjpSl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3rInPp1e5D_eNG_7fYSIO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BieNuL55bqxaaO7HiQnh5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bL3WV6Guzb.NXdDwrkUro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WtuElvk82VqYIBz6Ntgok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lBRIvrtULZSg44wn1dmpc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cPRMGtHQrXS9ypuGOz03j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FYwF_I4_yJ.nRwcTGlxXN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jLDySou2.fOtzKAkFBfvE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db4U.O2xn8hTXoUuQMJtq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FPZJE0BhECzNTxvDLzX3g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GEOLwwZQNMhUOhsqxFU56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_eUDG_E5kbIya6rAUlXNA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tdle3WOBrVPQWI6MRCLPl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bQEE7fl2mt25w4DiQSNMD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893M96.YwkMCKpLr8gt8Y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yII_8oXLhOF6q7EU9OB6n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FoNj.LihYtkcWTD2tg7xO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yqX0KHa9hdLYsBo_OjU_0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NaApJv12GWipBaDSGoKit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yZx8CN06adhwFMJkna7JP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dsaET4nU3BZaKwv8hIOO2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E0Wb8z.JcAsWp2vwpXrW9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su.855pEDQVYNdA5NiyJ1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iVqb3ublGu6w_wUxuvGWK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CwKffgRR83z7DVMn71Dnm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GjvR2KJyVVyUOgwd8wLsK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Ou66QyIMojrMotPVfNw95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klSnEeOsl9AucAu2cjwo6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CCnr0LiQJO6Qzd5RWCfiC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1AIpxuJQiJ2DJ97QCrEZM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vCTpMDvkS5nvh8oXGHOO.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1.oPcCtIDUWJ_aafUR97h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30AHAqPBgMg2ogWJDZD9w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9VD5ALJLCj.JKG6YAq.rw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oIkiDBAZy9mGVbLw6HLG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j0RXOQB2VQ56GXEiz108K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VKZlK_3c6y_guqRghnpW1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RK3y5.ij1jEDm47WZktU3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7_lkZcdfvcqvPjo344sCe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R49RBUiLvDCkYTfy4qiIs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W5wRThDLXuHLR3XmOpeVu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cMLc0bMb6dqXGXCweqC0C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eZatYY0XAcHzMKcDHfp7n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IZT_eV5vi8tYg5NmRSj9e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GJwSq8b1Yi8AVcZt9P10r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QZPyzFiGJW52LSFW9e4kU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zQBIbFSNI9w3iun7dzXuf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IN2alrEpIdamo5hs9EifZ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FBKDBAuT6A55sfe6qo8nAQ"/>
</p:tagLst>
</file>

<file path=ppt/theme/theme1.xml><?xml version="1.0" encoding="utf-8"?>
<a:theme xmlns:a="http://schemas.openxmlformats.org/drawingml/2006/main" name="Office Theme">
  <a:themeElements>
    <a:clrScheme name="Adolescent study">
      <a:dk1>
        <a:srgbClr val="000000"/>
      </a:dk1>
      <a:lt1>
        <a:srgbClr val="FFFFFF"/>
      </a:lt1>
      <a:dk2>
        <a:srgbClr val="323232"/>
      </a:dk2>
      <a:lt2>
        <a:srgbClr val="666666"/>
      </a:lt2>
      <a:accent1>
        <a:srgbClr val="963334"/>
      </a:accent1>
      <a:accent2>
        <a:srgbClr val="033B5C"/>
      </a:accent2>
      <a:accent3>
        <a:srgbClr val="E19825"/>
      </a:accent3>
      <a:accent4>
        <a:srgbClr val="57A7B5"/>
      </a:accent4>
      <a:accent5>
        <a:srgbClr val="8B81D2"/>
      </a:accent5>
      <a:accent6>
        <a:srgbClr val="3A81BA"/>
      </a:accent6>
      <a:hlink>
        <a:srgbClr val="57A7B5"/>
      </a:hlink>
      <a:folHlink>
        <a:srgbClr val="D89F3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Adolescent study">
      <a:dk1>
        <a:srgbClr val="000000"/>
      </a:dk1>
      <a:lt1>
        <a:srgbClr val="FFFFFF"/>
      </a:lt1>
      <a:dk2>
        <a:srgbClr val="323232"/>
      </a:dk2>
      <a:lt2>
        <a:srgbClr val="666666"/>
      </a:lt2>
      <a:accent1>
        <a:srgbClr val="963334"/>
      </a:accent1>
      <a:accent2>
        <a:srgbClr val="033B5C"/>
      </a:accent2>
      <a:accent3>
        <a:srgbClr val="E19825"/>
      </a:accent3>
      <a:accent4>
        <a:srgbClr val="57A7B5"/>
      </a:accent4>
      <a:accent5>
        <a:srgbClr val="0D7741"/>
      </a:accent5>
      <a:accent6>
        <a:srgbClr val="3A81BA"/>
      </a:accent6>
      <a:hlink>
        <a:srgbClr val="57A7B5"/>
      </a:hlink>
      <a:folHlink>
        <a:srgbClr val="D89F3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dolescent study">
      <a:dk1>
        <a:srgbClr val="000000"/>
      </a:dk1>
      <a:lt1>
        <a:srgbClr val="FFFFFF"/>
      </a:lt1>
      <a:dk2>
        <a:srgbClr val="323232"/>
      </a:dk2>
      <a:lt2>
        <a:srgbClr val="666666"/>
      </a:lt2>
      <a:accent1>
        <a:srgbClr val="963334"/>
      </a:accent1>
      <a:accent2>
        <a:srgbClr val="033B5C"/>
      </a:accent2>
      <a:accent3>
        <a:srgbClr val="E19825"/>
      </a:accent3>
      <a:accent4>
        <a:srgbClr val="57A7B5"/>
      </a:accent4>
      <a:accent5>
        <a:srgbClr val="0D7741"/>
      </a:accent5>
      <a:accent6>
        <a:srgbClr val="3A81BA"/>
      </a:accent6>
      <a:hlink>
        <a:srgbClr val="57A7B5"/>
      </a:hlink>
      <a:folHlink>
        <a:srgbClr val="D89F3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Adolescent study">
      <a:dk1>
        <a:srgbClr val="000000"/>
      </a:dk1>
      <a:lt1>
        <a:srgbClr val="FFFFFF"/>
      </a:lt1>
      <a:dk2>
        <a:srgbClr val="323232"/>
      </a:dk2>
      <a:lt2>
        <a:srgbClr val="666666"/>
      </a:lt2>
      <a:accent1>
        <a:srgbClr val="963334"/>
      </a:accent1>
      <a:accent2>
        <a:srgbClr val="033B5C"/>
      </a:accent2>
      <a:accent3>
        <a:srgbClr val="E19825"/>
      </a:accent3>
      <a:accent4>
        <a:srgbClr val="57A7B5"/>
      </a:accent4>
      <a:accent5>
        <a:srgbClr val="8B81D2"/>
      </a:accent5>
      <a:accent6>
        <a:srgbClr val="3A81BA"/>
      </a:accent6>
      <a:hlink>
        <a:srgbClr val="57A7B5"/>
      </a:hlink>
      <a:folHlink>
        <a:srgbClr val="D89F3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2635</TotalTime>
  <Words>1811</Words>
  <Application>Microsoft Office PowerPoint</Application>
  <PresentationFormat>On-screen Show (16:9)</PresentationFormat>
  <Paragraphs>260</Paragraphs>
  <Slides>19</Slides>
  <Notes>13</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19</vt:i4>
      </vt:variant>
    </vt:vector>
  </HeadingPairs>
  <TitlesOfParts>
    <vt:vector size="33" baseType="lpstr">
      <vt:lpstr>Arial</vt:lpstr>
      <vt:lpstr>Calibri</vt:lpstr>
      <vt:lpstr>DejaVu Sans</vt:lpstr>
      <vt:lpstr>Lato</vt:lpstr>
      <vt:lpstr>Montserrat</vt:lpstr>
      <vt:lpstr>Segoe UI</vt:lpstr>
      <vt:lpstr>Symbol</vt:lpstr>
      <vt:lpstr>Times New Roman</vt:lpstr>
      <vt:lpstr>Wingdings</vt:lpstr>
      <vt:lpstr>Office Theme</vt:lpstr>
      <vt:lpstr>Office Theme</vt:lpstr>
      <vt:lpstr>Office Theme</vt:lpstr>
      <vt:lpstr>1_Office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subject/>
  <dc:creator>Karen Austrian</dc:creator>
  <dc:description/>
  <cp:lastModifiedBy>Andrea Uehling</cp:lastModifiedBy>
  <cp:revision>50</cp:revision>
  <dcterms:modified xsi:type="dcterms:W3CDTF">2022-06-14T15:40:09Z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On-screen Show (16:9)</vt:lpwstr>
  </property>
  <property fmtid="{D5CDD505-2E9C-101B-9397-08002B2CF9AE}" pid="9" name="ScaleCrop">
    <vt:bool>false</vt:bool>
  </property>
  <property fmtid="{D5CDD505-2E9C-101B-9397-08002B2CF9AE}" pid="10" name="ShareDoc">
    <vt:bool>false</vt:bool>
  </property>
  <property fmtid="{D5CDD505-2E9C-101B-9397-08002B2CF9AE}" pid="11" name="Slides">
    <vt:i4>20</vt:i4>
  </property>
  <property fmtid="{D5CDD505-2E9C-101B-9397-08002B2CF9AE}" pid="12" name="MSIP_Label_7b94a7b8-f06c-4dfe-bdcc-9b548fd58c31_Enabled">
    <vt:lpwstr>true</vt:lpwstr>
  </property>
  <property fmtid="{D5CDD505-2E9C-101B-9397-08002B2CF9AE}" pid="13" name="MSIP_Label_7b94a7b8-f06c-4dfe-bdcc-9b548fd58c31_SetDate">
    <vt:lpwstr>2022-06-10T06:46:46Z</vt:lpwstr>
  </property>
  <property fmtid="{D5CDD505-2E9C-101B-9397-08002B2CF9AE}" pid="14" name="MSIP_Label_7b94a7b8-f06c-4dfe-bdcc-9b548fd58c31_Method">
    <vt:lpwstr>Privileged</vt:lpwstr>
  </property>
  <property fmtid="{D5CDD505-2E9C-101B-9397-08002B2CF9AE}" pid="15" name="MSIP_Label_7b94a7b8-f06c-4dfe-bdcc-9b548fd58c31_Name">
    <vt:lpwstr>7b94a7b8-f06c-4dfe-bdcc-9b548fd58c31</vt:lpwstr>
  </property>
  <property fmtid="{D5CDD505-2E9C-101B-9397-08002B2CF9AE}" pid="16" name="MSIP_Label_7b94a7b8-f06c-4dfe-bdcc-9b548fd58c31_SiteId">
    <vt:lpwstr>9ce70869-60db-44fd-abe8-d2767077fc8f</vt:lpwstr>
  </property>
  <property fmtid="{D5CDD505-2E9C-101B-9397-08002B2CF9AE}" pid="17" name="MSIP_Label_7b94a7b8-f06c-4dfe-bdcc-9b548fd58c31_ActionId">
    <vt:lpwstr>215104d4-bf3a-41da-8e53-0632682bdce0</vt:lpwstr>
  </property>
  <property fmtid="{D5CDD505-2E9C-101B-9397-08002B2CF9AE}" pid="18" name="MSIP_Label_7b94a7b8-f06c-4dfe-bdcc-9b548fd58c31_ContentBits">
    <vt:lpwstr>0</vt:lpwstr>
  </property>
</Properties>
</file>