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7" r:id="rId5"/>
    <p:sldId id="265" r:id="rId6"/>
    <p:sldId id="263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2019-7F25-4978-B4AA-F214EA775F3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5F9B-D980-438A-B4B0-B6AAF0ED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orldwithoutorphans.org/covid-1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vid19parenting.com/resour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35"/>
            <a:ext cx="12203046" cy="42650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Serving &amp; supporting Covid-19 </a:t>
            </a:r>
            <a:r>
              <a:rPr lang="en-US" b="1" dirty="0" smtClean="0">
                <a:solidFill>
                  <a:schemeClr val="bg1"/>
                </a:solidFill>
              </a:rPr>
              <a:t>orphans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Forgotten </a:t>
            </a:r>
            <a:r>
              <a:rPr lang="en-US" sz="3600" b="1" dirty="0" smtClean="0">
                <a:solidFill>
                  <a:schemeClr val="bg1"/>
                </a:solidFill>
              </a:rPr>
              <a:t>Voices – </a:t>
            </a:r>
            <a:r>
              <a:rPr lang="en-US" sz="3600" b="1" dirty="0" smtClean="0">
                <a:solidFill>
                  <a:schemeClr val="bg1"/>
                </a:solidFill>
              </a:rPr>
              <a:t>Zambia, Summary Impact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7" y="4882762"/>
            <a:ext cx="5506888" cy="825707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Remmy</a:t>
            </a:r>
            <a:r>
              <a:rPr lang="en-US" sz="2000" dirty="0"/>
              <a:t> </a:t>
            </a:r>
            <a:r>
              <a:rPr lang="en-US" sz="2000" dirty="0" err="1"/>
              <a:t>Hamapande</a:t>
            </a:r>
            <a:r>
              <a:rPr lang="en-US" sz="2000" dirty="0"/>
              <a:t>, </a:t>
            </a:r>
            <a:r>
              <a:rPr lang="en-US" sz="2000" dirty="0" smtClean="0"/>
              <a:t>Forgotten Voices Zambia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8B48F-6906-3248-A399-3486069F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048" y="4405481"/>
            <a:ext cx="2138288" cy="2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Zambia: </a:t>
            </a:r>
            <a:r>
              <a:rPr lang="en-US" sz="6000" b="1" dirty="0" smtClean="0">
                <a:solidFill>
                  <a:schemeClr val="bg1"/>
                </a:solidFill>
              </a:rPr>
              <a:t>Early </a:t>
            </a:r>
            <a:r>
              <a:rPr lang="en-US" sz="6000" b="1" dirty="0">
                <a:solidFill>
                  <a:schemeClr val="bg1"/>
                </a:solidFill>
              </a:rPr>
              <a:t>situation of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26" y="1969477"/>
            <a:ext cx="6401151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Characteristics of r</a:t>
            </a:r>
            <a:r>
              <a:rPr lang="en-US" sz="3200" dirty="0" smtClean="0"/>
              <a:t>eports received from partners</a:t>
            </a:r>
            <a:r>
              <a:rPr lang="en-US" sz="3200" dirty="0" smtClean="0"/>
              <a:t>… </a:t>
            </a:r>
          </a:p>
          <a:p>
            <a:pPr lvl="1"/>
            <a:r>
              <a:rPr lang="en-US" sz="2800" dirty="0" smtClean="0"/>
              <a:t>Trauma/p</a:t>
            </a:r>
            <a:r>
              <a:rPr lang="en-US" sz="2800" dirty="0" smtClean="0"/>
              <a:t>anic</a:t>
            </a:r>
            <a:r>
              <a:rPr lang="en-US" sz="2800" dirty="0"/>
              <a:t>, </a:t>
            </a:r>
            <a:endParaRPr lang="en-US" sz="2800" dirty="0" smtClean="0"/>
          </a:p>
          <a:p>
            <a:pPr lvl="1"/>
            <a:r>
              <a:rPr lang="en-US" sz="2800" dirty="0" smtClean="0"/>
              <a:t>Stress/anxiety  </a:t>
            </a:r>
          </a:p>
          <a:p>
            <a:pPr lvl="1"/>
            <a:r>
              <a:rPr lang="en-US" sz="2800" dirty="0" smtClean="0"/>
              <a:t>fear </a:t>
            </a:r>
            <a:r>
              <a:rPr lang="en-US" sz="2800" dirty="0"/>
              <a:t>about uncertain </a:t>
            </a:r>
            <a:r>
              <a:rPr lang="en-US" sz="2800" dirty="0" smtClean="0"/>
              <a:t>future </a:t>
            </a:r>
          </a:p>
          <a:p>
            <a:pPr lvl="1"/>
            <a:r>
              <a:rPr lang="en-US" sz="2800" dirty="0" smtClean="0"/>
              <a:t>loss </a:t>
            </a:r>
            <a:r>
              <a:rPr lang="en-US" sz="2800" dirty="0"/>
              <a:t>of </a:t>
            </a:r>
            <a:r>
              <a:rPr lang="en-US" sz="2800" dirty="0" smtClean="0"/>
              <a:t>economic livelihood </a:t>
            </a:r>
          </a:p>
          <a:p>
            <a:pPr lvl="1"/>
            <a:r>
              <a:rPr lang="en-US" sz="2800" dirty="0" smtClean="0"/>
              <a:t>Child abuse</a:t>
            </a:r>
            <a:endParaRPr lang="en-US" sz="2800" dirty="0" smtClean="0"/>
          </a:p>
          <a:p>
            <a:pPr lvl="1"/>
            <a:r>
              <a:rPr lang="en-US" sz="2800" dirty="0" smtClean="0"/>
              <a:t>GBV…</a:t>
            </a:r>
          </a:p>
          <a:p>
            <a:pPr lvl="1"/>
            <a:r>
              <a:rPr lang="en-US" sz="2800" dirty="0" err="1" smtClean="0"/>
              <a:t>etc</a:t>
            </a:r>
            <a:endParaRPr lang="en-US" sz="2800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73F69-29D0-D544-8DB1-F8E9E377A5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C42B3-055B-B44F-96D4-8149A87EC01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A2682-5220-8043-9841-88CBE13A90E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6EC39-2488-E645-8D52-6CDCEAB5EAEE}"/>
              </a:ext>
            </a:extLst>
          </p:cNvPr>
          <p:cNvSpPr/>
          <p:nvPr/>
        </p:nvSpPr>
        <p:spPr>
          <a:xfrm>
            <a:off x="5977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6DF68-6ACC-C745-9F0A-70BDF3DC2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98" y="2461438"/>
            <a:ext cx="5227676" cy="40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Challenge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HIV/AIDS decimated young vibrant parents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Leaving orphans mainly under care of grandparents (</a:t>
            </a:r>
            <a:r>
              <a:rPr lang="en-US" sz="2000" dirty="0" err="1" smtClean="0"/>
              <a:t>gogos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Covid-19, grandmother caregivers highly susceptible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Orphan hood experienced for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/3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…etc… time around.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6366"/>
            <a:ext cx="5181600" cy="4101737"/>
          </a:xfrm>
        </p:spPr>
      </p:pic>
    </p:spTree>
    <p:extLst>
      <p:ext uri="{BB962C8B-B14F-4D97-AF65-F5344CB8AC3E}">
        <p14:creationId xmlns:p14="http://schemas.microsoft.com/office/powerpoint/2010/main" val="179451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Challenge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It’s estimated that one child every 12 seconds is losing a</a:t>
            </a:r>
            <a:r>
              <a:rPr lang="en-US" sz="2400" dirty="0" smtClean="0"/>
              <a:t> primary caregiver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www.worldwithoutorphans.org/covid-19</a:t>
            </a:r>
            <a:r>
              <a:rPr lang="en-US" sz="18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Increased child headed households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Increased child trafficking susceptibility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91221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Organizational Response….phase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Relief food distribution &amp; counseling for families, especially grandparent caregivers: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Bereaved families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phase – 170 families in Lusaka &amp; </a:t>
            </a:r>
            <a:r>
              <a:rPr lang="en-US" sz="2000" dirty="0" err="1" smtClean="0"/>
              <a:t>Copperbelt</a:t>
            </a:r>
            <a:r>
              <a:rPr lang="en-US" sz="2000" dirty="0" smtClean="0"/>
              <a:t> [approx. 1,020 children])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Economically affected due to Covid-19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Trauma healing 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452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Organizational Response….phase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Parenting Tips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In collaboration with WWO: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Parenting Tips materials roll out (</a:t>
            </a:r>
            <a:r>
              <a:rPr lang="en-US" sz="2400" dirty="0" smtClean="0">
                <a:hlinkClick r:id="rId2"/>
              </a:rPr>
              <a:t>https://www.covid19parenting.com/resources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VID-19 Parenting - Keep calm and manage stres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81163"/>
            <a:ext cx="5183187" cy="46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9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474"/>
            <a:ext cx="12192000" cy="1997613"/>
          </a:xfrm>
          <a:solidFill>
            <a:srgbClr val="002060"/>
          </a:solidFill>
        </p:spPr>
        <p:txBody>
          <a:bodyPr vert="horz" lIns="91440" tIns="45720" rIns="91440" bIns="2743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Organizational Response ….phase 2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27" y="2236354"/>
            <a:ext cx="5525817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Means of reaching out: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Through local churches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Online Platforms – WhatsApp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 person instruction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Radio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Telephone </a:t>
            </a:r>
            <a:r>
              <a:rPr lang="en-US" sz="1600" dirty="0" smtClean="0"/>
              <a:t>(in collaboration with Viva Child and Family Mentoring training)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E4AAC-5D7F-6D4F-8041-6BD9CA66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2" y="1899139"/>
            <a:ext cx="6410178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D7C867-7E38-E944-8652-9015D456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19589" cy="1645919"/>
          </a:xfrm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Survey i</a:t>
            </a:r>
            <a:r>
              <a:rPr lang="en-US" sz="6000" b="1" dirty="0" smtClean="0">
                <a:solidFill>
                  <a:schemeClr val="bg1"/>
                </a:solidFill>
              </a:rPr>
              <a:t>mpact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412AD13-12A8-7145-8417-98275EACB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9" y="19210"/>
            <a:ext cx="5125772" cy="683879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E6187D-5473-6040-9E73-65443BD06209}"/>
              </a:ext>
            </a:extLst>
          </p:cNvPr>
          <p:cNvSpPr txBox="1"/>
          <p:nvPr/>
        </p:nvSpPr>
        <p:spPr>
          <a:xfrm>
            <a:off x="251001" y="2482245"/>
            <a:ext cx="6868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Evaluation: Standard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questionnaire from Parenting for Lifelong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Health (Oxford University):</a:t>
            </a:r>
            <a:endParaRPr lang="en-US" sz="2400" dirty="0" smtClean="0"/>
          </a:p>
          <a:p>
            <a:r>
              <a:rPr lang="en-US" sz="2800" dirty="0" smtClean="0"/>
              <a:t>Reached </a:t>
            </a:r>
            <a:r>
              <a:rPr lang="en-US" sz="2800" dirty="0"/>
              <a:t>out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23 partner </a:t>
            </a:r>
            <a:r>
              <a:rPr lang="en-US" sz="2800" dirty="0"/>
              <a:t>churches reaching </a:t>
            </a:r>
            <a:r>
              <a:rPr lang="en-US" sz="2800" b="1" dirty="0"/>
              <a:t>5750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3 million </a:t>
            </a:r>
            <a:r>
              <a:rPr lang="en-US" sz="2800" b="1" dirty="0" smtClean="0"/>
              <a:t>caregivers</a:t>
            </a:r>
            <a:r>
              <a:rPr lang="en-US" sz="2800" dirty="0" smtClean="0"/>
              <a:t>/parents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Random Sample of </a:t>
            </a:r>
            <a:r>
              <a:rPr lang="en-US" sz="2800" b="1" dirty="0"/>
              <a:t>267 </a:t>
            </a:r>
            <a:r>
              <a:rPr lang="en-US" sz="2800" b="1" dirty="0" smtClean="0"/>
              <a:t>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51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91440" rtlCol="0" anchor="b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Ministry of Community Development &amp; Social Services </a:t>
            </a:r>
            <a:r>
              <a:rPr lang="en-US" sz="2400" b="1" dirty="0" smtClean="0">
                <a:solidFill>
                  <a:schemeClr val="bg1"/>
                </a:solidFill>
              </a:rPr>
              <a:t>(Govt. of Zambia)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577" y="1825625"/>
            <a:ext cx="10959737" cy="47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8739</TotalTime>
  <Words>242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 Serving &amp; supporting Covid-19 orphans Forgotten Voices – Zambia, Summary Impact</vt:lpstr>
      <vt:lpstr> Zambia: Early situation of Covid-19</vt:lpstr>
      <vt:lpstr>The Challenge</vt:lpstr>
      <vt:lpstr>The Challenge</vt:lpstr>
      <vt:lpstr>Organizational Response….phase 1</vt:lpstr>
      <vt:lpstr>Organizational Response….phase 2</vt:lpstr>
      <vt:lpstr>Organizational Response ….phase 2 </vt:lpstr>
      <vt:lpstr>Survey impact</vt:lpstr>
      <vt:lpstr>Ministry of Community Development &amp; Social Services (Govt. of Zambia)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Parenting Tips Impact Zambia Report</dc:title>
  <dc:creator>Forgotten Voices</dc:creator>
  <cp:lastModifiedBy>Forgotten Voices</cp:lastModifiedBy>
  <cp:revision>24</cp:revision>
  <dcterms:created xsi:type="dcterms:W3CDTF">2021-08-11T08:55:12Z</dcterms:created>
  <dcterms:modified xsi:type="dcterms:W3CDTF">2021-08-17T10:34:52Z</dcterms:modified>
</cp:coreProperties>
</file>