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519" r:id="rId6"/>
    <p:sldId id="260" r:id="rId7"/>
    <p:sldId id="271" r:id="rId8"/>
    <p:sldId id="520" r:id="rId9"/>
    <p:sldId id="521" r:id="rId10"/>
    <p:sldId id="524" r:id="rId11"/>
    <p:sldId id="513" r:id="rId12"/>
    <p:sldId id="261" r:id="rId13"/>
    <p:sldId id="518" r:id="rId14"/>
    <p:sldId id="522" r:id="rId15"/>
    <p:sldId id="514" r:id="rId16"/>
    <p:sldId id="523" r:id="rId17"/>
    <p:sldId id="511" r:id="rId18"/>
    <p:sldId id="516" r:id="rId19"/>
    <p:sldId id="5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66322"/>
  </p:normalViewPr>
  <p:slideViewPr>
    <p:cSldViewPr snapToGrid="0" snapToObjects="1">
      <p:cViewPr varScale="1">
        <p:scale>
          <a:sx n="75" d="100"/>
          <a:sy n="75" d="100"/>
        </p:scale>
        <p:origin x="17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7EE55-1FF1-6742-A1BE-EDA5538D3658}" type="datetimeFigureOut">
              <a:rPr lang="en-GB" smtClean="0"/>
              <a:t>17/04/2022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8B6C0-C284-3D4F-8775-E36868DBDA2A}" type="slidenum">
              <a:rPr lang="en-GB" smtClean="0"/>
              <a:t>‹#›</a:t>
            </a:fld>
            <a:endParaRPr lang="en-GB"/>
          </a:p>
        </p:txBody>
      </p:sp>
    </p:spTree>
    <p:extLst>
      <p:ext uri="{BB962C8B-B14F-4D97-AF65-F5344CB8AC3E}">
        <p14:creationId xmlns:p14="http://schemas.microsoft.com/office/powerpoint/2010/main" val="79931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morning  / afternoon. I’m going to talk about Zvandiri and the CATS work on stigma reduction with young people living with HIV. CATS are community adolescent treatment supporters.  ‘Zvandiri literally means ‘as I am’ – this name was chosen by adolescents living with HIV back in 2004. They wanted to say I may be HIV positive but accept me ‘as I am’. Way back then, their message to us was ‘we need to feel accepted and loved, despite our HIV status, because what they faced in their daily lives, was stigma’. They told us they need ‘more than the medicines’ if they were to thrive as young people living with HIV and this was very much the foundation and beginnings of Zvandiri – an evidence-based, peer-led approach to paediatric and adolescent HIV and mental health </a:t>
            </a:r>
          </a:p>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1</a:t>
            </a:fld>
            <a:endParaRPr lang="en-GB"/>
          </a:p>
        </p:txBody>
      </p:sp>
    </p:spTree>
    <p:extLst>
      <p:ext uri="{BB962C8B-B14F-4D97-AF65-F5344CB8AC3E}">
        <p14:creationId xmlns:p14="http://schemas.microsoft.com/office/powerpoint/2010/main" val="248801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FC – apostolic, presbyterian, Adventist, catholic, Pentecostal, African tradition, </a:t>
            </a:r>
            <a:r>
              <a:rPr lang="en-GB" dirty="0" err="1"/>
              <a:t>islamic</a:t>
            </a:r>
            <a:r>
              <a:rPr lang="en-GB" dirty="0"/>
              <a:t> </a:t>
            </a:r>
          </a:p>
        </p:txBody>
      </p:sp>
      <p:sp>
        <p:nvSpPr>
          <p:cNvPr id="4" name="Slide Number Placeholder 3"/>
          <p:cNvSpPr>
            <a:spLocks noGrp="1"/>
          </p:cNvSpPr>
          <p:nvPr>
            <p:ph type="sldNum" sz="quarter" idx="5"/>
          </p:nvPr>
        </p:nvSpPr>
        <p:spPr/>
        <p:txBody>
          <a:bodyPr/>
          <a:lstStyle/>
          <a:p>
            <a:fld id="{9788B6C0-C284-3D4F-8775-E36868DBDA2A}" type="slidenum">
              <a:rPr lang="en-GB" smtClean="0"/>
              <a:t>10</a:t>
            </a:fld>
            <a:endParaRPr lang="en-GB"/>
          </a:p>
        </p:txBody>
      </p:sp>
    </p:spTree>
    <p:extLst>
      <p:ext uri="{BB962C8B-B14F-4D97-AF65-F5344CB8AC3E}">
        <p14:creationId xmlns:p14="http://schemas.microsoft.com/office/powerpoint/2010/main" val="268103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have we learned?</a:t>
            </a:r>
          </a:p>
          <a:p>
            <a:endParaRPr lang="en-GB" dirty="0"/>
          </a:p>
          <a:p>
            <a:r>
              <a:rPr lang="en-GB" dirty="0"/>
              <a:t>CATS themselves are a stigma reduction intervention.</a:t>
            </a:r>
          </a:p>
          <a:p>
            <a:endParaRPr lang="en-GB" dirty="0"/>
          </a:p>
          <a:p>
            <a:r>
              <a:rPr lang="en-GB" dirty="0"/>
              <a:t>When families, caregivers and communities engage with CATS - confident, healthy, determined young people – this demystifies and transforms their pre-existing ideas and mis-conceptions</a:t>
            </a:r>
          </a:p>
        </p:txBody>
      </p:sp>
      <p:sp>
        <p:nvSpPr>
          <p:cNvPr id="4" name="Slide Number Placeholder 3"/>
          <p:cNvSpPr>
            <a:spLocks noGrp="1"/>
          </p:cNvSpPr>
          <p:nvPr>
            <p:ph type="sldNum" sz="quarter" idx="5"/>
          </p:nvPr>
        </p:nvSpPr>
        <p:spPr/>
        <p:txBody>
          <a:bodyPr/>
          <a:lstStyle/>
          <a:p>
            <a:fld id="{9788B6C0-C284-3D4F-8775-E36868DBDA2A}" type="slidenum">
              <a:rPr lang="en-GB" smtClean="0"/>
              <a:t>11</a:t>
            </a:fld>
            <a:endParaRPr lang="en-GB"/>
          </a:p>
        </p:txBody>
      </p:sp>
    </p:spTree>
    <p:extLst>
      <p:ext uri="{BB962C8B-B14F-4D97-AF65-F5344CB8AC3E}">
        <p14:creationId xmlns:p14="http://schemas.microsoft.com/office/powerpoint/2010/main" val="172681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CATS shared information with faith communities, providing critical opportunities for sharing up to date information about HIV, testing, treatment. Promoted awareness of services available and the benefits of accessing services whilst respecting faith and religious beliefs. </a:t>
            </a:r>
          </a:p>
          <a:p>
            <a:endParaRPr lang="en-GB" dirty="0"/>
          </a:p>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12</a:t>
            </a:fld>
            <a:endParaRPr lang="en-GB"/>
          </a:p>
        </p:txBody>
      </p:sp>
    </p:spTree>
    <p:extLst>
      <p:ext uri="{BB962C8B-B14F-4D97-AF65-F5344CB8AC3E}">
        <p14:creationId xmlns:p14="http://schemas.microsoft.com/office/powerpoint/2010/main" val="55733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aligns with findings from the Gokwe Study, a RCT, which confirmed reduced stigma and more supportive environments. CATS provide information, counselling and support to families and caregivers, ensuring they have the right information and understanding to support their children.</a:t>
            </a:r>
          </a:p>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13</a:t>
            </a:fld>
            <a:endParaRPr lang="en-GB"/>
          </a:p>
        </p:txBody>
      </p:sp>
    </p:spTree>
    <p:extLst>
      <p:ext uri="{BB962C8B-B14F-4D97-AF65-F5344CB8AC3E}">
        <p14:creationId xmlns:p14="http://schemas.microsoft.com/office/powerpoint/2010/main" val="194507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Self-stigma intervention developed last year in Zvandiri</a:t>
            </a:r>
          </a:p>
          <a:p>
            <a:r>
              <a:rPr lang="en-GB" dirty="0" err="1"/>
              <a:t>Wakakosha</a:t>
            </a:r>
            <a:r>
              <a:rPr lang="en-GB" dirty="0"/>
              <a:t> – you’re worth it</a:t>
            </a:r>
          </a:p>
          <a:p>
            <a:r>
              <a:rPr lang="en-GB" dirty="0"/>
              <a:t>Informed by formative research; on-going study to measure impact on self stigma and capacity of young people to deliver this intervention to their peers</a:t>
            </a:r>
          </a:p>
          <a:p>
            <a:endParaRPr lang="en-GB" dirty="0"/>
          </a:p>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15</a:t>
            </a:fld>
            <a:endParaRPr lang="en-GB"/>
          </a:p>
        </p:txBody>
      </p:sp>
    </p:spTree>
    <p:extLst>
      <p:ext uri="{BB962C8B-B14F-4D97-AF65-F5344CB8AC3E}">
        <p14:creationId xmlns:p14="http://schemas.microsoft.com/office/powerpoint/2010/main" val="281616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still analysing the data but this gives an indication of some of the baseline emotions expressed by the participants and the emotions they would like to feel instead.</a:t>
            </a:r>
          </a:p>
        </p:txBody>
      </p:sp>
      <p:sp>
        <p:nvSpPr>
          <p:cNvPr id="4" name="Slide Number Placeholder 3"/>
          <p:cNvSpPr>
            <a:spLocks noGrp="1"/>
          </p:cNvSpPr>
          <p:nvPr>
            <p:ph type="sldNum" sz="quarter" idx="5"/>
          </p:nvPr>
        </p:nvSpPr>
        <p:spPr/>
        <p:txBody>
          <a:bodyPr/>
          <a:lstStyle/>
          <a:p>
            <a:fld id="{9788B6C0-C284-3D4F-8775-E36868DBDA2A}" type="slidenum">
              <a:rPr lang="en-GB" smtClean="0"/>
              <a:t>16</a:t>
            </a:fld>
            <a:endParaRPr lang="en-GB"/>
          </a:p>
        </p:txBody>
      </p:sp>
    </p:spTree>
    <p:extLst>
      <p:ext uri="{BB962C8B-B14F-4D97-AF65-F5344CB8AC3E}">
        <p14:creationId xmlns:p14="http://schemas.microsoft.com/office/powerpoint/2010/main" val="254965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want to tie all this together by emphasising the issue of mental health. We cannot separate stigma and mental health. When we provide effective mental health interventions, stigma is a key part of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results from the Z-FB rial where 840 adolescents were randomised to standard CATS counselling or enhanced CATS counselling where CATS were trained in PST by FB. This counselling focused on the wide range of problems experienced by young people living with HIV, where stigma was a recurring theme. You can see both arms had significant improvements – among ALHIV receiving standard CATS counselling, CMD reduced from 72 to 10 % Among those receiving enhanced CATS counselling, CMD reduced from 68 – 2%. So in both arms, CATS were found to have a significant impact on young people’s mental health</a:t>
            </a:r>
          </a:p>
          <a:p>
            <a:endParaRPr lang="en-GB" dirty="0"/>
          </a:p>
          <a:p>
            <a:r>
              <a:rPr lang="en-GB" dirty="0"/>
              <a:t>As I mentioned at the beginning, experienced or perceived stigma is a key determinant of young people’s mental health. When CATS engage with their peers, they provide a safe, accepting space which helps to combat young people’s experience of stigma. So as mental health gains increasing attention worldwide, we need to be sure to include stigma within mental health interventions. </a:t>
            </a:r>
          </a:p>
          <a:p>
            <a:endParaRPr lang="en-GB" dirty="0"/>
          </a:p>
          <a:p>
            <a:endParaRPr lang="en-GB" dirty="0"/>
          </a:p>
        </p:txBody>
      </p:sp>
      <p:sp>
        <p:nvSpPr>
          <p:cNvPr id="4" name="Slide Number Placeholder 3"/>
          <p:cNvSpPr>
            <a:spLocks noGrp="1"/>
          </p:cNvSpPr>
          <p:nvPr>
            <p:ph type="sldNum" sz="quarter" idx="5"/>
          </p:nvPr>
        </p:nvSpPr>
        <p:spPr/>
        <p:txBody>
          <a:bodyPr/>
          <a:lstStyle/>
          <a:p>
            <a:fld id="{529FFADF-2AEB-3E47-A9C1-48A0E5F1A208}" type="slidenum">
              <a:rPr lang="en-GB" smtClean="0"/>
              <a:t>17</a:t>
            </a:fld>
            <a:endParaRPr lang="en-GB"/>
          </a:p>
        </p:txBody>
      </p:sp>
    </p:spTree>
    <p:extLst>
      <p:ext uri="{BB962C8B-B14F-4D97-AF65-F5344CB8AC3E}">
        <p14:creationId xmlns:p14="http://schemas.microsoft.com/office/powerpoint/2010/main" val="177638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to end, a few words from young people at Zvandiri. They produced this short film in response to a request from WHO and the international council of nurses so they are talking to nurses in particular, but their message is relevant for us all</a:t>
            </a:r>
          </a:p>
        </p:txBody>
      </p:sp>
      <p:sp>
        <p:nvSpPr>
          <p:cNvPr id="4" name="Slide Number Placeholder 3"/>
          <p:cNvSpPr>
            <a:spLocks noGrp="1"/>
          </p:cNvSpPr>
          <p:nvPr>
            <p:ph type="sldNum" sz="quarter" idx="5"/>
          </p:nvPr>
        </p:nvSpPr>
        <p:spPr/>
        <p:txBody>
          <a:bodyPr/>
          <a:lstStyle/>
          <a:p>
            <a:fld id="{9788B6C0-C284-3D4F-8775-E36868DBDA2A}" type="slidenum">
              <a:rPr lang="en-GB" smtClean="0"/>
              <a:t>18</a:t>
            </a:fld>
            <a:endParaRPr lang="en-GB"/>
          </a:p>
        </p:txBody>
      </p:sp>
    </p:spTree>
    <p:extLst>
      <p:ext uri="{BB962C8B-B14F-4D97-AF65-F5344CB8AC3E}">
        <p14:creationId xmlns:p14="http://schemas.microsoft.com/office/powerpoint/2010/main" val="30445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19</a:t>
            </a:fld>
            <a:endParaRPr lang="en-GB"/>
          </a:p>
        </p:txBody>
      </p:sp>
    </p:spTree>
    <p:extLst>
      <p:ext uri="{BB962C8B-B14F-4D97-AF65-F5344CB8AC3E}">
        <p14:creationId xmlns:p14="http://schemas.microsoft.com/office/powerpoint/2010/main" val="48641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start by taking us back to the 1980s. These were the messages back then</a:t>
            </a:r>
          </a:p>
          <a:p>
            <a:r>
              <a:rPr lang="en-GB" dirty="0"/>
              <a:t>HIV = death. Pictures of Graves, skeletons</a:t>
            </a:r>
          </a:p>
          <a:p>
            <a:r>
              <a:rPr lang="en-GB" dirty="0"/>
              <a:t>Messages emphasising that you can’t get HIV through sharing a glass</a:t>
            </a:r>
          </a:p>
          <a:p>
            <a:r>
              <a:rPr lang="en-GB" dirty="0"/>
              <a:t>Reports of beliefs that having sex with a virgin can cure AIDS – from 2012 </a:t>
            </a:r>
          </a:p>
          <a:p>
            <a:r>
              <a:rPr lang="en-GB" dirty="0"/>
              <a:t>These were the messages 30 years and you may wonder why I’m taking us back there. </a:t>
            </a:r>
          </a:p>
          <a:p>
            <a:r>
              <a:rPr lang="en-GB" dirty="0"/>
              <a:t>But in 2021, when we asked groups of people from faith communities about their understanding of HIV, this is what we heard…</a:t>
            </a:r>
          </a:p>
          <a:p>
            <a:endParaRPr lang="en-GB" dirty="0"/>
          </a:p>
        </p:txBody>
      </p:sp>
      <p:sp>
        <p:nvSpPr>
          <p:cNvPr id="4" name="Slide Number Placeholder 3"/>
          <p:cNvSpPr>
            <a:spLocks noGrp="1"/>
          </p:cNvSpPr>
          <p:nvPr>
            <p:ph type="sldNum" sz="quarter" idx="5"/>
          </p:nvPr>
        </p:nvSpPr>
        <p:spPr/>
        <p:txBody>
          <a:bodyPr/>
          <a:lstStyle/>
          <a:p>
            <a:fld id="{9788B6C0-C284-3D4F-8775-E36868DBDA2A}" type="slidenum">
              <a:rPr lang="en-GB" smtClean="0"/>
              <a:t>2</a:t>
            </a:fld>
            <a:endParaRPr lang="en-GB"/>
          </a:p>
        </p:txBody>
      </p:sp>
    </p:spTree>
    <p:extLst>
      <p:ext uri="{BB962C8B-B14F-4D97-AF65-F5344CB8AC3E}">
        <p14:creationId xmlns:p14="http://schemas.microsoft.com/office/powerpoint/2010/main" val="408888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2021, through the FCI programme, when we met with faith communities to hear their questions and thoughts about HIV, this is what we heard. QUOTES</a:t>
            </a:r>
          </a:p>
          <a:p>
            <a:r>
              <a:rPr lang="en-GB" dirty="0"/>
              <a:t>Despite the phenomenal advances in HIV care and treatment over the last 3-4 decades, these messages persist, demonstrating we have not moved far in other ways. We still have a very long way to go in addressing myths and misconceptions and the subsequent stigma experienced by people living with HIV</a:t>
            </a:r>
          </a:p>
        </p:txBody>
      </p:sp>
      <p:sp>
        <p:nvSpPr>
          <p:cNvPr id="4" name="Slide Number Placeholder 3"/>
          <p:cNvSpPr>
            <a:spLocks noGrp="1"/>
          </p:cNvSpPr>
          <p:nvPr>
            <p:ph type="sldNum" sz="quarter" idx="5"/>
          </p:nvPr>
        </p:nvSpPr>
        <p:spPr/>
        <p:txBody>
          <a:bodyPr/>
          <a:lstStyle/>
          <a:p>
            <a:fld id="{9788B6C0-C284-3D4F-8775-E36868DBDA2A}" type="slidenum">
              <a:rPr lang="en-GB" smtClean="0"/>
              <a:t>3</a:t>
            </a:fld>
            <a:endParaRPr lang="en-GB"/>
          </a:p>
        </p:txBody>
      </p:sp>
    </p:spTree>
    <p:extLst>
      <p:ext uri="{BB962C8B-B14F-4D97-AF65-F5344CB8AC3E}">
        <p14:creationId xmlns:p14="http://schemas.microsoft.com/office/powerpoint/2010/main" val="181726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I’ll speak specifically about children and adolescents and the role of sigma in heir lives.. It is increasingly understood that ALHIV have increased risk of poor mental health and that this correlates with poor adherence and virological failure. We’ve conducted various studies with young people living with HIV with depression and anxiety. This photo is an example from some of our body mapping research. Our research shows over and over again that young people living with HIV attribute their poor mental health to the words and behaviours of their peers, families, communities and their health care workers. Stigma – experienced or perceived – is at the root of how they think, feel and behave and influences their mental health and subsequently, their adherence, viral suppression and quality of life</a:t>
            </a:r>
          </a:p>
        </p:txBody>
      </p:sp>
      <p:sp>
        <p:nvSpPr>
          <p:cNvPr id="4" name="Slide Number Placeholder 3"/>
          <p:cNvSpPr>
            <a:spLocks noGrp="1"/>
          </p:cNvSpPr>
          <p:nvPr>
            <p:ph type="sldNum" sz="quarter" idx="5"/>
          </p:nvPr>
        </p:nvSpPr>
        <p:spPr/>
        <p:txBody>
          <a:bodyPr/>
          <a:lstStyle/>
          <a:p>
            <a:fld id="{9788B6C0-C284-3D4F-8775-E36868DBDA2A}" type="slidenum">
              <a:rPr lang="en-GB" smtClean="0"/>
              <a:t>4</a:t>
            </a:fld>
            <a:endParaRPr lang="en-GB"/>
          </a:p>
        </p:txBody>
      </p:sp>
    </p:spTree>
    <p:extLst>
      <p:ext uri="{BB962C8B-B14F-4D97-AF65-F5344CB8AC3E}">
        <p14:creationId xmlns:p14="http://schemas.microsoft.com/office/powerpoint/2010/main" val="286270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young people with depression describe how the words and behaviours of others affect them. </a:t>
            </a:r>
          </a:p>
        </p:txBody>
      </p:sp>
      <p:sp>
        <p:nvSpPr>
          <p:cNvPr id="4" name="Slide Number Placeholder 3"/>
          <p:cNvSpPr>
            <a:spLocks noGrp="1"/>
          </p:cNvSpPr>
          <p:nvPr>
            <p:ph type="sldNum" sz="quarter" idx="5"/>
          </p:nvPr>
        </p:nvSpPr>
        <p:spPr/>
        <p:txBody>
          <a:bodyPr/>
          <a:lstStyle/>
          <a:p>
            <a:fld id="{9788B6C0-C284-3D4F-8775-E36868DBDA2A}" type="slidenum">
              <a:rPr lang="en-GB" smtClean="0"/>
              <a:t>5</a:t>
            </a:fld>
            <a:endParaRPr lang="en-GB"/>
          </a:p>
        </p:txBody>
      </p:sp>
    </p:spTree>
    <p:extLst>
      <p:ext uri="{BB962C8B-B14F-4D97-AF65-F5344CB8AC3E}">
        <p14:creationId xmlns:p14="http://schemas.microsoft.com/office/powerpoint/2010/main" val="140430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have all the medications needed but adherence is determined by the realities of young people’s lives of which stigma is a daily, persistent, traumatising reality.</a:t>
            </a:r>
          </a:p>
          <a:p>
            <a:r>
              <a:rPr lang="en-GB" dirty="0"/>
              <a:t>The recurring theme among young people we work with (and I’m sure same for many adults too?) is that they can have the medicines in their hands, the information in their heads, but what determines whether they take the medicines is whether someone else will find out their HIV status and the fear of those repercussions.</a:t>
            </a:r>
          </a:p>
        </p:txBody>
      </p:sp>
      <p:sp>
        <p:nvSpPr>
          <p:cNvPr id="4" name="Slide Number Placeholder 3"/>
          <p:cNvSpPr>
            <a:spLocks noGrp="1"/>
          </p:cNvSpPr>
          <p:nvPr>
            <p:ph type="sldNum" sz="quarter" idx="5"/>
          </p:nvPr>
        </p:nvSpPr>
        <p:spPr/>
        <p:txBody>
          <a:bodyPr/>
          <a:lstStyle/>
          <a:p>
            <a:fld id="{9788B6C0-C284-3D4F-8775-E36868DBDA2A}" type="slidenum">
              <a:rPr lang="en-GB" smtClean="0"/>
              <a:t>6</a:t>
            </a:fld>
            <a:endParaRPr lang="en-GB"/>
          </a:p>
        </p:txBody>
      </p:sp>
    </p:spTree>
    <p:extLst>
      <p:ext uri="{BB962C8B-B14F-4D97-AF65-F5344CB8AC3E}">
        <p14:creationId xmlns:p14="http://schemas.microsoft.com/office/powerpoint/2010/main" val="225214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200" b="0" i="0" u="none" strike="noStrike" kern="1200" dirty="0">
                <a:solidFill>
                  <a:schemeClr val="tx1"/>
                </a:solidFill>
                <a:effectLst/>
                <a:latin typeface="+mn-lt"/>
                <a:ea typeface="+mn-ea"/>
                <a:cs typeface="+mn-cs"/>
              </a:rPr>
              <a:t>Zvandiri connects young people living with HIV with trained mentored peer counsellors called Community Adolescent Treatment Supporters (or CATS) who understand and respond to their needs and experiences. </a:t>
            </a:r>
          </a:p>
          <a:p>
            <a:endParaRPr lang="en-GB" dirty="0"/>
          </a:p>
        </p:txBody>
      </p:sp>
      <p:sp>
        <p:nvSpPr>
          <p:cNvPr id="4" name="Slide Number Placeholder 3"/>
          <p:cNvSpPr>
            <a:spLocks noGrp="1"/>
          </p:cNvSpPr>
          <p:nvPr>
            <p:ph type="sldNum" sz="quarter" idx="5"/>
          </p:nvPr>
        </p:nvSpPr>
        <p:spPr/>
        <p:txBody>
          <a:bodyPr/>
          <a:lstStyle/>
          <a:p>
            <a:fld id="{CA66BF45-3B1F-0941-8534-7CC5EC4136B7}" type="slidenum">
              <a:rPr lang="en-GB" smtClean="0"/>
              <a:t>7</a:t>
            </a:fld>
            <a:endParaRPr lang="en-GB"/>
          </a:p>
        </p:txBody>
      </p:sp>
    </p:spTree>
    <p:extLst>
      <p:ext uri="{BB962C8B-B14F-4D97-AF65-F5344CB8AC3E}">
        <p14:creationId xmlns:p14="http://schemas.microsoft.com/office/powerpoint/2010/main" val="17189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200" b="0" i="0" u="none" strike="noStrike" kern="1200" dirty="0">
                <a:solidFill>
                  <a:schemeClr val="tx1"/>
                </a:solidFill>
                <a:effectLst/>
                <a:latin typeface="+mn-lt"/>
                <a:ea typeface="+mn-ea"/>
                <a:cs typeface="+mn-cs"/>
              </a:rPr>
              <a:t>This is </a:t>
            </a:r>
            <a:r>
              <a:rPr lang="en-ZW" sz="1200" b="0" i="0" u="none" strike="noStrike" kern="1200" dirty="0" err="1">
                <a:solidFill>
                  <a:schemeClr val="tx1"/>
                </a:solidFill>
                <a:effectLst/>
                <a:latin typeface="+mn-lt"/>
                <a:ea typeface="+mn-ea"/>
                <a:cs typeface="+mn-cs"/>
              </a:rPr>
              <a:t>Vimbai</a:t>
            </a:r>
            <a:r>
              <a:rPr lang="en-ZW" sz="1200" b="0" i="0" u="none" strike="noStrike" kern="1200" dirty="0">
                <a:solidFill>
                  <a:schemeClr val="tx1"/>
                </a:solidFill>
                <a:effectLst/>
                <a:latin typeface="+mn-lt"/>
                <a:ea typeface="+mn-ea"/>
                <a:cs typeface="+mn-cs"/>
              </a:rPr>
              <a:t>, a CATS– she connects with her young clients and their families in the clinic, in their homes, in support groups and through digital platforms, providing counselling and connecting them with he services they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W"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W" sz="1200" b="0" i="0" u="none" strike="noStrike" kern="1200" dirty="0">
                <a:solidFill>
                  <a:schemeClr val="tx1"/>
                </a:solidFill>
                <a:effectLst/>
                <a:latin typeface="+mn-lt"/>
                <a:ea typeface="+mn-ea"/>
                <a:cs typeface="+mn-cs"/>
              </a:rPr>
              <a:t>Through the Faith Communities Initiative, we had the opportunity to take this peer-led model and apply it in Faith Communities </a:t>
            </a:r>
            <a:endParaRPr lang="en-GB" dirty="0"/>
          </a:p>
        </p:txBody>
      </p:sp>
      <p:sp>
        <p:nvSpPr>
          <p:cNvPr id="4" name="Slide Number Placeholder 3"/>
          <p:cNvSpPr>
            <a:spLocks noGrp="1"/>
          </p:cNvSpPr>
          <p:nvPr>
            <p:ph type="sldNum" sz="quarter" idx="5"/>
          </p:nvPr>
        </p:nvSpPr>
        <p:spPr/>
        <p:txBody>
          <a:bodyPr/>
          <a:lstStyle/>
          <a:p>
            <a:fld id="{CA66BF45-3B1F-0941-8534-7CC5EC4136B7}" type="slidenum">
              <a:rPr lang="en-GB" smtClean="0"/>
              <a:t>8</a:t>
            </a:fld>
            <a:endParaRPr lang="en-GB"/>
          </a:p>
        </p:txBody>
      </p:sp>
    </p:spTree>
    <p:extLst>
      <p:ext uri="{BB962C8B-B14F-4D97-AF65-F5344CB8AC3E}">
        <p14:creationId xmlns:p14="http://schemas.microsoft.com/office/powerpoint/2010/main" val="171269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Messages of Hope – how men feel, engaging men, men and clinics, how providers feel, mother’s voices, faith leaders for children and youth, covid-19 prevention</a:t>
            </a:r>
          </a:p>
        </p:txBody>
      </p:sp>
      <p:sp>
        <p:nvSpPr>
          <p:cNvPr id="4" name="Slide Number Placeholder 3"/>
          <p:cNvSpPr>
            <a:spLocks noGrp="1"/>
          </p:cNvSpPr>
          <p:nvPr>
            <p:ph type="sldNum" sz="quarter" idx="5"/>
          </p:nvPr>
        </p:nvSpPr>
        <p:spPr/>
        <p:txBody>
          <a:bodyPr/>
          <a:lstStyle/>
          <a:p>
            <a:fld id="{9788B6C0-C284-3D4F-8775-E36868DBDA2A}" type="slidenum">
              <a:rPr lang="en-GB" smtClean="0"/>
              <a:t>9</a:t>
            </a:fld>
            <a:endParaRPr lang="en-GB"/>
          </a:p>
        </p:txBody>
      </p:sp>
    </p:spTree>
    <p:extLst>
      <p:ext uri="{BB962C8B-B14F-4D97-AF65-F5344CB8AC3E}">
        <p14:creationId xmlns:p14="http://schemas.microsoft.com/office/powerpoint/2010/main" val="289299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DAA4-6C3D-3643-A825-5DCF0A6449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7061E2D-A05A-D246-AFF8-F1AADF4DC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5A885CD-6E10-C84F-AD94-664438B3F032}"/>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FE083CDC-4C71-8B42-9E3B-03D274AFD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B48FB-810E-974F-AAA0-96A78FD6AD3A}"/>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284533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52B8-49A0-C147-ABED-CDCE9362FCB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DABDD23-C7B4-7044-9664-1BB850F432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21CAA7-AF4C-284D-BE29-6E804884361E}"/>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BE0A1AC3-C88B-8D45-8CCE-8AED869CF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769BE-B135-924B-A40E-246D4E7CF3F1}"/>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178162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D432F-1B6A-8644-94FB-4700127830F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D63FEFD-415B-364B-9CDA-18FAA02395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B3E132-56B2-FA47-B77F-1C721BB552DC}"/>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13B60B39-508B-1244-B15C-2957FADC4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95229-10D1-BB40-A0F0-62F176A5A3F4}"/>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71777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C790-6D9A-3749-99F1-B4EAC58FE9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0D36BE-71D4-E440-A345-FBF05607E8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1DE3A1-D2FA-5F41-97CD-90271D025496}"/>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93DCC557-232C-2540-927E-11F500E79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4D667-8F2A-4549-9F4D-35A95BCF105C}"/>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32302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5377-8A6D-BC4B-9C19-0E519630E9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48B9EFE-2541-F946-AE6A-BAE1394D9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680F7F-C085-7141-AD46-D9939D362484}"/>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AC80ED28-4CC6-3D41-B4EE-ADECC6625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9F75C-805F-C545-8A9B-1675F02323B7}"/>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149421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FDF-9D8A-2646-B950-441919AEAD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68F6EE6-4F59-2E4B-86A8-23C06ED336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989D0A3-BB8A-CA4E-AB1E-9607A079DD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739B479-FFA5-D74D-86E4-B91A1AC67221}"/>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6" name="Footer Placeholder 5">
            <a:extLst>
              <a:ext uri="{FF2B5EF4-FFF2-40B4-BE49-F238E27FC236}">
                <a16:creationId xmlns:a16="http://schemas.microsoft.com/office/drawing/2014/main" id="{DEC6B1B2-6453-364B-A4EF-001BF7ACBD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0F5A6-43F8-564D-9A15-220355BE3969}"/>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19096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67B3-2A26-A548-9B9D-7B0D0971A9A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7A1BC30-2FF4-654F-9B98-C891AD597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9CB09B-4E11-EC4D-B38F-CC5F5AFC7F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FC337B0-D64A-1147-ADEE-23ACE1F259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511877-CB01-3C43-8C77-E792AEF27D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09051FA-0F69-BE48-A13F-05596C047649}"/>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8" name="Footer Placeholder 7">
            <a:extLst>
              <a:ext uri="{FF2B5EF4-FFF2-40B4-BE49-F238E27FC236}">
                <a16:creationId xmlns:a16="http://schemas.microsoft.com/office/drawing/2014/main" id="{3AAF6365-022A-DA42-81EA-01E6E8645C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EB2C13-0C11-8847-B835-DB7978BD9C69}"/>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383285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EDE0-635D-E945-B9DD-DF37026E0A2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49BB4F5-ADDC-7B47-B9BC-E525A360B288}"/>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4" name="Footer Placeholder 3">
            <a:extLst>
              <a:ext uri="{FF2B5EF4-FFF2-40B4-BE49-F238E27FC236}">
                <a16:creationId xmlns:a16="http://schemas.microsoft.com/office/drawing/2014/main" id="{013DDFEE-92F5-BA45-9BB4-F788AE00EB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B0DFAA-9027-9F4D-A148-D18B3DDF17D7}"/>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11203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6813A-0E20-3046-A3B6-049C495296AA}"/>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3" name="Footer Placeholder 2">
            <a:extLst>
              <a:ext uri="{FF2B5EF4-FFF2-40B4-BE49-F238E27FC236}">
                <a16:creationId xmlns:a16="http://schemas.microsoft.com/office/drawing/2014/main" id="{5CA90195-1EA1-024F-BCE1-BFE089579C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4597AE-7BEC-9742-9A08-CBB6F2233BB4}"/>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161631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E06C-AC8E-434E-A369-22657830FD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B4CAC70-FA4F-E343-ADB1-76B1571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87A858-596C-2948-8A15-22C8F70F5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FEEDED-F3D1-CB42-9E5E-426DD9ED5630}"/>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6" name="Footer Placeholder 5">
            <a:extLst>
              <a:ext uri="{FF2B5EF4-FFF2-40B4-BE49-F238E27FC236}">
                <a16:creationId xmlns:a16="http://schemas.microsoft.com/office/drawing/2014/main" id="{496B47D6-952E-994A-9F6C-6B2BD34B9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9F8318-4959-2F4E-8695-DB10F776EF9D}"/>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27366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6C82-00F9-514F-B1F1-268E2CC8FE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F0869AA-E545-D243-B6B0-3126275F4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D08DC1-CF55-0541-8D74-C43066FE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37EBDC-703B-3844-A65D-E72C6F20137E}"/>
              </a:ext>
            </a:extLst>
          </p:cNvPr>
          <p:cNvSpPr>
            <a:spLocks noGrp="1"/>
          </p:cNvSpPr>
          <p:nvPr>
            <p:ph type="dt" sz="half" idx="10"/>
          </p:nvPr>
        </p:nvSpPr>
        <p:spPr/>
        <p:txBody>
          <a:bodyPr/>
          <a:lstStyle/>
          <a:p>
            <a:fld id="{DBA87422-CA83-CC48-B8AE-FF7428814C6B}" type="datetimeFigureOut">
              <a:rPr lang="en-GB" smtClean="0"/>
              <a:t>17/04/2022</a:t>
            </a:fld>
            <a:endParaRPr lang="en-GB"/>
          </a:p>
        </p:txBody>
      </p:sp>
      <p:sp>
        <p:nvSpPr>
          <p:cNvPr id="6" name="Footer Placeholder 5">
            <a:extLst>
              <a:ext uri="{FF2B5EF4-FFF2-40B4-BE49-F238E27FC236}">
                <a16:creationId xmlns:a16="http://schemas.microsoft.com/office/drawing/2014/main" id="{090DD1C7-0037-8149-BAA5-340EEB0D8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4D616-472B-6D48-B807-7267A176E187}"/>
              </a:ext>
            </a:extLst>
          </p:cNvPr>
          <p:cNvSpPr>
            <a:spLocks noGrp="1"/>
          </p:cNvSpPr>
          <p:nvPr>
            <p:ph type="sldNum" sz="quarter" idx="12"/>
          </p:nvPr>
        </p:nvSpPr>
        <p:spPr/>
        <p:txBody>
          <a:bodyPr/>
          <a:lstStyle/>
          <a:p>
            <a:fld id="{186E24F5-4F48-3D4D-95DC-6F46AEAFC32E}" type="slidenum">
              <a:rPr lang="en-GB" smtClean="0"/>
              <a:t>‹#›</a:t>
            </a:fld>
            <a:endParaRPr lang="en-GB"/>
          </a:p>
        </p:txBody>
      </p:sp>
    </p:spTree>
    <p:extLst>
      <p:ext uri="{BB962C8B-B14F-4D97-AF65-F5344CB8AC3E}">
        <p14:creationId xmlns:p14="http://schemas.microsoft.com/office/powerpoint/2010/main" val="307003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84E03-8238-F14B-9D5E-E0784A279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22D77D6-C357-8B4A-B7A8-DB641EF8F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D88BE-2C65-6A41-93FD-380228B4F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87422-CA83-CC48-B8AE-FF7428814C6B}" type="datetimeFigureOut">
              <a:rPr lang="en-GB" smtClean="0"/>
              <a:t>17/04/2022</a:t>
            </a:fld>
            <a:endParaRPr lang="en-GB"/>
          </a:p>
        </p:txBody>
      </p:sp>
      <p:sp>
        <p:nvSpPr>
          <p:cNvPr id="5" name="Footer Placeholder 4">
            <a:extLst>
              <a:ext uri="{FF2B5EF4-FFF2-40B4-BE49-F238E27FC236}">
                <a16:creationId xmlns:a16="http://schemas.microsoft.com/office/drawing/2014/main" id="{52E0B7FE-1C5B-5343-BCBF-76923FD94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341FC1-0EFB-D043-8255-6AFCF1B58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E24F5-4F48-3D4D-95DC-6F46AEAFC32E}" type="slidenum">
              <a:rPr lang="en-GB" smtClean="0"/>
              <a:t>‹#›</a:t>
            </a:fld>
            <a:endParaRPr lang="en-GB"/>
          </a:p>
        </p:txBody>
      </p:sp>
    </p:spTree>
    <p:extLst>
      <p:ext uri="{BB962C8B-B14F-4D97-AF65-F5344CB8AC3E}">
        <p14:creationId xmlns:p14="http://schemas.microsoft.com/office/powerpoint/2010/main" val="5322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JN1J4B9Okdc?feature=oembed"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FC34-8556-1543-980C-15254205EE96}"/>
              </a:ext>
            </a:extLst>
          </p:cNvPr>
          <p:cNvSpPr>
            <a:spLocks noGrp="1"/>
          </p:cNvSpPr>
          <p:nvPr>
            <p:ph type="ctrTitle"/>
          </p:nvPr>
        </p:nvSpPr>
        <p:spPr>
          <a:xfrm>
            <a:off x="1600200" y="2395071"/>
            <a:ext cx="8991600" cy="2387600"/>
          </a:xfrm>
        </p:spPr>
        <p:txBody>
          <a:bodyPr>
            <a:normAutofit/>
          </a:bodyPr>
          <a:lstStyle/>
          <a:p>
            <a:r>
              <a:rPr lang="en-GB" sz="5400" b="1" dirty="0"/>
              <a:t>HIV Stigma Reduction through CATS in Zimbabwe</a:t>
            </a:r>
          </a:p>
        </p:txBody>
      </p:sp>
      <p:pic>
        <p:nvPicPr>
          <p:cNvPr id="5" name="Picture 4" descr="Shape, arrow&#10;&#10;Description automatically generated">
            <a:extLst>
              <a:ext uri="{FF2B5EF4-FFF2-40B4-BE49-F238E27FC236}">
                <a16:creationId xmlns:a16="http://schemas.microsoft.com/office/drawing/2014/main" id="{240D4B10-3315-C64D-BD58-31FD96ED0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0300" y="846677"/>
            <a:ext cx="7391400" cy="1988661"/>
          </a:xfrm>
          <a:prstGeom prst="rect">
            <a:avLst/>
          </a:prstGeom>
        </p:spPr>
      </p:pic>
      <p:sp>
        <p:nvSpPr>
          <p:cNvPr id="6" name="Rectangle 5">
            <a:extLst>
              <a:ext uri="{FF2B5EF4-FFF2-40B4-BE49-F238E27FC236}">
                <a16:creationId xmlns:a16="http://schemas.microsoft.com/office/drawing/2014/main" id="{C580E0DC-E102-E045-BFA8-CDE9F09344FF}"/>
              </a:ext>
            </a:extLst>
          </p:cNvPr>
          <p:cNvSpPr/>
          <p:nvPr/>
        </p:nvSpPr>
        <p:spPr>
          <a:xfrm>
            <a:off x="4144225" y="5134094"/>
            <a:ext cx="4360681" cy="646331"/>
          </a:xfrm>
          <a:prstGeom prst="rect">
            <a:avLst/>
          </a:prstGeom>
        </p:spPr>
        <p:txBody>
          <a:bodyPr wrap="none">
            <a:spAutoFit/>
          </a:bodyPr>
          <a:lstStyle/>
          <a:p>
            <a:r>
              <a:rPr lang="en-ZW" b="1" dirty="0">
                <a:solidFill>
                  <a:srgbClr val="323130"/>
                </a:solidFill>
                <a:latin typeface="Segoe UI" panose="020B0502040204020203" pitchFamily="34" charset="0"/>
              </a:rPr>
              <a:t>FCI New Foundations of Hope webinar</a:t>
            </a:r>
          </a:p>
          <a:p>
            <a:pPr algn="ctr"/>
            <a:r>
              <a:rPr lang="en-ZW" b="1" dirty="0">
                <a:solidFill>
                  <a:srgbClr val="323130"/>
                </a:solidFill>
                <a:latin typeface="Segoe UI" panose="020B0502040204020203" pitchFamily="34" charset="0"/>
              </a:rPr>
              <a:t>20</a:t>
            </a:r>
            <a:r>
              <a:rPr lang="en-ZW" b="1" baseline="30000" dirty="0">
                <a:solidFill>
                  <a:srgbClr val="323130"/>
                </a:solidFill>
                <a:latin typeface="Segoe UI" panose="020B0502040204020203" pitchFamily="34" charset="0"/>
              </a:rPr>
              <a:t>th</a:t>
            </a:r>
            <a:r>
              <a:rPr lang="en-ZW" b="1" dirty="0">
                <a:solidFill>
                  <a:srgbClr val="323130"/>
                </a:solidFill>
                <a:latin typeface="Segoe UI" panose="020B0502040204020203" pitchFamily="34" charset="0"/>
              </a:rPr>
              <a:t> March 2022</a:t>
            </a:r>
            <a:endParaRPr lang="en-GB" dirty="0"/>
          </a:p>
        </p:txBody>
      </p:sp>
      <p:pic>
        <p:nvPicPr>
          <p:cNvPr id="7" name="Picture 6">
            <a:extLst>
              <a:ext uri="{FF2B5EF4-FFF2-40B4-BE49-F238E27FC236}">
                <a16:creationId xmlns:a16="http://schemas.microsoft.com/office/drawing/2014/main" id="{06CE314D-C142-E24E-92E8-1328335F92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4269" y="5457259"/>
            <a:ext cx="1531597" cy="1077575"/>
          </a:xfrm>
          <a:prstGeom prst="rect">
            <a:avLst/>
          </a:prstGeom>
        </p:spPr>
      </p:pic>
    </p:spTree>
    <p:extLst>
      <p:ext uri="{BB962C8B-B14F-4D97-AF65-F5344CB8AC3E}">
        <p14:creationId xmlns:p14="http://schemas.microsoft.com/office/powerpoint/2010/main" val="157415015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E0297-2485-F34A-B8EB-4ED2E73A7D70}"/>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Results</a:t>
            </a:r>
          </a:p>
        </p:txBody>
      </p:sp>
      <p:sp>
        <p:nvSpPr>
          <p:cNvPr id="9" name="Content Placeholder 8">
            <a:extLst>
              <a:ext uri="{FF2B5EF4-FFF2-40B4-BE49-F238E27FC236}">
                <a16:creationId xmlns:a16="http://schemas.microsoft.com/office/drawing/2014/main" id="{DB17C8CD-E425-E3CB-C929-C0FE688D037E}"/>
              </a:ext>
            </a:extLst>
          </p:cNvPr>
          <p:cNvSpPr>
            <a:spLocks noGrp="1"/>
          </p:cNvSpPr>
          <p:nvPr>
            <p:ph idx="1"/>
          </p:nvPr>
        </p:nvSpPr>
        <p:spPr>
          <a:xfrm>
            <a:off x="4965431" y="2438400"/>
            <a:ext cx="6586489" cy="3785419"/>
          </a:xfrm>
        </p:spPr>
        <p:txBody>
          <a:bodyPr vert="horz" lIns="91440" tIns="45720" rIns="91440" bIns="45720" rtlCol="0">
            <a:normAutofit/>
          </a:bodyPr>
          <a:lstStyle/>
          <a:p>
            <a:endParaRPr lang="en-US" sz="1700" dirty="0"/>
          </a:p>
          <a:p>
            <a:endParaRPr lang="en-US" sz="1700" dirty="0"/>
          </a:p>
        </p:txBody>
      </p:sp>
      <p:pic>
        <p:nvPicPr>
          <p:cNvPr id="4" name="Picture 3" descr="A picture containing outdoor, tree, sky, grass&#10;&#10;Description automatically generated">
            <a:extLst>
              <a:ext uri="{FF2B5EF4-FFF2-40B4-BE49-F238E27FC236}">
                <a16:creationId xmlns:a16="http://schemas.microsoft.com/office/drawing/2014/main" id="{A341A967-5797-7B4D-BFB5-7E8C2092A268}"/>
              </a:ext>
            </a:extLst>
          </p:cNvPr>
          <p:cNvPicPr>
            <a:picLocks noChangeAspect="1"/>
          </p:cNvPicPr>
          <p:nvPr/>
        </p:nvPicPr>
        <p:blipFill rotWithShape="1">
          <a:blip r:embed="rId3"/>
          <a:srcRect l="27566" r="27315" b="-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F9364"/>
            </a:solidFill>
          </a:ln>
        </p:spPr>
        <p:style>
          <a:lnRef idx="1">
            <a:schemeClr val="accent1"/>
          </a:lnRef>
          <a:fillRef idx="0">
            <a:schemeClr val="accent1"/>
          </a:fillRef>
          <a:effectRef idx="0">
            <a:schemeClr val="accent1"/>
          </a:effectRef>
          <a:fontRef idx="minor">
            <a:schemeClr val="tx1"/>
          </a:fontRef>
        </p:style>
      </p:cxnSp>
      <p:sp>
        <p:nvSpPr>
          <p:cNvPr id="10" name="Content Placeholder 8">
            <a:extLst>
              <a:ext uri="{FF2B5EF4-FFF2-40B4-BE49-F238E27FC236}">
                <a16:creationId xmlns:a16="http://schemas.microsoft.com/office/drawing/2014/main" id="{0EBA612E-ACB4-2C4E-A728-C45147D55BAC}"/>
              </a:ext>
            </a:extLst>
          </p:cNvPr>
          <p:cNvSpPr txBox="1">
            <a:spLocks/>
          </p:cNvSpPr>
          <p:nvPr/>
        </p:nvSpPr>
        <p:spPr>
          <a:xfrm>
            <a:off x="4965431" y="2314807"/>
            <a:ext cx="7226569" cy="45431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Community Dialogues – </a:t>
            </a:r>
            <a:r>
              <a:rPr lang="en-US" sz="2000" b="1" dirty="0">
                <a:solidFill>
                  <a:srgbClr val="002060"/>
                </a:solidFill>
              </a:rPr>
              <a:t>11,149 </a:t>
            </a:r>
            <a:r>
              <a:rPr lang="en-US" sz="2000" dirty="0"/>
              <a:t>people reached</a:t>
            </a:r>
          </a:p>
          <a:p>
            <a:r>
              <a:rPr lang="en-US" sz="2000" dirty="0"/>
              <a:t>Messages of Hope –</a:t>
            </a:r>
            <a:r>
              <a:rPr lang="en-US" sz="2000" b="1" dirty="0">
                <a:solidFill>
                  <a:srgbClr val="002060"/>
                </a:solidFill>
              </a:rPr>
              <a:t> 285,545 </a:t>
            </a:r>
            <a:r>
              <a:rPr lang="en-US" sz="2000" dirty="0"/>
              <a:t>people reached</a:t>
            </a:r>
          </a:p>
          <a:p>
            <a:r>
              <a:rPr lang="en-US" sz="2000" dirty="0"/>
              <a:t>Index Case Testing:</a:t>
            </a:r>
          </a:p>
          <a:p>
            <a:pPr lvl="1"/>
            <a:r>
              <a:rPr lang="en-US" sz="1600" dirty="0"/>
              <a:t>366 offered; 300 (</a:t>
            </a:r>
            <a:r>
              <a:rPr lang="en-US" sz="1600" b="1" dirty="0">
                <a:solidFill>
                  <a:srgbClr val="002060"/>
                </a:solidFill>
              </a:rPr>
              <a:t>82%</a:t>
            </a:r>
            <a:r>
              <a:rPr lang="en-US" sz="1600" dirty="0"/>
              <a:t>) accepted; 344 contact elicited</a:t>
            </a:r>
          </a:p>
          <a:p>
            <a:pPr lvl="1"/>
            <a:r>
              <a:rPr lang="en-US" sz="1600" dirty="0"/>
              <a:t>307 </a:t>
            </a:r>
            <a:r>
              <a:rPr lang="en-US" sz="1600" b="1" dirty="0">
                <a:solidFill>
                  <a:srgbClr val="002060"/>
                </a:solidFill>
              </a:rPr>
              <a:t>(89%) </a:t>
            </a:r>
            <a:r>
              <a:rPr lang="en-US" sz="1600" dirty="0"/>
              <a:t>contacts tested and received results</a:t>
            </a:r>
          </a:p>
          <a:p>
            <a:pPr lvl="1"/>
            <a:r>
              <a:rPr lang="en-US" sz="1600" dirty="0"/>
              <a:t>265 (</a:t>
            </a:r>
            <a:r>
              <a:rPr lang="en-US" sz="1600" b="1" dirty="0">
                <a:solidFill>
                  <a:srgbClr val="002060"/>
                </a:solidFill>
              </a:rPr>
              <a:t>86%) </a:t>
            </a:r>
            <a:r>
              <a:rPr lang="en-US" sz="1600" dirty="0"/>
              <a:t>contacts tested negative</a:t>
            </a:r>
          </a:p>
          <a:p>
            <a:pPr lvl="1"/>
            <a:r>
              <a:rPr lang="en-US" sz="1600" dirty="0"/>
              <a:t>42 (</a:t>
            </a:r>
            <a:r>
              <a:rPr lang="en-US" sz="1600" b="1" dirty="0">
                <a:solidFill>
                  <a:srgbClr val="002060"/>
                </a:solidFill>
              </a:rPr>
              <a:t>14%) </a:t>
            </a:r>
            <a:r>
              <a:rPr lang="en-US" sz="1600" dirty="0"/>
              <a:t>contacts tested positive;  33 (</a:t>
            </a:r>
            <a:r>
              <a:rPr lang="en-US" sz="1600" b="1" dirty="0">
                <a:solidFill>
                  <a:srgbClr val="002060"/>
                </a:solidFill>
              </a:rPr>
              <a:t>79%) </a:t>
            </a:r>
            <a:r>
              <a:rPr lang="en-US" sz="1600" dirty="0"/>
              <a:t>linked to ART</a:t>
            </a:r>
          </a:p>
          <a:p>
            <a:pPr lvl="1"/>
            <a:endParaRPr lang="en-US" sz="1600" dirty="0"/>
          </a:p>
          <a:p>
            <a:r>
              <a:rPr lang="en-US" sz="2000" dirty="0"/>
              <a:t>HIV Self Testing:</a:t>
            </a:r>
          </a:p>
          <a:p>
            <a:pPr lvl="1"/>
            <a:r>
              <a:rPr lang="en-US" sz="1600" dirty="0"/>
              <a:t>10,541 kids distributed </a:t>
            </a:r>
          </a:p>
          <a:p>
            <a:pPr lvl="1"/>
            <a:r>
              <a:rPr lang="en-US" sz="1600" dirty="0"/>
              <a:t>10,461 (</a:t>
            </a:r>
            <a:r>
              <a:rPr lang="en-US" sz="1600" b="1" dirty="0">
                <a:solidFill>
                  <a:srgbClr val="002060"/>
                </a:solidFill>
              </a:rPr>
              <a:t>99%</a:t>
            </a:r>
            <a:r>
              <a:rPr lang="en-US" sz="1600" dirty="0"/>
              <a:t>) kits utilized</a:t>
            </a:r>
          </a:p>
          <a:p>
            <a:pPr lvl="1"/>
            <a:r>
              <a:rPr lang="en-US" sz="1600" dirty="0"/>
              <a:t>735 (</a:t>
            </a:r>
            <a:r>
              <a:rPr lang="en-US" sz="1600" b="1" dirty="0">
                <a:solidFill>
                  <a:srgbClr val="002060"/>
                </a:solidFill>
              </a:rPr>
              <a:t>70%</a:t>
            </a:r>
            <a:r>
              <a:rPr lang="en-US" sz="1600" dirty="0"/>
              <a:t>) reactive results</a:t>
            </a:r>
          </a:p>
          <a:p>
            <a:pPr lvl="1"/>
            <a:r>
              <a:rPr lang="en-US" sz="1600" dirty="0"/>
              <a:t>603 (</a:t>
            </a:r>
            <a:r>
              <a:rPr lang="en-US" sz="1600" b="1" dirty="0">
                <a:solidFill>
                  <a:srgbClr val="002060"/>
                </a:solidFill>
              </a:rPr>
              <a:t>82%</a:t>
            </a:r>
            <a:r>
              <a:rPr lang="en-US" sz="1600" dirty="0"/>
              <a:t>) confirmed positive</a:t>
            </a:r>
          </a:p>
          <a:p>
            <a:pPr lvl="1"/>
            <a:r>
              <a:rPr lang="en-US" sz="1600" dirty="0"/>
              <a:t>589 (</a:t>
            </a:r>
            <a:r>
              <a:rPr lang="en-US" sz="1600" b="1" dirty="0">
                <a:solidFill>
                  <a:srgbClr val="002060"/>
                </a:solidFill>
              </a:rPr>
              <a:t>98%</a:t>
            </a:r>
            <a:r>
              <a:rPr lang="en-US" sz="1600" dirty="0"/>
              <a:t>) linked and on ART</a:t>
            </a:r>
          </a:p>
          <a:p>
            <a:pPr lvl="1"/>
            <a:endParaRPr lang="en-US" sz="1600" dirty="0"/>
          </a:p>
          <a:p>
            <a:r>
              <a:rPr lang="en-US" sz="2000" dirty="0"/>
              <a:t>Defaulter tracing:</a:t>
            </a:r>
          </a:p>
          <a:p>
            <a:pPr lvl="1"/>
            <a:r>
              <a:rPr lang="en-US" sz="1600" dirty="0"/>
              <a:t>1.058 MoHCC identified defaulters</a:t>
            </a:r>
          </a:p>
          <a:p>
            <a:pPr lvl="1"/>
            <a:r>
              <a:rPr lang="en-US" sz="1600" dirty="0"/>
              <a:t>754 confirmed defaulters by Zvandiri</a:t>
            </a:r>
          </a:p>
          <a:p>
            <a:pPr lvl="1"/>
            <a:r>
              <a:rPr lang="en-US" sz="1600" dirty="0"/>
              <a:t>737 (</a:t>
            </a:r>
            <a:r>
              <a:rPr lang="en-US" sz="1600" b="1" dirty="0">
                <a:solidFill>
                  <a:srgbClr val="002060"/>
                </a:solidFill>
              </a:rPr>
              <a:t>98%) </a:t>
            </a:r>
            <a:r>
              <a:rPr lang="en-US" sz="1600" dirty="0"/>
              <a:t>defaulters traced </a:t>
            </a:r>
          </a:p>
          <a:p>
            <a:endParaRPr lang="en-US" sz="2000" dirty="0"/>
          </a:p>
          <a:p>
            <a:endParaRPr lang="en-US" sz="2000" dirty="0"/>
          </a:p>
        </p:txBody>
      </p:sp>
    </p:spTree>
    <p:extLst>
      <p:ext uri="{BB962C8B-B14F-4D97-AF65-F5344CB8AC3E}">
        <p14:creationId xmlns:p14="http://schemas.microsoft.com/office/powerpoint/2010/main" val="83124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46FA58-78F3-E246-ACB3-9162456F6F5B}"/>
              </a:ext>
            </a:extLst>
          </p:cNvPr>
          <p:cNvSpPr>
            <a:spLocks noGrp="1"/>
          </p:cNvSpPr>
          <p:nvPr>
            <p:ph idx="1"/>
          </p:nvPr>
        </p:nvSpPr>
        <p:spPr>
          <a:xfrm>
            <a:off x="4965431" y="2438400"/>
            <a:ext cx="6586489" cy="3785419"/>
          </a:xfrm>
        </p:spPr>
        <p:txBody>
          <a:bodyPr>
            <a:normAutofit/>
          </a:bodyPr>
          <a:lstStyle/>
          <a:p>
            <a:pPr marL="0" indent="0">
              <a:buNone/>
            </a:pPr>
            <a:r>
              <a:rPr lang="en-GB" sz="2000" dirty="0"/>
              <a:t>“We thought children born with HIV will die. We didn’t know.</a:t>
            </a:r>
          </a:p>
          <a:p>
            <a:pPr marL="0" indent="0">
              <a:buNone/>
            </a:pPr>
            <a:r>
              <a:rPr lang="en-GB" sz="2000" dirty="0"/>
              <a:t>After talking with the CATS and seeing them, now we know differently.” </a:t>
            </a:r>
            <a:r>
              <a:rPr lang="en-GB" sz="2000" i="1" dirty="0"/>
              <a:t>Chief Representative</a:t>
            </a:r>
          </a:p>
          <a:p>
            <a:pPr marL="0" indent="0">
              <a:buNone/>
            </a:pPr>
            <a:endParaRPr lang="en-GB" sz="2000" dirty="0"/>
          </a:p>
          <a:p>
            <a:pPr marL="0" indent="0">
              <a:buNone/>
            </a:pPr>
            <a:r>
              <a:rPr lang="en-GB" sz="2000" dirty="0"/>
              <a:t>’In our church, when young couples come for marriage counselling, we would discourage marriage. This community dialogue has been an eye opener’ </a:t>
            </a:r>
            <a:r>
              <a:rPr lang="en-GB" sz="2000" i="1" dirty="0"/>
              <a:t>Pastor, </a:t>
            </a:r>
            <a:r>
              <a:rPr lang="en-GB" sz="2000" i="1" dirty="0" err="1"/>
              <a:t>Zvimba</a:t>
            </a:r>
            <a:endParaRPr lang="en-GB" sz="2000" i="1" dirty="0"/>
          </a:p>
        </p:txBody>
      </p:sp>
      <p:pic>
        <p:nvPicPr>
          <p:cNvPr id="4" name="Picture 3">
            <a:extLst>
              <a:ext uri="{FF2B5EF4-FFF2-40B4-BE49-F238E27FC236}">
                <a16:creationId xmlns:a16="http://schemas.microsoft.com/office/drawing/2014/main" id="{92D195BD-87D0-A944-9D3B-037AE72A6F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45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08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46FA58-78F3-E246-ACB3-9162456F6F5B}"/>
              </a:ext>
            </a:extLst>
          </p:cNvPr>
          <p:cNvSpPr>
            <a:spLocks noGrp="1"/>
          </p:cNvSpPr>
          <p:nvPr>
            <p:ph idx="1"/>
          </p:nvPr>
        </p:nvSpPr>
        <p:spPr>
          <a:xfrm>
            <a:off x="4965431" y="2438401"/>
            <a:ext cx="6586489" cy="3047996"/>
          </a:xfrm>
        </p:spPr>
        <p:txBody>
          <a:bodyPr>
            <a:normAutofit fontScale="55000" lnSpcReduction="20000"/>
          </a:bodyPr>
          <a:lstStyle/>
          <a:p>
            <a:pPr marL="0" indent="0">
              <a:buNone/>
            </a:pPr>
            <a:r>
              <a:rPr lang="en-US" sz="4200" dirty="0"/>
              <a:t>“Please make sure your messaging about HIV keeps coming as people are not aware of such updated information about HIV,’  </a:t>
            </a:r>
            <a:r>
              <a:rPr lang="en-US" sz="4200" i="1" dirty="0"/>
              <a:t>Pastor, Mount Darwin</a:t>
            </a:r>
          </a:p>
          <a:p>
            <a:pPr marL="0" indent="0">
              <a:buNone/>
            </a:pPr>
            <a:endParaRPr lang="en-ZW" sz="4200" dirty="0"/>
          </a:p>
          <a:p>
            <a:pPr marL="0" indent="0">
              <a:buNone/>
            </a:pPr>
            <a:r>
              <a:rPr lang="en-US" sz="4200" dirty="0"/>
              <a:t>“We haven’t reached a stage of normalizing HIV and we rarely talk about it at church, hence this </a:t>
            </a:r>
            <a:r>
              <a:rPr lang="en-US" sz="4200" dirty="0" err="1"/>
              <a:t>programme</a:t>
            </a:r>
            <a:r>
              <a:rPr lang="en-US" sz="4200" dirty="0"/>
              <a:t> came at a good time for us to share such information about HIV that we were not aware of with congregates” – </a:t>
            </a:r>
            <a:r>
              <a:rPr lang="en-US" sz="4200" i="1" dirty="0"/>
              <a:t>Pastor, Mazowe </a:t>
            </a:r>
            <a:endParaRPr lang="en-ZW" sz="4200" i="1" dirty="0"/>
          </a:p>
          <a:p>
            <a:pPr marL="0" indent="0">
              <a:buNone/>
            </a:pPr>
            <a:endParaRPr lang="en-GB" sz="4200" dirty="0"/>
          </a:p>
          <a:p>
            <a:pPr marL="0" indent="0">
              <a:buNone/>
            </a:pPr>
            <a:endParaRPr lang="en-GB" sz="2000" dirty="0"/>
          </a:p>
          <a:p>
            <a:pPr marL="0" indent="0">
              <a:buNone/>
            </a:pPr>
            <a:endParaRPr lang="en-GB" sz="2000" dirty="0">
              <a:highlight>
                <a:srgbClr val="FFFF00"/>
              </a:highlight>
            </a:endParaRPr>
          </a:p>
          <a:p>
            <a:pPr lvl="1"/>
            <a:endParaRPr lang="en-GB" sz="2000" dirty="0"/>
          </a:p>
          <a:p>
            <a:pPr marL="457200" lvl="1" indent="0">
              <a:buNone/>
            </a:pPr>
            <a:endParaRPr lang="en-GB" sz="2000" dirty="0"/>
          </a:p>
        </p:txBody>
      </p:sp>
      <p:pic>
        <p:nvPicPr>
          <p:cNvPr id="4" name="Picture 3" descr="A group of people sitting under a tent&#10;&#10;Description automatically generated with medium confidence">
            <a:extLst>
              <a:ext uri="{FF2B5EF4-FFF2-40B4-BE49-F238E27FC236}">
                <a16:creationId xmlns:a16="http://schemas.microsoft.com/office/drawing/2014/main" id="{F2B1F999-11FB-3748-8496-6A928FB6A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9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17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46FA58-78F3-E246-ACB3-9162456F6F5B}"/>
              </a:ext>
            </a:extLst>
          </p:cNvPr>
          <p:cNvSpPr>
            <a:spLocks noGrp="1"/>
          </p:cNvSpPr>
          <p:nvPr>
            <p:ph idx="1"/>
          </p:nvPr>
        </p:nvSpPr>
        <p:spPr>
          <a:xfrm>
            <a:off x="4965431" y="2438400"/>
            <a:ext cx="6586489" cy="3785419"/>
          </a:xfrm>
        </p:spPr>
        <p:txBody>
          <a:bodyPr>
            <a:normAutofit/>
          </a:bodyPr>
          <a:lstStyle/>
          <a:p>
            <a:pPr marL="0" indent="0" algn="just">
              <a:buNone/>
            </a:pPr>
            <a:r>
              <a:rPr lang="en-GB" sz="2000" dirty="0"/>
              <a:t>Adolescents supported by CATS report reduced stigma and more supportive environments compared with those receiving standard care alone (</a:t>
            </a:r>
            <a:r>
              <a:rPr lang="en-GB" sz="2000" i="1" dirty="0"/>
              <a:t>Willis et al, 2019)</a:t>
            </a:r>
          </a:p>
          <a:p>
            <a:pPr marL="0" indent="0" algn="just">
              <a:buNone/>
            </a:pPr>
            <a:endParaRPr lang="en-GB" sz="2000" i="1" dirty="0"/>
          </a:p>
          <a:p>
            <a:pPr marL="0" indent="0" algn="just">
              <a:buNone/>
            </a:pPr>
            <a:r>
              <a:rPr lang="en-ZW" sz="2000" i="1" dirty="0"/>
              <a:t>’</a:t>
            </a:r>
            <a:r>
              <a:rPr lang="en-ZW" sz="2000" dirty="0"/>
              <a:t>I used to have my own plate, cup and blanket. They were afraid of me. My CATS helped explain and now things are much better’ </a:t>
            </a:r>
            <a:r>
              <a:rPr lang="en-ZW" sz="2000" i="1" dirty="0"/>
              <a:t>Child, 11 years</a:t>
            </a:r>
          </a:p>
          <a:p>
            <a:pPr marL="0" indent="0" algn="just">
              <a:buNone/>
            </a:pPr>
            <a:endParaRPr lang="en-GB" sz="2000" dirty="0"/>
          </a:p>
          <a:p>
            <a:pPr marL="0" indent="0" algn="just">
              <a:buNone/>
            </a:pPr>
            <a:endParaRPr lang="en-GB" sz="2000" dirty="0"/>
          </a:p>
          <a:p>
            <a:pPr marL="0" indent="0" algn="just">
              <a:buNone/>
            </a:pPr>
            <a:endParaRPr lang="en-GB" sz="2000" dirty="0"/>
          </a:p>
        </p:txBody>
      </p:sp>
      <p:pic>
        <p:nvPicPr>
          <p:cNvPr id="8" name="Picture 7" descr="A group of people sitting outside a house&#10;&#10;Description automatically generated with medium confidence">
            <a:extLst>
              <a:ext uri="{FF2B5EF4-FFF2-40B4-BE49-F238E27FC236}">
                <a16:creationId xmlns:a16="http://schemas.microsoft.com/office/drawing/2014/main" id="{8FBDA0F3-090E-CD43-B128-E9B3CC616E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A9E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2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B846A96-4932-17CC-D9AD-F985A237F65F}"/>
              </a:ext>
            </a:extLst>
          </p:cNvPr>
          <p:cNvSpPr>
            <a:spLocks noGrp="1"/>
          </p:cNvSpPr>
          <p:nvPr>
            <p:ph idx="1"/>
          </p:nvPr>
        </p:nvSpPr>
        <p:spPr>
          <a:xfrm>
            <a:off x="4965431" y="2438400"/>
            <a:ext cx="6586489" cy="3785419"/>
          </a:xfrm>
        </p:spPr>
        <p:txBody>
          <a:bodyPr>
            <a:normAutofit/>
          </a:bodyPr>
          <a:lstStyle/>
          <a:p>
            <a:pPr marL="0" indent="0">
              <a:buNone/>
            </a:pPr>
            <a:r>
              <a:rPr lang="en-US" sz="2000" dirty="0"/>
              <a:t>‘It was hard for me to access testing because I didn’t want others in my community to find out (for HIV) but the CATS told me about HIV self testing and made sure I knew how to test’. </a:t>
            </a:r>
            <a:r>
              <a:rPr lang="en-US" sz="2000" i="1" dirty="0"/>
              <a:t>Youth </a:t>
            </a:r>
          </a:p>
          <a:p>
            <a:endParaRPr lang="en-US" sz="2000" dirty="0"/>
          </a:p>
          <a:p>
            <a:pPr marL="0" indent="0">
              <a:buNone/>
            </a:pPr>
            <a:r>
              <a:rPr lang="en-US" sz="2000" dirty="0"/>
              <a:t>‘In our church, we usually preach about HIV in a negative manner as HIV is associated with promiscuity. This discourages people from testing as they fear stigma and discrimination’ </a:t>
            </a:r>
            <a:r>
              <a:rPr lang="en-US" sz="2000" i="1" dirty="0"/>
              <a:t>Church member</a:t>
            </a:r>
          </a:p>
          <a:p>
            <a:endParaRPr lang="en-US" sz="2000" i="1" dirty="0"/>
          </a:p>
        </p:txBody>
      </p:sp>
      <p:pic>
        <p:nvPicPr>
          <p:cNvPr id="5" name="Content Placeholder 4" descr="A picture containing outdoor, tree, sky, grass&#10;&#10;Description automatically generated">
            <a:extLst>
              <a:ext uri="{FF2B5EF4-FFF2-40B4-BE49-F238E27FC236}">
                <a16:creationId xmlns:a16="http://schemas.microsoft.com/office/drawing/2014/main" id="{4F0C2EAC-A0C8-7748-95F0-0EBAAC02B9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F93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06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46FA58-78F3-E246-ACB3-9162456F6F5B}"/>
              </a:ext>
            </a:extLst>
          </p:cNvPr>
          <p:cNvSpPr>
            <a:spLocks noGrp="1"/>
          </p:cNvSpPr>
          <p:nvPr>
            <p:ph idx="1"/>
          </p:nvPr>
        </p:nvSpPr>
        <p:spPr>
          <a:xfrm>
            <a:off x="838200" y="1825625"/>
            <a:ext cx="5462588" cy="4937124"/>
          </a:xfrm>
        </p:spPr>
        <p:txBody>
          <a:bodyPr>
            <a:normAutofit lnSpcReduction="10000"/>
          </a:bodyPr>
          <a:lstStyle/>
          <a:p>
            <a:pPr fontAlgn="base"/>
            <a:r>
              <a:rPr lang="en-ZW" sz="2000" dirty="0"/>
              <a:t>CATS-led self stigma intervention</a:t>
            </a:r>
          </a:p>
          <a:p>
            <a:pPr fontAlgn="base"/>
            <a:r>
              <a:rPr lang="en-ZW" sz="2000" dirty="0"/>
              <a:t>Commenced August 2021</a:t>
            </a:r>
          </a:p>
          <a:p>
            <a:pPr fontAlgn="base"/>
            <a:r>
              <a:rPr lang="en-ZW" sz="2000" dirty="0"/>
              <a:t>30 young people recruited</a:t>
            </a:r>
          </a:p>
          <a:p>
            <a:pPr fontAlgn="base"/>
            <a:r>
              <a:rPr lang="en-ZW" sz="2000" dirty="0"/>
              <a:t>Baseline conducted </a:t>
            </a:r>
          </a:p>
          <a:p>
            <a:pPr lvl="1" fontAlgn="base"/>
            <a:r>
              <a:rPr lang="en-ZW" sz="1600" dirty="0" err="1"/>
              <a:t>Ryff</a:t>
            </a:r>
            <a:r>
              <a:rPr lang="en-ZW" sz="1600" dirty="0"/>
              <a:t> Scale</a:t>
            </a:r>
          </a:p>
          <a:p>
            <a:pPr lvl="1" fontAlgn="base"/>
            <a:r>
              <a:rPr lang="en-ZW" sz="1600" dirty="0"/>
              <a:t>HIV Self Stigma Scale</a:t>
            </a:r>
          </a:p>
          <a:p>
            <a:pPr lvl="1" fontAlgn="base"/>
            <a:r>
              <a:rPr lang="en-ZW" sz="1600" dirty="0"/>
              <a:t>Quality of Life Scale </a:t>
            </a:r>
          </a:p>
          <a:p>
            <a:pPr fontAlgn="base"/>
            <a:r>
              <a:rPr lang="en-ZW" sz="2000" dirty="0"/>
              <a:t>16 x 3 hour sessions held</a:t>
            </a:r>
          </a:p>
          <a:p>
            <a:pPr fontAlgn="base"/>
            <a:r>
              <a:rPr lang="en-ZW" sz="2000" dirty="0"/>
              <a:t>Inquiry Based Stress Reduction (IBSR), Music &amp; Art</a:t>
            </a:r>
          </a:p>
          <a:p>
            <a:pPr fontAlgn="base"/>
            <a:r>
              <a:rPr lang="en-ZW" sz="2000" dirty="0"/>
              <a:t>Weekly briefing of Coaches and ongoing mentoring</a:t>
            </a:r>
          </a:p>
          <a:p>
            <a:pPr fontAlgn="base"/>
            <a:r>
              <a:rPr lang="en-ZW" sz="2000" dirty="0"/>
              <a:t>End line evaluation</a:t>
            </a:r>
          </a:p>
          <a:p>
            <a:pPr fontAlgn="base"/>
            <a:r>
              <a:rPr lang="en-ZW" sz="2000" dirty="0"/>
              <a:t>Planning for scale up through CATS </a:t>
            </a:r>
          </a:p>
        </p:txBody>
      </p:sp>
      <p:pic>
        <p:nvPicPr>
          <p:cNvPr id="1026" name="Picture 2" descr="A picture containing silhouette, night sky&#10;&#10;Description automatically generated">
            <a:extLst>
              <a:ext uri="{FF2B5EF4-FFF2-40B4-BE49-F238E27FC236}">
                <a16:creationId xmlns:a16="http://schemas.microsoft.com/office/drawing/2014/main" id="{A213CCA3-FF61-0943-A603-131E20737E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83586" y="95251"/>
            <a:ext cx="2713335" cy="1460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2BBCD448-0FF8-054C-822F-FB955762C1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6520" y="2117408"/>
            <a:ext cx="5539345" cy="4351338"/>
          </a:xfrm>
          <a:prstGeom prst="rect">
            <a:avLst/>
          </a:prstGeom>
        </p:spPr>
      </p:pic>
    </p:spTree>
    <p:extLst>
      <p:ext uri="{BB962C8B-B14F-4D97-AF65-F5344CB8AC3E}">
        <p14:creationId xmlns:p14="http://schemas.microsoft.com/office/powerpoint/2010/main" val="86911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A269F039-D7CA-9748-B871-CB8499FFD3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879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571A6DE-8D57-7F4B-A5E0-19F925EF474C}"/>
              </a:ext>
            </a:extLst>
          </p:cNvPr>
          <p:cNvSpPr txBox="1">
            <a:spLocks/>
          </p:cNvSpPr>
          <p:nvPr/>
        </p:nvSpPr>
        <p:spPr>
          <a:xfrm>
            <a:off x="304800" y="0"/>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 Results</a:t>
            </a:r>
          </a:p>
        </p:txBody>
      </p:sp>
      <p:pic>
        <p:nvPicPr>
          <p:cNvPr id="4" name="Picture 3" descr="A picture containing graphical user interface&#10;&#10;Description automatically generated">
            <a:extLst>
              <a:ext uri="{FF2B5EF4-FFF2-40B4-BE49-F238E27FC236}">
                <a16:creationId xmlns:a16="http://schemas.microsoft.com/office/drawing/2014/main" id="{4E572BF9-EBE8-E248-A643-D5825D67E2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1417638"/>
            <a:ext cx="6024488" cy="4369762"/>
          </a:xfrm>
          <a:prstGeom prst="rect">
            <a:avLst/>
          </a:prstGeom>
          <a:ln w="19050">
            <a:solidFill>
              <a:schemeClr val="accent5">
                <a:lumMod val="50000"/>
              </a:schemeClr>
            </a:solidFill>
          </a:ln>
        </p:spPr>
      </p:pic>
      <p:pic>
        <p:nvPicPr>
          <p:cNvPr id="5" name="Picture 4" descr="A picture containing ground, outdoor, person, sandy&#10;&#10;Description automatically generated">
            <a:extLst>
              <a:ext uri="{FF2B5EF4-FFF2-40B4-BE49-F238E27FC236}">
                <a16:creationId xmlns:a16="http://schemas.microsoft.com/office/drawing/2014/main" id="{1BCC11F2-98EC-2D46-8E2F-77C3ECAEA7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1893" y="1143000"/>
            <a:ext cx="4328111" cy="5440362"/>
          </a:xfrm>
          <a:prstGeom prst="rect">
            <a:avLst/>
          </a:prstGeom>
        </p:spPr>
      </p:pic>
    </p:spTree>
    <p:extLst>
      <p:ext uri="{BB962C8B-B14F-4D97-AF65-F5344CB8AC3E}">
        <p14:creationId xmlns:p14="http://schemas.microsoft.com/office/powerpoint/2010/main" val="181383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46FA58-78F3-E246-ACB3-9162456F6F5B}"/>
              </a:ext>
            </a:extLst>
          </p:cNvPr>
          <p:cNvSpPr>
            <a:spLocks noGrp="1"/>
          </p:cNvSpPr>
          <p:nvPr>
            <p:ph idx="1"/>
          </p:nvPr>
        </p:nvSpPr>
        <p:spPr>
          <a:xfrm>
            <a:off x="2353294" y="3903133"/>
            <a:ext cx="2896040" cy="2452687"/>
          </a:xfrm>
        </p:spPr>
        <p:txBody>
          <a:bodyPr anchor="ctr">
            <a:normAutofit/>
          </a:bodyPr>
          <a:lstStyle/>
          <a:p>
            <a:pPr marL="0" indent="0" algn="ctr">
              <a:buNone/>
            </a:pPr>
            <a:r>
              <a:rPr lang="en-GB" sz="2000" dirty="0"/>
              <a:t>A message for us all from Zvandiri youth…..</a:t>
            </a:r>
          </a:p>
        </p:txBody>
      </p:sp>
      <p:pic>
        <p:nvPicPr>
          <p:cNvPr id="2" name="Online Media 1" descr="Adolescent Voices on Stigma- Zvandiri, Zimbabwe">
            <a:hlinkClick r:id="" action="ppaction://media"/>
            <a:extLst>
              <a:ext uri="{FF2B5EF4-FFF2-40B4-BE49-F238E27FC236}">
                <a16:creationId xmlns:a16="http://schemas.microsoft.com/office/drawing/2014/main" id="{190D584A-02A6-074F-8996-2BD9831F30F1}"/>
              </a:ext>
            </a:extLst>
          </p:cNvPr>
          <p:cNvPicPr>
            <a:picLocks noRot="1" noChangeAspect="1"/>
          </p:cNvPicPr>
          <p:nvPr>
            <a:videoFile r:link="rId1"/>
          </p:nvPr>
        </p:nvPicPr>
        <p:blipFill>
          <a:blip r:embed="rId4"/>
          <a:stretch>
            <a:fillRect/>
          </a:stretch>
        </p:blipFill>
        <p:spPr>
          <a:xfrm>
            <a:off x="541866" y="79649"/>
            <a:ext cx="11457612" cy="6473551"/>
          </a:xfrm>
          <a:prstGeom prst="rect">
            <a:avLst/>
          </a:prstGeom>
        </p:spPr>
      </p:pic>
    </p:spTree>
    <p:extLst>
      <p:ext uri="{BB962C8B-B14F-4D97-AF65-F5344CB8AC3E}">
        <p14:creationId xmlns:p14="http://schemas.microsoft.com/office/powerpoint/2010/main" val="40399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2E8D-4055-5C4D-BC70-780AC794A615}"/>
              </a:ext>
            </a:extLst>
          </p:cNvPr>
          <p:cNvSpPr>
            <a:spLocks noGrp="1"/>
          </p:cNvSpPr>
          <p:nvPr>
            <p:ph type="title"/>
          </p:nvPr>
        </p:nvSpPr>
        <p:spPr>
          <a:xfrm>
            <a:off x="838200" y="365125"/>
            <a:ext cx="4800600" cy="1325563"/>
          </a:xfrm>
        </p:spPr>
        <p:txBody>
          <a:bodyPr/>
          <a:lstStyle/>
          <a:p>
            <a:pPr algn="ctr"/>
            <a:r>
              <a:rPr lang="en-GB" b="1" dirty="0"/>
              <a:t>Thank you</a:t>
            </a:r>
          </a:p>
        </p:txBody>
      </p:sp>
      <p:pic>
        <p:nvPicPr>
          <p:cNvPr id="6" name="Content Placeholder 5" descr="A group of people posing for a photo&#10;&#10;Description automatically generated">
            <a:extLst>
              <a:ext uri="{FF2B5EF4-FFF2-40B4-BE49-F238E27FC236}">
                <a16:creationId xmlns:a16="http://schemas.microsoft.com/office/drawing/2014/main" id="{4AAA0A51-8CD7-D54F-B448-82605BCF9E3A}"/>
              </a:ext>
            </a:extLst>
          </p:cNvPr>
          <p:cNvPicPr>
            <a:picLocks noGrp="1" noChangeAspect="1"/>
          </p:cNvPicPr>
          <p:nvPr>
            <p:ph idx="1"/>
          </p:nvPr>
        </p:nvPicPr>
        <p:blipFill>
          <a:blip r:embed="rId3"/>
          <a:stretch>
            <a:fillRect/>
          </a:stretch>
        </p:blipFill>
        <p:spPr>
          <a:xfrm>
            <a:off x="838200" y="2444343"/>
            <a:ext cx="4800600" cy="3113902"/>
          </a:xfrm>
        </p:spPr>
      </p:pic>
      <p:pic>
        <p:nvPicPr>
          <p:cNvPr id="4" name="Picture 3" descr="Logo, company name&#10;&#10;Description automatically generated">
            <a:extLst>
              <a:ext uri="{FF2B5EF4-FFF2-40B4-BE49-F238E27FC236}">
                <a16:creationId xmlns:a16="http://schemas.microsoft.com/office/drawing/2014/main" id="{AB111D47-FB28-914C-9621-566151D79D5B}"/>
              </a:ext>
            </a:extLst>
          </p:cNvPr>
          <p:cNvPicPr>
            <a:picLocks noChangeAspect="1"/>
          </p:cNvPicPr>
          <p:nvPr/>
        </p:nvPicPr>
        <p:blipFill>
          <a:blip r:embed="rId4"/>
          <a:stretch>
            <a:fillRect/>
          </a:stretch>
        </p:blipFill>
        <p:spPr>
          <a:xfrm>
            <a:off x="6277512" y="185039"/>
            <a:ext cx="5609687" cy="6672961"/>
          </a:xfrm>
          <a:prstGeom prst="rect">
            <a:avLst/>
          </a:prstGeom>
        </p:spPr>
      </p:pic>
    </p:spTree>
    <p:extLst>
      <p:ext uri="{BB962C8B-B14F-4D97-AF65-F5344CB8AC3E}">
        <p14:creationId xmlns:p14="http://schemas.microsoft.com/office/powerpoint/2010/main" val="185469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E08A-47DC-6C4A-B99D-F2583616752A}"/>
              </a:ext>
            </a:extLst>
          </p:cNvPr>
          <p:cNvSpPr>
            <a:spLocks noGrp="1"/>
          </p:cNvSpPr>
          <p:nvPr>
            <p:ph type="title"/>
          </p:nvPr>
        </p:nvSpPr>
        <p:spPr>
          <a:xfrm>
            <a:off x="6406134" y="107950"/>
            <a:ext cx="2164794" cy="1325563"/>
          </a:xfrm>
        </p:spPr>
        <p:txBody>
          <a:bodyPr/>
          <a:lstStyle/>
          <a:p>
            <a:pPr algn="ctr"/>
            <a:r>
              <a:rPr lang="en-GB" b="1" dirty="0"/>
              <a:t>1980s</a:t>
            </a:r>
          </a:p>
        </p:txBody>
      </p:sp>
      <p:pic>
        <p:nvPicPr>
          <p:cNvPr id="5" name="Content Placeholder 4" descr="A picture containing text&#10;&#10;Description automatically generated">
            <a:extLst>
              <a:ext uri="{FF2B5EF4-FFF2-40B4-BE49-F238E27FC236}">
                <a16:creationId xmlns:a16="http://schemas.microsoft.com/office/drawing/2014/main" id="{86604A12-44CF-2A49-8DFA-BC61223556F6}"/>
              </a:ext>
            </a:extLst>
          </p:cNvPr>
          <p:cNvPicPr>
            <a:picLocks noGrp="1" noChangeAspect="1"/>
          </p:cNvPicPr>
          <p:nvPr>
            <p:ph idx="1"/>
          </p:nvPr>
        </p:nvPicPr>
        <p:blipFill>
          <a:blip r:embed="rId3"/>
          <a:stretch>
            <a:fillRect/>
          </a:stretch>
        </p:blipFill>
        <p:spPr>
          <a:xfrm>
            <a:off x="3249277" y="365125"/>
            <a:ext cx="2971800" cy="4626370"/>
          </a:xfrm>
        </p:spPr>
      </p:pic>
      <p:pic>
        <p:nvPicPr>
          <p:cNvPr id="7" name="Picture 6" descr="Text&#10;&#10;Description automatically generated">
            <a:extLst>
              <a:ext uri="{FF2B5EF4-FFF2-40B4-BE49-F238E27FC236}">
                <a16:creationId xmlns:a16="http://schemas.microsoft.com/office/drawing/2014/main" id="{0B6E4599-A0D7-034D-A043-9FBA8F0D02EB}"/>
              </a:ext>
            </a:extLst>
          </p:cNvPr>
          <p:cNvPicPr>
            <a:picLocks noChangeAspect="1"/>
          </p:cNvPicPr>
          <p:nvPr/>
        </p:nvPicPr>
        <p:blipFill>
          <a:blip r:embed="rId4"/>
          <a:stretch>
            <a:fillRect/>
          </a:stretch>
        </p:blipFill>
        <p:spPr>
          <a:xfrm>
            <a:off x="8942724" y="107950"/>
            <a:ext cx="3082198" cy="4351338"/>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53F8A94C-B776-5A47-A187-2703AD0D61EA}"/>
              </a:ext>
            </a:extLst>
          </p:cNvPr>
          <p:cNvPicPr>
            <a:picLocks noChangeAspect="1"/>
          </p:cNvPicPr>
          <p:nvPr/>
        </p:nvPicPr>
        <p:blipFill>
          <a:blip r:embed="rId5"/>
          <a:stretch>
            <a:fillRect/>
          </a:stretch>
        </p:blipFill>
        <p:spPr>
          <a:xfrm>
            <a:off x="92420" y="146837"/>
            <a:ext cx="2971800" cy="3933265"/>
          </a:xfrm>
          <a:prstGeom prst="rect">
            <a:avLst/>
          </a:prstGeom>
        </p:spPr>
      </p:pic>
      <p:pic>
        <p:nvPicPr>
          <p:cNvPr id="11" name="Picture 10" descr="A picture containing text, newspaper, sign&#10;&#10;Description automatically generated">
            <a:extLst>
              <a:ext uri="{FF2B5EF4-FFF2-40B4-BE49-F238E27FC236}">
                <a16:creationId xmlns:a16="http://schemas.microsoft.com/office/drawing/2014/main" id="{25E00B05-CFF2-6A45-B02E-0D1B87024E74}"/>
              </a:ext>
            </a:extLst>
          </p:cNvPr>
          <p:cNvPicPr>
            <a:picLocks noChangeAspect="1"/>
          </p:cNvPicPr>
          <p:nvPr/>
        </p:nvPicPr>
        <p:blipFill>
          <a:blip r:embed="rId6"/>
          <a:stretch>
            <a:fillRect/>
          </a:stretch>
        </p:blipFill>
        <p:spPr>
          <a:xfrm>
            <a:off x="263137" y="3164436"/>
            <a:ext cx="2795130" cy="3693564"/>
          </a:xfrm>
          <a:prstGeom prst="rect">
            <a:avLst/>
          </a:prstGeom>
        </p:spPr>
      </p:pic>
      <p:pic>
        <p:nvPicPr>
          <p:cNvPr id="13" name="Picture 12" descr="Text&#10;&#10;Description automatically generated">
            <a:extLst>
              <a:ext uri="{FF2B5EF4-FFF2-40B4-BE49-F238E27FC236}">
                <a16:creationId xmlns:a16="http://schemas.microsoft.com/office/drawing/2014/main" id="{F3C23CD1-C237-4E4E-974E-365B7DDB6215}"/>
              </a:ext>
            </a:extLst>
          </p:cNvPr>
          <p:cNvPicPr>
            <a:picLocks noChangeAspect="1"/>
          </p:cNvPicPr>
          <p:nvPr/>
        </p:nvPicPr>
        <p:blipFill>
          <a:blip r:embed="rId7"/>
          <a:stretch>
            <a:fillRect/>
          </a:stretch>
        </p:blipFill>
        <p:spPr>
          <a:xfrm>
            <a:off x="6002806" y="1410208"/>
            <a:ext cx="2854156" cy="4517012"/>
          </a:xfrm>
          <a:prstGeom prst="rect">
            <a:avLst/>
          </a:prstGeom>
        </p:spPr>
      </p:pic>
      <p:pic>
        <p:nvPicPr>
          <p:cNvPr id="15" name="Picture 14" descr="A picture containing text, newspaper&#10;&#10;Description automatically generated">
            <a:extLst>
              <a:ext uri="{FF2B5EF4-FFF2-40B4-BE49-F238E27FC236}">
                <a16:creationId xmlns:a16="http://schemas.microsoft.com/office/drawing/2014/main" id="{BA040F46-E464-684D-B90C-8586FE215BCF}"/>
              </a:ext>
            </a:extLst>
          </p:cNvPr>
          <p:cNvPicPr>
            <a:picLocks noChangeAspect="1"/>
          </p:cNvPicPr>
          <p:nvPr/>
        </p:nvPicPr>
        <p:blipFill>
          <a:blip r:embed="rId8"/>
          <a:stretch>
            <a:fillRect/>
          </a:stretch>
        </p:blipFill>
        <p:spPr>
          <a:xfrm>
            <a:off x="8022261" y="4344482"/>
            <a:ext cx="4088423" cy="2286000"/>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249AEC1-63D0-894C-928D-955BB6809E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41000" y="4984559"/>
            <a:ext cx="3951168" cy="1652860"/>
          </a:xfrm>
          <a:prstGeom prst="rect">
            <a:avLst/>
          </a:prstGeom>
        </p:spPr>
      </p:pic>
    </p:spTree>
    <p:extLst>
      <p:ext uri="{BB962C8B-B14F-4D97-AF65-F5344CB8AC3E}">
        <p14:creationId xmlns:p14="http://schemas.microsoft.com/office/powerpoint/2010/main" val="5119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5422-2387-954B-B157-21518F043C83}"/>
              </a:ext>
            </a:extLst>
          </p:cNvPr>
          <p:cNvSpPr>
            <a:spLocks noGrp="1"/>
          </p:cNvSpPr>
          <p:nvPr>
            <p:ph type="title"/>
          </p:nvPr>
        </p:nvSpPr>
        <p:spPr>
          <a:xfrm>
            <a:off x="5400675" y="500062"/>
            <a:ext cx="1390650" cy="1325563"/>
          </a:xfrm>
        </p:spPr>
        <p:txBody>
          <a:bodyPr/>
          <a:lstStyle/>
          <a:p>
            <a:pPr algn="ctr"/>
            <a:r>
              <a:rPr lang="en-GB" b="1" dirty="0"/>
              <a:t>2021</a:t>
            </a:r>
          </a:p>
        </p:txBody>
      </p:sp>
      <p:sp>
        <p:nvSpPr>
          <p:cNvPr id="3" name="Content Placeholder 2">
            <a:extLst>
              <a:ext uri="{FF2B5EF4-FFF2-40B4-BE49-F238E27FC236}">
                <a16:creationId xmlns:a16="http://schemas.microsoft.com/office/drawing/2014/main" id="{66B6F121-62D2-054A-9661-F52DFD4B4042}"/>
              </a:ext>
            </a:extLst>
          </p:cNvPr>
          <p:cNvSpPr>
            <a:spLocks noGrp="1"/>
          </p:cNvSpPr>
          <p:nvPr>
            <p:ph idx="1"/>
          </p:nvPr>
        </p:nvSpPr>
        <p:spPr>
          <a:xfrm>
            <a:off x="838200" y="1825625"/>
            <a:ext cx="11155680" cy="4351338"/>
          </a:xfrm>
        </p:spPr>
        <p:txBody>
          <a:bodyPr>
            <a:normAutofit fontScale="92500"/>
          </a:bodyPr>
          <a:lstStyle/>
          <a:p>
            <a:r>
              <a:rPr lang="en-GB" dirty="0"/>
              <a:t>‘HIV is spread through </a:t>
            </a:r>
            <a:r>
              <a:rPr lang="en-GB" b="1" dirty="0">
                <a:solidFill>
                  <a:srgbClr val="002060"/>
                </a:solidFill>
              </a:rPr>
              <a:t>sharing</a:t>
            </a:r>
            <a:r>
              <a:rPr lang="en-GB" dirty="0"/>
              <a:t> a towel, plate, cup, blanket with infected people’</a:t>
            </a:r>
          </a:p>
          <a:p>
            <a:r>
              <a:rPr lang="en-GB" dirty="0"/>
              <a:t>‘HIV is spread by those who are </a:t>
            </a:r>
            <a:r>
              <a:rPr lang="en-GB" b="1" dirty="0">
                <a:solidFill>
                  <a:srgbClr val="002060"/>
                </a:solidFill>
              </a:rPr>
              <a:t>promiscuous’</a:t>
            </a:r>
          </a:p>
          <a:p>
            <a:r>
              <a:rPr lang="en-GB" dirty="0"/>
              <a:t>‘HIV can be cured if one sleeps with a </a:t>
            </a:r>
            <a:r>
              <a:rPr lang="en-GB" b="1" dirty="0">
                <a:solidFill>
                  <a:srgbClr val="002060"/>
                </a:solidFill>
              </a:rPr>
              <a:t>virgin child</a:t>
            </a:r>
            <a:r>
              <a:rPr lang="en-GB" dirty="0"/>
              <a:t>’</a:t>
            </a:r>
          </a:p>
          <a:p>
            <a:r>
              <a:rPr lang="en-GB" dirty="0"/>
              <a:t>‘HIV is </a:t>
            </a:r>
            <a:r>
              <a:rPr lang="en-GB" b="1" dirty="0">
                <a:solidFill>
                  <a:srgbClr val="002060"/>
                </a:solidFill>
              </a:rPr>
              <a:t>not found </a:t>
            </a:r>
            <a:r>
              <a:rPr lang="en-GB" dirty="0"/>
              <a:t>among church members’</a:t>
            </a:r>
          </a:p>
          <a:p>
            <a:r>
              <a:rPr lang="en-GB" dirty="0"/>
              <a:t>‘HIV positive people cannot have </a:t>
            </a:r>
            <a:r>
              <a:rPr lang="en-GB" b="1" dirty="0">
                <a:solidFill>
                  <a:srgbClr val="002060"/>
                </a:solidFill>
              </a:rPr>
              <a:t>negative babies</a:t>
            </a:r>
            <a:r>
              <a:rPr lang="en-GB" dirty="0"/>
              <a:t>’</a:t>
            </a:r>
          </a:p>
          <a:p>
            <a:r>
              <a:rPr lang="en-GB" dirty="0"/>
              <a:t>‘HIV will always </a:t>
            </a:r>
            <a:r>
              <a:rPr lang="en-GB" b="1" dirty="0">
                <a:solidFill>
                  <a:srgbClr val="002060"/>
                </a:solidFill>
              </a:rPr>
              <a:t>lead to AIDS</a:t>
            </a:r>
            <a:r>
              <a:rPr lang="en-GB" dirty="0"/>
              <a:t>’</a:t>
            </a:r>
          </a:p>
          <a:p>
            <a:r>
              <a:rPr lang="en-GB" dirty="0"/>
              <a:t>‘Children born with HIV </a:t>
            </a:r>
            <a:r>
              <a:rPr lang="en-GB" b="1" dirty="0">
                <a:solidFill>
                  <a:srgbClr val="002060"/>
                </a:solidFill>
              </a:rPr>
              <a:t>will die </a:t>
            </a:r>
            <a:r>
              <a:rPr lang="en-GB" dirty="0"/>
              <a:t>before they reach 5 years’</a:t>
            </a:r>
          </a:p>
          <a:p>
            <a:r>
              <a:rPr lang="en-GB" dirty="0"/>
              <a:t>‘People don’t want to be tested due to </a:t>
            </a:r>
            <a:r>
              <a:rPr lang="en-GB" b="1" dirty="0">
                <a:solidFill>
                  <a:srgbClr val="002060"/>
                </a:solidFill>
              </a:rPr>
              <a:t>fear and stigma</a:t>
            </a:r>
            <a:r>
              <a:rPr lang="en-GB" dirty="0"/>
              <a:t>’</a:t>
            </a:r>
          </a:p>
          <a:p>
            <a:r>
              <a:rPr lang="en-GB" b="1" dirty="0">
                <a:solidFill>
                  <a:srgbClr val="002060"/>
                </a:solidFill>
              </a:rPr>
              <a:t>Not knowing </a:t>
            </a:r>
            <a:r>
              <a:rPr lang="en-GB" dirty="0"/>
              <a:t>my status is better than getting to know I am going to die’</a:t>
            </a:r>
          </a:p>
        </p:txBody>
      </p:sp>
    </p:spTree>
    <p:extLst>
      <p:ext uri="{BB962C8B-B14F-4D97-AF65-F5344CB8AC3E}">
        <p14:creationId xmlns:p14="http://schemas.microsoft.com/office/powerpoint/2010/main" val="40481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0853B1-6BDB-5D44-B88F-21749E9EFC83}"/>
              </a:ext>
            </a:extLst>
          </p:cNvPr>
          <p:cNvSpPr>
            <a:spLocks noGrp="1"/>
          </p:cNvSpPr>
          <p:nvPr>
            <p:ph idx="1"/>
          </p:nvPr>
        </p:nvSpPr>
        <p:spPr>
          <a:xfrm>
            <a:off x="4965431" y="2438400"/>
            <a:ext cx="6586489" cy="3785419"/>
          </a:xfrm>
        </p:spPr>
        <p:txBody>
          <a:bodyPr>
            <a:normAutofit/>
          </a:bodyPr>
          <a:lstStyle/>
          <a:p>
            <a:pPr marL="0" indent="0">
              <a:buNone/>
            </a:pPr>
            <a:r>
              <a:rPr lang="en-GB" sz="2000" dirty="0"/>
              <a:t>Adolescents living with HIV attribute their poor mental health to the words and behaviours of:</a:t>
            </a:r>
          </a:p>
          <a:p>
            <a:endParaRPr lang="en-GB" sz="2000" dirty="0"/>
          </a:p>
          <a:p>
            <a:r>
              <a:rPr lang="en-GB" sz="2000" dirty="0"/>
              <a:t>Peers</a:t>
            </a:r>
          </a:p>
          <a:p>
            <a:r>
              <a:rPr lang="en-GB" sz="2000" dirty="0"/>
              <a:t>Families</a:t>
            </a:r>
          </a:p>
          <a:p>
            <a:r>
              <a:rPr lang="en-GB" sz="2000" dirty="0"/>
              <a:t>Communities</a:t>
            </a:r>
          </a:p>
          <a:p>
            <a:r>
              <a:rPr lang="en-GB" sz="2000" dirty="0"/>
              <a:t>Health Care Workers</a:t>
            </a:r>
          </a:p>
        </p:txBody>
      </p:sp>
      <p:pic>
        <p:nvPicPr>
          <p:cNvPr id="5" name="Picture 4" descr="A picture containing text, indoor, person&#10;&#10;Description automatically generated">
            <a:extLst>
              <a:ext uri="{FF2B5EF4-FFF2-40B4-BE49-F238E27FC236}">
                <a16:creationId xmlns:a16="http://schemas.microsoft.com/office/drawing/2014/main" id="{D304C6F6-DD2E-364C-9179-62EACA799C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4D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1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4D43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8C93265-525C-5346-81DA-9345F627E166}"/>
              </a:ext>
            </a:extLst>
          </p:cNvPr>
          <p:cNvSpPr/>
          <p:nvPr/>
        </p:nvSpPr>
        <p:spPr>
          <a:xfrm>
            <a:off x="5568614" y="4358193"/>
            <a:ext cx="6096000" cy="923330"/>
          </a:xfrm>
          <a:prstGeom prst="rect">
            <a:avLst/>
          </a:prstGeom>
        </p:spPr>
        <p:txBody>
          <a:bodyPr>
            <a:spAutoFit/>
          </a:bodyPr>
          <a:lstStyle/>
          <a:p>
            <a:r>
              <a:rPr lang="en-ZW" b="1" dirty="0">
                <a:solidFill>
                  <a:srgbClr val="002060"/>
                </a:solidFill>
                <a:latin typeface="MinionPro"/>
              </a:rPr>
              <a:t>“the pain that I go through each day I go to school is because of my body</a:t>
            </a:r>
            <a:r>
              <a:rPr lang="en-ZW" b="1" dirty="0">
                <a:solidFill>
                  <a:srgbClr val="002060"/>
                </a:solidFill>
                <a:latin typeface="TeX_CM_Roman"/>
              </a:rPr>
              <a:t>. . .</a:t>
            </a:r>
            <a:r>
              <a:rPr lang="en-ZW" b="1" dirty="0">
                <a:solidFill>
                  <a:srgbClr val="002060"/>
                </a:solidFill>
                <a:latin typeface="MinionPro"/>
              </a:rPr>
              <a:t>It’s small so people always tease me</a:t>
            </a:r>
            <a:r>
              <a:rPr lang="en-ZW" i="1" dirty="0">
                <a:latin typeface="MinionPro"/>
              </a:rPr>
              <a:t>” (Persevere</a:t>
            </a:r>
            <a:r>
              <a:rPr lang="en-ZW" dirty="0">
                <a:latin typeface="MinionPro"/>
              </a:rPr>
              <a:t>, </a:t>
            </a:r>
            <a:r>
              <a:rPr lang="en-ZW" i="1" dirty="0">
                <a:latin typeface="MinionPro"/>
              </a:rPr>
              <a:t>18 years)</a:t>
            </a:r>
            <a:r>
              <a:rPr lang="en-ZW" dirty="0">
                <a:latin typeface="MinionPro"/>
              </a:rPr>
              <a:t>. </a:t>
            </a:r>
            <a:endParaRPr lang="en-ZW" dirty="0"/>
          </a:p>
        </p:txBody>
      </p:sp>
      <p:sp>
        <p:nvSpPr>
          <p:cNvPr id="7" name="Rectangle 6">
            <a:extLst>
              <a:ext uri="{FF2B5EF4-FFF2-40B4-BE49-F238E27FC236}">
                <a16:creationId xmlns:a16="http://schemas.microsoft.com/office/drawing/2014/main" id="{76359C0C-2622-D24A-B29F-76926D83AD74}"/>
              </a:ext>
            </a:extLst>
          </p:cNvPr>
          <p:cNvSpPr/>
          <p:nvPr/>
        </p:nvSpPr>
        <p:spPr>
          <a:xfrm>
            <a:off x="3739814" y="2604979"/>
            <a:ext cx="6096000" cy="646331"/>
          </a:xfrm>
          <a:prstGeom prst="rect">
            <a:avLst/>
          </a:prstGeom>
        </p:spPr>
        <p:txBody>
          <a:bodyPr>
            <a:spAutoFit/>
          </a:bodyPr>
          <a:lstStyle/>
          <a:p>
            <a:r>
              <a:rPr lang="en-ZW" dirty="0">
                <a:latin typeface="MinionPro"/>
              </a:rPr>
              <a:t>“</a:t>
            </a:r>
            <a:r>
              <a:rPr lang="en-ZW" b="1" dirty="0">
                <a:solidFill>
                  <a:srgbClr val="002060"/>
                </a:solidFill>
                <a:latin typeface="MinionPro"/>
              </a:rPr>
              <a:t>They will not play with me because if they touch me, they will be "infected</a:t>
            </a:r>
            <a:r>
              <a:rPr lang="en-ZW" dirty="0">
                <a:latin typeface="MinionPro"/>
              </a:rPr>
              <a:t>". </a:t>
            </a:r>
            <a:r>
              <a:rPr lang="en-ZW" i="1" dirty="0">
                <a:latin typeface="MinionPro"/>
              </a:rPr>
              <a:t>(</a:t>
            </a:r>
            <a:r>
              <a:rPr lang="en-ZW" i="1" dirty="0" err="1">
                <a:latin typeface="MinionPro"/>
              </a:rPr>
              <a:t>Paradzai</a:t>
            </a:r>
            <a:r>
              <a:rPr lang="en-ZW" dirty="0">
                <a:latin typeface="MinionPro"/>
              </a:rPr>
              <a:t>, </a:t>
            </a:r>
            <a:r>
              <a:rPr lang="en-ZW" i="1" dirty="0">
                <a:latin typeface="MinionPro"/>
              </a:rPr>
              <a:t>15 years)</a:t>
            </a:r>
            <a:r>
              <a:rPr lang="en-ZW" dirty="0">
                <a:latin typeface="MinionPro"/>
              </a:rPr>
              <a:t>. </a:t>
            </a:r>
            <a:endParaRPr lang="en-ZW" dirty="0"/>
          </a:p>
        </p:txBody>
      </p:sp>
      <p:sp>
        <p:nvSpPr>
          <p:cNvPr id="8" name="Rectangle 7">
            <a:extLst>
              <a:ext uri="{FF2B5EF4-FFF2-40B4-BE49-F238E27FC236}">
                <a16:creationId xmlns:a16="http://schemas.microsoft.com/office/drawing/2014/main" id="{C5B883F6-4585-7C42-A698-2C2E8E408A99}"/>
              </a:ext>
            </a:extLst>
          </p:cNvPr>
          <p:cNvSpPr/>
          <p:nvPr/>
        </p:nvSpPr>
        <p:spPr>
          <a:xfrm>
            <a:off x="228600" y="3467981"/>
            <a:ext cx="6096000" cy="923330"/>
          </a:xfrm>
          <a:prstGeom prst="rect">
            <a:avLst/>
          </a:prstGeom>
        </p:spPr>
        <p:txBody>
          <a:bodyPr>
            <a:spAutoFit/>
          </a:bodyPr>
          <a:lstStyle/>
          <a:p>
            <a:r>
              <a:rPr lang="en-ZW" b="1" dirty="0">
                <a:solidFill>
                  <a:schemeClr val="accent6">
                    <a:lumMod val="50000"/>
                  </a:schemeClr>
                </a:solidFill>
                <a:latin typeface="MinionPro"/>
              </a:rPr>
              <a:t>“They hurt me when they say, 'This one drinks pills (for HIV), so there is no need to bother with him because he is not my child”</a:t>
            </a:r>
            <a:r>
              <a:rPr lang="en-ZW" dirty="0">
                <a:latin typeface="MinionPro"/>
              </a:rPr>
              <a:t>. </a:t>
            </a:r>
            <a:r>
              <a:rPr lang="en-ZW" i="1" dirty="0">
                <a:latin typeface="MinionPro"/>
              </a:rPr>
              <a:t>(</a:t>
            </a:r>
            <a:r>
              <a:rPr lang="en-ZW" i="1" dirty="0" err="1">
                <a:latin typeface="MinionPro"/>
              </a:rPr>
              <a:t>Wangaa</a:t>
            </a:r>
            <a:r>
              <a:rPr lang="en-ZW" dirty="0">
                <a:latin typeface="MinionPro"/>
              </a:rPr>
              <a:t>, </a:t>
            </a:r>
            <a:r>
              <a:rPr lang="en-ZW" i="1" dirty="0">
                <a:latin typeface="MinionPro"/>
              </a:rPr>
              <a:t>17 years)</a:t>
            </a:r>
            <a:r>
              <a:rPr lang="en-ZW" dirty="0">
                <a:latin typeface="MinionPro"/>
              </a:rPr>
              <a:t>. </a:t>
            </a:r>
            <a:endParaRPr lang="en-ZW" dirty="0"/>
          </a:p>
        </p:txBody>
      </p:sp>
      <p:sp>
        <p:nvSpPr>
          <p:cNvPr id="9" name="Rectangle 8">
            <a:extLst>
              <a:ext uri="{FF2B5EF4-FFF2-40B4-BE49-F238E27FC236}">
                <a16:creationId xmlns:a16="http://schemas.microsoft.com/office/drawing/2014/main" id="{CF38FA39-0926-2E4A-909C-656F61FB660B}"/>
              </a:ext>
            </a:extLst>
          </p:cNvPr>
          <p:cNvSpPr/>
          <p:nvPr/>
        </p:nvSpPr>
        <p:spPr>
          <a:xfrm>
            <a:off x="3048000" y="5714864"/>
            <a:ext cx="6096000" cy="923330"/>
          </a:xfrm>
          <a:prstGeom prst="rect">
            <a:avLst/>
          </a:prstGeom>
        </p:spPr>
        <p:txBody>
          <a:bodyPr>
            <a:spAutoFit/>
          </a:bodyPr>
          <a:lstStyle/>
          <a:p>
            <a:r>
              <a:rPr lang="en-ZW" dirty="0">
                <a:latin typeface="MinionPro"/>
              </a:rPr>
              <a:t>“</a:t>
            </a:r>
            <a:r>
              <a:rPr lang="en-ZW" b="1" dirty="0">
                <a:solidFill>
                  <a:schemeClr val="accent6">
                    <a:lumMod val="50000"/>
                  </a:schemeClr>
                </a:solidFill>
                <a:latin typeface="MinionPro"/>
              </a:rPr>
              <a:t>You need that love, but you won’t get it. I cry myself to sleep every day. My mother died when l was three. I never knew her, l don’t have a picture of her</a:t>
            </a:r>
            <a:r>
              <a:rPr lang="en-ZW" dirty="0">
                <a:latin typeface="MinionPro"/>
              </a:rPr>
              <a:t>”</a:t>
            </a:r>
            <a:r>
              <a:rPr lang="en-ZW" i="1" dirty="0">
                <a:latin typeface="MinionPro"/>
              </a:rPr>
              <a:t> (Janet</a:t>
            </a:r>
            <a:r>
              <a:rPr lang="en-ZW" dirty="0">
                <a:latin typeface="MinionPro"/>
              </a:rPr>
              <a:t>, </a:t>
            </a:r>
            <a:r>
              <a:rPr lang="en-ZW" i="1" dirty="0">
                <a:latin typeface="MinionPro"/>
              </a:rPr>
              <a:t>19 years)</a:t>
            </a:r>
            <a:r>
              <a:rPr lang="en-ZW" dirty="0">
                <a:latin typeface="MinionPro"/>
              </a:rPr>
              <a:t>. </a:t>
            </a:r>
          </a:p>
        </p:txBody>
      </p:sp>
      <p:sp>
        <p:nvSpPr>
          <p:cNvPr id="11" name="Rectangle 10">
            <a:extLst>
              <a:ext uri="{FF2B5EF4-FFF2-40B4-BE49-F238E27FC236}">
                <a16:creationId xmlns:a16="http://schemas.microsoft.com/office/drawing/2014/main" id="{0C0642D7-1B6D-8D41-A237-D88EB2F805A7}"/>
              </a:ext>
            </a:extLst>
          </p:cNvPr>
          <p:cNvSpPr/>
          <p:nvPr/>
        </p:nvSpPr>
        <p:spPr>
          <a:xfrm>
            <a:off x="5080934" y="1368232"/>
            <a:ext cx="6309360" cy="923330"/>
          </a:xfrm>
          <a:prstGeom prst="rect">
            <a:avLst/>
          </a:prstGeom>
          <a:solidFill>
            <a:schemeClr val="bg1"/>
          </a:solidFill>
        </p:spPr>
        <p:txBody>
          <a:bodyPr wrap="square">
            <a:spAutoFit/>
          </a:bodyPr>
          <a:lstStyle/>
          <a:p>
            <a:r>
              <a:rPr lang="en-ZW" b="1" dirty="0">
                <a:solidFill>
                  <a:schemeClr val="accent6">
                    <a:lumMod val="75000"/>
                  </a:schemeClr>
                </a:solidFill>
                <a:latin typeface="MinionPro"/>
              </a:rPr>
              <a:t>“I stay with my stepmother who is very cruel to me. She ill-treats me because she has her own child and so it is done on the basis that I am not her child” </a:t>
            </a:r>
            <a:r>
              <a:rPr lang="en-ZW" i="1" dirty="0">
                <a:latin typeface="MinionPro"/>
              </a:rPr>
              <a:t>(Tanaka, 14 years</a:t>
            </a:r>
            <a:r>
              <a:rPr lang="en-ZW" dirty="0">
                <a:latin typeface="MinionPro"/>
              </a:rPr>
              <a:t>)</a:t>
            </a:r>
            <a:endParaRPr lang="en-ZW" dirty="0"/>
          </a:p>
        </p:txBody>
      </p:sp>
      <p:sp>
        <p:nvSpPr>
          <p:cNvPr id="12" name="Rectangle 11">
            <a:extLst>
              <a:ext uri="{FF2B5EF4-FFF2-40B4-BE49-F238E27FC236}">
                <a16:creationId xmlns:a16="http://schemas.microsoft.com/office/drawing/2014/main" id="{90D74585-88D2-5547-AF1C-0D14A353C44D}"/>
              </a:ext>
            </a:extLst>
          </p:cNvPr>
          <p:cNvSpPr/>
          <p:nvPr/>
        </p:nvSpPr>
        <p:spPr>
          <a:xfrm>
            <a:off x="228600" y="339570"/>
            <a:ext cx="6096000" cy="923330"/>
          </a:xfrm>
          <a:prstGeom prst="rect">
            <a:avLst/>
          </a:prstGeom>
        </p:spPr>
        <p:txBody>
          <a:bodyPr>
            <a:spAutoFit/>
          </a:bodyPr>
          <a:lstStyle/>
          <a:p>
            <a:r>
              <a:rPr lang="en-ZW" b="1" i="1" dirty="0">
                <a:solidFill>
                  <a:srgbClr val="002060"/>
                </a:solidFill>
                <a:latin typeface="MinionPro"/>
              </a:rPr>
              <a:t>“</a:t>
            </a:r>
            <a:r>
              <a:rPr lang="en-ZW" b="1" dirty="0">
                <a:solidFill>
                  <a:srgbClr val="002060"/>
                </a:solidFill>
                <a:latin typeface="MinionPro"/>
              </a:rPr>
              <a:t>When I was sick, some relatives would say I was to be left to die just the same way my mother died. I was moved from relative to relative”</a:t>
            </a:r>
            <a:r>
              <a:rPr lang="en-ZW" dirty="0">
                <a:latin typeface="MinionPro"/>
              </a:rPr>
              <a:t> </a:t>
            </a:r>
            <a:r>
              <a:rPr lang="en-ZW" i="1" dirty="0">
                <a:latin typeface="MinionPro"/>
              </a:rPr>
              <a:t>(</a:t>
            </a:r>
            <a:r>
              <a:rPr lang="en-ZW" i="1" dirty="0" err="1">
                <a:latin typeface="MinionPro"/>
              </a:rPr>
              <a:t>Kudzanai</a:t>
            </a:r>
            <a:r>
              <a:rPr lang="en-ZW" dirty="0">
                <a:latin typeface="MinionPro"/>
              </a:rPr>
              <a:t>, </a:t>
            </a:r>
            <a:r>
              <a:rPr lang="en-ZW" i="1" dirty="0">
                <a:latin typeface="MinionPro"/>
              </a:rPr>
              <a:t>17 years)</a:t>
            </a:r>
            <a:r>
              <a:rPr lang="en-ZW" dirty="0">
                <a:latin typeface="MinionPro"/>
              </a:rPr>
              <a:t>. </a:t>
            </a:r>
            <a:endParaRPr lang="en-ZW" dirty="0"/>
          </a:p>
        </p:txBody>
      </p:sp>
    </p:spTree>
    <p:extLst>
      <p:ext uri="{BB962C8B-B14F-4D97-AF65-F5344CB8AC3E}">
        <p14:creationId xmlns:p14="http://schemas.microsoft.com/office/powerpoint/2010/main" val="268059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CE1A-9A84-1040-881B-CD35FAE86C9B}"/>
              </a:ext>
            </a:extLst>
          </p:cNvPr>
          <p:cNvSpPr>
            <a:spLocks noGrp="1"/>
          </p:cNvSpPr>
          <p:nvPr>
            <p:ph type="title"/>
          </p:nvPr>
        </p:nvSpPr>
        <p:spPr>
          <a:xfrm>
            <a:off x="1262061" y="2103437"/>
            <a:ext cx="4719638" cy="1325563"/>
          </a:xfrm>
        </p:spPr>
        <p:txBody>
          <a:bodyPr>
            <a:noAutofit/>
          </a:bodyPr>
          <a:lstStyle/>
          <a:p>
            <a:pPr algn="ctr"/>
            <a:r>
              <a:rPr lang="en-GB" sz="2000" dirty="0">
                <a:latin typeface="+mn-lt"/>
              </a:rPr>
              <a:t>‘I have the medicines. I know I need them. But if my relatives find them, I will lose everything. So it is better to hide them. </a:t>
            </a:r>
            <a:br>
              <a:rPr lang="en-GB" sz="2000" dirty="0">
                <a:latin typeface="+mn-lt"/>
              </a:rPr>
            </a:br>
            <a:br>
              <a:rPr lang="en-GB" sz="2000" dirty="0">
                <a:latin typeface="+mn-lt"/>
              </a:rPr>
            </a:br>
            <a:r>
              <a:rPr lang="en-GB" sz="2000" dirty="0">
                <a:latin typeface="+mn-lt"/>
              </a:rPr>
              <a:t>But this makes adherence difficult’</a:t>
            </a:r>
            <a:br>
              <a:rPr lang="en-GB" sz="2000" dirty="0">
                <a:latin typeface="+mn-lt"/>
              </a:rPr>
            </a:br>
            <a:br>
              <a:rPr lang="en-GB" sz="2000" dirty="0">
                <a:latin typeface="+mn-lt"/>
              </a:rPr>
            </a:br>
            <a:endParaRPr lang="en-GB" sz="2000" dirty="0">
              <a:latin typeface="+mn-lt"/>
            </a:endParaRPr>
          </a:p>
        </p:txBody>
      </p:sp>
      <p:pic>
        <p:nvPicPr>
          <p:cNvPr id="5" name="Content Placeholder 4" descr="A picture containing person, indoor&#10;&#10;Description automatically generated">
            <a:extLst>
              <a:ext uri="{FF2B5EF4-FFF2-40B4-BE49-F238E27FC236}">
                <a16:creationId xmlns:a16="http://schemas.microsoft.com/office/drawing/2014/main" id="{8B5674FE-D854-D249-8454-3DB7717FF33A}"/>
              </a:ext>
            </a:extLst>
          </p:cNvPr>
          <p:cNvPicPr>
            <a:picLocks noGrp="1" noChangeAspect="1"/>
          </p:cNvPicPr>
          <p:nvPr>
            <p:ph idx="1"/>
          </p:nvPr>
        </p:nvPicPr>
        <p:blipFill>
          <a:blip r:embed="rId3"/>
          <a:stretch>
            <a:fillRect/>
          </a:stretch>
        </p:blipFill>
        <p:spPr>
          <a:xfrm>
            <a:off x="7048501" y="0"/>
            <a:ext cx="5143499" cy="6858000"/>
          </a:xfrm>
        </p:spPr>
      </p:pic>
    </p:spTree>
    <p:extLst>
      <p:ext uri="{BB962C8B-B14F-4D97-AF65-F5344CB8AC3E}">
        <p14:creationId xmlns:p14="http://schemas.microsoft.com/office/powerpoint/2010/main" val="137240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94E8-7FB6-1B4F-ADCC-170601D2026E}"/>
              </a:ext>
            </a:extLst>
          </p:cNvPr>
          <p:cNvSpPr>
            <a:spLocks noGrp="1"/>
          </p:cNvSpPr>
          <p:nvPr>
            <p:ph type="title"/>
          </p:nvPr>
        </p:nvSpPr>
        <p:spPr/>
        <p:txBody>
          <a:bodyPr/>
          <a:lstStyle/>
          <a:p>
            <a:endParaRPr lang="en-GB"/>
          </a:p>
        </p:txBody>
      </p:sp>
      <p:pic>
        <p:nvPicPr>
          <p:cNvPr id="5" name="Content Placeholder 4" descr="A picture containing person, outdoor&#10;&#10;Description automatically generated">
            <a:extLst>
              <a:ext uri="{FF2B5EF4-FFF2-40B4-BE49-F238E27FC236}">
                <a16:creationId xmlns:a16="http://schemas.microsoft.com/office/drawing/2014/main" id="{752E1565-C1CD-D447-A22B-55DFB410F91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84894"/>
          </a:xfrm>
        </p:spPr>
      </p:pic>
    </p:spTree>
    <p:extLst>
      <p:ext uri="{BB962C8B-B14F-4D97-AF65-F5344CB8AC3E}">
        <p14:creationId xmlns:p14="http://schemas.microsoft.com/office/powerpoint/2010/main" val="46678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at a table&#10;&#10;Description automatically generated">
            <a:extLst>
              <a:ext uri="{FF2B5EF4-FFF2-40B4-BE49-F238E27FC236}">
                <a16:creationId xmlns:a16="http://schemas.microsoft.com/office/drawing/2014/main" id="{D2F1D076-8CF6-BE4E-943C-84A8CE600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196395" y="179715"/>
            <a:ext cx="5804105" cy="2974688"/>
          </a:xfrm>
          <a:prstGeom prst="rect">
            <a:avLst/>
          </a:prstGeom>
        </p:spPr>
      </p:pic>
      <p:pic>
        <p:nvPicPr>
          <p:cNvPr id="7" name="Content Placeholder 6" descr="A group of people standing in front of a building&#10;&#10;Description automatically generated">
            <a:extLst>
              <a:ext uri="{FF2B5EF4-FFF2-40B4-BE49-F238E27FC236}">
                <a16:creationId xmlns:a16="http://schemas.microsoft.com/office/drawing/2014/main" id="{2742D0D2-7137-CC44-8171-3247496959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5371" y="179715"/>
            <a:ext cx="5797883" cy="2974688"/>
          </a:xfrm>
          <a:prstGeom prst="rect">
            <a:avLst/>
          </a:prstGeom>
        </p:spPr>
      </p:pic>
      <p:pic>
        <p:nvPicPr>
          <p:cNvPr id="6" name="Content Placeholder 4" descr="A group of people around each other&#10;&#10;Description automatically generated">
            <a:extLst>
              <a:ext uri="{FF2B5EF4-FFF2-40B4-BE49-F238E27FC236}">
                <a16:creationId xmlns:a16="http://schemas.microsoft.com/office/drawing/2014/main" id="{90355DA2-8CFA-8448-BAFC-0768AFE1A8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8739" y="3703597"/>
            <a:ext cx="5797883" cy="2789948"/>
          </a:xfrm>
          <a:prstGeom prst="rect">
            <a:avLst/>
          </a:prstGeom>
        </p:spPr>
      </p:pic>
      <p:pic>
        <p:nvPicPr>
          <p:cNvPr id="1028" name="Picture 4">
            <a:extLst>
              <a:ext uri="{FF2B5EF4-FFF2-40B4-BE49-F238E27FC236}">
                <a16:creationId xmlns:a16="http://schemas.microsoft.com/office/drawing/2014/main" id="{0B42A80B-81DE-8748-A60F-95EF4C2999A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93837" y="3703597"/>
            <a:ext cx="5823586" cy="2789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E9447C-8B72-7743-BCA9-22914B96DE23}"/>
              </a:ext>
            </a:extLst>
          </p:cNvPr>
          <p:cNvSpPr txBox="1"/>
          <p:nvPr/>
        </p:nvSpPr>
        <p:spPr>
          <a:xfrm>
            <a:off x="2194672" y="6504130"/>
            <a:ext cx="2287681" cy="369332"/>
          </a:xfrm>
          <a:prstGeom prst="rect">
            <a:avLst/>
          </a:prstGeom>
          <a:noFill/>
        </p:spPr>
        <p:txBody>
          <a:bodyPr wrap="square" rtlCol="0">
            <a:spAutoFit/>
          </a:bodyPr>
          <a:lstStyle/>
          <a:p>
            <a:r>
              <a:rPr lang="en-GB" b="1" dirty="0"/>
              <a:t>SUPPORT GROUP</a:t>
            </a:r>
          </a:p>
        </p:txBody>
      </p:sp>
      <p:sp>
        <p:nvSpPr>
          <p:cNvPr id="13" name="TextBox 12">
            <a:extLst>
              <a:ext uri="{FF2B5EF4-FFF2-40B4-BE49-F238E27FC236}">
                <a16:creationId xmlns:a16="http://schemas.microsoft.com/office/drawing/2014/main" id="{5A2BBDA8-264B-1B48-B75D-6DC256BC07CE}"/>
              </a:ext>
            </a:extLst>
          </p:cNvPr>
          <p:cNvSpPr txBox="1"/>
          <p:nvPr/>
        </p:nvSpPr>
        <p:spPr>
          <a:xfrm>
            <a:off x="8516387" y="3207586"/>
            <a:ext cx="1178485" cy="369332"/>
          </a:xfrm>
          <a:prstGeom prst="rect">
            <a:avLst/>
          </a:prstGeom>
          <a:noFill/>
        </p:spPr>
        <p:txBody>
          <a:bodyPr wrap="square" rtlCol="0">
            <a:spAutoFit/>
          </a:bodyPr>
          <a:lstStyle/>
          <a:p>
            <a:r>
              <a:rPr lang="en-GB" b="1" dirty="0"/>
              <a:t>HOME</a:t>
            </a:r>
          </a:p>
        </p:txBody>
      </p:sp>
      <p:sp>
        <p:nvSpPr>
          <p:cNvPr id="14" name="TextBox 13">
            <a:extLst>
              <a:ext uri="{FF2B5EF4-FFF2-40B4-BE49-F238E27FC236}">
                <a16:creationId xmlns:a16="http://schemas.microsoft.com/office/drawing/2014/main" id="{62E9E945-5D61-FC45-9CB2-8E7D4C296239}"/>
              </a:ext>
            </a:extLst>
          </p:cNvPr>
          <p:cNvSpPr txBox="1"/>
          <p:nvPr/>
        </p:nvSpPr>
        <p:spPr>
          <a:xfrm>
            <a:off x="2749269" y="3207586"/>
            <a:ext cx="1178485" cy="369332"/>
          </a:xfrm>
          <a:prstGeom prst="rect">
            <a:avLst/>
          </a:prstGeom>
          <a:noFill/>
        </p:spPr>
        <p:txBody>
          <a:bodyPr wrap="square" rtlCol="0">
            <a:spAutoFit/>
          </a:bodyPr>
          <a:lstStyle/>
          <a:p>
            <a:r>
              <a:rPr lang="en-GB" b="1" dirty="0"/>
              <a:t>CLINIC</a:t>
            </a:r>
          </a:p>
        </p:txBody>
      </p:sp>
      <p:sp>
        <p:nvSpPr>
          <p:cNvPr id="15" name="TextBox 14">
            <a:extLst>
              <a:ext uri="{FF2B5EF4-FFF2-40B4-BE49-F238E27FC236}">
                <a16:creationId xmlns:a16="http://schemas.microsoft.com/office/drawing/2014/main" id="{3D040037-589B-6F48-B5DB-31C8703B41CD}"/>
              </a:ext>
            </a:extLst>
          </p:cNvPr>
          <p:cNvSpPr txBox="1"/>
          <p:nvPr/>
        </p:nvSpPr>
        <p:spPr>
          <a:xfrm>
            <a:off x="8505071" y="6488667"/>
            <a:ext cx="1178485" cy="369332"/>
          </a:xfrm>
          <a:prstGeom prst="rect">
            <a:avLst/>
          </a:prstGeom>
          <a:noFill/>
        </p:spPr>
        <p:txBody>
          <a:bodyPr wrap="square" rtlCol="0">
            <a:spAutoFit/>
          </a:bodyPr>
          <a:lstStyle/>
          <a:p>
            <a:r>
              <a:rPr lang="en-GB" b="1" dirty="0"/>
              <a:t>DIGITAL</a:t>
            </a:r>
          </a:p>
        </p:txBody>
      </p:sp>
    </p:spTree>
    <p:extLst>
      <p:ext uri="{BB962C8B-B14F-4D97-AF65-F5344CB8AC3E}">
        <p14:creationId xmlns:p14="http://schemas.microsoft.com/office/powerpoint/2010/main" val="426278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B17C8CD-E425-E3CB-C929-C0FE688D037E}"/>
              </a:ext>
            </a:extLst>
          </p:cNvPr>
          <p:cNvSpPr>
            <a:spLocks noGrp="1"/>
          </p:cNvSpPr>
          <p:nvPr>
            <p:ph idx="1"/>
          </p:nvPr>
        </p:nvSpPr>
        <p:spPr>
          <a:xfrm>
            <a:off x="4965431" y="2438400"/>
            <a:ext cx="7226569" cy="4213118"/>
          </a:xfrm>
        </p:spPr>
        <p:txBody>
          <a:bodyPr>
            <a:normAutofit lnSpcReduction="10000"/>
          </a:bodyPr>
          <a:lstStyle/>
          <a:p>
            <a:r>
              <a:rPr lang="en-US" sz="2000" dirty="0"/>
              <a:t>82 young people from faith communities</a:t>
            </a:r>
          </a:p>
          <a:p>
            <a:pPr lvl="1"/>
            <a:r>
              <a:rPr lang="en-US" sz="1600" dirty="0"/>
              <a:t>53 (ZACH / CDC); 29 (USAID)</a:t>
            </a:r>
          </a:p>
          <a:p>
            <a:r>
              <a:rPr lang="en-US" sz="2000" dirty="0"/>
              <a:t>Supervised by MoHCC, attached to clinics and community posts</a:t>
            </a:r>
          </a:p>
          <a:p>
            <a:r>
              <a:rPr lang="en-US" sz="2000" dirty="0"/>
              <a:t>Engaged with faith communities through community events, homes, church gatherings, social media - with community leaders</a:t>
            </a:r>
          </a:p>
          <a:p>
            <a:r>
              <a:rPr lang="en-US" sz="2000" dirty="0"/>
              <a:t>Disseminated messages of hope</a:t>
            </a:r>
          </a:p>
          <a:p>
            <a:pPr lvl="1"/>
            <a:r>
              <a:rPr lang="en-US" sz="1600" dirty="0"/>
              <a:t>HIV testing; Stigma reduction</a:t>
            </a:r>
          </a:p>
          <a:p>
            <a:pPr lvl="1"/>
            <a:r>
              <a:rPr lang="en-US" sz="1600" dirty="0"/>
              <a:t>Engaging men</a:t>
            </a:r>
          </a:p>
          <a:p>
            <a:pPr lvl="1"/>
            <a:r>
              <a:rPr lang="en-US" sz="1600" dirty="0"/>
              <a:t>ART and Adherence, Viral load monitoring; Faith healing</a:t>
            </a:r>
          </a:p>
          <a:p>
            <a:pPr lvl="1"/>
            <a:r>
              <a:rPr lang="en-US" sz="1600" dirty="0"/>
              <a:t>COVID-19 prevention</a:t>
            </a:r>
          </a:p>
          <a:p>
            <a:r>
              <a:rPr lang="en-US" sz="2000" dirty="0" err="1"/>
              <a:t>Mobilisation</a:t>
            </a:r>
            <a:r>
              <a:rPr lang="en-US" sz="2000" dirty="0"/>
              <a:t> for HIV testing</a:t>
            </a:r>
          </a:p>
          <a:p>
            <a:pPr lvl="1"/>
            <a:r>
              <a:rPr lang="en-US" sz="1600" dirty="0"/>
              <a:t>Index case finding; HIV self test kit distribution</a:t>
            </a:r>
          </a:p>
          <a:p>
            <a:r>
              <a:rPr lang="en-US" sz="2000" dirty="0"/>
              <a:t>Defaulter tracing</a:t>
            </a:r>
          </a:p>
          <a:p>
            <a:endParaRPr lang="en-US" sz="2000" dirty="0"/>
          </a:p>
          <a:p>
            <a:endParaRPr lang="en-US" sz="2000" dirty="0"/>
          </a:p>
        </p:txBody>
      </p:sp>
      <p:pic>
        <p:nvPicPr>
          <p:cNvPr id="5" name="Content Placeholder 4" descr="A group of people outside&#10;&#10;Description automatically generated with low confidence">
            <a:extLst>
              <a:ext uri="{FF2B5EF4-FFF2-40B4-BE49-F238E27FC236}">
                <a16:creationId xmlns:a16="http://schemas.microsoft.com/office/drawing/2014/main" id="{F33F7E1C-DCA6-9A47-8416-2CC2FAA26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CD8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3E0297-2485-F34A-B8EB-4ED2E73A7D70}"/>
              </a:ext>
            </a:extLst>
          </p:cNvPr>
          <p:cNvSpPr txBox="1"/>
          <p:nvPr/>
        </p:nvSpPr>
        <p:spPr>
          <a:xfrm>
            <a:off x="5080934" y="1082040"/>
            <a:ext cx="3483946" cy="584775"/>
          </a:xfrm>
          <a:prstGeom prst="rect">
            <a:avLst/>
          </a:prstGeom>
          <a:noFill/>
        </p:spPr>
        <p:txBody>
          <a:bodyPr wrap="square" rtlCol="0">
            <a:spAutoFit/>
          </a:bodyPr>
          <a:lstStyle/>
          <a:p>
            <a:r>
              <a:rPr lang="en-GB" sz="3200" b="1" dirty="0"/>
              <a:t>FCI Champions</a:t>
            </a:r>
          </a:p>
        </p:txBody>
      </p:sp>
    </p:spTree>
    <p:extLst>
      <p:ext uri="{BB962C8B-B14F-4D97-AF65-F5344CB8AC3E}">
        <p14:creationId xmlns:p14="http://schemas.microsoft.com/office/powerpoint/2010/main" val="96345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2151</Words>
  <Application>Microsoft Macintosh PowerPoint</Application>
  <PresentationFormat>Widescreen</PresentationFormat>
  <Paragraphs>150</Paragraphs>
  <Slides>19</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MinionPro</vt:lpstr>
      <vt:lpstr>Segoe UI</vt:lpstr>
      <vt:lpstr>TeX_CM_Roman</vt:lpstr>
      <vt:lpstr>Office Theme</vt:lpstr>
      <vt:lpstr>HIV Stigma Reduction through CATS in Zimbabwe</vt:lpstr>
      <vt:lpstr>1980s</vt:lpstr>
      <vt:lpstr>2021</vt:lpstr>
      <vt:lpstr>PowerPoint Presentation</vt:lpstr>
      <vt:lpstr>PowerPoint Presentation</vt:lpstr>
      <vt:lpstr>‘I have the medicines. I know I need them. But if my relatives find them, I will lose everything. So it is better to hide them.   But this makes adherence difficult’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dc:title>
  <dc:creator>Nicola Willis</dc:creator>
  <cp:lastModifiedBy>Nicola Willis</cp:lastModifiedBy>
  <cp:revision>12</cp:revision>
  <dcterms:created xsi:type="dcterms:W3CDTF">2022-04-12T14:51:28Z</dcterms:created>
  <dcterms:modified xsi:type="dcterms:W3CDTF">2022-04-20T13:41:53Z</dcterms:modified>
</cp:coreProperties>
</file>