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50" r:id="rId2"/>
  </p:sldMasterIdLst>
  <p:notesMasterIdLst>
    <p:notesMasterId r:id="rId13"/>
  </p:notesMasterIdLst>
  <p:sldIdLst>
    <p:sldId id="705" r:id="rId3"/>
    <p:sldId id="276" r:id="rId4"/>
    <p:sldId id="723" r:id="rId5"/>
    <p:sldId id="724" r:id="rId6"/>
    <p:sldId id="725" r:id="rId7"/>
    <p:sldId id="715" r:id="rId8"/>
    <p:sldId id="717" r:id="rId9"/>
    <p:sldId id="721" r:id="rId10"/>
    <p:sldId id="258" r:id="rId11"/>
    <p:sldId id="28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nemo, Osiah" initials="CO" lastIdx="1" clrIdx="0">
    <p:extLst>
      <p:ext uri="{19B8F6BF-5375-455C-9EA6-DF929625EA0E}">
        <p15:presenceInfo xmlns:p15="http://schemas.microsoft.com/office/powerpoint/2012/main" userId="S::osiah.chinemo@crs.org::1e747719-d0c3-48eb-9ff5-317571bad52f" providerId="AD"/>
      </p:ext>
    </p:extLst>
  </p:cmAuthor>
  <p:cmAuthor id="2" name="Mhute, Tariro" initials="MT" lastIdx="1" clrIdx="1">
    <p:extLst>
      <p:ext uri="{19B8F6BF-5375-455C-9EA6-DF929625EA0E}">
        <p15:presenceInfo xmlns:p15="http://schemas.microsoft.com/office/powerpoint/2012/main" userId="S::tariro.mhute@crs.org::85983752-af5c-4932-9bfc-436c645a953e" providerId="AD"/>
      </p:ext>
    </p:extLst>
  </p:cmAuthor>
  <p:cmAuthor id="3" name="Farai Charasika" initials="FC" lastIdx="1" clrIdx="2">
    <p:extLst>
      <p:ext uri="{19B8F6BF-5375-455C-9EA6-DF929625EA0E}">
        <p15:presenceInfo xmlns:p15="http://schemas.microsoft.com/office/powerpoint/2012/main" userId="Farai Charasi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76"/>
    <a:srgbClr val="193F43"/>
    <a:srgbClr val="457280"/>
    <a:srgbClr val="00518E"/>
    <a:srgbClr val="000066"/>
    <a:srgbClr val="851F79"/>
    <a:srgbClr val="A47D00"/>
    <a:srgbClr val="5C4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66" autoAdjust="0"/>
    <p:restoredTop sz="94291" autoAdjust="0"/>
  </p:normalViewPr>
  <p:slideViewPr>
    <p:cSldViewPr snapToGrid="0">
      <p:cViewPr varScale="1">
        <p:scale>
          <a:sx n="119" d="100"/>
          <a:sy n="119" d="100"/>
        </p:scale>
        <p:origin x="216"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cap="all" baseline="0">
                <a:solidFill>
                  <a:schemeClr val="tx1"/>
                </a:solidFill>
                <a:latin typeface="+mn-lt"/>
                <a:ea typeface="+mn-ea"/>
                <a:cs typeface="+mn-cs"/>
              </a:defRPr>
            </a:pPr>
            <a:r>
              <a:rPr lang="en-US" sz="1800">
                <a:solidFill>
                  <a:schemeClr val="tx1"/>
                </a:solidFill>
              </a:rPr>
              <a:t>Distribution</a:t>
            </a:r>
            <a:r>
              <a:rPr lang="en-US" sz="1800" baseline="0">
                <a:solidFill>
                  <a:schemeClr val="tx1"/>
                </a:solidFill>
              </a:rPr>
              <a:t> of gbv/vac cases 2020</a:t>
            </a:r>
          </a:p>
          <a:p>
            <a:pPr>
              <a:defRPr sz="1800">
                <a:solidFill>
                  <a:schemeClr val="tx1"/>
                </a:solidFill>
              </a:defRPr>
            </a:pPr>
            <a:r>
              <a:rPr lang="en-US" sz="1800" baseline="0">
                <a:solidFill>
                  <a:schemeClr val="tx1"/>
                </a:solidFill>
              </a:rPr>
              <a:t>n=11,021</a:t>
            </a:r>
            <a:endParaRPr lang="en-US" sz="1800">
              <a:solidFill>
                <a:schemeClr val="tx1"/>
              </a:solidFill>
            </a:endParaRPr>
          </a:p>
        </c:rich>
      </c:tx>
      <c:overlay val="0"/>
      <c:spPr>
        <a:noFill/>
        <a:ln>
          <a:noFill/>
        </a:ln>
        <a:effectLst/>
      </c:spPr>
      <c:txPr>
        <a:bodyPr rot="0" spcFirstLastPara="1" vertOverflow="ellipsis" vert="horz" wrap="square" anchor="ctr" anchorCtr="1"/>
        <a:lstStyle/>
        <a:p>
          <a:pPr>
            <a:defRPr sz="1800" b="1" i="0" u="none" strike="noStrike" kern="1200" cap="all"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0000CC"/>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D61B-4713-B732-7818A1809FD6}"/>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61B-4713-B732-7818A1809FD6}"/>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D61B-4713-B732-7818A1809FD6}"/>
              </c:ext>
            </c:extLst>
          </c:dPt>
          <c:dPt>
            <c:idx val="3"/>
            <c:bubble3D val="0"/>
            <c:spPr>
              <a:solidFill>
                <a:srgbClr val="00206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D61B-4713-B732-7818A1809FD6}"/>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D61B-4713-B732-7818A1809FD6}"/>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D61B-4713-B732-7818A1809FD6}"/>
              </c:ext>
            </c:extLst>
          </c:dPt>
          <c:dLbls>
            <c:dLbl>
              <c:idx val="0"/>
              <c:tx>
                <c:rich>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mn-lt"/>
                        <a:ea typeface="+mn-ea"/>
                        <a:cs typeface="+mn-cs"/>
                      </a:defRPr>
                    </a:pPr>
                    <a:fld id="{40DB26E8-79D3-4033-9F6B-FE6459C7ACA3}" type="CATEGORYNAME">
                      <a:rPr lang="en-US" sz="1100">
                        <a:solidFill>
                          <a:srgbClr val="0000CC"/>
                        </a:solidFill>
                      </a:rPr>
                      <a:pPr>
                        <a:defRPr sz="1100"/>
                      </a:pPr>
                      <a:t>[CATEGORY NAME]</a:t>
                    </a:fld>
                    <a:r>
                      <a:rPr lang="en-US" sz="1100" baseline="0">
                        <a:solidFill>
                          <a:srgbClr val="0000CC"/>
                        </a:solidFill>
                      </a:rPr>
                      <a:t>
</a:t>
                    </a:r>
                    <a:fld id="{FD6DC683-C318-4CF9-85F8-A2219AC9D4F1}" type="PERCENTAGE">
                      <a:rPr lang="en-US" sz="1100" baseline="0">
                        <a:solidFill>
                          <a:srgbClr val="0000CC"/>
                        </a:solidFill>
                      </a:rPr>
                      <a:pPr>
                        <a:defRPr sz="1100"/>
                      </a:pPr>
                      <a:t>[PERCENTAGE]</a:t>
                    </a:fld>
                    <a:endParaRPr lang="en-US" sz="1100" baseline="0">
                      <a:solidFill>
                        <a:srgbClr val="0000CC"/>
                      </a:solidFill>
                    </a:endParaRP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61B-4713-B732-7818A1809FD6}"/>
                </c:ext>
              </c:extLst>
            </c:dLbl>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D61B-4713-B732-7818A1809FD6}"/>
                </c:ext>
              </c:extLst>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D61B-4713-B732-7818A1809FD6}"/>
                </c:ext>
              </c:extLst>
            </c:dLbl>
            <c:dLbl>
              <c:idx val="3"/>
              <c:tx>
                <c:rich>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mn-lt"/>
                        <a:ea typeface="+mn-ea"/>
                        <a:cs typeface="+mn-cs"/>
                      </a:defRPr>
                    </a:pPr>
                    <a:fld id="{B9D0EE87-AF3B-4DA7-96E6-BA3B95181916}" type="CATEGORYNAME">
                      <a:rPr lang="en-US" sz="1100">
                        <a:solidFill>
                          <a:srgbClr val="002060"/>
                        </a:solidFill>
                      </a:rPr>
                      <a:pPr>
                        <a:defRPr sz="1100">
                          <a:solidFill>
                            <a:schemeClr val="accent1"/>
                          </a:solidFill>
                        </a:defRPr>
                      </a:pPr>
                      <a:t>[CATEGORY NAME]</a:t>
                    </a:fld>
                    <a:r>
                      <a:rPr lang="en-US" sz="1100" baseline="0">
                        <a:solidFill>
                          <a:srgbClr val="002060"/>
                        </a:solidFill>
                      </a:rPr>
                      <a:t>
</a:t>
                    </a:r>
                    <a:fld id="{C5EF09EC-D99A-400F-A66D-D0D5639D553F}" type="PERCENTAGE">
                      <a:rPr lang="en-US" sz="1100" baseline="0">
                        <a:solidFill>
                          <a:srgbClr val="002060"/>
                        </a:solidFill>
                      </a:rPr>
                      <a:pPr>
                        <a:defRPr sz="1100">
                          <a:solidFill>
                            <a:schemeClr val="accent1"/>
                          </a:solidFill>
                        </a:defRPr>
                      </a:pPr>
                      <a:t>[PERCENTAGE]</a:t>
                    </a:fld>
                    <a:endParaRPr lang="en-US" sz="1100" baseline="0">
                      <a:solidFill>
                        <a:srgbClr val="002060"/>
                      </a:solidFill>
                    </a:endParaRP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61B-4713-B732-7818A1809FD6}"/>
                </c:ext>
              </c:extLst>
            </c:dLbl>
            <c:dLbl>
              <c:idx val="4"/>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D61B-4713-B732-7818A1809FD6}"/>
                </c:ext>
              </c:extLst>
            </c:dLbl>
            <c:dLbl>
              <c:idx val="5"/>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B-D61B-4713-B732-7818A1809FD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Sheet1!$G$26:$G$31</c:f>
              <c:strCache>
                <c:ptCount val="6"/>
                <c:pt idx="0">
                  <c:v>Physical</c:v>
                </c:pt>
                <c:pt idx="1">
                  <c:v>Emotional</c:v>
                </c:pt>
                <c:pt idx="2">
                  <c:v>Neglect</c:v>
                </c:pt>
                <c:pt idx="3">
                  <c:v>Sexual</c:v>
                </c:pt>
                <c:pt idx="4">
                  <c:v>Child marriage</c:v>
                </c:pt>
                <c:pt idx="5">
                  <c:v>Child labour</c:v>
                </c:pt>
              </c:strCache>
            </c:strRef>
          </c:cat>
          <c:val>
            <c:numRef>
              <c:f>Sheet1!$H$26:$H$31</c:f>
              <c:numCache>
                <c:formatCode>General</c:formatCode>
                <c:ptCount val="6"/>
                <c:pt idx="0">
                  <c:v>2846</c:v>
                </c:pt>
                <c:pt idx="1">
                  <c:v>1234</c:v>
                </c:pt>
                <c:pt idx="2">
                  <c:v>1881</c:v>
                </c:pt>
                <c:pt idx="3">
                  <c:v>3272</c:v>
                </c:pt>
                <c:pt idx="4">
                  <c:v>936</c:v>
                </c:pt>
                <c:pt idx="5">
                  <c:v>396</c:v>
                </c:pt>
              </c:numCache>
            </c:numRef>
          </c:val>
          <c:extLst>
            <c:ext xmlns:c16="http://schemas.microsoft.com/office/drawing/2014/chart" uri="{C3380CC4-5D6E-409C-BE32-E72D297353CC}">
              <c16:uniqueId val="{0000000C-D61B-4713-B732-7818A1809FD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DISTRIBUTION</a:t>
            </a:r>
            <a:r>
              <a:rPr lang="en-US" baseline="0"/>
              <a:t> OF 2020 HELPLINE CASES BY SEX</a:t>
            </a:r>
            <a:endParaRPr lang="en-US"/>
          </a:p>
        </c:rich>
      </c:tx>
      <c:layout>
        <c:manualLayout>
          <c:xMode val="edge"/>
          <c:yMode val="edge"/>
          <c:x val="4.8871181938911117E-3"/>
          <c:y val="1.716737423884548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a:outerShdw blurRad="254000" sx="102000" sy="102000" algn="ctr" rotWithShape="0">
                <a:prstClr val="black">
                  <a:alpha val="20000"/>
                </a:prstClr>
              </a:outerShdw>
            </a:effectLst>
          </c:spPr>
          <c:invertIfNegative val="0"/>
          <c:dPt>
            <c:idx val="0"/>
            <c:invertIfNegative val="0"/>
            <c:bubble3D val="0"/>
            <c:spPr>
              <a:solidFill>
                <a:srgbClr val="FF006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BFE-47D3-A90E-25F257E5C8C4}"/>
              </c:ext>
            </c:extLst>
          </c:dPt>
          <c:dPt>
            <c:idx val="1"/>
            <c:invertIfNegative val="0"/>
            <c:bubble3D val="0"/>
            <c:spPr>
              <a:solidFill>
                <a:srgbClr val="7030A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BFE-47D3-A90E-25F257E5C8C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'Graphs '!$A$635:$A$636</c:f>
              <c:strCache>
                <c:ptCount val="2"/>
                <c:pt idx="0">
                  <c:v>Male</c:v>
                </c:pt>
                <c:pt idx="1">
                  <c:v>Female</c:v>
                </c:pt>
              </c:strCache>
            </c:strRef>
          </c:cat>
          <c:val>
            <c:numRef>
              <c:f>'Graphs '!$B$635:$B$636</c:f>
              <c:numCache>
                <c:formatCode>General</c:formatCode>
                <c:ptCount val="2"/>
                <c:pt idx="0">
                  <c:v>1975</c:v>
                </c:pt>
                <c:pt idx="1">
                  <c:v>3600</c:v>
                </c:pt>
              </c:numCache>
            </c:numRef>
          </c:val>
          <c:extLst>
            <c:ext xmlns:c16="http://schemas.microsoft.com/office/drawing/2014/chart" uri="{C3380CC4-5D6E-409C-BE32-E72D297353CC}">
              <c16:uniqueId val="{00000004-3BFE-47D3-A90E-25F257E5C8C4}"/>
            </c:ext>
          </c:extLst>
        </c:ser>
        <c:dLbls>
          <c:showLegendKey val="0"/>
          <c:showVal val="0"/>
          <c:showCatName val="0"/>
          <c:showSerName val="0"/>
          <c:showPercent val="0"/>
          <c:showBubbleSize val="0"/>
        </c:dLbls>
        <c:gapWidth val="100"/>
        <c:axId val="13662671"/>
        <c:axId val="13655183"/>
      </c:barChart>
      <c:catAx>
        <c:axId val="13662671"/>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3655183"/>
        <c:crosses val="autoZero"/>
        <c:auto val="1"/>
        <c:lblAlgn val="ctr"/>
        <c:lblOffset val="100"/>
        <c:noMultiLvlLbl val="0"/>
      </c:catAx>
      <c:valAx>
        <c:axId val="13655183"/>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13662671"/>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203102-2200-4639-9E9D-9C42F42C23CF}" type="doc">
      <dgm:prSet loTypeId="urn:microsoft.com/office/officeart/2005/8/layout/chevronAccent+Icon" loCatId="process" qsTypeId="urn:microsoft.com/office/officeart/2005/8/quickstyle/simple1" qsCatId="simple" csTypeId="urn:microsoft.com/office/officeart/2005/8/colors/colorful1" csCatId="colorful" phldr="1"/>
      <dgm:spPr/>
    </dgm:pt>
    <dgm:pt modelId="{AD423931-A8C2-4586-BD48-76DC29012A99}">
      <dgm:prSet phldrT="[Text]"/>
      <dgm:spPr/>
      <dgm:t>
        <a:bodyPr/>
        <a:lstStyle/>
        <a:p>
          <a:r>
            <a:rPr lang="en-US" dirty="0"/>
            <a:t>Check in</a:t>
          </a:r>
        </a:p>
      </dgm:t>
    </dgm:pt>
    <dgm:pt modelId="{CA712FF5-5498-494B-8E3F-58BAA8ACC83F}" type="parTrans" cxnId="{69D42980-A51E-4A6E-99D2-F5F709C08E00}">
      <dgm:prSet/>
      <dgm:spPr/>
      <dgm:t>
        <a:bodyPr/>
        <a:lstStyle/>
        <a:p>
          <a:endParaRPr lang="en-US"/>
        </a:p>
      </dgm:t>
    </dgm:pt>
    <dgm:pt modelId="{A3C2316F-4339-43B3-A104-68387016D89C}" type="sibTrans" cxnId="{69D42980-A51E-4A6E-99D2-F5F709C08E00}">
      <dgm:prSet/>
      <dgm:spPr/>
      <dgm:t>
        <a:bodyPr/>
        <a:lstStyle/>
        <a:p>
          <a:endParaRPr lang="en-US"/>
        </a:p>
      </dgm:t>
    </dgm:pt>
    <dgm:pt modelId="{8EA24EA6-BB1F-4CEC-8B3F-ED276BD2BA45}">
      <dgm:prSet phldrT="[Text]"/>
      <dgm:spPr/>
      <dgm:t>
        <a:bodyPr/>
        <a:lstStyle/>
        <a:p>
          <a:r>
            <a:rPr lang="en-US" dirty="0"/>
            <a:t>Core Lesson principles</a:t>
          </a:r>
        </a:p>
      </dgm:t>
    </dgm:pt>
    <dgm:pt modelId="{1BD3FAD4-2EB7-4D77-8B16-368DC5411EAD}" type="parTrans" cxnId="{66DD9E3B-98D1-4D71-AEEA-40DA72C22896}">
      <dgm:prSet/>
      <dgm:spPr/>
      <dgm:t>
        <a:bodyPr/>
        <a:lstStyle/>
        <a:p>
          <a:endParaRPr lang="en-US"/>
        </a:p>
      </dgm:t>
    </dgm:pt>
    <dgm:pt modelId="{3FC597C7-E6F6-47B7-897F-9B0E551AB457}" type="sibTrans" cxnId="{66DD9E3B-98D1-4D71-AEEA-40DA72C22896}">
      <dgm:prSet/>
      <dgm:spPr/>
      <dgm:t>
        <a:bodyPr/>
        <a:lstStyle/>
        <a:p>
          <a:endParaRPr lang="en-US"/>
        </a:p>
      </dgm:t>
    </dgm:pt>
    <dgm:pt modelId="{872B7504-7040-4609-80C2-2EC55AD1DBCF}">
      <dgm:prSet phldrT="[Text]"/>
      <dgm:spPr/>
      <dgm:t>
        <a:bodyPr/>
        <a:lstStyle/>
        <a:p>
          <a:r>
            <a:rPr lang="en-US" dirty="0"/>
            <a:t>Home activity and Check out</a:t>
          </a:r>
        </a:p>
      </dgm:t>
    </dgm:pt>
    <dgm:pt modelId="{80DD196C-DA72-44B5-B8AC-475179E3B4AD}" type="parTrans" cxnId="{A774D189-EA10-4FA7-ACE0-2BD4C96E5EED}">
      <dgm:prSet/>
      <dgm:spPr/>
      <dgm:t>
        <a:bodyPr/>
        <a:lstStyle/>
        <a:p>
          <a:endParaRPr lang="en-US"/>
        </a:p>
      </dgm:t>
    </dgm:pt>
    <dgm:pt modelId="{9B26D136-D8CB-41D7-BC2D-DFAAC54ECC1E}" type="sibTrans" cxnId="{A774D189-EA10-4FA7-ACE0-2BD4C96E5EED}">
      <dgm:prSet/>
      <dgm:spPr/>
      <dgm:t>
        <a:bodyPr/>
        <a:lstStyle/>
        <a:p>
          <a:endParaRPr lang="en-US"/>
        </a:p>
      </dgm:t>
    </dgm:pt>
    <dgm:pt modelId="{BE0D3C23-BDF8-4769-873B-62B226FF15A3}">
      <dgm:prSet/>
      <dgm:spPr/>
      <dgm:t>
        <a:bodyPr/>
        <a:lstStyle/>
        <a:p>
          <a:r>
            <a:rPr lang="en-US" dirty="0"/>
            <a:t>Home activity Discussion</a:t>
          </a:r>
        </a:p>
      </dgm:t>
    </dgm:pt>
    <dgm:pt modelId="{0EE8DBE6-31B9-41ED-9997-CFD10C0B4C4E}" type="parTrans" cxnId="{33CB9D74-5475-4AB7-A030-B39D82EB0657}">
      <dgm:prSet/>
      <dgm:spPr/>
      <dgm:t>
        <a:bodyPr/>
        <a:lstStyle/>
        <a:p>
          <a:endParaRPr lang="en-US"/>
        </a:p>
      </dgm:t>
    </dgm:pt>
    <dgm:pt modelId="{82825A29-26F9-46DA-9A2E-AEE63613CA26}" type="sibTrans" cxnId="{33CB9D74-5475-4AB7-A030-B39D82EB0657}">
      <dgm:prSet/>
      <dgm:spPr/>
      <dgm:t>
        <a:bodyPr/>
        <a:lstStyle/>
        <a:p>
          <a:endParaRPr lang="en-US"/>
        </a:p>
      </dgm:t>
    </dgm:pt>
    <dgm:pt modelId="{11C41253-8372-496B-9EDF-93C84CA0B44D}" type="pres">
      <dgm:prSet presAssocID="{12203102-2200-4639-9E9D-9C42F42C23CF}" presName="Name0" presStyleCnt="0">
        <dgm:presLayoutVars>
          <dgm:dir/>
          <dgm:resizeHandles val="exact"/>
        </dgm:presLayoutVars>
      </dgm:prSet>
      <dgm:spPr/>
    </dgm:pt>
    <dgm:pt modelId="{D94C0BF4-CACB-4ADC-88E3-3A22F007EB19}" type="pres">
      <dgm:prSet presAssocID="{AD423931-A8C2-4586-BD48-76DC29012A99}" presName="composite" presStyleCnt="0"/>
      <dgm:spPr/>
    </dgm:pt>
    <dgm:pt modelId="{BCC1E468-AFFD-4A83-B8F1-DAD74014486D}" type="pres">
      <dgm:prSet presAssocID="{AD423931-A8C2-4586-BD48-76DC29012A99}" presName="bgChev" presStyleLbl="node1" presStyleIdx="0" presStyleCnt="4"/>
      <dgm:spPr/>
    </dgm:pt>
    <dgm:pt modelId="{97202DAD-6258-496B-821A-71D5425183BF}" type="pres">
      <dgm:prSet presAssocID="{AD423931-A8C2-4586-BD48-76DC29012A99}" presName="txNode" presStyleLbl="fgAcc1" presStyleIdx="0" presStyleCnt="4">
        <dgm:presLayoutVars>
          <dgm:bulletEnabled val="1"/>
        </dgm:presLayoutVars>
      </dgm:prSet>
      <dgm:spPr/>
    </dgm:pt>
    <dgm:pt modelId="{3B2B4F99-C3CB-4916-85EB-E189A2F21439}" type="pres">
      <dgm:prSet presAssocID="{A3C2316F-4339-43B3-A104-68387016D89C}" presName="compositeSpace" presStyleCnt="0"/>
      <dgm:spPr/>
    </dgm:pt>
    <dgm:pt modelId="{B2D144DF-97B3-4379-B9AF-4EF24674E140}" type="pres">
      <dgm:prSet presAssocID="{BE0D3C23-BDF8-4769-873B-62B226FF15A3}" presName="composite" presStyleCnt="0"/>
      <dgm:spPr/>
    </dgm:pt>
    <dgm:pt modelId="{125408E2-A666-45C3-9352-A9F057C05AF0}" type="pres">
      <dgm:prSet presAssocID="{BE0D3C23-BDF8-4769-873B-62B226FF15A3}" presName="bgChev" presStyleLbl="node1" presStyleIdx="1" presStyleCnt="4"/>
      <dgm:spPr/>
    </dgm:pt>
    <dgm:pt modelId="{F3BC14F4-EAB5-46E1-9557-B2E59F131CE1}" type="pres">
      <dgm:prSet presAssocID="{BE0D3C23-BDF8-4769-873B-62B226FF15A3}" presName="txNode" presStyleLbl="fgAcc1" presStyleIdx="1" presStyleCnt="4">
        <dgm:presLayoutVars>
          <dgm:bulletEnabled val="1"/>
        </dgm:presLayoutVars>
      </dgm:prSet>
      <dgm:spPr/>
    </dgm:pt>
    <dgm:pt modelId="{B2FCF4BC-DCA7-4628-853D-6A124B024062}" type="pres">
      <dgm:prSet presAssocID="{82825A29-26F9-46DA-9A2E-AEE63613CA26}" presName="compositeSpace" presStyleCnt="0"/>
      <dgm:spPr/>
    </dgm:pt>
    <dgm:pt modelId="{08948E78-10B9-4346-BCD0-95C5D780414F}" type="pres">
      <dgm:prSet presAssocID="{8EA24EA6-BB1F-4CEC-8B3F-ED276BD2BA45}" presName="composite" presStyleCnt="0"/>
      <dgm:spPr/>
    </dgm:pt>
    <dgm:pt modelId="{1089727C-900B-4BDD-B8C3-B86BA41950D7}" type="pres">
      <dgm:prSet presAssocID="{8EA24EA6-BB1F-4CEC-8B3F-ED276BD2BA45}" presName="bgChev" presStyleLbl="node1" presStyleIdx="2" presStyleCnt="4"/>
      <dgm:spPr/>
    </dgm:pt>
    <dgm:pt modelId="{69DBB8D0-2422-4AB5-9FEA-DAA493CCE081}" type="pres">
      <dgm:prSet presAssocID="{8EA24EA6-BB1F-4CEC-8B3F-ED276BD2BA45}" presName="txNode" presStyleLbl="fgAcc1" presStyleIdx="2" presStyleCnt="4">
        <dgm:presLayoutVars>
          <dgm:bulletEnabled val="1"/>
        </dgm:presLayoutVars>
      </dgm:prSet>
      <dgm:spPr/>
    </dgm:pt>
    <dgm:pt modelId="{7DB61FD3-8BE7-4C12-A37E-9C779AB59C77}" type="pres">
      <dgm:prSet presAssocID="{3FC597C7-E6F6-47B7-897F-9B0E551AB457}" presName="compositeSpace" presStyleCnt="0"/>
      <dgm:spPr/>
    </dgm:pt>
    <dgm:pt modelId="{AC55EA7C-E8F1-4128-B024-498461CA670A}" type="pres">
      <dgm:prSet presAssocID="{872B7504-7040-4609-80C2-2EC55AD1DBCF}" presName="composite" presStyleCnt="0"/>
      <dgm:spPr/>
    </dgm:pt>
    <dgm:pt modelId="{BBC03C77-BAEB-4DC3-B0A7-91A189303547}" type="pres">
      <dgm:prSet presAssocID="{872B7504-7040-4609-80C2-2EC55AD1DBCF}" presName="bgChev" presStyleLbl="node1" presStyleIdx="3" presStyleCnt="4"/>
      <dgm:spPr/>
    </dgm:pt>
    <dgm:pt modelId="{D94672DA-D0B2-4DB1-A660-7C370D7AA669}" type="pres">
      <dgm:prSet presAssocID="{872B7504-7040-4609-80C2-2EC55AD1DBCF}" presName="txNode" presStyleLbl="fgAcc1" presStyleIdx="3" presStyleCnt="4">
        <dgm:presLayoutVars>
          <dgm:bulletEnabled val="1"/>
        </dgm:presLayoutVars>
      </dgm:prSet>
      <dgm:spPr/>
    </dgm:pt>
  </dgm:ptLst>
  <dgm:cxnLst>
    <dgm:cxn modelId="{4A0EF722-0310-4FCF-AE3A-3921AEB93D4D}" type="presOf" srcId="{8EA24EA6-BB1F-4CEC-8B3F-ED276BD2BA45}" destId="{69DBB8D0-2422-4AB5-9FEA-DAA493CCE081}" srcOrd="0" destOrd="0" presId="urn:microsoft.com/office/officeart/2005/8/layout/chevronAccent+Icon"/>
    <dgm:cxn modelId="{66DD9E3B-98D1-4D71-AEEA-40DA72C22896}" srcId="{12203102-2200-4639-9E9D-9C42F42C23CF}" destId="{8EA24EA6-BB1F-4CEC-8B3F-ED276BD2BA45}" srcOrd="2" destOrd="0" parTransId="{1BD3FAD4-2EB7-4D77-8B16-368DC5411EAD}" sibTransId="{3FC597C7-E6F6-47B7-897F-9B0E551AB457}"/>
    <dgm:cxn modelId="{D9A23356-A834-455F-9ABF-F39F3A898C0F}" type="presOf" srcId="{AD423931-A8C2-4586-BD48-76DC29012A99}" destId="{97202DAD-6258-496B-821A-71D5425183BF}" srcOrd="0" destOrd="0" presId="urn:microsoft.com/office/officeart/2005/8/layout/chevronAccent+Icon"/>
    <dgm:cxn modelId="{8F59946C-3E56-4FCF-B3C2-1CC1134BF8BE}" type="presOf" srcId="{872B7504-7040-4609-80C2-2EC55AD1DBCF}" destId="{D94672DA-D0B2-4DB1-A660-7C370D7AA669}" srcOrd="0" destOrd="0" presId="urn:microsoft.com/office/officeart/2005/8/layout/chevronAccent+Icon"/>
    <dgm:cxn modelId="{92BD4D74-09A7-4665-91F7-51E708ED4A6C}" type="presOf" srcId="{BE0D3C23-BDF8-4769-873B-62B226FF15A3}" destId="{F3BC14F4-EAB5-46E1-9557-B2E59F131CE1}" srcOrd="0" destOrd="0" presId="urn:microsoft.com/office/officeart/2005/8/layout/chevronAccent+Icon"/>
    <dgm:cxn modelId="{33CB9D74-5475-4AB7-A030-B39D82EB0657}" srcId="{12203102-2200-4639-9E9D-9C42F42C23CF}" destId="{BE0D3C23-BDF8-4769-873B-62B226FF15A3}" srcOrd="1" destOrd="0" parTransId="{0EE8DBE6-31B9-41ED-9997-CFD10C0B4C4E}" sibTransId="{82825A29-26F9-46DA-9A2E-AEE63613CA26}"/>
    <dgm:cxn modelId="{69D42980-A51E-4A6E-99D2-F5F709C08E00}" srcId="{12203102-2200-4639-9E9D-9C42F42C23CF}" destId="{AD423931-A8C2-4586-BD48-76DC29012A99}" srcOrd="0" destOrd="0" parTransId="{CA712FF5-5498-494B-8E3F-58BAA8ACC83F}" sibTransId="{A3C2316F-4339-43B3-A104-68387016D89C}"/>
    <dgm:cxn modelId="{A774D189-EA10-4FA7-ACE0-2BD4C96E5EED}" srcId="{12203102-2200-4639-9E9D-9C42F42C23CF}" destId="{872B7504-7040-4609-80C2-2EC55AD1DBCF}" srcOrd="3" destOrd="0" parTransId="{80DD196C-DA72-44B5-B8AC-475179E3B4AD}" sibTransId="{9B26D136-D8CB-41D7-BC2D-DFAAC54ECC1E}"/>
    <dgm:cxn modelId="{A144B6B8-D274-402B-ABDD-BC1B875F99C0}" type="presOf" srcId="{12203102-2200-4639-9E9D-9C42F42C23CF}" destId="{11C41253-8372-496B-9EDF-93C84CA0B44D}" srcOrd="0" destOrd="0" presId="urn:microsoft.com/office/officeart/2005/8/layout/chevronAccent+Icon"/>
    <dgm:cxn modelId="{5C229DFE-DC9B-49C8-AACA-45BAED2AB55A}" type="presParOf" srcId="{11C41253-8372-496B-9EDF-93C84CA0B44D}" destId="{D94C0BF4-CACB-4ADC-88E3-3A22F007EB19}" srcOrd="0" destOrd="0" presId="urn:microsoft.com/office/officeart/2005/8/layout/chevronAccent+Icon"/>
    <dgm:cxn modelId="{013DF891-8761-4265-B76D-5861A17FEE63}" type="presParOf" srcId="{D94C0BF4-CACB-4ADC-88E3-3A22F007EB19}" destId="{BCC1E468-AFFD-4A83-B8F1-DAD74014486D}" srcOrd="0" destOrd="0" presId="urn:microsoft.com/office/officeart/2005/8/layout/chevronAccent+Icon"/>
    <dgm:cxn modelId="{8F5A3391-1F1E-4CF1-8DB3-DC4EC8474869}" type="presParOf" srcId="{D94C0BF4-CACB-4ADC-88E3-3A22F007EB19}" destId="{97202DAD-6258-496B-821A-71D5425183BF}" srcOrd="1" destOrd="0" presId="urn:microsoft.com/office/officeart/2005/8/layout/chevronAccent+Icon"/>
    <dgm:cxn modelId="{B38ACDD9-ADB3-430F-9DE3-6F3CA6F90CF9}" type="presParOf" srcId="{11C41253-8372-496B-9EDF-93C84CA0B44D}" destId="{3B2B4F99-C3CB-4916-85EB-E189A2F21439}" srcOrd="1" destOrd="0" presId="urn:microsoft.com/office/officeart/2005/8/layout/chevronAccent+Icon"/>
    <dgm:cxn modelId="{CF209CB5-069A-4F25-A214-2378F4094139}" type="presParOf" srcId="{11C41253-8372-496B-9EDF-93C84CA0B44D}" destId="{B2D144DF-97B3-4379-B9AF-4EF24674E140}" srcOrd="2" destOrd="0" presId="urn:microsoft.com/office/officeart/2005/8/layout/chevronAccent+Icon"/>
    <dgm:cxn modelId="{51849680-F2FD-4E4F-B8D9-2CBA3F21E895}" type="presParOf" srcId="{B2D144DF-97B3-4379-B9AF-4EF24674E140}" destId="{125408E2-A666-45C3-9352-A9F057C05AF0}" srcOrd="0" destOrd="0" presId="urn:microsoft.com/office/officeart/2005/8/layout/chevronAccent+Icon"/>
    <dgm:cxn modelId="{170058D4-22E5-4C46-BF47-846F390337C2}" type="presParOf" srcId="{B2D144DF-97B3-4379-B9AF-4EF24674E140}" destId="{F3BC14F4-EAB5-46E1-9557-B2E59F131CE1}" srcOrd="1" destOrd="0" presId="urn:microsoft.com/office/officeart/2005/8/layout/chevronAccent+Icon"/>
    <dgm:cxn modelId="{1D8CEBF9-E62A-4A8D-93A2-38374E4BBE6F}" type="presParOf" srcId="{11C41253-8372-496B-9EDF-93C84CA0B44D}" destId="{B2FCF4BC-DCA7-4628-853D-6A124B024062}" srcOrd="3" destOrd="0" presId="urn:microsoft.com/office/officeart/2005/8/layout/chevronAccent+Icon"/>
    <dgm:cxn modelId="{72517A17-BB93-4FBB-956E-9CCCDDD64643}" type="presParOf" srcId="{11C41253-8372-496B-9EDF-93C84CA0B44D}" destId="{08948E78-10B9-4346-BCD0-95C5D780414F}" srcOrd="4" destOrd="0" presId="urn:microsoft.com/office/officeart/2005/8/layout/chevronAccent+Icon"/>
    <dgm:cxn modelId="{E9D87664-3C9D-481D-AC87-CF40870730E5}" type="presParOf" srcId="{08948E78-10B9-4346-BCD0-95C5D780414F}" destId="{1089727C-900B-4BDD-B8C3-B86BA41950D7}" srcOrd="0" destOrd="0" presId="urn:microsoft.com/office/officeart/2005/8/layout/chevronAccent+Icon"/>
    <dgm:cxn modelId="{3A2614D9-1AFB-4527-9460-D7108E06663B}" type="presParOf" srcId="{08948E78-10B9-4346-BCD0-95C5D780414F}" destId="{69DBB8D0-2422-4AB5-9FEA-DAA493CCE081}" srcOrd="1" destOrd="0" presId="urn:microsoft.com/office/officeart/2005/8/layout/chevronAccent+Icon"/>
    <dgm:cxn modelId="{4A961F3D-6E12-4C21-9E05-6F15C9FADB75}" type="presParOf" srcId="{11C41253-8372-496B-9EDF-93C84CA0B44D}" destId="{7DB61FD3-8BE7-4C12-A37E-9C779AB59C77}" srcOrd="5" destOrd="0" presId="urn:microsoft.com/office/officeart/2005/8/layout/chevronAccent+Icon"/>
    <dgm:cxn modelId="{CC4F8681-8FB3-434F-AA65-2EAFE8D1BEC5}" type="presParOf" srcId="{11C41253-8372-496B-9EDF-93C84CA0B44D}" destId="{AC55EA7C-E8F1-4128-B024-498461CA670A}" srcOrd="6" destOrd="0" presId="urn:microsoft.com/office/officeart/2005/8/layout/chevronAccent+Icon"/>
    <dgm:cxn modelId="{44779525-3A42-44D4-BFAB-98C2296D46A6}" type="presParOf" srcId="{AC55EA7C-E8F1-4128-B024-498461CA670A}" destId="{BBC03C77-BAEB-4DC3-B0A7-91A189303547}" srcOrd="0" destOrd="0" presId="urn:microsoft.com/office/officeart/2005/8/layout/chevronAccent+Icon"/>
    <dgm:cxn modelId="{337A9F09-C861-493E-A8AE-F37C34ADD0BB}" type="presParOf" srcId="{AC55EA7C-E8F1-4128-B024-498461CA670A}" destId="{D94672DA-D0B2-4DB1-A660-7C370D7AA669}"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1E468-AFFD-4A83-B8F1-DAD74014486D}">
      <dsp:nvSpPr>
        <dsp:cNvPr id="0" name=""/>
        <dsp:cNvSpPr/>
      </dsp:nvSpPr>
      <dsp:spPr>
        <a:xfrm>
          <a:off x="2544" y="199981"/>
          <a:ext cx="1197433" cy="462209"/>
        </a:xfrm>
        <a:prstGeom prst="chevron">
          <a:avLst>
            <a:gd name="adj" fmla="val 4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202DAD-6258-496B-821A-71D5425183BF}">
      <dsp:nvSpPr>
        <dsp:cNvPr id="0" name=""/>
        <dsp:cNvSpPr/>
      </dsp:nvSpPr>
      <dsp:spPr>
        <a:xfrm>
          <a:off x="321859" y="315534"/>
          <a:ext cx="1011166" cy="46220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Check in</a:t>
          </a:r>
        </a:p>
      </dsp:txBody>
      <dsp:txXfrm>
        <a:off x="335397" y="329072"/>
        <a:ext cx="984090" cy="435133"/>
      </dsp:txXfrm>
    </dsp:sp>
    <dsp:sp modelId="{125408E2-A666-45C3-9352-A9F057C05AF0}">
      <dsp:nvSpPr>
        <dsp:cNvPr id="0" name=""/>
        <dsp:cNvSpPr/>
      </dsp:nvSpPr>
      <dsp:spPr>
        <a:xfrm>
          <a:off x="1370279" y="199981"/>
          <a:ext cx="1197433" cy="462209"/>
        </a:xfrm>
        <a:prstGeom prst="chevron">
          <a:avLst>
            <a:gd name="adj" fmla="val 4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BC14F4-EAB5-46E1-9557-B2E59F131CE1}">
      <dsp:nvSpPr>
        <dsp:cNvPr id="0" name=""/>
        <dsp:cNvSpPr/>
      </dsp:nvSpPr>
      <dsp:spPr>
        <a:xfrm>
          <a:off x="1689594" y="315534"/>
          <a:ext cx="1011166" cy="46220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Home activity Discussion</a:t>
          </a:r>
        </a:p>
      </dsp:txBody>
      <dsp:txXfrm>
        <a:off x="1703132" y="329072"/>
        <a:ext cx="984090" cy="435133"/>
      </dsp:txXfrm>
    </dsp:sp>
    <dsp:sp modelId="{1089727C-900B-4BDD-B8C3-B86BA41950D7}">
      <dsp:nvSpPr>
        <dsp:cNvPr id="0" name=""/>
        <dsp:cNvSpPr/>
      </dsp:nvSpPr>
      <dsp:spPr>
        <a:xfrm>
          <a:off x="2738014" y="199981"/>
          <a:ext cx="1197433" cy="462209"/>
        </a:xfrm>
        <a:prstGeom prst="chevron">
          <a:avLst>
            <a:gd name="adj" fmla="val 4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DBB8D0-2422-4AB5-9FEA-DAA493CCE081}">
      <dsp:nvSpPr>
        <dsp:cNvPr id="0" name=""/>
        <dsp:cNvSpPr/>
      </dsp:nvSpPr>
      <dsp:spPr>
        <a:xfrm>
          <a:off x="3057329" y="315534"/>
          <a:ext cx="1011166" cy="46220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Core Lesson principles</a:t>
          </a:r>
        </a:p>
      </dsp:txBody>
      <dsp:txXfrm>
        <a:off x="3070867" y="329072"/>
        <a:ext cx="984090" cy="435133"/>
      </dsp:txXfrm>
    </dsp:sp>
    <dsp:sp modelId="{BBC03C77-BAEB-4DC3-B0A7-91A189303547}">
      <dsp:nvSpPr>
        <dsp:cNvPr id="0" name=""/>
        <dsp:cNvSpPr/>
      </dsp:nvSpPr>
      <dsp:spPr>
        <a:xfrm>
          <a:off x="4105749" y="199981"/>
          <a:ext cx="1197433" cy="462209"/>
        </a:xfrm>
        <a:prstGeom prst="chevron">
          <a:avLst>
            <a:gd name="adj" fmla="val 4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4672DA-D0B2-4DB1-A660-7C370D7AA669}">
      <dsp:nvSpPr>
        <dsp:cNvPr id="0" name=""/>
        <dsp:cNvSpPr/>
      </dsp:nvSpPr>
      <dsp:spPr>
        <a:xfrm>
          <a:off x="4425064" y="315534"/>
          <a:ext cx="1011166" cy="46220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Home activity and Check out</a:t>
          </a:r>
        </a:p>
      </dsp:txBody>
      <dsp:txXfrm>
        <a:off x="4438602" y="329072"/>
        <a:ext cx="984090" cy="4351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1CE8C-7EB5-45C0-9D17-A5997955D23A}" type="datetimeFigureOut">
              <a:rPr lang="en-US" smtClean="0"/>
              <a:t>8/24/21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830F13-16FE-4BEA-AC85-51FB50B2E468}" type="slidenum">
              <a:rPr lang="en-US" smtClean="0"/>
              <a:t>‹#›</a:t>
            </a:fld>
            <a:endParaRPr lang="en-US" dirty="0"/>
          </a:p>
        </p:txBody>
      </p:sp>
    </p:spTree>
    <p:extLst>
      <p:ext uri="{BB962C8B-B14F-4D97-AF65-F5344CB8AC3E}">
        <p14:creationId xmlns:p14="http://schemas.microsoft.com/office/powerpoint/2010/main" val="55000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E7E7D0-829D-4B0E-91E8-1C1DC40248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439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476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3DDE1B4-81DF-48C3-982E-24B306FDF7DC}"/>
              </a:ext>
            </a:extLst>
          </p:cNvPr>
          <p:cNvSpPr>
            <a:spLocks noGrp="1"/>
          </p:cNvSpPr>
          <p:nvPr>
            <p:ph idx="10"/>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674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F2DD9-58FF-4216-90D2-440CF15FC4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292876-7B27-4FDC-A694-80499E1F87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4AF4E20-14D1-41B0-BAAC-372025B4E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60F60C-E75A-428B-B9DF-B12F460297DE}"/>
              </a:ext>
            </a:extLst>
          </p:cNvPr>
          <p:cNvSpPr>
            <a:spLocks noGrp="1"/>
          </p:cNvSpPr>
          <p:nvPr>
            <p:ph type="dt" sz="half" idx="10"/>
          </p:nvPr>
        </p:nvSpPr>
        <p:spPr>
          <a:xfrm>
            <a:off x="838200" y="6356350"/>
            <a:ext cx="2743200" cy="365125"/>
          </a:xfrm>
          <a:prstGeom prst="rect">
            <a:avLst/>
          </a:prstGeom>
        </p:spPr>
        <p:txBody>
          <a:bodyPr/>
          <a:lstStyle/>
          <a:p>
            <a:fld id="{18440D33-D57D-4109-9626-0046B9DE3E6A}" type="datetimeFigureOut">
              <a:rPr lang="en-US" smtClean="0"/>
              <a:t>8/24/21</a:t>
            </a:fld>
            <a:endParaRPr lang="en-US" dirty="0"/>
          </a:p>
        </p:txBody>
      </p:sp>
      <p:sp>
        <p:nvSpPr>
          <p:cNvPr id="6" name="Footer Placeholder 5">
            <a:extLst>
              <a:ext uri="{FF2B5EF4-FFF2-40B4-BE49-F238E27FC236}">
                <a16:creationId xmlns:a16="http://schemas.microsoft.com/office/drawing/2014/main" id="{38234B83-1719-4A3E-9F0B-E27E96C9253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E55704D-82BA-48BA-A882-DB201C16E708}"/>
              </a:ext>
            </a:extLst>
          </p:cNvPr>
          <p:cNvSpPr>
            <a:spLocks noGrp="1"/>
          </p:cNvSpPr>
          <p:nvPr>
            <p:ph type="sldNum" sz="quarter" idx="12"/>
          </p:nvPr>
        </p:nvSpPr>
        <p:spPr>
          <a:xfrm>
            <a:off x="8610600" y="6356350"/>
            <a:ext cx="2743200" cy="365125"/>
          </a:xfrm>
          <a:prstGeom prst="rect">
            <a:avLst/>
          </a:prstGeom>
        </p:spPr>
        <p:txBody>
          <a:bodyPr/>
          <a:lstStyle/>
          <a:p>
            <a:fld id="{E2851CF4-5FB6-426F-A098-883B70B35B90}" type="slidenum">
              <a:rPr lang="en-US" smtClean="0"/>
              <a:t>‹#›</a:t>
            </a:fld>
            <a:endParaRPr lang="en-US" dirty="0"/>
          </a:p>
        </p:txBody>
      </p:sp>
    </p:spTree>
    <p:extLst>
      <p:ext uri="{BB962C8B-B14F-4D97-AF65-F5344CB8AC3E}">
        <p14:creationId xmlns:p14="http://schemas.microsoft.com/office/powerpoint/2010/main" val="94605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C83F3-0FF2-466F-B07F-CD18A8F3C2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0A49A3-B28A-473F-BD7A-F97B95DE8B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16EEF-2FA2-447B-B818-D3878E6EB46D}"/>
              </a:ext>
            </a:extLst>
          </p:cNvPr>
          <p:cNvSpPr>
            <a:spLocks noGrp="1"/>
          </p:cNvSpPr>
          <p:nvPr>
            <p:ph type="dt" sz="half" idx="10"/>
          </p:nvPr>
        </p:nvSpPr>
        <p:spPr>
          <a:xfrm>
            <a:off x="838200" y="6356350"/>
            <a:ext cx="2743200" cy="365125"/>
          </a:xfrm>
          <a:prstGeom prst="rect">
            <a:avLst/>
          </a:prstGeom>
        </p:spPr>
        <p:txBody>
          <a:bodyPr/>
          <a:lstStyle/>
          <a:p>
            <a:fld id="{18440D33-D57D-4109-9626-0046B9DE3E6A}" type="datetimeFigureOut">
              <a:rPr lang="en-US" smtClean="0"/>
              <a:t>8/24/21</a:t>
            </a:fld>
            <a:endParaRPr lang="en-US" dirty="0"/>
          </a:p>
        </p:txBody>
      </p:sp>
      <p:sp>
        <p:nvSpPr>
          <p:cNvPr id="5" name="Footer Placeholder 4">
            <a:extLst>
              <a:ext uri="{FF2B5EF4-FFF2-40B4-BE49-F238E27FC236}">
                <a16:creationId xmlns:a16="http://schemas.microsoft.com/office/drawing/2014/main" id="{943D84E8-48B6-4D4D-93A1-54DC3D648F6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4709769-63E8-4DE4-88C3-7F820EC3497D}"/>
              </a:ext>
            </a:extLst>
          </p:cNvPr>
          <p:cNvSpPr>
            <a:spLocks noGrp="1"/>
          </p:cNvSpPr>
          <p:nvPr>
            <p:ph type="sldNum" sz="quarter" idx="12"/>
          </p:nvPr>
        </p:nvSpPr>
        <p:spPr>
          <a:xfrm>
            <a:off x="8610600" y="6356350"/>
            <a:ext cx="2743200" cy="365125"/>
          </a:xfrm>
          <a:prstGeom prst="rect">
            <a:avLst/>
          </a:prstGeom>
        </p:spPr>
        <p:txBody>
          <a:bodyPr/>
          <a:lstStyle/>
          <a:p>
            <a:fld id="{E2851CF4-5FB6-426F-A098-883B70B35B90}" type="slidenum">
              <a:rPr lang="en-US" smtClean="0"/>
              <a:t>‹#›</a:t>
            </a:fld>
            <a:endParaRPr lang="en-US" dirty="0"/>
          </a:p>
        </p:txBody>
      </p:sp>
    </p:spTree>
    <p:extLst>
      <p:ext uri="{BB962C8B-B14F-4D97-AF65-F5344CB8AC3E}">
        <p14:creationId xmlns:p14="http://schemas.microsoft.com/office/powerpoint/2010/main" val="982103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29B468-4B8D-43CD-8C8F-E95798515AE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B6765E-1814-4686-A9DA-023CD1C200F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E7F4A9-EE4B-4D23-8402-515A17EFE066}"/>
              </a:ext>
            </a:extLst>
          </p:cNvPr>
          <p:cNvSpPr>
            <a:spLocks noGrp="1"/>
          </p:cNvSpPr>
          <p:nvPr>
            <p:ph type="dt" sz="half" idx="10"/>
          </p:nvPr>
        </p:nvSpPr>
        <p:spPr>
          <a:xfrm>
            <a:off x="838200" y="6356350"/>
            <a:ext cx="2743200" cy="365125"/>
          </a:xfrm>
          <a:prstGeom prst="rect">
            <a:avLst/>
          </a:prstGeom>
        </p:spPr>
        <p:txBody>
          <a:bodyPr/>
          <a:lstStyle/>
          <a:p>
            <a:fld id="{18440D33-D57D-4109-9626-0046B9DE3E6A}" type="datetimeFigureOut">
              <a:rPr lang="en-US" smtClean="0"/>
              <a:t>8/24/21</a:t>
            </a:fld>
            <a:endParaRPr lang="en-US" dirty="0"/>
          </a:p>
        </p:txBody>
      </p:sp>
      <p:sp>
        <p:nvSpPr>
          <p:cNvPr id="5" name="Footer Placeholder 4">
            <a:extLst>
              <a:ext uri="{FF2B5EF4-FFF2-40B4-BE49-F238E27FC236}">
                <a16:creationId xmlns:a16="http://schemas.microsoft.com/office/drawing/2014/main" id="{487CB80D-BB4B-4ABD-85AB-BBD9BBA6692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B262399-3E38-4BA9-8744-47B70418A187}"/>
              </a:ext>
            </a:extLst>
          </p:cNvPr>
          <p:cNvSpPr>
            <a:spLocks noGrp="1"/>
          </p:cNvSpPr>
          <p:nvPr>
            <p:ph type="sldNum" sz="quarter" idx="12"/>
          </p:nvPr>
        </p:nvSpPr>
        <p:spPr>
          <a:xfrm>
            <a:off x="8610600" y="6356350"/>
            <a:ext cx="2743200" cy="365125"/>
          </a:xfrm>
          <a:prstGeom prst="rect">
            <a:avLst/>
          </a:prstGeom>
        </p:spPr>
        <p:txBody>
          <a:bodyPr/>
          <a:lstStyle/>
          <a:p>
            <a:fld id="{E2851CF4-5FB6-426F-A098-883B70B35B90}" type="slidenum">
              <a:rPr lang="en-US" smtClean="0"/>
              <a:t>‹#›</a:t>
            </a:fld>
            <a:endParaRPr lang="en-US" dirty="0"/>
          </a:p>
        </p:txBody>
      </p:sp>
    </p:spTree>
    <p:extLst>
      <p:ext uri="{BB962C8B-B14F-4D97-AF65-F5344CB8AC3E}">
        <p14:creationId xmlns:p14="http://schemas.microsoft.com/office/powerpoint/2010/main" val="37953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A6AE2-DBE2-41B8-998A-728810E4C8A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731CDF-44C8-4BD4-83CB-B57EF974BE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B48664-84D2-4C88-A761-42E2846537C1}"/>
              </a:ext>
            </a:extLst>
          </p:cNvPr>
          <p:cNvSpPr>
            <a:spLocks noGrp="1"/>
          </p:cNvSpPr>
          <p:nvPr>
            <p:ph type="dt" sz="half" idx="10"/>
          </p:nvPr>
        </p:nvSpPr>
        <p:spPr>
          <a:xfrm>
            <a:off x="838200" y="6356350"/>
            <a:ext cx="2743200" cy="365125"/>
          </a:xfrm>
          <a:prstGeom prst="rect">
            <a:avLst/>
          </a:prstGeom>
        </p:spPr>
        <p:txBody>
          <a:bodyPr/>
          <a:lstStyle/>
          <a:p>
            <a:fld id="{18440D33-D57D-4109-9626-0046B9DE3E6A}" type="datetimeFigureOut">
              <a:rPr lang="en-US" smtClean="0"/>
              <a:t>8/24/21</a:t>
            </a:fld>
            <a:endParaRPr lang="en-US" dirty="0"/>
          </a:p>
        </p:txBody>
      </p:sp>
      <p:sp>
        <p:nvSpPr>
          <p:cNvPr id="5" name="Footer Placeholder 4">
            <a:extLst>
              <a:ext uri="{FF2B5EF4-FFF2-40B4-BE49-F238E27FC236}">
                <a16:creationId xmlns:a16="http://schemas.microsoft.com/office/drawing/2014/main" id="{F7970419-A518-4AFF-907D-1305B2C53B3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47FF987-D09F-4773-9F16-3806B60B50A8}"/>
              </a:ext>
            </a:extLst>
          </p:cNvPr>
          <p:cNvSpPr>
            <a:spLocks noGrp="1"/>
          </p:cNvSpPr>
          <p:nvPr>
            <p:ph type="sldNum" sz="quarter" idx="12"/>
          </p:nvPr>
        </p:nvSpPr>
        <p:spPr>
          <a:xfrm>
            <a:off x="8610600" y="6356350"/>
            <a:ext cx="2743200" cy="365125"/>
          </a:xfrm>
          <a:prstGeom prst="rect">
            <a:avLst/>
          </a:prstGeom>
        </p:spPr>
        <p:txBody>
          <a:bodyPr/>
          <a:lstStyle/>
          <a:p>
            <a:fld id="{E2851CF4-5FB6-426F-A098-883B70B35B90}" type="slidenum">
              <a:rPr lang="en-US" smtClean="0"/>
              <a:t>‹#›</a:t>
            </a:fld>
            <a:endParaRPr lang="en-US" dirty="0"/>
          </a:p>
        </p:txBody>
      </p:sp>
    </p:spTree>
    <p:extLst>
      <p:ext uri="{BB962C8B-B14F-4D97-AF65-F5344CB8AC3E}">
        <p14:creationId xmlns:p14="http://schemas.microsoft.com/office/powerpoint/2010/main" val="1105865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922A6-A278-46CA-ACDF-3A56CC9F2D18}"/>
              </a:ext>
            </a:extLst>
          </p:cNvPr>
          <p:cNvSpPr>
            <a:spLocks noGrp="1"/>
          </p:cNvSpPr>
          <p:nvPr>
            <p:ph type="title"/>
          </p:nvPr>
        </p:nvSpPr>
        <p:spPr>
          <a:xfrm>
            <a:off x="838200" y="126047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C1E7422-EA58-4834-9873-FA1D34F0C7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AC4C3-CD98-432F-A4FA-BDAF9CF942C8}"/>
              </a:ext>
            </a:extLst>
          </p:cNvPr>
          <p:cNvSpPr>
            <a:spLocks noGrp="1"/>
          </p:cNvSpPr>
          <p:nvPr>
            <p:ph type="dt" sz="half" idx="10"/>
          </p:nvPr>
        </p:nvSpPr>
        <p:spPr>
          <a:xfrm>
            <a:off x="838200" y="6356350"/>
            <a:ext cx="2743200" cy="365125"/>
          </a:xfrm>
          <a:prstGeom prst="rect">
            <a:avLst/>
          </a:prstGeom>
        </p:spPr>
        <p:txBody>
          <a:bodyPr/>
          <a:lstStyle/>
          <a:p>
            <a:fld id="{18440D33-D57D-4109-9626-0046B9DE3E6A}" type="datetimeFigureOut">
              <a:rPr lang="en-US" smtClean="0"/>
              <a:t>8/24/21</a:t>
            </a:fld>
            <a:endParaRPr lang="en-US" dirty="0"/>
          </a:p>
        </p:txBody>
      </p:sp>
      <p:sp>
        <p:nvSpPr>
          <p:cNvPr id="5" name="Footer Placeholder 4">
            <a:extLst>
              <a:ext uri="{FF2B5EF4-FFF2-40B4-BE49-F238E27FC236}">
                <a16:creationId xmlns:a16="http://schemas.microsoft.com/office/drawing/2014/main" id="{31720DAB-3AA4-4BDF-A8DC-489A0BB507C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F5D3DF4-810C-4A83-8E29-82E788B654A7}"/>
              </a:ext>
            </a:extLst>
          </p:cNvPr>
          <p:cNvSpPr>
            <a:spLocks noGrp="1"/>
          </p:cNvSpPr>
          <p:nvPr>
            <p:ph type="sldNum" sz="quarter" idx="12"/>
          </p:nvPr>
        </p:nvSpPr>
        <p:spPr>
          <a:xfrm>
            <a:off x="8610600" y="6356350"/>
            <a:ext cx="2743200" cy="365125"/>
          </a:xfrm>
          <a:prstGeom prst="rect">
            <a:avLst/>
          </a:prstGeom>
        </p:spPr>
        <p:txBody>
          <a:bodyPr/>
          <a:lstStyle/>
          <a:p>
            <a:fld id="{E2851CF4-5FB6-426F-A098-883B70B35B90}" type="slidenum">
              <a:rPr lang="en-US" smtClean="0"/>
              <a:t>‹#›</a:t>
            </a:fld>
            <a:endParaRPr lang="en-US" dirty="0"/>
          </a:p>
        </p:txBody>
      </p:sp>
    </p:spTree>
    <p:extLst>
      <p:ext uri="{BB962C8B-B14F-4D97-AF65-F5344CB8AC3E}">
        <p14:creationId xmlns:p14="http://schemas.microsoft.com/office/powerpoint/2010/main" val="2918563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F83CA-B4E1-4FBB-BBB9-C4A29740FBB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AE9F8F-25C3-49F0-9760-9EE2E26252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BC9FE04-76AF-4FAB-B1E0-9C731A0A187E}"/>
              </a:ext>
            </a:extLst>
          </p:cNvPr>
          <p:cNvSpPr>
            <a:spLocks noGrp="1"/>
          </p:cNvSpPr>
          <p:nvPr>
            <p:ph type="dt" sz="half" idx="10"/>
          </p:nvPr>
        </p:nvSpPr>
        <p:spPr>
          <a:xfrm>
            <a:off x="838200" y="6356350"/>
            <a:ext cx="2743200" cy="365125"/>
          </a:xfrm>
          <a:prstGeom prst="rect">
            <a:avLst/>
          </a:prstGeom>
        </p:spPr>
        <p:txBody>
          <a:bodyPr/>
          <a:lstStyle/>
          <a:p>
            <a:fld id="{18440D33-D57D-4109-9626-0046B9DE3E6A}" type="datetimeFigureOut">
              <a:rPr lang="en-US" smtClean="0"/>
              <a:t>8/24/21</a:t>
            </a:fld>
            <a:endParaRPr lang="en-US" dirty="0"/>
          </a:p>
        </p:txBody>
      </p:sp>
      <p:sp>
        <p:nvSpPr>
          <p:cNvPr id="5" name="Footer Placeholder 4">
            <a:extLst>
              <a:ext uri="{FF2B5EF4-FFF2-40B4-BE49-F238E27FC236}">
                <a16:creationId xmlns:a16="http://schemas.microsoft.com/office/drawing/2014/main" id="{B569FAA2-2103-417F-9024-B53F332C896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2A4270A7-F694-4C17-B8AE-AF61A3778476}"/>
              </a:ext>
            </a:extLst>
          </p:cNvPr>
          <p:cNvSpPr>
            <a:spLocks noGrp="1"/>
          </p:cNvSpPr>
          <p:nvPr>
            <p:ph type="sldNum" sz="quarter" idx="12"/>
          </p:nvPr>
        </p:nvSpPr>
        <p:spPr>
          <a:xfrm>
            <a:off x="8610600" y="6356350"/>
            <a:ext cx="2743200" cy="365125"/>
          </a:xfrm>
          <a:prstGeom prst="rect">
            <a:avLst/>
          </a:prstGeom>
        </p:spPr>
        <p:txBody>
          <a:bodyPr/>
          <a:lstStyle/>
          <a:p>
            <a:fld id="{E2851CF4-5FB6-426F-A098-883B70B35B90}" type="slidenum">
              <a:rPr lang="en-US" smtClean="0"/>
              <a:t>‹#›</a:t>
            </a:fld>
            <a:endParaRPr lang="en-US" dirty="0"/>
          </a:p>
        </p:txBody>
      </p:sp>
    </p:spTree>
    <p:extLst>
      <p:ext uri="{BB962C8B-B14F-4D97-AF65-F5344CB8AC3E}">
        <p14:creationId xmlns:p14="http://schemas.microsoft.com/office/powerpoint/2010/main" val="337771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E5159-6225-4D57-A9C6-B5EA1B8179B5}"/>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CAA8060-F469-4FEF-80F7-DB8FEF917CB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D3D68F-1B8A-4264-A44F-749C22944CB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95D890-0566-42AA-A85C-48CF5B367D3F}"/>
              </a:ext>
            </a:extLst>
          </p:cNvPr>
          <p:cNvSpPr>
            <a:spLocks noGrp="1"/>
          </p:cNvSpPr>
          <p:nvPr>
            <p:ph type="dt" sz="half" idx="10"/>
          </p:nvPr>
        </p:nvSpPr>
        <p:spPr>
          <a:xfrm>
            <a:off x="838200" y="6356350"/>
            <a:ext cx="2743200" cy="365125"/>
          </a:xfrm>
          <a:prstGeom prst="rect">
            <a:avLst/>
          </a:prstGeom>
        </p:spPr>
        <p:txBody>
          <a:bodyPr/>
          <a:lstStyle/>
          <a:p>
            <a:fld id="{18440D33-D57D-4109-9626-0046B9DE3E6A}" type="datetimeFigureOut">
              <a:rPr lang="en-US" smtClean="0"/>
              <a:t>8/24/21</a:t>
            </a:fld>
            <a:endParaRPr lang="en-US" dirty="0"/>
          </a:p>
        </p:txBody>
      </p:sp>
      <p:sp>
        <p:nvSpPr>
          <p:cNvPr id="6" name="Footer Placeholder 5">
            <a:extLst>
              <a:ext uri="{FF2B5EF4-FFF2-40B4-BE49-F238E27FC236}">
                <a16:creationId xmlns:a16="http://schemas.microsoft.com/office/drawing/2014/main" id="{6CC04771-BAE7-4A60-82B0-738447E0403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B8E7926-784B-47E7-B7EE-F4D406EB2927}"/>
              </a:ext>
            </a:extLst>
          </p:cNvPr>
          <p:cNvSpPr>
            <a:spLocks noGrp="1"/>
          </p:cNvSpPr>
          <p:nvPr>
            <p:ph type="sldNum" sz="quarter" idx="12"/>
          </p:nvPr>
        </p:nvSpPr>
        <p:spPr>
          <a:xfrm>
            <a:off x="8610600" y="6356350"/>
            <a:ext cx="2743200" cy="365125"/>
          </a:xfrm>
          <a:prstGeom prst="rect">
            <a:avLst/>
          </a:prstGeom>
        </p:spPr>
        <p:txBody>
          <a:bodyPr/>
          <a:lstStyle/>
          <a:p>
            <a:fld id="{E2851CF4-5FB6-426F-A098-883B70B35B90}" type="slidenum">
              <a:rPr lang="en-US" smtClean="0"/>
              <a:t>‹#›</a:t>
            </a:fld>
            <a:endParaRPr lang="en-US" dirty="0"/>
          </a:p>
        </p:txBody>
      </p:sp>
    </p:spTree>
    <p:extLst>
      <p:ext uri="{BB962C8B-B14F-4D97-AF65-F5344CB8AC3E}">
        <p14:creationId xmlns:p14="http://schemas.microsoft.com/office/powerpoint/2010/main" val="122021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91053-A2F3-4CB6-9F45-87466B39FAC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C31F0CE-0803-4DF4-A0F5-26E5032850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F0E335-F5CA-4481-BDBD-0ED55CA441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E24E12-2ADD-48E3-A966-1AEC4E3C6B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F8764FA-3A4A-49BC-B3CA-012629E71E7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6044A5-8AA5-4F95-A896-58958C6A9873}"/>
              </a:ext>
            </a:extLst>
          </p:cNvPr>
          <p:cNvSpPr>
            <a:spLocks noGrp="1"/>
          </p:cNvSpPr>
          <p:nvPr>
            <p:ph type="dt" sz="half" idx="10"/>
          </p:nvPr>
        </p:nvSpPr>
        <p:spPr>
          <a:xfrm>
            <a:off x="838200" y="6356350"/>
            <a:ext cx="2743200" cy="365125"/>
          </a:xfrm>
          <a:prstGeom prst="rect">
            <a:avLst/>
          </a:prstGeom>
        </p:spPr>
        <p:txBody>
          <a:bodyPr/>
          <a:lstStyle/>
          <a:p>
            <a:fld id="{18440D33-D57D-4109-9626-0046B9DE3E6A}" type="datetimeFigureOut">
              <a:rPr lang="en-US" smtClean="0"/>
              <a:t>8/24/21</a:t>
            </a:fld>
            <a:endParaRPr lang="en-US" dirty="0"/>
          </a:p>
        </p:txBody>
      </p:sp>
      <p:sp>
        <p:nvSpPr>
          <p:cNvPr id="8" name="Footer Placeholder 7">
            <a:extLst>
              <a:ext uri="{FF2B5EF4-FFF2-40B4-BE49-F238E27FC236}">
                <a16:creationId xmlns:a16="http://schemas.microsoft.com/office/drawing/2014/main" id="{3116250C-D110-4401-B64D-D0AE6245C7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B9E163B4-C260-4C84-928D-41869BFE6BFF}"/>
              </a:ext>
            </a:extLst>
          </p:cNvPr>
          <p:cNvSpPr>
            <a:spLocks noGrp="1"/>
          </p:cNvSpPr>
          <p:nvPr>
            <p:ph type="sldNum" sz="quarter" idx="12"/>
          </p:nvPr>
        </p:nvSpPr>
        <p:spPr>
          <a:xfrm>
            <a:off x="8610600" y="6356350"/>
            <a:ext cx="2743200" cy="365125"/>
          </a:xfrm>
          <a:prstGeom prst="rect">
            <a:avLst/>
          </a:prstGeom>
        </p:spPr>
        <p:txBody>
          <a:bodyPr/>
          <a:lstStyle/>
          <a:p>
            <a:fld id="{E2851CF4-5FB6-426F-A098-883B70B35B90}" type="slidenum">
              <a:rPr lang="en-US" smtClean="0"/>
              <a:t>‹#›</a:t>
            </a:fld>
            <a:endParaRPr lang="en-US" dirty="0"/>
          </a:p>
        </p:txBody>
      </p:sp>
    </p:spTree>
    <p:extLst>
      <p:ext uri="{BB962C8B-B14F-4D97-AF65-F5344CB8AC3E}">
        <p14:creationId xmlns:p14="http://schemas.microsoft.com/office/powerpoint/2010/main" val="2605300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0017F-ED32-4886-BE21-34019F4EF3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F82494F-F4A4-4C2B-8FB0-349DE9BCB90A}"/>
              </a:ext>
            </a:extLst>
          </p:cNvPr>
          <p:cNvSpPr>
            <a:spLocks noGrp="1"/>
          </p:cNvSpPr>
          <p:nvPr>
            <p:ph type="dt" sz="half" idx="10"/>
          </p:nvPr>
        </p:nvSpPr>
        <p:spPr>
          <a:xfrm>
            <a:off x="838200" y="6356350"/>
            <a:ext cx="2743200" cy="365125"/>
          </a:xfrm>
          <a:prstGeom prst="rect">
            <a:avLst/>
          </a:prstGeom>
        </p:spPr>
        <p:txBody>
          <a:bodyPr/>
          <a:lstStyle/>
          <a:p>
            <a:fld id="{18440D33-D57D-4109-9626-0046B9DE3E6A}" type="datetimeFigureOut">
              <a:rPr lang="en-US" smtClean="0"/>
              <a:t>8/24/21</a:t>
            </a:fld>
            <a:endParaRPr lang="en-US" dirty="0"/>
          </a:p>
        </p:txBody>
      </p:sp>
      <p:sp>
        <p:nvSpPr>
          <p:cNvPr id="4" name="Footer Placeholder 3">
            <a:extLst>
              <a:ext uri="{FF2B5EF4-FFF2-40B4-BE49-F238E27FC236}">
                <a16:creationId xmlns:a16="http://schemas.microsoft.com/office/drawing/2014/main" id="{706CBDD3-AF8D-4B49-909E-89B4C893A01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4F4AFE1D-1FF3-4238-B285-A088EFAE0228}"/>
              </a:ext>
            </a:extLst>
          </p:cNvPr>
          <p:cNvSpPr>
            <a:spLocks noGrp="1"/>
          </p:cNvSpPr>
          <p:nvPr>
            <p:ph type="sldNum" sz="quarter" idx="12"/>
          </p:nvPr>
        </p:nvSpPr>
        <p:spPr>
          <a:xfrm>
            <a:off x="8610600" y="6356350"/>
            <a:ext cx="2743200" cy="365125"/>
          </a:xfrm>
          <a:prstGeom prst="rect">
            <a:avLst/>
          </a:prstGeom>
        </p:spPr>
        <p:txBody>
          <a:bodyPr/>
          <a:lstStyle/>
          <a:p>
            <a:fld id="{E2851CF4-5FB6-426F-A098-883B70B35B90}" type="slidenum">
              <a:rPr lang="en-US" smtClean="0"/>
              <a:t>‹#›</a:t>
            </a:fld>
            <a:endParaRPr lang="en-US" dirty="0"/>
          </a:p>
        </p:txBody>
      </p:sp>
    </p:spTree>
    <p:extLst>
      <p:ext uri="{BB962C8B-B14F-4D97-AF65-F5344CB8AC3E}">
        <p14:creationId xmlns:p14="http://schemas.microsoft.com/office/powerpoint/2010/main" val="120575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B06DF3-C36A-4870-9794-D979BFB84ED5}"/>
              </a:ext>
            </a:extLst>
          </p:cNvPr>
          <p:cNvSpPr>
            <a:spLocks noGrp="1"/>
          </p:cNvSpPr>
          <p:nvPr>
            <p:ph type="dt" sz="half" idx="10"/>
          </p:nvPr>
        </p:nvSpPr>
        <p:spPr>
          <a:xfrm>
            <a:off x="838200" y="6356350"/>
            <a:ext cx="2743200" cy="365125"/>
          </a:xfrm>
          <a:prstGeom prst="rect">
            <a:avLst/>
          </a:prstGeom>
        </p:spPr>
        <p:txBody>
          <a:bodyPr/>
          <a:lstStyle/>
          <a:p>
            <a:fld id="{18440D33-D57D-4109-9626-0046B9DE3E6A}" type="datetimeFigureOut">
              <a:rPr lang="en-US" smtClean="0"/>
              <a:t>8/24/21</a:t>
            </a:fld>
            <a:endParaRPr lang="en-US" dirty="0"/>
          </a:p>
        </p:txBody>
      </p:sp>
      <p:sp>
        <p:nvSpPr>
          <p:cNvPr id="3" name="Footer Placeholder 2">
            <a:extLst>
              <a:ext uri="{FF2B5EF4-FFF2-40B4-BE49-F238E27FC236}">
                <a16:creationId xmlns:a16="http://schemas.microsoft.com/office/drawing/2014/main" id="{2490F737-0B0E-4302-9F42-8080851E5EF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995E713-D0D7-4C51-B258-774DFB10D973}"/>
              </a:ext>
            </a:extLst>
          </p:cNvPr>
          <p:cNvSpPr>
            <a:spLocks noGrp="1"/>
          </p:cNvSpPr>
          <p:nvPr>
            <p:ph type="sldNum" sz="quarter" idx="12"/>
          </p:nvPr>
        </p:nvSpPr>
        <p:spPr>
          <a:xfrm>
            <a:off x="8610600" y="6356350"/>
            <a:ext cx="2743200" cy="365125"/>
          </a:xfrm>
          <a:prstGeom prst="rect">
            <a:avLst/>
          </a:prstGeom>
        </p:spPr>
        <p:txBody>
          <a:bodyPr/>
          <a:lstStyle/>
          <a:p>
            <a:fld id="{E2851CF4-5FB6-426F-A098-883B70B35B90}" type="slidenum">
              <a:rPr lang="en-US" smtClean="0"/>
              <a:t>‹#›</a:t>
            </a:fld>
            <a:endParaRPr lang="en-US" dirty="0"/>
          </a:p>
        </p:txBody>
      </p:sp>
    </p:spTree>
    <p:extLst>
      <p:ext uri="{BB962C8B-B14F-4D97-AF65-F5344CB8AC3E}">
        <p14:creationId xmlns:p14="http://schemas.microsoft.com/office/powerpoint/2010/main" val="263812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9EB25-6BFD-45B5-BDF6-0440B277049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1CA3FD-A13B-4794-98D0-07CA771E4A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FE5C2A-D1E2-4C21-9B9F-E981537C9A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DA9975-148D-4B8A-A801-08E0753464B4}"/>
              </a:ext>
            </a:extLst>
          </p:cNvPr>
          <p:cNvSpPr>
            <a:spLocks noGrp="1"/>
          </p:cNvSpPr>
          <p:nvPr>
            <p:ph type="dt" sz="half" idx="10"/>
          </p:nvPr>
        </p:nvSpPr>
        <p:spPr>
          <a:xfrm>
            <a:off x="838200" y="6356350"/>
            <a:ext cx="2743200" cy="365125"/>
          </a:xfrm>
          <a:prstGeom prst="rect">
            <a:avLst/>
          </a:prstGeom>
        </p:spPr>
        <p:txBody>
          <a:bodyPr/>
          <a:lstStyle/>
          <a:p>
            <a:fld id="{18440D33-D57D-4109-9626-0046B9DE3E6A}" type="datetimeFigureOut">
              <a:rPr lang="en-US" smtClean="0"/>
              <a:t>8/24/21</a:t>
            </a:fld>
            <a:endParaRPr lang="en-US" dirty="0"/>
          </a:p>
        </p:txBody>
      </p:sp>
      <p:sp>
        <p:nvSpPr>
          <p:cNvPr id="6" name="Footer Placeholder 5">
            <a:extLst>
              <a:ext uri="{FF2B5EF4-FFF2-40B4-BE49-F238E27FC236}">
                <a16:creationId xmlns:a16="http://schemas.microsoft.com/office/drawing/2014/main" id="{9622F845-BCE0-42D1-9211-D21B44F3750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BA2BD2B8-9FBB-452C-825F-BAB0F19BD1F3}"/>
              </a:ext>
            </a:extLst>
          </p:cNvPr>
          <p:cNvSpPr>
            <a:spLocks noGrp="1"/>
          </p:cNvSpPr>
          <p:nvPr>
            <p:ph type="sldNum" sz="quarter" idx="12"/>
          </p:nvPr>
        </p:nvSpPr>
        <p:spPr>
          <a:xfrm>
            <a:off x="8610600" y="6356350"/>
            <a:ext cx="2743200" cy="365125"/>
          </a:xfrm>
          <a:prstGeom prst="rect">
            <a:avLst/>
          </a:prstGeom>
        </p:spPr>
        <p:txBody>
          <a:bodyPr/>
          <a:lstStyle/>
          <a:p>
            <a:fld id="{E2851CF4-5FB6-426F-A098-883B70B35B90}" type="slidenum">
              <a:rPr lang="en-US" smtClean="0"/>
              <a:t>‹#›</a:t>
            </a:fld>
            <a:endParaRPr lang="en-US" dirty="0"/>
          </a:p>
        </p:txBody>
      </p:sp>
    </p:spTree>
    <p:extLst>
      <p:ext uri="{BB962C8B-B14F-4D97-AF65-F5344CB8AC3E}">
        <p14:creationId xmlns:p14="http://schemas.microsoft.com/office/powerpoint/2010/main" val="2665110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cid:image009.png@01D39C0A.7B694960" TargetMode="External"/><Relationship Id="rId3" Type="http://schemas.openxmlformats.org/officeDocument/2006/relationships/image" Target="../media/image1.jpeg"/><Relationship Id="rId7" Type="http://schemas.openxmlformats.org/officeDocument/2006/relationships/image" Target="../media/image4.png"/><Relationship Id="rId12" Type="http://schemas.openxmlformats.org/officeDocument/2006/relationships/image" Target="cid:image014.jpg@01D39C0A.28CBD790"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6.jpeg"/><Relationship Id="rId5" Type="http://schemas.openxmlformats.org/officeDocument/2006/relationships/image" Target="cid:image006.png@01D39C0A.7B694960" TargetMode="External"/><Relationship Id="rId10" Type="http://schemas.openxmlformats.org/officeDocument/2006/relationships/image" Target="cid:image010.png@01D39C0A.7B694960" TargetMode="External"/><Relationship Id="rId4" Type="http://schemas.openxmlformats.org/officeDocument/2006/relationships/image" Target="../media/image2.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C08BC0-1106-4FA9-B3C7-0B14E5B497EA}"/>
              </a:ext>
            </a:extLst>
          </p:cNvPr>
          <p:cNvSpPr>
            <a:spLocks noGrp="1"/>
          </p:cNvSpPr>
          <p:nvPr>
            <p:ph type="title"/>
          </p:nvPr>
        </p:nvSpPr>
        <p:spPr>
          <a:xfrm>
            <a:off x="838200" y="1718400"/>
            <a:ext cx="10515600" cy="11812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C626BF3-2C1F-4F2B-A7E8-7EE1F82E1674}"/>
              </a:ext>
            </a:extLst>
          </p:cNvPr>
          <p:cNvSpPr>
            <a:spLocks noGrp="1"/>
          </p:cNvSpPr>
          <p:nvPr>
            <p:ph type="body" idx="1"/>
          </p:nvPr>
        </p:nvSpPr>
        <p:spPr>
          <a:xfrm>
            <a:off x="838200" y="2899638"/>
            <a:ext cx="10515600" cy="24822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F8154190-947C-4059-9F2A-36622FB059E0}"/>
              </a:ext>
            </a:extLst>
          </p:cNvPr>
          <p:cNvSpPr txBox="1"/>
          <p:nvPr userDrawn="1"/>
        </p:nvSpPr>
        <p:spPr>
          <a:xfrm>
            <a:off x="0" y="-50631"/>
            <a:ext cx="12192000" cy="1015663"/>
          </a:xfrm>
          <a:prstGeom prst="rect">
            <a:avLst/>
          </a:prstGeom>
          <a:solidFill>
            <a:schemeClr val="accent1">
              <a:lumMod val="75000"/>
            </a:schemeClr>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txBody>
          <a:bodyPr wrap="square" rtlCol="0" anchor="ctr">
            <a:spAutoFit/>
          </a:bodyPr>
          <a:lstStyle/>
          <a:p>
            <a:pPr algn="ctr"/>
            <a:endParaRPr lang="en-US" sz="6000" b="1" i="1" dirty="0">
              <a:solidFill>
                <a:schemeClr val="bg1"/>
              </a:solidFill>
              <a:latin typeface="Angsana New" panose="02020603050405020304" pitchFamily="18" charset="-34"/>
              <a:cs typeface="Angsana New" panose="02020603050405020304" pitchFamily="18" charset="-34"/>
            </a:endParaRPr>
          </a:p>
        </p:txBody>
      </p:sp>
      <p:sp>
        <p:nvSpPr>
          <p:cNvPr id="11" name="TextBox 10">
            <a:extLst>
              <a:ext uri="{FF2B5EF4-FFF2-40B4-BE49-F238E27FC236}">
                <a16:creationId xmlns:a16="http://schemas.microsoft.com/office/drawing/2014/main" id="{68DB478D-8954-46EB-B5ED-625A043966C2}"/>
              </a:ext>
            </a:extLst>
          </p:cNvPr>
          <p:cNvSpPr txBox="1"/>
          <p:nvPr userDrawn="1"/>
        </p:nvSpPr>
        <p:spPr>
          <a:xfrm>
            <a:off x="0" y="912946"/>
            <a:ext cx="12192000" cy="91440"/>
          </a:xfrm>
          <a:prstGeom prst="rect">
            <a:avLst/>
          </a:prstGeom>
          <a:solidFill>
            <a:schemeClr val="accent4">
              <a:lumMod val="75000"/>
            </a:schemeClr>
          </a:solidFill>
        </p:spPr>
        <p:txBody>
          <a:bodyPr wrap="square" rtlCol="0">
            <a:spAutoFit/>
          </a:bodyPr>
          <a:lstStyle/>
          <a:p>
            <a:endParaRPr lang="en-US" dirty="0"/>
          </a:p>
        </p:txBody>
      </p:sp>
      <p:pic>
        <p:nvPicPr>
          <p:cNvPr id="8" name="Picture 7" descr="USAID Vertical_RGB_600">
            <a:extLst>
              <a:ext uri="{FF2B5EF4-FFF2-40B4-BE49-F238E27FC236}">
                <a16:creationId xmlns:a16="http://schemas.microsoft.com/office/drawing/2014/main" id="{41C61D1C-B223-41C8-BB20-CC92FAB81C27}"/>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 y="5643154"/>
            <a:ext cx="1330925" cy="1087222"/>
          </a:xfrm>
          <a:prstGeom prst="rect">
            <a:avLst/>
          </a:prstGeom>
          <a:noFill/>
        </p:spPr>
      </p:pic>
      <p:pic>
        <p:nvPicPr>
          <p:cNvPr id="12" name="Picture 11" descr="Image result for pepfar zimbabwe logo">
            <a:extLst>
              <a:ext uri="{FF2B5EF4-FFF2-40B4-BE49-F238E27FC236}">
                <a16:creationId xmlns:a16="http://schemas.microsoft.com/office/drawing/2014/main" id="{84610ED2-9B5F-46A8-9664-2CF01863F34E}"/>
              </a:ext>
            </a:extLst>
          </p:cNvPr>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2619395" y="5950224"/>
            <a:ext cx="926445" cy="702312"/>
          </a:xfrm>
          <a:prstGeom prst="rect">
            <a:avLst/>
          </a:prstGeom>
          <a:noFill/>
          <a:ln>
            <a:noFill/>
          </a:ln>
        </p:spPr>
      </p:pic>
      <p:pic>
        <p:nvPicPr>
          <p:cNvPr id="13" name="Picture 12" descr="http://www.austincnm.com/wp-content/uploads/2011/08/CRS-logo.jpg">
            <a:extLst>
              <a:ext uri="{FF2B5EF4-FFF2-40B4-BE49-F238E27FC236}">
                <a16:creationId xmlns:a16="http://schemas.microsoft.com/office/drawing/2014/main" id="{D22FEFEA-0363-4C37-BB0A-FCACB1E5563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17483" y="5904365"/>
            <a:ext cx="1210167" cy="688659"/>
          </a:xfrm>
          <a:prstGeom prst="rect">
            <a:avLst/>
          </a:prstGeom>
          <a:noFill/>
        </p:spPr>
      </p:pic>
      <p:pic>
        <p:nvPicPr>
          <p:cNvPr id="14" name="Picture 13" descr="IYFlogo_Blue (002)">
            <a:extLst>
              <a:ext uri="{FF2B5EF4-FFF2-40B4-BE49-F238E27FC236}">
                <a16:creationId xmlns:a16="http://schemas.microsoft.com/office/drawing/2014/main" id="{DC6A650B-BC7D-41ED-8F46-917306F93052}"/>
              </a:ext>
            </a:extLst>
          </p:cNvPr>
          <p:cNvPicPr/>
          <p:nvPr userDrawn="1"/>
        </p:nvPicPr>
        <p:blipFill>
          <a:blip r:embed="rId7" r:link="rId8">
            <a:extLst>
              <a:ext uri="{28A0092B-C50C-407E-A947-70E740481C1C}">
                <a14:useLocalDpi xmlns:a14="http://schemas.microsoft.com/office/drawing/2010/main" val="0"/>
              </a:ext>
            </a:extLst>
          </a:blip>
          <a:srcRect/>
          <a:stretch>
            <a:fillRect/>
          </a:stretch>
        </p:blipFill>
        <p:spPr bwMode="auto">
          <a:xfrm>
            <a:off x="5931278" y="5945054"/>
            <a:ext cx="1632115" cy="607489"/>
          </a:xfrm>
          <a:prstGeom prst="rect">
            <a:avLst/>
          </a:prstGeom>
          <a:noFill/>
          <a:ln>
            <a:noFill/>
          </a:ln>
        </p:spPr>
      </p:pic>
      <p:pic>
        <p:nvPicPr>
          <p:cNvPr id="15" name="Picture 14" descr="maestral-logo">
            <a:extLst>
              <a:ext uri="{FF2B5EF4-FFF2-40B4-BE49-F238E27FC236}">
                <a16:creationId xmlns:a16="http://schemas.microsoft.com/office/drawing/2014/main" id="{08A95B2C-8FC2-4CA6-82E0-523F1861F90A}"/>
              </a:ext>
            </a:extLst>
          </p:cNvPr>
          <p:cNvPicPr/>
          <p:nvPr userDrawn="1"/>
        </p:nvPicPr>
        <p:blipFill>
          <a:blip r:embed="rId9" r:link="rId10">
            <a:extLst>
              <a:ext uri="{28A0092B-C50C-407E-A947-70E740481C1C}">
                <a14:useLocalDpi xmlns:a14="http://schemas.microsoft.com/office/drawing/2010/main" val="0"/>
              </a:ext>
            </a:extLst>
          </a:blip>
          <a:srcRect/>
          <a:stretch>
            <a:fillRect/>
          </a:stretch>
        </p:blipFill>
        <p:spPr bwMode="auto">
          <a:xfrm>
            <a:off x="8013663" y="6102643"/>
            <a:ext cx="1419989" cy="449900"/>
          </a:xfrm>
          <a:prstGeom prst="rect">
            <a:avLst/>
          </a:prstGeom>
          <a:noFill/>
          <a:ln>
            <a:noFill/>
          </a:ln>
        </p:spPr>
      </p:pic>
      <p:pic>
        <p:nvPicPr>
          <p:cNvPr id="16" name="Picture 15" descr="cid:image014.jpg@01D39C0A.28CBD790">
            <a:extLst>
              <a:ext uri="{FF2B5EF4-FFF2-40B4-BE49-F238E27FC236}">
                <a16:creationId xmlns:a16="http://schemas.microsoft.com/office/drawing/2014/main" id="{DAF6D48C-5A6F-4F9A-BCA2-6B4F7ACC263E}"/>
              </a:ext>
            </a:extLst>
          </p:cNvPr>
          <p:cNvPicPr/>
          <p:nvPr userDrawn="1"/>
        </p:nvPicPr>
        <p:blipFill>
          <a:blip r:embed="rId11" r:link="rId12">
            <a:extLst>
              <a:ext uri="{28A0092B-C50C-407E-A947-70E740481C1C}">
                <a14:useLocalDpi xmlns:a14="http://schemas.microsoft.com/office/drawing/2010/main" val="0"/>
              </a:ext>
            </a:extLst>
          </a:blip>
          <a:srcRect/>
          <a:stretch>
            <a:fillRect/>
          </a:stretch>
        </p:blipFill>
        <p:spPr bwMode="auto">
          <a:xfrm>
            <a:off x="10143635" y="5781018"/>
            <a:ext cx="1210166" cy="771525"/>
          </a:xfrm>
          <a:prstGeom prst="rect">
            <a:avLst/>
          </a:prstGeom>
          <a:noFill/>
          <a:ln>
            <a:noFill/>
          </a:ln>
        </p:spPr>
      </p:pic>
    </p:spTree>
    <p:extLst>
      <p:ext uri="{BB962C8B-B14F-4D97-AF65-F5344CB8AC3E}">
        <p14:creationId xmlns:p14="http://schemas.microsoft.com/office/powerpoint/2010/main" val="2647582963"/>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6B0E4A-E811-4B8D-8A7E-CAE930AB7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F00103F5-7DC8-478F-809A-F0FF59D2670A}"/>
              </a:ext>
            </a:extLst>
          </p:cNvPr>
          <p:cNvSpPr txBox="1"/>
          <p:nvPr userDrawn="1"/>
        </p:nvSpPr>
        <p:spPr>
          <a:xfrm>
            <a:off x="0" y="0"/>
            <a:ext cx="12192000" cy="830997"/>
          </a:xfrm>
          <a:prstGeom prst="rect">
            <a:avLst/>
          </a:prstGeom>
          <a:gradFill flip="none" rotWithShape="1">
            <a:gsLst>
              <a:gs pos="0">
                <a:schemeClr val="accent1">
                  <a:lumMod val="75000"/>
                </a:schemeClr>
              </a:gs>
              <a:gs pos="100000">
                <a:schemeClr val="accent1">
                  <a:lumMod val="60000"/>
                </a:schemeClr>
              </a:gs>
            </a:gsLst>
            <a:path path="circle">
              <a:fillToRect l="50000" t="130000" r="50000" b="-30000"/>
            </a:path>
            <a:tileRect/>
          </a:gra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txBody>
          <a:bodyPr wrap="square" rtlCol="0">
            <a:spAutoFit/>
          </a:bodyPr>
          <a:lstStyle/>
          <a:p>
            <a:pPr algn="ctr"/>
            <a:endParaRPr lang="en-US" sz="4800" b="1" i="1" dirty="0">
              <a:solidFill>
                <a:schemeClr val="bg1"/>
              </a:solidFill>
              <a:latin typeface="Angsana New" panose="02020603050405020304" pitchFamily="18" charset="-34"/>
              <a:cs typeface="Angsana New" panose="02020603050405020304" pitchFamily="18" charset="-34"/>
            </a:endParaRPr>
          </a:p>
        </p:txBody>
      </p:sp>
      <p:sp>
        <p:nvSpPr>
          <p:cNvPr id="9" name="TextBox 8">
            <a:extLst>
              <a:ext uri="{FF2B5EF4-FFF2-40B4-BE49-F238E27FC236}">
                <a16:creationId xmlns:a16="http://schemas.microsoft.com/office/drawing/2014/main" id="{1F310DCA-8EA2-4EDE-B413-AE8BC2FAA400}"/>
              </a:ext>
            </a:extLst>
          </p:cNvPr>
          <p:cNvSpPr txBox="1"/>
          <p:nvPr userDrawn="1"/>
        </p:nvSpPr>
        <p:spPr>
          <a:xfrm>
            <a:off x="0" y="822960"/>
            <a:ext cx="12192000" cy="91440"/>
          </a:xfrm>
          <a:prstGeom prst="rect">
            <a:avLst/>
          </a:prstGeom>
          <a:solidFill>
            <a:schemeClr val="accent4">
              <a:lumMod val="75000"/>
            </a:schemeClr>
          </a:solidFill>
        </p:spPr>
        <p:txBody>
          <a:bodyPr wrap="square" rtlCol="0">
            <a:spAutoFit/>
          </a:bodyPr>
          <a:lstStyle/>
          <a:p>
            <a:endParaRPr lang="en-US" dirty="0"/>
          </a:p>
        </p:txBody>
      </p:sp>
    </p:spTree>
    <p:extLst>
      <p:ext uri="{BB962C8B-B14F-4D97-AF65-F5344CB8AC3E}">
        <p14:creationId xmlns:p14="http://schemas.microsoft.com/office/powerpoint/2010/main" val="146000961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sv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svg"/><Relationship Id="rId9"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1.jp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outdoor, tree, person, yellow&#10;&#10;Description automatically generated">
            <a:extLst>
              <a:ext uri="{FF2B5EF4-FFF2-40B4-BE49-F238E27FC236}">
                <a16:creationId xmlns:a16="http://schemas.microsoft.com/office/drawing/2014/main" id="{11A123EF-8FB4-4631-97DF-9F28E1F65B86}"/>
              </a:ext>
            </a:extLst>
          </p:cNvPr>
          <p:cNvPicPr>
            <a:picLocks noGrp="1" noChangeAspect="1"/>
          </p:cNvPicPr>
          <p:nvPr>
            <p:ph idx="10"/>
          </p:nvPr>
        </p:nvPicPr>
        <p:blipFill rotWithShape="1">
          <a:blip r:embed="rId2">
            <a:extLst>
              <a:ext uri="{28A0092B-C50C-407E-A947-70E740481C1C}">
                <a14:useLocalDpi xmlns:a14="http://schemas.microsoft.com/office/drawing/2010/main" val="0"/>
              </a:ext>
            </a:extLst>
          </a:blip>
          <a:srcRect t="21322" b="27329"/>
          <a:stretch/>
        </p:blipFill>
        <p:spPr>
          <a:xfrm>
            <a:off x="0" y="986318"/>
            <a:ext cx="12192000" cy="4695291"/>
          </a:xfrm>
        </p:spPr>
      </p:pic>
      <p:pic>
        <p:nvPicPr>
          <p:cNvPr id="10" name="Picture 9" descr="Logo, company name&#10;&#10;Description automatically generated">
            <a:extLst>
              <a:ext uri="{FF2B5EF4-FFF2-40B4-BE49-F238E27FC236}">
                <a16:creationId xmlns:a16="http://schemas.microsoft.com/office/drawing/2014/main" id="{F5C3532F-BDE4-437B-88A1-07801603224A}"/>
              </a:ext>
            </a:extLst>
          </p:cNvPr>
          <p:cNvPicPr>
            <a:picLocks noChangeAspect="1"/>
          </p:cNvPicPr>
          <p:nvPr/>
        </p:nvPicPr>
        <p:blipFill rotWithShape="1">
          <a:blip r:embed="rId3">
            <a:extLst>
              <a:ext uri="{28A0092B-C50C-407E-A947-70E740481C1C}">
                <a14:useLocalDpi xmlns:a14="http://schemas.microsoft.com/office/drawing/2010/main" val="0"/>
              </a:ext>
            </a:extLst>
          </a:blip>
          <a:srcRect t="51685" r="7894" b="9214"/>
          <a:stretch/>
        </p:blipFill>
        <p:spPr>
          <a:xfrm>
            <a:off x="623301" y="5676474"/>
            <a:ext cx="10904304" cy="1157272"/>
          </a:xfrm>
          <a:prstGeom prst="rect">
            <a:avLst/>
          </a:prstGeom>
        </p:spPr>
      </p:pic>
      <p:sp>
        <p:nvSpPr>
          <p:cNvPr id="11" name="Rectangle 10">
            <a:extLst>
              <a:ext uri="{FF2B5EF4-FFF2-40B4-BE49-F238E27FC236}">
                <a16:creationId xmlns:a16="http://schemas.microsoft.com/office/drawing/2014/main" id="{DC1C5365-8E69-44F7-810F-791E7A42D7B7}"/>
              </a:ext>
            </a:extLst>
          </p:cNvPr>
          <p:cNvSpPr/>
          <p:nvPr/>
        </p:nvSpPr>
        <p:spPr>
          <a:xfrm>
            <a:off x="4705351" y="843981"/>
            <a:ext cx="7486649" cy="2239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4000" b="1" dirty="0">
                <a:effectLst>
                  <a:outerShdw blurRad="38100" dist="38100" dir="2700000" algn="tl">
                    <a:srgbClr val="000000">
                      <a:alpha val="43137"/>
                    </a:srgbClr>
                  </a:outerShdw>
                </a:effectLst>
              </a:rPr>
              <a:t>FCI New Foundations of Hope 2021 Webinar Series:</a:t>
            </a:r>
          </a:p>
          <a:p>
            <a:pPr algn="ctr"/>
            <a:r>
              <a:rPr lang="en-US" sz="4400" b="1" dirty="0">
                <a:effectLst>
                  <a:outerShdw blurRad="38100" dist="38100" dir="2700000" algn="tl">
                    <a:srgbClr val="000000">
                      <a:alpha val="43137"/>
                    </a:srgbClr>
                  </a:outerShdw>
                </a:effectLst>
              </a:rPr>
              <a:t>Children Affected by COVID-19 </a:t>
            </a:r>
            <a:endParaRPr lang="en-US" sz="4000" b="1" dirty="0">
              <a:effectLst>
                <a:outerShdw blurRad="38100" dist="38100" dir="2700000" algn="tl">
                  <a:srgbClr val="000000">
                    <a:alpha val="43137"/>
                  </a:srgbClr>
                </a:outerShdw>
              </a:effectLst>
            </a:endParaRPr>
          </a:p>
          <a:p>
            <a:pPr algn="ctr"/>
            <a:endParaRPr lang="en-US" sz="3200" b="1" dirty="0">
              <a:effectLst>
                <a:outerShdw blurRad="38100" dist="38100" dir="2700000" algn="tl">
                  <a:srgbClr val="000000">
                    <a:alpha val="43137"/>
                  </a:srgbClr>
                </a:outerShdw>
              </a:effectLst>
            </a:endParaRPr>
          </a:p>
          <a:p>
            <a:pPr algn="ctr"/>
            <a:r>
              <a:rPr lang="en-US" sz="3200" b="1" dirty="0">
                <a:effectLst>
                  <a:outerShdw blurRad="38100" dist="38100" dir="2700000" algn="tl">
                    <a:srgbClr val="000000">
                      <a:alpha val="43137"/>
                    </a:srgbClr>
                  </a:outerShdw>
                </a:effectLst>
              </a:rPr>
              <a:t>Dr. Farai Charasika</a:t>
            </a:r>
          </a:p>
          <a:p>
            <a:pPr algn="ctr"/>
            <a:r>
              <a:rPr lang="en-US" sz="3200" b="1" dirty="0">
                <a:effectLst>
                  <a:outerShdw blurRad="38100" dist="38100" dir="2700000" algn="tl">
                    <a:srgbClr val="000000">
                      <a:alpha val="43137"/>
                    </a:srgbClr>
                  </a:outerShdw>
                </a:effectLst>
              </a:rPr>
              <a:t>Chief of Party</a:t>
            </a:r>
          </a:p>
          <a:p>
            <a:pPr algn="ctr"/>
            <a:r>
              <a:rPr lang="en-US" sz="3200" b="1" dirty="0">
                <a:effectLst>
                  <a:outerShdw blurRad="38100" dist="38100" dir="2700000" algn="tl">
                    <a:srgbClr val="000000">
                      <a:alpha val="43137"/>
                    </a:srgbClr>
                  </a:outerShdw>
                </a:effectLst>
              </a:rPr>
              <a:t>Catholic Relief Services (CRS) Zimbabwe</a:t>
            </a:r>
          </a:p>
          <a:p>
            <a:pPr algn="ctr"/>
            <a:r>
              <a:rPr lang="en-US" sz="2000" b="1" dirty="0">
                <a:effectLst>
                  <a:outerShdw blurRad="38100" dist="38100" dir="2700000" algn="tl">
                    <a:srgbClr val="000000">
                      <a:alpha val="43137"/>
                    </a:srgbClr>
                  </a:outerShdw>
                </a:effectLst>
              </a:rPr>
              <a:t>25 August 2021</a:t>
            </a:r>
          </a:p>
          <a:p>
            <a:pPr algn="ctr"/>
            <a:endParaRPr lang="en-US" sz="1200" b="1" dirty="0">
              <a:effectLst>
                <a:outerShdw blurRad="38100" dist="38100" dir="2700000" algn="tl">
                  <a:srgbClr val="000000">
                    <a:alpha val="43137"/>
                  </a:srgbClr>
                </a:outerShdw>
              </a:effectLst>
            </a:endParaRPr>
          </a:p>
          <a:p>
            <a:pPr algn="l"/>
            <a:endParaRPr lang="en-US" sz="1200" b="1" dirty="0"/>
          </a:p>
          <a:p>
            <a:pPr algn="l"/>
            <a:r>
              <a:rPr lang="en-US" sz="1200" b="1" dirty="0"/>
              <a:t>\</a:t>
            </a:r>
          </a:p>
        </p:txBody>
      </p:sp>
    </p:spTree>
    <p:extLst>
      <p:ext uri="{BB962C8B-B14F-4D97-AF65-F5344CB8AC3E}">
        <p14:creationId xmlns:p14="http://schemas.microsoft.com/office/powerpoint/2010/main" val="1683650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A51C895-13BD-4F7E-B85B-33357868A5F2}"/>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C50866B8-ECEA-4173-9633-D03BA04A6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56369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descr="Group of people">
            <a:extLst>
              <a:ext uri="{FF2B5EF4-FFF2-40B4-BE49-F238E27FC236}">
                <a16:creationId xmlns:a16="http://schemas.microsoft.com/office/drawing/2014/main" id="{A289623E-8C24-448B-BE43-7737B7FE2703}"/>
              </a:ext>
            </a:extLst>
          </p:cNvPr>
          <p:cNvSpPr/>
          <p:nvPr/>
        </p:nvSpPr>
        <p:spPr>
          <a:xfrm>
            <a:off x="67239" y="2688926"/>
            <a:ext cx="784739" cy="692565"/>
          </a:xfrm>
          <a:prstGeom prst="ellipse">
            <a:avLst/>
          </a:prstGeom>
          <a:blipFill>
            <a:blip r:embed="rId3">
              <a:extLst>
                <a:ext uri="{96DAC541-7B7A-43D3-8B79-37D633B846F1}">
                  <asvg:svgBlip xmlns:asvg="http://schemas.microsoft.com/office/drawing/2016/SVG/main" r:embed="rId4"/>
                </a:ext>
              </a:extLst>
            </a:blip>
            <a:srcRect/>
            <a:stretch>
              <a:fillRect/>
            </a:stretch>
          </a:blipFill>
          <a:ln>
            <a:solidFill>
              <a:schemeClr val="accent1">
                <a:lumMod val="20000"/>
                <a:lumOff val="80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9" name="TextBox 38">
            <a:extLst>
              <a:ext uri="{FF2B5EF4-FFF2-40B4-BE49-F238E27FC236}">
                <a16:creationId xmlns:a16="http://schemas.microsoft.com/office/drawing/2014/main" id="{FCEFBE79-71E5-436F-97DD-B9A282A63656}"/>
              </a:ext>
            </a:extLst>
          </p:cNvPr>
          <p:cNvSpPr txBox="1"/>
          <p:nvPr/>
        </p:nvSpPr>
        <p:spPr>
          <a:xfrm>
            <a:off x="1068515" y="3878795"/>
            <a:ext cx="1240988" cy="369332"/>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B9BD5"/>
                </a:solidFill>
                <a:effectLst/>
                <a:uLnTx/>
                <a:uFillTx/>
                <a:latin typeface="Arial Rounded MT Bold" panose="020F0704030504030204" pitchFamily="34" charset="0"/>
                <a:ea typeface="+mn-ea"/>
                <a:cs typeface="+mn-cs"/>
              </a:rPr>
              <a:t>SAFE </a:t>
            </a:r>
            <a:endParaRPr kumimoji="0" lang="en-GB" sz="1800" b="1" i="0" u="none" strike="noStrike" kern="1200" cap="none" spc="0" normalizeH="0" baseline="0" noProof="0" dirty="0">
              <a:ln>
                <a:noFill/>
              </a:ln>
              <a:solidFill>
                <a:srgbClr val="5B9BD5"/>
              </a:solidFill>
              <a:effectLst/>
              <a:uLnTx/>
              <a:uFillTx/>
              <a:latin typeface="Arial Rounded MT Bold" panose="020F0704030504030204" pitchFamily="34" charset="0"/>
              <a:ea typeface="+mn-ea"/>
              <a:cs typeface="+mn-cs"/>
            </a:endParaRPr>
          </a:p>
        </p:txBody>
      </p:sp>
      <p:sp>
        <p:nvSpPr>
          <p:cNvPr id="40" name="TextBox 39">
            <a:extLst>
              <a:ext uri="{FF2B5EF4-FFF2-40B4-BE49-F238E27FC236}">
                <a16:creationId xmlns:a16="http://schemas.microsoft.com/office/drawing/2014/main" id="{AA811907-DE70-4295-9D3E-9BAB10100EEC}"/>
              </a:ext>
            </a:extLst>
          </p:cNvPr>
          <p:cNvSpPr txBox="1"/>
          <p:nvPr/>
        </p:nvSpPr>
        <p:spPr>
          <a:xfrm>
            <a:off x="1073814" y="2821856"/>
            <a:ext cx="1372103" cy="369332"/>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B9BD5"/>
                </a:solidFill>
                <a:effectLst/>
                <a:uLnTx/>
                <a:uFillTx/>
                <a:latin typeface="Arial Rounded MT Bold" panose="020F0704030504030204" pitchFamily="34" charset="0"/>
                <a:ea typeface="+mn-ea"/>
                <a:cs typeface="+mn-cs"/>
              </a:rPr>
              <a:t>STABLE</a:t>
            </a:r>
            <a:endParaRPr kumimoji="0" lang="en-GB" sz="1800" b="1" i="0" u="none" strike="noStrike" kern="1200" cap="none" spc="0" normalizeH="0" baseline="0" noProof="0" dirty="0">
              <a:ln>
                <a:noFill/>
              </a:ln>
              <a:solidFill>
                <a:srgbClr val="5B9BD5"/>
              </a:solidFill>
              <a:effectLst/>
              <a:uLnTx/>
              <a:uFillTx/>
              <a:latin typeface="Arial Rounded MT Bold" panose="020F0704030504030204" pitchFamily="34" charset="0"/>
              <a:ea typeface="+mn-ea"/>
              <a:cs typeface="+mn-cs"/>
            </a:endParaRPr>
          </a:p>
        </p:txBody>
      </p:sp>
      <p:sp>
        <p:nvSpPr>
          <p:cNvPr id="41" name="TextBox 40">
            <a:extLst>
              <a:ext uri="{FF2B5EF4-FFF2-40B4-BE49-F238E27FC236}">
                <a16:creationId xmlns:a16="http://schemas.microsoft.com/office/drawing/2014/main" id="{BCDBE4A0-2BA7-43D8-ACF9-8A88235EFE71}"/>
              </a:ext>
            </a:extLst>
          </p:cNvPr>
          <p:cNvSpPr txBox="1"/>
          <p:nvPr/>
        </p:nvSpPr>
        <p:spPr>
          <a:xfrm>
            <a:off x="1028689" y="6118191"/>
            <a:ext cx="1458418" cy="646331"/>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B9BD5"/>
                </a:solidFill>
                <a:effectLst/>
                <a:uLnTx/>
                <a:uFillTx/>
                <a:latin typeface="Arial Rounded MT Bold" panose="020F0704030504030204" pitchFamily="34" charset="0"/>
                <a:ea typeface="+mn-ea"/>
                <a:cs typeface="+mn-cs"/>
              </a:rPr>
              <a:t>CROSS CUTTING</a:t>
            </a:r>
            <a:endParaRPr kumimoji="0" lang="en-GB" sz="1800" b="1" i="0" u="none" strike="noStrike" kern="1200" cap="none" spc="0" normalizeH="0" baseline="0" noProof="0" dirty="0">
              <a:ln>
                <a:noFill/>
              </a:ln>
              <a:solidFill>
                <a:srgbClr val="5B9BD5"/>
              </a:solidFill>
              <a:effectLst/>
              <a:uLnTx/>
              <a:uFillTx/>
              <a:latin typeface="Arial Rounded MT Bold" panose="020F0704030504030204" pitchFamily="34" charset="0"/>
              <a:ea typeface="+mn-ea"/>
              <a:cs typeface="+mn-cs"/>
            </a:endParaRPr>
          </a:p>
        </p:txBody>
      </p:sp>
      <p:sp>
        <p:nvSpPr>
          <p:cNvPr id="42" name="TextBox 41">
            <a:extLst>
              <a:ext uri="{FF2B5EF4-FFF2-40B4-BE49-F238E27FC236}">
                <a16:creationId xmlns:a16="http://schemas.microsoft.com/office/drawing/2014/main" id="{9EE5177B-B202-4233-AC29-1A4FD4B18557}"/>
              </a:ext>
            </a:extLst>
          </p:cNvPr>
          <p:cNvSpPr txBox="1"/>
          <p:nvPr/>
        </p:nvSpPr>
        <p:spPr>
          <a:xfrm>
            <a:off x="968185" y="1945921"/>
            <a:ext cx="1506026" cy="369332"/>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B9BD5"/>
                </a:solidFill>
                <a:effectLst/>
                <a:uLnTx/>
                <a:uFillTx/>
                <a:latin typeface="Arial Rounded MT Bold" panose="020F0704030504030204" pitchFamily="34" charset="0"/>
                <a:ea typeface="+mn-ea"/>
                <a:cs typeface="+mn-cs"/>
              </a:rPr>
              <a:t>SCHOOLED</a:t>
            </a:r>
            <a:endParaRPr kumimoji="0" lang="en-GB" sz="1800" b="1" i="0" u="none" strike="noStrike" kern="1200" cap="none" spc="0" normalizeH="0" baseline="0" noProof="0" dirty="0">
              <a:ln>
                <a:noFill/>
              </a:ln>
              <a:solidFill>
                <a:srgbClr val="5B9BD5"/>
              </a:solidFill>
              <a:effectLst/>
              <a:uLnTx/>
              <a:uFillTx/>
              <a:latin typeface="Arial Rounded MT Bold" panose="020F0704030504030204" pitchFamily="34" charset="0"/>
              <a:ea typeface="+mn-ea"/>
              <a:cs typeface="+mn-cs"/>
            </a:endParaRPr>
          </a:p>
        </p:txBody>
      </p:sp>
      <p:sp>
        <p:nvSpPr>
          <p:cNvPr id="43" name="TextBox 42">
            <a:extLst>
              <a:ext uri="{FF2B5EF4-FFF2-40B4-BE49-F238E27FC236}">
                <a16:creationId xmlns:a16="http://schemas.microsoft.com/office/drawing/2014/main" id="{5835A51D-3C59-4D8A-9733-D40F207093C0}"/>
              </a:ext>
            </a:extLst>
          </p:cNvPr>
          <p:cNvSpPr txBox="1"/>
          <p:nvPr/>
        </p:nvSpPr>
        <p:spPr>
          <a:xfrm>
            <a:off x="1037652" y="5115941"/>
            <a:ext cx="1522623" cy="369332"/>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B9BD5"/>
                </a:solidFill>
                <a:effectLst/>
                <a:uLnTx/>
                <a:uFillTx/>
                <a:latin typeface="Arial Rounded MT Bold" panose="020F0704030504030204" pitchFamily="34" charset="0"/>
                <a:ea typeface="+mn-ea"/>
                <a:cs typeface="+mn-cs"/>
              </a:rPr>
              <a:t>HEALTHY</a:t>
            </a:r>
            <a:endParaRPr kumimoji="0" lang="en-GB" sz="1800" b="1" i="0" u="none" strike="noStrike" kern="1200" cap="none" spc="0" normalizeH="0" baseline="0" noProof="0" dirty="0">
              <a:ln>
                <a:noFill/>
              </a:ln>
              <a:solidFill>
                <a:srgbClr val="5B9BD5"/>
              </a:solidFill>
              <a:effectLst/>
              <a:uLnTx/>
              <a:uFillTx/>
              <a:latin typeface="Arial Rounded MT Bold" panose="020F0704030504030204" pitchFamily="34" charset="0"/>
              <a:ea typeface="+mn-ea"/>
              <a:cs typeface="+mn-cs"/>
            </a:endParaRPr>
          </a:p>
        </p:txBody>
      </p:sp>
      <p:sp>
        <p:nvSpPr>
          <p:cNvPr id="44" name="TextBox 43">
            <a:extLst>
              <a:ext uri="{FF2B5EF4-FFF2-40B4-BE49-F238E27FC236}">
                <a16:creationId xmlns:a16="http://schemas.microsoft.com/office/drawing/2014/main" id="{FF5F9CFA-5087-4297-87C9-CB9410901FBC}"/>
              </a:ext>
            </a:extLst>
          </p:cNvPr>
          <p:cNvSpPr txBox="1"/>
          <p:nvPr/>
        </p:nvSpPr>
        <p:spPr>
          <a:xfrm>
            <a:off x="2550297" y="2689051"/>
            <a:ext cx="8820536" cy="646331"/>
          </a:xfrm>
          <a:prstGeom prst="rect">
            <a:avLst/>
          </a:prstGeom>
          <a:noFill/>
          <a:ln>
            <a:solidFill>
              <a:schemeClr val="accent1">
                <a:lumMod val="75000"/>
              </a:schemeClr>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ea typeface="+mn-ea"/>
                <a:cs typeface="+mn-cs"/>
              </a:rPr>
              <a:t>Household Economic Strengthening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lumMod val="85000"/>
                    <a:lumOff val="15000"/>
                  </a:prstClr>
                </a:solidFill>
                <a:effectLst/>
                <a:uLnTx/>
                <a:uFillTx/>
                <a:latin typeface="Arial Rounded MT Bold" panose="020F0704030504030204" pitchFamily="34" charset="0"/>
                <a:ea typeface="+mn-ea"/>
                <a:cs typeface="+mn-cs"/>
              </a:rPr>
              <a:t>Savings &amp; Internal Lending Communities</a:t>
            </a:r>
            <a:endParaRPr kumimoji="0" lang="en-GB" sz="1800" b="0" i="0" u="none" strike="noStrike" kern="1200" cap="none" spc="0" normalizeH="0" baseline="0" noProof="0" dirty="0">
              <a:ln>
                <a:noFill/>
              </a:ln>
              <a:solidFill>
                <a:srgbClr val="5B9BD5"/>
              </a:solidFill>
              <a:effectLst/>
              <a:uLnTx/>
              <a:uFillTx/>
              <a:latin typeface="Arial Rounded MT Bold" panose="020F0704030504030204" pitchFamily="34" charset="0"/>
              <a:ea typeface="+mn-ea"/>
              <a:cs typeface="+mn-cs"/>
            </a:endParaRPr>
          </a:p>
        </p:txBody>
      </p:sp>
      <p:sp>
        <p:nvSpPr>
          <p:cNvPr id="45" name="TextBox 44">
            <a:extLst>
              <a:ext uri="{FF2B5EF4-FFF2-40B4-BE49-F238E27FC236}">
                <a16:creationId xmlns:a16="http://schemas.microsoft.com/office/drawing/2014/main" id="{FFF65E07-D9F8-4216-9631-B170B8FE9F53}"/>
              </a:ext>
            </a:extLst>
          </p:cNvPr>
          <p:cNvSpPr txBox="1"/>
          <p:nvPr/>
        </p:nvSpPr>
        <p:spPr>
          <a:xfrm>
            <a:off x="2568133" y="4840087"/>
            <a:ext cx="8802700" cy="1200329"/>
          </a:xfrm>
          <a:prstGeom prst="rect">
            <a:avLst/>
          </a:prstGeom>
          <a:noFill/>
          <a:ln>
            <a:solidFill>
              <a:schemeClr val="accent1">
                <a:lumMod val="75000"/>
              </a:schemeClr>
            </a:solidFill>
          </a:ln>
        </p:spPr>
        <p:txBody>
          <a:bodyPr wrap="square" rtlCol="0" anchor="ctr">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HIV Testing Services (referral)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HIV Care &amp; Treatment including adherence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IMBC &amp; Growth Monitoring (under 5s)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Social Behaviour Change (HIV prevention)</a:t>
            </a:r>
            <a:endParaRPr kumimoji="0" lang="en-GB" sz="1800" b="0" i="0" u="none" strike="noStrike" kern="1200" cap="none" spc="0" normalizeH="0" baseline="0" noProof="0" dirty="0">
              <a:ln>
                <a:noFill/>
              </a:ln>
              <a:solidFill>
                <a:srgbClr val="5B9BD5"/>
              </a:solidFill>
              <a:effectLst/>
              <a:uLnTx/>
              <a:uFillTx/>
              <a:latin typeface="Arial Rounded MT Bold" panose="020F0704030504030204" pitchFamily="34" charset="0"/>
              <a:ea typeface="+mn-ea"/>
              <a:cs typeface="+mn-cs"/>
            </a:endParaRPr>
          </a:p>
        </p:txBody>
      </p:sp>
      <p:sp>
        <p:nvSpPr>
          <p:cNvPr id="46" name="TextBox 45">
            <a:extLst>
              <a:ext uri="{FF2B5EF4-FFF2-40B4-BE49-F238E27FC236}">
                <a16:creationId xmlns:a16="http://schemas.microsoft.com/office/drawing/2014/main" id="{992F1DE7-BBE4-4683-AF29-6ECD48E40D87}"/>
              </a:ext>
            </a:extLst>
          </p:cNvPr>
          <p:cNvSpPr txBox="1"/>
          <p:nvPr/>
        </p:nvSpPr>
        <p:spPr>
          <a:xfrm>
            <a:off x="2568133" y="6172450"/>
            <a:ext cx="8802700" cy="640080"/>
          </a:xfrm>
          <a:prstGeom prst="rect">
            <a:avLst/>
          </a:prstGeom>
          <a:noFill/>
          <a:ln>
            <a:solidFill>
              <a:schemeClr val="accent1">
                <a:lumMod val="75000"/>
              </a:schemeClr>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Case Management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Local Organisations Capacity Building</a:t>
            </a:r>
          </a:p>
        </p:txBody>
      </p:sp>
      <p:sp>
        <p:nvSpPr>
          <p:cNvPr id="47" name="TextBox 46">
            <a:extLst>
              <a:ext uri="{FF2B5EF4-FFF2-40B4-BE49-F238E27FC236}">
                <a16:creationId xmlns:a16="http://schemas.microsoft.com/office/drawing/2014/main" id="{9DA138E2-123B-4068-8221-9DEC760C7BF6}"/>
              </a:ext>
            </a:extLst>
          </p:cNvPr>
          <p:cNvSpPr txBox="1"/>
          <p:nvPr/>
        </p:nvSpPr>
        <p:spPr>
          <a:xfrm>
            <a:off x="2541729" y="1737347"/>
            <a:ext cx="8829104" cy="646331"/>
          </a:xfrm>
          <a:prstGeom prst="rect">
            <a:avLst/>
          </a:prstGeom>
          <a:noFill/>
          <a:ln>
            <a:solidFill>
              <a:schemeClr val="accent1">
                <a:lumMod val="75000"/>
              </a:schemeClr>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Educational subsidies (DREAMS) districts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Education stationery support</a:t>
            </a:r>
          </a:p>
        </p:txBody>
      </p:sp>
      <p:sp>
        <p:nvSpPr>
          <p:cNvPr id="48" name="TextBox 47">
            <a:extLst>
              <a:ext uri="{FF2B5EF4-FFF2-40B4-BE49-F238E27FC236}">
                <a16:creationId xmlns:a16="http://schemas.microsoft.com/office/drawing/2014/main" id="{A170BF10-D087-4394-A2DD-24312A715C33}"/>
              </a:ext>
            </a:extLst>
          </p:cNvPr>
          <p:cNvSpPr txBox="1"/>
          <p:nvPr/>
        </p:nvSpPr>
        <p:spPr>
          <a:xfrm>
            <a:off x="2560275" y="3539365"/>
            <a:ext cx="8810558" cy="923330"/>
          </a:xfrm>
          <a:prstGeom prst="rect">
            <a:avLst/>
          </a:prstGeom>
          <a:noFill/>
          <a:ln>
            <a:solidFill>
              <a:schemeClr val="accent1">
                <a:lumMod val="75000"/>
              </a:schemeClr>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Child rights education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Gender based violence prevention &amp;  response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Positive parenting</a:t>
            </a:r>
            <a:endParaRPr kumimoji="0" lang="en-GB" sz="1800" b="0" i="0" u="none" strike="noStrike" kern="1200" cap="none" spc="0" normalizeH="0" baseline="0" noProof="0" dirty="0">
              <a:ln>
                <a:noFill/>
              </a:ln>
              <a:solidFill>
                <a:srgbClr val="5B9BD5"/>
              </a:solidFill>
              <a:effectLst/>
              <a:uLnTx/>
              <a:uFillTx/>
              <a:latin typeface="Arial Rounded MT Bold" panose="020F0704030504030204" pitchFamily="34" charset="0"/>
              <a:ea typeface="+mn-ea"/>
              <a:cs typeface="+mn-cs"/>
            </a:endParaRPr>
          </a:p>
        </p:txBody>
      </p:sp>
      <p:sp>
        <p:nvSpPr>
          <p:cNvPr id="69" name="Oval 68" descr="Classroom">
            <a:extLst>
              <a:ext uri="{FF2B5EF4-FFF2-40B4-BE49-F238E27FC236}">
                <a16:creationId xmlns:a16="http://schemas.microsoft.com/office/drawing/2014/main" id="{29EC79B9-E101-47CE-8CB9-88A6F695A68E}"/>
              </a:ext>
            </a:extLst>
          </p:cNvPr>
          <p:cNvSpPr/>
          <p:nvPr/>
        </p:nvSpPr>
        <p:spPr>
          <a:xfrm>
            <a:off x="101173" y="1682852"/>
            <a:ext cx="804338" cy="822960"/>
          </a:xfrm>
          <a:prstGeom prst="ellipse">
            <a:avLst/>
          </a:prstGeom>
          <a:blipFill>
            <a:blip r:embed="rId5">
              <a:extLst>
                <a:ext uri="{96DAC541-7B7A-43D3-8B79-37D633B846F1}">
                  <asvg:svgBlip xmlns:asvg="http://schemas.microsoft.com/office/drawing/2016/SVG/main" r:embed="rId6"/>
                </a:ext>
              </a:extLst>
            </a:blip>
            <a:srcRect/>
            <a:stretch>
              <a:fillRect/>
            </a:stretch>
          </a:blipFill>
          <a:ln>
            <a:solidFill>
              <a:schemeClr val="accent1">
                <a:lumMod val="20000"/>
                <a:lumOff val="80000"/>
              </a:schemeClr>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TextBox 1">
            <a:extLst>
              <a:ext uri="{FF2B5EF4-FFF2-40B4-BE49-F238E27FC236}">
                <a16:creationId xmlns:a16="http://schemas.microsoft.com/office/drawing/2014/main" id="{8E8238EF-4184-48AC-91F2-3361D07F477F}"/>
              </a:ext>
            </a:extLst>
          </p:cNvPr>
          <p:cNvSpPr txBox="1"/>
          <p:nvPr/>
        </p:nvSpPr>
        <p:spPr>
          <a:xfrm>
            <a:off x="56781" y="114136"/>
            <a:ext cx="499845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W" sz="4000" b="1" i="0" u="none" strike="noStrike" kern="1200" cap="none" spc="0" normalizeH="0" baseline="0" noProof="0" dirty="0">
                <a:ln>
                  <a:noFill/>
                </a:ln>
                <a:solidFill>
                  <a:prstClr val="white"/>
                </a:solidFill>
                <a:effectLst/>
                <a:uLnTx/>
                <a:uFillTx/>
                <a:latin typeface="Calibri" panose="020F0502020204030204"/>
              </a:rPr>
              <a:t>Project </a:t>
            </a:r>
            <a:r>
              <a:rPr lang="en-ZW" sz="4000" b="1" dirty="0">
                <a:solidFill>
                  <a:prstClr val="white"/>
                </a:solidFill>
                <a:latin typeface="Calibri" panose="020F0502020204030204"/>
              </a:rPr>
              <a:t>Overview</a:t>
            </a:r>
            <a:endParaRPr kumimoji="0" lang="en-ZW" sz="4000" b="1" i="0" u="none" strike="noStrike" kern="1200" cap="none" spc="0" normalizeH="0" baseline="0" noProof="0" dirty="0">
              <a:ln>
                <a:noFill/>
              </a:ln>
              <a:solidFill>
                <a:prstClr val="white"/>
              </a:solidFill>
              <a:effectLst/>
              <a:uLnTx/>
              <a:uFillTx/>
              <a:latin typeface="Calibri" panose="020F0502020204030204"/>
            </a:endParaRPr>
          </a:p>
        </p:txBody>
      </p:sp>
      <p:cxnSp>
        <p:nvCxnSpPr>
          <p:cNvPr id="4" name="Straight Connector 3"/>
          <p:cNvCxnSpPr>
            <a:cxnSpLocks/>
          </p:cNvCxnSpPr>
          <p:nvPr/>
        </p:nvCxnSpPr>
        <p:spPr>
          <a:xfrm>
            <a:off x="2487107" y="2715168"/>
            <a:ext cx="0" cy="71383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a:off x="940920" y="2741411"/>
            <a:ext cx="10668" cy="770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a:off x="2483292" y="3560541"/>
            <a:ext cx="3815" cy="115753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p:cNvCxnSpPr>
          <p:nvPr/>
        </p:nvCxnSpPr>
        <p:spPr>
          <a:xfrm flipH="1">
            <a:off x="968185" y="3651981"/>
            <a:ext cx="3523" cy="1066099"/>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474211" y="1736068"/>
            <a:ext cx="0" cy="82296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51588" y="1729310"/>
            <a:ext cx="0" cy="82296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a:off x="2495156" y="4875159"/>
            <a:ext cx="16192" cy="109728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p:nvCxnSpPr>
        <p:spPr>
          <a:xfrm>
            <a:off x="968185" y="4795689"/>
            <a:ext cx="0" cy="109728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511348" y="6172450"/>
            <a:ext cx="0" cy="67928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36615" y="6115358"/>
            <a:ext cx="0" cy="679286"/>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7"/>
          <a:stretch>
            <a:fillRect/>
          </a:stretch>
        </p:blipFill>
        <p:spPr>
          <a:xfrm>
            <a:off x="2370" y="5892969"/>
            <a:ext cx="914479" cy="914479"/>
          </a:xfrm>
          <a:prstGeom prst="rect">
            <a:avLst/>
          </a:prstGeom>
        </p:spPr>
      </p:pic>
      <p:sp>
        <p:nvSpPr>
          <p:cNvPr id="6" name="TextBox 5">
            <a:extLst>
              <a:ext uri="{FF2B5EF4-FFF2-40B4-BE49-F238E27FC236}">
                <a16:creationId xmlns:a16="http://schemas.microsoft.com/office/drawing/2014/main" id="{F0D9AA16-9CAD-4E4C-9A72-3C02C939E559}"/>
              </a:ext>
            </a:extLst>
          </p:cNvPr>
          <p:cNvSpPr txBox="1"/>
          <p:nvPr/>
        </p:nvSpPr>
        <p:spPr>
          <a:xfrm>
            <a:off x="0" y="899793"/>
            <a:ext cx="12214128" cy="769441"/>
          </a:xfrm>
          <a:prstGeom prst="rect">
            <a:avLst/>
          </a:prstGeom>
          <a:solidFill>
            <a:srgbClr val="00206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bg1"/>
                </a:solidFill>
                <a:effectLst/>
                <a:uLnTx/>
                <a:uFillTx/>
                <a:latin typeface="Calibri" panose="020F0502020204030204"/>
                <a:ea typeface="+mn-ea"/>
                <a:cs typeface="+mn-cs"/>
              </a:rPr>
              <a:t>Pathways activities </a:t>
            </a:r>
            <a:r>
              <a:rPr lang="en-US" sz="2200" b="1" dirty="0">
                <a:solidFill>
                  <a:schemeClr val="bg1"/>
                </a:solidFill>
                <a:latin typeface="Calibri" panose="020F0502020204030204"/>
              </a:rPr>
              <a:t>are</a:t>
            </a:r>
            <a:r>
              <a:rPr kumimoji="0" lang="en-US" sz="2200" b="1" i="0" u="none" strike="noStrike" kern="1200" cap="none" spc="0" normalizeH="0" baseline="0" noProof="0" dirty="0">
                <a:ln>
                  <a:noFill/>
                </a:ln>
                <a:solidFill>
                  <a:schemeClr val="bg1"/>
                </a:solidFill>
                <a:effectLst/>
                <a:uLnTx/>
                <a:uFillTx/>
                <a:latin typeface="Calibri" panose="020F0502020204030204"/>
                <a:ea typeface="+mn-ea"/>
                <a:cs typeface="+mn-cs"/>
              </a:rPr>
              <a:t> implemented by 6 local implementing partners &amp; </a:t>
            </a:r>
            <a:r>
              <a:rPr lang="en-US" sz="2200" b="1" dirty="0">
                <a:solidFill>
                  <a:schemeClr val="bg1"/>
                </a:solidFill>
                <a:latin typeface="Calibri" panose="020F0502020204030204"/>
              </a:rPr>
              <a:t>5</a:t>
            </a:r>
            <a:r>
              <a:rPr kumimoji="0" lang="en-US" sz="2200" b="1" i="0" u="none" strike="noStrike" kern="1200" cap="none" spc="0" normalizeH="0" baseline="0" noProof="0" dirty="0">
                <a:ln>
                  <a:noFill/>
                </a:ln>
                <a:solidFill>
                  <a:schemeClr val="bg1"/>
                </a:solidFill>
                <a:effectLst/>
                <a:uLnTx/>
                <a:uFillTx/>
                <a:latin typeface="Calibri" panose="020F0502020204030204"/>
                <a:ea typeface="+mn-ea"/>
                <a:cs typeface="+mn-cs"/>
              </a:rPr>
              <a:t> technical partners in 9 districts, across 4 technical domains and 1 cross cutting domain, resulting in a </a:t>
            </a:r>
            <a:r>
              <a:rPr lang="en-US" sz="2200" b="1" dirty="0">
                <a:solidFill>
                  <a:srgbClr val="FF0000"/>
                </a:solidFill>
                <a:latin typeface="Calibri" panose="020F0502020204030204"/>
              </a:rPr>
              <a:t>62</a:t>
            </a:r>
            <a:r>
              <a:rPr kumimoji="0" lang="en-US" sz="2200" b="1" i="0" u="none" strike="noStrike" kern="1200" cap="none" spc="0" normalizeH="0" baseline="0" noProof="0" dirty="0">
                <a:ln>
                  <a:noFill/>
                </a:ln>
                <a:solidFill>
                  <a:srgbClr val="FF0000"/>
                </a:solidFill>
                <a:effectLst/>
                <a:uLnTx/>
                <a:uFillTx/>
                <a:latin typeface="Calibri" panose="020F0502020204030204"/>
                <a:ea typeface="+mn-ea"/>
                <a:cs typeface="+mn-cs"/>
              </a:rPr>
              <a:t>,481</a:t>
            </a:r>
            <a:r>
              <a:rPr kumimoji="0" lang="en-US" sz="2200" b="1" i="0" u="none" strike="noStrike" kern="1200" cap="none" spc="0" normalizeH="0" baseline="0" noProof="0" dirty="0">
                <a:ln>
                  <a:noFill/>
                </a:ln>
                <a:solidFill>
                  <a:schemeClr val="bg1"/>
                </a:solidFill>
                <a:effectLst/>
                <a:uLnTx/>
                <a:uFillTx/>
                <a:latin typeface="Calibri" panose="020F0502020204030204"/>
                <a:ea typeface="+mn-ea"/>
                <a:cs typeface="+mn-cs"/>
              </a:rPr>
              <a:t> clients served. </a:t>
            </a:r>
          </a:p>
        </p:txBody>
      </p:sp>
      <p:pic>
        <p:nvPicPr>
          <p:cNvPr id="54" name="Graphic 53" descr="Medicine">
            <a:extLst>
              <a:ext uri="{FF2B5EF4-FFF2-40B4-BE49-F238E27FC236}">
                <a16:creationId xmlns:a16="http://schemas.microsoft.com/office/drawing/2014/main" id="{E9ED91FC-9EE5-446B-81F4-F29DED2439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059" y="4875159"/>
            <a:ext cx="914479" cy="914479"/>
          </a:xfrm>
          <a:prstGeom prst="rect">
            <a:avLst/>
          </a:prstGeom>
        </p:spPr>
      </p:pic>
      <p:pic>
        <p:nvPicPr>
          <p:cNvPr id="55" name="Graphic 54" descr="Family with two children">
            <a:extLst>
              <a:ext uri="{FF2B5EF4-FFF2-40B4-BE49-F238E27FC236}">
                <a16:creationId xmlns:a16="http://schemas.microsoft.com/office/drawing/2014/main" id="{D9B0DF30-0B4E-4408-97E1-01F2B712A897}"/>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128" y="3705017"/>
            <a:ext cx="822960" cy="822960"/>
          </a:xfrm>
          <a:prstGeom prst="rect">
            <a:avLst/>
          </a:prstGeom>
        </p:spPr>
      </p:pic>
      <p:cxnSp>
        <p:nvCxnSpPr>
          <p:cNvPr id="5" name="Straight Connector 4">
            <a:extLst>
              <a:ext uri="{FF2B5EF4-FFF2-40B4-BE49-F238E27FC236}">
                <a16:creationId xmlns:a16="http://schemas.microsoft.com/office/drawing/2014/main" id="{BF897E02-7513-4943-975A-D88289D6DDDA}"/>
              </a:ext>
            </a:extLst>
          </p:cNvPr>
          <p:cNvCxnSpPr>
            <a:cxnSpLocks/>
          </p:cNvCxnSpPr>
          <p:nvPr/>
        </p:nvCxnSpPr>
        <p:spPr>
          <a:xfrm flipV="1">
            <a:off x="56781" y="2619289"/>
            <a:ext cx="12044623" cy="19999"/>
          </a:xfrm>
          <a:prstGeom prst="line">
            <a:avLst/>
          </a:prstGeom>
          <a:ln w="12700">
            <a:solidFill>
              <a:srgbClr val="00206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004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041B-071E-41A4-88BE-AC1187EF966F}"/>
              </a:ext>
            </a:extLst>
          </p:cNvPr>
          <p:cNvSpPr>
            <a:spLocks noGrp="1"/>
          </p:cNvSpPr>
          <p:nvPr>
            <p:ph type="title"/>
          </p:nvPr>
        </p:nvSpPr>
        <p:spPr>
          <a:xfrm>
            <a:off x="74429" y="18255"/>
            <a:ext cx="10515600" cy="1325563"/>
          </a:xfrm>
        </p:spPr>
        <p:txBody>
          <a:bodyPr/>
          <a:lstStyle/>
          <a:p>
            <a:r>
              <a:rPr lang="en-US" b="1" dirty="0">
                <a:solidFill>
                  <a:schemeClr val="bg1"/>
                </a:solidFill>
                <a:latin typeface="+mn-lt"/>
              </a:rPr>
              <a:t>Covid Patterns in Zimbabwe</a:t>
            </a:r>
          </a:p>
        </p:txBody>
      </p:sp>
      <p:sp>
        <p:nvSpPr>
          <p:cNvPr id="3" name="Content Placeholder 2">
            <a:extLst>
              <a:ext uri="{FF2B5EF4-FFF2-40B4-BE49-F238E27FC236}">
                <a16:creationId xmlns:a16="http://schemas.microsoft.com/office/drawing/2014/main" id="{1549E48E-873A-4A9D-A9A5-A6A55FDF22DF}"/>
              </a:ext>
            </a:extLst>
          </p:cNvPr>
          <p:cNvSpPr>
            <a:spLocks noGrp="1"/>
          </p:cNvSpPr>
          <p:nvPr>
            <p:ph idx="1"/>
          </p:nvPr>
        </p:nvSpPr>
        <p:spPr>
          <a:xfrm>
            <a:off x="6449660" y="970888"/>
            <a:ext cx="5667910" cy="4351338"/>
          </a:xfrm>
          <a:ln w="28575">
            <a:solidFill>
              <a:srgbClr val="002060"/>
            </a:solidFill>
          </a:ln>
        </p:spPr>
        <p:txBody>
          <a:bodyPr>
            <a:normAutofit lnSpcReduction="10000"/>
          </a:bodyPr>
          <a:lstStyle/>
          <a:p>
            <a:pPr marL="0" indent="0">
              <a:buNone/>
            </a:pPr>
            <a:r>
              <a:rPr lang="en-US" b="1" dirty="0"/>
              <a:t>3 waves to date (Jul 2020, Jan 2021, Jul 2021)</a:t>
            </a:r>
          </a:p>
          <a:p>
            <a:r>
              <a:rPr lang="en-US" dirty="0"/>
              <a:t>Total cumulative cases: </a:t>
            </a:r>
            <a:r>
              <a:rPr lang="en-US" b="1" dirty="0">
                <a:solidFill>
                  <a:srgbClr val="0070C0"/>
                </a:solidFill>
              </a:rPr>
              <a:t>123,001</a:t>
            </a:r>
          </a:p>
          <a:p>
            <a:r>
              <a:rPr lang="en-US" dirty="0"/>
              <a:t>Total Recoveries: </a:t>
            </a:r>
            <a:r>
              <a:rPr lang="en-US" b="1" dirty="0">
                <a:solidFill>
                  <a:srgbClr val="0070C0"/>
                </a:solidFill>
              </a:rPr>
              <a:t>107,759</a:t>
            </a:r>
          </a:p>
          <a:p>
            <a:r>
              <a:rPr lang="en-US" dirty="0"/>
              <a:t>Total deaths: </a:t>
            </a:r>
            <a:r>
              <a:rPr lang="en-US" b="1" dirty="0">
                <a:solidFill>
                  <a:srgbClr val="0070C0"/>
                </a:solidFill>
              </a:rPr>
              <a:t>4,923</a:t>
            </a:r>
          </a:p>
          <a:p>
            <a:r>
              <a:rPr lang="en-US" dirty="0"/>
              <a:t>Case Fatality Rate: </a:t>
            </a:r>
            <a:r>
              <a:rPr lang="en-US" b="1" dirty="0">
                <a:solidFill>
                  <a:srgbClr val="0070C0"/>
                </a:solidFill>
              </a:rPr>
              <a:t>3.5%</a:t>
            </a:r>
          </a:p>
          <a:p>
            <a:r>
              <a:rPr lang="en-US" dirty="0"/>
              <a:t>Total 1</a:t>
            </a:r>
            <a:r>
              <a:rPr lang="en-US" baseline="30000" dirty="0"/>
              <a:t>st</a:t>
            </a:r>
            <a:r>
              <a:rPr lang="en-US" dirty="0"/>
              <a:t> vaccination: </a:t>
            </a:r>
            <a:r>
              <a:rPr lang="en-US" b="1" dirty="0">
                <a:solidFill>
                  <a:srgbClr val="0070C0"/>
                </a:solidFill>
              </a:rPr>
              <a:t>2,345,343</a:t>
            </a:r>
          </a:p>
          <a:p>
            <a:r>
              <a:rPr lang="en-US" dirty="0"/>
              <a:t>Total 2</a:t>
            </a:r>
            <a:r>
              <a:rPr lang="en-US" baseline="30000" dirty="0"/>
              <a:t>nd</a:t>
            </a:r>
            <a:r>
              <a:rPr lang="en-US" dirty="0"/>
              <a:t> vaccination: </a:t>
            </a:r>
            <a:r>
              <a:rPr lang="en-US" b="1" dirty="0">
                <a:solidFill>
                  <a:srgbClr val="0070C0"/>
                </a:solidFill>
              </a:rPr>
              <a:t>1,483,048</a:t>
            </a:r>
          </a:p>
          <a:p>
            <a:r>
              <a:rPr lang="en-US" dirty="0"/>
              <a:t>Estimated Covid Orphans: </a:t>
            </a:r>
            <a:r>
              <a:rPr lang="en-US" b="1" dirty="0">
                <a:solidFill>
                  <a:srgbClr val="0070C0"/>
                </a:solidFill>
              </a:rPr>
              <a:t>6,000</a:t>
            </a:r>
            <a:r>
              <a:rPr lang="en-US" baseline="26000" dirty="0"/>
              <a:t>1</a:t>
            </a:r>
          </a:p>
        </p:txBody>
      </p:sp>
      <p:pic>
        <p:nvPicPr>
          <p:cNvPr id="5" name="Picture 4">
            <a:extLst>
              <a:ext uri="{FF2B5EF4-FFF2-40B4-BE49-F238E27FC236}">
                <a16:creationId xmlns:a16="http://schemas.microsoft.com/office/drawing/2014/main" id="{148A6F2F-DC18-4BEB-9CBF-B867B03621FF}"/>
              </a:ext>
            </a:extLst>
          </p:cNvPr>
          <p:cNvPicPr>
            <a:picLocks noChangeAspect="1"/>
          </p:cNvPicPr>
          <p:nvPr/>
        </p:nvPicPr>
        <p:blipFill rotWithShape="1">
          <a:blip r:embed="rId2"/>
          <a:srcRect t="13952" r="13035"/>
          <a:stretch/>
        </p:blipFill>
        <p:spPr>
          <a:xfrm>
            <a:off x="14824" y="1258460"/>
            <a:ext cx="6361155" cy="3305282"/>
          </a:xfrm>
          <a:prstGeom prst="rect">
            <a:avLst/>
          </a:prstGeom>
        </p:spPr>
      </p:pic>
      <p:pic>
        <p:nvPicPr>
          <p:cNvPr id="9" name="Picture 8">
            <a:extLst>
              <a:ext uri="{FF2B5EF4-FFF2-40B4-BE49-F238E27FC236}">
                <a16:creationId xmlns:a16="http://schemas.microsoft.com/office/drawing/2014/main" id="{DC0C288F-AD5F-4394-9B27-57106B287F32}"/>
              </a:ext>
            </a:extLst>
          </p:cNvPr>
          <p:cNvPicPr>
            <a:picLocks noChangeAspect="1"/>
          </p:cNvPicPr>
          <p:nvPr/>
        </p:nvPicPr>
        <p:blipFill>
          <a:blip r:embed="rId3"/>
          <a:stretch>
            <a:fillRect/>
          </a:stretch>
        </p:blipFill>
        <p:spPr>
          <a:xfrm>
            <a:off x="-1" y="4432816"/>
            <a:ext cx="6375979" cy="2406929"/>
          </a:xfrm>
          <a:prstGeom prst="rect">
            <a:avLst/>
          </a:prstGeom>
        </p:spPr>
      </p:pic>
      <p:sp>
        <p:nvSpPr>
          <p:cNvPr id="4" name="TextBox 3">
            <a:extLst>
              <a:ext uri="{FF2B5EF4-FFF2-40B4-BE49-F238E27FC236}">
                <a16:creationId xmlns:a16="http://schemas.microsoft.com/office/drawing/2014/main" id="{221088E0-F942-4A69-B812-08116C7699BF}"/>
              </a:ext>
            </a:extLst>
          </p:cNvPr>
          <p:cNvSpPr txBox="1"/>
          <p:nvPr/>
        </p:nvSpPr>
        <p:spPr>
          <a:xfrm>
            <a:off x="8925221" y="6470413"/>
            <a:ext cx="3192349" cy="369332"/>
          </a:xfrm>
          <a:prstGeom prst="rect">
            <a:avLst/>
          </a:prstGeom>
          <a:noFill/>
        </p:spPr>
        <p:txBody>
          <a:bodyPr wrap="none" rtlCol="0">
            <a:spAutoFit/>
          </a:bodyPr>
          <a:lstStyle/>
          <a:p>
            <a:r>
              <a:rPr lang="en-US" dirty="0"/>
              <a:t>1. Based on modeling by LSHTM</a:t>
            </a:r>
          </a:p>
        </p:txBody>
      </p:sp>
      <p:sp>
        <p:nvSpPr>
          <p:cNvPr id="6" name="Oval 5">
            <a:extLst>
              <a:ext uri="{FF2B5EF4-FFF2-40B4-BE49-F238E27FC236}">
                <a16:creationId xmlns:a16="http://schemas.microsoft.com/office/drawing/2014/main" id="{C26C0F6A-64EA-4F99-A55F-79636CC5BF81}"/>
              </a:ext>
            </a:extLst>
          </p:cNvPr>
          <p:cNvSpPr/>
          <p:nvPr/>
        </p:nvSpPr>
        <p:spPr>
          <a:xfrm>
            <a:off x="1880311" y="2147868"/>
            <a:ext cx="811520" cy="1185153"/>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8061F5B-25FE-4D1F-93B2-C5B272BACDE0}"/>
              </a:ext>
            </a:extLst>
          </p:cNvPr>
          <p:cNvSpPr/>
          <p:nvPr/>
        </p:nvSpPr>
        <p:spPr>
          <a:xfrm>
            <a:off x="3581576" y="1258460"/>
            <a:ext cx="811520" cy="1185153"/>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75054A7-E37A-4CD5-A908-0A400A23252F}"/>
              </a:ext>
            </a:extLst>
          </p:cNvPr>
          <p:cNvSpPr/>
          <p:nvPr/>
        </p:nvSpPr>
        <p:spPr>
          <a:xfrm>
            <a:off x="5541874" y="1652620"/>
            <a:ext cx="811520" cy="1185153"/>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2060AB2-A58B-4750-89CB-A23DB912C0B2}"/>
              </a:ext>
            </a:extLst>
          </p:cNvPr>
          <p:cNvSpPr/>
          <p:nvPr/>
        </p:nvSpPr>
        <p:spPr>
          <a:xfrm>
            <a:off x="3470986" y="5674135"/>
            <a:ext cx="720014" cy="565319"/>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E173420-A65A-4451-BD32-3D03A6F6ED77}"/>
              </a:ext>
            </a:extLst>
          </p:cNvPr>
          <p:cNvSpPr/>
          <p:nvPr/>
        </p:nvSpPr>
        <p:spPr>
          <a:xfrm>
            <a:off x="5377060" y="5419084"/>
            <a:ext cx="720014" cy="565319"/>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B239462-32A0-4554-94E5-951470661BBD}"/>
              </a:ext>
            </a:extLst>
          </p:cNvPr>
          <p:cNvSpPr txBox="1"/>
          <p:nvPr/>
        </p:nvSpPr>
        <p:spPr>
          <a:xfrm>
            <a:off x="-95186" y="889128"/>
            <a:ext cx="3515321" cy="369332"/>
          </a:xfrm>
          <a:prstGeom prst="rect">
            <a:avLst/>
          </a:prstGeom>
          <a:noFill/>
        </p:spPr>
        <p:txBody>
          <a:bodyPr wrap="none" rtlCol="0">
            <a:spAutoFit/>
          </a:bodyPr>
          <a:lstStyle/>
          <a:p>
            <a:r>
              <a:rPr lang="en-US" dirty="0"/>
              <a:t>Daily Positivity rate compared to SA</a:t>
            </a:r>
          </a:p>
        </p:txBody>
      </p:sp>
      <p:sp>
        <p:nvSpPr>
          <p:cNvPr id="20" name="TextBox 19">
            <a:extLst>
              <a:ext uri="{FF2B5EF4-FFF2-40B4-BE49-F238E27FC236}">
                <a16:creationId xmlns:a16="http://schemas.microsoft.com/office/drawing/2014/main" id="{53FDACF1-9CE8-4D2D-A7F1-7023DFFDDC17}"/>
              </a:ext>
            </a:extLst>
          </p:cNvPr>
          <p:cNvSpPr txBox="1"/>
          <p:nvPr/>
        </p:nvSpPr>
        <p:spPr>
          <a:xfrm>
            <a:off x="3420135" y="889128"/>
            <a:ext cx="3235583" cy="461665"/>
          </a:xfrm>
          <a:prstGeom prst="rect">
            <a:avLst/>
          </a:prstGeom>
          <a:noFill/>
        </p:spPr>
        <p:txBody>
          <a:bodyPr wrap="square" rtlCol="0">
            <a:spAutoFit/>
          </a:bodyPr>
          <a:lstStyle/>
          <a:p>
            <a:r>
              <a:rPr lang="en-US" dirty="0"/>
              <a:t>  South Africa    </a:t>
            </a:r>
            <a:r>
              <a:rPr lang="en-US" sz="2400" b="1" dirty="0">
                <a:solidFill>
                  <a:schemeClr val="accent2">
                    <a:lumMod val="75000"/>
                  </a:schemeClr>
                </a:solidFill>
              </a:rPr>
              <a:t> - </a:t>
            </a:r>
            <a:r>
              <a:rPr lang="en-US" dirty="0"/>
              <a:t>Zimbabwe</a:t>
            </a:r>
          </a:p>
        </p:txBody>
      </p:sp>
      <p:cxnSp>
        <p:nvCxnSpPr>
          <p:cNvPr id="22" name="Straight Connector 21">
            <a:extLst>
              <a:ext uri="{FF2B5EF4-FFF2-40B4-BE49-F238E27FC236}">
                <a16:creationId xmlns:a16="http://schemas.microsoft.com/office/drawing/2014/main" id="{ED3E45E3-36C4-48FC-9AE6-E59DE6217DFD}"/>
              </a:ext>
            </a:extLst>
          </p:cNvPr>
          <p:cNvCxnSpPr>
            <a:cxnSpLocks/>
            <a:stCxn id="20" idx="1"/>
          </p:cNvCxnSpPr>
          <p:nvPr/>
        </p:nvCxnSpPr>
        <p:spPr>
          <a:xfrm flipV="1">
            <a:off x="3420135" y="1073795"/>
            <a:ext cx="169615" cy="4616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206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0291D-D89B-43F3-BE0E-2FF4EC446C48}"/>
              </a:ext>
            </a:extLst>
          </p:cNvPr>
          <p:cNvSpPr>
            <a:spLocks noGrp="1"/>
          </p:cNvSpPr>
          <p:nvPr>
            <p:ph type="title"/>
          </p:nvPr>
        </p:nvSpPr>
        <p:spPr>
          <a:xfrm>
            <a:off x="0" y="860425"/>
            <a:ext cx="12192000" cy="662781"/>
          </a:xfrm>
          <a:solidFill>
            <a:srgbClr val="002060"/>
          </a:solidFill>
        </p:spPr>
        <p:txBody>
          <a:bodyPr/>
          <a:lstStyle/>
          <a:p>
            <a:r>
              <a:rPr lang="en-US" sz="1800" dirty="0">
                <a:solidFill>
                  <a:schemeClr val="bg1"/>
                </a:solidFill>
                <a:latin typeface="+mn-lt"/>
              </a:rPr>
              <a:t>Through our partner Childline who runs a toll free 116 number, we have seen a major increase in the numbers of cases reported for GBV/VAC cases against children. </a:t>
            </a:r>
          </a:p>
        </p:txBody>
      </p:sp>
      <p:graphicFrame>
        <p:nvGraphicFramePr>
          <p:cNvPr id="4" name="Content Placeholder 3">
            <a:extLst>
              <a:ext uri="{FF2B5EF4-FFF2-40B4-BE49-F238E27FC236}">
                <a16:creationId xmlns:a16="http://schemas.microsoft.com/office/drawing/2014/main" id="{2B0DA61A-F942-4C47-9F8D-C2006C003E9D}"/>
              </a:ext>
            </a:extLst>
          </p:cNvPr>
          <p:cNvGraphicFramePr>
            <a:graphicFrameLocks noGrp="1"/>
          </p:cNvGraphicFramePr>
          <p:nvPr>
            <p:ph idx="1"/>
            <p:extLst>
              <p:ext uri="{D42A27DB-BD31-4B8C-83A1-F6EECF244321}">
                <p14:modId xmlns:p14="http://schemas.microsoft.com/office/powerpoint/2010/main" val="4073663384"/>
              </p:ext>
            </p:extLst>
          </p:nvPr>
        </p:nvGraphicFramePr>
        <p:xfrm>
          <a:off x="7037798" y="1523206"/>
          <a:ext cx="5154203" cy="39084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85D87776-B171-469A-A365-89FA707D0788}"/>
              </a:ext>
            </a:extLst>
          </p:cNvPr>
          <p:cNvGraphicFramePr/>
          <p:nvPr>
            <p:extLst>
              <p:ext uri="{D42A27DB-BD31-4B8C-83A1-F6EECF244321}">
                <p14:modId xmlns:p14="http://schemas.microsoft.com/office/powerpoint/2010/main" val="1485073649"/>
              </p:ext>
            </p:extLst>
          </p:nvPr>
        </p:nvGraphicFramePr>
        <p:xfrm>
          <a:off x="8377237" y="5431632"/>
          <a:ext cx="3814763" cy="1426368"/>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a:extLst>
              <a:ext uri="{FF2B5EF4-FFF2-40B4-BE49-F238E27FC236}">
                <a16:creationId xmlns:a16="http://schemas.microsoft.com/office/drawing/2014/main" id="{AEE7639C-19C4-4F5C-85F6-9F0E3C3B0359}"/>
              </a:ext>
            </a:extLst>
          </p:cNvPr>
          <p:cNvPicPr>
            <a:picLocks noChangeAspect="1"/>
          </p:cNvPicPr>
          <p:nvPr/>
        </p:nvPicPr>
        <p:blipFill>
          <a:blip r:embed="rId4"/>
          <a:stretch>
            <a:fillRect/>
          </a:stretch>
        </p:blipFill>
        <p:spPr>
          <a:xfrm>
            <a:off x="64041" y="1523206"/>
            <a:ext cx="6973755" cy="4153297"/>
          </a:xfrm>
          <a:prstGeom prst="rect">
            <a:avLst/>
          </a:prstGeom>
        </p:spPr>
      </p:pic>
      <p:sp>
        <p:nvSpPr>
          <p:cNvPr id="7" name="TextBox 6">
            <a:extLst>
              <a:ext uri="{FF2B5EF4-FFF2-40B4-BE49-F238E27FC236}">
                <a16:creationId xmlns:a16="http://schemas.microsoft.com/office/drawing/2014/main" id="{4E9DA575-2475-40DC-981F-0ABC03DF1B5F}"/>
              </a:ext>
            </a:extLst>
          </p:cNvPr>
          <p:cNvSpPr txBox="1"/>
          <p:nvPr/>
        </p:nvSpPr>
        <p:spPr>
          <a:xfrm>
            <a:off x="0" y="5431632"/>
            <a:ext cx="8377235" cy="1477328"/>
          </a:xfrm>
          <a:prstGeom prst="rect">
            <a:avLst/>
          </a:prstGeom>
          <a:noFill/>
          <a:ln>
            <a:solidFill>
              <a:srgbClr val="002060"/>
            </a:solidFill>
          </a:ln>
        </p:spPr>
        <p:txBody>
          <a:bodyPr wrap="square" rtlCol="0">
            <a:spAutoFit/>
          </a:bodyPr>
          <a:lstStyle/>
          <a:p>
            <a:r>
              <a:rPr lang="en-US" dirty="0"/>
              <a:t>Covid-19 has increased the extent to which children are exposed to Violence against children. The pandemic has created new risks for children, as well as increase the extent to which children are predisposed to existing risks. This has been due to the fact that the COVID-19 pandemic, has resulted in the shift in the socio-economic structure of most communities, with reduced incomes and also schools being closed during lock</a:t>
            </a:r>
          </a:p>
        </p:txBody>
      </p:sp>
      <p:sp>
        <p:nvSpPr>
          <p:cNvPr id="8" name="TextBox 7">
            <a:extLst>
              <a:ext uri="{FF2B5EF4-FFF2-40B4-BE49-F238E27FC236}">
                <a16:creationId xmlns:a16="http://schemas.microsoft.com/office/drawing/2014/main" id="{1D34EC49-AE31-4F6B-8BC4-E3E0D2871993}"/>
              </a:ext>
            </a:extLst>
          </p:cNvPr>
          <p:cNvSpPr txBox="1"/>
          <p:nvPr/>
        </p:nvSpPr>
        <p:spPr>
          <a:xfrm>
            <a:off x="69146" y="146122"/>
            <a:ext cx="12053707" cy="523220"/>
          </a:xfrm>
          <a:prstGeom prst="rect">
            <a:avLst/>
          </a:prstGeom>
          <a:noFill/>
        </p:spPr>
        <p:txBody>
          <a:bodyPr wrap="square" rtlCol="0">
            <a:spAutoFit/>
          </a:bodyPr>
          <a:lstStyle/>
          <a:p>
            <a:r>
              <a:rPr lang="en-US" sz="2800" b="1" dirty="0">
                <a:solidFill>
                  <a:schemeClr val="bg1"/>
                </a:solidFill>
              </a:rPr>
              <a:t>Gender Based Violence (GBV) and Violence against Children (VAC) Trends</a:t>
            </a:r>
          </a:p>
        </p:txBody>
      </p:sp>
    </p:spTree>
    <p:extLst>
      <p:ext uri="{BB962C8B-B14F-4D97-AF65-F5344CB8AC3E}">
        <p14:creationId xmlns:p14="http://schemas.microsoft.com/office/powerpoint/2010/main" val="3144417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8C44E-B29E-4CB2-9480-A6B074ECDFA5}"/>
              </a:ext>
            </a:extLst>
          </p:cNvPr>
          <p:cNvSpPr>
            <a:spLocks noGrp="1"/>
          </p:cNvSpPr>
          <p:nvPr>
            <p:ph type="title"/>
          </p:nvPr>
        </p:nvSpPr>
        <p:spPr>
          <a:xfrm>
            <a:off x="85725" y="127000"/>
            <a:ext cx="11915776" cy="1325563"/>
          </a:xfrm>
        </p:spPr>
        <p:txBody>
          <a:bodyPr/>
          <a:lstStyle/>
          <a:p>
            <a:r>
              <a:rPr lang="en-US" sz="3600" b="1" dirty="0">
                <a:solidFill>
                  <a:schemeClr val="bg1"/>
                </a:solidFill>
                <a:latin typeface="+mn-lt"/>
              </a:rPr>
              <a:t>Teenage Pregnancies, School Drop out &amp; Child Marriages</a:t>
            </a:r>
          </a:p>
        </p:txBody>
      </p:sp>
      <p:sp>
        <p:nvSpPr>
          <p:cNvPr id="3" name="Content Placeholder 2">
            <a:extLst>
              <a:ext uri="{FF2B5EF4-FFF2-40B4-BE49-F238E27FC236}">
                <a16:creationId xmlns:a16="http://schemas.microsoft.com/office/drawing/2014/main" id="{424D93B7-71C0-4422-8967-95D68A106BF0}"/>
              </a:ext>
            </a:extLst>
          </p:cNvPr>
          <p:cNvSpPr>
            <a:spLocks noGrp="1"/>
          </p:cNvSpPr>
          <p:nvPr>
            <p:ph idx="1"/>
          </p:nvPr>
        </p:nvSpPr>
        <p:spPr>
          <a:xfrm>
            <a:off x="190499" y="1111250"/>
            <a:ext cx="11744325" cy="4351338"/>
          </a:xfrm>
        </p:spPr>
        <p:txBody>
          <a:bodyPr/>
          <a:lstStyle/>
          <a:p>
            <a:r>
              <a:rPr lang="en-US" dirty="0"/>
              <a:t>Spike in teenage pregnancies during Covid period (data being collated but all programs have reported pregnancies in their cohorts of clients</a:t>
            </a:r>
          </a:p>
          <a:p>
            <a:r>
              <a:rPr lang="en-US" dirty="0"/>
              <a:t>Higher rates of school drop outs- children did not return after lockdowns lifted</a:t>
            </a:r>
          </a:p>
          <a:p>
            <a:r>
              <a:rPr lang="en-US" dirty="0"/>
              <a:t>Child marriage data still being collated (UNICEF)</a:t>
            </a:r>
          </a:p>
          <a:p>
            <a:r>
              <a:rPr lang="en-US" dirty="0"/>
              <a:t>National campaign against child marriages by all partners may have a mitigating effect</a:t>
            </a:r>
          </a:p>
          <a:p>
            <a:r>
              <a:rPr lang="en-US" dirty="0"/>
              <a:t>Greater media  awareness on child marriages and the ongoing legislative reforms</a:t>
            </a:r>
          </a:p>
        </p:txBody>
      </p:sp>
    </p:spTree>
    <p:extLst>
      <p:ext uri="{BB962C8B-B14F-4D97-AF65-F5344CB8AC3E}">
        <p14:creationId xmlns:p14="http://schemas.microsoft.com/office/powerpoint/2010/main" val="2100503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2F7B0-0F0A-4555-8DA1-5A6B3D990A97}"/>
              </a:ext>
            </a:extLst>
          </p:cNvPr>
          <p:cNvSpPr>
            <a:spLocks noGrp="1"/>
          </p:cNvSpPr>
          <p:nvPr>
            <p:ph type="title"/>
          </p:nvPr>
        </p:nvSpPr>
        <p:spPr>
          <a:xfrm>
            <a:off x="609600" y="1825625"/>
            <a:ext cx="10515600" cy="1325563"/>
          </a:xfrm>
        </p:spPr>
        <p:txBody>
          <a:bodyPr/>
          <a:lstStyle/>
          <a:p>
            <a:r>
              <a:rPr lang="en-US" dirty="0">
                <a:solidFill>
                  <a:schemeClr val="bg1"/>
                </a:solidFill>
              </a:rPr>
              <a:t>COVID Mitigation Strategies</a:t>
            </a:r>
          </a:p>
        </p:txBody>
      </p:sp>
      <p:sp>
        <p:nvSpPr>
          <p:cNvPr id="4" name="Google Shape;97;p3">
            <a:extLst>
              <a:ext uri="{FF2B5EF4-FFF2-40B4-BE49-F238E27FC236}">
                <a16:creationId xmlns:a16="http://schemas.microsoft.com/office/drawing/2014/main" id="{011AFDA1-D294-4171-8E3E-90136D8EC920}"/>
              </a:ext>
            </a:extLst>
          </p:cNvPr>
          <p:cNvSpPr txBox="1">
            <a:spLocks/>
          </p:cNvSpPr>
          <p:nvPr/>
        </p:nvSpPr>
        <p:spPr>
          <a:xfrm>
            <a:off x="0" y="901282"/>
            <a:ext cx="12192000" cy="716248"/>
          </a:xfrm>
          <a:prstGeom prst="rect">
            <a:avLst/>
          </a:prstGeom>
          <a:solidFill>
            <a:srgbClr val="002060"/>
          </a:solid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4400"/>
            </a:pPr>
            <a:r>
              <a:rPr lang="en-US" sz="3600" b="1" dirty="0">
                <a:solidFill>
                  <a:schemeClr val="bg1"/>
                </a:solidFill>
                <a:latin typeface="+mn-lt"/>
              </a:rPr>
              <a:t>Mitigating the Impact of Covid on Children &amp; Families</a:t>
            </a:r>
          </a:p>
        </p:txBody>
      </p:sp>
      <p:sp>
        <p:nvSpPr>
          <p:cNvPr id="16" name="Content Placeholder 15">
            <a:extLst>
              <a:ext uri="{FF2B5EF4-FFF2-40B4-BE49-F238E27FC236}">
                <a16:creationId xmlns:a16="http://schemas.microsoft.com/office/drawing/2014/main" id="{B4092EB3-FDC3-4B68-B46E-4447C2AA3AD8}"/>
              </a:ext>
            </a:extLst>
          </p:cNvPr>
          <p:cNvSpPr>
            <a:spLocks noGrp="1"/>
          </p:cNvSpPr>
          <p:nvPr>
            <p:ph idx="1"/>
          </p:nvPr>
        </p:nvSpPr>
        <p:spPr>
          <a:xfrm>
            <a:off x="47625" y="1622160"/>
            <a:ext cx="5638800" cy="4351338"/>
          </a:xfrm>
        </p:spPr>
        <p:txBody>
          <a:bodyPr>
            <a:noAutofit/>
          </a:bodyPr>
          <a:lstStyle/>
          <a:p>
            <a:r>
              <a:rPr lang="en-ZA" sz="1600" dirty="0"/>
              <a:t>We are working in 10 Districts where serve both OVC and DREAMS clients. Facilitators are supported by coaches virtually on  a weekly basis.</a:t>
            </a:r>
          </a:p>
          <a:p>
            <a:r>
              <a:rPr lang="en-ZA" sz="1600" dirty="0"/>
              <a:t>Due to COVID-19 we are staying connected virtually with clients weekly through simple session format below.</a:t>
            </a:r>
          </a:p>
          <a:p>
            <a:endParaRPr lang="en-ZA" sz="1600" dirty="0"/>
          </a:p>
          <a:p>
            <a:endParaRPr lang="en-ZA" sz="1600" dirty="0"/>
          </a:p>
          <a:p>
            <a:r>
              <a:rPr lang="en-ZA" sz="1600" dirty="0"/>
              <a:t>Participants are being reached through phone calls, WhatsApp messaging and text messages have utilised their buddy system where there is erratic network. Some have formed WhatsApp groups.</a:t>
            </a:r>
          </a:p>
          <a:p>
            <a:r>
              <a:rPr lang="en-ZA" sz="1600" dirty="0"/>
              <a:t>At one-point fliers were sent out to hard-to-reach participants these were followed up by texts messages.</a:t>
            </a:r>
          </a:p>
          <a:p>
            <a:r>
              <a:rPr lang="en-ZA" sz="1600" dirty="0"/>
              <a:t>Facilitators buddy System for continuous capacity development of facilitators.</a:t>
            </a:r>
          </a:p>
          <a:p>
            <a:r>
              <a:rPr lang="en-ZA" sz="1600" dirty="0"/>
              <a:t>Weekly intensive virtual coaching session for facilitators and shadowing of coaches during coaching sessions.</a:t>
            </a:r>
          </a:p>
          <a:p>
            <a:r>
              <a:rPr lang="en-ZA" sz="1600" dirty="0"/>
              <a:t>Weekly updates on progress via WhatsApp groups to enhance monitoring.</a:t>
            </a:r>
          </a:p>
          <a:p>
            <a:endParaRPr lang="en-ZA" sz="1600" dirty="0"/>
          </a:p>
          <a:p>
            <a:endParaRPr lang="en-US" sz="1600" dirty="0"/>
          </a:p>
        </p:txBody>
      </p:sp>
      <p:graphicFrame>
        <p:nvGraphicFramePr>
          <p:cNvPr id="17" name="Diagram 16">
            <a:extLst>
              <a:ext uri="{FF2B5EF4-FFF2-40B4-BE49-F238E27FC236}">
                <a16:creationId xmlns:a16="http://schemas.microsoft.com/office/drawing/2014/main" id="{F0695A99-66F7-4167-98B3-FAE081E0A8E9}"/>
              </a:ext>
            </a:extLst>
          </p:cNvPr>
          <p:cNvGraphicFramePr/>
          <p:nvPr/>
        </p:nvGraphicFramePr>
        <p:xfrm>
          <a:off x="47625" y="2820104"/>
          <a:ext cx="5438775" cy="977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Picture 18" descr="A picture containing person, sky, outdoor&#10;&#10;Description automatically generated">
            <a:extLst>
              <a:ext uri="{FF2B5EF4-FFF2-40B4-BE49-F238E27FC236}">
                <a16:creationId xmlns:a16="http://schemas.microsoft.com/office/drawing/2014/main" id="{00E44375-9E57-4ADF-B56F-E1491FE901D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7917" y="1617530"/>
            <a:ext cx="6424083" cy="5240470"/>
          </a:xfrm>
          <a:prstGeom prst="rect">
            <a:avLst/>
          </a:prstGeom>
        </p:spPr>
      </p:pic>
    </p:spTree>
    <p:extLst>
      <p:ext uri="{BB962C8B-B14F-4D97-AF65-F5344CB8AC3E}">
        <p14:creationId xmlns:p14="http://schemas.microsoft.com/office/powerpoint/2010/main" val="2615123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9" name="Freeform: Shape 18">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5">
            <a:extLst>
              <a:ext uri="{FF2B5EF4-FFF2-40B4-BE49-F238E27FC236}">
                <a16:creationId xmlns:a16="http://schemas.microsoft.com/office/drawing/2014/main" id="{5C2B5CE3-7109-4D4F-96B2-95DC5160F20F}"/>
              </a:ext>
            </a:extLst>
          </p:cNvPr>
          <p:cNvSpPr>
            <a:spLocks noGrp="1"/>
          </p:cNvSpPr>
          <p:nvPr>
            <p:ph idx="1"/>
          </p:nvPr>
        </p:nvSpPr>
        <p:spPr>
          <a:xfrm>
            <a:off x="247246" y="723900"/>
            <a:ext cx="5378854" cy="3110896"/>
          </a:xfrm>
        </p:spPr>
        <p:txBody>
          <a:bodyPr vert="horz" lIns="91440" tIns="45720" rIns="91440" bIns="45720" rtlCol="0" anchor="t">
            <a:noAutofit/>
          </a:bodyPr>
          <a:lstStyle/>
          <a:p>
            <a:r>
              <a:rPr lang="en-US" sz="1600" dirty="0" err="1">
                <a:solidFill>
                  <a:schemeClr val="bg1"/>
                </a:solidFill>
              </a:rPr>
              <a:t>Musasa</a:t>
            </a:r>
            <a:r>
              <a:rPr lang="en-US" sz="1600" dirty="0">
                <a:solidFill>
                  <a:schemeClr val="bg1"/>
                </a:solidFill>
              </a:rPr>
              <a:t> is heavily relying on virtual counselling and legal service delivery with strict adherence to COVID-19 protocols for walk-in clients through the One Stop Centers and shelters:  14299 clients received post GBV services from March 2020 to July 2021</a:t>
            </a:r>
          </a:p>
          <a:p>
            <a:r>
              <a:rPr lang="en-US" sz="1600" dirty="0">
                <a:solidFill>
                  <a:schemeClr val="bg1"/>
                </a:solidFill>
              </a:rPr>
              <a:t>Shelter admissions are being done with a negative COVID-19 test result: 1 722 admitted in the 4 shelters from March 2020 to July 2021</a:t>
            </a:r>
          </a:p>
          <a:p>
            <a:pPr marL="0" indent="0">
              <a:buNone/>
            </a:pPr>
            <a:r>
              <a:rPr lang="en-US" sz="1600" b="1" dirty="0">
                <a:solidFill>
                  <a:schemeClr val="bg1"/>
                </a:solidFill>
              </a:rPr>
              <a:t>    GBV Prevention services</a:t>
            </a:r>
          </a:p>
          <a:p>
            <a:r>
              <a:rPr lang="en-US" sz="1600" dirty="0">
                <a:solidFill>
                  <a:schemeClr val="bg1"/>
                </a:solidFill>
              </a:rPr>
              <a:t>GBV Roadshows and Stop the bus campaigns were conducted in collaboration with the District Health and Ministry of Women Affairs authorities in all the districts: GBV Roadshows reach 3151 and Stop the Bus Campaigns reached 7776 from March 2020 to July 2021.</a:t>
            </a:r>
          </a:p>
          <a:p>
            <a:r>
              <a:rPr lang="en-US" sz="1600" dirty="0">
                <a:solidFill>
                  <a:schemeClr val="bg1"/>
                </a:solidFill>
              </a:rPr>
              <a:t>Community based GBV prevention activities including community dialogues and SASA! messaging were done with a limited number of people in smaller groups with strict adherence to COVID 19 regulations: Community dialogues reach 11 064 and SASA! Reach 11 797 from March 2020 to July 2021</a:t>
            </a:r>
          </a:p>
          <a:p>
            <a:pPr marL="0" indent="0">
              <a:buNone/>
            </a:pPr>
            <a:r>
              <a:rPr lang="en-US" sz="1600" b="1" dirty="0">
                <a:solidFill>
                  <a:schemeClr val="bg1"/>
                </a:solidFill>
              </a:rPr>
              <a:t>  Trainings and meetings</a:t>
            </a:r>
          </a:p>
          <a:p>
            <a:r>
              <a:rPr lang="en-US" sz="1600" dirty="0">
                <a:solidFill>
                  <a:schemeClr val="bg1"/>
                </a:solidFill>
              </a:rPr>
              <a:t>Some of the trainings and stakeholder meetings which were scheduled to be done physically were alternatively done virtually to protect both the participants and project staff.</a:t>
            </a:r>
          </a:p>
          <a:p>
            <a:endParaRPr lang="en-US" sz="1600" dirty="0">
              <a:solidFill>
                <a:schemeClr val="bg1"/>
              </a:solidFill>
            </a:endParaRPr>
          </a:p>
          <a:p>
            <a:endParaRPr lang="en-US" sz="1600" dirty="0">
              <a:solidFill>
                <a:schemeClr val="bg1"/>
              </a:solidFill>
            </a:endParaRPr>
          </a:p>
        </p:txBody>
      </p:sp>
      <p:pic>
        <p:nvPicPr>
          <p:cNvPr id="12" name="Picture 11" descr="A person and person posing for a picture&#10;&#10;Description automatically generated with medium confidence">
            <a:extLst>
              <a:ext uri="{FF2B5EF4-FFF2-40B4-BE49-F238E27FC236}">
                <a16:creationId xmlns:a16="http://schemas.microsoft.com/office/drawing/2014/main" id="{4D7D0842-3552-4D72-85C9-9E8CD986E3CE}"/>
              </a:ext>
            </a:extLst>
          </p:cNvPr>
          <p:cNvPicPr>
            <a:picLocks noChangeAspect="1"/>
          </p:cNvPicPr>
          <p:nvPr/>
        </p:nvPicPr>
        <p:blipFill rotWithShape="1">
          <a:blip r:embed="rId2">
            <a:extLst>
              <a:ext uri="{28A0092B-C50C-407E-A947-70E740481C1C}">
                <a14:useLocalDpi xmlns:a14="http://schemas.microsoft.com/office/drawing/2010/main" val="0"/>
              </a:ext>
            </a:extLst>
          </a:blip>
          <a:srcRect l="9794" r="21977" b="-1"/>
          <a:stretch/>
        </p:blipFill>
        <p:spPr>
          <a:xfrm>
            <a:off x="5232400" y="10"/>
            <a:ext cx="6959600"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5" name="Google Shape;97;p3">
            <a:extLst>
              <a:ext uri="{FF2B5EF4-FFF2-40B4-BE49-F238E27FC236}">
                <a16:creationId xmlns:a16="http://schemas.microsoft.com/office/drawing/2014/main" id="{A016A5E9-7A4A-4774-8EB6-E631365E26E8}"/>
              </a:ext>
            </a:extLst>
          </p:cNvPr>
          <p:cNvSpPr txBox="1">
            <a:spLocks/>
          </p:cNvSpPr>
          <p:nvPr/>
        </p:nvSpPr>
        <p:spPr>
          <a:xfrm>
            <a:off x="0" y="-6274"/>
            <a:ext cx="12191999" cy="730174"/>
          </a:xfrm>
          <a:prstGeom prst="rect">
            <a:avLst/>
          </a:prstGeom>
          <a:solidFill>
            <a:srgbClr val="002060"/>
          </a:solid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4400"/>
            </a:pPr>
            <a:r>
              <a:rPr lang="en-US" sz="3600" b="1" dirty="0">
                <a:latin typeface="+mn-lt"/>
              </a:rPr>
              <a:t>Gender Response and Prevention</a:t>
            </a:r>
          </a:p>
        </p:txBody>
      </p:sp>
    </p:spTree>
    <p:extLst>
      <p:ext uri="{BB962C8B-B14F-4D97-AF65-F5344CB8AC3E}">
        <p14:creationId xmlns:p14="http://schemas.microsoft.com/office/powerpoint/2010/main" val="382705987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9" name="Picture 8" descr="A picture containing text, indoor, floor, person&#10;&#10;Description automatically generated">
            <a:extLst>
              <a:ext uri="{FF2B5EF4-FFF2-40B4-BE49-F238E27FC236}">
                <a16:creationId xmlns:a16="http://schemas.microsoft.com/office/drawing/2014/main" id="{B813429B-2125-4A20-80CF-FA3B04DDEEA0}"/>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t="16817" b="3112"/>
          <a:stretch/>
        </p:blipFill>
        <p:spPr>
          <a:xfrm>
            <a:off x="-3050" y="787673"/>
            <a:ext cx="12195050" cy="6070327"/>
          </a:xfrm>
          <a:prstGeom prst="rect">
            <a:avLst/>
          </a:prstGeom>
        </p:spPr>
      </p:pic>
      <p:sp>
        <p:nvSpPr>
          <p:cNvPr id="6" name="Title 1">
            <a:extLst>
              <a:ext uri="{FF2B5EF4-FFF2-40B4-BE49-F238E27FC236}">
                <a16:creationId xmlns:a16="http://schemas.microsoft.com/office/drawing/2014/main" id="{1B05225D-E2CA-4739-B5C7-9E6A0D6C7828}"/>
              </a:ext>
            </a:extLst>
          </p:cNvPr>
          <p:cNvSpPr>
            <a:spLocks noGrp="1"/>
          </p:cNvSpPr>
          <p:nvPr>
            <p:ph type="title"/>
          </p:nvPr>
        </p:nvSpPr>
        <p:spPr>
          <a:xfrm>
            <a:off x="1198181" y="1122363"/>
            <a:ext cx="9795637" cy="2220775"/>
          </a:xfrm>
        </p:spPr>
        <p:txBody>
          <a:bodyPr vert="horz" lIns="91440" tIns="45720" rIns="91440" bIns="45720" rtlCol="0" anchor="b">
            <a:normAutofit/>
          </a:bodyPr>
          <a:lstStyle/>
          <a:p>
            <a:pPr algn="ctr"/>
            <a:br>
              <a:rPr lang="en-US" sz="5200" spc="15" dirty="0">
                <a:solidFill>
                  <a:srgbClr val="FFFFFF"/>
                </a:solidFill>
                <a:effectLst/>
              </a:rPr>
            </a:br>
            <a:endParaRPr lang="en-US" sz="5200" dirty="0">
              <a:solidFill>
                <a:srgbClr val="FFFFFF"/>
              </a:solidFill>
            </a:endParaRPr>
          </a:p>
        </p:txBody>
      </p:sp>
      <p:sp>
        <p:nvSpPr>
          <p:cNvPr id="7" name="Google Shape;97;p3">
            <a:extLst>
              <a:ext uri="{FF2B5EF4-FFF2-40B4-BE49-F238E27FC236}">
                <a16:creationId xmlns:a16="http://schemas.microsoft.com/office/drawing/2014/main" id="{6C8E4B79-5EE4-4E88-B55C-DFD44DCDDF35}"/>
              </a:ext>
            </a:extLst>
          </p:cNvPr>
          <p:cNvSpPr txBox="1">
            <a:spLocks/>
          </p:cNvSpPr>
          <p:nvPr/>
        </p:nvSpPr>
        <p:spPr>
          <a:xfrm>
            <a:off x="1198181" y="3514853"/>
            <a:ext cx="9795637" cy="2057043"/>
          </a:xfrm>
          <a:prstGeom prst="rect">
            <a:avLst/>
          </a:prstGeom>
        </p:spPr>
        <p:txBody>
          <a:bodyPr spcFirstLastPara="1" vert="horz" lIns="91440" tIns="45720" rIns="91440" bIns="45720" rtlCol="0"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1000"/>
              </a:spcBef>
              <a:buClr>
                <a:schemeClr val="dk1"/>
              </a:buClr>
              <a:buSzPts val="4400"/>
            </a:pPr>
            <a:endParaRPr lang="en-US" sz="3600" b="1" dirty="0">
              <a:solidFill>
                <a:srgbClr val="FFFFFF"/>
              </a:solidFill>
              <a:latin typeface="+mn-lt"/>
              <a:ea typeface="+mn-ea"/>
              <a:cs typeface="+mn-cs"/>
            </a:endParaRPr>
          </a:p>
        </p:txBody>
      </p:sp>
      <p:sp>
        <p:nvSpPr>
          <p:cNvPr id="13" name="Google Shape;97;p3">
            <a:extLst>
              <a:ext uri="{FF2B5EF4-FFF2-40B4-BE49-F238E27FC236}">
                <a16:creationId xmlns:a16="http://schemas.microsoft.com/office/drawing/2014/main" id="{69212D51-A09E-4291-BC1D-68F40D3A1481}"/>
              </a:ext>
            </a:extLst>
          </p:cNvPr>
          <p:cNvSpPr txBox="1">
            <a:spLocks/>
          </p:cNvSpPr>
          <p:nvPr/>
        </p:nvSpPr>
        <p:spPr>
          <a:xfrm>
            <a:off x="-3050" y="-85857"/>
            <a:ext cx="12195050" cy="873530"/>
          </a:xfrm>
          <a:prstGeom prst="rect">
            <a:avLst/>
          </a:prstGeom>
          <a:solidFill>
            <a:srgbClr val="002060"/>
          </a:solid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ts val="4400"/>
            </a:pPr>
            <a:r>
              <a:rPr lang="en-US" sz="3600" b="1" dirty="0">
                <a:solidFill>
                  <a:schemeClr val="bg1"/>
                </a:solidFill>
                <a:latin typeface="+mn-lt"/>
              </a:rPr>
              <a:t>Health</a:t>
            </a:r>
          </a:p>
        </p:txBody>
      </p:sp>
    </p:spTree>
    <p:extLst>
      <p:ext uri="{BB962C8B-B14F-4D97-AF65-F5344CB8AC3E}">
        <p14:creationId xmlns:p14="http://schemas.microsoft.com/office/powerpoint/2010/main" val="1158104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graphicFrame>
        <p:nvGraphicFramePr>
          <p:cNvPr id="6" name="Table 4">
            <a:extLst>
              <a:ext uri="{FF2B5EF4-FFF2-40B4-BE49-F238E27FC236}">
                <a16:creationId xmlns:a16="http://schemas.microsoft.com/office/drawing/2014/main" id="{391BE333-8A8D-4D79-8CCF-9412E185E563}"/>
              </a:ext>
            </a:extLst>
          </p:cNvPr>
          <p:cNvGraphicFramePr>
            <a:graphicFrameLocks noGrp="1"/>
          </p:cNvGraphicFramePr>
          <p:nvPr>
            <p:ph idx="1"/>
            <p:extLst>
              <p:ext uri="{D42A27DB-BD31-4B8C-83A1-F6EECF244321}">
                <p14:modId xmlns:p14="http://schemas.microsoft.com/office/powerpoint/2010/main" val="298315188"/>
              </p:ext>
            </p:extLst>
          </p:nvPr>
        </p:nvGraphicFramePr>
        <p:xfrm>
          <a:off x="0" y="-2"/>
          <a:ext cx="12298165" cy="6858002"/>
        </p:xfrm>
        <a:graphic>
          <a:graphicData uri="http://schemas.openxmlformats.org/drawingml/2006/table">
            <a:tbl>
              <a:tblPr firstRow="1" bandRow="1">
                <a:tableStyleId>{5C22544A-7EE6-4342-B048-85BDC9FD1C3A}</a:tableStyleId>
              </a:tblPr>
              <a:tblGrid>
                <a:gridCol w="3718808">
                  <a:extLst>
                    <a:ext uri="{9D8B030D-6E8A-4147-A177-3AD203B41FA5}">
                      <a16:colId xmlns:a16="http://schemas.microsoft.com/office/drawing/2014/main" val="2807935649"/>
                    </a:ext>
                  </a:extLst>
                </a:gridCol>
                <a:gridCol w="2061644">
                  <a:extLst>
                    <a:ext uri="{9D8B030D-6E8A-4147-A177-3AD203B41FA5}">
                      <a16:colId xmlns:a16="http://schemas.microsoft.com/office/drawing/2014/main" val="796710469"/>
                    </a:ext>
                  </a:extLst>
                </a:gridCol>
                <a:gridCol w="1428537">
                  <a:extLst>
                    <a:ext uri="{9D8B030D-6E8A-4147-A177-3AD203B41FA5}">
                      <a16:colId xmlns:a16="http://schemas.microsoft.com/office/drawing/2014/main" val="2622845303"/>
                    </a:ext>
                  </a:extLst>
                </a:gridCol>
                <a:gridCol w="3011300">
                  <a:extLst>
                    <a:ext uri="{9D8B030D-6E8A-4147-A177-3AD203B41FA5}">
                      <a16:colId xmlns:a16="http://schemas.microsoft.com/office/drawing/2014/main" val="2573335375"/>
                    </a:ext>
                  </a:extLst>
                </a:gridCol>
                <a:gridCol w="2077876">
                  <a:extLst>
                    <a:ext uri="{9D8B030D-6E8A-4147-A177-3AD203B41FA5}">
                      <a16:colId xmlns:a16="http://schemas.microsoft.com/office/drawing/2014/main" val="2425871667"/>
                    </a:ext>
                  </a:extLst>
                </a:gridCol>
              </a:tblGrid>
              <a:tr h="931638">
                <a:tc>
                  <a:txBody>
                    <a:bodyPr/>
                    <a:lstStyle/>
                    <a:p>
                      <a:r>
                        <a:rPr lang="en-US" sz="1600" dirty="0"/>
                        <a:t>Service  Areas </a:t>
                      </a:r>
                    </a:p>
                  </a:txBody>
                  <a:tcPr/>
                </a:tc>
                <a:tc>
                  <a:txBody>
                    <a:bodyPr/>
                    <a:lstStyle/>
                    <a:p>
                      <a:r>
                        <a:rPr lang="en-US" sz="1600" dirty="0"/>
                        <a:t>Target Audience</a:t>
                      </a:r>
                    </a:p>
                  </a:txBody>
                  <a:tcPr/>
                </a:tc>
                <a:tc>
                  <a:txBody>
                    <a:bodyPr/>
                    <a:lstStyle/>
                    <a:p>
                      <a:r>
                        <a:rPr lang="en-US" sz="1600" dirty="0"/>
                        <a:t>Number of clients reached </a:t>
                      </a:r>
                    </a:p>
                  </a:txBody>
                  <a:tcPr/>
                </a:tc>
                <a:tc>
                  <a:txBody>
                    <a:bodyPr/>
                    <a:lstStyle/>
                    <a:p>
                      <a:r>
                        <a:rPr lang="en-US" sz="1600" dirty="0"/>
                        <a:t>Mode of Service delivery in COVID Context</a:t>
                      </a:r>
                    </a:p>
                  </a:txBody>
                  <a:tcPr/>
                </a:tc>
                <a:tc>
                  <a:txBody>
                    <a:bodyPr/>
                    <a:lstStyle/>
                    <a:p>
                      <a:r>
                        <a:rPr lang="en-US" sz="1600" dirty="0"/>
                        <a:t>Responsible persons</a:t>
                      </a:r>
                    </a:p>
                  </a:txBody>
                  <a:tcPr/>
                </a:tc>
                <a:extLst>
                  <a:ext uri="{0D108BD9-81ED-4DB2-BD59-A6C34878D82A}">
                    <a16:rowId xmlns:a16="http://schemas.microsoft.com/office/drawing/2014/main" val="3870865637"/>
                  </a:ext>
                </a:extLst>
              </a:tr>
              <a:tr h="773832">
                <a:tc>
                  <a:txBody>
                    <a:bodyPr/>
                    <a:lstStyle/>
                    <a:p>
                      <a:r>
                        <a:rPr lang="en-US" sz="1600" dirty="0"/>
                        <a:t>Adherence Support </a:t>
                      </a:r>
                    </a:p>
                  </a:txBody>
                  <a:tcPr/>
                </a:tc>
                <a:tc>
                  <a:txBody>
                    <a:bodyPr/>
                    <a:lstStyle/>
                    <a:p>
                      <a:r>
                        <a:rPr lang="en-US" sz="1600" dirty="0"/>
                        <a:t>PLHIV</a:t>
                      </a:r>
                    </a:p>
                  </a:txBody>
                  <a:tcPr/>
                </a:tc>
                <a:tc>
                  <a:txBody>
                    <a:bodyPr/>
                    <a:lstStyle/>
                    <a:p>
                      <a:r>
                        <a:rPr lang="en-US" sz="1600" dirty="0"/>
                        <a:t>CLHIV – 8825</a:t>
                      </a:r>
                    </a:p>
                    <a:p>
                      <a:r>
                        <a:rPr lang="en-US" sz="1600" dirty="0"/>
                        <a:t>ALHIV - 8097</a:t>
                      </a:r>
                    </a:p>
                  </a:txBody>
                  <a:tcPr/>
                </a:tc>
                <a:tc>
                  <a:txBody>
                    <a:bodyPr/>
                    <a:lstStyle/>
                    <a:p>
                      <a:r>
                        <a:rPr lang="en-US" sz="1600" dirty="0"/>
                        <a:t>SMS, WhatsApp, HH visit, telephone calls</a:t>
                      </a:r>
                    </a:p>
                  </a:txBody>
                  <a:tcPr/>
                </a:tc>
                <a:tc>
                  <a:txBody>
                    <a:bodyPr/>
                    <a:lstStyle/>
                    <a:p>
                      <a:r>
                        <a:rPr lang="en-US" sz="1600" dirty="0"/>
                        <a:t>H.O., CCWs, VHW, POC, CMO</a:t>
                      </a:r>
                    </a:p>
                  </a:txBody>
                  <a:tcPr/>
                </a:tc>
                <a:extLst>
                  <a:ext uri="{0D108BD9-81ED-4DB2-BD59-A6C34878D82A}">
                    <a16:rowId xmlns:a16="http://schemas.microsoft.com/office/drawing/2014/main" val="2591360967"/>
                  </a:ext>
                </a:extLst>
              </a:tr>
              <a:tr h="652147">
                <a:tc>
                  <a:txBody>
                    <a:bodyPr/>
                    <a:lstStyle/>
                    <a:p>
                      <a:r>
                        <a:rPr lang="en-US" sz="1600" dirty="0"/>
                        <a:t>Treatment Literacy</a:t>
                      </a:r>
                    </a:p>
                  </a:txBody>
                  <a:tcPr/>
                </a:tc>
                <a:tc>
                  <a:txBody>
                    <a:bodyPr/>
                    <a:lstStyle/>
                    <a:p>
                      <a:r>
                        <a:rPr lang="en-US" sz="1600" dirty="0"/>
                        <a:t>PLHIV</a:t>
                      </a:r>
                    </a:p>
                  </a:txBody>
                  <a:tcPr/>
                </a:tc>
                <a:tc>
                  <a:txBody>
                    <a:bodyPr/>
                    <a:lstStyle/>
                    <a:p>
                      <a:r>
                        <a:rPr lang="en-US" sz="1600" dirty="0"/>
                        <a:t>CLHIV - 3956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SMS, WhatsApp, HH visit, telephone call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H.O., CCWs, VHW, POC, CMO</a:t>
                      </a:r>
                    </a:p>
                  </a:txBody>
                  <a:tcPr/>
                </a:tc>
                <a:extLst>
                  <a:ext uri="{0D108BD9-81ED-4DB2-BD59-A6C34878D82A}">
                    <a16:rowId xmlns:a16="http://schemas.microsoft.com/office/drawing/2014/main" val="4260854230"/>
                  </a:ext>
                </a:extLst>
              </a:tr>
              <a:tr h="1490621">
                <a:tc>
                  <a:txBody>
                    <a:bodyPr/>
                    <a:lstStyle/>
                    <a:p>
                      <a:r>
                        <a:rPr lang="en-US" sz="1600" dirty="0"/>
                        <a:t>Drug refill</a:t>
                      </a:r>
                    </a:p>
                  </a:txBody>
                  <a:tcPr/>
                </a:tc>
                <a:tc>
                  <a:txBody>
                    <a:bodyPr/>
                    <a:lstStyle/>
                    <a:p>
                      <a:r>
                        <a:rPr lang="en-US" sz="1600" dirty="0"/>
                        <a:t>PLHIV on ART </a:t>
                      </a:r>
                    </a:p>
                  </a:txBody>
                  <a:tcPr/>
                </a:tc>
                <a:tc>
                  <a:txBody>
                    <a:bodyPr/>
                    <a:lstStyle/>
                    <a:p>
                      <a:r>
                        <a:rPr lang="en-US" sz="1600" dirty="0"/>
                        <a:t>CLHIV – 8825</a:t>
                      </a:r>
                    </a:p>
                    <a:p>
                      <a:r>
                        <a:rPr lang="en-US" sz="1600" dirty="0"/>
                        <a:t>ALHIV - 8806</a:t>
                      </a:r>
                    </a:p>
                    <a:p>
                      <a:endParaRPr lang="en-US" sz="1600" dirty="0"/>
                    </a:p>
                  </a:txBody>
                  <a:tcPr/>
                </a:tc>
                <a:tc>
                  <a:txBody>
                    <a:bodyPr/>
                    <a:lstStyle/>
                    <a:p>
                      <a:r>
                        <a:rPr lang="en-US" sz="1600" dirty="0"/>
                        <a:t>Partnership with clinical partners &amp; </a:t>
                      </a:r>
                      <a:r>
                        <a:rPr lang="en-US" sz="1600" dirty="0" err="1"/>
                        <a:t>MoHCC</a:t>
                      </a:r>
                      <a:r>
                        <a:rPr lang="en-US" sz="1600" dirty="0"/>
                        <a:t> to decongest HFs. MMD, FARGs, HH delivery of drugs, facilitate transport to HF for CARGs.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H.O., CCWs, VHW, POC, CMO</a:t>
                      </a:r>
                    </a:p>
                  </a:txBody>
                  <a:tcPr/>
                </a:tc>
                <a:extLst>
                  <a:ext uri="{0D108BD9-81ED-4DB2-BD59-A6C34878D82A}">
                    <a16:rowId xmlns:a16="http://schemas.microsoft.com/office/drawing/2014/main" val="1290871661"/>
                  </a:ext>
                </a:extLst>
              </a:tr>
              <a:tr h="931638">
                <a:tc>
                  <a:txBody>
                    <a:bodyPr/>
                    <a:lstStyle/>
                    <a:p>
                      <a:r>
                        <a:rPr lang="en-US" sz="1600" dirty="0"/>
                        <a:t>Disclosure Support </a:t>
                      </a:r>
                    </a:p>
                  </a:txBody>
                  <a:tcPr/>
                </a:tc>
                <a:tc>
                  <a:txBody>
                    <a:bodyPr/>
                    <a:lstStyle/>
                    <a:p>
                      <a:r>
                        <a:rPr lang="en-US" sz="1600" dirty="0"/>
                        <a:t>PLHIV with undisclosed HIV status </a:t>
                      </a:r>
                    </a:p>
                  </a:txBody>
                  <a:tcPr/>
                </a:tc>
                <a:tc>
                  <a:txBody>
                    <a:bodyPr/>
                    <a:lstStyle/>
                    <a:p>
                      <a:r>
                        <a:rPr lang="en-US" sz="1600" dirty="0"/>
                        <a:t>609 CLHIV</a:t>
                      </a:r>
                    </a:p>
                  </a:txBody>
                  <a:tcPr/>
                </a:tc>
                <a:tc>
                  <a:txBody>
                    <a:bodyPr/>
                    <a:lstStyle/>
                    <a:p>
                      <a:r>
                        <a:rPr lang="en-US" sz="1600" dirty="0"/>
                        <a:t>Facilitate disclosure at HF, and HH visit by  H.O, </a:t>
                      </a:r>
                      <a:r>
                        <a:rPr lang="en-US" sz="1600" dirty="0" err="1"/>
                        <a:t>Zvandiri</a:t>
                      </a:r>
                      <a:r>
                        <a:rPr lang="en-US" sz="1600" dirty="0"/>
                        <a:t> peer supporters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H.O., CCWs, VHW, POC, CMO</a:t>
                      </a:r>
                    </a:p>
                  </a:txBody>
                  <a:tcPr/>
                </a:tc>
                <a:extLst>
                  <a:ext uri="{0D108BD9-81ED-4DB2-BD59-A6C34878D82A}">
                    <a16:rowId xmlns:a16="http://schemas.microsoft.com/office/drawing/2014/main" val="2733807931"/>
                  </a:ext>
                </a:extLst>
              </a:tr>
              <a:tr h="773832">
                <a:tc>
                  <a:txBody>
                    <a:bodyPr/>
                    <a:lstStyle/>
                    <a:p>
                      <a:r>
                        <a:rPr lang="en-US" sz="1600" dirty="0"/>
                        <a:t>Facilitation to access VL bleeding </a:t>
                      </a:r>
                    </a:p>
                  </a:txBody>
                  <a:tcPr/>
                </a:tc>
                <a:tc>
                  <a:txBody>
                    <a:bodyPr/>
                    <a:lstStyle/>
                    <a:p>
                      <a:r>
                        <a:rPr lang="en-US" sz="1600" dirty="0"/>
                        <a:t>PLHIV </a:t>
                      </a:r>
                    </a:p>
                  </a:txBody>
                  <a:tcPr/>
                </a:tc>
                <a:tc>
                  <a:txBody>
                    <a:bodyPr/>
                    <a:lstStyle/>
                    <a:p>
                      <a:r>
                        <a:rPr lang="en-US" sz="1600" dirty="0"/>
                        <a:t>CLHIV – 8825</a:t>
                      </a:r>
                    </a:p>
                    <a:p>
                      <a:r>
                        <a:rPr lang="en-US" sz="1600" dirty="0"/>
                        <a:t>ALHIV - 8806</a:t>
                      </a:r>
                    </a:p>
                  </a:txBody>
                  <a:tcPr/>
                </a:tc>
                <a:tc>
                  <a:txBody>
                    <a:bodyPr/>
                    <a:lstStyle/>
                    <a:p>
                      <a:r>
                        <a:rPr lang="en-US" sz="1600" dirty="0"/>
                        <a:t>SMS reminders, transport to HF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H.O., CCWs, VHW, POC, CMO</a:t>
                      </a:r>
                    </a:p>
                  </a:txBody>
                  <a:tcPr/>
                </a:tc>
                <a:extLst>
                  <a:ext uri="{0D108BD9-81ED-4DB2-BD59-A6C34878D82A}">
                    <a16:rowId xmlns:a16="http://schemas.microsoft.com/office/drawing/2014/main" val="3939639333"/>
                  </a:ext>
                </a:extLst>
              </a:tr>
              <a:tr h="652147">
                <a:tc>
                  <a:txBody>
                    <a:bodyPr/>
                    <a:lstStyle/>
                    <a:p>
                      <a:r>
                        <a:rPr lang="en-US" sz="1600" dirty="0"/>
                        <a:t>Facilitation to access HIV EID testing services</a:t>
                      </a:r>
                    </a:p>
                  </a:txBody>
                  <a:tcPr/>
                </a:tc>
                <a:tc>
                  <a:txBody>
                    <a:bodyPr/>
                    <a:lstStyle/>
                    <a:p>
                      <a:r>
                        <a:rPr lang="en-US" sz="1600" dirty="0"/>
                        <a:t>HIV exposed infants</a:t>
                      </a:r>
                    </a:p>
                  </a:txBody>
                  <a:tcPr/>
                </a:tc>
                <a:tc>
                  <a:txBody>
                    <a:bodyPr/>
                    <a:lstStyle/>
                    <a:p>
                      <a:r>
                        <a:rPr lang="en-US" sz="1600" dirty="0"/>
                        <a:t>HEI - 1333</a:t>
                      </a:r>
                    </a:p>
                  </a:txBody>
                  <a:tcPr/>
                </a:tc>
                <a:tc>
                  <a:txBody>
                    <a:bodyPr/>
                    <a:lstStyle/>
                    <a:p>
                      <a:r>
                        <a:rPr lang="en-US" sz="1600" dirty="0"/>
                        <a:t>SMS and telephone call reminders, transport to HF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H.O., CCWs, VHW, POC, CMO</a:t>
                      </a:r>
                    </a:p>
                  </a:txBody>
                  <a:tcPr/>
                </a:tc>
                <a:extLst>
                  <a:ext uri="{0D108BD9-81ED-4DB2-BD59-A6C34878D82A}">
                    <a16:rowId xmlns:a16="http://schemas.microsoft.com/office/drawing/2014/main" val="256841353"/>
                  </a:ext>
                </a:extLst>
              </a:tr>
              <a:tr h="652147">
                <a:tc>
                  <a:txBody>
                    <a:bodyPr/>
                    <a:lstStyle/>
                    <a:p>
                      <a:r>
                        <a:rPr lang="en-US" sz="1600" dirty="0"/>
                        <a:t>HIV risk assessment </a:t>
                      </a:r>
                    </a:p>
                  </a:txBody>
                  <a:tcPr/>
                </a:tc>
                <a:tc>
                  <a:txBody>
                    <a:bodyPr/>
                    <a:lstStyle/>
                    <a:p>
                      <a:r>
                        <a:rPr lang="en-US" sz="1600" dirty="0"/>
                        <a:t>Pathways clients at risk of HIV infection </a:t>
                      </a:r>
                    </a:p>
                  </a:txBody>
                  <a:tcPr/>
                </a:tc>
                <a:tc>
                  <a:txBody>
                    <a:bodyPr/>
                    <a:lstStyle/>
                    <a:p>
                      <a:r>
                        <a:rPr lang="en-US" sz="1600" dirty="0"/>
                        <a:t>327</a:t>
                      </a:r>
                    </a:p>
                  </a:txBody>
                  <a:tcPr/>
                </a:tc>
                <a:tc>
                  <a:txBody>
                    <a:bodyPr/>
                    <a:lstStyle/>
                    <a:p>
                      <a:r>
                        <a:rPr lang="en-US" sz="1600" dirty="0"/>
                        <a:t>Telephone calls, HH visit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H.O., CCWs, VHW, POC, CMO</a:t>
                      </a:r>
                    </a:p>
                  </a:txBody>
                  <a:tcPr/>
                </a:tc>
                <a:extLst>
                  <a:ext uri="{0D108BD9-81ED-4DB2-BD59-A6C34878D82A}">
                    <a16:rowId xmlns:a16="http://schemas.microsoft.com/office/drawing/2014/main" val="160105182"/>
                  </a:ext>
                </a:extLst>
              </a:tr>
            </a:tbl>
          </a:graphicData>
        </a:graphic>
      </p:graphicFrame>
    </p:spTree>
    <p:extLst>
      <p:ext uri="{BB962C8B-B14F-4D97-AF65-F5344CB8AC3E}">
        <p14:creationId xmlns:p14="http://schemas.microsoft.com/office/powerpoint/2010/main" val="4192083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12766</TotalTime>
  <Words>1030</Words>
  <Application>Microsoft Macintosh PowerPoint</Application>
  <PresentationFormat>Widescreen</PresentationFormat>
  <Paragraphs>129</Paragraphs>
  <Slides>10</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Angsana New</vt:lpstr>
      <vt:lpstr>Arial</vt:lpstr>
      <vt:lpstr>Arial Rounded MT Bold</vt:lpstr>
      <vt:lpstr>Calibri</vt:lpstr>
      <vt:lpstr>Calibri Light</vt:lpstr>
      <vt:lpstr>Wingdings</vt:lpstr>
      <vt:lpstr>Office Theme</vt:lpstr>
      <vt:lpstr>Custom Design</vt:lpstr>
      <vt:lpstr>PowerPoint Presentation</vt:lpstr>
      <vt:lpstr>PowerPoint Presentation</vt:lpstr>
      <vt:lpstr>Covid Patterns in Zimbabwe</vt:lpstr>
      <vt:lpstr>Through our partner Childline who runs a toll free 116 number, we have seen a major increase in the numbers of cases reported for GBV/VAC cases against children. </vt:lpstr>
      <vt:lpstr>Teenage Pregnancies, School Drop out &amp; Child Marriages</vt:lpstr>
      <vt:lpstr>COVID Mitigation Strategies</vt:lpstr>
      <vt:lpstr>PowerPoint Presentation</vt:lpstr>
      <vt:lpstr> </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Farai Charasika</dc:creator>
  <cp:lastModifiedBy>Gretchen Bachman</cp:lastModifiedBy>
  <cp:revision>402</cp:revision>
  <dcterms:created xsi:type="dcterms:W3CDTF">2018-07-31T08:47:40Z</dcterms:created>
  <dcterms:modified xsi:type="dcterms:W3CDTF">2021-08-24T19:10:13Z</dcterms:modified>
</cp:coreProperties>
</file>