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2"/>
  </p:notesMasterIdLst>
  <p:handoutMasterIdLst>
    <p:handoutMasterId r:id="rId13"/>
  </p:handoutMasterIdLst>
  <p:sldIdLst>
    <p:sldId id="256" r:id="rId2"/>
    <p:sldId id="294" r:id="rId3"/>
    <p:sldId id="295" r:id="rId4"/>
    <p:sldId id="297" r:id="rId5"/>
    <p:sldId id="296" r:id="rId6"/>
    <p:sldId id="298" r:id="rId7"/>
    <p:sldId id="299" r:id="rId8"/>
    <p:sldId id="301" r:id="rId9"/>
    <p:sldId id="300" r:id="rId10"/>
    <p:sldId id="302"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3"/>
    <p:restoredTop sz="83951"/>
  </p:normalViewPr>
  <p:slideViewPr>
    <p:cSldViewPr snapToGrid="0" snapToObjects="1">
      <p:cViewPr varScale="1">
        <p:scale>
          <a:sx n="101" d="100"/>
          <a:sy n="101" d="100"/>
        </p:scale>
        <p:origin x="229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4C54F1E-1CF1-2549-9B7E-5BAE620AFC79}" type="datetimeFigureOut">
              <a:rPr lang="en-US"/>
              <a:pPr>
                <a:defRPr/>
              </a:pPr>
              <a:t>6/3/20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B8F3515-3F12-9D4B-B3A1-A40E5FFB799A}" type="slidenum">
              <a:rPr lang="en-US"/>
              <a:pPr>
                <a:defRPr/>
              </a:pPr>
              <a:t>‹#›</a:t>
            </a:fld>
            <a:endParaRPr lang="en-US"/>
          </a:p>
        </p:txBody>
      </p:sp>
    </p:spTree>
    <p:extLst>
      <p:ext uri="{BB962C8B-B14F-4D97-AF65-F5344CB8AC3E}">
        <p14:creationId xmlns:p14="http://schemas.microsoft.com/office/powerpoint/2010/main" val="11300396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D8C3C0D-C0CC-1443-92AD-D2EBB1CCFDCB}" type="datetimeFigureOut">
              <a:rPr lang="en-US"/>
              <a:pPr>
                <a:defRPr/>
              </a:pPr>
              <a:t>6/3/20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31808C1-C25A-F847-97D5-B3976BD9D850}" type="slidenum">
              <a:rPr lang="en-US"/>
              <a:pPr>
                <a:defRPr/>
              </a:pPr>
              <a:t>‹#›</a:t>
            </a:fld>
            <a:endParaRPr lang="en-US"/>
          </a:p>
        </p:txBody>
      </p:sp>
    </p:spTree>
    <p:extLst>
      <p:ext uri="{BB962C8B-B14F-4D97-AF65-F5344CB8AC3E}">
        <p14:creationId xmlns:p14="http://schemas.microsoft.com/office/powerpoint/2010/main" val="4197733386"/>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1</a:t>
            </a:fld>
            <a:endParaRPr lang="en-US"/>
          </a:p>
        </p:txBody>
      </p:sp>
    </p:spTree>
    <p:extLst>
      <p:ext uri="{BB962C8B-B14F-4D97-AF65-F5344CB8AC3E}">
        <p14:creationId xmlns:p14="http://schemas.microsoft.com/office/powerpoint/2010/main" val="1989961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10</a:t>
            </a:fld>
            <a:endParaRPr lang="en-US" dirty="0"/>
          </a:p>
        </p:txBody>
      </p:sp>
    </p:spTree>
    <p:extLst>
      <p:ext uri="{BB962C8B-B14F-4D97-AF65-F5344CB8AC3E}">
        <p14:creationId xmlns:p14="http://schemas.microsoft.com/office/powerpoint/2010/main" val="2830400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2</a:t>
            </a:fld>
            <a:endParaRPr lang="en-US" dirty="0"/>
          </a:p>
        </p:txBody>
      </p:sp>
    </p:spTree>
    <p:extLst>
      <p:ext uri="{BB962C8B-B14F-4D97-AF65-F5344CB8AC3E}">
        <p14:creationId xmlns:p14="http://schemas.microsoft.com/office/powerpoint/2010/main" val="532422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3</a:t>
            </a:fld>
            <a:endParaRPr lang="en-US" dirty="0"/>
          </a:p>
        </p:txBody>
      </p:sp>
    </p:spTree>
    <p:extLst>
      <p:ext uri="{BB962C8B-B14F-4D97-AF65-F5344CB8AC3E}">
        <p14:creationId xmlns:p14="http://schemas.microsoft.com/office/powerpoint/2010/main" val="2958610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4</a:t>
            </a:fld>
            <a:endParaRPr lang="en-US" dirty="0"/>
          </a:p>
        </p:txBody>
      </p:sp>
    </p:spTree>
    <p:extLst>
      <p:ext uri="{BB962C8B-B14F-4D97-AF65-F5344CB8AC3E}">
        <p14:creationId xmlns:p14="http://schemas.microsoft.com/office/powerpoint/2010/main" val="2331353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5</a:t>
            </a:fld>
            <a:endParaRPr lang="en-US" dirty="0"/>
          </a:p>
        </p:txBody>
      </p:sp>
    </p:spTree>
    <p:extLst>
      <p:ext uri="{BB962C8B-B14F-4D97-AF65-F5344CB8AC3E}">
        <p14:creationId xmlns:p14="http://schemas.microsoft.com/office/powerpoint/2010/main" val="1976353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6</a:t>
            </a:fld>
            <a:endParaRPr lang="en-US" dirty="0"/>
          </a:p>
        </p:txBody>
      </p:sp>
    </p:spTree>
    <p:extLst>
      <p:ext uri="{BB962C8B-B14F-4D97-AF65-F5344CB8AC3E}">
        <p14:creationId xmlns:p14="http://schemas.microsoft.com/office/powerpoint/2010/main" val="1320393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7</a:t>
            </a:fld>
            <a:endParaRPr lang="en-US" dirty="0"/>
          </a:p>
        </p:txBody>
      </p:sp>
    </p:spTree>
    <p:extLst>
      <p:ext uri="{BB962C8B-B14F-4D97-AF65-F5344CB8AC3E}">
        <p14:creationId xmlns:p14="http://schemas.microsoft.com/office/powerpoint/2010/main" val="2609601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8</a:t>
            </a:fld>
            <a:endParaRPr lang="en-US" dirty="0"/>
          </a:p>
        </p:txBody>
      </p:sp>
    </p:spTree>
    <p:extLst>
      <p:ext uri="{BB962C8B-B14F-4D97-AF65-F5344CB8AC3E}">
        <p14:creationId xmlns:p14="http://schemas.microsoft.com/office/powerpoint/2010/main" val="4114939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ZA" dirty="0">
              <a:latin typeface="Arial" charset="0"/>
            </a:endParaRPr>
          </a:p>
        </p:txBody>
      </p:sp>
      <p:sp>
        <p:nvSpPr>
          <p:cNvPr id="4" name="Slide Number Placeholder 3"/>
          <p:cNvSpPr>
            <a:spLocks noGrp="1"/>
          </p:cNvSpPr>
          <p:nvPr>
            <p:ph type="sldNum" sz="quarter" idx="10"/>
          </p:nvPr>
        </p:nvSpPr>
        <p:spPr/>
        <p:txBody>
          <a:bodyPr/>
          <a:lstStyle/>
          <a:p>
            <a:pPr>
              <a:defRPr/>
            </a:pPr>
            <a:fld id="{931808C1-C25A-F847-97D5-B3976BD9D850}" type="slidenum">
              <a:rPr lang="en-US" smtClean="0"/>
              <a:pPr>
                <a:defRPr/>
              </a:pPr>
              <a:t>9</a:t>
            </a:fld>
            <a:endParaRPr lang="en-US" dirty="0"/>
          </a:p>
        </p:txBody>
      </p:sp>
    </p:spTree>
    <p:extLst>
      <p:ext uri="{BB962C8B-B14F-4D97-AF65-F5344CB8AC3E}">
        <p14:creationId xmlns:p14="http://schemas.microsoft.com/office/powerpoint/2010/main" val="1033612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C99D33A9-C674-D847-AE2A-72C88828D6D7}" type="datetime4">
              <a:rPr lang="en-ZA" smtClean="0"/>
              <a:t>03 June 2020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smtClean="0">
                <a:solidFill>
                  <a:schemeClr val="tx1"/>
                </a:solidFill>
              </a:defRPr>
            </a:lvl1pPr>
          </a:lstStyle>
          <a:p>
            <a:pPr>
              <a:defRPr/>
            </a:pPr>
            <a:fld id="{C211457E-EC7B-4545-A38F-B1ECDD484499}" type="slidenum">
              <a:rPr lang="en-US"/>
              <a:pPr>
                <a:defRPr/>
              </a:pPr>
              <a:t>‹#›</a:t>
            </a:fld>
            <a:endParaRPr lang="en-US" dirty="0"/>
          </a:p>
        </p:txBody>
      </p:sp>
    </p:spTree>
    <p:extLst>
      <p:ext uri="{BB962C8B-B14F-4D97-AF65-F5344CB8AC3E}">
        <p14:creationId xmlns:p14="http://schemas.microsoft.com/office/powerpoint/2010/main" val="345375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74898D-42D3-2A48-B178-7171174A4EC3}" type="datetime4">
              <a:rPr lang="en-ZA" smtClean="0"/>
              <a:t>03 June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1C54F9-31DA-0B45-8228-6EB72ADBCA35}" type="slidenum">
              <a:rPr lang="en-US"/>
              <a:pPr>
                <a:defRPr/>
              </a:pPr>
              <a:t>‹#›</a:t>
            </a:fld>
            <a:endParaRPr lang="en-US" dirty="0"/>
          </a:p>
        </p:txBody>
      </p:sp>
    </p:spTree>
    <p:extLst>
      <p:ext uri="{BB962C8B-B14F-4D97-AF65-F5344CB8AC3E}">
        <p14:creationId xmlns:p14="http://schemas.microsoft.com/office/powerpoint/2010/main" val="1277932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1481BD-3D9A-9C4D-A857-CEADDB6CE781}" type="datetime4">
              <a:rPr lang="en-ZA" smtClean="0"/>
              <a:t>03 June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CC27E0-811D-4B42-8807-948B70F07AFE}" type="slidenum">
              <a:rPr lang="en-US"/>
              <a:pPr>
                <a:defRPr/>
              </a:pPr>
              <a:t>‹#›</a:t>
            </a:fld>
            <a:endParaRPr lang="en-US" dirty="0"/>
          </a:p>
        </p:txBody>
      </p:sp>
    </p:spTree>
    <p:extLst>
      <p:ext uri="{BB962C8B-B14F-4D97-AF65-F5344CB8AC3E}">
        <p14:creationId xmlns:p14="http://schemas.microsoft.com/office/powerpoint/2010/main" val="1749616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4C3F705-3006-8940-8214-4575D27B313A}" type="datetime4">
              <a:rPr lang="en-ZA" smtClean="0"/>
              <a:t>03 June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46AFDE-A924-9042-B0F6-F5C1FBC5AD76}" type="slidenum">
              <a:rPr lang="en-US"/>
              <a:pPr>
                <a:defRPr/>
              </a:pPr>
              <a:t>‹#›</a:t>
            </a:fld>
            <a:endParaRPr lang="en-US" dirty="0"/>
          </a:p>
        </p:txBody>
      </p:sp>
    </p:spTree>
    <p:extLst>
      <p:ext uri="{BB962C8B-B14F-4D97-AF65-F5344CB8AC3E}">
        <p14:creationId xmlns:p14="http://schemas.microsoft.com/office/powerpoint/2010/main" val="1739767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C21C0AE-D066-DE4E-8A01-C7D082330486}" type="datetime4">
              <a:rPr lang="en-ZA" smtClean="0"/>
              <a:t>03 June 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374729-98C1-E04A-8A19-66DC81DCCFA2}" type="slidenum">
              <a:rPr lang="en-US"/>
              <a:pPr>
                <a:defRPr/>
              </a:pPr>
              <a:t>‹#›</a:t>
            </a:fld>
            <a:endParaRPr lang="en-US" dirty="0"/>
          </a:p>
        </p:txBody>
      </p:sp>
    </p:spTree>
    <p:extLst>
      <p:ext uri="{BB962C8B-B14F-4D97-AF65-F5344CB8AC3E}">
        <p14:creationId xmlns:p14="http://schemas.microsoft.com/office/powerpoint/2010/main" val="1956787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5DB47E3-8CD9-D045-BD57-9C156641941A}" type="datetime4">
              <a:rPr lang="en-ZA" smtClean="0"/>
              <a:t>03 June 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5F56FF-003A-1647-A366-F87CEE8088AC}" type="slidenum">
              <a:rPr lang="en-US"/>
              <a:pPr>
                <a:defRPr/>
              </a:pPr>
              <a:t>‹#›</a:t>
            </a:fld>
            <a:endParaRPr lang="en-US" dirty="0"/>
          </a:p>
        </p:txBody>
      </p:sp>
    </p:spTree>
    <p:extLst>
      <p:ext uri="{BB962C8B-B14F-4D97-AF65-F5344CB8AC3E}">
        <p14:creationId xmlns:p14="http://schemas.microsoft.com/office/powerpoint/2010/main" val="291201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68F8C7C-6423-AB4B-99CE-224132D8963E}" type="datetime4">
              <a:rPr lang="en-ZA" smtClean="0"/>
              <a:t>03 June 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BBCC497-D83D-184F-BF4C-1E74FCDA7C13}" type="slidenum">
              <a:rPr lang="en-US"/>
              <a:pPr>
                <a:defRPr/>
              </a:pPr>
              <a:t>‹#›</a:t>
            </a:fld>
            <a:endParaRPr lang="en-US" dirty="0"/>
          </a:p>
        </p:txBody>
      </p:sp>
    </p:spTree>
    <p:extLst>
      <p:ext uri="{BB962C8B-B14F-4D97-AF65-F5344CB8AC3E}">
        <p14:creationId xmlns:p14="http://schemas.microsoft.com/office/powerpoint/2010/main" val="40713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6784699-BA21-A44F-A8C0-B95DB84520F1}" type="datetime4">
              <a:rPr lang="en-ZA" smtClean="0"/>
              <a:t>03 June 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41F21F6-03F5-6E46-A417-3367C78B52A1}" type="slidenum">
              <a:rPr lang="en-US"/>
              <a:pPr>
                <a:defRPr/>
              </a:pPr>
              <a:t>‹#›</a:t>
            </a:fld>
            <a:endParaRPr lang="en-US" dirty="0"/>
          </a:p>
        </p:txBody>
      </p:sp>
    </p:spTree>
    <p:extLst>
      <p:ext uri="{BB962C8B-B14F-4D97-AF65-F5344CB8AC3E}">
        <p14:creationId xmlns:p14="http://schemas.microsoft.com/office/powerpoint/2010/main" val="127462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D862A1F-2158-3046-993F-0CADD8CD1698}" type="datetime4">
              <a:rPr lang="en-ZA" smtClean="0"/>
              <a:t>03 June 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A5F2AB7-A4D0-2044-9A03-240EFA05BF33}" type="slidenum">
              <a:rPr lang="en-US"/>
              <a:pPr>
                <a:defRPr/>
              </a:pPr>
              <a:t>‹#›</a:t>
            </a:fld>
            <a:endParaRPr lang="en-US" dirty="0"/>
          </a:p>
        </p:txBody>
      </p:sp>
    </p:spTree>
    <p:extLst>
      <p:ext uri="{BB962C8B-B14F-4D97-AF65-F5344CB8AC3E}">
        <p14:creationId xmlns:p14="http://schemas.microsoft.com/office/powerpoint/2010/main" val="137874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fld id="{3911A0FF-52D9-8949-88E9-D3C143EE9CEF}" type="datetime4">
              <a:rPr lang="en-ZA" smtClean="0"/>
              <a:t>03 June 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99FF8A-4B3C-5545-85A0-4B77784EB604}" type="slidenum">
              <a:rPr lang="en-US"/>
              <a:pPr>
                <a:defRPr/>
              </a:pPr>
              <a:t>‹#›</a:t>
            </a:fld>
            <a:endParaRPr lang="en-US" dirty="0"/>
          </a:p>
        </p:txBody>
      </p:sp>
    </p:spTree>
    <p:extLst>
      <p:ext uri="{BB962C8B-B14F-4D97-AF65-F5344CB8AC3E}">
        <p14:creationId xmlns:p14="http://schemas.microsoft.com/office/powerpoint/2010/main" val="229603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C9CD2BEF-E193-8746-BE66-E9A84A006137}" type="datetime4">
              <a:rPr lang="en-ZA" smtClean="0"/>
              <a:t>03 June 2020</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smtClean="0">
                <a:solidFill>
                  <a:schemeClr val="tx1"/>
                </a:solidFill>
              </a:defRPr>
            </a:lvl1pPr>
          </a:lstStyle>
          <a:p>
            <a:pPr>
              <a:defRPr/>
            </a:pPr>
            <a:fld id="{C04CF8DC-B8D1-994A-B79C-A966A34E1180}" type="slidenum">
              <a:rPr lang="en-US"/>
              <a:pPr>
                <a:defRPr/>
              </a:pPr>
              <a:t>‹#›</a:t>
            </a:fld>
            <a:endParaRPr lang="en-US" dirty="0"/>
          </a:p>
        </p:txBody>
      </p:sp>
    </p:spTree>
    <p:extLst>
      <p:ext uri="{BB962C8B-B14F-4D97-AF65-F5344CB8AC3E}">
        <p14:creationId xmlns:p14="http://schemas.microsoft.com/office/powerpoint/2010/main" val="342993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fontAlgn="auto">
              <a:spcBef>
                <a:spcPts val="0"/>
              </a:spcBef>
              <a:spcAft>
                <a:spcPts val="0"/>
              </a:spcAft>
              <a:defRPr sz="1000" smtClean="0">
                <a:solidFill>
                  <a:schemeClr val="tx1"/>
                </a:solidFill>
                <a:latin typeface="+mn-lt"/>
                <a:ea typeface="+mn-ea"/>
                <a:cs typeface="+mn-cs"/>
              </a:defRPr>
            </a:lvl1pPr>
          </a:lstStyle>
          <a:p>
            <a:pPr>
              <a:defRPr/>
            </a:pPr>
            <a:fld id="{37476D0A-F759-F945-9D9E-98040DD11A3C}" type="datetime4">
              <a:rPr lang="en-ZA" smtClean="0"/>
              <a:t>03 June 2020</a:t>
            </a:fld>
            <a:endParaRPr lang="en-US" dirty="0"/>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fontAlgn="auto">
              <a:spcBef>
                <a:spcPts val="0"/>
              </a:spcBef>
              <a:spcAft>
                <a:spcPts val="0"/>
              </a:spcAft>
              <a:defRPr sz="1000" dirty="0">
                <a:solidFill>
                  <a:schemeClr val="tx1"/>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fontAlgn="auto">
              <a:spcBef>
                <a:spcPts val="0"/>
              </a:spcBef>
              <a:spcAft>
                <a:spcPts val="0"/>
              </a:spcAft>
              <a:defRPr sz="2400" b="1" smtClean="0">
                <a:solidFill>
                  <a:schemeClr val="tx2"/>
                </a:solidFill>
                <a:latin typeface="+mn-lt"/>
                <a:ea typeface="+mn-ea"/>
                <a:cs typeface="+mn-cs"/>
              </a:defRPr>
            </a:lvl1pPr>
          </a:lstStyle>
          <a:p>
            <a:pPr>
              <a:defRPr/>
            </a:pPr>
            <a:fld id="{207A314B-8294-5942-B8D4-5C5E319021D7}" type="slidenum">
              <a:rPr lang="en-US"/>
              <a:pPr>
                <a:defRPr/>
              </a:pPr>
              <a:t>‹#›</a:t>
            </a:fld>
            <a:endParaRPr lang="en-US" dirty="0"/>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26" r:id="rId2"/>
    <p:sldLayoutId id="2147483927" r:id="rId3"/>
    <p:sldLayoutId id="2147483928" r:id="rId4"/>
    <p:sldLayoutId id="2147483929" r:id="rId5"/>
    <p:sldLayoutId id="2147483930" r:id="rId6"/>
    <p:sldLayoutId id="2147483931" r:id="rId7"/>
    <p:sldLayoutId id="2147483932" r:id="rId8"/>
    <p:sldLayoutId id="2147483936" r:id="rId9"/>
    <p:sldLayoutId id="2147483933" r:id="rId10"/>
    <p:sldLayoutId id="2147483934" r:id="rId11"/>
  </p:sldLayoutIdLst>
  <p:hf sldNum="0" hdr="0" dt="0"/>
  <p:txStyles>
    <p:titleStyle>
      <a:lvl1pPr algn="l" rtl="0" eaLnBrk="1" fontAlgn="base" hangingPunct="1">
        <a:spcBef>
          <a:spcPct val="0"/>
        </a:spcBef>
        <a:spcAft>
          <a:spcPct val="0"/>
        </a:spcAft>
        <a:defRPr sz="3600" kern="1200" cap="all" spc="-6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2pPr>
      <a:lvl3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3pPr>
      <a:lvl4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4pPr>
      <a:lvl5pPr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5pPr>
      <a:lvl6pPr marL="4572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6pPr>
      <a:lvl7pPr marL="9144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7pPr>
      <a:lvl8pPr marL="13716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8pPr>
      <a:lvl9pPr marL="1828800" algn="l" rtl="0" eaLnBrk="1" fontAlgn="base" hangingPunct="1">
        <a:spcBef>
          <a:spcPct val="0"/>
        </a:spcBef>
        <a:spcAft>
          <a:spcPct val="0"/>
        </a:spcAft>
        <a:defRPr sz="3600">
          <a:solidFill>
            <a:schemeClr val="tx2"/>
          </a:solidFill>
          <a:latin typeface="Arial Black" charset="0"/>
          <a:ea typeface="ＭＳ Ｐゴシック" charset="0"/>
          <a:cs typeface="ＭＳ Ｐゴシック" charset="0"/>
        </a:defRPr>
      </a:lvl9pPr>
    </p:titleStyle>
    <p:bodyStyle>
      <a:lvl1pPr algn="l" rtl="0" eaLnBrk="1" fontAlgn="base" hangingPunct="1">
        <a:spcBef>
          <a:spcPct val="20000"/>
        </a:spcBef>
        <a:spcAft>
          <a:spcPts val="600"/>
        </a:spcAft>
        <a:buFont typeface="Arial" charset="0"/>
        <a:defRPr sz="2000" b="1" kern="1200">
          <a:solidFill>
            <a:schemeClr val="tx1"/>
          </a:solidFill>
          <a:latin typeface="+mn-lt"/>
          <a:ea typeface="ＭＳ Ｐゴシック" charset="0"/>
          <a:cs typeface="ＭＳ Ｐゴシック" charset="0"/>
        </a:defRPr>
      </a:lvl1pPr>
      <a:lvl2pPr marL="457200" indent="-182563" algn="l" rtl="0" eaLnBrk="1" fontAlgn="base" hangingPunct="1">
        <a:spcBef>
          <a:spcPct val="20000"/>
        </a:spcBef>
        <a:spcAft>
          <a:spcPct val="0"/>
        </a:spcAft>
        <a:buClr>
          <a:schemeClr val="tx2"/>
        </a:buClr>
        <a:buFont typeface="Arial" charset="0"/>
        <a:buChar char="•"/>
        <a:defRPr sz="20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2216150"/>
          </a:xfrm>
        </p:spPr>
        <p:txBody>
          <a:bodyPr/>
          <a:lstStyle/>
          <a:p>
            <a:pPr fontAlgn="auto">
              <a:spcAft>
                <a:spcPts val="0"/>
              </a:spcAft>
              <a:defRPr/>
            </a:pPr>
            <a:r>
              <a:rPr lang="en-US" sz="3200" b="1" dirty="0">
                <a:latin typeface="Arial"/>
                <a:ea typeface="+mj-ea"/>
                <a:cs typeface="Arial"/>
              </a:rPr>
              <a:t>Promoting Resilience within and beyond faith communities: </a:t>
            </a:r>
            <a:r>
              <a:rPr lang="en-US" sz="3200" b="1" dirty="0">
                <a:solidFill>
                  <a:srgbClr val="FF0000"/>
                </a:solidFill>
                <a:latin typeface="Arial"/>
                <a:ea typeface="+mj-ea"/>
                <a:cs typeface="Arial"/>
              </a:rPr>
              <a:t>Caring for the carers</a:t>
            </a:r>
            <a:br>
              <a:rPr lang="en-US" sz="3200" b="1" dirty="0">
                <a:latin typeface="Arial"/>
                <a:ea typeface="+mj-ea"/>
                <a:cs typeface="Arial"/>
              </a:rPr>
            </a:br>
            <a:endParaRPr lang="en-US" sz="3200" b="1" dirty="0">
              <a:latin typeface="Arial"/>
              <a:ea typeface="+mj-ea"/>
              <a:cs typeface="Arial"/>
            </a:endParaRPr>
          </a:p>
        </p:txBody>
      </p:sp>
      <p:sp>
        <p:nvSpPr>
          <p:cNvPr id="3" name="Subtitle 2"/>
          <p:cNvSpPr>
            <a:spLocks noGrp="1"/>
          </p:cNvSpPr>
          <p:nvPr>
            <p:ph type="subTitle" idx="1"/>
          </p:nvPr>
        </p:nvSpPr>
        <p:spPr>
          <a:xfrm>
            <a:off x="392739" y="4670700"/>
            <a:ext cx="8195009" cy="1174750"/>
          </a:xfrm>
        </p:spPr>
        <p:txBody>
          <a:bodyPr rtlCol="0">
            <a:normAutofit/>
          </a:bodyPr>
          <a:lstStyle/>
          <a:p>
            <a:pPr fontAlgn="auto">
              <a:buFont typeface="Arial" pitchFamily="34" charset="0"/>
              <a:buNone/>
              <a:defRPr/>
            </a:pPr>
            <a:r>
              <a:rPr lang="en-US" sz="1900" dirty="0">
                <a:ea typeface="+mn-ea"/>
                <a:cs typeface="+mn-cs"/>
              </a:rPr>
              <a:t>Virtual Space</a:t>
            </a:r>
          </a:p>
          <a:p>
            <a:pPr fontAlgn="auto">
              <a:buFont typeface="Arial" pitchFamily="34" charset="0"/>
              <a:buNone/>
              <a:defRPr/>
            </a:pPr>
            <a:r>
              <a:rPr lang="en-US" sz="1900" dirty="0">
                <a:ea typeface="+mn-ea"/>
                <a:cs typeface="+mn-cs"/>
              </a:rPr>
              <a:t>3 June 2020</a:t>
            </a:r>
          </a:p>
        </p:txBody>
      </p:sp>
      <p:sp>
        <p:nvSpPr>
          <p:cNvPr id="4099" name="Footer Placeholder 3"/>
          <p:cNvSpPr>
            <a:spLocks noGrp="1"/>
          </p:cNvSpPr>
          <p:nvPr>
            <p:ph type="ftr" sz="quarter" idx="11"/>
          </p:nvPr>
        </p:nvSpPr>
        <p:spPr bwMode="auto">
          <a:xfrm>
            <a:off x="144379" y="5965825"/>
            <a:ext cx="8758989" cy="811213"/>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endParaRPr lang="en-US" dirty="0"/>
          </a:p>
        </p:txBody>
      </p:sp>
      <p:pic>
        <p:nvPicPr>
          <p:cNvPr id="5" name="Picture 4" descr="MM 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632" y="6040277"/>
            <a:ext cx="2237874" cy="447575"/>
          </a:xfrm>
          <a:prstGeom prst="rect">
            <a:avLst/>
          </a:prstGeom>
        </p:spPr>
      </p:pic>
      <p:sp>
        <p:nvSpPr>
          <p:cNvPr id="4" name="TextBox 3"/>
          <p:cNvSpPr txBox="1"/>
          <p:nvPr/>
        </p:nvSpPr>
        <p:spPr>
          <a:xfrm>
            <a:off x="392739" y="4053101"/>
            <a:ext cx="5298182" cy="415498"/>
          </a:xfrm>
          <a:prstGeom prst="rect">
            <a:avLst/>
          </a:prstGeom>
          <a:noFill/>
        </p:spPr>
        <p:txBody>
          <a:bodyPr wrap="none" rtlCol="0">
            <a:spAutoFit/>
          </a:bodyPr>
          <a:lstStyle/>
          <a:p>
            <a:r>
              <a:rPr lang="en-US" sz="2100" b="1" dirty="0"/>
              <a:t>Rev. Richard W. Bauer, MM, BCC, LCSW</a:t>
            </a:r>
          </a:p>
        </p:txBody>
      </p:sp>
      <p:pic>
        <p:nvPicPr>
          <p:cNvPr id="7" name="Picture 6" descr="A close up of a logo&#10;&#10;Description automatically generated">
            <a:extLst>
              <a:ext uri="{FF2B5EF4-FFF2-40B4-BE49-F238E27FC236}">
                <a16:creationId xmlns:a16="http://schemas.microsoft.com/office/drawing/2014/main" id="{00E44865-959A-F347-9B80-3CBF013BE3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2951" y="1241424"/>
            <a:ext cx="3171827" cy="3171827"/>
          </a:xfrm>
          <a:prstGeom prst="rect">
            <a:avLst/>
          </a:prstGeom>
        </p:spPr>
      </p:pic>
      <p:pic>
        <p:nvPicPr>
          <p:cNvPr id="10" name="Picture 9" descr="A picture containing food&#10;&#10;Description automatically generated">
            <a:extLst>
              <a:ext uri="{FF2B5EF4-FFF2-40B4-BE49-F238E27FC236}">
                <a16:creationId xmlns:a16="http://schemas.microsoft.com/office/drawing/2014/main" id="{23E1E158-3F36-4C45-9662-31C94C7515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40557" y="5845450"/>
            <a:ext cx="1005612" cy="100188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457200" y="1019920"/>
            <a:ext cx="8229600" cy="4373563"/>
          </a:xfrm>
        </p:spPr>
        <p:txBody>
          <a:bodyPr/>
          <a:lstStyle/>
          <a:p>
            <a:r>
              <a:rPr lang="en-US" sz="2800" dirty="0"/>
              <a:t>Thank you</a:t>
            </a:r>
          </a:p>
          <a:p>
            <a:r>
              <a:rPr lang="en-US" sz="2800" dirty="0"/>
              <a:t>Asante</a:t>
            </a:r>
          </a:p>
          <a:p>
            <a:r>
              <a:rPr lang="en-US" sz="2800" dirty="0"/>
              <a:t>Merci</a:t>
            </a:r>
          </a:p>
          <a:p>
            <a:endParaRPr lang="en-US" sz="2800" dirty="0"/>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59128710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457200" y="1019920"/>
            <a:ext cx="8181474" cy="4373563"/>
          </a:xfrm>
        </p:spPr>
        <p:txBody>
          <a:bodyPr/>
          <a:lstStyle/>
          <a:p>
            <a:r>
              <a:rPr lang="en-US" sz="2800" dirty="0"/>
              <a:t>Fr Rick’s recommendation for quality service provision:</a:t>
            </a:r>
          </a:p>
          <a:p>
            <a:pPr marL="457200" indent="-457200">
              <a:buAutoNum type="arabicPeriod"/>
            </a:pPr>
            <a:r>
              <a:rPr lang="en-US" sz="2800" b="0" dirty="0"/>
              <a:t>Spend time with God (however you understand that word/concept)</a:t>
            </a:r>
          </a:p>
          <a:p>
            <a:pPr marL="457200" indent="-457200">
              <a:buAutoNum type="arabicPeriod"/>
            </a:pPr>
            <a:r>
              <a:rPr lang="en-US" sz="2800" b="0" dirty="0"/>
              <a:t>Take care of each other</a:t>
            </a:r>
          </a:p>
          <a:p>
            <a:pPr marL="457200" indent="-457200">
              <a:buAutoNum type="arabicPeriod"/>
            </a:pPr>
            <a:r>
              <a:rPr lang="en-US" sz="2800" b="0" dirty="0"/>
              <a:t>Take care of the patients and clients</a:t>
            </a:r>
          </a:p>
          <a:p>
            <a:pPr marL="457200" indent="-457200">
              <a:buAutoNum type="arabicPeriod"/>
            </a:pPr>
            <a:r>
              <a:rPr lang="en-US" sz="2800" b="0" dirty="0"/>
              <a:t>NEVER change this order and repeat.</a:t>
            </a:r>
          </a:p>
          <a:p>
            <a:pPr marL="457200" indent="-457200">
              <a:buAutoNum type="arabicPeriod"/>
            </a:pPr>
            <a:endParaRPr lang="en-US" b="0" dirty="0"/>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5561300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457200" y="887573"/>
            <a:ext cx="8104778" cy="5102906"/>
          </a:xfrm>
        </p:spPr>
        <p:txBody>
          <a:bodyPr/>
          <a:lstStyle/>
          <a:p>
            <a:pPr marL="457200" indent="-457200">
              <a:buAutoNum type="arabicPeriod"/>
            </a:pPr>
            <a:r>
              <a:rPr lang="en-US" sz="2400" dirty="0"/>
              <a:t>Spend time with God (however you understand that word/concept:</a:t>
            </a:r>
            <a:endParaRPr lang="en-US" sz="2400" b="0" dirty="0"/>
          </a:p>
          <a:p>
            <a:r>
              <a:rPr lang="en-US" sz="2200" b="0" dirty="0"/>
              <a:t>EVERY day, take some quiet time in prayer, reflection on scripture or sacred texts, meditation, music, a walk in nature.  Just as the body needs food and oxygen, the soul needs to be fed.</a:t>
            </a:r>
          </a:p>
          <a:p>
            <a:r>
              <a:rPr lang="en-US" sz="2200" b="0" dirty="0"/>
              <a:t>However this works for you, your beliefs, your faith and your spirit, spend time with God.</a:t>
            </a:r>
          </a:p>
          <a:p>
            <a:r>
              <a:rPr lang="en-US" sz="2200" b="0" dirty="0"/>
              <a:t>I, personally, find it very helpful to have “sacred time” and “sacred space.”  This is the TIME and the PLACE that EVERY day I dedicate, I “schedule,” to feed my soul. </a:t>
            </a:r>
          </a:p>
          <a:p>
            <a:r>
              <a:rPr lang="en-US" sz="2200" b="0" dirty="0"/>
              <a:t>I call this, Holy Selfishness.</a:t>
            </a:r>
          </a:p>
          <a:p>
            <a:r>
              <a:rPr lang="en-US" sz="2200" b="0" dirty="0"/>
              <a:t> </a:t>
            </a:r>
            <a:endParaRPr lang="en-US" sz="2200" dirty="0"/>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208673936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332378" y="586159"/>
            <a:ext cx="8456022" cy="5404319"/>
          </a:xfrm>
        </p:spPr>
        <p:txBody>
          <a:bodyPr/>
          <a:lstStyle/>
          <a:p>
            <a:r>
              <a:rPr lang="en-US" sz="2400" dirty="0"/>
              <a:t>2. Take care of each other!</a:t>
            </a:r>
            <a:endParaRPr lang="en-US" sz="2400" b="0" dirty="0"/>
          </a:p>
          <a:p>
            <a:r>
              <a:rPr lang="en-US" b="0" dirty="0"/>
              <a:t>This IS a stressful time.  Not only do we still have our existing targets and goals to provide compassionate care for our brothers and sisters with HIV, we have new FCI activities, and now this novel coronavirus.</a:t>
            </a:r>
          </a:p>
          <a:p>
            <a:r>
              <a:rPr lang="en-US" b="0" dirty="0"/>
              <a:t>We MUST care for each other.  Check-in with each other and know we all have “good days” and “bad days” with our anxiety and sense of Hope.  This is not only for the leadership in your organization, but for EVERY employee, every volunteer, every community health worker.</a:t>
            </a:r>
          </a:p>
          <a:p>
            <a:r>
              <a:rPr lang="en-US" b="0" dirty="0"/>
              <a:t>We also need to remember our FAMILIES, both caring for them, and allowing them to care and support us.  After time, it is easy to take our family for granted, and this must be part of our gratitude and actions</a:t>
            </a:r>
          </a:p>
          <a:p>
            <a:r>
              <a:rPr lang="en-US" b="0" dirty="0"/>
              <a:t>How are you doing TODAY?  Let’s have tea together.  Let’s have lunch.  Send a text of hope, blessing, encouragement Gathering together daily as staff and volunteers for a prayer or reflection, blessing and mutual support</a:t>
            </a:r>
            <a:endParaRPr lang="en-US" dirty="0"/>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69037784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264694" y="607459"/>
            <a:ext cx="8422106" cy="5199714"/>
          </a:xfrm>
        </p:spPr>
        <p:txBody>
          <a:bodyPr/>
          <a:lstStyle/>
          <a:p>
            <a:pPr marL="457200" indent="-457200">
              <a:buAutoNum type="arabicPeriod" startAt="3"/>
            </a:pPr>
            <a:r>
              <a:rPr lang="en-US" sz="2400" dirty="0"/>
              <a:t>As we respond to our own individual vocation, call, inspiration to serve in health care, we take care of our patients, clients and family members in loving service.</a:t>
            </a:r>
          </a:p>
          <a:p>
            <a:r>
              <a:rPr lang="en-US" b="0" dirty="0"/>
              <a:t>Take some time to reflect on your original calling, original vocation, original inspiration to be of service to others, and what keeps you in this profession, work, service today?</a:t>
            </a:r>
          </a:p>
          <a:p>
            <a:r>
              <a:rPr lang="en-US" b="0" dirty="0"/>
              <a:t>Many of us, most of us, are in this field, because we deeply CARE for others.  It can be very tempting to BEGIN with caring for others.  This is “nice,” but in my experience never sustainable.</a:t>
            </a:r>
          </a:p>
          <a:p>
            <a:r>
              <a:rPr lang="en-US" b="0" dirty="0"/>
              <a:t>I look back at so many of my colleagues and friends from the early years in HIV, during the early 80’s.  So many have died, but so many more burned out.  Great clinicians and great community workers that never fed their souls.</a:t>
            </a:r>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43406195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457200" y="1019920"/>
            <a:ext cx="7620000" cy="4373563"/>
          </a:xfrm>
        </p:spPr>
        <p:txBody>
          <a:bodyPr/>
          <a:lstStyle/>
          <a:p>
            <a:pPr marL="457200" indent="-457200">
              <a:buAutoNum type="arabicPeriod" startAt="4"/>
            </a:pPr>
            <a:r>
              <a:rPr lang="en-US" sz="2400" dirty="0"/>
              <a:t>NEVER change this order, and REPEAT!! </a:t>
            </a:r>
            <a:endParaRPr lang="en-US" sz="2400" b="0" dirty="0"/>
          </a:p>
          <a:p>
            <a:endParaRPr lang="en-US" b="0" dirty="0"/>
          </a:p>
          <a:p>
            <a:r>
              <a:rPr lang="en-US" b="0" dirty="0"/>
              <a:t>It is always so very, very tempting for me to see another patient, write another report, answer just one more email. But I’ve learned in the last 39 years of HIV, I have to follow THIS order:</a:t>
            </a:r>
          </a:p>
          <a:p>
            <a:pPr marL="457200" indent="-457200">
              <a:buAutoNum type="arabicPeriod"/>
            </a:pPr>
            <a:r>
              <a:rPr lang="en-US" b="0" dirty="0"/>
              <a:t>Spend time with God</a:t>
            </a:r>
          </a:p>
          <a:p>
            <a:pPr marL="457200" indent="-457200">
              <a:buAutoNum type="arabicPeriod"/>
            </a:pPr>
            <a:r>
              <a:rPr lang="en-US" b="0" dirty="0"/>
              <a:t>Take care of each other</a:t>
            </a:r>
          </a:p>
          <a:p>
            <a:pPr marL="457200" indent="-457200">
              <a:buAutoNum type="arabicPeriod"/>
            </a:pPr>
            <a:r>
              <a:rPr lang="en-US" b="0" dirty="0"/>
              <a:t>Take care of the patients</a:t>
            </a:r>
          </a:p>
          <a:p>
            <a:pPr marL="457200" indent="-457200">
              <a:buAutoNum type="arabicPeriod"/>
            </a:pPr>
            <a:r>
              <a:rPr lang="en-US" b="0" dirty="0"/>
              <a:t>Never change the order, repeat</a:t>
            </a:r>
          </a:p>
          <a:p>
            <a:endParaRPr lang="en-US" dirty="0"/>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Tree>
    <p:extLst>
      <p:ext uri="{BB962C8B-B14F-4D97-AF65-F5344CB8AC3E}">
        <p14:creationId xmlns:p14="http://schemas.microsoft.com/office/powerpoint/2010/main" val="267164179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sp>
        <p:nvSpPr>
          <p:cNvPr id="10" name="Content Placeholder 9">
            <a:extLst>
              <a:ext uri="{FF2B5EF4-FFF2-40B4-BE49-F238E27FC236}">
                <a16:creationId xmlns:a16="http://schemas.microsoft.com/office/drawing/2014/main" id="{93F9FF39-304C-BF4F-81FC-12817054CB69}"/>
              </a:ext>
            </a:extLst>
          </p:cNvPr>
          <p:cNvSpPr>
            <a:spLocks noGrp="1"/>
          </p:cNvSpPr>
          <p:nvPr>
            <p:ph idx="1"/>
          </p:nvPr>
        </p:nvSpPr>
        <p:spPr>
          <a:xfrm>
            <a:off x="457200" y="815383"/>
            <a:ext cx="8229600" cy="5094134"/>
          </a:xfrm>
        </p:spPr>
        <p:txBody>
          <a:bodyPr/>
          <a:lstStyle/>
          <a:p>
            <a:r>
              <a:rPr lang="en-US" sz="2400" dirty="0"/>
              <a:t>COVID-19 SPIRITUAL FIRST AID:</a:t>
            </a:r>
          </a:p>
          <a:p>
            <a:r>
              <a:rPr lang="en-US" sz="2400" b="0" i="1" dirty="0">
                <a:latin typeface="Times New Roman" panose="02020603050405020304" pitchFamily="18" charset="0"/>
                <a:cs typeface="Times New Roman" panose="02020603050405020304" pitchFamily="18" charset="0"/>
              </a:rPr>
              <a:t>Faithful Preparedness, not Fearful Panic</a:t>
            </a:r>
          </a:p>
        </p:txBody>
      </p:sp>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pic>
        <p:nvPicPr>
          <p:cNvPr id="5" name="Picture 4" descr="A close up of a sign&#10;&#10;Description automatically generated">
            <a:extLst>
              <a:ext uri="{FF2B5EF4-FFF2-40B4-BE49-F238E27FC236}">
                <a16:creationId xmlns:a16="http://schemas.microsoft.com/office/drawing/2014/main" id="{68EF20FA-71CF-A240-BEC5-B788CF3A3E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2273209"/>
            <a:ext cx="7636470" cy="2311581"/>
          </a:xfrm>
          <a:prstGeom prst="rect">
            <a:avLst/>
          </a:prstGeom>
        </p:spPr>
      </p:pic>
    </p:spTree>
    <p:extLst>
      <p:ext uri="{BB962C8B-B14F-4D97-AF65-F5344CB8AC3E}">
        <p14:creationId xmlns:p14="http://schemas.microsoft.com/office/powerpoint/2010/main" val="338641905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pic>
        <p:nvPicPr>
          <p:cNvPr id="5" name="Content Placeholder 4" descr="A screenshot of a cell phone&#10;&#10;Description automatically generated">
            <a:extLst>
              <a:ext uri="{FF2B5EF4-FFF2-40B4-BE49-F238E27FC236}">
                <a16:creationId xmlns:a16="http://schemas.microsoft.com/office/drawing/2014/main" id="{D9ED2488-C481-8E4A-BA78-5824C0A57F2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82858" y="586160"/>
            <a:ext cx="6388768" cy="4900973"/>
          </a:xfrm>
        </p:spPr>
      </p:pic>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
        <p:nvSpPr>
          <p:cNvPr id="8" name="TextBox 7">
            <a:extLst>
              <a:ext uri="{FF2B5EF4-FFF2-40B4-BE49-F238E27FC236}">
                <a16:creationId xmlns:a16="http://schemas.microsoft.com/office/drawing/2014/main" id="{E5DE4843-4A1F-D146-BA0B-63CC80415552}"/>
              </a:ext>
            </a:extLst>
          </p:cNvPr>
          <p:cNvSpPr txBox="1"/>
          <p:nvPr/>
        </p:nvSpPr>
        <p:spPr>
          <a:xfrm>
            <a:off x="974557" y="5411990"/>
            <a:ext cx="7152048" cy="646331"/>
          </a:xfrm>
          <a:prstGeom prst="rect">
            <a:avLst/>
          </a:prstGeom>
          <a:noFill/>
        </p:spPr>
        <p:txBody>
          <a:bodyPr wrap="square" rtlCol="0">
            <a:spAutoFit/>
          </a:bodyPr>
          <a:lstStyle/>
          <a:p>
            <a:r>
              <a:rPr lang="en-US" sz="1200" dirty="0"/>
              <a:t>Aten, J. D., </a:t>
            </a:r>
            <a:r>
              <a:rPr lang="en-US" sz="1200" dirty="0" err="1"/>
              <a:t>Shannonhouse</a:t>
            </a:r>
            <a:r>
              <a:rPr lang="en-US" sz="1200" dirty="0"/>
              <a:t>, L, Davis, D. E., Davis, E. B., Hook, J. N., Van </a:t>
            </a:r>
            <a:r>
              <a:rPr lang="en-US" sz="1200" dirty="0" err="1"/>
              <a:t>Tongeren</a:t>
            </a:r>
            <a:r>
              <a:rPr lang="en-US" sz="1200" dirty="0"/>
              <a:t>, D. R., Hwang, J., McElroy-</a:t>
            </a:r>
            <a:r>
              <a:rPr lang="en-US" sz="1200" dirty="0" err="1"/>
              <a:t>Heltzel</a:t>
            </a:r>
            <a:r>
              <a:rPr lang="en-US" sz="1200" dirty="0"/>
              <a:t>, S. E., </a:t>
            </a:r>
            <a:r>
              <a:rPr lang="en-US" sz="1200" dirty="0" err="1"/>
              <a:t>Schruba</a:t>
            </a:r>
            <a:r>
              <a:rPr lang="en-US" sz="1200" dirty="0"/>
              <a:t>, A., &amp; Annan, K. (2020). </a:t>
            </a:r>
            <a:r>
              <a:rPr lang="en-US" sz="1200" i="1" dirty="0"/>
              <a:t>Spiritual first aid. </a:t>
            </a:r>
            <a:r>
              <a:rPr lang="en-US" sz="1200" dirty="0"/>
              <a:t>Wheaton, IL: Humanitarian Disaster Institute. </a:t>
            </a:r>
          </a:p>
        </p:txBody>
      </p:sp>
    </p:spTree>
    <p:extLst>
      <p:ext uri="{BB962C8B-B14F-4D97-AF65-F5344CB8AC3E}">
        <p14:creationId xmlns:p14="http://schemas.microsoft.com/office/powerpoint/2010/main" val="321066634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4778" cy="867520"/>
          </a:xfrm>
        </p:spPr>
        <p:txBody>
          <a:bodyPr>
            <a:noAutofit/>
          </a:bodyPr>
          <a:lstStyle/>
          <a:p>
            <a:br>
              <a:rPr lang="en-US" sz="2800" dirty="0"/>
            </a:br>
            <a:br>
              <a:rPr lang="en-US" sz="2800" dirty="0"/>
            </a:br>
            <a:br>
              <a:rPr lang="en-US" sz="2800" dirty="0"/>
            </a:br>
            <a:r>
              <a:rPr lang="en-US" sz="2800" dirty="0"/>
              <a:t>caring for the carers</a:t>
            </a:r>
            <a:br>
              <a:rPr lang="en-US" sz="2800" dirty="0"/>
            </a:br>
            <a:endParaRPr lang="en-US" sz="2800" dirty="0"/>
          </a:p>
        </p:txBody>
      </p:sp>
      <p:sp>
        <p:nvSpPr>
          <p:cNvPr id="4" name="Footer Placeholder 3"/>
          <p:cNvSpPr>
            <a:spLocks noGrp="1"/>
          </p:cNvSpPr>
          <p:nvPr>
            <p:ph type="ftr" sz="quarter" idx="11"/>
          </p:nvPr>
        </p:nvSpPr>
        <p:spPr>
          <a:xfrm>
            <a:off x="264694" y="6126163"/>
            <a:ext cx="8650705" cy="650875"/>
          </a:xfrm>
        </p:spPr>
        <p:txBody>
          <a:bodyPr/>
          <a:lstStyle/>
          <a:p>
            <a:pPr>
              <a:defRPr/>
            </a:pPr>
            <a:endParaRPr lang="en-US" dirty="0"/>
          </a:p>
        </p:txBody>
      </p:sp>
      <p:pic>
        <p:nvPicPr>
          <p:cNvPr id="5" name="Content Placeholder 4">
            <a:extLst>
              <a:ext uri="{FF2B5EF4-FFF2-40B4-BE49-F238E27FC236}">
                <a16:creationId xmlns:a16="http://schemas.microsoft.com/office/drawing/2014/main" id="{0F974AFC-447D-194D-A184-3F825C37849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199" y="1039914"/>
            <a:ext cx="5159511" cy="5005287"/>
          </a:xfrm>
        </p:spPr>
      </p:pic>
      <p:pic>
        <p:nvPicPr>
          <p:cNvPr id="6" name="Picture 5" descr="MM logo.jpg">
            <a:extLst>
              <a:ext uri="{FF2B5EF4-FFF2-40B4-BE49-F238E27FC236}">
                <a16:creationId xmlns:a16="http://schemas.microsoft.com/office/drawing/2014/main" id="{309974F4-941F-B347-9F76-5BB7A4F5E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694" y="6146157"/>
            <a:ext cx="2237874" cy="447575"/>
          </a:xfrm>
          <a:prstGeom prst="rect">
            <a:avLst/>
          </a:prstGeom>
        </p:spPr>
      </p:pic>
      <p:pic>
        <p:nvPicPr>
          <p:cNvPr id="7" name="Picture 6" descr="A picture containing food&#10;&#10;Description automatically generated">
            <a:extLst>
              <a:ext uri="{FF2B5EF4-FFF2-40B4-BE49-F238E27FC236}">
                <a16:creationId xmlns:a16="http://schemas.microsoft.com/office/drawing/2014/main" id="{C246BD17-3EA1-674F-85CA-B8EF3FABF3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91232" y="5990479"/>
            <a:ext cx="870746" cy="867521"/>
          </a:xfrm>
          <a:prstGeom prst="rect">
            <a:avLst/>
          </a:prstGeom>
        </p:spPr>
      </p:pic>
      <p:sp>
        <p:nvSpPr>
          <p:cNvPr id="8" name="TextBox 7">
            <a:extLst>
              <a:ext uri="{FF2B5EF4-FFF2-40B4-BE49-F238E27FC236}">
                <a16:creationId xmlns:a16="http://schemas.microsoft.com/office/drawing/2014/main" id="{DA913948-1156-1646-98DE-2AF6A0BC262D}"/>
              </a:ext>
            </a:extLst>
          </p:cNvPr>
          <p:cNvSpPr txBox="1"/>
          <p:nvPr/>
        </p:nvSpPr>
        <p:spPr>
          <a:xfrm>
            <a:off x="5554515" y="1015110"/>
            <a:ext cx="2679986" cy="830997"/>
          </a:xfrm>
          <a:prstGeom prst="rect">
            <a:avLst/>
          </a:prstGeom>
          <a:noFill/>
        </p:spPr>
        <p:txBody>
          <a:bodyPr wrap="square" rtlCol="0">
            <a:spAutoFit/>
          </a:bodyPr>
          <a:lstStyle/>
          <a:p>
            <a:r>
              <a:rPr lang="en-US" sz="2400" b="1" dirty="0">
                <a:solidFill>
                  <a:srgbClr val="0070C0"/>
                </a:solidFill>
              </a:rPr>
              <a:t>Moving from FEAR to FAITH</a:t>
            </a:r>
          </a:p>
        </p:txBody>
      </p:sp>
      <p:sp>
        <p:nvSpPr>
          <p:cNvPr id="9" name="TextBox 8">
            <a:extLst>
              <a:ext uri="{FF2B5EF4-FFF2-40B4-BE49-F238E27FC236}">
                <a16:creationId xmlns:a16="http://schemas.microsoft.com/office/drawing/2014/main" id="{E81AB38B-7D23-9E42-B450-AD0F50AC8414}"/>
              </a:ext>
            </a:extLst>
          </p:cNvPr>
          <p:cNvSpPr txBox="1"/>
          <p:nvPr/>
        </p:nvSpPr>
        <p:spPr>
          <a:xfrm>
            <a:off x="5881991" y="2283196"/>
            <a:ext cx="2679987" cy="2308324"/>
          </a:xfrm>
          <a:prstGeom prst="rect">
            <a:avLst/>
          </a:prstGeom>
          <a:noFill/>
        </p:spPr>
        <p:txBody>
          <a:bodyPr wrap="square" rtlCol="0">
            <a:spAutoFit/>
          </a:bodyPr>
          <a:lstStyle/>
          <a:p>
            <a:r>
              <a:rPr lang="en-US" dirty="0"/>
              <a:t>For me, and my spiritual and religious tradition and practices—this is the Pentecost Story from despair, locked doors, and fear TO Hope, bold proclamation and new LIFE.</a:t>
            </a:r>
          </a:p>
        </p:txBody>
      </p:sp>
    </p:spTree>
    <p:extLst>
      <p:ext uri="{BB962C8B-B14F-4D97-AF65-F5344CB8AC3E}">
        <p14:creationId xmlns:p14="http://schemas.microsoft.com/office/powerpoint/2010/main" val="401109103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W Training">
  <a:themeElements>
    <a:clrScheme name="Custom 1">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SW Training.pot</Template>
  <TotalTime>2278</TotalTime>
  <Words>821</Words>
  <Application>Microsoft Macintosh PowerPoint</Application>
  <PresentationFormat>On-screen Show (4:3)</PresentationFormat>
  <Paragraphs>58</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Calibri</vt:lpstr>
      <vt:lpstr>Times New Roman</vt:lpstr>
      <vt:lpstr>SW Training</vt:lpstr>
      <vt:lpstr>Promoting Resilience within and beyond faith communities: Caring for the carers </vt:lpstr>
      <vt:lpstr>   caring for the carers </vt:lpstr>
      <vt:lpstr>   caring for the carers </vt:lpstr>
      <vt:lpstr>   caring for the carers </vt:lpstr>
      <vt:lpstr>   caring for the carers </vt:lpstr>
      <vt:lpstr>   caring for the carers </vt:lpstr>
      <vt:lpstr>   caring for the carers </vt:lpstr>
      <vt:lpstr>   caring for the carers </vt:lpstr>
      <vt:lpstr>   caring for the carers </vt:lpstr>
      <vt:lpstr>   caring for the carers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Palliative Care Training for Social Workers </dc:title>
  <dc:subject>Spiritual Issues in Palliative Care</dc:subject>
  <dc:creator/>
  <cp:keywords/>
  <dc:description/>
  <cp:lastModifiedBy>Richard Bauer</cp:lastModifiedBy>
  <cp:revision>233</cp:revision>
  <cp:lastPrinted>2015-09-19T12:16:40Z</cp:lastPrinted>
  <dcterms:created xsi:type="dcterms:W3CDTF">2013-02-15T10:41:41Z</dcterms:created>
  <dcterms:modified xsi:type="dcterms:W3CDTF">2020-06-03T06:45:58Z</dcterms:modified>
  <cp:category/>
</cp:coreProperties>
</file>