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1" r:id="rId5"/>
    <p:sldMasterId id="2147483784" r:id="rId6"/>
    <p:sldMasterId id="2147483879" r:id="rId7"/>
  </p:sldMasterIdLst>
  <p:notesMasterIdLst>
    <p:notesMasterId r:id="rId13"/>
  </p:notesMasterIdLst>
  <p:sldIdLst>
    <p:sldId id="302" r:id="rId8"/>
    <p:sldId id="2145706745" r:id="rId9"/>
    <p:sldId id="2145706746" r:id="rId10"/>
    <p:sldId id="2145706744" r:id="rId11"/>
    <p:sldId id="21457067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ACDB08-A099-3F72-2571-217681220FA3}" name="susan hillis" initials="sh" userId="0aa56e8ce8c172e8" providerId="Windows Live"/>
  <p188:author id="{0F89A71D-3D99-13CB-EE63-17DDEE32C3FE}" name="Douglas, Meaghan S.(GH/OHA/SCH:PHI)" initials="DS" userId="S::medouglas_usaid.gov#ext#@pepfar.onmicrosoft.com::c94509ea-ad52-44ee-9e05-09af4090295c" providerId="AD"/>
  <p188:author id="{0B13E386-532F-4702-5BBB-A1FD57AC77C0}" name="Thorsen, Viva (CDC/DDPHSIS/CGH/DGHT)" initials="TV(" userId="S::vcc5@cdc.gov::77c1d568-dd3f-433d-b902-1dd46ec140af" providerId="AD"/>
  <p188:author id="{DFB366AA-7A64-CB76-FA2E-B2CCC650B582}" name="Hilary Wolf" initials="HW" userId="S::pji2_cdc.gov#ext#@pepfar.onmicrosoft.com::7b163a6f-2d8b-48b5-8db3-bf189d083b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F"/>
    <a:srgbClr val="F4EBFF"/>
    <a:srgbClr val="F1E5FF"/>
    <a:srgbClr val="EBD8FF"/>
    <a:srgbClr val="EBD8F4"/>
    <a:srgbClr val="E2D6F6"/>
    <a:srgbClr val="E0C0EE"/>
    <a:srgbClr val="EB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3671" autoAdjust="0"/>
  </p:normalViewPr>
  <p:slideViewPr>
    <p:cSldViewPr snapToGrid="0">
      <p:cViewPr varScale="1">
        <p:scale>
          <a:sx n="56" d="100"/>
          <a:sy n="56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6D22-56E1-4669-BA98-07C3D634B9D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9D70-943A-4165-AE96-1C5CEBE9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C9D70-943A-4165-AE96-1C5CEBE95E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ampa.it/2016/10/28/scienza/tuttoscienze/con-anabolizzanti-e-psicofarmaci-unabbuffata-di-pillole-proibite-guynBEFzdyoYmUeFPNjfiO/pagina.html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hyperlink" Target="http://www.insight.mrc.ac.uk/tag/industry-collaboration/page/5/" TargetMode="External"/><Relationship Id="rId4" Type="http://schemas.openxmlformats.org/officeDocument/2006/relationships/image" Target="../media/image15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ampa.it/2016/10/28/scienza/tuttoscienze/con-anabolizzanti-e-psicofarmaci-unabbuffata-di-pillole-proibite-guynBEFzdyoYmUeFPNjfiO/pagina.html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hyperlink" Target="http://www.insight.mrc.ac.uk/tag/industry-collaboration/page/5/" TargetMode="External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jpeg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025D-6D74-4E6C-B22B-44171182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0C5E5-1685-4C98-B13A-EA598279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18D4-C31B-4C60-8690-738F6EFD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4A0D-B0C5-4A78-927B-9FACE8A4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999DF-240B-4F61-B3E0-64EBF1F6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8393-0423-4C03-85D2-6C084A85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54AFE-0BE4-4651-8DC1-684C20438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DB050-BAEC-4FD2-B102-9EC4253F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C086-0C8C-43B4-90C2-AC08A53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09C5-A3D2-48CE-859D-8C573AFD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94728-60F6-4E53-A523-CB74681AE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FFA07-E5B3-4AEF-99B4-2A17A3E7C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DB74-AA56-417D-9024-CC17B0A8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4D1C-3D00-4F12-B512-969DDAFF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2C6D-6FC3-43AD-8E64-73032929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21523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536911" y="-19049"/>
            <a:ext cx="7655091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12901" y="4145966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8760" y="2518639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8759" y="228603"/>
            <a:ext cx="4248151" cy="1153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FEE807-FA09-4AC1-91D0-088C57E826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86" y="5969741"/>
            <a:ext cx="11479831" cy="5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" y="6290311"/>
            <a:ext cx="1954292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34175-3203-4553-9D66-A358B877F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373" y="6314832"/>
            <a:ext cx="7997876" cy="3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FC0EAD-542F-4704-8184-10C9A2A63588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B6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5AD99-E654-4857-AB4A-3BD4DF97300A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E3EF3-D1F5-4E23-B7CD-60ED0F2AB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987918-85ED-43AB-A223-9D56B77E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A684A6F-C3F8-44D2-A2DD-F0403C1320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58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C3F5A2-1ABF-4A8A-AB9D-1C31970DEC5A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468C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96C999-1065-4C06-A0F1-247392ABA4BC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0E113-74B9-46A7-8C22-94D33BE21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7611748-1A17-44E8-B77E-2FB688A6A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94471F9-1CDB-440C-A52D-E44D9F528B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1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B69FF2-CB13-4EEF-922A-4D733AF2A967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43FEAE-4DCF-4B48-9886-F2406BA3A870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00ED6-840D-4FB1-A5B9-F3B0BA9DC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05D90-2B6E-46D2-BCE2-17712308B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132EB47-7EDC-40B8-BFF5-A53564E5A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02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82A17A-58AE-468D-A4FE-55D18E83F31E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F47C2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A77F9F-94BA-4825-AB90-E407CD0BD09B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6A9ABB-1D07-4640-A0ED-7C62D0E61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FE1BC64-B332-4CA6-A527-4A273194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A864A4E4-741B-42AF-A0C3-F76FE8C2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96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9F854-F9AC-40C6-9F45-40A643D8AF67}"/>
              </a:ext>
            </a:extLst>
          </p:cNvPr>
          <p:cNvSpPr/>
          <p:nvPr userDrawn="1"/>
        </p:nvSpPr>
        <p:spPr>
          <a:xfrm>
            <a:off x="0" y="-2"/>
            <a:ext cx="12192000" cy="935667"/>
          </a:xfrm>
          <a:prstGeom prst="rect">
            <a:avLst/>
          </a:prstGeom>
          <a:solidFill>
            <a:srgbClr val="0074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CE7DCA-7566-4FE5-A6C2-8B0F78D9868F}"/>
              </a:ext>
            </a:extLst>
          </p:cNvPr>
          <p:cNvSpPr txBox="1">
            <a:spLocks/>
          </p:cNvSpPr>
          <p:nvPr userDrawn="1"/>
        </p:nvSpPr>
        <p:spPr>
          <a:xfrm>
            <a:off x="5801845" y="6471620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 algn="ctr"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57E358-F63B-4C5E-869C-4A0755D93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38" y="5814543"/>
            <a:ext cx="1466438" cy="941287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F185A5BE-B6B6-4332-B71F-DA236D77D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42D165A-3C57-4B2C-8036-14859C29D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178676"/>
            <a:ext cx="11631613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7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R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181498-7822-42E8-B9FA-76755B47C643}"/>
              </a:ext>
            </a:extLst>
          </p:cNvPr>
          <p:cNvSpPr/>
          <p:nvPr userDrawn="1"/>
        </p:nvSpPr>
        <p:spPr>
          <a:xfrm>
            <a:off x="0" y="1040084"/>
            <a:ext cx="12192000" cy="45719"/>
          </a:xfrm>
          <a:prstGeom prst="rect">
            <a:avLst/>
          </a:prstGeom>
          <a:solidFill>
            <a:srgbClr val="B6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B53CCA-F82B-4D9F-9F7B-3B17D8DDF3DA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3DF8DA-8F65-476F-84B1-F9B08E25C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29087"/>
            <a:ext cx="1445498" cy="927846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E9D8313-08D5-45F3-89D9-CD681ED92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F87EB16-5582-478B-8A91-11741988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455" y="178676"/>
            <a:ext cx="9924558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F285-C38C-4649-AD70-98891B18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F647-570F-4CE7-A6C2-ABD72A60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8DFB-40FD-46DE-BD8D-BC67EBB0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073C-7F12-490E-911F-88AF5601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3DA6-B873-4863-B526-055266DE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9DEAFA-349E-43A2-8598-48A8683A2A0D}"/>
              </a:ext>
            </a:extLst>
          </p:cNvPr>
          <p:cNvSpPr/>
          <p:nvPr userDrawn="1"/>
        </p:nvSpPr>
        <p:spPr>
          <a:xfrm>
            <a:off x="0" y="1010267"/>
            <a:ext cx="12192000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D32086-D150-4C96-BBED-F560AF8E49F2}"/>
              </a:ext>
            </a:extLst>
          </p:cNvPr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1D821-9E34-48DB-9C05-ACC550418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29087"/>
            <a:ext cx="1445498" cy="927846"/>
          </a:xfrm>
          <a:prstGeom prst="rect">
            <a:avLst/>
          </a:prstGeom>
        </p:spPr>
      </p:pic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FDB1A030-DD18-432A-BAA2-532003C78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455" y="178676"/>
            <a:ext cx="9924558" cy="63094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D492F9-D88F-4E42-AE52-9C877E6B7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192" y="1230313"/>
            <a:ext cx="11631613" cy="2941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985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E3F09D-D4AF-42AE-92D7-DF703D92C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" y="177304"/>
            <a:ext cx="3036684" cy="1949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AAC602-F286-4F60-9FD4-015633F3641A}"/>
              </a:ext>
            </a:extLst>
          </p:cNvPr>
          <p:cNvSpPr/>
          <p:nvPr userDrawn="1"/>
        </p:nvSpPr>
        <p:spPr>
          <a:xfrm>
            <a:off x="5879804" y="0"/>
            <a:ext cx="6312195" cy="687705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93451E5D-FD96-457E-9272-3A20D73C9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901" y="4210892"/>
            <a:ext cx="11598441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000">
                <a:solidFill>
                  <a:srgbClr val="00215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AC95E0F-507F-4A78-A0F5-5059D1B6B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60" y="2518639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rgbClr val="00215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47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-3"/>
            <a:ext cx="12192000" cy="82296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51667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5761699" y="6492875"/>
            <a:ext cx="588308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8" y="958048"/>
            <a:ext cx="11614149" cy="15029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2446" indent="-120270">
              <a:defRPr sz="1800">
                <a:solidFill>
                  <a:schemeClr val="tx1"/>
                </a:solidFill>
              </a:defRPr>
            </a:lvl2pPr>
            <a:lvl3pPr marL="433445" indent="-180999">
              <a:buFont typeface="Segoe UI" panose="020B050204020402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01346" indent="-132177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770437" indent="-169091">
              <a:buFont typeface="Century Gothic" panose="020B0502020202020204" pitchFamily="34" charset="0"/>
              <a:buChar char="○"/>
              <a:defRPr sz="1800">
                <a:solidFill>
                  <a:schemeClr val="tx1"/>
                </a:solidFill>
              </a:defRPr>
            </a:lvl5pPr>
            <a:lvl6pPr marL="900233" indent="-128605">
              <a:defRPr sz="18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Zimbabwe PEPFAR No Tag EPS.jpg">
            <a:extLst>
              <a:ext uri="{FF2B5EF4-FFF2-40B4-BE49-F238E27FC236}">
                <a16:creationId xmlns:a16="http://schemas.microsoft.com/office/drawing/2014/main" id="{46DC916E-FF1C-4E0F-BD56-E0E390AD25A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188" y="5899952"/>
            <a:ext cx="1187650" cy="875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29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44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AE1E-6417-46D7-89DF-AC09C80C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2CCF-0F8E-4C05-AC23-731BDA87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7D4E-9BA8-4AA3-AACE-3F75F9281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76944-A68E-4B3F-89BA-DA55CEC8E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15E7A-67A2-4485-B42E-9FE9FC3B4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1445F-0CD9-4A91-9C69-FF2B3A83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8C5ED-7A1B-4973-8740-DCC6462F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3B050-3961-4B1E-82F6-0EF69516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D1BB-1922-42E8-8540-89BE9E15330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666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/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/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/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/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B2C36B-BF77-4EFF-AF64-85B462C47D3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9425" y="6580188"/>
            <a:ext cx="7905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9E45-931F-48DF-BEA0-4F37C5229A31}" type="datetime3">
              <a:rPr lang="en-GB" smtClean="0"/>
              <a:t>22 August, 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8863B9-3E6F-48E8-865B-15F887A96F6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F9F2-36F9-4891-B001-003A0074C4E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E222F0-B108-457B-AF5D-C19F3B36BC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2D12D3-C8F6-4F4B-BDB8-F97611B366B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EF42-A75F-4038-A2EC-82A7A00519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15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A81279-A773-45C3-BEF2-E9BCF347DFB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68E-4E74-4F72-89CB-76A02D9AB09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A6EF0E-BDD5-4AD2-99EA-8C3F016F95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1FE19E-D6EE-41F6-A247-09E119DD666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4AD9-0781-4DEB-8AF5-30BF3EB9BC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251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DBA545-DA51-410B-B2EC-749B8E5ADBD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BB14-0169-4098-A9D2-12BEF16CA039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5D5833-8CE2-480E-90DE-FEB35915701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588BAF-C28C-4FDD-B649-9E80DEF9AFC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9349-35DF-4830-AE8D-9981EE4C3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95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F4D4797-949E-4057-B197-F8D172F757A1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14A9-DE3E-461D-B3BA-74BF5E17A9E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80A4414-22D3-4854-AE0B-95B2C98E7A4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4810B1-3877-4089-980D-9BD276DA387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E8D-D6C6-4245-81CF-98D27BB8C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516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lIns="72000" tIns="18000" rIns="72000" bIns="1800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2EF3B6E-606B-47E1-A9DA-EE45035F4B3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93D7-4C67-4CBE-B173-19A9B0529D27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AC35EE5-9ACD-48D2-925A-A3C92BADAC1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1CEDBC2-0EE1-4D10-AF5D-9BD7000665B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A09D-59AD-4EBA-B807-D420324B40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6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CFFE-EA26-4E25-8887-44C37DB6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993FA-EC55-4A75-B9AE-B5A8282C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3413B-63A2-446A-83BB-0E4769FB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61D2A-96FD-41FC-8B89-BBDBF52C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6EC78-016D-4BDA-95D5-1FEBDFBB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8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FEF708-4322-45F1-9D94-061E12BCE42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9DB6-56FB-400C-B0FD-9F74C9062EB4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B92E64-744B-41A2-A73D-CC4C4DD3AE5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D8BD0-525D-45A1-9B53-883BED1AE7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2189-01B0-4284-A52C-B37C98D144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78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FEF5D8-D959-4CD5-A6A4-6FB8FDDAD91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8A2E-238A-487A-9D8C-6075D013A607}" type="datetime3">
              <a:rPr lang="en-GB" smtClean="0"/>
              <a:t>22 August, 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E18208-5921-42B8-B42E-C29D2F93708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8F62A3-CC30-4B14-8819-9452FB1DCCC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8C15-0905-4EEF-8510-5419815E6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119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A2CE89-13FE-4298-9298-EA6F12EC5F4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1C6C-6979-413E-AB44-5809E173211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5826F6-6754-4984-AEC9-C6AD0326D8B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31D082-E01C-4F42-BE00-F98DAFFED8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F3DA-A95C-467F-8216-D69D681C2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75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r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D339E5-E0F7-4446-8AAA-28C085EAA6E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0546-49AE-4929-A37D-0387328B12F1}" type="datetime3">
              <a:rPr lang="en-GB" smtClean="0"/>
              <a:t>22 August, 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626016-C275-4ACF-9F54-86B4B44CE84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16EB7E-20E9-4255-A82C-5EB17225B40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257C-4433-4EBE-8AE9-5227BB70C4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91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8654837-7CAD-46A9-8C2C-FB249F235744}"/>
              </a:ext>
            </a:extLst>
          </p:cNvPr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679DD0-57AF-4A3C-9E20-906145C03E00}" type="datetime3">
              <a:rPr lang="en-GB" smtClean="0"/>
              <a:t>22 August, 2022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95A6CE8-B914-46A6-815B-520337DC6B5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2BB6575-FFF1-4324-BA08-72B5190FF7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0AE54B69-80AE-4118-BE22-98606E9F21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95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E2D597-2766-45DB-9723-04A095A025EF}"/>
              </a:ext>
            </a:extLst>
          </p:cNvPr>
          <p:cNvSpPr/>
          <p:nvPr userDrawn="1"/>
        </p:nvSpPr>
        <p:spPr bwMode="gray">
          <a:xfrm>
            <a:off x="479425" y="1800225"/>
            <a:ext cx="6369050" cy="14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E859E3CA-9036-4477-B5C3-7D2DB26754EC}"/>
              </a:ext>
            </a:extLst>
          </p:cNvPr>
          <p:cNvSpPr>
            <a:spLocks noGrp="1"/>
          </p:cNvSpPr>
          <p:nvPr>
            <p:ph type="dt" sz="half" idx="5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911F91-69F9-48E4-ACC0-FFC910CA39D2}" type="datetime3">
              <a:rPr lang="en-GB" smtClean="0"/>
              <a:t>22 August, 2022</a:t>
            </a:fld>
            <a:endParaRPr lang="en-GB"/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38EAC32C-54B0-4EB3-B204-3440B1614F5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586D4F95-BF7C-4DF9-8935-0E1707D6A3D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5309FA79-4B2E-4BBD-8816-A419DE409F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071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442A30-8F18-435D-ADE2-60C1AA19269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C5B7-73A3-4190-90FB-239B8FD1F8EC}" type="datetime3">
              <a:rPr lang="en-GB" smtClean="0"/>
              <a:t>22 August, 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9C238C-8219-410C-8BAD-7AA11C14B49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6A665E-807C-4467-8747-23994316719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1B59-DABC-4A83-A41F-23CDD91E6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54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 bwMode="gray">
          <a:xfrm>
            <a:off x="480000" y="6507006"/>
            <a:ext cx="5971600" cy="247650"/>
          </a:xfrm>
        </p:spPr>
        <p:txBody>
          <a:bodyPr anchor="ctr"/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/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/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146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856" y="4657764"/>
            <a:ext cx="9068586" cy="1391932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accent2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76" y="6302315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 descr="A picture containing indoor, food, writing implement, stationary&#10;&#10;Description generated with high confidence">
            <a:extLst>
              <a:ext uri="{FF2B5EF4-FFF2-40B4-BE49-F238E27FC236}">
                <a16:creationId xmlns:a16="http://schemas.microsoft.com/office/drawing/2014/main" id="{67D55556-C392-4663-A33D-E04DC736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55077" y="923192"/>
            <a:ext cx="2474544" cy="1391931"/>
          </a:xfrm>
          <a:prstGeom prst="rect">
            <a:avLst/>
          </a:prstGeom>
        </p:spPr>
      </p:pic>
      <p:pic>
        <p:nvPicPr>
          <p:cNvPr id="27" name="Picture 2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C6FAF9C5-99D1-41CC-B526-A6B568374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714" b="33259"/>
          <a:stretch/>
        </p:blipFill>
        <p:spPr>
          <a:xfrm>
            <a:off x="1055077" y="2567742"/>
            <a:ext cx="2474544" cy="1391932"/>
          </a:xfrm>
          <a:prstGeom prst="rect">
            <a:avLst/>
          </a:prstGeom>
        </p:spPr>
      </p:pic>
      <p:pic>
        <p:nvPicPr>
          <p:cNvPr id="28" name="Picture 4" descr="Image result for vatican">
            <a:extLst>
              <a:ext uri="{FF2B5EF4-FFF2-40B4-BE49-F238E27FC236}">
                <a16:creationId xmlns:a16="http://schemas.microsoft.com/office/drawing/2014/main" id="{D442B856-6718-4206-AA1D-44FCCD460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70" y="923192"/>
            <a:ext cx="4566138" cy="303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AF9639D2-74BC-41A8-8F47-11D862C2E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7057" y="923192"/>
            <a:ext cx="2277697" cy="30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ssion tit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077" y="4182980"/>
            <a:ext cx="10392508" cy="1830958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800" b="1" kern="1200" cap="all" spc="-100" baseline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 descr="A picture containing indoor, food, writing implement, stationary&#10;&#10;Description generated with high confidence">
            <a:extLst>
              <a:ext uri="{FF2B5EF4-FFF2-40B4-BE49-F238E27FC236}">
                <a16:creationId xmlns:a16="http://schemas.microsoft.com/office/drawing/2014/main" id="{E624D188-7A25-42E7-AD24-440F77213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29402" y="1244672"/>
            <a:ext cx="1849461" cy="1040322"/>
          </a:xfrm>
          <a:prstGeom prst="rect">
            <a:avLst/>
          </a:prstGeom>
        </p:spPr>
      </p:pic>
      <p:pic>
        <p:nvPicPr>
          <p:cNvPr id="24" name="Picture 2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19915F26-3761-4D90-9C79-8F2EF6BC3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714" b="33259"/>
          <a:stretch/>
        </p:blipFill>
        <p:spPr>
          <a:xfrm>
            <a:off x="2229402" y="2473800"/>
            <a:ext cx="1849461" cy="1040323"/>
          </a:xfrm>
          <a:prstGeom prst="rect">
            <a:avLst/>
          </a:prstGeom>
        </p:spPr>
      </p:pic>
      <p:pic>
        <p:nvPicPr>
          <p:cNvPr id="25" name="Picture 4" descr="Image result for vatican">
            <a:extLst>
              <a:ext uri="{FF2B5EF4-FFF2-40B4-BE49-F238E27FC236}">
                <a16:creationId xmlns:a16="http://schemas.microsoft.com/office/drawing/2014/main" id="{AA55A126-0DB4-46BB-A4E8-746A061242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09" y="1244672"/>
            <a:ext cx="3412708" cy="22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CC3930-5C65-43E6-8F97-302124CA659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-255" b="4976"/>
          <a:stretch/>
        </p:blipFill>
        <p:spPr bwMode="auto">
          <a:xfrm>
            <a:off x="8318063" y="1244672"/>
            <a:ext cx="1756131" cy="22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D39C-A1A4-4F53-A1CB-BC00EFA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83B0-1D5C-449C-B4B5-E85D5238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2C7BE-9ADC-4E7C-B051-81CB63B85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89EAA-42C5-4879-A916-4ECF80C2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B29B-96EA-4BDD-8D0D-B2E5EC9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516A9-95E2-48C2-8D49-DF551973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6947544" y="1288498"/>
            <a:ext cx="4913032" cy="4634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419100" y="2"/>
            <a:ext cx="11772901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96688" y="12131"/>
            <a:ext cx="11495315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96687" y="1368341"/>
            <a:ext cx="1015619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16740" y="2520848"/>
            <a:ext cx="10156192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09" y="5654844"/>
            <a:ext cx="1672779" cy="8993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6616120" y="5795759"/>
            <a:ext cx="5575883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43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9CB5-1A67-4FF8-965E-CE464DDBD7CD}"/>
              </a:ext>
            </a:extLst>
          </p:cNvPr>
          <p:cNvSpPr txBox="1"/>
          <p:nvPr userDrawn="1"/>
        </p:nvSpPr>
        <p:spPr>
          <a:xfrm>
            <a:off x="6616121" y="6329241"/>
            <a:ext cx="409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www.cdc.gov/coronavirus/2019-ncov/global-covid-19</a:t>
            </a:r>
          </a:p>
        </p:txBody>
      </p:sp>
    </p:spTree>
    <p:extLst>
      <p:ext uri="{BB962C8B-B14F-4D97-AF65-F5344CB8AC3E}">
        <p14:creationId xmlns:p14="http://schemas.microsoft.com/office/powerpoint/2010/main" val="319375503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914401" y="12131"/>
            <a:ext cx="11277600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3" y="1415968"/>
            <a:ext cx="9938477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914401" y="2520848"/>
            <a:ext cx="9858531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5736644"/>
            <a:ext cx="1672779" cy="8993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61495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6022129"/>
            <a:ext cx="1158819" cy="62302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250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41"/>
            <a:ext cx="10972800" cy="9194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4750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" y="5736644"/>
            <a:ext cx="1672779" cy="8993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0201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3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7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6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5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9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2" y="4"/>
            <a:ext cx="356209" cy="1194093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5371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3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4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40" y="5736644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646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7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255153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4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40" y="5736644"/>
            <a:ext cx="1672779" cy="8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411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5"/>
            <a:ext cx="8852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90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7112341" y="234190"/>
            <a:ext cx="4913032" cy="46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424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5"/>
            <a:ext cx="8852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6" y="5786590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20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472B-A43C-490B-A40E-97E43865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8B8DE-D038-45F5-AC66-FA527607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6A181-7B8C-46EB-B9BE-4569979B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D712E-C577-4EB6-AA52-4D505DE3D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1E5D1-9130-4360-A1DA-8578218F5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08C3B-55B4-4BAF-893C-9E789A92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E135F-30EE-4C57-A9D5-4A1D2657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76633-E5C3-4E88-B0EC-666E3EF8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4E9A-4B14-47B8-A7D1-2CDEFD26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79BF6-1BA1-478A-8FFA-81B30186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167C-ACAA-4FBA-B85A-41687E97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CEEA-6367-4E7C-ACA8-4FA295E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34638-39A1-43A6-B842-6C7DE911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9770-588E-4740-9DA5-3BF3246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B023E-843A-46AF-B40E-EC94910C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B525-6BF2-48D7-8B56-710A434A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F8E4-E8F1-4A7E-988A-68D8F241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8F55D-35CE-4E42-BF38-30394BDB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FE34C-D7D5-4D87-9647-2F631D00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73ADC-5559-4D2A-B222-EED37EE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C957-209A-4D2B-B710-44FB1B3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7F4B-8C38-42EC-AB31-93B578F2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42387-79EB-4367-9439-ECF31CB5E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7D1A-AA61-46F0-86E0-27693C3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8677-1BFB-4CFA-912A-5253BA9E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5219B-CE6E-4C25-834F-D6940D8E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7C975-F7B5-4AFC-8906-9669140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3BA9A-E81E-4EF2-907A-7ED74215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69E03-DED4-4051-B721-6396BC13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FB55-08B3-47D7-A4D7-5E2C478BF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2433-F69C-4779-A035-F2AA1CBEDC8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E404-060B-4427-88CB-82295347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BE58-013A-4233-8AA9-792E93CC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0750-EDD4-4298-B4C1-4EBC361F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CE484-FA10-4DE8-A9E6-486AB0B7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5EFBB-39F4-4973-8D85-F996DDB1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1A009-F508-4051-A9FF-A68C6A411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170D-8F3B-4227-BAFA-F4359D2C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714F9B-F4B3-4397-82F5-291DAB1BBA78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479425" y="360363"/>
            <a:ext cx="8161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36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A2E2E-C8AD-436C-89F3-914C09297D90}"/>
              </a:ext>
            </a:extLst>
          </p:cNvPr>
          <p:cNvSpPr>
            <a:spLocks noGrp="1"/>
          </p:cNvSpPr>
          <p:nvPr>
            <p:ph type="body" idx="1"/>
          </p:nvPr>
        </p:nvSpPr>
        <p:spPr bwMode="invGray">
          <a:xfrm>
            <a:off x="479425" y="1800225"/>
            <a:ext cx="11233150" cy="4237038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CD25-F23A-4BD3-8CBA-AD97911C7AF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invGray">
          <a:xfrm>
            <a:off x="479425" y="6580188"/>
            <a:ext cx="790575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23E7775-8B7D-45B5-9B93-C71002C2B61E}" type="datetime3">
              <a:rPr lang="en-GB" smtClean="0"/>
              <a:t>22 August,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25A3B-B297-47B6-9343-3F5A30C4D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invGray">
          <a:xfrm>
            <a:off x="1392238" y="6580188"/>
            <a:ext cx="2265362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B24C-F132-4075-A96B-C2EF853B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invGray">
          <a:xfrm>
            <a:off x="11415713" y="6580188"/>
            <a:ext cx="290512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8722D5B-3102-4346-B5A7-36B33C094C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38C00-B028-4173-8E00-5E601D5E8E30}"/>
              </a:ext>
            </a:extLst>
          </p:cNvPr>
          <p:cNvSpPr/>
          <p:nvPr userDrawn="1"/>
        </p:nvSpPr>
        <p:spPr bwMode="invGray">
          <a:xfrm>
            <a:off x="9736138" y="2128838"/>
            <a:ext cx="1976437" cy="693737"/>
          </a:xfrm>
          <a:prstGeom prst="rect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E732C3-1C81-4595-A126-8B55E396618B}"/>
              </a:ext>
            </a:extLst>
          </p:cNvPr>
          <p:cNvSpPr/>
          <p:nvPr userDrawn="1"/>
        </p:nvSpPr>
        <p:spPr bwMode="gray">
          <a:xfrm>
            <a:off x="9736138" y="379413"/>
            <a:ext cx="1976437" cy="695325"/>
          </a:xfrm>
          <a:prstGeom prst="rect">
            <a:avLst/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itchFamily="2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defRPr sz="1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825500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179513" indent="-285750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1616075" indent="-358775" algn="l" rtl="0" eaLnBrk="0" fontAlgn="base" hangingPunct="0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760" y="3972191"/>
            <a:ext cx="11266635" cy="1917448"/>
          </a:xfrm>
        </p:spPr>
        <p:txBody>
          <a:bodyPr/>
          <a:lstStyle/>
          <a:p>
            <a:r>
              <a:rPr lang="en-US" sz="2600" dirty="0"/>
              <a:t>Susan Hillis, PhD, MS</a:t>
            </a:r>
          </a:p>
          <a:p>
            <a:r>
              <a:rPr lang="en-US" sz="2600" dirty="0"/>
              <a:t>Senior Technical Advisor, PEPFAR</a:t>
            </a:r>
          </a:p>
          <a:p>
            <a:r>
              <a:rPr lang="en-US" sz="2600" dirty="0"/>
              <a:t>Faith and Community Engagement</a:t>
            </a:r>
          </a:p>
          <a:p>
            <a:r>
              <a:rPr lang="en-US" sz="2600" dirty="0"/>
              <a:t>and Inter-agency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779" y="1855928"/>
            <a:ext cx="11598441" cy="1573072"/>
          </a:xfrm>
        </p:spPr>
        <p:txBody>
          <a:bodyPr/>
          <a:lstStyle/>
          <a:p>
            <a:r>
              <a:rPr lang="en-US" dirty="0"/>
              <a:t>PEPFAR Faith and Community Engagement: UNAIDS </a:t>
            </a:r>
            <a:r>
              <a:rPr lang="en-US"/>
              <a:t>Prevention Roadmap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97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DA25A-DF97-D156-37A5-318365066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UNAIDS Global HIV/AIDS Targets for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A9194-6A1B-32A3-9F13-713939B264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D7526-B089-11C3-2B7B-04244E167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A5A12-D339-BAA4-6910-5D18375D3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4" t="20334" r="18062" b="16666"/>
          <a:stretch/>
        </p:blipFill>
        <p:spPr>
          <a:xfrm>
            <a:off x="5048250" y="958048"/>
            <a:ext cx="7046168" cy="5282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F753B5-2875-9178-A831-F947FCDB3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25" t="17833" r="24156" b="9955"/>
          <a:stretch/>
        </p:blipFill>
        <p:spPr>
          <a:xfrm>
            <a:off x="480269" y="877030"/>
            <a:ext cx="4355248" cy="53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9ABBEE5-09E8-A57E-B054-3CB96933EA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869" t="17264" r="23018" b="48174"/>
          <a:stretch/>
        </p:blipFill>
        <p:spPr>
          <a:xfrm>
            <a:off x="6377940" y="137160"/>
            <a:ext cx="5454173" cy="5446393"/>
          </a:xfr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4B8C214-B32C-E982-F84E-4C7CA89F0F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869" t="53266" r="23018" b="6280"/>
          <a:stretch/>
        </p:blipFill>
        <p:spPr>
          <a:xfrm>
            <a:off x="272257" y="1417499"/>
            <a:ext cx="5633244" cy="52692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F250A-92A7-3D79-5028-8AA9DEA14BD5}"/>
              </a:ext>
            </a:extLst>
          </p:cNvPr>
          <p:cNvSpPr txBox="1"/>
          <p:nvPr/>
        </p:nvSpPr>
        <p:spPr>
          <a:xfrm>
            <a:off x="359886" y="68580"/>
            <a:ext cx="46634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UNAIDS HIV Prevention Roadmap 2025</a:t>
            </a:r>
          </a:p>
        </p:txBody>
      </p:sp>
    </p:spTree>
    <p:extLst>
      <p:ext uri="{BB962C8B-B14F-4D97-AF65-F5344CB8AC3E}">
        <p14:creationId xmlns:p14="http://schemas.microsoft.com/office/powerpoint/2010/main" val="94052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269D0-D7ED-2640-9820-C734C04E4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11" y="0"/>
            <a:ext cx="11969580" cy="1329595"/>
          </a:xfrm>
        </p:spPr>
        <p:txBody>
          <a:bodyPr/>
          <a:lstStyle/>
          <a:p>
            <a:r>
              <a:rPr lang="en-US" dirty="0"/>
              <a:t>South-to-South Faith and Community Partnerships</a:t>
            </a:r>
            <a:r>
              <a:rPr lang="en-US" sz="3100" dirty="0"/>
              <a:t>: Strategic for Sustaining Epidemic Control and Protecting Global Health </a:t>
            </a:r>
            <a:r>
              <a:rPr lang="en-US" dirty="0"/>
              <a:t>Security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E3E96-D43F-F44F-9855-F8FD098753E6}"/>
              </a:ext>
            </a:extLst>
          </p:cNvPr>
          <p:cNvSpPr txBox="1"/>
          <p:nvPr/>
        </p:nvSpPr>
        <p:spPr>
          <a:xfrm>
            <a:off x="54167" y="1107827"/>
            <a:ext cx="44303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Foundations of Hope’ (NFH)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community through webinars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interactive monthly webinars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April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425 faith and community leaders engaged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 faith infrastructures and media networks raising awareness for over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million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countries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1,871 person-sessions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NGOs, FBOs, CSOs, UNAIDS, Faith 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lliances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bilaterals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multilaterals, country governments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97% of participants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what they learned to improve programming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5DF3B-5740-45FA-8E01-FBAEFE2A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15" y="1252728"/>
            <a:ext cx="7780518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42F10-E3DC-A84C-7CFB-DD457FCA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547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Q Document" ma:contentTypeID="0x010100CF6536BCCD052945AB53604865BD50FC006484170BED30974399E15D58C72FDBE6" ma:contentTypeVersion="41" ma:contentTypeDescription="" ma:contentTypeScope="" ma:versionID="58980ebd0f37c88e9a2c16413cad48e3">
  <xsd:schema xmlns:xsd="http://www.w3.org/2001/XMLSchema" xmlns:xs="http://www.w3.org/2001/XMLSchema" xmlns:p="http://schemas.microsoft.com/office/2006/metadata/properties" xmlns:ns2="dddbb6e7-14b4-43ed-a6a0-4f33f1b5f5df" xmlns:ns3="cc7e942e-7528-42a9-b15d-65a90467e425" targetNamespace="http://schemas.microsoft.com/office/2006/metadata/properties" ma:root="true" ma:fieldsID="85bc43d3aa510e6d9625d1040269ade2" ns2:_="" ns3:_="">
    <xsd:import namespace="dddbb6e7-14b4-43ed-a6a0-4f33f1b5f5df"/>
    <xsd:import namespace="cc7e942e-7528-42a9-b15d-65a90467e425"/>
    <xsd:element name="properties">
      <xsd:complexType>
        <xsd:sequence>
          <xsd:element name="documentManagement">
            <xsd:complexType>
              <xsd:all>
                <xsd:element ref="ns2:Activities" minOccurs="0"/>
                <xsd:element ref="ns2:Program_x0020_Area" minOccurs="0"/>
                <xsd:element ref="ns2:Planning_x0020_and_x0020_Reporting_x0020_Cycle" minOccurs="0"/>
                <xsd:element ref="ns2:Fiscal_x0020_Year" minOccurs="0"/>
                <xsd:element ref="ns2:Agencies" minOccurs="0"/>
                <xsd:element ref="ns2:PEPFAR_x0020_Country" minOccurs="0"/>
                <xsd:element ref="ns2:TaxCatchAllLabel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3:MediaServiceDateTaken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bb6e7-14b4-43ed-a6a0-4f33f1b5f5df" elementFormDefault="qualified">
    <xsd:import namespace="http://schemas.microsoft.com/office/2006/documentManagement/types"/>
    <xsd:import namespace="http://schemas.microsoft.com/office/infopath/2007/PartnerControls"/>
    <xsd:element name="Activities" ma:index="3" nillable="true" ma:displayName="Activities" ma:format="Dropdown" ma:internalName="Activities" ma:readOnly="false">
      <xsd:simpleType>
        <xsd:restriction base="dms:Choice">
          <xsd:enumeration value="(None)"/>
          <xsd:enumeration value="Communications"/>
          <xsd:enumeration value="Event"/>
          <xsd:enumeration value="Financial"/>
          <xsd:enumeration value="Human Resources"/>
          <xsd:enumeration value="Meeting"/>
          <xsd:enumeration value="Planning"/>
          <xsd:enumeration value="Records"/>
          <xsd:enumeration value="Training"/>
        </xsd:restriction>
      </xsd:simpleType>
    </xsd:element>
    <xsd:element name="Program_x0020_Area" ma:index="4" nillable="true" ma:displayName="Program Area" ma:format="Dropdown" ma:internalName="Program_x0020_Area" ma:readOnly="false">
      <xsd:simpleType>
        <xsd:restriction base="dms:Choice">
          <xsd:enumeration value="(None)"/>
          <xsd:enumeration value="Prevention"/>
          <xsd:enumeration value="Care"/>
          <xsd:enumeration value="Treatment"/>
          <xsd:enumeration value="Systems and Governance"/>
          <xsd:enumeration value="Cross Cutting"/>
        </xsd:restriction>
      </xsd:simpleType>
    </xsd:element>
    <xsd:element name="Planning_x0020_and_x0020_Reporting_x0020_Cycle" ma:index="5" nillable="true" ma:displayName="Planning and Reporting Cycle" ma:format="Dropdown" ma:internalName="Planning_x0020_and_x0020_Reporting_x0020_Cycle" ma:readOnly="false">
      <xsd:simpleType>
        <xsd:restriction base="dms:Choice">
          <xsd:enumeration value="(None)"/>
          <xsd:enumeration value="Archive"/>
          <xsd:enumeration value="APR"/>
          <xsd:enumeration value="COP"/>
          <xsd:enumeration value="HOP"/>
          <xsd:enumeration value="OPU"/>
          <xsd:enumeration value="Pre-COP"/>
          <xsd:enumeration value="SAPR"/>
        </xsd:restriction>
      </xsd:simpleType>
    </xsd:element>
    <xsd:element name="Fiscal_x0020_Year" ma:index="6" nillable="true" ma:displayName="Fiscal Year" ma:format="Dropdown" ma:internalName="Fiscal_x0020_Year" ma:readOnly="false">
      <xsd:simpleType>
        <xsd:restriction base="dms:Choice">
          <xsd:enumeration value="(None)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4"/>
          <xsd:enumeration value="2013"/>
          <xsd:enumeration value="2012"/>
          <xsd:enumeration value="2011"/>
        </xsd:restriction>
      </xsd:simpleType>
    </xsd:element>
    <xsd:element name="Agencies" ma:index="7" nillable="true" ma:displayName="Agency" ma:format="Dropdown" ma:internalName="Agencies" ma:readOnly="false">
      <xsd:simpleType>
        <xsd:restriction base="dms:Choice">
          <xsd:enumeration value="(None)"/>
          <xsd:enumeration value="All"/>
          <xsd:enumeration value="Commerce"/>
          <xsd:enumeration value="Defense"/>
          <xsd:enumeration value="Labor"/>
          <xsd:enumeration value="HHS/CDC"/>
          <xsd:enumeration value="HHS/FDA"/>
          <xsd:enumeration value="HHS/HRSA"/>
          <xsd:enumeration value="HHS/NIH"/>
          <xsd:enumeration value="HHS/OGA"/>
          <xsd:enumeration value="HHS/SAMHSA"/>
          <xsd:enumeration value="Other"/>
          <xsd:enumeration value="Peace Corps"/>
          <xsd:enumeration value="State"/>
          <xsd:enumeration value="Treasury"/>
          <xsd:enumeration value="USAID"/>
        </xsd:restriction>
      </xsd:simpleType>
    </xsd:element>
    <xsd:element name="PEPFAR_x0020_Country" ma:index="8" nillable="true" ma:displayName="OU" ma:internalName="PEPFAR_x0020_Count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None)"/>
                    <xsd:enumeration value="All"/>
                    <xsd:enumeration value="Angola"/>
                    <xsd:enumeration value="Asia Regional Program (ARP)"/>
                    <xsd:enumeration value="Botswana"/>
                    <xsd:enumeration value="Burma"/>
                    <xsd:enumeration value="Burundi"/>
                    <xsd:enumeration value="Burkina Faso"/>
                    <xsd:enumeration value="Cambodia"/>
                    <xsd:enumeration value="Cameroon"/>
                    <xsd:enumeration value="Caribbean Region"/>
                    <xsd:enumeration value="Central America Region"/>
                    <xsd:enumeration value="Central Asia Region"/>
                    <xsd:enumeration value="Cote d' Ivoire"/>
                    <xsd:enumeration value="Democratic Republic of the Congo"/>
                    <xsd:enumeration value="Dominican Republic"/>
                    <xsd:enumeration value="Eswatini"/>
                    <xsd:enumeration value="Ethiopia"/>
                    <xsd:enumeration value="Ghana"/>
                    <xsd:enumeration value="Guyana"/>
                    <xsd:enumeration value="Haiti"/>
                    <xsd:enumeration value="HQ"/>
                    <xsd:enumeration value="India"/>
                    <xsd:enumeration value="Indonesia"/>
                    <xsd:enumeration value="Kenya"/>
                    <xsd:enumeration value="Lesotho"/>
                    <xsd:enumeration value="Liberia"/>
                    <xsd:enumeration value="Malawi"/>
                    <xsd:enumeration value="Mali"/>
                    <xsd:enumeration value="Mozambique"/>
                    <xsd:enumeration value="Namibia"/>
                    <xsd:enumeration value="Nigeria"/>
                    <xsd:enumeration value="PNG"/>
                    <xsd:enumeration value="Russia"/>
                    <xsd:enumeration value="Rwanda"/>
                    <xsd:enumeration value="Senegal"/>
                    <xsd:enumeration value="South Africa"/>
                    <xsd:enumeration value="South Sudan"/>
                    <xsd:enumeration value="Tanzania"/>
                    <xsd:enumeration value="Togo"/>
                    <xsd:enumeration value="Uganda"/>
                    <xsd:enumeration value="Ukraine"/>
                    <xsd:enumeration value="Vietnam"/>
                    <xsd:enumeration value="West Africa Region"/>
                    <xsd:enumeration value="Zambia"/>
                    <xsd:enumeration value="Zimbabwe"/>
                  </xsd:restriction>
                </xsd:simpleType>
              </xsd:element>
            </xsd:sequence>
          </xsd:extension>
        </xsd:complexContent>
      </xsd:complexType>
    </xsd:element>
    <xsd:element name="TaxCatchAllLabel" ma:index="13" nillable="true" ma:displayName="Taxonomy Catch All Column1" ma:hidden="true" ma:list="{a5a28ea1-8a4a-419d-b416-a05042de416a}" ma:internalName="TaxCatchAllLabel" ma:readOnly="true" ma:showField="CatchAllDataLabel" ma:web="dddbb6e7-14b4-43ed-a6a0-4f33f1b5f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readOnly="false" ma:fieldId="{23f27201-bee3-471e-b2e7-b64fd8b7ca38}" ma:taxonomyMulti="true" ma:sspId="94767d08-2742-46f5-905b-88795b8312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5a28ea1-8a4a-419d-b416-a05042de416a}" ma:internalName="TaxCatchAll" ma:readOnly="false" ma:showField="CatchAllData" ma:web="dddbb6e7-14b4-43ed-a6a0-4f33f1b5f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942e-7528-42a9-b15d-65a90467e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lanning_x0020_and_x0020_Reporting_x0020_Cycle xmlns="dddbb6e7-14b4-43ed-a6a0-4f33f1b5f5df" xsi:nil="true"/>
    <PEPFAR_x0020_Country xmlns="dddbb6e7-14b4-43ed-a6a0-4f33f1b5f5df" xsi:nil="true"/>
    <Program_x0020_Area xmlns="dddbb6e7-14b4-43ed-a6a0-4f33f1b5f5df" xsi:nil="true"/>
    <Activities xmlns="dddbb6e7-14b4-43ed-a6a0-4f33f1b5f5df" xsi:nil="true"/>
    <TaxCatchAll xmlns="dddbb6e7-14b4-43ed-a6a0-4f33f1b5f5df" xsi:nil="true"/>
    <Agencies xmlns="dddbb6e7-14b4-43ed-a6a0-4f33f1b5f5df" xsi:nil="true"/>
    <Fiscal_x0020_Year xmlns="dddbb6e7-14b4-43ed-a6a0-4f33f1b5f5df" xsi:nil="true"/>
    <TaxKeywordTaxHTField xmlns="dddbb6e7-14b4-43ed-a6a0-4f33f1b5f5df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970568F-8649-49E8-87DC-08A7D0A3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91DF8-1B6D-40A9-9121-C2A76FAF3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bb6e7-14b4-43ed-a6a0-4f33f1b5f5df"/>
    <ds:schemaRef ds:uri="cc7e942e-7528-42a9-b15d-65a90467e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C4D767-2F66-4E59-A1BE-7C1ACEDEAE1F}">
  <ds:schemaRefs>
    <ds:schemaRef ds:uri="http://purl.org/dc/terms/"/>
    <ds:schemaRef ds:uri="dddbb6e7-14b4-43ed-a6a0-4f33f1b5f5d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cc7e942e-7528-42a9-b15d-65a90467e42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136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Ebrima</vt:lpstr>
      <vt:lpstr>Myriad Web Pro</vt:lpstr>
      <vt:lpstr>Segoe UI</vt:lpstr>
      <vt:lpstr>Times New Roman</vt:lpstr>
      <vt:lpstr>Wingdings</vt:lpstr>
      <vt:lpstr>Office Theme</vt:lpstr>
      <vt:lpstr>3_Custom Design</vt:lpstr>
      <vt:lpstr>5_Office Theme</vt:lpstr>
      <vt:lpstr>1_Master</vt:lpstr>
      <vt:lpstr>PEPFAR Faith and Community Engagement: UNAIDS Prevention Roadmap 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Guidance Tech Cons  2023</dc:title>
  <dc:creator>Wolf, Hilary (CDC/DDPHSIS/CGH/DGHT)</dc:creator>
  <cp:lastModifiedBy>susan hillis</cp:lastModifiedBy>
  <cp:revision>103</cp:revision>
  <dcterms:created xsi:type="dcterms:W3CDTF">2022-05-24T15:47:02Z</dcterms:created>
  <dcterms:modified xsi:type="dcterms:W3CDTF">2022-08-22T19:17:07Z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0x010100CF6536BCCD052945AB53604865BD50FC006484170BED30974399E15D58C72FDBE6</vt:lpwstr>
  </property>
  <property fmtid="{D5CDD505-2E9C-101B-9397-08002B2CF9AE}" pid="3" name="TaxKeyword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2022-06-27T17:09:50Z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b3ac35b7-1f9d-48c8-b169-1892e0c21501</vt:lpwstr>
  </property>
  <property fmtid="{D5CDD505-2E9C-101B-9397-08002B2CF9AE}" pid="10" name="MSIP_Label_7b94a7b8-f06c-4dfe-bdcc-9b548fd58c31_ContentBits">
    <vt:lpwstr>0</vt:lpwstr>
  </property>
</Properties>
</file>