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r1XF21D+qlX6PKYs8C1Zkfk2R8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is, Susan (CDC/DDNID/NCIPC/DVP)" initials="" lastIdx="4" clrIdx="0"/>
  <p:cmAuthor id="1" name="Shelton Tagum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0" y="6535"/>
            <a:ext cx="12203045" cy="4399595"/>
          </a:xfrm>
          <a:prstGeom prst="rect">
            <a:avLst/>
          </a:prstGeom>
          <a:solidFill>
            <a:srgbClr val="00206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b="1">
                <a:solidFill>
                  <a:schemeClr val="lt1"/>
                </a:solidFill>
              </a:rPr>
              <a:t> </a:t>
            </a:r>
            <a:br>
              <a:rPr lang="en-US" b="1">
                <a:solidFill>
                  <a:schemeClr val="lt1"/>
                </a:solidFill>
              </a:rPr>
            </a:br>
            <a:r>
              <a:rPr lang="en-US" b="1">
                <a:solidFill>
                  <a:schemeClr val="lt1"/>
                </a:solidFill>
              </a:rPr>
              <a:t>COVID-19 Parenting Tips Impact</a:t>
            </a:r>
            <a:br>
              <a:rPr lang="en-US" b="1">
                <a:solidFill>
                  <a:schemeClr val="lt1"/>
                </a:solidFill>
              </a:rPr>
            </a:br>
            <a:r>
              <a:rPr lang="en-US" b="1">
                <a:solidFill>
                  <a:schemeClr val="lt1"/>
                </a:solidFill>
              </a:rPr>
              <a:t>Zambia and Malawi Report</a:t>
            </a:r>
            <a:endParaRPr/>
          </a:p>
        </p:txBody>
      </p:sp>
      <p:sp>
        <p:nvSpPr>
          <p:cNvPr id="85" name="Google Shape;85;p1"/>
          <p:cNvSpPr txBox="1">
            <a:spLocks noGrp="1"/>
          </p:cNvSpPr>
          <p:nvPr>
            <p:ph type="subTitle" idx="1"/>
          </p:nvPr>
        </p:nvSpPr>
        <p:spPr>
          <a:xfrm>
            <a:off x="16804" y="4882762"/>
            <a:ext cx="7122941" cy="19687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None/>
            </a:pPr>
            <a:r>
              <a:rPr lang="en-US" sz="2000"/>
              <a:t>Remmy Hamapande, Zambia Country Director</a:t>
            </a:r>
            <a:endParaRPr/>
          </a:p>
          <a:p>
            <a:pPr marL="0" lvl="0" indent="0" algn="ctr" rtl="0">
              <a:lnSpc>
                <a:spcPct val="90000"/>
              </a:lnSpc>
              <a:spcBef>
                <a:spcPts val="1000"/>
              </a:spcBef>
              <a:spcAft>
                <a:spcPts val="0"/>
              </a:spcAft>
              <a:buClr>
                <a:schemeClr val="dk1"/>
              </a:buClr>
              <a:buSzPts val="2000"/>
              <a:buNone/>
            </a:pPr>
            <a:r>
              <a:rPr lang="en-US" sz="2000"/>
              <a:t>Stephen Rodgers Modjeza, Malawi Country Director</a:t>
            </a:r>
            <a:endParaRPr/>
          </a:p>
        </p:txBody>
      </p:sp>
      <p:pic>
        <p:nvPicPr>
          <p:cNvPr id="86" name="Google Shape;86;p1"/>
          <p:cNvPicPr preferRelativeResize="0"/>
          <p:nvPr/>
        </p:nvPicPr>
        <p:blipFill rotWithShape="1">
          <a:blip r:embed="rId3">
            <a:alphaModFix/>
          </a:blip>
          <a:srcRect/>
          <a:stretch/>
        </p:blipFill>
        <p:spPr>
          <a:xfrm>
            <a:off x="7351050" y="4882761"/>
            <a:ext cx="2138288" cy="1500553"/>
          </a:xfrm>
          <a:prstGeom prst="rect">
            <a:avLst/>
          </a:prstGeom>
          <a:noFill/>
          <a:ln>
            <a:noFill/>
          </a:ln>
          <a:effectLst>
            <a:outerShdw blurRad="50800">
              <a:srgbClr val="000000">
                <a:alpha val="40000"/>
              </a:srgbClr>
            </a:outerShdw>
          </a:effectLst>
        </p:spPr>
      </p:pic>
      <p:pic>
        <p:nvPicPr>
          <p:cNvPr id="87" name="Google Shape;87;p1"/>
          <p:cNvPicPr preferRelativeResize="0"/>
          <p:nvPr/>
        </p:nvPicPr>
        <p:blipFill rotWithShape="1">
          <a:blip r:embed="rId4">
            <a:alphaModFix/>
          </a:blip>
          <a:srcRect/>
          <a:stretch/>
        </p:blipFill>
        <p:spPr>
          <a:xfrm>
            <a:off x="9777048" y="4405481"/>
            <a:ext cx="2138288" cy="21289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0" y="0"/>
            <a:ext cx="12192000" cy="1758462"/>
          </a:xfrm>
          <a:prstGeom prst="rect">
            <a:avLst/>
          </a:prstGeom>
          <a:solidFill>
            <a:srgbClr val="002060"/>
          </a:solidFill>
          <a:ln>
            <a:noFill/>
          </a:ln>
        </p:spPr>
        <p:txBody>
          <a:bodyPr spcFirstLastPara="1" wrap="square" lIns="91425" tIns="45700" rIns="91425" bIns="91425"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Looking to the Future</a:t>
            </a:r>
            <a:endParaRPr/>
          </a:p>
        </p:txBody>
      </p:sp>
      <p:sp>
        <p:nvSpPr>
          <p:cNvPr id="161" name="Google Shape;161;p10"/>
          <p:cNvSpPr txBox="1">
            <a:spLocks noGrp="1"/>
          </p:cNvSpPr>
          <p:nvPr>
            <p:ph type="body" idx="1"/>
          </p:nvPr>
        </p:nvSpPr>
        <p:spPr>
          <a:xfrm>
            <a:off x="560363" y="2335237"/>
            <a:ext cx="11071274" cy="36998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a:t>We will support the local church by continuing to share:</a:t>
            </a:r>
            <a:endParaRPr/>
          </a:p>
          <a:p>
            <a:pPr marL="228600" lvl="0" indent="-228600" algn="l" rtl="0">
              <a:lnSpc>
                <a:spcPct val="90000"/>
              </a:lnSpc>
              <a:spcBef>
                <a:spcPts val="1000"/>
              </a:spcBef>
              <a:spcAft>
                <a:spcPts val="0"/>
              </a:spcAft>
              <a:buClr>
                <a:schemeClr val="dk1"/>
              </a:buClr>
              <a:buSzPts val="3600"/>
              <a:buFont typeface="Arial"/>
              <a:buChar char="•"/>
            </a:pPr>
            <a:r>
              <a:rPr lang="en-US" sz="3600" i="1"/>
              <a:t>Parenting Tips: A guide for church leaders </a:t>
            </a:r>
            <a:endParaRPr/>
          </a:p>
          <a:p>
            <a:pPr marL="228600" lvl="0" indent="-228600" algn="l" rtl="0">
              <a:lnSpc>
                <a:spcPct val="90000"/>
              </a:lnSpc>
              <a:spcBef>
                <a:spcPts val="1000"/>
              </a:spcBef>
              <a:spcAft>
                <a:spcPts val="0"/>
              </a:spcAft>
              <a:buClr>
                <a:schemeClr val="dk1"/>
              </a:buClr>
              <a:buSzPts val="3600"/>
              <a:buFont typeface="Arial"/>
              <a:buChar char="•"/>
            </a:pPr>
            <a:r>
              <a:rPr lang="en-US" sz="3600" i="1"/>
              <a:t>COVID-19 Parenting Tips </a:t>
            </a:r>
            <a:r>
              <a:rPr lang="en-US" sz="3600"/>
              <a:t>with other evidence-based tools to empower caregivers and parents so that every child will experience the love and security of a family, church and community through our ministry in southern Africa</a:t>
            </a:r>
            <a:endParaRPr sz="3600" b="1"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0" y="1"/>
            <a:ext cx="12192000" cy="1690688"/>
          </a:xfrm>
          <a:prstGeom prst="rect">
            <a:avLst/>
          </a:prstGeom>
          <a:solidFill>
            <a:srgbClr val="00206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 Zambia: Early situation of Covid-19</a:t>
            </a:r>
            <a:endParaRPr/>
          </a:p>
        </p:txBody>
      </p:sp>
      <p:sp>
        <p:nvSpPr>
          <p:cNvPr id="93" name="Google Shape;93;p2"/>
          <p:cNvSpPr txBox="1">
            <a:spLocks noGrp="1"/>
          </p:cNvSpPr>
          <p:nvPr>
            <p:ph type="body" idx="1"/>
          </p:nvPr>
        </p:nvSpPr>
        <p:spPr>
          <a:xfrm>
            <a:off x="140326" y="1969477"/>
            <a:ext cx="6401151" cy="4572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Panic, stress and fear about uncertain future, loss of employment, school closures, shortages of basic goods</a:t>
            </a:r>
            <a:endParaRPr/>
          </a:p>
          <a:p>
            <a:pPr marL="228600" lvl="0" indent="-228600" algn="l" rtl="0">
              <a:lnSpc>
                <a:spcPct val="90000"/>
              </a:lnSpc>
              <a:spcBef>
                <a:spcPts val="1000"/>
              </a:spcBef>
              <a:spcAft>
                <a:spcPts val="0"/>
              </a:spcAft>
              <a:buClr>
                <a:schemeClr val="dk1"/>
              </a:buClr>
              <a:buSzPts val="3200"/>
              <a:buChar char="•"/>
            </a:pPr>
            <a:r>
              <a:rPr lang="en-US" sz="3200"/>
              <a:t>Challenges and struggles of how to cope with stress and increased gender violence</a:t>
            </a:r>
            <a:endParaRPr/>
          </a:p>
          <a:p>
            <a:pPr marL="228600" lvl="0" indent="-228600" algn="l" rtl="0">
              <a:lnSpc>
                <a:spcPct val="90000"/>
              </a:lnSpc>
              <a:spcBef>
                <a:spcPts val="1000"/>
              </a:spcBef>
              <a:spcAft>
                <a:spcPts val="0"/>
              </a:spcAft>
              <a:buClr>
                <a:schemeClr val="dk1"/>
              </a:buClr>
              <a:buSzPts val="3200"/>
              <a:buChar char="•"/>
            </a:pPr>
            <a:r>
              <a:rPr lang="en-US" sz="3200"/>
              <a:t>Not knowing how to relate with children outside the normal routine</a:t>
            </a:r>
            <a:endParaRPr/>
          </a:p>
          <a:p>
            <a:pPr marL="0" lvl="0" indent="0" algn="l" rtl="0">
              <a:lnSpc>
                <a:spcPct val="90000"/>
              </a:lnSpc>
              <a:spcBef>
                <a:spcPts val="1000"/>
              </a:spcBef>
              <a:spcAft>
                <a:spcPts val="0"/>
              </a:spcAft>
              <a:buClr>
                <a:schemeClr val="dk1"/>
              </a:buClr>
              <a:buSzPts val="3200"/>
              <a:buNone/>
            </a:pPr>
            <a:r>
              <a:rPr lang="en-US" sz="3200"/>
              <a:t/>
            </a:r>
            <a:br>
              <a:rPr lang="en-US" sz="3200"/>
            </a:br>
            <a:endParaRPr sz="3200"/>
          </a:p>
          <a:p>
            <a:pPr marL="228600" lvl="0" indent="-25400" algn="l" rtl="0">
              <a:lnSpc>
                <a:spcPct val="90000"/>
              </a:lnSpc>
              <a:spcBef>
                <a:spcPts val="1000"/>
              </a:spcBef>
              <a:spcAft>
                <a:spcPts val="0"/>
              </a:spcAft>
              <a:buClr>
                <a:schemeClr val="dk1"/>
              </a:buClr>
              <a:buSzPts val="3200"/>
              <a:buNone/>
            </a:pPr>
            <a:endParaRPr sz="3200"/>
          </a:p>
        </p:txBody>
      </p:sp>
      <p:sp>
        <p:nvSpPr>
          <p:cNvPr id="94" name="Google Shape;94;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95" name="Google Shape;95;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96" name="Google Shape;96;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97" name="Google Shape;97;p2"/>
          <p:cNvSpPr/>
          <p:nvPr/>
        </p:nvSpPr>
        <p:spPr>
          <a:xfrm>
            <a:off x="5977217" y="3244334"/>
            <a:ext cx="2904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98" name="Google Shape;98;p2"/>
          <p:cNvPicPr preferRelativeResize="0"/>
          <p:nvPr/>
        </p:nvPicPr>
        <p:blipFill rotWithShape="1">
          <a:blip r:embed="rId3">
            <a:alphaModFix/>
          </a:blip>
          <a:srcRect/>
          <a:stretch/>
        </p:blipFill>
        <p:spPr>
          <a:xfrm>
            <a:off x="6823998" y="2461438"/>
            <a:ext cx="5227676" cy="40800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0" y="-98474"/>
            <a:ext cx="12192000" cy="1997613"/>
          </a:xfrm>
          <a:prstGeom prst="rect">
            <a:avLst/>
          </a:prstGeom>
          <a:solidFill>
            <a:srgbClr val="002060"/>
          </a:solidFill>
          <a:ln>
            <a:noFill/>
          </a:ln>
        </p:spPr>
        <p:txBody>
          <a:bodyPr spcFirstLastPara="1" wrap="square" lIns="91425" tIns="45700" rIns="91425" bIns="2743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a:solidFill>
                  <a:schemeClr val="lt1"/>
                </a:solidFill>
              </a:rPr>
              <a:t>Zambia: Parenting Tips info dissemination</a:t>
            </a:r>
            <a:endParaRPr/>
          </a:p>
        </p:txBody>
      </p:sp>
      <p:sp>
        <p:nvSpPr>
          <p:cNvPr id="104" name="Google Shape;104;p3"/>
          <p:cNvSpPr txBox="1">
            <a:spLocks noGrp="1"/>
          </p:cNvSpPr>
          <p:nvPr>
            <p:ph type="body" idx="1"/>
          </p:nvPr>
        </p:nvSpPr>
        <p:spPr>
          <a:xfrm>
            <a:off x="115327" y="2236354"/>
            <a:ext cx="5525817" cy="363651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dirty="0"/>
              <a:t>Through existing partner churches</a:t>
            </a:r>
            <a:endParaRPr dirty="0"/>
          </a:p>
          <a:p>
            <a:pPr marL="228600" lvl="0" indent="-228600" algn="l" rtl="0">
              <a:lnSpc>
                <a:spcPct val="90000"/>
              </a:lnSpc>
              <a:spcBef>
                <a:spcPts val="1000"/>
              </a:spcBef>
              <a:spcAft>
                <a:spcPts val="0"/>
              </a:spcAft>
              <a:buClr>
                <a:schemeClr val="dk1"/>
              </a:buClr>
              <a:buSzPts val="3200"/>
              <a:buChar char="•"/>
            </a:pPr>
            <a:r>
              <a:rPr lang="en-US" sz="3200" dirty="0"/>
              <a:t>Online Platforms – WhatsApp</a:t>
            </a:r>
            <a:endParaRPr dirty="0"/>
          </a:p>
          <a:p>
            <a:pPr marL="228600" lvl="0" indent="-228600" algn="l" rtl="0">
              <a:lnSpc>
                <a:spcPct val="90000"/>
              </a:lnSpc>
              <a:spcBef>
                <a:spcPts val="1000"/>
              </a:spcBef>
              <a:spcAft>
                <a:spcPts val="0"/>
              </a:spcAft>
              <a:buClr>
                <a:schemeClr val="dk1"/>
              </a:buClr>
              <a:buSzPts val="3200"/>
              <a:buChar char="•"/>
            </a:pPr>
            <a:r>
              <a:rPr lang="en-US" sz="3200" dirty="0"/>
              <a:t>In person instruction- hard copies</a:t>
            </a:r>
            <a:endParaRPr dirty="0"/>
          </a:p>
          <a:p>
            <a:pPr marL="228600" lvl="0" indent="-228600" algn="l" rtl="0">
              <a:lnSpc>
                <a:spcPct val="90000"/>
              </a:lnSpc>
              <a:spcBef>
                <a:spcPts val="1000"/>
              </a:spcBef>
              <a:spcAft>
                <a:spcPts val="0"/>
              </a:spcAft>
              <a:buClr>
                <a:schemeClr val="dk1"/>
              </a:buClr>
              <a:buSzPts val="3200"/>
              <a:buChar char="•"/>
            </a:pPr>
            <a:r>
              <a:rPr lang="en-US" sz="3200" dirty="0"/>
              <a:t>Radio</a:t>
            </a:r>
            <a:endParaRPr dirty="0"/>
          </a:p>
        </p:txBody>
      </p:sp>
      <p:pic>
        <p:nvPicPr>
          <p:cNvPr id="105" name="Google Shape;105;p3"/>
          <p:cNvPicPr preferRelativeResize="0"/>
          <p:nvPr/>
        </p:nvPicPr>
        <p:blipFill rotWithShape="1">
          <a:blip r:embed="rId3">
            <a:alphaModFix/>
          </a:blip>
          <a:srcRect/>
          <a:stretch/>
        </p:blipFill>
        <p:spPr>
          <a:xfrm>
            <a:off x="5781822" y="1899139"/>
            <a:ext cx="6410178" cy="49588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0" y="1"/>
            <a:ext cx="7119589" cy="1645919"/>
          </a:xfrm>
          <a:prstGeom prst="rect">
            <a:avLst/>
          </a:prstGeom>
          <a:solidFill>
            <a:srgbClr val="002060"/>
          </a:solidFill>
          <a:ln>
            <a:noFill/>
          </a:ln>
        </p:spPr>
        <p:txBody>
          <a:bodyPr spcFirstLastPara="1" wrap="square" lIns="91425" tIns="45700" rIns="91425" bIns="91425"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Zambia: Impact</a:t>
            </a:r>
            <a:endParaRPr/>
          </a:p>
        </p:txBody>
      </p:sp>
      <p:pic>
        <p:nvPicPr>
          <p:cNvPr id="111" name="Google Shape;111;p4"/>
          <p:cNvPicPr preferRelativeResize="0">
            <a:picLocks noGrp="1"/>
          </p:cNvPicPr>
          <p:nvPr>
            <p:ph type="body" idx="1"/>
          </p:nvPr>
        </p:nvPicPr>
        <p:blipFill rotWithShape="1">
          <a:blip r:embed="rId3">
            <a:alphaModFix/>
          </a:blip>
          <a:srcRect/>
          <a:stretch/>
        </p:blipFill>
        <p:spPr>
          <a:xfrm>
            <a:off x="7119589" y="19210"/>
            <a:ext cx="5125772" cy="6838790"/>
          </a:xfrm>
          <a:prstGeom prst="rect">
            <a:avLst/>
          </a:prstGeom>
          <a:noFill/>
          <a:ln>
            <a:noFill/>
          </a:ln>
        </p:spPr>
      </p:pic>
      <p:sp>
        <p:nvSpPr>
          <p:cNvPr id="112" name="Google Shape;112;p4"/>
          <p:cNvSpPr txBox="1"/>
          <p:nvPr/>
        </p:nvSpPr>
        <p:spPr>
          <a:xfrm>
            <a:off x="-125" y="2219425"/>
            <a:ext cx="7119600" cy="403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Parenting Tips were shared with:</a:t>
            </a:r>
            <a:endParaRPr/>
          </a:p>
          <a:p>
            <a:pPr marL="285750" marR="0" lvl="0" indent="-285750" algn="l" rtl="0">
              <a:spcBef>
                <a:spcPts val="0"/>
              </a:spcBef>
              <a:spcAft>
                <a:spcPts val="0"/>
              </a:spcAft>
              <a:buClr>
                <a:schemeClr val="dk1"/>
              </a:buClr>
              <a:buSzPts val="3200"/>
              <a:buFont typeface="Arial"/>
              <a:buChar char="•"/>
            </a:pPr>
            <a:r>
              <a:rPr lang="en-US" sz="3200" b="1">
                <a:solidFill>
                  <a:schemeClr val="dk1"/>
                </a:solidFill>
                <a:latin typeface="Calibri"/>
                <a:ea typeface="Calibri"/>
                <a:cs typeface="Calibri"/>
                <a:sym typeface="Calibri"/>
              </a:rPr>
              <a:t>23 partner </a:t>
            </a:r>
            <a:r>
              <a:rPr lang="en-US" sz="3200">
                <a:solidFill>
                  <a:schemeClr val="dk1"/>
                </a:solidFill>
                <a:latin typeface="Calibri"/>
                <a:ea typeface="Calibri"/>
                <a:cs typeface="Calibri"/>
                <a:sym typeface="Calibri"/>
              </a:rPr>
              <a:t>churches reaching </a:t>
            </a:r>
            <a:r>
              <a:rPr lang="en-US" sz="3200" b="1">
                <a:solidFill>
                  <a:schemeClr val="dk1"/>
                </a:solidFill>
                <a:latin typeface="Calibri"/>
                <a:ea typeface="Calibri"/>
                <a:cs typeface="Calibri"/>
                <a:sym typeface="Calibri"/>
              </a:rPr>
              <a:t>5750 Households </a:t>
            </a:r>
            <a:r>
              <a:rPr lang="en-US" sz="3200">
                <a:solidFill>
                  <a:schemeClr val="dk1"/>
                </a:solidFill>
                <a:latin typeface="Calibri"/>
                <a:ea typeface="Calibri"/>
                <a:cs typeface="Calibri"/>
                <a:sym typeface="Calibri"/>
              </a:rPr>
              <a:t>(online, in-person)</a:t>
            </a:r>
            <a:endParaRPr>
              <a:latin typeface="Calibri"/>
              <a:ea typeface="Calibri"/>
              <a:cs typeface="Calibri"/>
              <a:sym typeface="Calibri"/>
            </a:endParaRPr>
          </a:p>
          <a:p>
            <a:pPr marL="285750" marR="0" lvl="0" indent="-285750" algn="l" rtl="0">
              <a:spcBef>
                <a:spcPts val="0"/>
              </a:spcBef>
              <a:spcAft>
                <a:spcPts val="0"/>
              </a:spcAft>
              <a:buClr>
                <a:schemeClr val="dk1"/>
              </a:buClr>
              <a:buSzPts val="3200"/>
              <a:buFont typeface="Arial"/>
              <a:buChar char="•"/>
            </a:pPr>
            <a:r>
              <a:rPr lang="en-US" sz="3200" b="1">
                <a:solidFill>
                  <a:schemeClr val="dk1"/>
                </a:solidFill>
                <a:latin typeface="Calibri"/>
                <a:ea typeface="Calibri"/>
                <a:cs typeface="Calibri"/>
                <a:sym typeface="Calibri"/>
              </a:rPr>
              <a:t>3 million caregivers</a:t>
            </a:r>
            <a:r>
              <a:rPr lang="en-US" sz="3200">
                <a:solidFill>
                  <a:schemeClr val="dk1"/>
                </a:solidFill>
                <a:latin typeface="Calibri"/>
                <a:ea typeface="Calibri"/>
                <a:cs typeface="Calibri"/>
                <a:sym typeface="Calibri"/>
              </a:rPr>
              <a:t>/parents via radio</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Evaluation: Standard questionnaire from Parenting for Lifelong Health:</a:t>
            </a:r>
            <a:endParaRPr/>
          </a:p>
          <a:p>
            <a:pPr marL="342900" marR="0" lvl="0" indent="-3429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Random Sample of </a:t>
            </a:r>
            <a:r>
              <a:rPr lang="en-US" sz="3200" b="1">
                <a:solidFill>
                  <a:schemeClr val="dk1"/>
                </a:solidFill>
                <a:latin typeface="Calibri"/>
                <a:ea typeface="Calibri"/>
                <a:cs typeface="Calibri"/>
                <a:sym typeface="Calibri"/>
              </a:rPr>
              <a:t>267 Households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0" y="1"/>
            <a:ext cx="12192000" cy="1674054"/>
          </a:xfrm>
          <a:prstGeom prst="rect">
            <a:avLst/>
          </a:prstGeom>
          <a:solidFill>
            <a:srgbClr val="002060"/>
          </a:solidFill>
          <a:ln>
            <a:noFill/>
          </a:ln>
        </p:spPr>
        <p:txBody>
          <a:bodyPr spcFirstLastPara="1" wrap="square" lIns="91425" tIns="45700" rIns="91425" bIns="91425"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Zambia: Quotes from Caregivers</a:t>
            </a:r>
            <a:endParaRPr/>
          </a:p>
        </p:txBody>
      </p:sp>
      <p:sp>
        <p:nvSpPr>
          <p:cNvPr id="118" name="Google Shape;118;p5"/>
          <p:cNvSpPr txBox="1">
            <a:spLocks noGrp="1"/>
          </p:cNvSpPr>
          <p:nvPr>
            <p:ph type="body" idx="1"/>
          </p:nvPr>
        </p:nvSpPr>
        <p:spPr>
          <a:xfrm>
            <a:off x="450165" y="1674055"/>
            <a:ext cx="11276207" cy="488852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400"/>
              <a:buNone/>
            </a:pPr>
            <a:r>
              <a:rPr lang="en-US" sz="2400" i="1"/>
              <a:t>One parent testified to how it had been difficult for him to relate with his children on seemingly simple life issues.  Now he starts the day engaging his children in conversation.  Asking things like, ‘what do you have lined up for the day?’ to better connect with them.</a:t>
            </a:r>
            <a:endParaRPr/>
          </a:p>
          <a:p>
            <a:pPr marL="228600" lvl="0" indent="-76200" algn="ctr" rtl="0">
              <a:lnSpc>
                <a:spcPct val="90000"/>
              </a:lnSpc>
              <a:spcBef>
                <a:spcPts val="1000"/>
              </a:spcBef>
              <a:spcAft>
                <a:spcPts val="0"/>
              </a:spcAft>
              <a:buClr>
                <a:schemeClr val="dk1"/>
              </a:buClr>
              <a:buSzPts val="2400"/>
              <a:buNone/>
            </a:pPr>
            <a:endParaRPr sz="2400" i="1"/>
          </a:p>
          <a:p>
            <a:pPr marL="0" lvl="0" indent="0" algn="ctr" rtl="0">
              <a:lnSpc>
                <a:spcPct val="90000"/>
              </a:lnSpc>
              <a:spcBef>
                <a:spcPts val="1000"/>
              </a:spcBef>
              <a:spcAft>
                <a:spcPts val="0"/>
              </a:spcAft>
              <a:buClr>
                <a:schemeClr val="dk1"/>
              </a:buClr>
              <a:buSzPts val="2400"/>
              <a:buNone/>
            </a:pPr>
            <a:r>
              <a:rPr lang="en-US" sz="2400" i="1"/>
              <a:t>Another conceded to how much time he had lost by not building a thriving relationship with his children and soon the couple will have an empty nest. He said, “I am enjoying every moment I am having with my children and I can’t imagine how time has gone, my babies will soon leave home”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0" y="-168812"/>
            <a:ext cx="12192000" cy="1828799"/>
          </a:xfrm>
          <a:prstGeom prst="rect">
            <a:avLst/>
          </a:prstGeom>
          <a:solidFill>
            <a:srgbClr val="002060"/>
          </a:solidFill>
          <a:ln>
            <a:noFill/>
          </a:ln>
        </p:spPr>
        <p:txBody>
          <a:bodyPr spcFirstLastPara="1" wrap="square" lIns="91425" tIns="45700" rIns="91425" bIns="91425"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Malawi: Situation on the Ground</a:t>
            </a:r>
            <a:endParaRPr/>
          </a:p>
        </p:txBody>
      </p:sp>
      <p:sp>
        <p:nvSpPr>
          <p:cNvPr id="124" name="Google Shape;124;p6"/>
          <p:cNvSpPr txBox="1">
            <a:spLocks noGrp="1"/>
          </p:cNvSpPr>
          <p:nvPr>
            <p:ph type="body" idx="1"/>
          </p:nvPr>
        </p:nvSpPr>
        <p:spPr>
          <a:xfrm>
            <a:off x="633046" y="2222696"/>
            <a:ext cx="7427743" cy="3835922"/>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dk1"/>
              </a:buClr>
              <a:buSzPts val="3200"/>
              <a:buChar char="•"/>
            </a:pPr>
            <a:r>
              <a:rPr lang="en-US" sz="3200"/>
              <a:t>Parents were not prepared for this crisis</a:t>
            </a:r>
            <a:endParaRPr/>
          </a:p>
          <a:p>
            <a:pPr marL="0" lvl="0" indent="0" algn="l" rtl="0">
              <a:lnSpc>
                <a:spcPct val="90000"/>
              </a:lnSpc>
              <a:spcBef>
                <a:spcPts val="1000"/>
              </a:spcBef>
              <a:spcAft>
                <a:spcPts val="0"/>
              </a:spcAft>
              <a:buClr>
                <a:schemeClr val="dk1"/>
              </a:buClr>
              <a:buSzPts val="3200"/>
              <a:buChar char="•"/>
            </a:pPr>
            <a:r>
              <a:rPr lang="en-US" sz="3200"/>
              <a:t>Need to care for the caregiver</a:t>
            </a:r>
            <a:endParaRPr/>
          </a:p>
          <a:p>
            <a:pPr marL="0" lvl="0" indent="0" algn="l" rtl="0">
              <a:lnSpc>
                <a:spcPct val="90000"/>
              </a:lnSpc>
              <a:spcBef>
                <a:spcPts val="1000"/>
              </a:spcBef>
              <a:spcAft>
                <a:spcPts val="0"/>
              </a:spcAft>
              <a:buClr>
                <a:schemeClr val="dk1"/>
              </a:buClr>
              <a:buSzPts val="3200"/>
              <a:buChar char="•"/>
            </a:pPr>
            <a:r>
              <a:rPr lang="en-US" sz="3200"/>
              <a:t>Gaps in parenting skills</a:t>
            </a:r>
            <a:endParaRPr/>
          </a:p>
          <a:p>
            <a:pPr marL="0" lvl="0" indent="0" algn="l" rtl="0">
              <a:lnSpc>
                <a:spcPct val="90000"/>
              </a:lnSpc>
              <a:spcBef>
                <a:spcPts val="1000"/>
              </a:spcBef>
              <a:spcAft>
                <a:spcPts val="0"/>
              </a:spcAft>
              <a:buClr>
                <a:schemeClr val="dk1"/>
              </a:buClr>
              <a:buSzPts val="3200"/>
              <a:buChar char="•"/>
            </a:pPr>
            <a:r>
              <a:rPr lang="en-US" sz="3200"/>
              <a:t>Culture of silence</a:t>
            </a:r>
            <a:endParaRPr/>
          </a:p>
          <a:p>
            <a:pPr marL="0" lvl="0" indent="0" algn="l" rtl="0">
              <a:lnSpc>
                <a:spcPct val="90000"/>
              </a:lnSpc>
              <a:spcBef>
                <a:spcPts val="1000"/>
              </a:spcBef>
              <a:spcAft>
                <a:spcPts val="0"/>
              </a:spcAft>
              <a:buClr>
                <a:schemeClr val="dk1"/>
              </a:buClr>
              <a:buSzPts val="3200"/>
              <a:buChar char="•"/>
            </a:pPr>
            <a:r>
              <a:rPr lang="en-US" sz="3200"/>
              <a:t>Increase in violence against children</a:t>
            </a:r>
            <a:endParaRPr/>
          </a:p>
          <a:p>
            <a:pPr marL="0" lvl="0" indent="0" algn="l" rtl="0">
              <a:lnSpc>
                <a:spcPct val="90000"/>
              </a:lnSpc>
              <a:spcBef>
                <a:spcPts val="1000"/>
              </a:spcBef>
              <a:spcAft>
                <a:spcPts val="0"/>
              </a:spcAft>
              <a:buClr>
                <a:schemeClr val="dk1"/>
              </a:buClr>
              <a:buSzPts val="3200"/>
              <a:buChar char="•"/>
            </a:pPr>
            <a:r>
              <a:rPr lang="en-US" sz="3200"/>
              <a:t>Partner churches not equipped to support families  </a:t>
            </a:r>
            <a:endParaRPr/>
          </a:p>
        </p:txBody>
      </p:sp>
      <p:pic>
        <p:nvPicPr>
          <p:cNvPr id="125" name="Google Shape;125;p6"/>
          <p:cNvPicPr preferRelativeResize="0"/>
          <p:nvPr/>
        </p:nvPicPr>
        <p:blipFill rotWithShape="1">
          <a:blip r:embed="rId3">
            <a:alphaModFix/>
          </a:blip>
          <a:srcRect l="30647" t="6789" r="25411" b="8060"/>
          <a:stretch/>
        </p:blipFill>
        <p:spPr>
          <a:xfrm>
            <a:off x="8496888" y="1838711"/>
            <a:ext cx="3498165" cy="48153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1" y="-256327"/>
            <a:ext cx="12192000" cy="1859409"/>
          </a:xfrm>
          <a:prstGeom prst="rect">
            <a:avLst/>
          </a:prstGeom>
          <a:solidFill>
            <a:srgbClr val="002060"/>
          </a:solidFill>
          <a:ln>
            <a:noFill/>
          </a:ln>
        </p:spPr>
        <p:txBody>
          <a:bodyPr spcFirstLastPara="1" wrap="square" lIns="91425" tIns="45700" rIns="91425" bIns="91425"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a:solidFill>
                  <a:schemeClr val="lt1"/>
                </a:solidFill>
              </a:rPr>
              <a:t>Malawi: How we used the Parenting Tips</a:t>
            </a:r>
            <a:endParaRPr/>
          </a:p>
        </p:txBody>
      </p:sp>
      <p:pic>
        <p:nvPicPr>
          <p:cNvPr id="131" name="Google Shape;131;p7"/>
          <p:cNvPicPr preferRelativeResize="0">
            <a:picLocks noGrp="1"/>
          </p:cNvPicPr>
          <p:nvPr>
            <p:ph type="body" idx="1"/>
          </p:nvPr>
        </p:nvPicPr>
        <p:blipFill rotWithShape="1">
          <a:blip r:embed="rId3">
            <a:alphaModFix/>
          </a:blip>
          <a:srcRect r="3883" b="19121"/>
          <a:stretch/>
        </p:blipFill>
        <p:spPr>
          <a:xfrm>
            <a:off x="7825642" y="4007726"/>
            <a:ext cx="4285181" cy="2704404"/>
          </a:xfrm>
          <a:prstGeom prst="rect">
            <a:avLst/>
          </a:prstGeom>
          <a:noFill/>
          <a:ln>
            <a:noFill/>
          </a:ln>
        </p:spPr>
      </p:pic>
      <p:pic>
        <p:nvPicPr>
          <p:cNvPr id="132" name="Google Shape;132;p7"/>
          <p:cNvPicPr preferRelativeResize="0"/>
          <p:nvPr/>
        </p:nvPicPr>
        <p:blipFill rotWithShape="1">
          <a:blip r:embed="rId4">
            <a:alphaModFix/>
          </a:blip>
          <a:srcRect/>
          <a:stretch/>
        </p:blipFill>
        <p:spPr>
          <a:xfrm>
            <a:off x="68983" y="1419575"/>
            <a:ext cx="3208657" cy="2405735"/>
          </a:xfrm>
          <a:prstGeom prst="rect">
            <a:avLst/>
          </a:prstGeom>
          <a:noFill/>
          <a:ln>
            <a:noFill/>
          </a:ln>
        </p:spPr>
      </p:pic>
      <p:sp>
        <p:nvSpPr>
          <p:cNvPr id="133" name="Google Shape;133;p7"/>
          <p:cNvSpPr txBox="1"/>
          <p:nvPr/>
        </p:nvSpPr>
        <p:spPr>
          <a:xfrm>
            <a:off x="7883714" y="6162731"/>
            <a:ext cx="16690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Home visits</a:t>
            </a:r>
            <a:endParaRPr/>
          </a:p>
        </p:txBody>
      </p:sp>
      <p:sp>
        <p:nvSpPr>
          <p:cNvPr id="134" name="Google Shape;134;p7"/>
          <p:cNvSpPr txBox="1"/>
          <p:nvPr/>
        </p:nvSpPr>
        <p:spPr>
          <a:xfrm>
            <a:off x="68983" y="3356347"/>
            <a:ext cx="19841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Small groups</a:t>
            </a:r>
            <a:endParaRPr/>
          </a:p>
        </p:txBody>
      </p:sp>
      <p:pic>
        <p:nvPicPr>
          <p:cNvPr id="135" name="Google Shape;135;p7"/>
          <p:cNvPicPr preferRelativeResize="0"/>
          <p:nvPr/>
        </p:nvPicPr>
        <p:blipFill rotWithShape="1">
          <a:blip r:embed="rId5">
            <a:alphaModFix/>
          </a:blip>
          <a:srcRect/>
          <a:stretch/>
        </p:blipFill>
        <p:spPr>
          <a:xfrm>
            <a:off x="3442903" y="1419575"/>
            <a:ext cx="5085903" cy="2860820"/>
          </a:xfrm>
          <a:prstGeom prst="rect">
            <a:avLst/>
          </a:prstGeom>
          <a:noFill/>
          <a:ln>
            <a:noFill/>
          </a:ln>
        </p:spPr>
      </p:pic>
      <p:sp>
        <p:nvSpPr>
          <p:cNvPr id="136" name="Google Shape;136;p7"/>
          <p:cNvSpPr txBox="1"/>
          <p:nvPr/>
        </p:nvSpPr>
        <p:spPr>
          <a:xfrm>
            <a:off x="3777926" y="3679708"/>
            <a:ext cx="41347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Church and community leaders</a:t>
            </a:r>
            <a:endParaRPr/>
          </a:p>
        </p:txBody>
      </p:sp>
      <p:pic>
        <p:nvPicPr>
          <p:cNvPr id="137" name="Google Shape;137;p7"/>
          <p:cNvPicPr preferRelativeResize="0"/>
          <p:nvPr/>
        </p:nvPicPr>
        <p:blipFill rotWithShape="1">
          <a:blip r:embed="rId6">
            <a:alphaModFix/>
          </a:blip>
          <a:srcRect/>
          <a:stretch/>
        </p:blipFill>
        <p:spPr>
          <a:xfrm>
            <a:off x="66436" y="4007725"/>
            <a:ext cx="3726826" cy="2715762"/>
          </a:xfrm>
          <a:prstGeom prst="rect">
            <a:avLst/>
          </a:prstGeom>
          <a:noFill/>
          <a:ln>
            <a:noFill/>
          </a:ln>
        </p:spPr>
      </p:pic>
      <p:sp>
        <p:nvSpPr>
          <p:cNvPr id="138" name="Google Shape;138;p7"/>
          <p:cNvSpPr txBox="1"/>
          <p:nvPr/>
        </p:nvSpPr>
        <p:spPr>
          <a:xfrm>
            <a:off x="773722" y="6226147"/>
            <a:ext cx="26691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Pastors Fraternities</a:t>
            </a:r>
            <a:endParaRPr/>
          </a:p>
        </p:txBody>
      </p:sp>
      <p:pic>
        <p:nvPicPr>
          <p:cNvPr id="139" name="Google Shape;139;p7"/>
          <p:cNvPicPr preferRelativeResize="0"/>
          <p:nvPr/>
        </p:nvPicPr>
        <p:blipFill rotWithShape="1">
          <a:blip r:embed="rId7">
            <a:alphaModFix/>
          </a:blip>
          <a:srcRect/>
          <a:stretch/>
        </p:blipFill>
        <p:spPr>
          <a:xfrm>
            <a:off x="8718238" y="1423799"/>
            <a:ext cx="3335553" cy="2501664"/>
          </a:xfrm>
          <a:prstGeom prst="rect">
            <a:avLst/>
          </a:prstGeom>
          <a:noFill/>
          <a:ln>
            <a:noFill/>
          </a:ln>
        </p:spPr>
      </p:pic>
      <p:sp>
        <p:nvSpPr>
          <p:cNvPr id="140" name="Google Shape;140;p7"/>
          <p:cNvSpPr txBox="1"/>
          <p:nvPr/>
        </p:nvSpPr>
        <p:spPr>
          <a:xfrm>
            <a:off x="8718238" y="3157923"/>
            <a:ext cx="190325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Christian</a:t>
            </a: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Radio Station</a:t>
            </a:r>
            <a:endParaRPr/>
          </a:p>
        </p:txBody>
      </p:sp>
      <p:pic>
        <p:nvPicPr>
          <p:cNvPr id="141" name="Google Shape;141;p7" descr="Image result for whatsapp group chat"/>
          <p:cNvPicPr preferRelativeResize="0"/>
          <p:nvPr/>
        </p:nvPicPr>
        <p:blipFill rotWithShape="1">
          <a:blip r:embed="rId8">
            <a:alphaModFix/>
          </a:blip>
          <a:srcRect/>
          <a:stretch/>
        </p:blipFill>
        <p:spPr>
          <a:xfrm>
            <a:off x="4150189" y="4447813"/>
            <a:ext cx="3393493" cy="2139517"/>
          </a:xfrm>
          <a:prstGeom prst="rect">
            <a:avLst/>
          </a:prstGeom>
          <a:noFill/>
          <a:ln>
            <a:noFill/>
          </a:ln>
        </p:spPr>
      </p:pic>
      <p:sp>
        <p:nvSpPr>
          <p:cNvPr id="142" name="Google Shape;142;p7"/>
          <p:cNvSpPr txBox="1"/>
          <p:nvPr/>
        </p:nvSpPr>
        <p:spPr>
          <a:xfrm>
            <a:off x="4150189" y="6162731"/>
            <a:ext cx="33934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WhatsApp Groups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25580" y="0"/>
            <a:ext cx="6454514" cy="1485786"/>
          </a:xfrm>
          <a:prstGeom prst="rect">
            <a:avLst/>
          </a:prstGeom>
          <a:solidFill>
            <a:srgbClr val="002060"/>
          </a:solidFill>
          <a:ln>
            <a:noFill/>
          </a:ln>
        </p:spPr>
        <p:txBody>
          <a:bodyPr spcFirstLastPara="1" wrap="square" lIns="91425" tIns="45700" rIns="91425" bIns="91425"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Malawi: Impact</a:t>
            </a:r>
            <a:endParaRPr/>
          </a:p>
        </p:txBody>
      </p:sp>
      <p:sp>
        <p:nvSpPr>
          <p:cNvPr id="148" name="Google Shape;148;p8"/>
          <p:cNvSpPr txBox="1"/>
          <p:nvPr/>
        </p:nvSpPr>
        <p:spPr>
          <a:xfrm>
            <a:off x="139950" y="2141375"/>
            <a:ext cx="6288900" cy="414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Parenting Tips were shared with:</a:t>
            </a:r>
            <a:endParaRPr/>
          </a:p>
          <a:p>
            <a:pPr marL="285750" marR="0" lvl="0" indent="-285750" algn="l" rtl="0">
              <a:spcBef>
                <a:spcPts val="0"/>
              </a:spcBef>
              <a:spcAft>
                <a:spcPts val="0"/>
              </a:spcAft>
              <a:buClr>
                <a:schemeClr val="dk1"/>
              </a:buClr>
              <a:buSzPts val="3200"/>
              <a:buFont typeface="Arial"/>
              <a:buChar char="•"/>
            </a:pPr>
            <a:r>
              <a:rPr lang="en-US" sz="3200" b="1">
                <a:solidFill>
                  <a:schemeClr val="dk1"/>
                </a:solidFill>
                <a:latin typeface="Calibri"/>
                <a:ea typeface="Calibri"/>
                <a:cs typeface="Calibri"/>
                <a:sym typeface="Calibri"/>
              </a:rPr>
              <a:t>2 700 Households </a:t>
            </a:r>
            <a:r>
              <a:rPr lang="en-US" sz="3200">
                <a:solidFill>
                  <a:schemeClr val="dk1"/>
                </a:solidFill>
                <a:latin typeface="Calibri"/>
                <a:ea typeface="Calibri"/>
                <a:cs typeface="Calibri"/>
                <a:sym typeface="Calibri"/>
              </a:rPr>
              <a:t>through local church partners (online, in-person)</a:t>
            </a:r>
            <a:endParaRPr/>
          </a:p>
          <a:p>
            <a:pPr marL="285750" marR="0" lvl="0" indent="-285750" algn="l" rtl="0">
              <a:spcBef>
                <a:spcPts val="0"/>
              </a:spcBef>
              <a:spcAft>
                <a:spcPts val="0"/>
              </a:spcAft>
              <a:buClr>
                <a:schemeClr val="dk1"/>
              </a:buClr>
              <a:buSzPts val="3200"/>
              <a:buFont typeface="Arial"/>
              <a:buChar char="•"/>
            </a:pPr>
            <a:r>
              <a:rPr lang="en-US" sz="3200" b="1">
                <a:solidFill>
                  <a:schemeClr val="dk1"/>
                </a:solidFill>
                <a:latin typeface="Calibri"/>
                <a:ea typeface="Calibri"/>
                <a:cs typeface="Calibri"/>
                <a:sym typeface="Calibri"/>
              </a:rPr>
              <a:t>8 million people </a:t>
            </a:r>
            <a:r>
              <a:rPr lang="en-US" sz="3200">
                <a:solidFill>
                  <a:schemeClr val="dk1"/>
                </a:solidFill>
                <a:latin typeface="Calibri"/>
                <a:ea typeface="Calibri"/>
                <a:cs typeface="Calibri"/>
                <a:sym typeface="Calibri"/>
              </a:rPr>
              <a:t>via radio</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Evaluation: Standard questionnaire from Parenting for Lifelong Health: </a:t>
            </a:r>
            <a:endParaRPr sz="800">
              <a:solidFill>
                <a:schemeClr val="dk1"/>
              </a:solidFill>
              <a:latin typeface="Calibri"/>
              <a:ea typeface="Calibri"/>
              <a:cs typeface="Calibri"/>
              <a:sym typeface="Calibri"/>
            </a:endParaRPr>
          </a:p>
          <a:p>
            <a:pPr marL="0" marR="0" lvl="0" indent="0" algn="l" rtl="0">
              <a:spcBef>
                <a:spcPts val="0"/>
              </a:spcBef>
              <a:spcAft>
                <a:spcPts val="0"/>
              </a:spcAft>
              <a:buNone/>
            </a:pPr>
            <a:endParaRPr sz="7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Random Sample of </a:t>
            </a:r>
            <a:r>
              <a:rPr lang="en-US" sz="3200" b="1">
                <a:solidFill>
                  <a:schemeClr val="dk1"/>
                </a:solidFill>
                <a:latin typeface="Calibri"/>
                <a:ea typeface="Calibri"/>
                <a:cs typeface="Calibri"/>
                <a:sym typeface="Calibri"/>
              </a:rPr>
              <a:t>40 households </a:t>
            </a:r>
            <a:r>
              <a:rPr lang="en-US" sz="3200">
                <a:solidFill>
                  <a:schemeClr val="dk1"/>
                </a:solidFill>
                <a:latin typeface="Calibri"/>
                <a:ea typeface="Calibri"/>
                <a:cs typeface="Calibri"/>
                <a:sym typeface="Calibri"/>
              </a:rPr>
              <a:t> </a:t>
            </a:r>
            <a:endParaRPr/>
          </a:p>
        </p:txBody>
      </p:sp>
      <p:pic>
        <p:nvPicPr>
          <p:cNvPr id="149" name="Google Shape;149;p8"/>
          <p:cNvPicPr preferRelativeResize="0"/>
          <p:nvPr/>
        </p:nvPicPr>
        <p:blipFill rotWithShape="1">
          <a:blip r:embed="rId3">
            <a:alphaModFix/>
          </a:blip>
          <a:srcRect r="7527"/>
          <a:stretch/>
        </p:blipFill>
        <p:spPr>
          <a:xfrm>
            <a:off x="6428925" y="0"/>
            <a:ext cx="5763075"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body" idx="1"/>
          </p:nvPr>
        </p:nvSpPr>
        <p:spPr>
          <a:xfrm>
            <a:off x="239150" y="1674055"/>
            <a:ext cx="11704321" cy="518394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endParaRPr sz="2400"/>
          </a:p>
          <a:p>
            <a:pPr marL="0" lvl="0" indent="0" algn="ctr" rtl="0">
              <a:lnSpc>
                <a:spcPct val="90000"/>
              </a:lnSpc>
              <a:spcBef>
                <a:spcPts val="1000"/>
              </a:spcBef>
              <a:spcAft>
                <a:spcPts val="0"/>
              </a:spcAft>
              <a:buClr>
                <a:schemeClr val="dk1"/>
              </a:buClr>
              <a:buSzPts val="2400"/>
              <a:buNone/>
            </a:pPr>
            <a:r>
              <a:rPr lang="en-US" sz="2400" i="1"/>
              <a:t>“It's like I never knew how to parent. I could easily get disappointed, and charge at my children. As a result, they were failing to express themselves. But now, it is just coming naturally, the smiles and laughter- and a number of people have admired my style of parenting. To me, it has been this idea of not just reading them, but, being able to see- one by one, how the tips are making a difference in the life of my family. I really needed these tips." </a:t>
            </a:r>
            <a:endParaRPr/>
          </a:p>
          <a:p>
            <a:pPr marL="0" lvl="0" indent="0" algn="ctr" rtl="0">
              <a:lnSpc>
                <a:spcPct val="90000"/>
              </a:lnSpc>
              <a:spcBef>
                <a:spcPts val="1000"/>
              </a:spcBef>
              <a:spcAft>
                <a:spcPts val="0"/>
              </a:spcAft>
              <a:buClr>
                <a:schemeClr val="dk1"/>
              </a:buClr>
              <a:buSzPts val="2400"/>
              <a:buNone/>
            </a:pPr>
            <a:endParaRPr sz="2400" i="1"/>
          </a:p>
          <a:p>
            <a:pPr marL="0" lvl="0" indent="0" algn="ctr" rtl="0">
              <a:lnSpc>
                <a:spcPct val="90000"/>
              </a:lnSpc>
              <a:spcBef>
                <a:spcPts val="1000"/>
              </a:spcBef>
              <a:spcAft>
                <a:spcPts val="0"/>
              </a:spcAft>
              <a:buClr>
                <a:schemeClr val="dk1"/>
              </a:buClr>
              <a:buSzPts val="2400"/>
              <a:buNone/>
            </a:pPr>
            <a:r>
              <a:rPr lang="en-US" sz="2400" i="1"/>
              <a:t>"I feel what I learnt opened my eyes not just to apply it on my own biological children, but also to challenge members I am serving at church. As a parent, I have been able to sit down with my children, and they have noticed an improvement in my parenting and listening." </a:t>
            </a:r>
            <a:endParaRPr/>
          </a:p>
          <a:p>
            <a:pPr marL="0" lvl="0" indent="0" algn="ctr" rtl="0">
              <a:lnSpc>
                <a:spcPct val="90000"/>
              </a:lnSpc>
              <a:spcBef>
                <a:spcPts val="1000"/>
              </a:spcBef>
              <a:spcAft>
                <a:spcPts val="0"/>
              </a:spcAft>
              <a:buClr>
                <a:schemeClr val="dk1"/>
              </a:buClr>
              <a:buSzPts val="2400"/>
              <a:buNone/>
            </a:pPr>
            <a:endParaRPr sz="2400" i="1"/>
          </a:p>
          <a:p>
            <a:pPr marL="0" lvl="0" indent="0" algn="just" rtl="0">
              <a:lnSpc>
                <a:spcPct val="90000"/>
              </a:lnSpc>
              <a:spcBef>
                <a:spcPts val="1000"/>
              </a:spcBef>
              <a:spcAft>
                <a:spcPts val="0"/>
              </a:spcAft>
              <a:buClr>
                <a:schemeClr val="dk1"/>
              </a:buClr>
              <a:buSzPts val="2400"/>
              <a:buNone/>
            </a:pPr>
            <a:endParaRPr sz="2400" i="1"/>
          </a:p>
        </p:txBody>
      </p:sp>
      <p:sp>
        <p:nvSpPr>
          <p:cNvPr id="155" name="Google Shape;155;p9"/>
          <p:cNvSpPr txBox="1"/>
          <p:nvPr/>
        </p:nvSpPr>
        <p:spPr>
          <a:xfrm>
            <a:off x="0" y="1"/>
            <a:ext cx="12192000" cy="1674054"/>
          </a:xfrm>
          <a:prstGeom prst="rect">
            <a:avLst/>
          </a:prstGeom>
          <a:solidFill>
            <a:srgbClr val="002060"/>
          </a:solidFill>
          <a:ln>
            <a:noFill/>
          </a:ln>
        </p:spPr>
        <p:txBody>
          <a:bodyPr spcFirstLastPara="1" wrap="square" lIns="91425" tIns="45700" rIns="91425" bIns="91425" anchor="b" anchorCtr="0">
            <a:norm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Malawi: Quotes from Caregivers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569</Words>
  <Application>Microsoft Office PowerPoint</Application>
  <PresentationFormat>Widescreen</PresentationFormat>
  <Paragraphs>61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  COVID-19 Parenting Tips Impact Zambia and Malawi Report</vt:lpstr>
      <vt:lpstr> Zambia: Early situation of Covid-19</vt:lpstr>
      <vt:lpstr>Zambia: Parenting Tips info dissemination</vt:lpstr>
      <vt:lpstr>Zambia: Impact</vt:lpstr>
      <vt:lpstr>Zambia: Quotes from Caregivers</vt:lpstr>
      <vt:lpstr>Malawi: Situation on the Ground</vt:lpstr>
      <vt:lpstr>Malawi: How we used the Parenting Tips</vt:lpstr>
      <vt:lpstr>Malawi: Impact</vt:lpstr>
      <vt:lpstr>PowerPoint Presentation</vt:lpstr>
      <vt:lpstr>Looking to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Parenting Tips Impact Zambia and Malawi Report</dc:title>
  <dc:creator>Forgotten Voices</dc:creator>
  <cp:lastModifiedBy>Forgotten Voices</cp:lastModifiedBy>
  <cp:revision>3</cp:revision>
  <dcterms:created xsi:type="dcterms:W3CDTF">2021-02-09T07:27:41Z</dcterms:created>
  <dcterms:modified xsi:type="dcterms:W3CDTF">2021-02-23T18:49:38Z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2021-02-18T16:47:19Z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7f7dea4e-2176-4662-b505-8e934f51b9f6</vt:lpwstr>
  </property>
  <property fmtid="{D5CDD505-2E9C-101B-9397-08002B2CF9AE}" pid="8" name="MSIP_Label_7b94a7b8-f06c-4dfe-bdcc-9b548fd58c31_ContentBits">
    <vt:lpwstr>0</vt:lpwstr>
  </property>
</Properties>
</file>