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4"/>
  </p:notesMasterIdLst>
  <p:sldIdLst>
    <p:sldId id="274" r:id="rId5"/>
    <p:sldId id="280" r:id="rId6"/>
    <p:sldId id="279" r:id="rId7"/>
    <p:sldId id="272" r:id="rId8"/>
    <p:sldId id="275" r:id="rId9"/>
    <p:sldId id="276" r:id="rId10"/>
    <p:sldId id="273" r:id="rId11"/>
    <p:sldId id="278" r:id="rId12"/>
    <p:sldId id="277" r:id="rId13"/>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72" autoAdjust="0"/>
    <p:restoredTop sz="64594" autoAdjust="0"/>
  </p:normalViewPr>
  <p:slideViewPr>
    <p:cSldViewPr snapToGrid="0" showGuides="1">
      <p:cViewPr varScale="1">
        <p:scale>
          <a:sx n="45" d="100"/>
          <a:sy n="45" d="100"/>
        </p:scale>
        <p:origin x="1376" y="48"/>
      </p:cViewPr>
      <p:guideLst>
        <p:guide orient="horz" pos="2088"/>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212EE3C7-46D7-4A52-97A1-3912EEBA215B}" type="datetimeFigureOut">
              <a:rPr lang="en-US" smtClean="0"/>
              <a:t>1/26/2021</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1393EF94-BD33-45A3-A328-EEB374AEA370}" type="slidenum">
              <a:rPr lang="en-US" smtClean="0"/>
              <a:t>‹#›</a:t>
            </a:fld>
            <a:endParaRPr lang="en-US"/>
          </a:p>
        </p:txBody>
      </p:sp>
    </p:spTree>
    <p:extLst>
      <p:ext uri="{BB962C8B-B14F-4D97-AF65-F5344CB8AC3E}">
        <p14:creationId xmlns:p14="http://schemas.microsoft.com/office/powerpoint/2010/main" val="211048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sz="1200" dirty="0"/>
              <a:t>The above photo is emblematic of the V</a:t>
            </a:r>
            <a:r>
              <a:rPr lang="en-GB" sz="1200" dirty="0"/>
              <a:t>a</a:t>
            </a:r>
            <a:r>
              <a:rPr lang="en-CH" sz="1200" dirty="0"/>
              <a:t>tican’s handling of mass gatherings during the time of COVID-19 – the scene is in St. Peter’s Square 28 March 2020, when Pope Francis </a:t>
            </a:r>
            <a:r>
              <a:rPr lang="en-GB" sz="1200" dirty="0">
                <a:solidFill>
                  <a:srgbClr val="313132"/>
                </a:solidFill>
                <a:latin typeface="freight-book"/>
              </a:rPr>
              <a:t>“An Extraordinary Prayer in the Time of Pandemic.” He appeared alone in the site where crowds numbering in many thousands normally gather for such events.</a:t>
            </a:r>
          </a:p>
          <a:p>
            <a:endParaRPr lang="en-GB" sz="1200" dirty="0">
              <a:solidFill>
                <a:srgbClr val="313132"/>
              </a:solidFill>
              <a:latin typeface="freight-book"/>
            </a:endParaRPr>
          </a:p>
          <a:p>
            <a:r>
              <a:rPr lang="en-GB" sz="1200" dirty="0">
                <a:solidFill>
                  <a:srgbClr val="313132"/>
                </a:solidFill>
                <a:latin typeface="freight-book"/>
              </a:rPr>
              <a:t>He took similar measures during the Easter and Christmas celebrations which had very limited participation at St. Peter’s Basilica (which again usually attracts thousands) and, on those occasions,  delivered his “</a:t>
            </a:r>
            <a:r>
              <a:rPr lang="en-GB" sz="1200" dirty="0" err="1">
                <a:solidFill>
                  <a:srgbClr val="313132"/>
                </a:solidFill>
                <a:latin typeface="freight-book"/>
              </a:rPr>
              <a:t>Urbi</a:t>
            </a:r>
            <a:r>
              <a:rPr lang="en-GB" sz="1200" dirty="0">
                <a:solidFill>
                  <a:srgbClr val="313132"/>
                </a:solidFill>
                <a:latin typeface="freight-book"/>
              </a:rPr>
              <a:t> et </a:t>
            </a:r>
            <a:r>
              <a:rPr lang="en-GB" sz="1200" dirty="0" err="1">
                <a:solidFill>
                  <a:srgbClr val="313132"/>
                </a:solidFill>
                <a:latin typeface="freight-book"/>
              </a:rPr>
              <a:t>Orbi</a:t>
            </a:r>
            <a:r>
              <a:rPr lang="en-GB" sz="1200" dirty="0">
                <a:solidFill>
                  <a:srgbClr val="313132"/>
                </a:solidFill>
                <a:latin typeface="freight-book"/>
              </a:rPr>
              <a:t>” (“To the the City of Rome and to the World”)  Addresses  virtually, instead of from the Balcony of </a:t>
            </a:r>
            <a:r>
              <a:rPr lang="en-GB" sz="1200" dirty="0" err="1">
                <a:solidFill>
                  <a:srgbClr val="313132"/>
                </a:solidFill>
                <a:latin typeface="freight-book"/>
              </a:rPr>
              <a:t>St.Peter’s</a:t>
            </a:r>
            <a:r>
              <a:rPr lang="en-GB" sz="1200" dirty="0">
                <a:solidFill>
                  <a:srgbClr val="313132"/>
                </a:solidFill>
                <a:latin typeface="freight-book"/>
              </a:rPr>
              <a:t> Basilica.</a:t>
            </a:r>
          </a:p>
          <a:p>
            <a:endParaRPr lang="en-GB" sz="1200" dirty="0">
              <a:solidFill>
                <a:srgbClr val="313132"/>
              </a:solidFill>
              <a:latin typeface="freight-book"/>
            </a:endParaRPr>
          </a:p>
          <a:p>
            <a:r>
              <a:rPr lang="en-GB" sz="1200" dirty="0">
                <a:solidFill>
                  <a:srgbClr val="313132"/>
                </a:solidFill>
                <a:latin typeface="freight-book"/>
              </a:rPr>
              <a:t>During the summer, his weekly audiences in St. Peter’s Square also were transferred to virtual broadcasts from the Vatican Library with him appearing alone at a lectern. During July and August, he dedicated these broadcasts to COVID-19 and focused on the mutual caring expected from all believers and encouraged solidarity with those most in need and exemplified the social distancing and care through his own behaviour. He also focused a great deal on appealing for universal access to affordable treatment and vaccines. He stressed those same issues in his bilateral discussions with Heads of State and with the UN Secretary General and Heads of Multi-lateral Agencies who have sought his counsel during the these difficult times.</a:t>
            </a:r>
          </a:p>
        </p:txBody>
      </p:sp>
      <p:sp>
        <p:nvSpPr>
          <p:cNvPr id="4" name="Slide Number Placeholder 3"/>
          <p:cNvSpPr>
            <a:spLocks noGrp="1"/>
          </p:cNvSpPr>
          <p:nvPr>
            <p:ph type="sldNum" sz="quarter" idx="5"/>
          </p:nvPr>
        </p:nvSpPr>
        <p:spPr/>
        <p:txBody>
          <a:bodyPr/>
          <a:lstStyle/>
          <a:p>
            <a:fld id="{1393EF94-BD33-45A3-A328-EEB374AEA370}" type="slidenum">
              <a:rPr lang="en-US" smtClean="0"/>
              <a:t>1</a:t>
            </a:fld>
            <a:endParaRPr lang="en-US"/>
          </a:p>
        </p:txBody>
      </p:sp>
    </p:spTree>
    <p:extLst>
      <p:ext uri="{BB962C8B-B14F-4D97-AF65-F5344CB8AC3E}">
        <p14:creationId xmlns:p14="http://schemas.microsoft.com/office/powerpoint/2010/main" val="392876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sz="1100" baseline="0" dirty="0"/>
              <a:t>The above photo is emblematic of the V</a:t>
            </a:r>
            <a:r>
              <a:rPr lang="en-GB" sz="1100" baseline="0" dirty="0"/>
              <a:t>a</a:t>
            </a:r>
            <a:r>
              <a:rPr lang="en-CH" sz="1100" baseline="0" dirty="0"/>
              <a:t>tican’s handling of mass gatherings during the time of COVID-19 – the scene is in St. Peter’s Square 28 March 2020, when Pope Francis </a:t>
            </a:r>
            <a:r>
              <a:rPr lang="en-GB" sz="1100" baseline="0" dirty="0">
                <a:solidFill>
                  <a:srgbClr val="313132"/>
                </a:solidFill>
                <a:latin typeface="freight-book"/>
              </a:rPr>
              <a:t>“An Extraordinary Prayer in the Time of Pandemic.” He appeared alone in the site where crowds numbering in many thousands normally gather for such events.</a:t>
            </a:r>
          </a:p>
          <a:p>
            <a:endParaRPr lang="en-GB" sz="1100" baseline="0" dirty="0">
              <a:solidFill>
                <a:srgbClr val="313132"/>
              </a:solidFill>
              <a:latin typeface="freight-book"/>
            </a:endParaRPr>
          </a:p>
          <a:p>
            <a:r>
              <a:rPr lang="en-GB" sz="1100" baseline="0" dirty="0">
                <a:solidFill>
                  <a:srgbClr val="313132"/>
                </a:solidFill>
                <a:latin typeface="freight-book"/>
              </a:rPr>
              <a:t>He took similar measures during the Easter and Christmas celebrations which had very limited participation at St. Peter’s Basilica (which again usually attracts thousands) and, on those occasions,  delivered his “</a:t>
            </a:r>
            <a:r>
              <a:rPr lang="en-GB" sz="1100" baseline="0" dirty="0" err="1">
                <a:solidFill>
                  <a:srgbClr val="313132"/>
                </a:solidFill>
                <a:latin typeface="freight-book"/>
              </a:rPr>
              <a:t>Urbi</a:t>
            </a:r>
            <a:r>
              <a:rPr lang="en-GB" sz="1100" baseline="0" dirty="0">
                <a:solidFill>
                  <a:srgbClr val="313132"/>
                </a:solidFill>
                <a:latin typeface="freight-book"/>
              </a:rPr>
              <a:t> et </a:t>
            </a:r>
            <a:r>
              <a:rPr lang="en-GB" sz="1100" baseline="0" dirty="0" err="1">
                <a:solidFill>
                  <a:srgbClr val="313132"/>
                </a:solidFill>
                <a:latin typeface="freight-book"/>
              </a:rPr>
              <a:t>Orbi</a:t>
            </a:r>
            <a:r>
              <a:rPr lang="en-GB" sz="1100" baseline="0" dirty="0">
                <a:solidFill>
                  <a:srgbClr val="313132"/>
                </a:solidFill>
                <a:latin typeface="freight-book"/>
              </a:rPr>
              <a:t>” (“To the the City of Rome and to the World”)  Addresses  virtually, instead of from the Balcony of </a:t>
            </a:r>
            <a:r>
              <a:rPr lang="en-GB" sz="1100" baseline="0" dirty="0" err="1">
                <a:solidFill>
                  <a:srgbClr val="313132"/>
                </a:solidFill>
                <a:latin typeface="freight-book"/>
              </a:rPr>
              <a:t>St.Peter’s</a:t>
            </a:r>
            <a:r>
              <a:rPr lang="en-GB" sz="1100" baseline="0" dirty="0">
                <a:solidFill>
                  <a:srgbClr val="313132"/>
                </a:solidFill>
                <a:latin typeface="freight-book"/>
              </a:rPr>
              <a:t> Basilica.</a:t>
            </a:r>
          </a:p>
          <a:p>
            <a:endParaRPr lang="en-GB" sz="1100" baseline="0" dirty="0">
              <a:solidFill>
                <a:srgbClr val="313132"/>
              </a:solidFill>
              <a:latin typeface="freight-book"/>
            </a:endParaRPr>
          </a:p>
          <a:p>
            <a:r>
              <a:rPr lang="en-GB" sz="1100" baseline="0" dirty="0">
                <a:solidFill>
                  <a:srgbClr val="313132"/>
                </a:solidFill>
                <a:latin typeface="freight-book"/>
              </a:rPr>
              <a:t>During the summer, his weekly audiences in St. Peter’s Square also were transferred to virtual broadcasts from the Vatican Library with him appearing alone at a lectern. During July and August, he dedicated these broadcasts to COVID-19 and focused on the mutual caring expected from all believers and encouraged solidarity with those most in need and exemplified the social distancing and care through his own behaviour. He also focused a great deal on appealing for universal access to affordable treatment and vaccines. He stressed those same issues in his bilateral discussions with Heads of State and with the UN Secretary General and Heads of Multi-lateral Agencies who have sought his counsel during the these difficult times.</a:t>
            </a:r>
          </a:p>
        </p:txBody>
      </p:sp>
      <p:sp>
        <p:nvSpPr>
          <p:cNvPr id="4" name="Slide Number Placeholder 3"/>
          <p:cNvSpPr>
            <a:spLocks noGrp="1"/>
          </p:cNvSpPr>
          <p:nvPr>
            <p:ph type="sldNum" sz="quarter" idx="5"/>
          </p:nvPr>
        </p:nvSpPr>
        <p:spPr/>
        <p:txBody>
          <a:bodyPr/>
          <a:lstStyle/>
          <a:p>
            <a:fld id="{1393EF94-BD33-45A3-A328-EEB374AEA370}" type="slidenum">
              <a:rPr lang="en-US" smtClean="0"/>
              <a:t>2</a:t>
            </a:fld>
            <a:endParaRPr lang="en-US"/>
          </a:p>
        </p:txBody>
      </p:sp>
    </p:spTree>
    <p:extLst>
      <p:ext uri="{BB962C8B-B14F-4D97-AF65-F5344CB8AC3E}">
        <p14:creationId xmlns:p14="http://schemas.microsoft.com/office/powerpoint/2010/main" val="48753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FCC8D5-6D68-A443-97C0-91AE5977134B}" type="slidenum">
              <a:rPr lang="en-US" smtClean="0"/>
              <a:pPr/>
              <a:t>3</a:t>
            </a:fld>
            <a:endParaRPr lang="en-US" dirty="0"/>
          </a:p>
        </p:txBody>
      </p:sp>
    </p:spTree>
    <p:extLst>
      <p:ext uri="{BB962C8B-B14F-4D97-AF65-F5344CB8AC3E}">
        <p14:creationId xmlns:p14="http://schemas.microsoft.com/office/powerpoint/2010/main" val="362122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1393EF94-BD33-45A3-A328-EEB374AEA370}" type="slidenum">
              <a:rPr lang="en-US" smtClean="0"/>
              <a:t>4</a:t>
            </a:fld>
            <a:endParaRPr lang="en-US"/>
          </a:p>
        </p:txBody>
      </p:sp>
    </p:spTree>
    <p:extLst>
      <p:ext uri="{BB962C8B-B14F-4D97-AF65-F5344CB8AC3E}">
        <p14:creationId xmlns:p14="http://schemas.microsoft.com/office/powerpoint/2010/main" val="339672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1393EF94-BD33-45A3-A328-EEB374AEA370}" type="slidenum">
              <a:rPr lang="en-US" smtClean="0"/>
              <a:t>5</a:t>
            </a:fld>
            <a:endParaRPr lang="en-US"/>
          </a:p>
        </p:txBody>
      </p:sp>
    </p:spTree>
    <p:extLst>
      <p:ext uri="{BB962C8B-B14F-4D97-AF65-F5344CB8AC3E}">
        <p14:creationId xmlns:p14="http://schemas.microsoft.com/office/powerpoint/2010/main" val="178253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1393EF94-BD33-45A3-A328-EEB374AEA370}" type="slidenum">
              <a:rPr lang="en-US" smtClean="0"/>
              <a:t>6</a:t>
            </a:fld>
            <a:endParaRPr lang="en-US"/>
          </a:p>
        </p:txBody>
      </p:sp>
    </p:spTree>
    <p:extLst>
      <p:ext uri="{BB962C8B-B14F-4D97-AF65-F5344CB8AC3E}">
        <p14:creationId xmlns:p14="http://schemas.microsoft.com/office/powerpoint/2010/main" val="188934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3EF94-BD33-45A3-A328-EEB374AEA370}" type="slidenum">
              <a:rPr lang="en-US" smtClean="0"/>
              <a:t>7</a:t>
            </a:fld>
            <a:endParaRPr lang="en-US"/>
          </a:p>
        </p:txBody>
      </p:sp>
    </p:spTree>
    <p:extLst>
      <p:ext uri="{BB962C8B-B14F-4D97-AF65-F5344CB8AC3E}">
        <p14:creationId xmlns:p14="http://schemas.microsoft.com/office/powerpoint/2010/main" val="408900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3EF94-BD33-45A3-A328-EEB374AEA370}" type="slidenum">
              <a:rPr lang="en-US" smtClean="0"/>
              <a:t>9</a:t>
            </a:fld>
            <a:endParaRPr lang="en-US"/>
          </a:p>
        </p:txBody>
      </p:sp>
    </p:spTree>
    <p:extLst>
      <p:ext uri="{BB962C8B-B14F-4D97-AF65-F5344CB8AC3E}">
        <p14:creationId xmlns:p14="http://schemas.microsoft.com/office/powerpoint/2010/main" val="339662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extLst>
      <p:ext uri="{BB962C8B-B14F-4D97-AF65-F5344CB8AC3E}">
        <p14:creationId xmlns:p14="http://schemas.microsoft.com/office/powerpoint/2010/main" val="17159911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extLst>
      <p:ext uri="{BB962C8B-B14F-4D97-AF65-F5344CB8AC3E}">
        <p14:creationId xmlns:p14="http://schemas.microsoft.com/office/powerpoint/2010/main" val="2292808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extLst>
      <p:ext uri="{BB962C8B-B14F-4D97-AF65-F5344CB8AC3E}">
        <p14:creationId xmlns:p14="http://schemas.microsoft.com/office/powerpoint/2010/main" val="1388177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extLst>
      <p:ext uri="{BB962C8B-B14F-4D97-AF65-F5344CB8AC3E}">
        <p14:creationId xmlns:p14="http://schemas.microsoft.com/office/powerpoint/2010/main" val="352776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extLst>
      <p:ext uri="{BB962C8B-B14F-4D97-AF65-F5344CB8AC3E}">
        <p14:creationId xmlns:p14="http://schemas.microsoft.com/office/powerpoint/2010/main" val="33584422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extLst>
      <p:ext uri="{BB962C8B-B14F-4D97-AF65-F5344CB8AC3E}">
        <p14:creationId xmlns:p14="http://schemas.microsoft.com/office/powerpoint/2010/main" val="210063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extLst>
      <p:ext uri="{BB962C8B-B14F-4D97-AF65-F5344CB8AC3E}">
        <p14:creationId xmlns:p14="http://schemas.microsoft.com/office/powerpoint/2010/main" val="82376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extLst>
      <p:ext uri="{BB962C8B-B14F-4D97-AF65-F5344CB8AC3E}">
        <p14:creationId xmlns:p14="http://schemas.microsoft.com/office/powerpoint/2010/main" val="529436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extLst>
      <p:ext uri="{BB962C8B-B14F-4D97-AF65-F5344CB8AC3E}">
        <p14:creationId xmlns:p14="http://schemas.microsoft.com/office/powerpoint/2010/main" val="35147352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a:t>
            </a:fld>
            <a:endParaRPr/>
          </a:p>
        </p:txBody>
      </p:sp>
    </p:spTree>
    <p:extLst>
      <p:ext uri="{BB962C8B-B14F-4D97-AF65-F5344CB8AC3E}">
        <p14:creationId xmlns:p14="http://schemas.microsoft.com/office/powerpoint/2010/main" val="178822483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oogle Shape;113;p6">
            <a:extLst>
              <a:ext uri="{FF2B5EF4-FFF2-40B4-BE49-F238E27FC236}">
                <a16:creationId xmlns:a16="http://schemas.microsoft.com/office/drawing/2014/main" id="{4CCE7443-9E2A-244B-A411-816433DD2B1C}"/>
              </a:ext>
            </a:extLst>
          </p:cNvPr>
          <p:cNvPicPr preferRelativeResize="0"/>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441496" y="450535"/>
            <a:ext cx="2532690" cy="886441"/>
          </a:xfrm>
          <a:prstGeom prst="rect">
            <a:avLst/>
          </a:prstGeom>
          <a:noFill/>
        </p:spPr>
      </p:pic>
      <p:sp>
        <p:nvSpPr>
          <p:cNvPr id="23"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oogle Shape;112;p6" descr="Imagen que contiene foto, blanco, tabla, frente&#10;&#10;Descripción generada automáticamente">
            <a:extLst>
              <a:ext uri="{FF2B5EF4-FFF2-40B4-BE49-F238E27FC236}">
                <a16:creationId xmlns:a16="http://schemas.microsoft.com/office/drawing/2014/main" id="{DA9812A2-580F-4140-913F-93D34C818942}"/>
              </a:ext>
            </a:extLst>
          </p:cNvPr>
          <p:cNvPicPr preferRelativeResize="0"/>
          <p:nvPr/>
        </p:nvPicPr>
        <p:blipFill rotWithShape="1">
          <a:blip r:embed="rId6"/>
          <a:srcRect l="7665" r="25535" b="-1"/>
          <a:stretch/>
        </p:blipFill>
        <p:spPr>
          <a:xfrm>
            <a:off x="1008088" y="3875314"/>
            <a:ext cx="2386393" cy="2670429"/>
          </a:xfrm>
          <a:prstGeom prst="rect">
            <a:avLst/>
          </a:prstGeom>
          <a:noFill/>
        </p:spPr>
      </p:pic>
      <p:sp>
        <p:nvSpPr>
          <p:cNvPr id="7" name="Text Placeholder 6">
            <a:extLst>
              <a:ext uri="{FF2B5EF4-FFF2-40B4-BE49-F238E27FC236}">
                <a16:creationId xmlns:a16="http://schemas.microsoft.com/office/drawing/2014/main" id="{B36700B1-978A-7445-906B-64A0F2850445}"/>
              </a:ext>
            </a:extLst>
          </p:cNvPr>
          <p:cNvSpPr>
            <a:spLocks noGrp="1"/>
          </p:cNvSpPr>
          <p:nvPr>
            <p:ph type="body" idx="1"/>
          </p:nvPr>
        </p:nvSpPr>
        <p:spPr>
          <a:xfrm>
            <a:off x="1957388" y="2206512"/>
            <a:ext cx="6289589" cy="694410"/>
          </a:xfrm>
          <a:solidFill>
            <a:schemeClr val="accent2"/>
          </a:solidFill>
        </p:spPr>
        <p:txBody>
          <a:bodyPr>
            <a:normAutofit fontScale="92500"/>
          </a:bodyPr>
          <a:lstStyle/>
          <a:p>
            <a:pPr marL="114300" indent="0">
              <a:buNone/>
            </a:pPr>
            <a:r>
              <a:rPr lang="en-US" sz="3200" b="1" i="1" dirty="0" smtClean="0">
                <a:solidFill>
                  <a:schemeClr val="tx1"/>
                </a:solidFill>
              </a:rPr>
              <a:t>P</a:t>
            </a:r>
            <a:r>
              <a:rPr lang="en-CH" sz="3200" b="1" i="1" dirty="0" smtClean="0">
                <a:solidFill>
                  <a:schemeClr val="tx1"/>
                </a:solidFill>
              </a:rPr>
              <a:t>repare </a:t>
            </a:r>
            <a:r>
              <a:rPr lang="en-CH" sz="3200" b="1" i="1" dirty="0">
                <a:solidFill>
                  <a:schemeClr val="tx1"/>
                </a:solidFill>
              </a:rPr>
              <a:t>the Future: A B</a:t>
            </a:r>
            <a:r>
              <a:rPr lang="en-GB" sz="3200" b="1" i="1" dirty="0">
                <a:solidFill>
                  <a:schemeClr val="tx1"/>
                </a:solidFill>
              </a:rPr>
              <a:t>r</a:t>
            </a:r>
            <a:r>
              <a:rPr lang="en-CH" sz="3200" b="1" i="1" dirty="0">
                <a:solidFill>
                  <a:schemeClr val="tx1"/>
                </a:solidFill>
              </a:rPr>
              <a:t>oader View </a:t>
            </a:r>
          </a:p>
        </p:txBody>
      </p:sp>
      <p:sp>
        <p:nvSpPr>
          <p:cNvPr id="12" name="Title 1">
            <a:extLst>
              <a:ext uri="{FF2B5EF4-FFF2-40B4-BE49-F238E27FC236}">
                <a16:creationId xmlns:a16="http://schemas.microsoft.com/office/drawing/2014/main" id="{1F40AED2-33A2-7149-851D-046B9C04EAA9}"/>
              </a:ext>
            </a:extLst>
          </p:cNvPr>
          <p:cNvSpPr txBox="1">
            <a:spLocks/>
          </p:cNvSpPr>
          <p:nvPr/>
        </p:nvSpPr>
        <p:spPr>
          <a:xfrm>
            <a:off x="5950677" y="3428526"/>
            <a:ext cx="6022247" cy="3117217"/>
          </a:xfrm>
          <a:prstGeom prst="rect">
            <a:avLst/>
          </a:prstGeom>
          <a:solidFill>
            <a:schemeClr val="accent2">
              <a:lumMod val="20000"/>
              <a:lumOff val="80000"/>
            </a:schemeClr>
          </a:solidFill>
          <a:ln>
            <a:noFill/>
          </a:ln>
        </p:spPr>
        <p:txBody>
          <a:bodyPr spcFirstLastPara="1" wrap="square" lIns="91425" tIns="45700" rIns="91425" bIns="45700" anchor="ctr" anchorCtr="0">
            <a:normAutofit fontScale="8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914400"/>
            <a:r>
              <a:rPr lang="en-GB" sz="1000" kern="0" dirty="0" smtClean="0">
                <a:solidFill>
                  <a:srgbClr val="000000"/>
                </a:solidFill>
              </a:rPr>
              <a:t/>
            </a:r>
            <a:br>
              <a:rPr lang="en-GB" sz="1000" kern="0" dirty="0" smtClean="0">
                <a:solidFill>
                  <a:srgbClr val="000000"/>
                </a:solidFill>
              </a:rPr>
            </a:br>
            <a:r>
              <a:rPr lang="en-GB" sz="2700" kern="0" dirty="0" smtClean="0">
                <a:solidFill>
                  <a:srgbClr val="000000"/>
                </a:solidFill>
              </a:rPr>
              <a:t/>
            </a:r>
            <a:br>
              <a:rPr lang="en-GB" sz="2700" kern="0" dirty="0" smtClean="0">
                <a:solidFill>
                  <a:srgbClr val="000000"/>
                </a:solidFill>
              </a:rPr>
            </a:br>
            <a:r>
              <a:rPr lang="en-US" sz="2700" b="1" i="1" kern="0" dirty="0" smtClean="0">
                <a:solidFill>
                  <a:srgbClr val="000000"/>
                </a:solidFill>
              </a:rPr>
              <a:t>Vatican Efforts to Address COVID-19 and Ensure Equitable Access to Vaccines </a:t>
            </a:r>
            <a:r>
              <a:rPr lang="en-GB" sz="2700" b="1" i="1" kern="0" dirty="0" smtClean="0">
                <a:solidFill>
                  <a:srgbClr val="000000"/>
                </a:solidFill>
              </a:rPr>
              <a:t/>
            </a:r>
            <a:br>
              <a:rPr lang="en-GB" sz="2700" b="1" i="1" kern="0" dirty="0" smtClean="0">
                <a:solidFill>
                  <a:srgbClr val="000000"/>
                </a:solidFill>
              </a:rPr>
            </a:br>
            <a:endParaRPr lang="en-GB" sz="2700" b="1" i="1" kern="0" dirty="0" smtClean="0">
              <a:solidFill>
                <a:srgbClr val="000000"/>
              </a:solidFill>
            </a:endParaRPr>
          </a:p>
          <a:p>
            <a:pPr algn="ctr" defTabSz="914400"/>
            <a:r>
              <a:rPr lang="en-GB" sz="2700" b="1" i="1" kern="0" dirty="0" smtClean="0">
                <a:solidFill>
                  <a:srgbClr val="000000"/>
                </a:solidFill>
              </a:rPr>
              <a:t>by Mons. Robert J. Vitillo</a:t>
            </a:r>
            <a:br>
              <a:rPr lang="en-GB" sz="2700" b="1" i="1" kern="0" dirty="0" smtClean="0">
                <a:solidFill>
                  <a:srgbClr val="000000"/>
                </a:solidFill>
              </a:rPr>
            </a:br>
            <a:r>
              <a:rPr lang="en-GB" sz="2700" b="1" i="1" kern="0" dirty="0" smtClean="0">
                <a:solidFill>
                  <a:srgbClr val="000000"/>
                </a:solidFill>
              </a:rPr>
              <a:t>Member, Economy Task Force, Vatican COVID-19 Commission</a:t>
            </a:r>
            <a:br>
              <a:rPr lang="en-GB" sz="2700" b="1" i="1" kern="0" dirty="0" smtClean="0">
                <a:solidFill>
                  <a:srgbClr val="000000"/>
                </a:solidFill>
              </a:rPr>
            </a:br>
            <a:endParaRPr lang="en-GB" sz="2700" b="1" i="1" kern="0" dirty="0" smtClean="0">
              <a:solidFill>
                <a:srgbClr val="000000"/>
              </a:solidFill>
            </a:endParaRPr>
          </a:p>
          <a:p>
            <a:pPr algn="ctr" defTabSz="914400"/>
            <a:r>
              <a:rPr lang="en-GB" sz="2700" b="1" i="1" kern="0" dirty="0" smtClean="0">
                <a:solidFill>
                  <a:srgbClr val="000000"/>
                </a:solidFill>
              </a:rPr>
              <a:t>at FCI-NFH Webinar</a:t>
            </a:r>
            <a:br>
              <a:rPr lang="en-GB" sz="2700" b="1" i="1" kern="0" dirty="0" smtClean="0">
                <a:solidFill>
                  <a:srgbClr val="000000"/>
                </a:solidFill>
              </a:rPr>
            </a:br>
            <a:r>
              <a:rPr lang="en-GB" sz="2700" b="1" i="1" kern="0" dirty="0" smtClean="0">
                <a:solidFill>
                  <a:srgbClr val="000000"/>
                </a:solidFill>
              </a:rPr>
              <a:t>27 January 2021</a:t>
            </a:r>
            <a:br>
              <a:rPr lang="en-GB" sz="2700" b="1" i="1" kern="0" dirty="0" smtClean="0">
                <a:solidFill>
                  <a:srgbClr val="000000"/>
                </a:solidFill>
              </a:rPr>
            </a:br>
            <a:r>
              <a:rPr lang="en-GB" sz="2700" i="1" kern="0" dirty="0" smtClean="0">
                <a:solidFill>
                  <a:srgbClr val="000000"/>
                </a:solidFill>
              </a:rPr>
              <a:t/>
            </a:r>
            <a:br>
              <a:rPr lang="en-GB" sz="2700" i="1" kern="0" dirty="0" smtClean="0">
                <a:solidFill>
                  <a:srgbClr val="000000"/>
                </a:solidFill>
              </a:rPr>
            </a:br>
            <a:r>
              <a:rPr lang="en-GB" sz="1000" kern="0" dirty="0" smtClean="0">
                <a:solidFill>
                  <a:srgbClr val="000000"/>
                </a:solidFill>
              </a:rPr>
              <a:t/>
            </a:r>
            <a:br>
              <a:rPr lang="en-GB" sz="1000" kern="0" dirty="0" smtClean="0">
                <a:solidFill>
                  <a:srgbClr val="000000"/>
                </a:solidFill>
              </a:rPr>
            </a:br>
            <a:endParaRPr lang="en-CH" sz="1000" kern="0" dirty="0">
              <a:solidFill>
                <a:srgbClr val="000000"/>
              </a:solidFill>
            </a:endParaRPr>
          </a:p>
        </p:txBody>
      </p:sp>
    </p:spTree>
    <p:extLst>
      <p:ext uri="{BB962C8B-B14F-4D97-AF65-F5344CB8AC3E}">
        <p14:creationId xmlns:p14="http://schemas.microsoft.com/office/powerpoint/2010/main" val="2007816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13;p6">
            <a:extLst>
              <a:ext uri="{FF2B5EF4-FFF2-40B4-BE49-F238E27FC236}">
                <a16:creationId xmlns:a16="http://schemas.microsoft.com/office/drawing/2014/main" id="{4CCE7443-9E2A-244B-A411-816433DD2B1C}"/>
              </a:ext>
            </a:extLst>
          </p:cNvPr>
          <p:cNvPicPr preferRelativeResize="0"/>
          <p:nvPr/>
        </p:nvPicPr>
        <p:blipFill>
          <a:blip r:embed="rId3">
            <a:extLst/>
          </a:blip>
          <a:stretch>
            <a:fillRect/>
          </a:stretch>
        </p:blipFill>
        <p:spPr>
          <a:xfrm>
            <a:off x="1925054" y="144691"/>
            <a:ext cx="8213558" cy="1780362"/>
          </a:xfrm>
          <a:prstGeom prst="rect">
            <a:avLst/>
          </a:prstGeom>
          <a:noFill/>
        </p:spPr>
      </p:pic>
      <p:sp>
        <p:nvSpPr>
          <p:cNvPr id="13" name="Rectangle 12">
            <a:extLst>
              <a:ext uri="{FF2B5EF4-FFF2-40B4-BE49-F238E27FC236}">
                <a16:creationId xmlns:a16="http://schemas.microsoft.com/office/drawing/2014/main" id="{D9A7361B-6FDD-074C-8D4B-D2D9F79D826C}"/>
              </a:ext>
            </a:extLst>
          </p:cNvPr>
          <p:cNvSpPr/>
          <p:nvPr/>
        </p:nvSpPr>
        <p:spPr>
          <a:xfrm>
            <a:off x="1363580" y="2187103"/>
            <a:ext cx="9558166" cy="43586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GB" sz="2400" dirty="0"/>
              <a:t>On 20 March 2020, Pope Francis asked the </a:t>
            </a:r>
            <a:r>
              <a:rPr lang="en-GB" sz="2400" i="1" dirty="0"/>
              <a:t>Dicastery for Promoting Integral Human Development</a:t>
            </a:r>
            <a:r>
              <a:rPr lang="en-GB" sz="2400" dirty="0"/>
              <a:t> (DPIHD) to create a </a:t>
            </a:r>
            <a:r>
              <a:rPr lang="en-GB" sz="2400" i="1" dirty="0"/>
              <a:t>Commission, </a:t>
            </a:r>
            <a:r>
              <a:rPr lang="en-GB" sz="2400" dirty="0"/>
              <a:t>in collaboration with other Vatican Offices and Catholic-inspired organizations, to express the Catholic Church’s care for the whole human family facing the COVID-19 pandemic, including analysis, reflection, and proposal of new approaches related to the new socio-economic and cultural future.</a:t>
            </a:r>
          </a:p>
          <a:p>
            <a:r>
              <a:rPr lang="en-GB" sz="2400" dirty="0"/>
              <a:t>Five Working Groups were established to examine the following priority themes: </a:t>
            </a:r>
            <a:r>
              <a:rPr lang="en-GB" sz="2400" b="1" i="1" dirty="0"/>
              <a:t>acting now for the future; looking to the future with creativity; communicating hope; seeking common dialogue and reflections; supportive care.</a:t>
            </a:r>
          </a:p>
        </p:txBody>
      </p:sp>
      <p:sp>
        <p:nvSpPr>
          <p:cNvPr id="7" name="Text Placeholder 6">
            <a:extLst>
              <a:ext uri="{FF2B5EF4-FFF2-40B4-BE49-F238E27FC236}">
                <a16:creationId xmlns:a16="http://schemas.microsoft.com/office/drawing/2014/main" id="{B36700B1-978A-7445-906B-64A0F2850445}"/>
              </a:ext>
            </a:extLst>
          </p:cNvPr>
          <p:cNvSpPr>
            <a:spLocks noGrp="1"/>
          </p:cNvSpPr>
          <p:nvPr>
            <p:ph type="body" idx="1"/>
          </p:nvPr>
        </p:nvSpPr>
        <p:spPr>
          <a:xfrm>
            <a:off x="838200" y="1235602"/>
            <a:ext cx="10515600" cy="4219230"/>
          </a:xfrm>
        </p:spPr>
        <p:txBody>
          <a:bodyPr>
            <a:normAutofit/>
          </a:bodyPr>
          <a:lstStyle/>
          <a:p>
            <a:pPr marL="114300" indent="0">
              <a:buNone/>
            </a:pPr>
            <a:endParaRPr lang="en-CH" sz="2400" b="1" i="1" dirty="0">
              <a:solidFill>
                <a:srgbClr val="002060"/>
              </a:solidFill>
            </a:endParaRPr>
          </a:p>
          <a:p>
            <a:pPr marL="114300" indent="0">
              <a:buNone/>
            </a:pPr>
            <a:endParaRPr lang="en-CH" sz="2400" b="1" i="1" dirty="0">
              <a:solidFill>
                <a:srgbClr val="002060"/>
              </a:solidFill>
            </a:endParaRPr>
          </a:p>
        </p:txBody>
      </p:sp>
    </p:spTree>
    <p:extLst>
      <p:ext uri="{BB962C8B-B14F-4D97-AF65-F5344CB8AC3E}">
        <p14:creationId xmlns:p14="http://schemas.microsoft.com/office/powerpoint/2010/main" val="13473110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0" y="701675"/>
            <a:ext cx="11029950" cy="1014413"/>
          </a:xfrm>
        </p:spPr>
        <p:txBody>
          <a:bodyPr/>
          <a:lstStyle/>
          <a:p>
            <a:r>
              <a:rPr lang="en-US" dirty="0"/>
              <a:t>Sample 4</a:t>
            </a:r>
          </a:p>
        </p:txBody>
      </p:sp>
      <p:sp>
        <p:nvSpPr>
          <p:cNvPr id="198" name="Rectangle 70"/>
          <p:cNvSpPr>
            <a:spLocks noChangeArrowheads="1"/>
          </p:cNvSpPr>
          <p:nvPr/>
        </p:nvSpPr>
        <p:spPr bwMode="auto">
          <a:xfrm>
            <a:off x="320343" y="6007739"/>
            <a:ext cx="2834640" cy="8229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45720" tIns="18288" rIns="27432" bIns="18288" anchor="ctr"/>
          <a:lstStyle/>
          <a:p>
            <a:pPr algn="ctr">
              <a:lnSpc>
                <a:spcPct val="85000"/>
              </a:lnSpc>
              <a:spcBef>
                <a:spcPts val="200"/>
              </a:spcBef>
            </a:pPr>
            <a:r>
              <a:rPr lang="en-US" b="1" dirty="0">
                <a:solidFill>
                  <a:schemeClr val="bg1"/>
                </a:solidFill>
                <a:latin typeface="Arial Narrow" pitchFamily="34" charset="0"/>
              </a:rPr>
              <a:t>Dignity in work and the jobs of the future, today</a:t>
            </a:r>
            <a:endParaRPr lang="en-US" sz="1400" dirty="0">
              <a:solidFill>
                <a:schemeClr val="bg1"/>
              </a:solidFill>
              <a:latin typeface="Arial Narrow" pitchFamily="112" charset="0"/>
            </a:endParaRPr>
          </a:p>
        </p:txBody>
      </p:sp>
      <p:grpSp>
        <p:nvGrpSpPr>
          <p:cNvPr id="8" name="Group 7" descr="Blue shapes group."/>
          <p:cNvGrpSpPr/>
          <p:nvPr/>
        </p:nvGrpSpPr>
        <p:grpSpPr>
          <a:xfrm>
            <a:off x="2448102" y="1287492"/>
            <a:ext cx="5142591" cy="3066580"/>
            <a:chOff x="2392765" y="1880780"/>
            <a:chExt cx="5142591" cy="2443767"/>
          </a:xfrm>
        </p:grpSpPr>
        <p:sp>
          <p:nvSpPr>
            <p:cNvPr id="197" name="Rectangle 70"/>
            <p:cNvSpPr>
              <a:spLocks noChangeArrowheads="1"/>
            </p:cNvSpPr>
            <p:nvPr/>
          </p:nvSpPr>
          <p:spPr bwMode="auto">
            <a:xfrm>
              <a:off x="2392765" y="1880780"/>
              <a:ext cx="5142591" cy="1355348"/>
            </a:xfrm>
            <a:prstGeom prst="rect">
              <a:avLst/>
            </a:prstGeom>
            <a:noFill/>
            <a:ln w="9525">
              <a:noFill/>
              <a:miter lim="800000"/>
              <a:headEnd/>
              <a:tailEnd/>
            </a:ln>
          </p:spPr>
          <p:txBody>
            <a:bodyPr lIns="45720" tIns="18288" rIns="27432" bIns="18288"/>
            <a:lstStyle/>
            <a:p>
              <a:pPr>
                <a:lnSpc>
                  <a:spcPct val="85000"/>
                </a:lnSpc>
                <a:spcBef>
                  <a:spcPts val="200"/>
                </a:spcBef>
              </a:pPr>
              <a:r>
                <a:rPr lang="en-US" b="1" dirty="0">
                  <a:solidFill>
                    <a:srgbClr val="C00000"/>
                  </a:solidFill>
                  <a:latin typeface="Arial Narrow" pitchFamily="34" charset="0"/>
                </a:rPr>
                <a:t>LISTENING AND RESPONDING TO LOCAL LEADERSHIP</a:t>
              </a:r>
            </a:p>
            <a:p>
              <a:pPr>
                <a:lnSpc>
                  <a:spcPct val="85000"/>
                </a:lnSpc>
                <a:spcBef>
                  <a:spcPts val="200"/>
                </a:spcBef>
              </a:pPr>
              <a:r>
                <a:rPr lang="en-US" b="1" dirty="0">
                  <a:solidFill>
                    <a:schemeClr val="accent1">
                      <a:lumMod val="75000"/>
                    </a:schemeClr>
                  </a:solidFill>
                  <a:latin typeface="Arial Narrow" pitchFamily="34" charset="0"/>
                </a:rPr>
                <a:t>200+ </a:t>
              </a:r>
              <a:r>
                <a:rPr lang="en-US" dirty="0">
                  <a:solidFill>
                    <a:schemeClr val="accent1">
                      <a:lumMod val="75000"/>
                    </a:schemeClr>
                  </a:solidFill>
                  <a:latin typeface="Arial Narrow" pitchFamily="34" charset="0"/>
                </a:rPr>
                <a:t>Reports from local voices</a:t>
              </a:r>
              <a:endParaRPr lang="en-US" dirty="0">
                <a:solidFill>
                  <a:schemeClr val="accent1">
                    <a:lumMod val="75000"/>
                  </a:schemeClr>
                </a:solidFill>
                <a:latin typeface="Arial Narrow" pitchFamily="112" charset="0"/>
              </a:endParaRPr>
            </a:p>
            <a:p>
              <a:pPr>
                <a:lnSpc>
                  <a:spcPct val="85000"/>
                </a:lnSpc>
                <a:spcBef>
                  <a:spcPts val="200"/>
                </a:spcBef>
              </a:pPr>
              <a:r>
                <a:rPr lang="en-US" b="1" dirty="0">
                  <a:solidFill>
                    <a:schemeClr val="accent1">
                      <a:lumMod val="75000"/>
                    </a:schemeClr>
                  </a:solidFill>
                  <a:latin typeface="Arial Narrow" pitchFamily="112" charset="0"/>
                </a:rPr>
                <a:t>40+</a:t>
              </a:r>
              <a:r>
                <a:rPr lang="en-US" dirty="0">
                  <a:solidFill>
                    <a:schemeClr val="accent1">
                      <a:lumMod val="75000"/>
                    </a:schemeClr>
                  </a:solidFill>
                  <a:latin typeface="Arial Narrow" pitchFamily="112" charset="0"/>
                </a:rPr>
                <a:t> projects funded around the world</a:t>
              </a:r>
            </a:p>
            <a:p>
              <a:pPr>
                <a:lnSpc>
                  <a:spcPct val="85000"/>
                </a:lnSpc>
                <a:spcBef>
                  <a:spcPts val="200"/>
                </a:spcBef>
              </a:pPr>
              <a:r>
                <a:rPr lang="en-US" b="1" dirty="0">
                  <a:solidFill>
                    <a:schemeClr val="accent1">
                      <a:lumMod val="75000"/>
                    </a:schemeClr>
                  </a:solidFill>
                  <a:latin typeface="Arial Narrow" pitchFamily="112" charset="0"/>
                </a:rPr>
                <a:t>525M</a:t>
              </a:r>
              <a:r>
                <a:rPr lang="en-US" dirty="0">
                  <a:solidFill>
                    <a:schemeClr val="accent1">
                      <a:lumMod val="75000"/>
                    </a:schemeClr>
                  </a:solidFill>
                  <a:latin typeface="Arial Narrow" pitchFamily="112" charset="0"/>
                </a:rPr>
                <a:t> reached</a:t>
              </a:r>
            </a:p>
            <a:p>
              <a:pPr>
                <a:lnSpc>
                  <a:spcPct val="85000"/>
                </a:lnSpc>
                <a:spcBef>
                  <a:spcPts val="200"/>
                </a:spcBef>
              </a:pPr>
              <a:r>
                <a:rPr lang="en-US" b="1" dirty="0">
                  <a:solidFill>
                    <a:schemeClr val="accent1">
                      <a:lumMod val="75000"/>
                    </a:schemeClr>
                  </a:solidFill>
                  <a:latin typeface="Arial Narrow" pitchFamily="112" charset="0"/>
                </a:rPr>
                <a:t>$6M</a:t>
              </a:r>
              <a:r>
                <a:rPr lang="en-US" dirty="0">
                  <a:solidFill>
                    <a:schemeClr val="accent1">
                      <a:lumMod val="75000"/>
                    </a:schemeClr>
                  </a:solidFill>
                  <a:latin typeface="Arial Narrow" pitchFamily="112" charset="0"/>
                </a:rPr>
                <a:t> mobilized</a:t>
              </a:r>
            </a:p>
          </p:txBody>
        </p:sp>
        <p:sp>
          <p:nvSpPr>
            <p:cNvPr id="7" name="Rectangle 6">
              <a:extLst>
                <a:ext uri="{C183D7F6-B498-43B3-948B-1728B52AA6E4}">
                  <adec:decorative xmlns="" xmlns:adec="http://schemas.microsoft.com/office/drawing/2017/decorative" val="1"/>
                </a:ext>
              </a:extLst>
            </p:cNvPr>
            <p:cNvSpPr/>
            <p:nvPr/>
          </p:nvSpPr>
          <p:spPr>
            <a:xfrm>
              <a:off x="6043578" y="2106258"/>
              <a:ext cx="77325" cy="2218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grpSp>
      <p:sp>
        <p:nvSpPr>
          <p:cNvPr id="98" name="Title 1">
            <a:extLst>
              <a:ext uri="{FF2B5EF4-FFF2-40B4-BE49-F238E27FC236}">
                <a16:creationId xmlns:a16="http://schemas.microsoft.com/office/drawing/2014/main" id="{26029CED-000E-49A5-835F-EFF55913ABEB}"/>
              </a:ext>
            </a:extLst>
          </p:cNvPr>
          <p:cNvSpPr txBox="1">
            <a:spLocks/>
          </p:cNvSpPr>
          <p:nvPr/>
        </p:nvSpPr>
        <p:spPr>
          <a:xfrm>
            <a:off x="541218" y="235657"/>
            <a:ext cx="11029616" cy="624530"/>
          </a:xfrm>
          <a:prstGeom prst="rect">
            <a:avLst/>
          </a:prstGeom>
          <a:solidFill>
            <a:schemeClr val="accent2"/>
          </a:solidFill>
          <a:ln>
            <a:solidFill>
              <a:schemeClr val="accent3"/>
            </a:solidFill>
          </a:ln>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tx1"/>
                </a:solidFill>
              </a:rPr>
              <a:t>2020 annual report – a lot accomplished!</a:t>
            </a:r>
          </a:p>
        </p:txBody>
      </p:sp>
      <p:pic>
        <p:nvPicPr>
          <p:cNvPr id="12" name="Picture 11" descr="A picture containing person, outdoor, group, dressed&#10;&#10;Description automatically generated">
            <a:extLst>
              <a:ext uri="{FF2B5EF4-FFF2-40B4-BE49-F238E27FC236}">
                <a16:creationId xmlns:a16="http://schemas.microsoft.com/office/drawing/2014/main" id="{4897D512-745C-4063-9BFC-91CC2A204CF3}"/>
              </a:ext>
            </a:extLst>
          </p:cNvPr>
          <p:cNvPicPr>
            <a:picLocks noChangeAspect="1"/>
          </p:cNvPicPr>
          <p:nvPr/>
        </p:nvPicPr>
        <p:blipFill rotWithShape="1">
          <a:blip r:embed="rId3"/>
          <a:srcRect l="23887"/>
          <a:stretch/>
        </p:blipFill>
        <p:spPr>
          <a:xfrm>
            <a:off x="441766" y="1287491"/>
            <a:ext cx="1883814" cy="1392611"/>
          </a:xfrm>
          <a:prstGeom prst="rect">
            <a:avLst/>
          </a:prstGeom>
          <a:ln>
            <a:noFill/>
          </a:ln>
          <a:effectLst>
            <a:outerShdw blurRad="190500" algn="tl" rotWithShape="0">
              <a:srgbClr val="000000">
                <a:alpha val="70000"/>
              </a:srgbClr>
            </a:outerShdw>
          </a:effectLst>
        </p:spPr>
      </p:pic>
      <p:sp>
        <p:nvSpPr>
          <p:cNvPr id="101" name="Rectangle 70">
            <a:extLst>
              <a:ext uri="{FF2B5EF4-FFF2-40B4-BE49-F238E27FC236}">
                <a16:creationId xmlns:a16="http://schemas.microsoft.com/office/drawing/2014/main" id="{A80FFAF0-B8AE-4336-89C2-D12E3E92F1C9}"/>
              </a:ext>
            </a:extLst>
          </p:cNvPr>
          <p:cNvSpPr>
            <a:spLocks noChangeArrowheads="1"/>
          </p:cNvSpPr>
          <p:nvPr/>
        </p:nvSpPr>
        <p:spPr bwMode="auto">
          <a:xfrm>
            <a:off x="2448102" y="3054783"/>
            <a:ext cx="5532192" cy="1552489"/>
          </a:xfrm>
          <a:prstGeom prst="rect">
            <a:avLst/>
          </a:prstGeom>
          <a:noFill/>
          <a:ln w="9525">
            <a:noFill/>
            <a:miter lim="800000"/>
            <a:headEnd/>
            <a:tailEnd/>
          </a:ln>
        </p:spPr>
        <p:txBody>
          <a:bodyPr lIns="45720" tIns="18288" rIns="27432" bIns="18288"/>
          <a:lstStyle/>
          <a:p>
            <a:pPr>
              <a:lnSpc>
                <a:spcPct val="85000"/>
              </a:lnSpc>
              <a:spcBef>
                <a:spcPts val="200"/>
              </a:spcBef>
            </a:pPr>
            <a:r>
              <a:rPr lang="en-US" b="1" dirty="0">
                <a:solidFill>
                  <a:srgbClr val="C00000"/>
                </a:solidFill>
                <a:latin typeface="Arial Narrow" pitchFamily="34" charset="0"/>
              </a:rPr>
              <a:t>COCREATING INTEGRAL, CREATIVE SOLUTIONS</a:t>
            </a:r>
          </a:p>
          <a:p>
            <a:pPr>
              <a:lnSpc>
                <a:spcPct val="85000"/>
              </a:lnSpc>
              <a:spcBef>
                <a:spcPts val="200"/>
              </a:spcBef>
            </a:pPr>
            <a:r>
              <a:rPr lang="en-US" b="1" dirty="0">
                <a:solidFill>
                  <a:schemeClr val="accent1">
                    <a:lumMod val="75000"/>
                  </a:schemeClr>
                </a:solidFill>
                <a:latin typeface="Arial Narrow" pitchFamily="34" charset="0"/>
              </a:rPr>
              <a:t>50+ </a:t>
            </a:r>
            <a:r>
              <a:rPr lang="en-US" dirty="0">
                <a:solidFill>
                  <a:schemeClr val="accent1">
                    <a:lumMod val="75000"/>
                  </a:schemeClr>
                </a:solidFill>
                <a:latin typeface="Arial Narrow" pitchFamily="34" charset="0"/>
              </a:rPr>
              <a:t>External partners</a:t>
            </a:r>
          </a:p>
          <a:p>
            <a:pPr>
              <a:lnSpc>
                <a:spcPct val="85000"/>
              </a:lnSpc>
              <a:spcBef>
                <a:spcPts val="200"/>
              </a:spcBef>
            </a:pPr>
            <a:r>
              <a:rPr lang="en-US" b="1" dirty="0">
                <a:solidFill>
                  <a:schemeClr val="accent1">
                    <a:lumMod val="75000"/>
                  </a:schemeClr>
                </a:solidFill>
                <a:latin typeface="Arial Narrow" pitchFamily="34" charset="0"/>
              </a:rPr>
              <a:t>150+ </a:t>
            </a:r>
            <a:r>
              <a:rPr lang="en-US" dirty="0">
                <a:solidFill>
                  <a:schemeClr val="accent1">
                    <a:lumMod val="75000"/>
                  </a:schemeClr>
                </a:solidFill>
                <a:latin typeface="Arial Narrow" pitchFamily="34" charset="0"/>
              </a:rPr>
              <a:t>Analyses papers to inform </a:t>
            </a:r>
            <a:br>
              <a:rPr lang="en-US" dirty="0">
                <a:solidFill>
                  <a:schemeClr val="accent1">
                    <a:lumMod val="75000"/>
                  </a:schemeClr>
                </a:solidFill>
                <a:latin typeface="Arial Narrow" pitchFamily="34" charset="0"/>
              </a:rPr>
            </a:br>
            <a:r>
              <a:rPr lang="en-US" dirty="0">
                <a:solidFill>
                  <a:schemeClr val="accent1">
                    <a:lumMod val="75000"/>
                  </a:schemeClr>
                </a:solidFill>
                <a:latin typeface="Arial Narrow" pitchFamily="34" charset="0"/>
              </a:rPr>
              <a:t>local and global action</a:t>
            </a:r>
            <a:endParaRPr lang="en-US" dirty="0">
              <a:solidFill>
                <a:schemeClr val="accent1">
                  <a:lumMod val="75000"/>
                </a:schemeClr>
              </a:solidFill>
              <a:latin typeface="Arial Narrow" pitchFamily="112" charset="0"/>
            </a:endParaRPr>
          </a:p>
        </p:txBody>
      </p:sp>
      <p:sp>
        <p:nvSpPr>
          <p:cNvPr id="102" name="Rectangle 70">
            <a:extLst>
              <a:ext uri="{FF2B5EF4-FFF2-40B4-BE49-F238E27FC236}">
                <a16:creationId xmlns:a16="http://schemas.microsoft.com/office/drawing/2014/main" id="{B2B516CF-A082-4527-BD75-4DF74138B593}"/>
              </a:ext>
            </a:extLst>
          </p:cNvPr>
          <p:cNvSpPr>
            <a:spLocks noChangeArrowheads="1"/>
          </p:cNvSpPr>
          <p:nvPr/>
        </p:nvSpPr>
        <p:spPr bwMode="auto">
          <a:xfrm>
            <a:off x="3225901" y="6007739"/>
            <a:ext cx="2834640" cy="8229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45720" tIns="18288" rIns="27432" bIns="18288" anchor="ctr"/>
          <a:lstStyle/>
          <a:p>
            <a:pPr algn="ctr">
              <a:lnSpc>
                <a:spcPct val="85000"/>
              </a:lnSpc>
              <a:spcBef>
                <a:spcPts val="200"/>
              </a:spcBef>
            </a:pPr>
            <a:r>
              <a:rPr lang="en-US" b="1" dirty="0">
                <a:solidFill>
                  <a:schemeClr val="bg1"/>
                </a:solidFill>
                <a:latin typeface="Arial Narrow" pitchFamily="34" charset="0"/>
              </a:rPr>
              <a:t>From one to many, new structures for the common good</a:t>
            </a:r>
            <a:endParaRPr lang="en-US" sz="1400" dirty="0">
              <a:solidFill>
                <a:schemeClr val="bg1"/>
              </a:solidFill>
              <a:latin typeface="Arial Narrow" pitchFamily="112" charset="0"/>
            </a:endParaRPr>
          </a:p>
        </p:txBody>
      </p:sp>
      <p:sp>
        <p:nvSpPr>
          <p:cNvPr id="103" name="Rectangle 70">
            <a:extLst>
              <a:ext uri="{FF2B5EF4-FFF2-40B4-BE49-F238E27FC236}">
                <a16:creationId xmlns:a16="http://schemas.microsoft.com/office/drawing/2014/main" id="{BBA07F50-89C2-48C2-9090-467C8ABD1C50}"/>
              </a:ext>
            </a:extLst>
          </p:cNvPr>
          <p:cNvSpPr>
            <a:spLocks noChangeArrowheads="1"/>
          </p:cNvSpPr>
          <p:nvPr/>
        </p:nvSpPr>
        <p:spPr bwMode="auto">
          <a:xfrm>
            <a:off x="6131459" y="6007739"/>
            <a:ext cx="2834640" cy="8229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45720" tIns="18288" rIns="27432" bIns="18288" anchor="ctr"/>
          <a:lstStyle/>
          <a:p>
            <a:pPr algn="ctr">
              <a:lnSpc>
                <a:spcPct val="85000"/>
              </a:lnSpc>
              <a:spcBef>
                <a:spcPts val="200"/>
              </a:spcBef>
            </a:pPr>
            <a:r>
              <a:rPr lang="en-US" b="1" dirty="0">
                <a:solidFill>
                  <a:schemeClr val="bg1"/>
                </a:solidFill>
                <a:latin typeface="Arial Narrow" pitchFamily="34" charset="0"/>
              </a:rPr>
              <a:t>Governance, peace and security, at the heart of global solidarity</a:t>
            </a:r>
            <a:endParaRPr lang="en-US" sz="1400" dirty="0">
              <a:solidFill>
                <a:schemeClr val="bg1"/>
              </a:solidFill>
              <a:latin typeface="Arial Narrow" pitchFamily="112" charset="0"/>
            </a:endParaRPr>
          </a:p>
        </p:txBody>
      </p:sp>
      <p:sp>
        <p:nvSpPr>
          <p:cNvPr id="104" name="Rectangle 70">
            <a:extLst>
              <a:ext uri="{FF2B5EF4-FFF2-40B4-BE49-F238E27FC236}">
                <a16:creationId xmlns:a16="http://schemas.microsoft.com/office/drawing/2014/main" id="{CC1C65D7-09D4-4DED-887F-9B780B40B0CA}"/>
              </a:ext>
            </a:extLst>
          </p:cNvPr>
          <p:cNvSpPr>
            <a:spLocks noChangeArrowheads="1"/>
          </p:cNvSpPr>
          <p:nvPr/>
        </p:nvSpPr>
        <p:spPr bwMode="auto">
          <a:xfrm>
            <a:off x="9037017" y="6007739"/>
            <a:ext cx="2834640" cy="8229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45720" tIns="18288" rIns="27432" bIns="18288" anchor="ctr"/>
          <a:lstStyle/>
          <a:p>
            <a:pPr algn="ctr">
              <a:lnSpc>
                <a:spcPct val="85000"/>
              </a:lnSpc>
              <a:spcBef>
                <a:spcPts val="200"/>
              </a:spcBef>
            </a:pPr>
            <a:r>
              <a:rPr lang="en-US" b="1" dirty="0">
                <a:solidFill>
                  <a:schemeClr val="bg1"/>
                </a:solidFill>
                <a:latin typeface="Arial Narrow" pitchFamily="34" charset="0"/>
              </a:rPr>
              <a:t>Rebalancing social systems with nature in the wake of COVID-19</a:t>
            </a:r>
            <a:endParaRPr lang="en-US" sz="1400" dirty="0">
              <a:solidFill>
                <a:schemeClr val="bg1"/>
              </a:solidFill>
              <a:latin typeface="Arial Narrow" pitchFamily="112" charset="0"/>
            </a:endParaRPr>
          </a:p>
        </p:txBody>
      </p:sp>
      <p:pic>
        <p:nvPicPr>
          <p:cNvPr id="105" name="Picture 104">
            <a:extLst>
              <a:ext uri="{FF2B5EF4-FFF2-40B4-BE49-F238E27FC236}">
                <a16:creationId xmlns:a16="http://schemas.microsoft.com/office/drawing/2014/main" id="{E6426511-1588-41E2-9462-E4E6B305BCE8}"/>
              </a:ext>
            </a:extLst>
          </p:cNvPr>
          <p:cNvPicPr>
            <a:picLocks noChangeAspect="1"/>
          </p:cNvPicPr>
          <p:nvPr/>
        </p:nvPicPr>
        <p:blipFill>
          <a:blip r:embed="rId4"/>
          <a:stretch>
            <a:fillRect/>
          </a:stretch>
        </p:blipFill>
        <p:spPr>
          <a:xfrm>
            <a:off x="5962885" y="3699967"/>
            <a:ext cx="1341425" cy="19689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6" name="Picture 105">
            <a:extLst>
              <a:ext uri="{FF2B5EF4-FFF2-40B4-BE49-F238E27FC236}">
                <a16:creationId xmlns:a16="http://schemas.microsoft.com/office/drawing/2014/main" id="{776D6DBC-748B-4FE4-ABAD-C98F2DDAF28C}"/>
              </a:ext>
            </a:extLst>
          </p:cNvPr>
          <p:cNvPicPr>
            <a:picLocks noChangeAspect="1"/>
          </p:cNvPicPr>
          <p:nvPr/>
        </p:nvPicPr>
        <p:blipFill>
          <a:blip r:embed="rId5"/>
          <a:stretch>
            <a:fillRect/>
          </a:stretch>
        </p:blipFill>
        <p:spPr>
          <a:xfrm>
            <a:off x="7909084" y="3699967"/>
            <a:ext cx="1229318" cy="19689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9" name="Rectangle 70">
            <a:extLst>
              <a:ext uri="{FF2B5EF4-FFF2-40B4-BE49-F238E27FC236}">
                <a16:creationId xmlns:a16="http://schemas.microsoft.com/office/drawing/2014/main" id="{EFAF2F10-5FA8-4325-BA73-478A1C084A91}"/>
              </a:ext>
            </a:extLst>
          </p:cNvPr>
          <p:cNvSpPr>
            <a:spLocks noChangeArrowheads="1"/>
          </p:cNvSpPr>
          <p:nvPr/>
        </p:nvSpPr>
        <p:spPr bwMode="auto">
          <a:xfrm>
            <a:off x="2448103" y="4388799"/>
            <a:ext cx="2834640" cy="1280160"/>
          </a:xfrm>
          <a:prstGeom prst="rect">
            <a:avLst/>
          </a:prstGeom>
          <a:noFill/>
          <a:ln w="9525">
            <a:noFill/>
            <a:miter lim="800000"/>
            <a:headEnd/>
            <a:tailEnd/>
          </a:ln>
        </p:spPr>
        <p:txBody>
          <a:bodyPr lIns="45720" tIns="18288" rIns="27432" bIns="18288"/>
          <a:lstStyle/>
          <a:p>
            <a:pPr>
              <a:lnSpc>
                <a:spcPct val="85000"/>
              </a:lnSpc>
              <a:spcBef>
                <a:spcPts val="200"/>
              </a:spcBef>
            </a:pPr>
            <a:r>
              <a:rPr lang="en-US" b="1" dirty="0">
                <a:solidFill>
                  <a:srgbClr val="C00000"/>
                </a:solidFill>
                <a:latin typeface="Arial Narrow" pitchFamily="34" charset="0"/>
              </a:rPr>
              <a:t>SHINING A LIGHT ON GOOD WORKS</a:t>
            </a:r>
          </a:p>
          <a:p>
            <a:pPr>
              <a:lnSpc>
                <a:spcPct val="85000"/>
              </a:lnSpc>
              <a:spcBef>
                <a:spcPts val="200"/>
              </a:spcBef>
            </a:pPr>
            <a:r>
              <a:rPr lang="en-US" b="1" dirty="0">
                <a:solidFill>
                  <a:schemeClr val="accent1">
                    <a:lumMod val="75000"/>
                  </a:schemeClr>
                </a:solidFill>
                <a:latin typeface="Arial Narrow" pitchFamily="34" charset="0"/>
              </a:rPr>
              <a:t>Hundreds </a:t>
            </a:r>
            <a:r>
              <a:rPr lang="en-US" dirty="0">
                <a:solidFill>
                  <a:schemeClr val="accent1">
                    <a:lumMod val="75000"/>
                  </a:schemeClr>
                </a:solidFill>
                <a:latin typeface="Arial Narrow" pitchFamily="34" charset="0"/>
              </a:rPr>
              <a:t>of media outputs on multiple platforms</a:t>
            </a:r>
            <a:endParaRPr lang="en-US" dirty="0">
              <a:solidFill>
                <a:schemeClr val="accent1">
                  <a:lumMod val="75000"/>
                </a:schemeClr>
              </a:solidFill>
              <a:latin typeface="Arial Narrow" pitchFamily="112" charset="0"/>
            </a:endParaRPr>
          </a:p>
        </p:txBody>
      </p:sp>
      <p:cxnSp>
        <p:nvCxnSpPr>
          <p:cNvPr id="16" name="Straight Connector 15">
            <a:extLst>
              <a:ext uri="{FF2B5EF4-FFF2-40B4-BE49-F238E27FC236}">
                <a16:creationId xmlns:a16="http://schemas.microsoft.com/office/drawing/2014/main" id="{9DB3C04E-5A20-4DE1-B77D-5FD10A4B01C5}"/>
              </a:ext>
            </a:extLst>
          </p:cNvPr>
          <p:cNvCxnSpPr/>
          <p:nvPr/>
        </p:nvCxnSpPr>
        <p:spPr>
          <a:xfrm>
            <a:off x="194872" y="5909151"/>
            <a:ext cx="11722308"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20" name="Picture 19" descr="Graphical user interface, application&#10;&#10;Description automatically generated">
            <a:extLst>
              <a:ext uri="{FF2B5EF4-FFF2-40B4-BE49-F238E27FC236}">
                <a16:creationId xmlns:a16="http://schemas.microsoft.com/office/drawing/2014/main" id="{0023C6C2-3C0A-4EF5-953A-7C5056088FF7}"/>
              </a:ext>
            </a:extLst>
          </p:cNvPr>
          <p:cNvPicPr>
            <a:picLocks noChangeAspect="1"/>
          </p:cNvPicPr>
          <p:nvPr/>
        </p:nvPicPr>
        <p:blipFill>
          <a:blip r:embed="rId6"/>
          <a:stretch>
            <a:fillRect/>
          </a:stretch>
        </p:blipFill>
        <p:spPr>
          <a:xfrm>
            <a:off x="441766" y="3107406"/>
            <a:ext cx="1876279" cy="2493785"/>
          </a:xfrm>
          <a:prstGeom prst="rect">
            <a:avLst/>
          </a:prstGeom>
          <a:ln>
            <a:noFill/>
          </a:ln>
          <a:effectLst>
            <a:outerShdw blurRad="292100" dist="139700" dir="2700000" algn="tl" rotWithShape="0">
              <a:srgbClr val="333333">
                <a:alpha val="65000"/>
              </a:srgbClr>
            </a:outerShdw>
          </a:effectLst>
        </p:spPr>
      </p:pic>
      <p:sp>
        <p:nvSpPr>
          <p:cNvPr id="117" name="Rectangle 70">
            <a:extLst>
              <a:ext uri="{FF2B5EF4-FFF2-40B4-BE49-F238E27FC236}">
                <a16:creationId xmlns:a16="http://schemas.microsoft.com/office/drawing/2014/main" id="{01A8B04E-58FE-4250-B2F3-FD5B5257D757}"/>
              </a:ext>
            </a:extLst>
          </p:cNvPr>
          <p:cNvSpPr>
            <a:spLocks noChangeArrowheads="1"/>
          </p:cNvSpPr>
          <p:nvPr/>
        </p:nvSpPr>
        <p:spPr bwMode="auto">
          <a:xfrm>
            <a:off x="8523743" y="1287491"/>
            <a:ext cx="3316369" cy="1655021"/>
          </a:xfrm>
          <a:prstGeom prst="rect">
            <a:avLst/>
          </a:prstGeom>
          <a:noFill/>
          <a:ln w="9525">
            <a:noFill/>
            <a:miter lim="800000"/>
            <a:headEnd/>
            <a:tailEnd/>
          </a:ln>
        </p:spPr>
        <p:txBody>
          <a:bodyPr lIns="45720" tIns="18288" rIns="27432" bIns="18288"/>
          <a:lstStyle/>
          <a:p>
            <a:pPr algn="r">
              <a:lnSpc>
                <a:spcPct val="85000"/>
              </a:lnSpc>
              <a:spcBef>
                <a:spcPts val="200"/>
              </a:spcBef>
            </a:pPr>
            <a:r>
              <a:rPr lang="en-US" b="1" dirty="0">
                <a:solidFill>
                  <a:srgbClr val="C00000"/>
                </a:solidFill>
                <a:latin typeface="Arial Narrow" pitchFamily="34" charset="0"/>
              </a:rPr>
              <a:t>SUPPORTING DIPLOMACY AND GLOBAL RELATIONS</a:t>
            </a:r>
          </a:p>
          <a:p>
            <a:pPr algn="r">
              <a:lnSpc>
                <a:spcPct val="85000"/>
              </a:lnSpc>
              <a:spcBef>
                <a:spcPts val="200"/>
              </a:spcBef>
            </a:pPr>
            <a:r>
              <a:rPr lang="en-US" b="1" dirty="0">
                <a:solidFill>
                  <a:schemeClr val="accent1">
                    <a:lumMod val="75000"/>
                  </a:schemeClr>
                </a:solidFill>
                <a:latin typeface="Arial Narrow" pitchFamily="34" charset="0"/>
              </a:rPr>
              <a:t>31 </a:t>
            </a:r>
            <a:r>
              <a:rPr lang="en-US" dirty="0">
                <a:solidFill>
                  <a:schemeClr val="accent1">
                    <a:lumMod val="75000"/>
                  </a:schemeClr>
                </a:solidFill>
                <a:latin typeface="Arial Narrow" pitchFamily="34" charset="0"/>
              </a:rPr>
              <a:t>weekly, multi-language bulletins</a:t>
            </a:r>
          </a:p>
          <a:p>
            <a:pPr algn="r">
              <a:lnSpc>
                <a:spcPct val="85000"/>
              </a:lnSpc>
              <a:spcBef>
                <a:spcPts val="200"/>
              </a:spcBef>
            </a:pPr>
            <a:r>
              <a:rPr lang="en-US" b="1" dirty="0">
                <a:solidFill>
                  <a:schemeClr val="accent1">
                    <a:lumMod val="75000"/>
                  </a:schemeClr>
                </a:solidFill>
                <a:latin typeface="Arial Narrow" pitchFamily="34" charset="0"/>
              </a:rPr>
              <a:t>Dozens</a:t>
            </a:r>
            <a:r>
              <a:rPr lang="en-US" dirty="0">
                <a:solidFill>
                  <a:schemeClr val="accent1">
                    <a:lumMod val="75000"/>
                  </a:schemeClr>
                </a:solidFill>
                <a:latin typeface="Arial Narrow" pitchFamily="34" charset="0"/>
              </a:rPr>
              <a:t> of diplomatic inputs</a:t>
            </a:r>
          </a:p>
          <a:p>
            <a:pPr algn="r">
              <a:lnSpc>
                <a:spcPct val="85000"/>
              </a:lnSpc>
              <a:spcBef>
                <a:spcPts val="200"/>
              </a:spcBef>
            </a:pPr>
            <a:r>
              <a:rPr lang="en-US" dirty="0">
                <a:solidFill>
                  <a:schemeClr val="accent1">
                    <a:lumMod val="75000"/>
                  </a:schemeClr>
                </a:solidFill>
                <a:latin typeface="Arial Narrow" pitchFamily="34" charset="0"/>
              </a:rPr>
              <a:t>Refreshed engagement for </a:t>
            </a:r>
            <a:r>
              <a:rPr lang="en-US" b="1" dirty="0">
                <a:solidFill>
                  <a:schemeClr val="accent1">
                    <a:lumMod val="75000"/>
                  </a:schemeClr>
                </a:solidFill>
                <a:latin typeface="Arial Narrow" pitchFamily="34" charset="0"/>
              </a:rPr>
              <a:t>UNGA, G20, TED, </a:t>
            </a:r>
            <a:r>
              <a:rPr lang="en-US" dirty="0">
                <a:solidFill>
                  <a:schemeClr val="accent1">
                    <a:lumMod val="75000"/>
                  </a:schemeClr>
                </a:solidFill>
                <a:latin typeface="Arial Narrow" pitchFamily="34" charset="0"/>
              </a:rPr>
              <a:t>and</a:t>
            </a:r>
            <a:r>
              <a:rPr lang="en-US" b="1" dirty="0">
                <a:solidFill>
                  <a:schemeClr val="accent1">
                    <a:lumMod val="75000"/>
                  </a:schemeClr>
                </a:solidFill>
                <a:latin typeface="Arial Narrow" pitchFamily="34" charset="0"/>
              </a:rPr>
              <a:t> WEF</a:t>
            </a:r>
            <a:endParaRPr lang="en-US" dirty="0">
              <a:solidFill>
                <a:schemeClr val="accent1">
                  <a:lumMod val="75000"/>
                </a:schemeClr>
              </a:solidFill>
              <a:latin typeface="Arial Narrow" pitchFamily="112" charset="0"/>
            </a:endParaRPr>
          </a:p>
        </p:txBody>
      </p:sp>
      <p:sp>
        <p:nvSpPr>
          <p:cNvPr id="119" name="Rectangle 70">
            <a:extLst>
              <a:ext uri="{FF2B5EF4-FFF2-40B4-BE49-F238E27FC236}">
                <a16:creationId xmlns:a16="http://schemas.microsoft.com/office/drawing/2014/main" id="{91EBD618-5573-48AD-8116-E2896B1E2747}"/>
              </a:ext>
            </a:extLst>
          </p:cNvPr>
          <p:cNvSpPr>
            <a:spLocks noChangeArrowheads="1"/>
          </p:cNvSpPr>
          <p:nvPr/>
        </p:nvSpPr>
        <p:spPr bwMode="auto">
          <a:xfrm>
            <a:off x="8781140" y="3583750"/>
            <a:ext cx="3058972" cy="1280160"/>
          </a:xfrm>
          <a:prstGeom prst="rect">
            <a:avLst/>
          </a:prstGeom>
          <a:noFill/>
          <a:ln w="9525">
            <a:noFill/>
            <a:miter lim="800000"/>
            <a:headEnd/>
            <a:tailEnd/>
          </a:ln>
        </p:spPr>
        <p:txBody>
          <a:bodyPr lIns="45720" tIns="18288" rIns="27432" bIns="18288"/>
          <a:lstStyle/>
          <a:p>
            <a:pPr algn="r">
              <a:lnSpc>
                <a:spcPct val="85000"/>
              </a:lnSpc>
              <a:spcBef>
                <a:spcPts val="200"/>
              </a:spcBef>
            </a:pPr>
            <a:r>
              <a:rPr lang="en-US" b="1" dirty="0">
                <a:solidFill>
                  <a:srgbClr val="C00000"/>
                </a:solidFill>
                <a:latin typeface="Arial Narrow" pitchFamily="34" charset="0"/>
              </a:rPr>
              <a:t>BUILDING A PIPELINE OF RESOURCES</a:t>
            </a:r>
          </a:p>
          <a:p>
            <a:pPr algn="r">
              <a:lnSpc>
                <a:spcPct val="85000"/>
              </a:lnSpc>
              <a:spcBef>
                <a:spcPts val="200"/>
              </a:spcBef>
            </a:pPr>
            <a:r>
              <a:rPr lang="en-US" b="1" dirty="0">
                <a:solidFill>
                  <a:schemeClr val="accent1">
                    <a:lumMod val="75000"/>
                  </a:schemeClr>
                </a:solidFill>
                <a:latin typeface="Arial Narrow" pitchFamily="34" charset="0"/>
              </a:rPr>
              <a:t>7M </a:t>
            </a:r>
            <a:r>
              <a:rPr lang="en-US" dirty="0">
                <a:solidFill>
                  <a:schemeClr val="accent1">
                    <a:lumMod val="75000"/>
                  </a:schemeClr>
                </a:solidFill>
                <a:latin typeface="Arial Narrow" pitchFamily="34" charset="0"/>
              </a:rPr>
              <a:t>Euro </a:t>
            </a:r>
          </a:p>
          <a:p>
            <a:pPr algn="r">
              <a:lnSpc>
                <a:spcPct val="85000"/>
              </a:lnSpc>
              <a:spcBef>
                <a:spcPts val="200"/>
              </a:spcBef>
            </a:pPr>
            <a:r>
              <a:rPr lang="en-US" b="1" dirty="0">
                <a:solidFill>
                  <a:schemeClr val="accent1">
                    <a:lumMod val="75000"/>
                  </a:schemeClr>
                </a:solidFill>
                <a:latin typeface="Arial Narrow" pitchFamily="34" charset="0"/>
              </a:rPr>
              <a:t>1M </a:t>
            </a:r>
            <a:r>
              <a:rPr lang="en-US" dirty="0">
                <a:solidFill>
                  <a:schemeClr val="accent1">
                    <a:lumMod val="75000"/>
                  </a:schemeClr>
                </a:solidFill>
                <a:latin typeface="Arial Narrow" pitchFamily="34" charset="0"/>
              </a:rPr>
              <a:t>US</a:t>
            </a:r>
          </a:p>
          <a:p>
            <a:pPr algn="r">
              <a:lnSpc>
                <a:spcPct val="85000"/>
              </a:lnSpc>
              <a:spcBef>
                <a:spcPts val="200"/>
              </a:spcBef>
            </a:pPr>
            <a:r>
              <a:rPr lang="en-US" b="1" dirty="0">
                <a:solidFill>
                  <a:schemeClr val="accent1">
                    <a:lumMod val="75000"/>
                  </a:schemeClr>
                </a:solidFill>
                <a:latin typeface="Arial Narrow" pitchFamily="34" charset="0"/>
              </a:rPr>
              <a:t>2.4M €</a:t>
            </a:r>
            <a:r>
              <a:rPr lang="en-US" dirty="0">
                <a:solidFill>
                  <a:schemeClr val="accent1">
                    <a:lumMod val="75000"/>
                  </a:schemeClr>
                </a:solidFill>
                <a:latin typeface="Arial Narrow" pitchFamily="34" charset="0"/>
              </a:rPr>
              <a:t> for local projects</a:t>
            </a:r>
            <a:endParaRPr lang="en-US" dirty="0">
              <a:solidFill>
                <a:schemeClr val="accent1">
                  <a:lumMod val="75000"/>
                </a:schemeClr>
              </a:solidFill>
              <a:latin typeface="Arial Narrow" pitchFamily="112" charset="0"/>
            </a:endParaRPr>
          </a:p>
        </p:txBody>
      </p:sp>
      <p:pic>
        <p:nvPicPr>
          <p:cNvPr id="21" name="Google Shape;113;p6">
            <a:extLst>
              <a:ext uri="{FF2B5EF4-FFF2-40B4-BE49-F238E27FC236}">
                <a16:creationId xmlns:a16="http://schemas.microsoft.com/office/drawing/2014/main" id="{A8A583D2-5AC2-46AF-BEC2-87678DE10B28}"/>
              </a:ext>
            </a:extLst>
          </p:cNvPr>
          <p:cNvPicPr preferRelativeResize="0"/>
          <p:nvPr/>
        </p:nvPicPr>
        <p:blipFill>
          <a:blip r:embed="rId7">
            <a:alphaModFix/>
          </a:blip>
          <a:stretch>
            <a:fillRect/>
          </a:stretch>
        </p:blipFill>
        <p:spPr>
          <a:xfrm>
            <a:off x="10395959" y="29925"/>
            <a:ext cx="1342016" cy="419513"/>
          </a:xfrm>
          <a:prstGeom prst="rect">
            <a:avLst/>
          </a:prstGeom>
          <a:noFill/>
          <a:ln>
            <a:noFill/>
          </a:ln>
        </p:spPr>
      </p:pic>
    </p:spTree>
    <p:extLst>
      <p:ext uri="{BB962C8B-B14F-4D97-AF65-F5344CB8AC3E}">
        <p14:creationId xmlns:p14="http://schemas.microsoft.com/office/powerpoint/2010/main" val="20774911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oogle Shape;112;p6" descr="Imagen que contiene foto, blanco, tabla, frente&#10;&#10;Descripción generada automáticamente">
            <a:extLst>
              <a:ext uri="{FF2B5EF4-FFF2-40B4-BE49-F238E27FC236}">
                <a16:creationId xmlns:a16="http://schemas.microsoft.com/office/drawing/2014/main" id="{AB7FD3B7-F483-5A4D-9967-85A74BD81E37}"/>
              </a:ext>
            </a:extLst>
          </p:cNvPr>
          <p:cNvPicPr preferRelativeResize="0"/>
          <p:nvPr/>
        </p:nvPicPr>
        <p:blipFill rotWithShape="1">
          <a:blip r:embed="rId3">
            <a:alphaModFix/>
          </a:blip>
          <a:srcRect l="811" r="29494" b="-2"/>
          <a:stretch/>
        </p:blipFill>
        <p:spPr>
          <a:xfrm>
            <a:off x="7388364" y="1311664"/>
            <a:ext cx="4803636" cy="5426414"/>
          </a:xfrm>
          <a:prstGeom prst="rect">
            <a:avLst/>
          </a:prstGeom>
          <a:noFill/>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1F40AED2-33A2-7149-851D-046B9C04EAA9}"/>
              </a:ext>
            </a:extLst>
          </p:cNvPr>
          <p:cNvSpPr>
            <a:spLocks noGrp="1"/>
          </p:cNvSpPr>
          <p:nvPr>
            <p:ph type="title"/>
          </p:nvPr>
        </p:nvSpPr>
        <p:spPr>
          <a:xfrm>
            <a:off x="7388364" y="0"/>
            <a:ext cx="4803636" cy="1311664"/>
          </a:xfrm>
          <a:solidFill>
            <a:schemeClr val="accent2"/>
          </a:solidFill>
          <a:ln>
            <a:solidFill>
              <a:schemeClr val="accent3"/>
            </a:solidFill>
          </a:ln>
        </p:spPr>
        <p:txBody>
          <a:bodyPr vert="horz" lIns="91440" tIns="45720" rIns="91440" bIns="45720" rtlCol="0" anchor="ctr">
            <a:normAutofit/>
          </a:bodyPr>
          <a:lstStyle/>
          <a:p>
            <a:pPr algn="ctr">
              <a:spcBef>
                <a:spcPct val="0"/>
              </a:spcBef>
            </a:pPr>
            <a:r>
              <a:rPr lang="en-US" sz="2100" kern="1200" dirty="0">
                <a:solidFill>
                  <a:srgbClr val="000000"/>
                </a:solidFill>
                <a:latin typeface="+mj-lt"/>
                <a:ea typeface="+mj-ea"/>
                <a:cs typeface="+mj-cs"/>
              </a:rPr>
              <a:t/>
            </a:r>
            <a:br>
              <a:rPr lang="en-US" sz="2100" kern="1200" dirty="0">
                <a:solidFill>
                  <a:srgbClr val="000000"/>
                </a:solidFill>
                <a:latin typeface="+mj-lt"/>
                <a:ea typeface="+mj-ea"/>
                <a:cs typeface="+mj-cs"/>
              </a:rPr>
            </a:br>
            <a:r>
              <a:rPr lang="en-US" sz="2100" b="1" kern="1200" dirty="0">
                <a:solidFill>
                  <a:schemeClr val="tx1"/>
                </a:solidFill>
                <a:latin typeface="+mj-lt"/>
                <a:ea typeface="+mj-ea"/>
                <a:cs typeface="+mj-cs"/>
              </a:rPr>
              <a:t>Vatican’s 20 Points Document on</a:t>
            </a:r>
            <a:br>
              <a:rPr lang="en-US" sz="2100" b="1" kern="1200" dirty="0">
                <a:solidFill>
                  <a:schemeClr val="tx1"/>
                </a:solidFill>
                <a:latin typeface="+mj-lt"/>
                <a:ea typeface="+mj-ea"/>
                <a:cs typeface="+mj-cs"/>
              </a:rPr>
            </a:br>
            <a:r>
              <a:rPr lang="en-US" sz="2100" b="1" kern="1200" dirty="0">
                <a:solidFill>
                  <a:schemeClr val="tx1"/>
                </a:solidFill>
                <a:latin typeface="+mj-lt"/>
                <a:ea typeface="+mj-ea"/>
                <a:cs typeface="+mj-cs"/>
              </a:rPr>
              <a:t>COVID-19 Vaccines</a:t>
            </a:r>
            <a:r>
              <a:rPr lang="en-US" sz="2100" kern="1200" dirty="0">
                <a:solidFill>
                  <a:schemeClr val="tx1"/>
                </a:solidFill>
                <a:latin typeface="+mj-lt"/>
                <a:ea typeface="+mj-ea"/>
                <a:cs typeface="+mj-cs"/>
              </a:rPr>
              <a:t/>
            </a:r>
            <a:br>
              <a:rPr lang="en-US" sz="2100" kern="1200" dirty="0">
                <a:solidFill>
                  <a:schemeClr val="tx1"/>
                </a:solidFill>
                <a:latin typeface="+mj-lt"/>
                <a:ea typeface="+mj-ea"/>
                <a:cs typeface="+mj-cs"/>
              </a:rPr>
            </a:br>
            <a:endParaRPr lang="en-US" sz="2100" kern="1200"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D0159329-B64C-D945-913E-F5729AD938DC}"/>
              </a:ext>
            </a:extLst>
          </p:cNvPr>
          <p:cNvSpPr txBox="1"/>
          <p:nvPr/>
        </p:nvSpPr>
        <p:spPr>
          <a:xfrm>
            <a:off x="419725" y="29980"/>
            <a:ext cx="6805534" cy="6738078"/>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600" dirty="0" smtClean="0">
                <a:solidFill>
                  <a:srgbClr val="000000"/>
                </a:solidFill>
              </a:rPr>
              <a:t>In December </a:t>
            </a:r>
            <a:r>
              <a:rPr lang="en-US" sz="2600" dirty="0">
                <a:solidFill>
                  <a:srgbClr val="000000"/>
                </a:solidFill>
              </a:rPr>
              <a:t>2020, the Vatican COVID-19 Commission and the Pontifical Academy for Life issued </a:t>
            </a:r>
            <a:r>
              <a:rPr lang="en-US" sz="2600" u="sng" dirty="0" smtClean="0">
                <a:solidFill>
                  <a:srgbClr val="C00000"/>
                </a:solidFill>
              </a:rPr>
              <a:t>a joint </a:t>
            </a:r>
            <a:r>
              <a:rPr lang="en-US" sz="2600" u="sng" dirty="0">
                <a:solidFill>
                  <a:srgbClr val="C00000"/>
                </a:solidFill>
              </a:rPr>
              <a:t>paper </a:t>
            </a:r>
            <a:r>
              <a:rPr lang="en-US" sz="2600" dirty="0">
                <a:solidFill>
                  <a:srgbClr val="000000"/>
                </a:solidFill>
              </a:rPr>
              <a:t>addressing the issues and priorities arising at the various stages of the vaccine journey, from research and development to patents and commercial exploitation, including approval, distribution and administration</a:t>
            </a:r>
            <a:r>
              <a:rPr lang="en-US" sz="2600" dirty="0" smtClean="0">
                <a:solidFill>
                  <a:srgbClr val="000000"/>
                </a:solidFill>
              </a:rPr>
              <a:t>.</a:t>
            </a:r>
          </a:p>
          <a:p>
            <a:pPr indent="-228600" defTabSz="914400">
              <a:lnSpc>
                <a:spcPct val="90000"/>
              </a:lnSpc>
              <a:spcAft>
                <a:spcPts val="600"/>
              </a:spcAft>
              <a:buFont typeface="Arial" panose="020B0604020202020204" pitchFamily="34" charset="0"/>
              <a:buChar char="•"/>
            </a:pPr>
            <a:endParaRPr lang="en-US" sz="2600" dirty="0">
              <a:solidFill>
                <a:srgbClr val="000000"/>
              </a:solidFill>
            </a:endParaRPr>
          </a:p>
          <a:p>
            <a:pPr indent="-228600" defTabSz="914400">
              <a:lnSpc>
                <a:spcPct val="90000"/>
              </a:lnSpc>
              <a:spcAft>
                <a:spcPts val="600"/>
              </a:spcAft>
              <a:buFont typeface="Arial" panose="020B0604020202020204" pitchFamily="34" charset="0"/>
              <a:buChar char="•"/>
            </a:pPr>
            <a:r>
              <a:rPr lang="en-US" sz="2600" dirty="0">
                <a:solidFill>
                  <a:srgbClr val="000000"/>
                </a:solidFill>
              </a:rPr>
              <a:t>The paper </a:t>
            </a:r>
            <a:r>
              <a:rPr lang="en-US" sz="2600" b="1" u="sng" dirty="0">
                <a:solidFill>
                  <a:srgbClr val="C00000"/>
                </a:solidFill>
              </a:rPr>
              <a:t>reiterates the critical role of vaccines to defeat the pandemic, not just for individual personal health but to protect the health of all</a:t>
            </a:r>
            <a:r>
              <a:rPr lang="en-US" sz="2600" b="1" u="sng" dirty="0">
                <a:solidFill>
                  <a:srgbClr val="000000"/>
                </a:solidFill>
              </a:rPr>
              <a:t>. </a:t>
            </a:r>
            <a:endParaRPr lang="en-US" sz="2600" b="1" u="sng" dirty="0" smtClean="0">
              <a:solidFill>
                <a:srgbClr val="000000"/>
              </a:solidFill>
            </a:endParaRPr>
          </a:p>
          <a:p>
            <a:pPr indent="-228600" defTabSz="914400">
              <a:lnSpc>
                <a:spcPct val="90000"/>
              </a:lnSpc>
              <a:spcAft>
                <a:spcPts val="600"/>
              </a:spcAft>
              <a:buFont typeface="Arial" panose="020B0604020202020204" pitchFamily="34" charset="0"/>
              <a:buChar char="•"/>
            </a:pPr>
            <a:endParaRPr lang="en-US" sz="2600" dirty="0" smtClean="0">
              <a:solidFill>
                <a:srgbClr val="000000"/>
              </a:solidFill>
            </a:endParaRPr>
          </a:p>
          <a:p>
            <a:pPr indent="-228600" defTabSz="914400">
              <a:lnSpc>
                <a:spcPct val="90000"/>
              </a:lnSpc>
              <a:spcAft>
                <a:spcPts val="600"/>
              </a:spcAft>
              <a:buFont typeface="Arial" panose="020B0604020202020204" pitchFamily="34" charset="0"/>
              <a:buChar char="•"/>
            </a:pPr>
            <a:endParaRPr lang="en-US" sz="800" dirty="0">
              <a:solidFill>
                <a:srgbClr val="000000"/>
              </a:solidFill>
            </a:endParaRPr>
          </a:p>
        </p:txBody>
      </p:sp>
    </p:spTree>
    <p:extLst>
      <p:ext uri="{BB962C8B-B14F-4D97-AF65-F5344CB8AC3E}">
        <p14:creationId xmlns:p14="http://schemas.microsoft.com/office/powerpoint/2010/main" val="35563563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2;p6" descr="Imagen que contiene foto, blanco, tabla, frente&#10;&#10;Descripción generada automáticamente">
            <a:extLst>
              <a:ext uri="{FF2B5EF4-FFF2-40B4-BE49-F238E27FC236}">
                <a16:creationId xmlns:a16="http://schemas.microsoft.com/office/drawing/2014/main" id="{AB7FD3B7-F483-5A4D-9967-85A74BD81E37}"/>
              </a:ext>
            </a:extLst>
          </p:cNvPr>
          <p:cNvPicPr preferRelativeResize="0"/>
          <p:nvPr/>
        </p:nvPicPr>
        <p:blipFill rotWithShape="1">
          <a:blip r:embed="rId3">
            <a:alphaModFix/>
          </a:blip>
          <a:srcRect l="811" r="29494" b="-2"/>
          <a:stretch/>
        </p:blipFill>
        <p:spPr>
          <a:xfrm>
            <a:off x="7388364" y="1311664"/>
            <a:ext cx="4803636" cy="5426414"/>
          </a:xfrm>
          <a:prstGeom prst="rect">
            <a:avLst/>
          </a:prstGeom>
          <a:noFill/>
        </p:spPr>
      </p:pic>
      <p:sp>
        <p:nvSpPr>
          <p:cNvPr id="2" name="Title 1">
            <a:extLst>
              <a:ext uri="{FF2B5EF4-FFF2-40B4-BE49-F238E27FC236}">
                <a16:creationId xmlns:a16="http://schemas.microsoft.com/office/drawing/2014/main" id="{1F40AED2-33A2-7149-851D-046B9C04EAA9}"/>
              </a:ext>
            </a:extLst>
          </p:cNvPr>
          <p:cNvSpPr>
            <a:spLocks noGrp="1"/>
          </p:cNvSpPr>
          <p:nvPr>
            <p:ph type="title"/>
          </p:nvPr>
        </p:nvSpPr>
        <p:spPr>
          <a:xfrm>
            <a:off x="7388364" y="0"/>
            <a:ext cx="4803636" cy="1311664"/>
          </a:xfrm>
          <a:solidFill>
            <a:schemeClr val="accent2"/>
          </a:solidFill>
          <a:ln>
            <a:solidFill>
              <a:schemeClr val="accent3"/>
            </a:solidFill>
          </a:ln>
        </p:spPr>
        <p:txBody>
          <a:bodyPr vert="horz" lIns="91440" tIns="45720" rIns="91440" bIns="45720" rtlCol="0" anchor="ctr">
            <a:normAutofit/>
          </a:bodyPr>
          <a:lstStyle/>
          <a:p>
            <a:pPr algn="ctr">
              <a:spcBef>
                <a:spcPct val="0"/>
              </a:spcBef>
            </a:pPr>
            <a:r>
              <a:rPr lang="en-US" sz="2100" kern="1200" dirty="0">
                <a:solidFill>
                  <a:sysClr val="windowText" lastClr="000000"/>
                </a:solidFill>
                <a:latin typeface="+mj-lt"/>
                <a:ea typeface="+mj-ea"/>
                <a:cs typeface="+mj-cs"/>
              </a:rPr>
              <a:t/>
            </a:r>
            <a:br>
              <a:rPr lang="en-US" sz="2100" kern="1200" dirty="0">
                <a:solidFill>
                  <a:sysClr val="windowText" lastClr="000000"/>
                </a:solidFill>
                <a:latin typeface="+mj-lt"/>
                <a:ea typeface="+mj-ea"/>
                <a:cs typeface="+mj-cs"/>
              </a:rPr>
            </a:br>
            <a:r>
              <a:rPr lang="en-US" sz="2100" b="1" kern="1200" dirty="0">
                <a:solidFill>
                  <a:sysClr val="windowText" lastClr="000000"/>
                </a:solidFill>
                <a:latin typeface="+mj-lt"/>
                <a:ea typeface="+mj-ea"/>
                <a:cs typeface="+mj-cs"/>
              </a:rPr>
              <a:t>Vatican’s 20 Points Document on</a:t>
            </a:r>
            <a:br>
              <a:rPr lang="en-US" sz="2100" b="1" kern="1200" dirty="0">
                <a:solidFill>
                  <a:sysClr val="windowText" lastClr="000000"/>
                </a:solidFill>
                <a:latin typeface="+mj-lt"/>
                <a:ea typeface="+mj-ea"/>
                <a:cs typeface="+mj-cs"/>
              </a:rPr>
            </a:br>
            <a:r>
              <a:rPr lang="en-US" sz="2100" b="1" kern="1200" dirty="0">
                <a:solidFill>
                  <a:sysClr val="windowText" lastClr="000000"/>
                </a:solidFill>
                <a:latin typeface="+mj-lt"/>
                <a:ea typeface="+mj-ea"/>
                <a:cs typeface="+mj-cs"/>
              </a:rPr>
              <a:t>COVID-19 Vaccines</a:t>
            </a:r>
            <a:r>
              <a:rPr lang="en-US" sz="2100" kern="1200" dirty="0">
                <a:solidFill>
                  <a:sysClr val="windowText" lastClr="000000"/>
                </a:solidFill>
                <a:latin typeface="+mj-lt"/>
                <a:ea typeface="+mj-ea"/>
                <a:cs typeface="+mj-cs"/>
              </a:rPr>
              <a:t/>
            </a:r>
            <a:br>
              <a:rPr lang="en-US" sz="2100" kern="1200" dirty="0">
                <a:solidFill>
                  <a:sysClr val="windowText" lastClr="000000"/>
                </a:solidFill>
                <a:latin typeface="+mj-lt"/>
                <a:ea typeface="+mj-ea"/>
                <a:cs typeface="+mj-cs"/>
              </a:rPr>
            </a:br>
            <a:endParaRPr lang="en-US" sz="2100" kern="1200" dirty="0">
              <a:solidFill>
                <a:sysClr val="windowText" lastClr="000000"/>
              </a:solidFill>
              <a:latin typeface="+mj-lt"/>
              <a:ea typeface="+mj-ea"/>
              <a:cs typeface="+mj-cs"/>
            </a:endParaRPr>
          </a:p>
        </p:txBody>
      </p:sp>
      <p:sp>
        <p:nvSpPr>
          <p:cNvPr id="6" name="TextBox 5">
            <a:extLst>
              <a:ext uri="{FF2B5EF4-FFF2-40B4-BE49-F238E27FC236}">
                <a16:creationId xmlns:a16="http://schemas.microsoft.com/office/drawing/2014/main" id="{D0159329-B64C-D945-913E-F5729AD938DC}"/>
              </a:ext>
            </a:extLst>
          </p:cNvPr>
          <p:cNvSpPr txBox="1"/>
          <p:nvPr/>
        </p:nvSpPr>
        <p:spPr>
          <a:xfrm>
            <a:off x="257174" y="29980"/>
            <a:ext cx="7131189" cy="6738078"/>
          </a:xfrm>
          <a:prstGeom prst="rect">
            <a:avLst/>
          </a:prstGeom>
        </p:spPr>
        <p:txBody>
          <a:bodyPr vert="horz" lIns="91440" tIns="45720" rIns="91440" bIns="45720" rtlCol="0" anchor="ctr">
            <a:normAutofit lnSpcReduction="10000"/>
          </a:bodyPr>
          <a:lstStyle/>
          <a:p>
            <a:pPr indent="-228600" defTabSz="914400">
              <a:lnSpc>
                <a:spcPct val="90000"/>
              </a:lnSpc>
              <a:spcAft>
                <a:spcPts val="600"/>
              </a:spcAft>
              <a:buFont typeface="Arial" panose="020B0604020202020204" pitchFamily="34" charset="0"/>
              <a:buChar char="•"/>
            </a:pPr>
            <a:r>
              <a:rPr lang="en-US" sz="2600" dirty="0">
                <a:solidFill>
                  <a:srgbClr val="000000"/>
                </a:solidFill>
              </a:rPr>
              <a:t>World leaders are reminded that vaccines must be provided to all </a:t>
            </a:r>
            <a:r>
              <a:rPr lang="en-US" sz="2600" u="sng" dirty="0">
                <a:solidFill>
                  <a:srgbClr val="C00000"/>
                </a:solidFill>
              </a:rPr>
              <a:t>fairly and equitably</a:t>
            </a:r>
            <a:r>
              <a:rPr lang="en-US" sz="2600" dirty="0">
                <a:solidFill>
                  <a:srgbClr val="000000"/>
                </a:solidFill>
              </a:rPr>
              <a:t>, prioritizing those most in need</a:t>
            </a:r>
            <a:r>
              <a:rPr lang="en-US" sz="2600" dirty="0" smtClean="0">
                <a:solidFill>
                  <a:srgbClr val="000000"/>
                </a:solidFill>
              </a:rPr>
              <a:t>.</a:t>
            </a:r>
          </a:p>
          <a:p>
            <a:pPr indent="-228600" defTabSz="914400">
              <a:lnSpc>
                <a:spcPct val="90000"/>
              </a:lnSpc>
              <a:spcAft>
                <a:spcPts val="600"/>
              </a:spcAft>
              <a:buFont typeface="Arial" panose="020B0604020202020204" pitchFamily="34" charset="0"/>
              <a:buChar char="•"/>
            </a:pPr>
            <a:endParaRPr lang="en-US" sz="2600" dirty="0">
              <a:solidFill>
                <a:srgbClr val="000000"/>
              </a:solidFill>
            </a:endParaRPr>
          </a:p>
          <a:p>
            <a:pPr indent="-228600" defTabSz="914400">
              <a:lnSpc>
                <a:spcPct val="90000"/>
              </a:lnSpc>
              <a:spcAft>
                <a:spcPts val="600"/>
              </a:spcAft>
              <a:buFont typeface="Arial" panose="020B0604020202020204" pitchFamily="34" charset="0"/>
              <a:buChar char="•"/>
            </a:pPr>
            <a:r>
              <a:rPr lang="en-US" sz="2600" dirty="0" smtClean="0">
                <a:solidFill>
                  <a:srgbClr val="000000"/>
                </a:solidFill>
              </a:rPr>
              <a:t>Echoing </a:t>
            </a:r>
            <a:r>
              <a:rPr lang="en-US" sz="2600" dirty="0">
                <a:solidFill>
                  <a:srgbClr val="000000"/>
                </a:solidFill>
              </a:rPr>
              <a:t>Pope Francis’ recent </a:t>
            </a:r>
            <a:r>
              <a:rPr lang="en-US" sz="2600" i="1" dirty="0" err="1">
                <a:solidFill>
                  <a:srgbClr val="000000"/>
                </a:solidFill>
              </a:rPr>
              <a:t>Urbi</a:t>
            </a:r>
            <a:r>
              <a:rPr lang="en-US" sz="2600" i="1" dirty="0">
                <a:solidFill>
                  <a:srgbClr val="000000"/>
                </a:solidFill>
              </a:rPr>
              <a:t> et </a:t>
            </a:r>
            <a:r>
              <a:rPr lang="en-US" sz="2600" i="1" dirty="0" err="1">
                <a:solidFill>
                  <a:srgbClr val="000000"/>
                </a:solidFill>
              </a:rPr>
              <a:t>Orbi</a:t>
            </a:r>
            <a:r>
              <a:rPr lang="en-US" sz="2600" i="1" dirty="0">
                <a:solidFill>
                  <a:srgbClr val="000000"/>
                </a:solidFill>
              </a:rPr>
              <a:t> </a:t>
            </a:r>
            <a:r>
              <a:rPr lang="en-US" sz="2600" dirty="0">
                <a:solidFill>
                  <a:srgbClr val="000000"/>
                </a:solidFill>
              </a:rPr>
              <a:t>Christmas Message, </a:t>
            </a:r>
            <a:r>
              <a:rPr lang="en-US" sz="2600" dirty="0">
                <a:solidFill>
                  <a:srgbClr val="C00000"/>
                </a:solidFill>
              </a:rPr>
              <a:t>it calls on world leaders to resist the temptation to participate in “vaccine nationalism</a:t>
            </a:r>
            <a:r>
              <a:rPr lang="en-US" sz="2600" dirty="0">
                <a:solidFill>
                  <a:srgbClr val="000000"/>
                </a:solidFill>
              </a:rPr>
              <a:t>”, urging nations and companies to cooperate – not compete – with each other</a:t>
            </a:r>
            <a:r>
              <a:rPr lang="en-US" sz="2600" dirty="0" smtClean="0">
                <a:solidFill>
                  <a:srgbClr val="000000"/>
                </a:solidFill>
              </a:rPr>
              <a:t>.</a:t>
            </a:r>
          </a:p>
          <a:p>
            <a:pPr indent="-228600" defTabSz="914400">
              <a:lnSpc>
                <a:spcPct val="90000"/>
              </a:lnSpc>
              <a:spcAft>
                <a:spcPts val="600"/>
              </a:spcAft>
              <a:buFont typeface="Arial" panose="020B0604020202020204" pitchFamily="34" charset="0"/>
              <a:buChar char="•"/>
            </a:pPr>
            <a:endParaRPr lang="en-US" sz="2600" dirty="0">
              <a:solidFill>
                <a:srgbClr val="000000"/>
              </a:solidFill>
            </a:endParaRPr>
          </a:p>
          <a:p>
            <a:pPr indent="-228600" defTabSz="914400">
              <a:lnSpc>
                <a:spcPct val="90000"/>
              </a:lnSpc>
              <a:spcAft>
                <a:spcPts val="600"/>
              </a:spcAft>
              <a:buFont typeface="Arial" panose="020B0604020202020204" pitchFamily="34" charset="0"/>
              <a:buChar char="•"/>
            </a:pPr>
            <a:r>
              <a:rPr lang="en-US" sz="2600" dirty="0">
                <a:solidFill>
                  <a:srgbClr val="000000"/>
                </a:solidFill>
              </a:rPr>
              <a:t>Cardinal Turkson, head of the Dicastery for Promoting Integral Human Development (DPIHD), who also leads the Commission said, “We are grateful to the scientific community for developing the vaccine in record time. </a:t>
            </a:r>
            <a:r>
              <a:rPr lang="en-US" sz="2600" dirty="0">
                <a:solidFill>
                  <a:srgbClr val="C00000"/>
                </a:solidFill>
              </a:rPr>
              <a:t>It is now up to us to ensure that it is available to all, especially the most vulnerable. It is a matter of justice. </a:t>
            </a:r>
            <a:r>
              <a:rPr lang="en-US" sz="2600" u="sng" dirty="0">
                <a:solidFill>
                  <a:srgbClr val="C00000"/>
                </a:solidFill>
              </a:rPr>
              <a:t>This is the time to show we are one human family.”</a:t>
            </a:r>
          </a:p>
          <a:p>
            <a:pPr indent="-228600" defTabSz="914400">
              <a:lnSpc>
                <a:spcPct val="90000"/>
              </a:lnSpc>
              <a:spcAft>
                <a:spcPts val="600"/>
              </a:spcAft>
              <a:buFont typeface="Arial" panose="020B0604020202020204" pitchFamily="34" charset="0"/>
              <a:buChar char="•"/>
            </a:pPr>
            <a:endParaRPr lang="en-US" sz="800" dirty="0">
              <a:solidFill>
                <a:srgbClr val="000000"/>
              </a:solidFill>
            </a:endParaRPr>
          </a:p>
        </p:txBody>
      </p:sp>
    </p:spTree>
    <p:extLst>
      <p:ext uri="{BB962C8B-B14F-4D97-AF65-F5344CB8AC3E}">
        <p14:creationId xmlns:p14="http://schemas.microsoft.com/office/powerpoint/2010/main" val="2012291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2;p6" descr="Imagen que contiene foto, blanco, tabla, frente&#10;&#10;Descripción generada automáticamente">
            <a:extLst>
              <a:ext uri="{FF2B5EF4-FFF2-40B4-BE49-F238E27FC236}">
                <a16:creationId xmlns:a16="http://schemas.microsoft.com/office/drawing/2014/main" id="{AB7FD3B7-F483-5A4D-9967-85A74BD81E37}"/>
              </a:ext>
            </a:extLst>
          </p:cNvPr>
          <p:cNvPicPr preferRelativeResize="0"/>
          <p:nvPr/>
        </p:nvPicPr>
        <p:blipFill rotWithShape="1">
          <a:blip r:embed="rId3">
            <a:alphaModFix/>
          </a:blip>
          <a:srcRect l="811" r="29494" b="-2"/>
          <a:stretch/>
        </p:blipFill>
        <p:spPr>
          <a:xfrm>
            <a:off x="7829550" y="1311664"/>
            <a:ext cx="4362450" cy="5426414"/>
          </a:xfrm>
          <a:prstGeom prst="rect">
            <a:avLst/>
          </a:prstGeom>
          <a:noFill/>
        </p:spPr>
      </p:pic>
      <p:sp>
        <p:nvSpPr>
          <p:cNvPr id="2" name="Title 1">
            <a:extLst>
              <a:ext uri="{FF2B5EF4-FFF2-40B4-BE49-F238E27FC236}">
                <a16:creationId xmlns:a16="http://schemas.microsoft.com/office/drawing/2014/main" id="{1F40AED2-33A2-7149-851D-046B9C04EAA9}"/>
              </a:ext>
            </a:extLst>
          </p:cNvPr>
          <p:cNvSpPr>
            <a:spLocks noGrp="1"/>
          </p:cNvSpPr>
          <p:nvPr>
            <p:ph type="title"/>
          </p:nvPr>
        </p:nvSpPr>
        <p:spPr>
          <a:xfrm>
            <a:off x="7829550" y="0"/>
            <a:ext cx="4362450" cy="1311664"/>
          </a:xfrm>
          <a:solidFill>
            <a:schemeClr val="accent2"/>
          </a:solidFill>
          <a:ln>
            <a:solidFill>
              <a:schemeClr val="accent3"/>
            </a:solidFill>
          </a:ln>
        </p:spPr>
        <p:txBody>
          <a:bodyPr vert="horz" lIns="91440" tIns="45720" rIns="91440" bIns="45720" rtlCol="0" anchor="ctr">
            <a:normAutofit fontScale="90000"/>
          </a:bodyPr>
          <a:lstStyle/>
          <a:p>
            <a:pPr algn="ctr">
              <a:spcBef>
                <a:spcPct val="0"/>
              </a:spcBef>
            </a:pPr>
            <a:r>
              <a:rPr lang="en-US" sz="2100" kern="1200" dirty="0">
                <a:solidFill>
                  <a:srgbClr val="000000"/>
                </a:solidFill>
                <a:latin typeface="+mj-lt"/>
                <a:ea typeface="+mj-ea"/>
                <a:cs typeface="+mj-cs"/>
              </a:rPr>
              <a:t/>
            </a:r>
            <a:br>
              <a:rPr lang="en-US" sz="2100" kern="1200" dirty="0">
                <a:solidFill>
                  <a:srgbClr val="000000"/>
                </a:solidFill>
                <a:latin typeface="+mj-lt"/>
                <a:ea typeface="+mj-ea"/>
                <a:cs typeface="+mj-cs"/>
              </a:rPr>
            </a:br>
            <a:r>
              <a:rPr lang="en-US" sz="2100" b="1" kern="1200" dirty="0">
                <a:solidFill>
                  <a:schemeClr val="tx1"/>
                </a:solidFill>
                <a:latin typeface="+mj-lt"/>
                <a:ea typeface="+mj-ea"/>
                <a:cs typeface="+mj-cs"/>
              </a:rPr>
              <a:t>Vatican’s</a:t>
            </a:r>
            <a:r>
              <a:rPr lang="en-US" sz="2100" b="1" kern="1200" dirty="0">
                <a:solidFill>
                  <a:srgbClr val="C00000"/>
                </a:solidFill>
                <a:latin typeface="+mj-lt"/>
                <a:ea typeface="+mj-ea"/>
                <a:cs typeface="+mj-cs"/>
              </a:rPr>
              <a:t> </a:t>
            </a:r>
            <a:r>
              <a:rPr lang="en-US" sz="2100" b="1" kern="1200" dirty="0">
                <a:solidFill>
                  <a:schemeClr val="tx1"/>
                </a:solidFill>
                <a:latin typeface="+mj-lt"/>
                <a:ea typeface="+mj-ea"/>
                <a:cs typeface="+mj-cs"/>
              </a:rPr>
              <a:t>20 Points Document on</a:t>
            </a:r>
            <a:br>
              <a:rPr lang="en-US" sz="2100" b="1" kern="1200" dirty="0">
                <a:solidFill>
                  <a:schemeClr val="tx1"/>
                </a:solidFill>
                <a:latin typeface="+mj-lt"/>
                <a:ea typeface="+mj-ea"/>
                <a:cs typeface="+mj-cs"/>
              </a:rPr>
            </a:br>
            <a:r>
              <a:rPr lang="en-US" sz="2100" b="1" kern="1200" dirty="0">
                <a:solidFill>
                  <a:schemeClr val="tx1"/>
                </a:solidFill>
                <a:latin typeface="+mj-lt"/>
                <a:ea typeface="+mj-ea"/>
                <a:cs typeface="+mj-cs"/>
              </a:rPr>
              <a:t>COVID-19 Vaccines</a:t>
            </a:r>
            <a:r>
              <a:rPr lang="en-US" sz="2100" kern="1200" dirty="0">
                <a:solidFill>
                  <a:srgbClr val="000000"/>
                </a:solidFill>
                <a:latin typeface="+mj-lt"/>
                <a:ea typeface="+mj-ea"/>
                <a:cs typeface="+mj-cs"/>
              </a:rPr>
              <a:t/>
            </a:r>
            <a:br>
              <a:rPr lang="en-US" sz="2100" kern="1200" dirty="0">
                <a:solidFill>
                  <a:srgbClr val="000000"/>
                </a:solidFill>
                <a:latin typeface="+mj-lt"/>
                <a:ea typeface="+mj-ea"/>
                <a:cs typeface="+mj-cs"/>
              </a:rPr>
            </a:br>
            <a:endParaRPr lang="en-US" sz="2100" kern="1200" dirty="0">
              <a:solidFill>
                <a:srgbClr val="000000"/>
              </a:solidFill>
              <a:latin typeface="+mj-lt"/>
              <a:ea typeface="+mj-ea"/>
              <a:cs typeface="+mj-cs"/>
            </a:endParaRPr>
          </a:p>
        </p:txBody>
      </p:sp>
      <p:sp>
        <p:nvSpPr>
          <p:cNvPr id="6" name="TextBox 5">
            <a:extLst>
              <a:ext uri="{FF2B5EF4-FFF2-40B4-BE49-F238E27FC236}">
                <a16:creationId xmlns:a16="http://schemas.microsoft.com/office/drawing/2014/main" id="{D0159329-B64C-D945-913E-F5729AD938DC}"/>
              </a:ext>
            </a:extLst>
          </p:cNvPr>
          <p:cNvSpPr txBox="1"/>
          <p:nvPr/>
        </p:nvSpPr>
        <p:spPr>
          <a:xfrm>
            <a:off x="108853" y="119922"/>
            <a:ext cx="7592110" cy="6738078"/>
          </a:xfrm>
          <a:prstGeom prst="rect">
            <a:avLst/>
          </a:prstGeom>
        </p:spPr>
        <p:txBody>
          <a:bodyPr vert="horz" lIns="91440" tIns="45720" rIns="91440" bIns="45720" rtlCol="0" anchor="ctr">
            <a:normAutofit lnSpcReduction="10000"/>
          </a:bodyPr>
          <a:lstStyle/>
          <a:p>
            <a:pPr indent="-228600" defTabSz="914400">
              <a:lnSpc>
                <a:spcPct val="90000"/>
              </a:lnSpc>
              <a:spcAft>
                <a:spcPts val="600"/>
              </a:spcAft>
              <a:buFont typeface="Arial" panose="020B0604020202020204" pitchFamily="34" charset="0"/>
              <a:buChar char="•"/>
            </a:pPr>
            <a:r>
              <a:rPr lang="en-US" sz="2400" dirty="0" smtClean="0">
                <a:solidFill>
                  <a:srgbClr val="000000"/>
                </a:solidFill>
              </a:rPr>
              <a:t>“</a:t>
            </a:r>
            <a:r>
              <a:rPr lang="en-US" sz="2400" dirty="0">
                <a:solidFill>
                  <a:srgbClr val="000000"/>
                </a:solidFill>
              </a:rPr>
              <a:t>The interconnectedness that binds humanity has been revealed by the COVID-19 </a:t>
            </a:r>
            <a:r>
              <a:rPr lang="en-US" sz="2400" dirty="0" smtClean="0">
                <a:solidFill>
                  <a:srgbClr val="000000"/>
                </a:solidFill>
              </a:rPr>
              <a:t>pandemic. Together </a:t>
            </a:r>
            <a:r>
              <a:rPr lang="en-US" sz="2400" dirty="0">
                <a:solidFill>
                  <a:srgbClr val="000000"/>
                </a:solidFill>
              </a:rPr>
              <a:t>with </a:t>
            </a:r>
            <a:r>
              <a:rPr lang="en-US" sz="2400" dirty="0"/>
              <a:t>the Commission, we are working with many partners to reveal lessons the human family can learn and to </a:t>
            </a:r>
            <a:r>
              <a:rPr lang="en-US" sz="2400" dirty="0">
                <a:solidFill>
                  <a:srgbClr val="C00000"/>
                </a:solidFill>
              </a:rPr>
              <a:t>develop an ethics of risk and solidarity to protect the most vulnerable in </a:t>
            </a:r>
            <a:r>
              <a:rPr lang="en-US" sz="2400" dirty="0" smtClean="0">
                <a:solidFill>
                  <a:srgbClr val="C00000"/>
                </a:solidFill>
              </a:rPr>
              <a:t>society”.</a:t>
            </a:r>
            <a:r>
              <a:rPr lang="en-US" sz="2400" dirty="0" smtClean="0">
                <a:solidFill>
                  <a:srgbClr val="000000"/>
                </a:solidFill>
              </a:rPr>
              <a:t> -</a:t>
            </a:r>
            <a:r>
              <a:rPr lang="en-US" sz="2400" i="1" dirty="0" smtClean="0">
                <a:solidFill>
                  <a:srgbClr val="000000"/>
                </a:solidFill>
              </a:rPr>
              <a:t>Archbishop </a:t>
            </a:r>
            <a:r>
              <a:rPr lang="en-US" sz="2400" i="1" dirty="0">
                <a:solidFill>
                  <a:srgbClr val="000000"/>
                </a:solidFill>
              </a:rPr>
              <a:t>Vincenzo </a:t>
            </a:r>
            <a:r>
              <a:rPr lang="en-US" sz="2400" i="1" dirty="0" err="1">
                <a:solidFill>
                  <a:srgbClr val="000000"/>
                </a:solidFill>
              </a:rPr>
              <a:t>Paglia</a:t>
            </a:r>
            <a:r>
              <a:rPr lang="en-US" sz="2400" i="1" dirty="0">
                <a:solidFill>
                  <a:srgbClr val="000000"/>
                </a:solidFill>
              </a:rPr>
              <a:t>, President of the Pontifical Academy for </a:t>
            </a:r>
            <a:r>
              <a:rPr lang="en-US" sz="2400" i="1" dirty="0" smtClean="0">
                <a:solidFill>
                  <a:srgbClr val="000000"/>
                </a:solidFill>
              </a:rPr>
              <a:t>Life</a:t>
            </a:r>
            <a:endParaRPr lang="en-US" sz="2400" i="1" dirty="0" smtClean="0">
              <a:solidFill>
                <a:srgbClr val="C00000"/>
              </a:solidFill>
            </a:endParaRPr>
          </a:p>
          <a:p>
            <a:pPr indent="-228600" defTabSz="914400">
              <a:lnSpc>
                <a:spcPct val="90000"/>
              </a:lnSpc>
              <a:spcAft>
                <a:spcPts val="600"/>
              </a:spcAft>
              <a:buFont typeface="Arial" panose="020B0604020202020204" pitchFamily="34" charset="0"/>
              <a:buChar char="•"/>
            </a:pPr>
            <a:endParaRPr lang="en-US" sz="2400" dirty="0">
              <a:solidFill>
                <a:srgbClr val="C00000"/>
              </a:solidFill>
            </a:endParaRPr>
          </a:p>
          <a:p>
            <a:pPr indent="-228600" defTabSz="914400">
              <a:lnSpc>
                <a:spcPct val="90000"/>
              </a:lnSpc>
              <a:spcAft>
                <a:spcPts val="600"/>
              </a:spcAft>
              <a:buFont typeface="Arial" panose="020B0604020202020204" pitchFamily="34" charset="0"/>
              <a:buChar char="•"/>
            </a:pPr>
            <a:r>
              <a:rPr lang="en-US" sz="2400" dirty="0"/>
              <a:t>“We are at a turning point in the COVID-19 pandemic and </a:t>
            </a:r>
            <a:r>
              <a:rPr lang="en-US" sz="2400" dirty="0">
                <a:solidFill>
                  <a:srgbClr val="C00000"/>
                </a:solidFill>
              </a:rPr>
              <a:t>have an opportunity to start to define the world we want to see </a:t>
            </a:r>
            <a:r>
              <a:rPr lang="en-US" sz="2400" dirty="0" smtClean="0">
                <a:solidFill>
                  <a:srgbClr val="C00000"/>
                </a:solidFill>
              </a:rPr>
              <a:t>post-pandemic.” </a:t>
            </a:r>
            <a:r>
              <a:rPr lang="en-US" sz="2400" dirty="0" smtClean="0"/>
              <a:t>-</a:t>
            </a:r>
            <a:r>
              <a:rPr lang="en-US" sz="2400" i="1" dirty="0" smtClean="0"/>
              <a:t>Mons</a:t>
            </a:r>
            <a:r>
              <a:rPr lang="en-US" sz="2400" i="1" dirty="0"/>
              <a:t>. </a:t>
            </a:r>
            <a:r>
              <a:rPr lang="en-US" sz="2400" i="1" dirty="0">
                <a:solidFill>
                  <a:srgbClr val="000000"/>
                </a:solidFill>
              </a:rPr>
              <a:t>Bruno-Marie </a:t>
            </a:r>
            <a:r>
              <a:rPr lang="en-US" sz="2400" i="1" dirty="0" err="1">
                <a:solidFill>
                  <a:srgbClr val="000000"/>
                </a:solidFill>
              </a:rPr>
              <a:t>Duffe</a:t>
            </a:r>
            <a:r>
              <a:rPr lang="en-US" sz="2400" i="1" dirty="0">
                <a:solidFill>
                  <a:srgbClr val="000000"/>
                </a:solidFill>
              </a:rPr>
              <a:t>, </a:t>
            </a:r>
            <a:r>
              <a:rPr lang="en-US" sz="2400" i="1" dirty="0" smtClean="0">
                <a:solidFill>
                  <a:srgbClr val="000000"/>
                </a:solidFill>
              </a:rPr>
              <a:t>Secretary, DPIHD</a:t>
            </a:r>
          </a:p>
          <a:p>
            <a:pPr indent="-228600" defTabSz="914400">
              <a:lnSpc>
                <a:spcPct val="90000"/>
              </a:lnSpc>
              <a:spcAft>
                <a:spcPts val="600"/>
              </a:spcAft>
              <a:buFont typeface="Arial" panose="020B0604020202020204" pitchFamily="34" charset="0"/>
              <a:buChar char="•"/>
            </a:pPr>
            <a:endParaRPr lang="en-US" sz="2400" dirty="0" smtClean="0">
              <a:solidFill>
                <a:srgbClr val="000000"/>
              </a:solidFill>
            </a:endParaRPr>
          </a:p>
          <a:p>
            <a:pPr indent="-228600" defTabSz="914400">
              <a:lnSpc>
                <a:spcPct val="90000"/>
              </a:lnSpc>
              <a:spcAft>
                <a:spcPts val="600"/>
              </a:spcAft>
              <a:buFont typeface="Arial" panose="020B0604020202020204" pitchFamily="34" charset="0"/>
              <a:buChar char="•"/>
            </a:pPr>
            <a:r>
              <a:rPr lang="en-US" sz="2400" dirty="0" smtClean="0">
                <a:solidFill>
                  <a:srgbClr val="000000"/>
                </a:solidFill>
              </a:rPr>
              <a:t>“</a:t>
            </a:r>
            <a:r>
              <a:rPr lang="en-US" sz="2400" dirty="0">
                <a:solidFill>
                  <a:srgbClr val="000000"/>
                </a:solidFill>
              </a:rPr>
              <a:t>The way in which vaccines are deployed </a:t>
            </a:r>
            <a:r>
              <a:rPr lang="en-US" sz="2400" dirty="0" smtClean="0">
                <a:solidFill>
                  <a:srgbClr val="000000"/>
                </a:solidFill>
              </a:rPr>
              <a:t>-</a:t>
            </a:r>
            <a:r>
              <a:rPr lang="en-US" sz="2400" dirty="0">
                <a:solidFill>
                  <a:srgbClr val="000000"/>
                </a:solidFill>
              </a:rPr>
              <a:t> where, to whom, and for how much </a:t>
            </a:r>
            <a:r>
              <a:rPr lang="en-US" sz="2400" dirty="0" smtClean="0">
                <a:solidFill>
                  <a:srgbClr val="000000"/>
                </a:solidFill>
              </a:rPr>
              <a:t>-</a:t>
            </a:r>
            <a:r>
              <a:rPr lang="en-US" sz="2400" dirty="0">
                <a:solidFill>
                  <a:srgbClr val="000000"/>
                </a:solidFill>
              </a:rPr>
              <a:t> is the first step for global leaders to take in </a:t>
            </a:r>
            <a:r>
              <a:rPr lang="en-US" sz="2400" dirty="0">
                <a:solidFill>
                  <a:srgbClr val="C00000"/>
                </a:solidFill>
              </a:rPr>
              <a:t>committing to fairness and justice as the principles </a:t>
            </a:r>
            <a:r>
              <a:rPr lang="en-US" sz="2400" dirty="0">
                <a:solidFill>
                  <a:srgbClr val="000000"/>
                </a:solidFill>
              </a:rPr>
              <a:t>for building a </a:t>
            </a:r>
            <a:r>
              <a:rPr lang="en-US" sz="2400" dirty="0" smtClean="0">
                <a:solidFill>
                  <a:srgbClr val="000000"/>
                </a:solidFill>
              </a:rPr>
              <a:t>better </a:t>
            </a:r>
            <a:r>
              <a:rPr lang="en-US" sz="2400" dirty="0">
                <a:solidFill>
                  <a:srgbClr val="000000"/>
                </a:solidFill>
              </a:rPr>
              <a:t>post- COVID </a:t>
            </a:r>
            <a:r>
              <a:rPr lang="en-US" sz="2400" dirty="0" smtClean="0">
                <a:solidFill>
                  <a:srgbClr val="000000"/>
                </a:solidFill>
              </a:rPr>
              <a:t>world.” </a:t>
            </a:r>
          </a:p>
          <a:p>
            <a:pPr defTabSz="914400">
              <a:lnSpc>
                <a:spcPct val="90000"/>
              </a:lnSpc>
              <a:spcAft>
                <a:spcPts val="600"/>
              </a:spcAft>
            </a:pPr>
            <a:r>
              <a:rPr lang="en-US" sz="2400" i="1" dirty="0" smtClean="0">
                <a:solidFill>
                  <a:srgbClr val="000000"/>
                </a:solidFill>
              </a:rPr>
              <a:t>Father </a:t>
            </a:r>
            <a:r>
              <a:rPr lang="en-US" sz="2400" i="1" dirty="0">
                <a:solidFill>
                  <a:srgbClr val="000000"/>
                </a:solidFill>
              </a:rPr>
              <a:t>Augusto </a:t>
            </a:r>
            <a:r>
              <a:rPr lang="en-US" sz="2400" i="1" dirty="0" err="1">
                <a:solidFill>
                  <a:srgbClr val="000000"/>
                </a:solidFill>
              </a:rPr>
              <a:t>Zampini</a:t>
            </a:r>
            <a:r>
              <a:rPr lang="en-US" sz="2400" i="1" dirty="0">
                <a:solidFill>
                  <a:srgbClr val="000000"/>
                </a:solidFill>
              </a:rPr>
              <a:t>, Adjunct </a:t>
            </a:r>
            <a:r>
              <a:rPr lang="en-US" sz="2400" i="1" dirty="0" smtClean="0">
                <a:solidFill>
                  <a:srgbClr val="000000"/>
                </a:solidFill>
              </a:rPr>
              <a:t>Secretary, DPIHD</a:t>
            </a:r>
            <a:endParaRPr lang="en-US" sz="2400" i="1" dirty="0">
              <a:solidFill>
                <a:srgbClr val="000000"/>
              </a:solidFill>
            </a:endParaRPr>
          </a:p>
          <a:p>
            <a:pPr indent="-228600" defTabSz="914400">
              <a:lnSpc>
                <a:spcPct val="90000"/>
              </a:lnSpc>
              <a:spcAft>
                <a:spcPts val="600"/>
              </a:spcAft>
              <a:buFont typeface="Arial" panose="020B0604020202020204" pitchFamily="34" charset="0"/>
              <a:buChar char="•"/>
            </a:pPr>
            <a:endParaRPr lang="en-US" sz="800" dirty="0">
              <a:solidFill>
                <a:srgbClr val="000000"/>
              </a:solidFill>
            </a:endParaRPr>
          </a:p>
        </p:txBody>
      </p:sp>
    </p:spTree>
    <p:extLst>
      <p:ext uri="{BB962C8B-B14F-4D97-AF65-F5344CB8AC3E}">
        <p14:creationId xmlns:p14="http://schemas.microsoft.com/office/powerpoint/2010/main" val="165513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B4D11B-6CE3-0C41-B57B-E56D904F7688}"/>
              </a:ext>
            </a:extLst>
          </p:cNvPr>
          <p:cNvSpPr>
            <a:spLocks noGrp="1"/>
          </p:cNvSpPr>
          <p:nvPr>
            <p:ph type="body" idx="1"/>
          </p:nvPr>
        </p:nvSpPr>
        <p:spPr>
          <a:xfrm>
            <a:off x="257175" y="1114424"/>
            <a:ext cx="8929688" cy="5435211"/>
          </a:xfrm>
        </p:spPr>
        <p:txBody>
          <a:bodyPr anchor="ctr">
            <a:normAutofit lnSpcReduction="10000"/>
          </a:bodyPr>
          <a:lstStyle/>
          <a:p>
            <a:pPr marL="114300" indent="0">
              <a:buNone/>
            </a:pPr>
            <a:endParaRPr lang="en-US" dirty="0" smtClean="0">
              <a:solidFill>
                <a:schemeClr val="accent2">
                  <a:lumMod val="75000"/>
                </a:schemeClr>
              </a:solidFill>
            </a:endParaRPr>
          </a:p>
          <a:p>
            <a:pPr marL="114300" indent="0">
              <a:buNone/>
            </a:pPr>
            <a:r>
              <a:rPr lang="en-CH" dirty="0" smtClean="0">
                <a:solidFill>
                  <a:schemeClr val="accent2">
                    <a:lumMod val="75000"/>
                  </a:schemeClr>
                </a:solidFill>
              </a:rPr>
              <a:t>On </a:t>
            </a:r>
            <a:r>
              <a:rPr lang="en-CH" dirty="0">
                <a:solidFill>
                  <a:schemeClr val="accent2">
                    <a:lumMod val="75000"/>
                  </a:schemeClr>
                </a:solidFill>
              </a:rPr>
              <a:t>the concern that cell lines of aborted babies were used in research and development of the vaccines, the document quoted previous teaching of the Vatican’s Congregation for the Doctrine of the Faith: </a:t>
            </a:r>
            <a:endParaRPr lang="en-US" dirty="0" smtClean="0">
              <a:solidFill>
                <a:schemeClr val="accent2">
                  <a:lumMod val="75000"/>
                </a:schemeClr>
              </a:solidFill>
            </a:endParaRPr>
          </a:p>
          <a:p>
            <a:pPr marL="114300" indent="0">
              <a:buNone/>
            </a:pPr>
            <a:r>
              <a:rPr lang="en-US" i="1" dirty="0" smtClean="0">
                <a:solidFill>
                  <a:schemeClr val="tx1"/>
                </a:solidFill>
              </a:rPr>
              <a:t>“W</a:t>
            </a:r>
            <a:r>
              <a:rPr lang="en-CH" i="1" dirty="0" smtClean="0">
                <a:solidFill>
                  <a:schemeClr val="tx1"/>
                </a:solidFill>
              </a:rPr>
              <a:t>e </a:t>
            </a:r>
            <a:r>
              <a:rPr lang="en-CH" i="1" dirty="0">
                <a:solidFill>
                  <a:schemeClr val="tx1"/>
                </a:solidFill>
              </a:rPr>
              <a:t>believe that all clinically recommended vaccinations can be </a:t>
            </a:r>
            <a:r>
              <a:rPr lang="en-CH" i="1" u="sng" dirty="0">
                <a:solidFill>
                  <a:srgbClr val="C00000"/>
                </a:solidFill>
              </a:rPr>
              <a:t>used with a clear conscience</a:t>
            </a:r>
            <a:r>
              <a:rPr lang="en-CH" i="1" u="sng" dirty="0">
                <a:solidFill>
                  <a:schemeClr val="tx1"/>
                </a:solidFill>
              </a:rPr>
              <a:t> </a:t>
            </a:r>
            <a:r>
              <a:rPr lang="en-CH" i="1" dirty="0">
                <a:solidFill>
                  <a:schemeClr val="tx1"/>
                </a:solidFill>
              </a:rPr>
              <a:t>and that the use of such vaccines does not signify some sort of cooperation with voluntary abortion. While the commitment to ensuring that every vaccine has no connection in its preparation to any material originating from an abortion, the </a:t>
            </a:r>
            <a:r>
              <a:rPr lang="en-CH" i="1" u="sng" dirty="0">
                <a:solidFill>
                  <a:srgbClr val="C00000"/>
                </a:solidFill>
              </a:rPr>
              <a:t>moral responsibility to vaccinate </a:t>
            </a:r>
            <a:r>
              <a:rPr lang="en-CH" i="1" dirty="0">
                <a:solidFill>
                  <a:schemeClr val="tx1"/>
                </a:solidFill>
              </a:rPr>
              <a:t>is reiterated in order to avoid serious health risks for children and the general population.”</a:t>
            </a:r>
          </a:p>
          <a:p>
            <a:endParaRPr lang="en-CH" sz="1600" i="1" dirty="0">
              <a:solidFill>
                <a:srgbClr val="C00000"/>
              </a:solidFill>
            </a:endParaRPr>
          </a:p>
          <a:p>
            <a:endParaRPr lang="en-CH" sz="10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112;p6" descr="Imagen que contiene foto, blanco, tabla, frente&#10;&#10;Descripción generada automáticamente">
            <a:extLst>
              <a:ext uri="{FF2B5EF4-FFF2-40B4-BE49-F238E27FC236}">
                <a16:creationId xmlns:a16="http://schemas.microsoft.com/office/drawing/2014/main" id="{AB7FD3B7-F483-5A4D-9967-85A74BD81E37}"/>
              </a:ext>
            </a:extLst>
          </p:cNvPr>
          <p:cNvPicPr preferRelativeResize="0"/>
          <p:nvPr/>
        </p:nvPicPr>
        <p:blipFill rotWithShape="1">
          <a:blip r:embed="rId3">
            <a:alphaModFix/>
          </a:blip>
          <a:srcRect r="25127" b="-4"/>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p:spPr>
      </p:pic>
      <p:sp>
        <p:nvSpPr>
          <p:cNvPr id="5" name="Title 1">
            <a:extLst>
              <a:ext uri="{FF2B5EF4-FFF2-40B4-BE49-F238E27FC236}">
                <a16:creationId xmlns:a16="http://schemas.microsoft.com/office/drawing/2014/main" id="{8BF333EC-1227-3946-BF47-EB3B80E43ED2}"/>
              </a:ext>
            </a:extLst>
          </p:cNvPr>
          <p:cNvSpPr txBox="1">
            <a:spLocks/>
          </p:cNvSpPr>
          <p:nvPr/>
        </p:nvSpPr>
        <p:spPr>
          <a:xfrm>
            <a:off x="419892" y="169364"/>
            <a:ext cx="9139920" cy="801143"/>
          </a:xfrm>
          <a:prstGeom prst="rect">
            <a:avLst/>
          </a:prstGeom>
          <a:solidFill>
            <a:schemeClr val="accent2"/>
          </a:solidFill>
          <a:ln>
            <a:solidFill>
              <a:schemeClr val="accent3"/>
            </a:solid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914400">
              <a:spcAft>
                <a:spcPts val="600"/>
              </a:spcAft>
            </a:pPr>
            <a:r>
              <a:rPr lang="en-US" sz="2800" b="1" dirty="0">
                <a:solidFill>
                  <a:schemeClr val="tx1"/>
                </a:solidFill>
              </a:rPr>
              <a:t>Vatican’s 20 Points Document on</a:t>
            </a:r>
            <a:br>
              <a:rPr lang="en-US" sz="2800" b="1" dirty="0">
                <a:solidFill>
                  <a:schemeClr val="tx1"/>
                </a:solidFill>
              </a:rPr>
            </a:br>
            <a:r>
              <a:rPr lang="en-US" sz="2800" b="1" dirty="0">
                <a:solidFill>
                  <a:schemeClr val="tx1"/>
                </a:solidFill>
              </a:rPr>
              <a:t>COVID-19 Vaccines:   </a:t>
            </a:r>
            <a:r>
              <a:rPr lang="en-US" sz="2800" b="1" kern="0" dirty="0">
                <a:solidFill>
                  <a:schemeClr val="tx1"/>
                </a:solidFill>
              </a:rPr>
              <a:t>Some Special Issues</a:t>
            </a:r>
            <a:endParaRPr lang="en-CH" sz="2800" kern="0" dirty="0">
              <a:solidFill>
                <a:schemeClr val="tx1"/>
              </a:solidFill>
            </a:endParaRPr>
          </a:p>
        </p:txBody>
      </p:sp>
    </p:spTree>
    <p:extLst>
      <p:ext uri="{BB962C8B-B14F-4D97-AF65-F5344CB8AC3E}">
        <p14:creationId xmlns:p14="http://schemas.microsoft.com/office/powerpoint/2010/main" val="42154448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B4D11B-6CE3-0C41-B57B-E56D904F7688}"/>
              </a:ext>
            </a:extLst>
          </p:cNvPr>
          <p:cNvSpPr>
            <a:spLocks noGrp="1"/>
          </p:cNvSpPr>
          <p:nvPr>
            <p:ph type="body" idx="1"/>
          </p:nvPr>
        </p:nvSpPr>
        <p:spPr>
          <a:xfrm>
            <a:off x="157164" y="1543049"/>
            <a:ext cx="9786936" cy="5301705"/>
          </a:xfrm>
        </p:spPr>
        <p:txBody>
          <a:bodyPr anchor="ctr">
            <a:normAutofit/>
          </a:bodyPr>
          <a:lstStyle/>
          <a:p>
            <a:r>
              <a:rPr lang="en-CH" dirty="0" smtClean="0">
                <a:solidFill>
                  <a:schemeClr val="accent2">
                    <a:lumMod val="75000"/>
                  </a:schemeClr>
                </a:solidFill>
              </a:rPr>
              <a:t>On </a:t>
            </a:r>
            <a:r>
              <a:rPr lang="en-CH" dirty="0">
                <a:solidFill>
                  <a:schemeClr val="accent2">
                    <a:lumMod val="75000"/>
                  </a:schemeClr>
                </a:solidFill>
              </a:rPr>
              <a:t>the issue of Vaccine patents: </a:t>
            </a:r>
            <a:r>
              <a:rPr lang="en-CH" dirty="0">
                <a:solidFill>
                  <a:schemeClr val="tx1"/>
                </a:solidFill>
              </a:rPr>
              <a:t>“</a:t>
            </a:r>
            <a:r>
              <a:rPr lang="en-CH" i="1" dirty="0">
                <a:solidFill>
                  <a:schemeClr val="tx1"/>
                </a:solidFill>
              </a:rPr>
              <a:t>it is appropriate to consider the vaccine as a good to which</a:t>
            </a:r>
            <a:r>
              <a:rPr lang="en-CH" i="1" dirty="0">
                <a:solidFill>
                  <a:srgbClr val="C00000"/>
                </a:solidFill>
              </a:rPr>
              <a:t> </a:t>
            </a:r>
            <a:r>
              <a:rPr lang="en-CH" i="1" u="sng" dirty="0">
                <a:solidFill>
                  <a:srgbClr val="C00000"/>
                </a:solidFill>
              </a:rPr>
              <a:t>everyone should have access, without discrimination</a:t>
            </a:r>
            <a:r>
              <a:rPr lang="en-CH" i="1" dirty="0">
                <a:solidFill>
                  <a:srgbClr val="C00000"/>
                </a:solidFill>
              </a:rPr>
              <a:t>,</a:t>
            </a:r>
            <a:r>
              <a:rPr lang="en-CH" i="1" dirty="0">
                <a:solidFill>
                  <a:schemeClr val="tx1"/>
                </a:solidFill>
              </a:rPr>
              <a:t> according to the principle of the universal destination of goods highlighted by Pope Francis</a:t>
            </a:r>
            <a:r>
              <a:rPr lang="en-CH" i="1" dirty="0" smtClean="0">
                <a:solidFill>
                  <a:schemeClr val="tx1"/>
                </a:solidFill>
              </a:rPr>
              <a:t>”</a:t>
            </a:r>
            <a:endParaRPr lang="en-US" i="1" dirty="0" smtClean="0">
              <a:solidFill>
                <a:schemeClr val="tx1"/>
              </a:solidFill>
            </a:endParaRPr>
          </a:p>
          <a:p>
            <a:endParaRPr lang="en-CH" i="1" dirty="0">
              <a:solidFill>
                <a:srgbClr val="C00000"/>
              </a:solidFill>
            </a:endParaRPr>
          </a:p>
          <a:p>
            <a:r>
              <a:rPr lang="en-CH" i="1" dirty="0">
                <a:solidFill>
                  <a:srgbClr val="C00000"/>
                </a:solidFill>
              </a:rPr>
              <a:t> </a:t>
            </a:r>
            <a:r>
              <a:rPr lang="en-CH" dirty="0">
                <a:solidFill>
                  <a:schemeClr val="accent2">
                    <a:lumMod val="75000"/>
                  </a:schemeClr>
                </a:solidFill>
              </a:rPr>
              <a:t>On the moral responsibility of undergoing vaccination: </a:t>
            </a:r>
            <a:r>
              <a:rPr lang="en-CH" dirty="0">
                <a:solidFill>
                  <a:schemeClr val="tx1"/>
                </a:solidFill>
              </a:rPr>
              <a:t>‘</a:t>
            </a:r>
            <a:r>
              <a:rPr lang="en-CH" i="1" dirty="0">
                <a:solidFill>
                  <a:schemeClr val="tx1"/>
                </a:solidFill>
              </a:rPr>
              <a:t>this issue also involves the relationship between personal health and public health, showing their close interdependence. In the light of this connection, we consider it important that a responsible decision be taken in this regard, since </a:t>
            </a:r>
            <a:r>
              <a:rPr lang="en-CH" i="1" u="sng" dirty="0">
                <a:solidFill>
                  <a:srgbClr val="C00000"/>
                </a:solidFill>
              </a:rPr>
              <a:t>refusal of the vaccine may also constitute a risk to others</a:t>
            </a:r>
            <a:r>
              <a:rPr lang="en-CH" i="1" dirty="0">
                <a:solidFill>
                  <a:srgbClr val="C00000"/>
                </a:solidFill>
              </a:rPr>
              <a:t>.’</a:t>
            </a:r>
          </a:p>
          <a:p>
            <a:endParaRPr lang="en-CH" sz="1600" i="1" dirty="0">
              <a:solidFill>
                <a:srgbClr val="C00000"/>
              </a:solidFill>
            </a:endParaRPr>
          </a:p>
          <a:p>
            <a:endParaRPr lang="en-CH" sz="1000" dirty="0"/>
          </a:p>
        </p:txBody>
      </p:sp>
      <p:pic>
        <p:nvPicPr>
          <p:cNvPr id="4" name="Google Shape;112;p6" descr="Imagen que contiene foto, blanco, tabla, frente&#10;&#10;Descripción generada automáticamente">
            <a:extLst>
              <a:ext uri="{FF2B5EF4-FFF2-40B4-BE49-F238E27FC236}">
                <a16:creationId xmlns:a16="http://schemas.microsoft.com/office/drawing/2014/main" id="{AB7FD3B7-F483-5A4D-9967-85A74BD81E37}"/>
              </a:ext>
            </a:extLst>
          </p:cNvPr>
          <p:cNvPicPr preferRelativeResize="0"/>
          <p:nvPr/>
        </p:nvPicPr>
        <p:blipFill rotWithShape="1">
          <a:blip r:embed="rId2">
            <a:alphaModFix/>
          </a:blip>
          <a:srcRect r="25127" b="-4"/>
          <a:stretch/>
        </p:blipFill>
        <p:spPr>
          <a:xfrm>
            <a:off x="9730830" y="400571"/>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p:spPr>
      </p:pic>
      <p:sp>
        <p:nvSpPr>
          <p:cNvPr id="5" name="Title 1">
            <a:extLst>
              <a:ext uri="{FF2B5EF4-FFF2-40B4-BE49-F238E27FC236}">
                <a16:creationId xmlns:a16="http://schemas.microsoft.com/office/drawing/2014/main" id="{8BF333EC-1227-3946-BF47-EB3B80E43ED2}"/>
              </a:ext>
            </a:extLst>
          </p:cNvPr>
          <p:cNvSpPr txBox="1">
            <a:spLocks/>
          </p:cNvSpPr>
          <p:nvPr/>
        </p:nvSpPr>
        <p:spPr>
          <a:xfrm>
            <a:off x="742382" y="267586"/>
            <a:ext cx="8817429" cy="801143"/>
          </a:xfrm>
          <a:prstGeom prst="rect">
            <a:avLst/>
          </a:prstGeom>
          <a:solidFill>
            <a:schemeClr val="accent2"/>
          </a:solidFill>
          <a:ln>
            <a:solidFill>
              <a:schemeClr val="accent3"/>
            </a:solid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914400">
              <a:spcAft>
                <a:spcPts val="600"/>
              </a:spcAft>
            </a:pPr>
            <a:r>
              <a:rPr lang="en-US" sz="2800" b="1" dirty="0">
                <a:solidFill>
                  <a:schemeClr val="tx1"/>
                </a:solidFill>
              </a:rPr>
              <a:t>Vatican’s 20 Points Document on</a:t>
            </a:r>
            <a:br>
              <a:rPr lang="en-US" sz="2800" b="1" dirty="0">
                <a:solidFill>
                  <a:schemeClr val="tx1"/>
                </a:solidFill>
              </a:rPr>
            </a:br>
            <a:r>
              <a:rPr lang="en-US" sz="2800" b="1" dirty="0">
                <a:solidFill>
                  <a:schemeClr val="tx1"/>
                </a:solidFill>
              </a:rPr>
              <a:t>COVID-19 Vaccines:   </a:t>
            </a:r>
            <a:r>
              <a:rPr lang="en-US" sz="2800" b="1" kern="0" dirty="0">
                <a:solidFill>
                  <a:schemeClr val="tx1"/>
                </a:solidFill>
              </a:rPr>
              <a:t>Some Special Issues</a:t>
            </a:r>
            <a:endParaRPr lang="en-CH" sz="2800" kern="0" dirty="0">
              <a:solidFill>
                <a:schemeClr val="tx1"/>
              </a:solidFill>
            </a:endParaRPr>
          </a:p>
        </p:txBody>
      </p:sp>
    </p:spTree>
    <p:extLst>
      <p:ext uri="{BB962C8B-B14F-4D97-AF65-F5344CB8AC3E}">
        <p14:creationId xmlns:p14="http://schemas.microsoft.com/office/powerpoint/2010/main" val="3326129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B4D11B-6CE3-0C41-B57B-E56D904F7688}"/>
              </a:ext>
            </a:extLst>
          </p:cNvPr>
          <p:cNvSpPr>
            <a:spLocks noGrp="1"/>
          </p:cNvSpPr>
          <p:nvPr>
            <p:ph type="body" idx="1"/>
          </p:nvPr>
        </p:nvSpPr>
        <p:spPr>
          <a:xfrm>
            <a:off x="357188" y="1628775"/>
            <a:ext cx="10444162" cy="5043488"/>
          </a:xfrm>
        </p:spPr>
        <p:txBody>
          <a:bodyPr anchor="ctr">
            <a:normAutofit lnSpcReduction="10000"/>
          </a:bodyPr>
          <a:lstStyle/>
          <a:p>
            <a:pPr marL="114300" indent="0" algn="ctr">
              <a:buNone/>
            </a:pPr>
            <a:r>
              <a:rPr lang="en-CH" b="1" dirty="0" smtClean="0">
                <a:solidFill>
                  <a:schemeClr val="accent2">
                    <a:lumMod val="75000"/>
                  </a:schemeClr>
                </a:solidFill>
              </a:rPr>
              <a:t>The </a:t>
            </a:r>
            <a:r>
              <a:rPr lang="en-CH" b="1" dirty="0">
                <a:solidFill>
                  <a:schemeClr val="accent2">
                    <a:lumMod val="75000"/>
                  </a:schemeClr>
                </a:solidFill>
              </a:rPr>
              <a:t>Church at the service of “healing the world</a:t>
            </a:r>
            <a:r>
              <a:rPr lang="en-CH" dirty="0">
                <a:solidFill>
                  <a:schemeClr val="accent2">
                    <a:lumMod val="75000"/>
                  </a:schemeClr>
                </a:solidFill>
              </a:rPr>
              <a:t>”: </a:t>
            </a:r>
            <a:endParaRPr lang="en-US" dirty="0" smtClean="0">
              <a:solidFill>
                <a:schemeClr val="accent2">
                  <a:lumMod val="75000"/>
                </a:schemeClr>
              </a:solidFill>
            </a:endParaRPr>
          </a:p>
          <a:p>
            <a:pPr marL="114300" indent="0" algn="ctr">
              <a:buNone/>
            </a:pPr>
            <a:endParaRPr lang="en-US" i="1" dirty="0" smtClean="0">
              <a:solidFill>
                <a:schemeClr val="tx1"/>
              </a:solidFill>
            </a:endParaRPr>
          </a:p>
          <a:p>
            <a:pPr marL="114300" indent="0" algn="ctr">
              <a:buNone/>
            </a:pPr>
            <a:r>
              <a:rPr lang="en-US" i="1" dirty="0" smtClean="0">
                <a:solidFill>
                  <a:schemeClr val="tx1"/>
                </a:solidFill>
              </a:rPr>
              <a:t>“</a:t>
            </a:r>
            <a:r>
              <a:rPr lang="en-CH" i="1" u="sng" dirty="0" smtClean="0">
                <a:solidFill>
                  <a:srgbClr val="C00000"/>
                </a:solidFill>
              </a:rPr>
              <a:t>Leading </a:t>
            </a:r>
            <a:r>
              <a:rPr lang="en-CH" i="1" u="sng" dirty="0">
                <a:solidFill>
                  <a:srgbClr val="C00000"/>
                </a:solidFill>
              </a:rPr>
              <a:t>by example </a:t>
            </a:r>
            <a:r>
              <a:rPr lang="en-CH" i="1" dirty="0">
                <a:solidFill>
                  <a:schemeClr val="tx1"/>
                </a:solidFill>
              </a:rPr>
              <a:t>in ways that are clear and contribute significantly, among other things, to achieving the goal of equitable distribution of vaccines and treatments ... Creatively use the voices of the Church worldwide to </a:t>
            </a:r>
            <a:r>
              <a:rPr lang="en-CH" i="1" u="sng" dirty="0">
                <a:solidFill>
                  <a:srgbClr val="C00000"/>
                </a:solidFill>
              </a:rPr>
              <a:t>speak, exhort and contribute to assuring that quality vaccines and treatments are available to the global family, especially the vulnerable.” </a:t>
            </a:r>
          </a:p>
          <a:p>
            <a:pPr marL="114300" indent="0">
              <a:buNone/>
            </a:pPr>
            <a:r>
              <a:rPr lang="en-CH" sz="2400" b="1" i="1" dirty="0">
                <a:solidFill>
                  <a:schemeClr val="tx1"/>
                </a:solidFill>
              </a:rPr>
              <a:t> </a:t>
            </a:r>
            <a:endParaRPr lang="en-US" sz="2400" b="1" i="1" dirty="0" smtClean="0">
              <a:solidFill>
                <a:schemeClr val="tx1"/>
              </a:solidFill>
            </a:endParaRPr>
          </a:p>
          <a:p>
            <a:pPr marL="114300" indent="0">
              <a:buNone/>
            </a:pPr>
            <a:r>
              <a:rPr lang="en-CH" sz="1800" b="1" dirty="0" smtClean="0">
                <a:solidFill>
                  <a:schemeClr val="tx1"/>
                </a:solidFill>
              </a:rPr>
              <a:t>NOTE</a:t>
            </a:r>
            <a:r>
              <a:rPr lang="en-CH" sz="1800" b="1" dirty="0">
                <a:solidFill>
                  <a:schemeClr val="tx1"/>
                </a:solidFill>
              </a:rPr>
              <a:t>: </a:t>
            </a:r>
            <a:r>
              <a:rPr lang="en-CH" sz="1800" dirty="0">
                <a:solidFill>
                  <a:schemeClr val="tx1"/>
                </a:solidFill>
              </a:rPr>
              <a:t>Pope Francis made it clear in a recent television </a:t>
            </a:r>
            <a:r>
              <a:rPr lang="en-CH" sz="1800" dirty="0" smtClean="0">
                <a:solidFill>
                  <a:schemeClr val="tx1"/>
                </a:solidFill>
              </a:rPr>
              <a:t>interview </a:t>
            </a:r>
            <a:r>
              <a:rPr lang="en-CH" sz="1800" dirty="0">
                <a:solidFill>
                  <a:schemeClr val="tx1"/>
                </a:solidFill>
              </a:rPr>
              <a:t>that he had put his name on the list for vaccinations by the Vatican Health </a:t>
            </a:r>
            <a:r>
              <a:rPr lang="en-US" sz="1800" dirty="0" smtClean="0">
                <a:solidFill>
                  <a:schemeClr val="tx1"/>
                </a:solidFill>
              </a:rPr>
              <a:t>S</a:t>
            </a:r>
            <a:r>
              <a:rPr lang="en-CH" sz="1800" dirty="0" smtClean="0">
                <a:solidFill>
                  <a:schemeClr val="tx1"/>
                </a:solidFill>
              </a:rPr>
              <a:t>ervice </a:t>
            </a:r>
            <a:r>
              <a:rPr lang="en-CH" sz="1800" dirty="0">
                <a:solidFill>
                  <a:schemeClr val="tx1"/>
                </a:solidFill>
              </a:rPr>
              <a:t>– both he and Pope Emeritus Benedict XVI were vaccinated already. Pope Francis also ordered the Health Service to begin vaccinations of homeless people receiving help in the area surrounding Vatican City. </a:t>
            </a:r>
            <a:endParaRPr lang="en-CH" sz="1600" i="1" dirty="0">
              <a:solidFill>
                <a:srgbClr val="C00000"/>
              </a:solidFill>
            </a:endParaRPr>
          </a:p>
          <a:p>
            <a:endParaRPr lang="en-CH" sz="1000" dirty="0"/>
          </a:p>
        </p:txBody>
      </p:sp>
      <p:pic>
        <p:nvPicPr>
          <p:cNvPr id="4" name="Google Shape;112;p6" descr="Imagen que contiene foto, blanco, tabla, frente&#10;&#10;Descripción generada automáticamente">
            <a:extLst>
              <a:ext uri="{FF2B5EF4-FFF2-40B4-BE49-F238E27FC236}">
                <a16:creationId xmlns:a16="http://schemas.microsoft.com/office/drawing/2014/main" id="{AB7FD3B7-F483-5A4D-9967-85A74BD81E37}"/>
              </a:ext>
            </a:extLst>
          </p:cNvPr>
          <p:cNvPicPr preferRelativeResize="0"/>
          <p:nvPr/>
        </p:nvPicPr>
        <p:blipFill rotWithShape="1">
          <a:blip r:embed="rId3">
            <a:alphaModFix/>
          </a:blip>
          <a:srcRect r="25127" b="-4"/>
          <a:stretch/>
        </p:blipFill>
        <p:spPr>
          <a:xfrm>
            <a:off x="10002293" y="400571"/>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p:spPr>
      </p:pic>
      <p:sp>
        <p:nvSpPr>
          <p:cNvPr id="5" name="Title 1">
            <a:extLst>
              <a:ext uri="{FF2B5EF4-FFF2-40B4-BE49-F238E27FC236}">
                <a16:creationId xmlns:a16="http://schemas.microsoft.com/office/drawing/2014/main" id="{8BF333EC-1227-3946-BF47-EB3B80E43ED2}"/>
              </a:ext>
            </a:extLst>
          </p:cNvPr>
          <p:cNvSpPr txBox="1">
            <a:spLocks/>
          </p:cNvSpPr>
          <p:nvPr/>
        </p:nvSpPr>
        <p:spPr>
          <a:xfrm>
            <a:off x="999557" y="356143"/>
            <a:ext cx="8817429" cy="801143"/>
          </a:xfrm>
          <a:prstGeom prst="rect">
            <a:avLst/>
          </a:prstGeom>
          <a:solidFill>
            <a:schemeClr val="accent2"/>
          </a:solidFill>
          <a:ln>
            <a:solidFill>
              <a:schemeClr val="accent3"/>
            </a:solid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914400">
              <a:spcAft>
                <a:spcPts val="600"/>
              </a:spcAft>
            </a:pPr>
            <a:r>
              <a:rPr lang="en-US" sz="2800" b="1" dirty="0">
                <a:solidFill>
                  <a:schemeClr val="tx1"/>
                </a:solidFill>
              </a:rPr>
              <a:t>Vatican’s 20 Points Document on</a:t>
            </a:r>
            <a:br>
              <a:rPr lang="en-US" sz="2800" b="1" dirty="0">
                <a:solidFill>
                  <a:schemeClr val="tx1"/>
                </a:solidFill>
              </a:rPr>
            </a:br>
            <a:r>
              <a:rPr lang="en-US" sz="2800" b="1" dirty="0">
                <a:solidFill>
                  <a:schemeClr val="tx1"/>
                </a:solidFill>
              </a:rPr>
              <a:t>COVID-19 Vaccines:   </a:t>
            </a:r>
            <a:r>
              <a:rPr lang="en-US" sz="2800" b="1" kern="0" dirty="0">
                <a:solidFill>
                  <a:schemeClr val="tx1"/>
                </a:solidFill>
              </a:rPr>
              <a:t>Some Special Issues</a:t>
            </a:r>
            <a:endParaRPr lang="en-CH" sz="2800" kern="0" dirty="0">
              <a:solidFill>
                <a:schemeClr val="tx1"/>
              </a:solidFill>
            </a:endParaRPr>
          </a:p>
        </p:txBody>
      </p:sp>
    </p:spTree>
    <p:extLst>
      <p:ext uri="{BB962C8B-B14F-4D97-AF65-F5344CB8AC3E}">
        <p14:creationId xmlns:p14="http://schemas.microsoft.com/office/powerpoint/2010/main" val="22443316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Tema de Office">
  <a:themeElements>
    <a:clrScheme name="Personalizado 2">
      <a:dk1>
        <a:srgbClr val="000000"/>
      </a:dk1>
      <a:lt1>
        <a:srgbClr val="FFFFFF"/>
      </a:lt1>
      <a:dk2>
        <a:srgbClr val="44546A"/>
      </a:dk2>
      <a:lt2>
        <a:srgbClr val="E7E6E6"/>
      </a:lt2>
      <a:accent1>
        <a:srgbClr val="FF0000"/>
      </a:accent1>
      <a:accent2>
        <a:srgbClr val="F4B183"/>
      </a:accent2>
      <a:accent3>
        <a:srgbClr val="C00000"/>
      </a:accent3>
      <a:accent4>
        <a:srgbClr val="C00000"/>
      </a:accent4>
      <a:accent5>
        <a:srgbClr val="FF0000"/>
      </a:accent5>
      <a:accent6>
        <a:srgbClr val="FF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9F40EA6BAD224AACF3A754C40FAF77" ma:contentTypeVersion="12" ma:contentTypeDescription="Create a new document." ma:contentTypeScope="" ma:versionID="c9c086759821edb42855fa52223628b9">
  <xsd:schema xmlns:xsd="http://www.w3.org/2001/XMLSchema" xmlns:xs="http://www.w3.org/2001/XMLSchema" xmlns:p="http://schemas.microsoft.com/office/2006/metadata/properties" xmlns:ns3="87596c2f-5c38-4e0c-a922-653503f186cd" xmlns:ns4="ec9a9870-a8b0-4084-a00b-664db8bf2849" targetNamespace="http://schemas.microsoft.com/office/2006/metadata/properties" ma:root="true" ma:fieldsID="227a582269e4fbd6459baee3bc2021ef" ns3:_="" ns4:_="">
    <xsd:import namespace="87596c2f-5c38-4e0c-a922-653503f186cd"/>
    <xsd:import namespace="ec9a9870-a8b0-4084-a00b-664db8bf284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596c2f-5c38-4e0c-a922-653503f186c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a9870-a8b0-4084-a00b-664db8bf284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5E01D9-090A-4E05-A6E1-B84FDBCE4A01}">
  <ds:schemaRefs>
    <ds:schemaRef ds:uri="http://schemas.microsoft.com/sharepoint/v3/contenttype/forms"/>
  </ds:schemaRefs>
</ds:datastoreItem>
</file>

<file path=customXml/itemProps2.xml><?xml version="1.0" encoding="utf-8"?>
<ds:datastoreItem xmlns:ds="http://schemas.openxmlformats.org/officeDocument/2006/customXml" ds:itemID="{62CB50AE-E4D1-4352-8C43-54CEAACB3210}">
  <ds:schemaRefs>
    <ds:schemaRef ds:uri="http://schemas.microsoft.com/office/2006/documentManagement/types"/>
    <ds:schemaRef ds:uri="http://purl.org/dc/dcmitype/"/>
    <ds:schemaRef ds:uri="http://purl.org/dc/elements/1.1/"/>
    <ds:schemaRef ds:uri="http://schemas.openxmlformats.org/package/2006/metadata/core-properties"/>
    <ds:schemaRef ds:uri="87596c2f-5c38-4e0c-a922-653503f186cd"/>
    <ds:schemaRef ds:uri="http://purl.org/dc/terms/"/>
    <ds:schemaRef ds:uri="ec9a9870-a8b0-4084-a00b-664db8bf2849"/>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1C32A1B-DC43-405B-A8E4-5ED74445D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596c2f-5c38-4e0c-a922-653503f186cd"/>
    <ds:schemaRef ds:uri="ec9a9870-a8b0-4084-a00b-664db8bf28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950</TotalTime>
  <Words>1624</Words>
  <Application>Microsoft Office PowerPoint</Application>
  <PresentationFormat>Widescreen</PresentationFormat>
  <Paragraphs>79</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freight-book</vt:lpstr>
      <vt:lpstr>Tema de Office</vt:lpstr>
      <vt:lpstr>PowerPoint Presentation</vt:lpstr>
      <vt:lpstr>PowerPoint Presentation</vt:lpstr>
      <vt:lpstr>Sample 4</vt:lpstr>
      <vt:lpstr> Vatican’s 20 Points Document on COVID-19 Vaccines </vt:lpstr>
      <vt:lpstr> Vatican’s 20 Points Document on COVID-19 Vaccines </vt:lpstr>
      <vt:lpstr> Vatican’s 20 Points Document on COVID-19 Vaccines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 the Future</dc:title>
  <dc:creator>Kerry Medek</dc:creator>
  <cp:lastModifiedBy>Andrea Uehling</cp:lastModifiedBy>
  <cp:revision>67</cp:revision>
  <cp:lastPrinted>2020-06-16T12:53:03Z</cp:lastPrinted>
  <dcterms:created xsi:type="dcterms:W3CDTF">2020-06-10T01:34:08Z</dcterms:created>
  <dcterms:modified xsi:type="dcterms:W3CDTF">2021-01-26T17:27:22Z</dcterms:modified>
</cp:coreProperties>
</file>