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charts/chart1.xml" ContentType="application/vnd.openxmlformats-officedocument.drawingml.chart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67" r:id="rId1"/>
    <p:sldMasterId id="2147483672" r:id="rId2"/>
    <p:sldMasterId id="2147483683" r:id="rId3"/>
  </p:sldMasterIdLst>
  <p:notesMasterIdLst>
    <p:notesMasterId r:id="rId23"/>
  </p:notesMasterIdLst>
  <p:handoutMasterIdLst>
    <p:handoutMasterId r:id="rId24"/>
  </p:handoutMasterIdLst>
  <p:sldIdLst>
    <p:sldId id="2141411503" r:id="rId4"/>
    <p:sldId id="2147374128" r:id="rId5"/>
    <p:sldId id="2147374117" r:id="rId6"/>
    <p:sldId id="2147374125" r:id="rId7"/>
    <p:sldId id="2147374111" r:id="rId8"/>
    <p:sldId id="2147374112" r:id="rId9"/>
    <p:sldId id="2141411003" r:id="rId10"/>
    <p:sldId id="2147374118" r:id="rId11"/>
    <p:sldId id="2147374119" r:id="rId12"/>
    <p:sldId id="2147374120" r:id="rId13"/>
    <p:sldId id="2147374121" r:id="rId14"/>
    <p:sldId id="2147374122" r:id="rId15"/>
    <p:sldId id="2147374123" r:id="rId16"/>
    <p:sldId id="2147374124" r:id="rId17"/>
    <p:sldId id="2147374129" r:id="rId18"/>
    <p:sldId id="2147374135" r:id="rId19"/>
    <p:sldId id="2147374136" r:id="rId20"/>
    <p:sldId id="2147374134" r:id="rId21"/>
    <p:sldId id="1843" r:id="rId22"/>
  </p:sldIdLst>
  <p:sldSz cx="12192000" cy="6858000"/>
  <p:notesSz cx="6881813" cy="9296400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32" kern="1200">
        <a:solidFill>
          <a:schemeClr val="tx1"/>
        </a:solidFill>
        <a:latin typeface="Arial" charset="0"/>
        <a:ea typeface="+mn-ea"/>
        <a:cs typeface="+mn-cs"/>
      </a:defRPr>
    </a:lvl1pPr>
    <a:lvl2pPr marL="466481" algn="l" rtl="0" fontAlgn="base">
      <a:spcBef>
        <a:spcPct val="0"/>
      </a:spcBef>
      <a:spcAft>
        <a:spcPct val="0"/>
      </a:spcAft>
      <a:defRPr sz="1632" kern="1200">
        <a:solidFill>
          <a:schemeClr val="tx1"/>
        </a:solidFill>
        <a:latin typeface="Arial" charset="0"/>
        <a:ea typeface="+mn-ea"/>
        <a:cs typeface="+mn-cs"/>
      </a:defRPr>
    </a:lvl2pPr>
    <a:lvl3pPr marL="932962" algn="l" rtl="0" fontAlgn="base">
      <a:spcBef>
        <a:spcPct val="0"/>
      </a:spcBef>
      <a:spcAft>
        <a:spcPct val="0"/>
      </a:spcAft>
      <a:defRPr sz="1632" kern="1200">
        <a:solidFill>
          <a:schemeClr val="tx1"/>
        </a:solidFill>
        <a:latin typeface="Arial" charset="0"/>
        <a:ea typeface="+mn-ea"/>
        <a:cs typeface="+mn-cs"/>
      </a:defRPr>
    </a:lvl3pPr>
    <a:lvl4pPr marL="1399443" algn="l" rtl="0" fontAlgn="base">
      <a:spcBef>
        <a:spcPct val="0"/>
      </a:spcBef>
      <a:spcAft>
        <a:spcPct val="0"/>
      </a:spcAft>
      <a:defRPr sz="1632" kern="1200">
        <a:solidFill>
          <a:schemeClr val="tx1"/>
        </a:solidFill>
        <a:latin typeface="Arial" charset="0"/>
        <a:ea typeface="+mn-ea"/>
        <a:cs typeface="+mn-cs"/>
      </a:defRPr>
    </a:lvl4pPr>
    <a:lvl5pPr marL="1865925" algn="l" rtl="0" fontAlgn="base">
      <a:spcBef>
        <a:spcPct val="0"/>
      </a:spcBef>
      <a:spcAft>
        <a:spcPct val="0"/>
      </a:spcAft>
      <a:defRPr sz="1632" kern="1200">
        <a:solidFill>
          <a:schemeClr val="tx1"/>
        </a:solidFill>
        <a:latin typeface="Arial" charset="0"/>
        <a:ea typeface="+mn-ea"/>
        <a:cs typeface="+mn-cs"/>
      </a:defRPr>
    </a:lvl5pPr>
    <a:lvl6pPr marL="2332406" algn="l" defTabSz="932962" rtl="0" eaLnBrk="1" latinLnBrk="0" hangingPunct="1">
      <a:defRPr sz="1632" kern="1200">
        <a:solidFill>
          <a:schemeClr val="tx1"/>
        </a:solidFill>
        <a:latin typeface="Arial" charset="0"/>
        <a:ea typeface="+mn-ea"/>
        <a:cs typeface="+mn-cs"/>
      </a:defRPr>
    </a:lvl6pPr>
    <a:lvl7pPr marL="2798887" algn="l" defTabSz="932962" rtl="0" eaLnBrk="1" latinLnBrk="0" hangingPunct="1">
      <a:defRPr sz="1632" kern="1200">
        <a:solidFill>
          <a:schemeClr val="tx1"/>
        </a:solidFill>
        <a:latin typeface="Arial" charset="0"/>
        <a:ea typeface="+mn-ea"/>
        <a:cs typeface="+mn-cs"/>
      </a:defRPr>
    </a:lvl7pPr>
    <a:lvl8pPr marL="3265368" algn="l" defTabSz="932962" rtl="0" eaLnBrk="1" latinLnBrk="0" hangingPunct="1">
      <a:defRPr sz="1632" kern="1200">
        <a:solidFill>
          <a:schemeClr val="tx1"/>
        </a:solidFill>
        <a:latin typeface="Arial" charset="0"/>
        <a:ea typeface="+mn-ea"/>
        <a:cs typeface="+mn-cs"/>
      </a:defRPr>
    </a:lvl8pPr>
    <a:lvl9pPr marL="3731849" algn="l" defTabSz="932962" rtl="0" eaLnBrk="1" latinLnBrk="0" hangingPunct="1">
      <a:defRPr sz="1632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6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380" userDrawn="1">
          <p15:clr>
            <a:srgbClr val="A4A3A4"/>
          </p15:clr>
        </p15:guide>
        <p15:guide id="2" pos="2965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1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1B8"/>
    <a:srgbClr val="303D24"/>
    <a:srgbClr val="CD202C"/>
    <a:srgbClr val="B7C337"/>
    <a:srgbClr val="D0D0D0"/>
    <a:srgbClr val="4B6E34"/>
    <a:srgbClr val="476830"/>
    <a:srgbClr val="44632E"/>
    <a:srgbClr val="3C5828"/>
    <a:srgbClr val="446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6196" autoAdjust="0"/>
  </p:normalViewPr>
  <p:slideViewPr>
    <p:cSldViewPr snapToGrid="0" snapToObjects="1">
      <p:cViewPr varScale="1">
        <p:scale>
          <a:sx n="63" d="100"/>
          <a:sy n="63" d="100"/>
        </p:scale>
        <p:origin x="32" y="80"/>
      </p:cViewPr>
      <p:guideLst>
        <p:guide orient="horz" pos="3576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27"/>
    </p:cViewPr>
  </p:sorterViewPr>
  <p:notesViewPr>
    <p:cSldViewPr snapToGrid="0" snapToObjects="1">
      <p:cViewPr varScale="1">
        <p:scale>
          <a:sx n="91" d="100"/>
          <a:sy n="91" d="100"/>
        </p:scale>
        <p:origin x="3540" y="84"/>
      </p:cViewPr>
      <p:guideLst>
        <p:guide orient="horz" pos="4380"/>
        <p:guide pos="2965"/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495356037151716E-3"/>
          <c:y val="2.5755324418028726E-2"/>
          <c:w val="0.98390092879256974"/>
          <c:h val="0.94848935116394251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 w="9525" algn="ctr">
                <a:solidFill>
                  <a:schemeClr val="accent6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454-4E7C-A46A-D32530F9687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952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454-4E7C-A46A-D32530F96876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.0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454-4E7C-A46A-D32530F96876}"/>
                </c:ext>
              </c:extLst>
            </c:dLbl>
            <c:dLbl>
              <c:idx val="4"/>
              <c:layout>
                <c:manualLayout>
                  <c:x val="0"/>
                  <c:y val="-4.9529470034670627E-4"/>
                </c:manualLayout>
              </c:layout>
              <c:numFmt formatCode="#,##0.0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454-4E7C-A46A-D32530F9687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5.77</c:v>
                </c:pt>
                <c:pt idx="1">
                  <c:v>7.2600000000000007</c:v>
                </c:pt>
                <c:pt idx="2">
                  <c:v>6.7700000000000005</c:v>
                </c:pt>
                <c:pt idx="3">
                  <c:v>2.7700000000000005</c:v>
                </c:pt>
                <c:pt idx="4">
                  <c:v>2.77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54-4E7C-A46A-D32530F96876}"/>
            </c:ext>
          </c:extLst>
        </c:ser>
        <c:ser>
          <c:idx val="1"/>
          <c:order val="1"/>
          <c:spPr>
            <a:solidFill>
              <a:schemeClr val="accent2"/>
            </a:solidFill>
            <a:ln w="9525" algn="ctr">
              <a:solidFill>
                <a:schemeClr val="accent6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 w="9525" algn="ctr">
                <a:solidFill>
                  <a:schemeClr val="accent6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0454-4E7C-A46A-D32530F9687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952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0454-4E7C-A46A-D32530F96876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.0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454-4E7C-A46A-D32530F96876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.0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454-4E7C-A46A-D32530F96876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 wrap="none"/>
                  <a:lstStyle/>
                  <a:p>
                    <a:pPr>
                      <a:defRPr sz="16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/>
                      <a:t>4.0-5.0</a:t>
                    </a:r>
                  </a:p>
                </c:rich>
              </c:tx>
              <c:numFmt formatCode="#,##0.0;#,##0.0;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0454-4E7C-A46A-D32530F9687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General</c:formatCode>
                <c:ptCount val="5"/>
                <c:pt idx="0">
                  <c:v>3.3000000000000007</c:v>
                </c:pt>
                <c:pt idx="1">
                  <c:v>1.8099999999999996</c:v>
                </c:pt>
                <c:pt idx="2">
                  <c:v>0.49000000000000021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54-4E7C-A46A-D32530F96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28627200"/>
        <c:axId val="1"/>
      </c:barChart>
      <c:catAx>
        <c:axId val="22862720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28575" algn="ctr">
            <a:solidFill>
              <a:schemeClr val="bg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9.0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2862720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14190877137172E-2"/>
          <c:y val="0.10107938341576117"/>
          <c:w val="0.97349862122754283"/>
          <c:h val="0.652947518594939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Ethiopia</c:v>
                </c:pt>
                <c:pt idx="1">
                  <c:v>Niger</c:v>
                </c:pt>
                <c:pt idx="2">
                  <c:v>Tunisia</c:v>
                </c:pt>
                <c:pt idx="3">
                  <c:v>Sudan</c:v>
                </c:pt>
                <c:pt idx="4">
                  <c:v>Burkina Faso</c:v>
                </c:pt>
                <c:pt idx="5">
                  <c:v>Kenya</c:v>
                </c:pt>
                <c:pt idx="6">
                  <c:v>Nigeria</c:v>
                </c:pt>
                <c:pt idx="7">
                  <c:v>South Africa</c:v>
                </c:pt>
                <c:pt idx="8">
                  <c:v>Cote d'Ivoire</c:v>
                </c:pt>
                <c:pt idx="9">
                  <c:v>Morocco</c:v>
                </c:pt>
                <c:pt idx="10">
                  <c:v>Senegal</c:v>
                </c:pt>
                <c:pt idx="11">
                  <c:v>DR Congo</c:v>
                </c:pt>
              </c:strCache>
            </c:strRef>
          </c:cat>
          <c:val>
            <c:numRef>
              <c:f>Sheet1!$B$2:$B$13</c:f>
              <c:numCache>
                <c:formatCode>0.00%</c:formatCode>
                <c:ptCount val="12"/>
                <c:pt idx="0">
                  <c:v>0.94</c:v>
                </c:pt>
                <c:pt idx="1">
                  <c:v>0.93</c:v>
                </c:pt>
                <c:pt idx="2">
                  <c:v>0.92</c:v>
                </c:pt>
                <c:pt idx="3">
                  <c:v>0.86</c:v>
                </c:pt>
                <c:pt idx="4">
                  <c:v>0.86</c:v>
                </c:pt>
                <c:pt idx="5">
                  <c:v>0.85</c:v>
                </c:pt>
                <c:pt idx="6">
                  <c:v>0.76</c:v>
                </c:pt>
                <c:pt idx="7">
                  <c:v>0.76</c:v>
                </c:pt>
                <c:pt idx="8">
                  <c:v>0.71</c:v>
                </c:pt>
                <c:pt idx="9">
                  <c:v>0.7</c:v>
                </c:pt>
                <c:pt idx="10">
                  <c:v>0.65</c:v>
                </c:pt>
                <c:pt idx="1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F5-B549-9AD3-9D4A7FE69C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Ethiopia</c:v>
                </c:pt>
                <c:pt idx="1">
                  <c:v>Niger</c:v>
                </c:pt>
                <c:pt idx="2">
                  <c:v>Tunisia</c:v>
                </c:pt>
                <c:pt idx="3">
                  <c:v>Sudan</c:v>
                </c:pt>
                <c:pt idx="4">
                  <c:v>Burkina Faso</c:v>
                </c:pt>
                <c:pt idx="5">
                  <c:v>Kenya</c:v>
                </c:pt>
                <c:pt idx="6">
                  <c:v>Nigeria</c:v>
                </c:pt>
                <c:pt idx="7">
                  <c:v>South Africa</c:v>
                </c:pt>
                <c:pt idx="8">
                  <c:v>Cote d'Ivoire</c:v>
                </c:pt>
                <c:pt idx="9">
                  <c:v>Morocco</c:v>
                </c:pt>
                <c:pt idx="10">
                  <c:v>Senegal</c:v>
                </c:pt>
                <c:pt idx="11">
                  <c:v>DR Congo</c:v>
                </c:pt>
              </c:strCache>
            </c:strRef>
          </c:cat>
          <c:val>
            <c:numRef>
              <c:f>Sheet1!$C$2:$C$13</c:f>
              <c:numCache>
                <c:formatCode>0.00%</c:formatCode>
                <c:ptCount val="12"/>
                <c:pt idx="0">
                  <c:v>0.04</c:v>
                </c:pt>
                <c:pt idx="1">
                  <c:v>0.06</c:v>
                </c:pt>
                <c:pt idx="2">
                  <c:v>0.02</c:v>
                </c:pt>
                <c:pt idx="3">
                  <c:v>0.11</c:v>
                </c:pt>
                <c:pt idx="4">
                  <c:v>0.13</c:v>
                </c:pt>
                <c:pt idx="5">
                  <c:v>0.14000000000000001</c:v>
                </c:pt>
                <c:pt idx="6">
                  <c:v>0.23</c:v>
                </c:pt>
                <c:pt idx="7">
                  <c:v>0.22</c:v>
                </c:pt>
                <c:pt idx="8">
                  <c:v>0.25</c:v>
                </c:pt>
                <c:pt idx="9">
                  <c:v>0.26</c:v>
                </c:pt>
                <c:pt idx="10">
                  <c:v>0.32</c:v>
                </c:pt>
                <c:pt idx="1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F5-B549-9AD3-9D4A7FE69C6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DK/ REF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3.32782201659820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F5-B549-9AD3-9D4A7FE69C6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Ethiopia</c:v>
                </c:pt>
                <c:pt idx="1">
                  <c:v>Niger</c:v>
                </c:pt>
                <c:pt idx="2">
                  <c:v>Tunisia</c:v>
                </c:pt>
                <c:pt idx="3">
                  <c:v>Sudan</c:v>
                </c:pt>
                <c:pt idx="4">
                  <c:v>Burkina Faso</c:v>
                </c:pt>
                <c:pt idx="5">
                  <c:v>Kenya</c:v>
                </c:pt>
                <c:pt idx="6">
                  <c:v>Nigeria</c:v>
                </c:pt>
                <c:pt idx="7">
                  <c:v>South Africa</c:v>
                </c:pt>
                <c:pt idx="8">
                  <c:v>Cote d'Ivoire</c:v>
                </c:pt>
                <c:pt idx="9">
                  <c:v>Morocco</c:v>
                </c:pt>
                <c:pt idx="10">
                  <c:v>Senegal</c:v>
                </c:pt>
                <c:pt idx="11">
                  <c:v>DR Congo</c:v>
                </c:pt>
              </c:strCache>
            </c:strRef>
          </c:cat>
          <c:val>
            <c:numRef>
              <c:f>Sheet1!$D$2:$D$13</c:f>
              <c:numCache>
                <c:formatCode>0.00%</c:formatCode>
                <c:ptCount val="12"/>
                <c:pt idx="0">
                  <c:v>0.02</c:v>
                </c:pt>
                <c:pt idx="1">
                  <c:v>0.01</c:v>
                </c:pt>
                <c:pt idx="2">
                  <c:v>7.0000000000000007E-2</c:v>
                </c:pt>
                <c:pt idx="3">
                  <c:v>0.03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0.02</c:v>
                </c:pt>
                <c:pt idx="8">
                  <c:v>0.04</c:v>
                </c:pt>
                <c:pt idx="9">
                  <c:v>0.04</c:v>
                </c:pt>
                <c:pt idx="10">
                  <c:v>0.03</c:v>
                </c:pt>
                <c:pt idx="1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F5-B549-9AD3-9D4A7FE69C6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overlap val="10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-2068027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9868104722205"/>
          <c:y val="9.7010587834163983E-2"/>
          <c:w val="0.8233528535256176"/>
          <c:h val="0.805978824331672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58-FF47-8516-5BBFDDCC97E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E58-FF47-8516-5BBFDDCC97E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58-FF47-8516-5BBFDDCC97E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58-FF47-8516-5BBFDDCC97E4}"/>
                </c:ext>
              </c:extLst>
            </c:dLbl>
            <c:dLbl>
              <c:idx val="1"/>
              <c:layout>
                <c:manualLayout>
                  <c:x val="-0.14359402515395597"/>
                  <c:y val="-6.687975856766020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58-FF47-8516-5BBFDDCC97E4}"/>
                </c:ext>
              </c:extLst>
            </c:dLbl>
            <c:dLbl>
              <c:idx val="2"/>
              <c:layout>
                <c:manualLayout>
                  <c:x val="-0.1489092832060352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58-FF47-8516-5BBFDDCC97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DK/REF</c:v>
                </c:pt>
                <c:pt idx="1">
                  <c:v>No</c:v>
                </c:pt>
                <c:pt idx="2">
                  <c:v>Yes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0.02</c:v>
                </c:pt>
                <c:pt idx="1">
                  <c:v>0.18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8-FF47-8516-5BBFDDCC9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1373904208"/>
        <c:axId val="1834230064"/>
      </c:barChart>
      <c:catAx>
        <c:axId val="1373904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4230064"/>
        <c:crosses val="autoZero"/>
        <c:auto val="1"/>
        <c:lblAlgn val="ctr"/>
        <c:lblOffset val="100"/>
        <c:noMultiLvlLbl val="0"/>
      </c:catAx>
      <c:valAx>
        <c:axId val="18342300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7390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en-GB" sz="1200" dirty="0">
                <a:solidFill>
                  <a:schemeClr val="accent2"/>
                </a:solidFill>
              </a:rPr>
              <a:t>Would you take a new COVID-19 vaccine?</a:t>
            </a:r>
          </a:p>
        </c:rich>
      </c:tx>
      <c:layout>
        <c:manualLayout>
          <c:xMode val="edge"/>
          <c:yMode val="edge"/>
          <c:x val="2.4461856451065626E-2"/>
          <c:y val="4.8543429551252307E-2"/>
        </c:manualLayout>
      </c:layout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4-78A7-3F41-AD62-A5DEB19AF2B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3-78A7-3F41-AD62-A5DEB19AF2BF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0.00%</c:formatCode>
                <c:ptCount val="2"/>
                <c:pt idx="0">
                  <c:v>0.75</c:v>
                </c:pt>
                <c:pt idx="1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A7-3F41-AD62-A5DEB19AF2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81565F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0.00%</c:formatCode>
                <c:ptCount val="2"/>
                <c:pt idx="0">
                  <c:v>0.23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A7-3F41-AD62-A5DEB19AF2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DK/ REF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1"/>
              <c:layout>
                <c:manualLayout>
                  <c:x val="3.215065993907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A7-3F41-AD62-A5DEB19AF2B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Sheet1!$D$2:$D$3</c:f>
              <c:numCache>
                <c:formatCode>0.00%</c:formatCode>
                <c:ptCount val="2"/>
                <c:pt idx="0">
                  <c:v>0.02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A7-3F41-AD62-A5DEB19AF2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-2068027336"/>
        <c:axId val="-2113994440"/>
      </c:barChart>
      <c:catAx>
        <c:axId val="-206802733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low"/>
        <c:spPr>
          <a:ln w="9525">
            <a:solidFill>
              <a:srgbClr val="D9D9D9"/>
            </a:solidFill>
          </a:ln>
        </c:spPr>
        <c:txPr>
          <a:bodyPr/>
          <a:lstStyle/>
          <a:p>
            <a:pPr>
              <a:defRPr sz="1000" b="0">
                <a:solidFill>
                  <a:srgbClr val="808080"/>
                </a:solidFill>
              </a:defRPr>
            </a:pPr>
            <a:endParaRPr lang="en-US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1"/>
        <c:axPos val="b"/>
        <c:numFmt formatCode="0%" sourceLinked="0"/>
        <c:majorTickMark val="out"/>
        <c:minorTickMark val="none"/>
        <c:tickLblPos val="nextTo"/>
        <c:crossAx val="-2068027336"/>
        <c:crosses val="max"/>
        <c:crossBetween val="between"/>
      </c:valAx>
    </c:plotArea>
    <c:legend>
      <c:legendPos val="b"/>
      <c:layout>
        <c:manualLayout>
          <c:xMode val="edge"/>
          <c:yMode val="edge"/>
          <c:x val="0.17771976768243733"/>
          <c:y val="0.839443356074979"/>
          <c:w val="0.30593631378279773"/>
          <c:h val="8.43884300113171E-2"/>
        </c:manualLayout>
      </c:layout>
      <c:overlay val="0"/>
      <c:txPr>
        <a:bodyPr/>
        <a:lstStyle/>
        <a:p>
          <a:pPr>
            <a:defRPr sz="1000" b="0">
              <a:solidFill>
                <a:srgbClr val="808080"/>
              </a:solidFill>
            </a:defRPr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chemeClr val="accent2"/>
                </a:solidFill>
              </a:defRPr>
            </a:pPr>
            <a:r>
              <a:rPr lang="en-GB" sz="1200">
                <a:solidFill>
                  <a:schemeClr val="accent2"/>
                </a:solidFill>
              </a:rPr>
              <a:t>Would you take a new COVID-19</a:t>
            </a:r>
            <a:r>
              <a:rPr lang="en-GB" sz="1200" baseline="0">
                <a:solidFill>
                  <a:schemeClr val="accent2"/>
                </a:solidFill>
              </a:rPr>
              <a:t> vaccine?</a:t>
            </a:r>
            <a:endParaRPr lang="en-GB" sz="1200">
              <a:solidFill>
                <a:schemeClr val="accent2"/>
              </a:solidFill>
            </a:endParaRPr>
          </a:p>
        </c:rich>
      </c:tx>
      <c:layout>
        <c:manualLayout>
          <c:xMode val="edge"/>
          <c:yMode val="edge"/>
          <c:x val="0.13591339481353804"/>
          <c:y val="5.82521154615027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053804304882099"/>
          <c:y val="0.28243957843635825"/>
          <c:w val="0.87113403075890028"/>
          <c:h val="0.5705901548645080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3-BFE3-9743-89C0-7EFA511C467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4-BFE3-9743-89C0-7EFA511C4678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2"/>
                <c:pt idx="0">
                  <c:v>Agree </c:v>
                </c:pt>
                <c:pt idx="1">
                  <c:v>Disagree 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2"/>
                <c:pt idx="0">
                  <c:v>0.85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E3-9743-89C0-7EFA511C46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81565F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2"/>
                <c:pt idx="0">
                  <c:v>Agree </c:v>
                </c:pt>
                <c:pt idx="1">
                  <c:v>Disagree </c:v>
                </c:pt>
              </c:strCache>
            </c:strRef>
          </c:cat>
          <c:val>
            <c:numRef>
              <c:f>Sheet1!$C$2:$C$7</c:f>
              <c:numCache>
                <c:formatCode>0.00%</c:formatCode>
                <c:ptCount val="2"/>
                <c:pt idx="0">
                  <c:v>0.13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E3-9743-89C0-7EFA511C46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DK/ REF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1"/>
              <c:layout>
                <c:manualLayout>
                  <c:x val="3.2274629648546417E-2"/>
                  <c:y val="1.285599282930281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E3-9743-89C0-7EFA511C467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2"/>
                <c:pt idx="0">
                  <c:v>Agree </c:v>
                </c:pt>
                <c:pt idx="1">
                  <c:v>Disagree </c:v>
                </c:pt>
              </c:strCache>
            </c:strRef>
          </c:cat>
          <c:val>
            <c:numRef>
              <c:f>Sheet1!$D$2:$D$7</c:f>
              <c:numCache>
                <c:formatCode>0.00%</c:formatCode>
                <c:ptCount val="2"/>
                <c:pt idx="0">
                  <c:v>0.02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E3-9743-89C0-7EFA511C46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-2068027336"/>
        <c:axId val="-2113994440"/>
      </c:barChart>
      <c:catAx>
        <c:axId val="-206802733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low"/>
        <c:spPr>
          <a:ln w="9525">
            <a:solidFill>
              <a:srgbClr val="D9D9D9"/>
            </a:solidFill>
          </a:ln>
        </c:spPr>
        <c:txPr>
          <a:bodyPr/>
          <a:lstStyle/>
          <a:p>
            <a:pPr>
              <a:defRPr sz="900" b="0">
                <a:solidFill>
                  <a:schemeClr val="accent2"/>
                </a:solidFill>
              </a:defRPr>
            </a:pPr>
            <a:endParaRPr lang="en-US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1"/>
        <c:axPos val="b"/>
        <c:numFmt formatCode="0%" sourceLinked="0"/>
        <c:majorTickMark val="out"/>
        <c:minorTickMark val="none"/>
        <c:tickLblPos val="nextTo"/>
        <c:crossAx val="-2068027336"/>
        <c:crosses val="max"/>
        <c:crossBetween val="between"/>
      </c:valAx>
    </c:plotArea>
    <c:legend>
      <c:legendPos val="b"/>
      <c:layout>
        <c:manualLayout>
          <c:xMode val="edge"/>
          <c:yMode val="edge"/>
          <c:x val="0.2685194165537908"/>
          <c:y val="0.89162907832785865"/>
          <c:w val="0.3015272872408023"/>
          <c:h val="6.4809066555547051E-2"/>
        </c:manualLayout>
      </c:layout>
      <c:overlay val="0"/>
      <c:txPr>
        <a:bodyPr/>
        <a:lstStyle/>
        <a:p>
          <a:pPr>
            <a:defRPr sz="1000" b="0">
              <a:solidFill>
                <a:srgbClr val="808080"/>
              </a:solidFill>
            </a:defRPr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103370902800265E-2"/>
          <c:y val="0.13843835552331704"/>
          <c:w val="0.86811905734660522"/>
          <c:h val="0.8615616444766829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NET: True</c:v>
                </c:pt>
              </c:strCache>
            </c:strRef>
          </c:tx>
          <c:spPr>
            <a:solidFill>
              <a:srgbClr val="C8CB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spread of COVID-19 is linked to 5G</c:v>
                </c:pt>
                <c:pt idx="1">
                  <c:v>Vaccine trials in Africa have led to the death of several children</c:v>
                </c:pt>
                <c:pt idx="2">
                  <c:v>Only people from poor backgrounds/little understanding chosen for vaccine trials in Africa</c:v>
                </c:pt>
                <c:pt idx="3">
                  <c:v>People in Africa are being used as guinea pigs in vaccine trials</c:v>
                </c:pt>
                <c:pt idx="4">
                  <c:v>COVID-19 is planned event by foreign actors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0.25</c:v>
                </c:pt>
                <c:pt idx="1">
                  <c:v>0.31</c:v>
                </c:pt>
                <c:pt idx="2">
                  <c:v>0.41</c:v>
                </c:pt>
                <c:pt idx="3">
                  <c:v>0.43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54-5341-95D7-A0C896A64C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NET: False</c:v>
                </c:pt>
              </c:strCache>
            </c:strRef>
          </c:tx>
          <c:spPr>
            <a:solidFill>
              <a:srgbClr val="81565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spread of COVID-19 is linked to 5G</c:v>
                </c:pt>
                <c:pt idx="1">
                  <c:v>Vaccine trials in Africa have led to the death of several children</c:v>
                </c:pt>
                <c:pt idx="2">
                  <c:v>Only people from poor backgrounds/little understanding chosen for vaccine trials in Africa</c:v>
                </c:pt>
                <c:pt idx="3">
                  <c:v>People in Africa are being used as guinea pigs in vaccine trials</c:v>
                </c:pt>
                <c:pt idx="4">
                  <c:v>COVID-19 is planned event by foreign actors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0.49</c:v>
                </c:pt>
                <c:pt idx="1">
                  <c:v>0.49</c:v>
                </c:pt>
                <c:pt idx="2">
                  <c:v>0.44</c:v>
                </c:pt>
                <c:pt idx="3">
                  <c:v>0.43</c:v>
                </c:pt>
                <c:pt idx="4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54-5341-95D7-A0C896A64C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spread of COVID-19 is linked to 5G</c:v>
                </c:pt>
                <c:pt idx="1">
                  <c:v>Vaccine trials in Africa have led to the death of several children</c:v>
                </c:pt>
                <c:pt idx="2">
                  <c:v>Only people from poor backgrounds/little understanding chosen for vaccine trials in Africa</c:v>
                </c:pt>
                <c:pt idx="3">
                  <c:v>People in Africa are being used as guinea pigs in vaccine trials</c:v>
                </c:pt>
                <c:pt idx="4">
                  <c:v>COVID-19 is planned event by foreign actors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0.26</c:v>
                </c:pt>
                <c:pt idx="1">
                  <c:v>0.2</c:v>
                </c:pt>
                <c:pt idx="2">
                  <c:v>0.15</c:v>
                </c:pt>
                <c:pt idx="3">
                  <c:v>0.14000000000000001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54-5341-95D7-A0C896A64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02456415"/>
        <c:axId val="1697925871"/>
      </c:barChart>
      <c:catAx>
        <c:axId val="1702456415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97925871"/>
        <c:crosses val="autoZero"/>
        <c:auto val="1"/>
        <c:lblAlgn val="ctr"/>
        <c:lblOffset val="100"/>
        <c:noMultiLvlLbl val="0"/>
      </c:catAx>
      <c:valAx>
        <c:axId val="1697925871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702456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3.3965827193025898E-2"/>
          <c:y val="2.2222118226985204E-2"/>
          <c:w val="0.44277758247297883"/>
          <c:h val="5.15943046798097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63325720605667"/>
          <c:y val="3.1907285047814066E-2"/>
          <c:w val="0.65959493099052624"/>
          <c:h val="0.936185641769398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B42-4641-B79D-9C19DA998EA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B42-4641-B79D-9C19DA998EA3}"/>
              </c:ext>
            </c:extLst>
          </c:dPt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accent2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B42-4641-B79D-9C19DA998EA3}"/>
                </c:ext>
              </c:extLst>
            </c:dLbl>
            <c:dLbl>
              <c:idx val="5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accent6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B42-4641-B79D-9C19DA998EA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WHO (World Health Organisation)</c:v>
                </c:pt>
                <c:pt idx="1">
                  <c:v>Healthcare workers</c:v>
                </c:pt>
                <c:pt idx="2">
                  <c:v>Host government</c:v>
                </c:pt>
                <c:pt idx="3">
                  <c:v>Pharmaceutical companies</c:v>
                </c:pt>
                <c:pt idx="4">
                  <c:v>Gavi, the global Vaccine Alliance</c:v>
                </c:pt>
                <c:pt idx="5">
                  <c:v>Africa CDC</c:v>
                </c:pt>
                <c:pt idx="6">
                  <c:v>Community organisations</c:v>
                </c:pt>
                <c:pt idx="7">
                  <c:v>Foreign Western governments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0.57999999999999996</c:v>
                </c:pt>
                <c:pt idx="1">
                  <c:v>0.39</c:v>
                </c:pt>
                <c:pt idx="2">
                  <c:v>0.28999999999999998</c:v>
                </c:pt>
                <c:pt idx="3">
                  <c:v>0.15</c:v>
                </c:pt>
                <c:pt idx="4">
                  <c:v>0.15</c:v>
                </c:pt>
                <c:pt idx="5">
                  <c:v>0.14000000000000001</c:v>
                </c:pt>
                <c:pt idx="6">
                  <c:v>0.09</c:v>
                </c:pt>
                <c:pt idx="7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42-4641-B79D-9C19DA998E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-2068027336"/>
        <c:axId val="-2113994440"/>
      </c:barChart>
      <c:catAx>
        <c:axId val="-206802733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low"/>
        <c:spPr>
          <a:ln>
            <a:solidFill>
              <a:srgbClr val="E2E2E2"/>
            </a:solidFill>
          </a:ln>
        </c:spPr>
        <c:txPr>
          <a:bodyPr/>
          <a:lstStyle/>
          <a:p>
            <a:pPr>
              <a:defRPr sz="1000" b="0">
                <a:solidFill>
                  <a:schemeClr val="accent2"/>
                </a:solidFill>
              </a:defRPr>
            </a:pPr>
            <a:endParaRPr lang="en-US"/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1"/>
        <c:axPos val="b"/>
        <c:numFmt formatCode="0%" sourceLinked="0"/>
        <c:majorTickMark val="out"/>
        <c:minorTickMark val="none"/>
        <c:tickLblPos val="nextTo"/>
        <c:crossAx val="-2068027336"/>
        <c:crosses val="max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95263" y="338138"/>
            <a:ext cx="7272338" cy="409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92276" y="4547875"/>
            <a:ext cx="5297263" cy="125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3595" y="8943880"/>
            <a:ext cx="545944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100"/>
            </a:lvl1pPr>
          </a:lstStyle>
          <a:p>
            <a:pPr>
              <a:defRPr/>
            </a:pPr>
            <a:fld id="{3C3A632B-FBDE-46D4-BF6F-6D14421E63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089474" y="95894"/>
            <a:ext cx="6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defRPr sz="1632" kern="1200">
        <a:solidFill>
          <a:schemeClr val="tx1"/>
        </a:solidFill>
        <a:latin typeface="Arial" charset="0"/>
        <a:ea typeface="+mn-ea"/>
        <a:cs typeface="+mn-cs"/>
      </a:defRPr>
    </a:lvl1pPr>
    <a:lvl2pPr marL="119860" indent="-118241"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32" kern="1200">
        <a:solidFill>
          <a:schemeClr val="tx1"/>
        </a:solidFill>
        <a:latin typeface="Arial" charset="0"/>
        <a:ea typeface="+mn-ea"/>
        <a:cs typeface="+mn-cs"/>
      </a:defRPr>
    </a:lvl2pPr>
    <a:lvl3pPr marL="306129" indent="-184649"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32" kern="1200">
        <a:solidFill>
          <a:schemeClr val="tx1"/>
        </a:solidFill>
        <a:latin typeface="Arial" charset="0"/>
        <a:ea typeface="+mn-ea"/>
        <a:cs typeface="+mn-cs"/>
      </a:defRPr>
    </a:lvl3pPr>
    <a:lvl4pPr marL="435707" indent="-127959"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32" kern="1200">
        <a:solidFill>
          <a:schemeClr val="tx1"/>
        </a:solidFill>
        <a:latin typeface="Arial" charset="0"/>
        <a:ea typeface="+mn-ea"/>
        <a:cs typeface="+mn-cs"/>
      </a:defRPr>
    </a:lvl4pPr>
    <a:lvl5pPr marL="553946" indent="-116620"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32" kern="1200">
        <a:solidFill>
          <a:schemeClr val="tx1"/>
        </a:solidFill>
        <a:latin typeface="Arial" charset="0"/>
        <a:ea typeface="+mn-ea"/>
        <a:cs typeface="+mn-cs"/>
      </a:defRPr>
    </a:lvl5pPr>
    <a:lvl6pPr marL="2332406" algn="l" defTabSz="932962" rtl="0" eaLnBrk="1" latinLnBrk="0" hangingPunct="1">
      <a:defRPr sz="1224" kern="1200">
        <a:solidFill>
          <a:schemeClr val="tx1"/>
        </a:solidFill>
        <a:latin typeface="+mn-lt"/>
        <a:ea typeface="+mn-ea"/>
        <a:cs typeface="+mn-cs"/>
      </a:defRPr>
    </a:lvl6pPr>
    <a:lvl7pPr marL="2798887" algn="l" defTabSz="932962" rtl="0" eaLnBrk="1" latinLnBrk="0" hangingPunct="1">
      <a:defRPr sz="1224" kern="1200">
        <a:solidFill>
          <a:schemeClr val="tx1"/>
        </a:solidFill>
        <a:latin typeface="+mn-lt"/>
        <a:ea typeface="+mn-ea"/>
        <a:cs typeface="+mn-cs"/>
      </a:defRPr>
    </a:lvl7pPr>
    <a:lvl8pPr marL="3265368" algn="l" defTabSz="932962" rtl="0" eaLnBrk="1" latinLnBrk="0" hangingPunct="1">
      <a:defRPr sz="1224" kern="1200">
        <a:solidFill>
          <a:schemeClr val="tx1"/>
        </a:solidFill>
        <a:latin typeface="+mn-lt"/>
        <a:ea typeface="+mn-ea"/>
        <a:cs typeface="+mn-cs"/>
      </a:defRPr>
    </a:lvl8pPr>
    <a:lvl9pPr marL="3731849" algn="l" defTabSz="932962" rtl="0" eaLnBrk="1" latinLnBrk="0" hangingPunct="1">
      <a:defRPr sz="122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2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BFE93-9CDA-E941-AC44-020A16B776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2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DA045-7D3B-49C6-8514-E525B6A3EC9B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405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DA045-7D3B-49C6-8514-E525B6A3EC9B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779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a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BFE93-9CDA-E941-AC44-020A16B776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7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DA045-7D3B-49C6-8514-E525B6A3EC9B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080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DA045-7D3B-49C6-8514-E525B6A3EC9B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671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0.xml"/><Relationship Id="rId7" Type="http://schemas.openxmlformats.org/officeDocument/2006/relationships/image" Target="../media/image5.png"/><Relationship Id="rId2" Type="http://schemas.openxmlformats.org/officeDocument/2006/relationships/tags" Target="../tags/tag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2.xml"/><Relationship Id="rId7" Type="http://schemas.openxmlformats.org/officeDocument/2006/relationships/image" Target="../media/image5.png"/><Relationship Id="rId2" Type="http://schemas.openxmlformats.org/officeDocument/2006/relationships/tags" Target="../tags/tag4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jp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26807746"/>
              </p:ext>
            </p:extLst>
          </p:nvPr>
        </p:nvGraphicFramePr>
        <p:xfrm>
          <a:off x="2162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F3261E6-7911-44CE-8B15-D92EF9A6B26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0" y="0"/>
            <a:ext cx="12192000" cy="342900"/>
          </a:xfrm>
          <a:prstGeom prst="rect">
            <a:avLst/>
          </a:prstGeom>
          <a:solidFill>
            <a:srgbClr val="303D2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2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0" y="6515100"/>
            <a:ext cx="12192000" cy="342900"/>
          </a:xfrm>
          <a:prstGeom prst="rect">
            <a:avLst/>
          </a:prstGeom>
          <a:solidFill>
            <a:srgbClr val="303D2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2" dirty="0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auto">
          <a:xfrm>
            <a:off x="368303" y="6515100"/>
            <a:ext cx="3795784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auto">
          <a:xfrm>
            <a:off x="368304" y="6632689"/>
            <a:ext cx="4038929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ZA" sz="700" baseline="0">
                <a:solidFill>
                  <a:srgbClr val="FFFFFF"/>
                </a:solidFill>
                <a:latin typeface="+mn-lt"/>
              </a:rPr>
              <a:t>Last Modified 2020/10/08 15:14 South Africa Standard Time</a:t>
            </a:r>
            <a:endParaRPr lang="en-US" sz="70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auto">
          <a:xfrm>
            <a:off x="368303" y="6750278"/>
            <a:ext cx="3795784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baseline="0" dirty="0">
                <a:solidFill>
                  <a:srgbClr val="FFFFFF"/>
                </a:solidFill>
                <a:latin typeface="+mn-lt"/>
              </a:rPr>
              <a:t>Printed 2/6/2020 1:46 PM E. Africa Standard Time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auto">
          <a:xfrm>
            <a:off x="368303" y="2865172"/>
            <a:ext cx="8478152" cy="492443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3200" b="0" cap="all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auto">
          <a:xfrm>
            <a:off x="368303" y="4369208"/>
            <a:ext cx="8478152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00" cap="none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auto">
          <a:xfrm>
            <a:off x="368303" y="5657799"/>
            <a:ext cx="84781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13" name="doc id"/>
          <p:cNvSpPr>
            <a:spLocks noChangeArrowheads="1"/>
          </p:cNvSpPr>
          <p:nvPr userDrawn="1"/>
        </p:nvSpPr>
        <p:spPr bwMode="auto">
          <a:xfrm>
            <a:off x="11064591" y="42308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FF2117-BC89-485F-A6E4-514656DEDAD9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20" y="717223"/>
            <a:ext cx="3884915" cy="18078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 descr="African Union">
            <a:extLst>
              <a:ext uri="{FF2B5EF4-FFF2-40B4-BE49-F238E27FC236}">
                <a16:creationId xmlns:a16="http://schemas.microsoft.com/office/drawing/2014/main" id="{120C5AF5-5BEC-4739-8DB3-3395864264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85" y="875393"/>
            <a:ext cx="3506225" cy="14915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60582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A894-8E42-49C0-B789-993F2BA30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81163"/>
            <a:ext cx="5303520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457161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7" indent="0">
              <a:buNone/>
              <a:defRPr sz="1600" b="1"/>
            </a:lvl5pPr>
            <a:lvl6pPr marL="2285808" indent="0">
              <a:buNone/>
              <a:defRPr sz="1600" b="1"/>
            </a:lvl6pPr>
            <a:lvl7pPr marL="2742969" indent="0">
              <a:buNone/>
              <a:defRPr sz="1600" b="1"/>
            </a:lvl7pPr>
            <a:lvl8pPr marL="3200132" indent="0">
              <a:buNone/>
              <a:defRPr sz="1600" b="1"/>
            </a:lvl8pPr>
            <a:lvl9pPr marL="365729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CF9FE-25A5-47A6-A095-70E379CF9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505075"/>
            <a:ext cx="5303520" cy="3552825"/>
          </a:xfrm>
        </p:spPr>
        <p:txBody>
          <a:bodyPr/>
          <a:lstStyle>
            <a:lvl1pPr>
              <a:defRPr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FB447-56E3-492B-A6C2-9E446FC65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4593" y="1681163"/>
            <a:ext cx="5303520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457161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7" indent="0">
              <a:buNone/>
              <a:defRPr sz="1600" b="1"/>
            </a:lvl5pPr>
            <a:lvl6pPr marL="2285808" indent="0">
              <a:buNone/>
              <a:defRPr sz="1600" b="1"/>
            </a:lvl6pPr>
            <a:lvl7pPr marL="2742969" indent="0">
              <a:buNone/>
              <a:defRPr sz="1600" b="1"/>
            </a:lvl7pPr>
            <a:lvl8pPr marL="3200132" indent="0">
              <a:buNone/>
              <a:defRPr sz="1600" b="1"/>
            </a:lvl8pPr>
            <a:lvl9pPr marL="365729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38041-9B44-47B6-A73A-6A40F61F5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4593" y="2505075"/>
            <a:ext cx="5303520" cy="3552825"/>
          </a:xfrm>
        </p:spPr>
        <p:txBody>
          <a:bodyPr/>
          <a:lstStyle>
            <a:lvl1pPr>
              <a:defRPr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629EFB-8DE4-8A49-BD33-84D0D343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3E428-17FA-154B-B7DE-551B70EDD2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5C8AA1-B7F0-BA48-A29E-BEDB392DDF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93BBE07-3060-A543-A7CF-D93DC2A490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61487" y="6435088"/>
            <a:ext cx="9392015" cy="233999"/>
          </a:xfrm>
          <a:prstGeom prst="rect">
            <a:avLst/>
          </a:prstGeom>
        </p:spPr>
        <p:txBody>
          <a:bodyPr/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5998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6916219"/>
              </p:ext>
            </p:extLst>
          </p:nvPr>
        </p:nvGraphicFramePr>
        <p:xfrm>
          <a:off x="2162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F3261E6-7911-44CE-8B15-D92EF9A6B26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 bwMode="invGray">
          <a:xfrm>
            <a:off x="0" y="0"/>
            <a:ext cx="12192000" cy="342900"/>
          </a:xfrm>
          <a:prstGeom prst="rect">
            <a:avLst/>
          </a:prstGeom>
          <a:solidFill>
            <a:srgbClr val="303D2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2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0" y="6515100"/>
            <a:ext cx="12192000" cy="342900"/>
          </a:xfrm>
          <a:prstGeom prst="rect">
            <a:avLst/>
          </a:prstGeom>
          <a:solidFill>
            <a:srgbClr val="303D2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2" dirty="0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auto">
          <a:xfrm>
            <a:off x="368303" y="6515100"/>
            <a:ext cx="3795784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auto">
          <a:xfrm>
            <a:off x="368304" y="6632689"/>
            <a:ext cx="4038929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ZA" sz="700" baseline="0">
                <a:solidFill>
                  <a:srgbClr val="FFFFFF"/>
                </a:solidFill>
                <a:latin typeface="+mn-lt"/>
              </a:rPr>
              <a:t>Last Modified 2020/10/08 15:14 South Africa Standard Time</a:t>
            </a:r>
            <a:endParaRPr lang="en-US" sz="70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auto">
          <a:xfrm>
            <a:off x="368303" y="6750278"/>
            <a:ext cx="3795784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baseline="0" dirty="0">
                <a:solidFill>
                  <a:srgbClr val="FFFFFF"/>
                </a:solidFill>
                <a:latin typeface="+mn-lt"/>
              </a:rPr>
              <a:t>Printed 2/6/2020 1:46 PM E. Africa Standard Time</a:t>
            </a: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auto">
          <a:xfrm>
            <a:off x="368303" y="2865172"/>
            <a:ext cx="8478152" cy="492443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3200" b="0" cap="all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auto">
          <a:xfrm>
            <a:off x="368303" y="4369208"/>
            <a:ext cx="8478152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00" cap="none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auto">
          <a:xfrm>
            <a:off x="368303" y="5657799"/>
            <a:ext cx="84781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13" name="doc id"/>
          <p:cNvSpPr>
            <a:spLocks noChangeArrowheads="1"/>
          </p:cNvSpPr>
          <p:nvPr userDrawn="1"/>
        </p:nvSpPr>
        <p:spPr bwMode="auto">
          <a:xfrm>
            <a:off x="11064591" y="42308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FF2117-BC89-485F-A6E4-514656DEDAD9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20" y="717223"/>
            <a:ext cx="3884915" cy="18078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 descr="African Union">
            <a:extLst>
              <a:ext uri="{FF2B5EF4-FFF2-40B4-BE49-F238E27FC236}">
                <a16:creationId xmlns:a16="http://schemas.microsoft.com/office/drawing/2014/main" id="{120C5AF5-5BEC-4739-8DB3-3395864264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85" y="875393"/>
            <a:ext cx="3506225" cy="14915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256608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519354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3703097-533F-4BD4-BA29-2C7CF43075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oc id"/>
          <p:cNvSpPr>
            <a:spLocks noChangeArrowheads="1"/>
          </p:cNvSpPr>
          <p:nvPr userDrawn="1"/>
        </p:nvSpPr>
        <p:spPr bwMode="auto">
          <a:xfrm>
            <a:off x="11064591" y="42308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9214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583">
          <p15:clr>
            <a:srgbClr val="F26B43"/>
          </p15:clr>
        </p15:guide>
        <p15:guide id="4" orient="horz" pos="3990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8025160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oc id"/>
          <p:cNvSpPr>
            <a:spLocks noChangeArrowheads="1"/>
          </p:cNvSpPr>
          <p:nvPr userDrawn="1"/>
        </p:nvSpPr>
        <p:spPr bwMode="auto">
          <a:xfrm>
            <a:off x="11064591" y="42308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0886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12">
          <p15:clr>
            <a:srgbClr val="000000"/>
          </p15:clr>
        </p15:guide>
        <p15:guide id="2" orient="horz" pos="582">
          <p15:clr>
            <a:srgbClr val="000000"/>
          </p15:clr>
        </p15:guide>
        <p15:guide id="3" orient="horz" pos="3991">
          <p15:clr>
            <a:srgbClr val="000000"/>
          </p15:clr>
        </p15:guide>
        <p15:guide id="4" pos="97">
          <p15:clr>
            <a:srgbClr val="00000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DF47-59DC-4064-A76E-CD7D559B0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CF56E-A1A4-47B9-AFFB-90094CD6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4904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6947544" y="1288497"/>
            <a:ext cx="4913032" cy="46344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419100" y="0"/>
            <a:ext cx="11772901" cy="1194093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96688" y="12129"/>
            <a:ext cx="11495315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96687" y="1368341"/>
            <a:ext cx="1015619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16740" y="2520847"/>
            <a:ext cx="10156192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0" y="5706814"/>
            <a:ext cx="1672779" cy="959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2" y="3"/>
            <a:ext cx="356209" cy="1194093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A0238C-23EC-47A0-ABAA-400AE503943B}"/>
              </a:ext>
            </a:extLst>
          </p:cNvPr>
          <p:cNvSpPr txBox="1"/>
          <p:nvPr userDrawn="1"/>
        </p:nvSpPr>
        <p:spPr>
          <a:xfrm>
            <a:off x="6616120" y="6014056"/>
            <a:ext cx="5575883" cy="502766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380981" marR="0" lvl="0" indent="0" algn="l" defTabSz="12191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67" b="1" dirty="0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</p:spTree>
    <p:extLst>
      <p:ext uri="{BB962C8B-B14F-4D97-AF65-F5344CB8AC3E}">
        <p14:creationId xmlns:p14="http://schemas.microsoft.com/office/powerpoint/2010/main" val="6075397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914401" y="12129"/>
            <a:ext cx="11277600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914403" y="1415968"/>
            <a:ext cx="9938477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914401" y="2520847"/>
            <a:ext cx="9858531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0" y="5706814"/>
            <a:ext cx="1672779" cy="959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2" y="3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50483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3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7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6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5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2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9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41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03" indent="-306903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0" y="6001464"/>
            <a:ext cx="1158819" cy="6643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2" y="3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6219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3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7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6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5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2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9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41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03" indent="-306903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2" y="3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7632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78" indent="-45717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50" indent="-380981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10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78" indent="-45717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50" indent="-380981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3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7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6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5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9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0" y="5706814"/>
            <a:ext cx="1672779" cy="9590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2" y="3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242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663840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3703097-533F-4BD4-BA29-2C7CF43075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oc id"/>
          <p:cNvSpPr>
            <a:spLocks noChangeArrowheads="1"/>
          </p:cNvSpPr>
          <p:nvPr userDrawn="1"/>
        </p:nvSpPr>
        <p:spPr bwMode="auto">
          <a:xfrm>
            <a:off x="11064591" y="42308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5161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 userDrawn="1">
          <p15:clr>
            <a:srgbClr val="F26B43"/>
          </p15:clr>
        </p15:guide>
        <p15:guide id="2" pos="101" userDrawn="1">
          <p15:clr>
            <a:srgbClr val="F26B43"/>
          </p15:clr>
        </p15:guide>
        <p15:guide id="3" orient="horz" pos="583" userDrawn="1">
          <p15:clr>
            <a:srgbClr val="F26B43"/>
          </p15:clr>
        </p15:guide>
        <p15:guide id="4" orient="horz" pos="3990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78" indent="-45717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50" indent="-380981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10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78" indent="-45717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50" indent="-380981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3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7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6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5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9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2" y="3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2528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6" y="3255152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3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0" y="5706814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487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9425" y="674916"/>
            <a:ext cx="5979136" cy="5795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6" y="3255152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3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0" y="5706814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8919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41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6" y="3662434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6" y="5786589"/>
            <a:ext cx="1672779" cy="959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7112341" y="234189"/>
            <a:ext cx="4913032" cy="46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9112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41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6" y="3662434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1400" dirty="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6" y="5786589"/>
            <a:ext cx="1672779" cy="959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8515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95D57-F726-452B-B636-C8E4ED6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C4892-BA8C-40DB-851D-BC9736381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BA166-2756-4561-A9CB-49DBE956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B8139-3557-4386-A8D7-18EEB0EFABEA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26B2-2DB2-4BFB-992E-B65992BC1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E5BE0-C704-4FD4-BE08-C7C0584E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7538-2704-461B-B2AD-DF121B1BFF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612779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oc id"/>
          <p:cNvSpPr>
            <a:spLocks noChangeArrowheads="1"/>
          </p:cNvSpPr>
          <p:nvPr userDrawn="1"/>
        </p:nvSpPr>
        <p:spPr bwMode="auto">
          <a:xfrm>
            <a:off x="11064591" y="42308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0288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12" userDrawn="1">
          <p15:clr>
            <a:srgbClr val="000000"/>
          </p15:clr>
        </p15:guide>
        <p15:guide id="2" orient="horz" pos="582" userDrawn="1">
          <p15:clr>
            <a:srgbClr val="000000"/>
          </p15:clr>
        </p15:guide>
        <p15:guide id="3" orient="horz" pos="3991" userDrawn="1">
          <p15:clr>
            <a:srgbClr val="000000"/>
          </p15:clr>
        </p15:guide>
        <p15:guide id="4" pos="97" userDrawn="1">
          <p15:clr>
            <a:srgbClr val="00000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DF47-59DC-4064-A76E-CD7D559B0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CF56E-A1A4-47B9-AFFB-90094CD6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00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975653" y="0"/>
            <a:ext cx="8216348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114" y="0"/>
            <a:ext cx="12178887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algn="ctr"/>
            <a:endParaRPr lang="en-US" sz="5400" b="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3292" y="3874592"/>
            <a:ext cx="2999053" cy="473867"/>
          </a:xfrm>
        </p:spPr>
        <p:txBody>
          <a:bodyPr anchor="t" anchorCtr="0">
            <a:normAutofit/>
          </a:bodyPr>
          <a:lstStyle>
            <a:lvl1pPr marL="0" indent="0" algn="l">
              <a:buFont typeface="Arial" charset="0"/>
              <a:buNone/>
              <a:defRPr sz="1400" b="0">
                <a:solidFill>
                  <a:schemeClr val="tx1"/>
                </a:solidFill>
                <a:latin typeface="+mj-lt"/>
                <a:ea typeface="Gill Sans" charset="0"/>
                <a:cs typeface="Gill Sans" charset="0"/>
              </a:defRPr>
            </a:lvl1pPr>
          </a:lstStyle>
          <a:p>
            <a:pPr lvl="0"/>
            <a:r>
              <a:rPr lang="en-US"/>
              <a:t>Edit </a:t>
            </a:r>
            <a:r>
              <a:rPr lang="en-US" err="1"/>
              <a:t>Subheader</a:t>
            </a:r>
            <a:r>
              <a:rPr lang="en-US"/>
              <a:t> as Needed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58813" y="1422557"/>
            <a:ext cx="3114756" cy="1585686"/>
          </a:xfrm>
        </p:spPr>
        <p:txBody>
          <a:bodyPr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1F87DF-9577-9845-B547-734CD1A57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292" y="3025421"/>
            <a:ext cx="2999053" cy="606287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90000"/>
              </a:lnSpc>
              <a:buFont typeface="Arial" charset="0"/>
              <a:buNone/>
              <a:defRPr sz="3600" b="1">
                <a:solidFill>
                  <a:schemeClr val="tx1"/>
                </a:solidFill>
                <a:latin typeface="+mj-lt"/>
                <a:ea typeface="Gill Sans" charset="0"/>
                <a:cs typeface="Gill Sans" charset="0"/>
              </a:defRPr>
            </a:lvl1pPr>
          </a:lstStyle>
          <a:p>
            <a:pPr lvl="0"/>
            <a:r>
              <a:rPr lang="en-US"/>
              <a:t>Edit </a:t>
            </a:r>
            <a:r>
              <a:rPr lang="en-US" err="1"/>
              <a:t>Subheader</a:t>
            </a:r>
            <a:r>
              <a:rPr lang="en-US"/>
              <a:t> as Needed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6AC6EB-2E07-444F-901E-0D45A60C2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3" y="659374"/>
            <a:ext cx="1329168" cy="4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79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662227" y="1430743"/>
            <a:ext cx="10513377" cy="4251325"/>
          </a:xfrm>
        </p:spPr>
        <p:txBody>
          <a:bodyPr numCol="2" spcCol="360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0834B7-5127-8E4A-9761-00B13CC7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2F2F9F-592C-1646-8232-09B0225E00E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061487" y="6435088"/>
            <a:ext cx="9392015" cy="233999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1EAD5E-33D4-FF4F-A27C-E93754AB63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35C8AA1-B7F0-BA48-A29E-BEDB392DD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C3890-7924-415E-B6EF-9488E95C2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7890" y="601663"/>
            <a:ext cx="5212080" cy="5456237"/>
          </a:xfrm>
        </p:spPr>
        <p:txBody>
          <a:bodyPr vert="horz" lIns="0" tIns="45716" rIns="0" bIns="45716" rtlCol="0">
            <a:noAutofit/>
          </a:bodyPr>
          <a:lstStyle>
            <a:lvl1pPr>
              <a:defRPr lang="en-ID" sz="3200" dirty="0">
                <a:solidFill>
                  <a:schemeClr val="accent1"/>
                </a:solidFill>
              </a:defRPr>
            </a:lvl1pPr>
          </a:lstStyle>
          <a:p>
            <a:pPr lvl="0"/>
            <a:endParaRPr lang="en-ID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72030" y="1835617"/>
            <a:ext cx="5303520" cy="9556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BA859D-7436-D541-A719-AF9F6AB0C3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022600"/>
            <a:ext cx="5316538" cy="30353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EB591-7C40-0D4E-842E-D4101514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C8AA1-B7F0-BA48-A29E-BEDB392DD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C3890-7924-415E-B6EF-9488E95C2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9352" y="669925"/>
            <a:ext cx="2563813" cy="262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6" indent="0">
              <a:buNone/>
              <a:defRPr sz="2000"/>
            </a:lvl4pPr>
            <a:lvl5pPr marL="1828647" indent="0">
              <a:buNone/>
              <a:defRPr sz="2000"/>
            </a:lvl5pPr>
            <a:lvl6pPr marL="2285808" indent="0">
              <a:buNone/>
              <a:defRPr sz="2000"/>
            </a:lvl6pPr>
            <a:lvl7pPr marL="2742969" indent="0">
              <a:buNone/>
              <a:defRPr sz="2000"/>
            </a:lvl7pPr>
            <a:lvl8pPr marL="3200132" indent="0">
              <a:buNone/>
              <a:defRPr sz="2000"/>
            </a:lvl8pPr>
            <a:lvl9pPr marL="3657294" indent="0">
              <a:buNone/>
              <a:defRPr sz="2000"/>
            </a:lvl9pPr>
          </a:lstStyle>
          <a:p>
            <a:endParaRPr lang="en-ID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8813" y="1835956"/>
            <a:ext cx="5303520" cy="102583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E0C3890-7924-415E-B6EF-9488E95C296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985245" y="669925"/>
            <a:ext cx="2563813" cy="262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6" indent="0">
              <a:buNone/>
              <a:defRPr sz="2000"/>
            </a:lvl4pPr>
            <a:lvl5pPr marL="1828647" indent="0">
              <a:buNone/>
              <a:defRPr sz="2000"/>
            </a:lvl5pPr>
            <a:lvl6pPr marL="2285808" indent="0">
              <a:buNone/>
              <a:defRPr sz="2000"/>
            </a:lvl6pPr>
            <a:lvl7pPr marL="2742969" indent="0">
              <a:buNone/>
              <a:defRPr sz="2000"/>
            </a:lvl7pPr>
            <a:lvl8pPr marL="3200132" indent="0">
              <a:buNone/>
              <a:defRPr sz="2000"/>
            </a:lvl8pPr>
            <a:lvl9pPr marL="3657294" indent="0">
              <a:buNone/>
              <a:defRPr sz="2000"/>
            </a:lvl9pPr>
          </a:lstStyle>
          <a:p>
            <a:endParaRPr lang="en-ID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E0C3890-7924-415E-B6EF-9488E95C296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29352" y="3497262"/>
            <a:ext cx="2563813" cy="262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6" indent="0">
              <a:buNone/>
              <a:defRPr sz="2000"/>
            </a:lvl4pPr>
            <a:lvl5pPr marL="1828647" indent="0">
              <a:buNone/>
              <a:defRPr sz="2000"/>
            </a:lvl5pPr>
            <a:lvl6pPr marL="2285808" indent="0">
              <a:buNone/>
              <a:defRPr sz="2000"/>
            </a:lvl6pPr>
            <a:lvl7pPr marL="2742969" indent="0">
              <a:buNone/>
              <a:defRPr sz="2000"/>
            </a:lvl7pPr>
            <a:lvl8pPr marL="3200132" indent="0">
              <a:buNone/>
              <a:defRPr sz="2000"/>
            </a:lvl8pPr>
            <a:lvl9pPr marL="3657294" indent="0">
              <a:buNone/>
              <a:defRPr sz="2000"/>
            </a:lvl9pPr>
          </a:lstStyle>
          <a:p>
            <a:endParaRPr lang="en-ID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E0C3890-7924-415E-B6EF-9488E95C296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985245" y="3497262"/>
            <a:ext cx="2563813" cy="262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6" indent="0">
              <a:buNone/>
              <a:defRPr sz="2000"/>
            </a:lvl4pPr>
            <a:lvl5pPr marL="1828647" indent="0">
              <a:buNone/>
              <a:defRPr sz="2000"/>
            </a:lvl5pPr>
            <a:lvl6pPr marL="2285808" indent="0">
              <a:buNone/>
              <a:defRPr sz="2000"/>
            </a:lvl6pPr>
            <a:lvl7pPr marL="2742969" indent="0">
              <a:buNone/>
              <a:defRPr sz="2000"/>
            </a:lvl7pPr>
            <a:lvl8pPr marL="3200132" indent="0">
              <a:buNone/>
              <a:defRPr sz="2000"/>
            </a:lvl8pPr>
            <a:lvl9pPr marL="3657294" indent="0">
              <a:buNone/>
              <a:defRPr sz="2000"/>
            </a:lvl9pPr>
          </a:lstStyle>
          <a:p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B0E04A-B097-6340-841A-C3B46BF79B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813" y="2971800"/>
            <a:ext cx="5303837" cy="3200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D4298-7DDE-A844-972F-5D794C2856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5C8AA1-B7F0-BA48-A29E-BEDB392DDF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574BF-388A-3E4A-97B0-1D60AA7FD2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061487" y="6435088"/>
            <a:ext cx="9392015" cy="233999"/>
          </a:xfrm>
          <a:prstGeom prst="rect">
            <a:avLst/>
          </a:prstGeom>
        </p:spPr>
        <p:txBody>
          <a:bodyPr/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570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A894-8E42-49C0-B789-993F2BA30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81163"/>
            <a:ext cx="5303520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457161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7" indent="0">
              <a:buNone/>
              <a:defRPr sz="1600" b="1"/>
            </a:lvl5pPr>
            <a:lvl6pPr marL="2285808" indent="0">
              <a:buNone/>
              <a:defRPr sz="1600" b="1"/>
            </a:lvl6pPr>
            <a:lvl7pPr marL="2742969" indent="0">
              <a:buNone/>
              <a:defRPr sz="1600" b="1"/>
            </a:lvl7pPr>
            <a:lvl8pPr marL="3200132" indent="0">
              <a:buNone/>
              <a:defRPr sz="1600" b="1"/>
            </a:lvl8pPr>
            <a:lvl9pPr marL="365729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CF9FE-25A5-47A6-A095-70E379CF9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505075"/>
            <a:ext cx="5303520" cy="3552825"/>
          </a:xfrm>
        </p:spPr>
        <p:txBody>
          <a:bodyPr/>
          <a:lstStyle>
            <a:lvl1pPr>
              <a:defRPr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FB447-56E3-492B-A6C2-9E446FC65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4593" y="1681163"/>
            <a:ext cx="5303520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457161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7" indent="0">
              <a:buNone/>
              <a:defRPr sz="1600" b="1"/>
            </a:lvl5pPr>
            <a:lvl6pPr marL="2285808" indent="0">
              <a:buNone/>
              <a:defRPr sz="1600" b="1"/>
            </a:lvl6pPr>
            <a:lvl7pPr marL="2742969" indent="0">
              <a:buNone/>
              <a:defRPr sz="1600" b="1"/>
            </a:lvl7pPr>
            <a:lvl8pPr marL="3200132" indent="0">
              <a:buNone/>
              <a:defRPr sz="1600" b="1"/>
            </a:lvl8pPr>
            <a:lvl9pPr marL="365729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38041-9B44-47B6-A73A-6A40F61F5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4593" y="2505075"/>
            <a:ext cx="5303520" cy="3552825"/>
          </a:xfrm>
        </p:spPr>
        <p:txBody>
          <a:bodyPr/>
          <a:lstStyle>
            <a:lvl1pPr>
              <a:defRPr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E27E65-02C5-6641-AF9D-EEBDB595E2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61487" y="6435088"/>
            <a:ext cx="9392015" cy="233999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629EFB-8DE4-8A49-BD33-84D0D343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3A383-281D-1F4A-BEEB-30A2275665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5C8AA1-B7F0-BA48-A29E-BEDB392DD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0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26" Type="http://schemas.openxmlformats.org/officeDocument/2006/relationships/tags" Target="../tags/tag15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0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17" Type="http://schemas.openxmlformats.org/officeDocument/2006/relationships/tags" Target="../tags/tag6.xml"/><Relationship Id="rId25" Type="http://schemas.openxmlformats.org/officeDocument/2006/relationships/tags" Target="../tags/tag14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29" Type="http://schemas.openxmlformats.org/officeDocument/2006/relationships/tags" Target="../tags/tag1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tags" Target="../tags/tag13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tags" Target="../tags/tag12.xml"/><Relationship Id="rId28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tags" Target="../tags/tag11.xml"/><Relationship Id="rId27" Type="http://schemas.openxmlformats.org/officeDocument/2006/relationships/tags" Target="../tags/tag16.xml"/><Relationship Id="rId30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21" Type="http://schemas.openxmlformats.org/officeDocument/2006/relationships/tags" Target="../tags/tag38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2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1" Type="http://schemas.openxmlformats.org/officeDocument/2006/relationships/slideLayout" Target="../slideLayouts/slideLayout11.xml"/><Relationship Id="rId6" Type="http://schemas.openxmlformats.org/officeDocument/2006/relationships/vmlDrawing" Target="../drawings/vmlDrawing5.vml"/><Relationship Id="rId11" Type="http://schemas.openxmlformats.org/officeDocument/2006/relationships/tags" Target="../tags/tag28.xml"/><Relationship Id="rId24" Type="http://schemas.openxmlformats.org/officeDocument/2006/relationships/oleObject" Target="../embeddings/oleObject5.bin"/><Relationship Id="rId5" Type="http://schemas.openxmlformats.org/officeDocument/2006/relationships/theme" Target="../theme/theme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224142767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think-cell Slide" r:id="rId30" imgW="270" imgH="270" progId="TCLayout.ActiveDocument.1">
                  <p:embed/>
                </p:oleObj>
              </mc:Choice>
              <mc:Fallback>
                <p:oleObj name="think-cell Slide" r:id="rId3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4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FE4C38E-EEF1-4805-B81B-F12EFF0BE60E}"/>
              </a:ext>
            </a:extLst>
          </p:cNvPr>
          <p:cNvPicPr/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40" y="6273876"/>
            <a:ext cx="1228910" cy="5718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5" name="Rectangle 104"/>
          <p:cNvSpPr/>
          <p:nvPr userDrawn="1"/>
        </p:nvSpPr>
        <p:spPr bwMode="invGray">
          <a:xfrm>
            <a:off x="0" y="0"/>
            <a:ext cx="12192000" cy="852852"/>
          </a:xfrm>
          <a:prstGeom prst="rect">
            <a:avLst/>
          </a:prstGeom>
          <a:solidFill>
            <a:srgbClr val="303D2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2" dirty="0">
              <a:solidFill>
                <a:schemeClr val="tx1"/>
              </a:solidFill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11054221" y="2558276"/>
            <a:ext cx="208550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ZA" sz="612" baseline="0">
                <a:solidFill>
                  <a:srgbClr val="808080"/>
                </a:solidFill>
                <a:latin typeface="+mn-lt"/>
                <a:ea typeface="+mn-ea"/>
              </a:rPr>
              <a:t>Last Modified 2020/10/08 15:14 South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11222532" y="4776256"/>
            <a:ext cx="174887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 dirty="0">
                <a:solidFill>
                  <a:srgbClr val="808080"/>
                </a:solidFill>
                <a:latin typeface="+mn-lt"/>
                <a:ea typeface="+mn-ea"/>
              </a:rPr>
              <a:t>Printed 2/6/2020 1:46 PM E.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4" name="Slide Number"/>
          <p:cNvSpPr txBox="1">
            <a:spLocks/>
          </p:cNvSpPr>
          <p:nvPr userDrawn="1"/>
        </p:nvSpPr>
        <p:spPr bwMode="auto">
          <a:xfrm>
            <a:off x="11929063" y="66312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1000" baseline="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en-US" sz="100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33259" y="433461"/>
            <a:ext cx="11725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233259" y="9525"/>
            <a:ext cx="7341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cap="all" baseline="0" dirty="0">
                <a:solidFill>
                  <a:schemeClr val="bg1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233259" y="884617"/>
            <a:ext cx="117254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 userDrawn="1"/>
        </p:nvGrpSpPr>
        <p:grpSpPr bwMode="auto">
          <a:xfrm>
            <a:off x="233259" y="6425526"/>
            <a:ext cx="11725483" cy="359595"/>
            <a:chOff x="119063" y="6278946"/>
            <a:chExt cx="8618537" cy="35243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119063" y="6278946"/>
              <a:ext cx="8618537" cy="1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baseline="0" dirty="0">
                  <a:solidFill>
                    <a:schemeClr val="tx1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119063" y="6480558"/>
              <a:ext cx="8119124" cy="1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619125" indent="-619125" defTabSz="913526">
                <a:tabLst>
                  <a:tab pos="643032" algn="l"/>
                </a:tabLst>
              </a:pPr>
              <a:r>
                <a:rPr lang="en-US" sz="1000" baseline="0" dirty="0">
                  <a:solidFill>
                    <a:schemeClr val="tx1"/>
                  </a:solidFill>
                  <a:latin typeface="+mn-lt"/>
                  <a:ea typeface="+mn-ea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6208" y="2620668"/>
            <a:ext cx="5853024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7" y="2035353"/>
            <a:ext cx="5801189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 userDrawn="1"/>
        </p:nvSpPr>
        <p:spPr bwMode="auto">
          <a:xfrm>
            <a:off x="11064591" y="42308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grpSp>
        <p:nvGrpSpPr>
          <p:cNvPr id="63" name="LegendBoxes" hidden="1"/>
          <p:cNvGrpSpPr>
            <a:grpSpLocks/>
          </p:cNvGrpSpPr>
          <p:nvPr userDrawn="1"/>
        </p:nvGrpSpPr>
        <p:grpSpPr bwMode="auto">
          <a:xfrm>
            <a:off x="10940631" y="928783"/>
            <a:ext cx="848784" cy="996951"/>
            <a:chOff x="4936" y="176"/>
            <a:chExt cx="401" cy="628"/>
          </a:xfrm>
        </p:grpSpPr>
        <p:sp>
          <p:nvSpPr>
            <p:cNvPr id="64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65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66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67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68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69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70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71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latin typeface="+mn-lt"/>
              </a:endParaRPr>
            </a:p>
          </p:txBody>
        </p:sp>
      </p:grpSp>
      <p:grpSp>
        <p:nvGrpSpPr>
          <p:cNvPr id="72" name="LegendLines" hidden="1"/>
          <p:cNvGrpSpPr>
            <a:grpSpLocks/>
          </p:cNvGrpSpPr>
          <p:nvPr userDrawn="1"/>
        </p:nvGrpSpPr>
        <p:grpSpPr bwMode="auto">
          <a:xfrm>
            <a:off x="10529997" y="928783"/>
            <a:ext cx="1259418" cy="730251"/>
            <a:chOff x="4750" y="176"/>
            <a:chExt cx="595" cy="460"/>
          </a:xfrm>
        </p:grpSpPr>
        <p:sp>
          <p:nvSpPr>
            <p:cNvPr id="73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74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75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76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77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78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</p:grpSp>
      <p:grpSp>
        <p:nvGrpSpPr>
          <p:cNvPr id="79" name="LegendMoons" hidden="1"/>
          <p:cNvGrpSpPr/>
          <p:nvPr userDrawn="1"/>
        </p:nvGrpSpPr>
        <p:grpSpPr bwMode="auto">
          <a:xfrm>
            <a:off x="10851499" y="928782"/>
            <a:ext cx="937321" cy="1306516"/>
            <a:chOff x="7875175" y="286625"/>
            <a:chExt cx="702991" cy="1306516"/>
          </a:xfrm>
        </p:grpSpPr>
        <p:grpSp>
          <p:nvGrpSpPr>
            <p:cNvPr id="80" name="MoonLegend2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7875175" y="560866"/>
              <a:ext cx="209550" cy="209551"/>
              <a:chOff x="1694" y="2044"/>
              <a:chExt cx="160" cy="160"/>
            </a:xfrm>
          </p:grpSpPr>
          <p:sp>
            <p:nvSpPr>
              <p:cNvPr id="98" name="Oval 41"/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9" name="Arc 42"/>
              <p:cNvSpPr>
                <a:spLocks noChangeAspect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  <p:grpSp>
          <p:nvGrpSpPr>
            <p:cNvPr id="81" name="MoonLegend4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7875175" y="1109348"/>
              <a:ext cx="209550" cy="209551"/>
              <a:chOff x="4495" y="1198"/>
              <a:chExt cx="160" cy="160"/>
            </a:xfrm>
          </p:grpSpPr>
          <p:sp>
            <p:nvSpPr>
              <p:cNvPr id="96" name="Oval 47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7" name="Arc 48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  <p:grpSp>
          <p:nvGrpSpPr>
            <p:cNvPr id="82" name="MoonLegend5"/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 bwMode="auto">
            <a:xfrm>
              <a:off x="7875175" y="1383590"/>
              <a:ext cx="209550" cy="209551"/>
              <a:chOff x="4495" y="1440"/>
              <a:chExt cx="160" cy="160"/>
            </a:xfrm>
          </p:grpSpPr>
          <p:sp>
            <p:nvSpPr>
              <p:cNvPr id="94" name="Oval 50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5" name="Oval 51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  <p:sp>
          <p:nvSpPr>
            <p:cNvPr id="83" name="Legend1"/>
            <p:cNvSpPr>
              <a:spLocks noChangeArrowheads="1"/>
            </p:cNvSpPr>
            <p:nvPr/>
          </p:nvSpPr>
          <p:spPr bwMode="auto">
            <a:xfrm>
              <a:off x="8195850" y="299325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84" name="Legend2"/>
            <p:cNvSpPr>
              <a:spLocks noChangeArrowheads="1"/>
            </p:cNvSpPr>
            <p:nvPr/>
          </p:nvSpPr>
          <p:spPr bwMode="auto">
            <a:xfrm>
              <a:off x="8195850" y="573963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85" name="Legend3"/>
            <p:cNvSpPr>
              <a:spLocks noChangeArrowheads="1"/>
            </p:cNvSpPr>
            <p:nvPr/>
          </p:nvSpPr>
          <p:spPr bwMode="auto">
            <a:xfrm>
              <a:off x="8195850" y="848602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86" name="Legend4"/>
            <p:cNvSpPr>
              <a:spLocks noChangeArrowheads="1"/>
            </p:cNvSpPr>
            <p:nvPr/>
          </p:nvSpPr>
          <p:spPr bwMode="auto">
            <a:xfrm>
              <a:off x="8195850" y="1120065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87" name="Legend5"/>
            <p:cNvSpPr>
              <a:spLocks noChangeArrowheads="1"/>
            </p:cNvSpPr>
            <p:nvPr/>
          </p:nvSpPr>
          <p:spPr bwMode="auto">
            <a:xfrm>
              <a:off x="8195850" y="1396290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grpSp>
          <p:nvGrpSpPr>
            <p:cNvPr id="88" name="MoonLegend3"/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 bwMode="auto">
            <a:xfrm>
              <a:off x="7875175" y="835107"/>
              <a:ext cx="209550" cy="209551"/>
              <a:chOff x="4495" y="1198"/>
              <a:chExt cx="160" cy="160"/>
            </a:xfrm>
          </p:grpSpPr>
          <p:sp>
            <p:nvSpPr>
              <p:cNvPr id="92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3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  <p:grpSp>
          <p:nvGrpSpPr>
            <p:cNvPr id="89" name="MoonLegend1"/>
            <p:cNvGrpSpPr>
              <a:grpSpLocks noChangeAspect="1"/>
            </p:cNvGrpSpPr>
            <p:nvPr userDrawn="1">
              <p:custDataLst>
                <p:tags r:id="rId19"/>
              </p:custDataLst>
            </p:nvPr>
          </p:nvGrpSpPr>
          <p:grpSpPr bwMode="auto">
            <a:xfrm>
              <a:off x="7875175" y="286625"/>
              <a:ext cx="209550" cy="209551"/>
              <a:chOff x="1694" y="2044"/>
              <a:chExt cx="160" cy="160"/>
            </a:xfrm>
          </p:grpSpPr>
          <p:sp>
            <p:nvSpPr>
              <p:cNvPr id="90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1" name="Arc 42" hidden="1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</p:grpSp>
      <p:grpSp>
        <p:nvGrpSpPr>
          <p:cNvPr id="100" name="McKSticker" hidden="1"/>
          <p:cNvGrpSpPr/>
          <p:nvPr userDrawn="1"/>
        </p:nvGrpSpPr>
        <p:grpSpPr bwMode="auto">
          <a:xfrm>
            <a:off x="10891855" y="928782"/>
            <a:ext cx="1066894" cy="212366"/>
            <a:chOff x="7940605" y="285750"/>
            <a:chExt cx="800170" cy="212366"/>
          </a:xfrm>
        </p:grpSpPr>
        <p:sp>
          <p:nvSpPr>
            <p:cNvPr id="101" name="StickerRectangle"/>
            <p:cNvSpPr>
              <a:spLocks noChangeArrowheads="1"/>
            </p:cNvSpPr>
            <p:nvPr/>
          </p:nvSpPr>
          <p:spPr bwMode="auto">
            <a:xfrm>
              <a:off x="7940605" y="285750"/>
              <a:ext cx="800170" cy="2123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1200" dirty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02" name="AutoShape 31"/>
            <p:cNvCxnSpPr>
              <a:cxnSpLocks noChangeShapeType="1"/>
              <a:stCxn id="101" idx="2"/>
              <a:endCxn id="101" idx="4"/>
            </p:cNvCxnSpPr>
            <p:nvPr/>
          </p:nvCxnSpPr>
          <p:spPr bwMode="auto">
            <a:xfrm>
              <a:off x="7940605" y="285750"/>
              <a:ext cx="0" cy="21236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AutoShape 32"/>
            <p:cNvCxnSpPr>
              <a:cxnSpLocks noChangeShapeType="1"/>
              <a:stCxn id="101" idx="4"/>
              <a:endCxn id="101" idx="6"/>
            </p:cNvCxnSpPr>
            <p:nvPr/>
          </p:nvCxnSpPr>
          <p:spPr bwMode="auto">
            <a:xfrm>
              <a:off x="7940605" y="498116"/>
              <a:ext cx="800170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1" name="Picture 60" descr="African Union">
            <a:extLst>
              <a:ext uri="{FF2B5EF4-FFF2-40B4-BE49-F238E27FC236}">
                <a16:creationId xmlns:a16="http://schemas.microsoft.com/office/drawing/2014/main" id="{1619019E-065B-48EC-A656-4EEFB89A89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" y="6303969"/>
            <a:ext cx="1228910" cy="5227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4801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400" b="0" baseline="0">
          <a:solidFill>
            <a:schemeClr val="bg1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202898072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FE4C38E-EEF1-4805-B81B-F12EFF0BE60E}"/>
              </a:ext>
            </a:extLst>
          </p:cNvPr>
          <p:cNvPicPr/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40" y="6273876"/>
            <a:ext cx="1228910" cy="5718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5" name="Rectangle 104"/>
          <p:cNvSpPr/>
          <p:nvPr userDrawn="1"/>
        </p:nvSpPr>
        <p:spPr bwMode="invGray">
          <a:xfrm>
            <a:off x="0" y="0"/>
            <a:ext cx="12192000" cy="852852"/>
          </a:xfrm>
          <a:prstGeom prst="rect">
            <a:avLst/>
          </a:prstGeom>
          <a:solidFill>
            <a:srgbClr val="303D2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2" dirty="0">
              <a:solidFill>
                <a:schemeClr val="tx1"/>
              </a:solidFill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11054221" y="2558276"/>
            <a:ext cx="208550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ZA" sz="612" baseline="0">
                <a:solidFill>
                  <a:srgbClr val="808080"/>
                </a:solidFill>
                <a:latin typeface="+mn-lt"/>
                <a:ea typeface="+mn-ea"/>
              </a:rPr>
              <a:t>Last Modified 2020/10/08 15:14 South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11222532" y="4776256"/>
            <a:ext cx="174887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 dirty="0">
                <a:solidFill>
                  <a:srgbClr val="808080"/>
                </a:solidFill>
                <a:latin typeface="+mn-lt"/>
                <a:ea typeface="+mn-ea"/>
              </a:rPr>
              <a:t>Printed 2/6/2020 1:46 PM E.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4" name="Slide Number"/>
          <p:cNvSpPr txBox="1">
            <a:spLocks/>
          </p:cNvSpPr>
          <p:nvPr userDrawn="1"/>
        </p:nvSpPr>
        <p:spPr bwMode="auto">
          <a:xfrm>
            <a:off x="11929063" y="66312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1000" baseline="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en-US" sz="100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33259" y="433461"/>
            <a:ext cx="11725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233259" y="9525"/>
            <a:ext cx="7341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cap="all" baseline="0" dirty="0">
                <a:solidFill>
                  <a:schemeClr val="bg1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233259" y="884617"/>
            <a:ext cx="117254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 userDrawn="1"/>
        </p:nvGrpSpPr>
        <p:grpSpPr bwMode="auto">
          <a:xfrm>
            <a:off x="233259" y="6425526"/>
            <a:ext cx="11725483" cy="359595"/>
            <a:chOff x="119063" y="6278946"/>
            <a:chExt cx="8618537" cy="352437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119063" y="6278946"/>
              <a:ext cx="8618537" cy="1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1000" baseline="0" dirty="0">
                  <a:solidFill>
                    <a:schemeClr val="tx1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119063" y="6480558"/>
              <a:ext cx="8119124" cy="1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619125" indent="-619125" defTabSz="913526">
                <a:tabLst>
                  <a:tab pos="643032" algn="l"/>
                </a:tabLst>
              </a:pPr>
              <a:r>
                <a:rPr lang="en-US" sz="1000" baseline="0" dirty="0">
                  <a:solidFill>
                    <a:schemeClr val="tx1"/>
                  </a:solidFill>
                  <a:latin typeface="+mn-lt"/>
                  <a:ea typeface="+mn-ea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6208" y="2620668"/>
            <a:ext cx="5853024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7" y="2035353"/>
            <a:ext cx="5801189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 userDrawn="1"/>
        </p:nvSpPr>
        <p:spPr bwMode="auto">
          <a:xfrm>
            <a:off x="11064591" y="42308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grpSp>
        <p:nvGrpSpPr>
          <p:cNvPr id="63" name="LegendBoxes" hidden="1"/>
          <p:cNvGrpSpPr>
            <a:grpSpLocks/>
          </p:cNvGrpSpPr>
          <p:nvPr userDrawn="1"/>
        </p:nvGrpSpPr>
        <p:grpSpPr bwMode="auto">
          <a:xfrm>
            <a:off x="10940631" y="928783"/>
            <a:ext cx="848784" cy="996951"/>
            <a:chOff x="4936" y="176"/>
            <a:chExt cx="401" cy="628"/>
          </a:xfrm>
        </p:grpSpPr>
        <p:sp>
          <p:nvSpPr>
            <p:cNvPr id="64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65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66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67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68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69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70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71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latin typeface="+mn-lt"/>
              </a:endParaRPr>
            </a:p>
          </p:txBody>
        </p:sp>
      </p:grpSp>
      <p:grpSp>
        <p:nvGrpSpPr>
          <p:cNvPr id="72" name="LegendLines" hidden="1"/>
          <p:cNvGrpSpPr>
            <a:grpSpLocks/>
          </p:cNvGrpSpPr>
          <p:nvPr userDrawn="1"/>
        </p:nvGrpSpPr>
        <p:grpSpPr bwMode="auto">
          <a:xfrm>
            <a:off x="10529997" y="928783"/>
            <a:ext cx="1259418" cy="730251"/>
            <a:chOff x="4750" y="176"/>
            <a:chExt cx="595" cy="460"/>
          </a:xfrm>
        </p:grpSpPr>
        <p:sp>
          <p:nvSpPr>
            <p:cNvPr id="73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74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75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latin typeface="+mn-lt"/>
              </a:endParaRPr>
            </a:p>
          </p:txBody>
        </p:sp>
        <p:sp>
          <p:nvSpPr>
            <p:cNvPr id="76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77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78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</p:grpSp>
      <p:grpSp>
        <p:nvGrpSpPr>
          <p:cNvPr id="79" name="LegendMoons" hidden="1"/>
          <p:cNvGrpSpPr/>
          <p:nvPr userDrawn="1"/>
        </p:nvGrpSpPr>
        <p:grpSpPr bwMode="auto">
          <a:xfrm>
            <a:off x="10851499" y="928782"/>
            <a:ext cx="937321" cy="1306516"/>
            <a:chOff x="7875175" y="286625"/>
            <a:chExt cx="702991" cy="1306516"/>
          </a:xfrm>
        </p:grpSpPr>
        <p:grpSp>
          <p:nvGrpSpPr>
            <p:cNvPr id="80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875175" y="560866"/>
              <a:ext cx="209550" cy="209551"/>
              <a:chOff x="1694" y="2044"/>
              <a:chExt cx="160" cy="160"/>
            </a:xfrm>
          </p:grpSpPr>
          <p:sp>
            <p:nvSpPr>
              <p:cNvPr id="98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9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  <p:grpSp>
          <p:nvGrpSpPr>
            <p:cNvPr id="81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875175" y="1109348"/>
              <a:ext cx="209550" cy="209551"/>
              <a:chOff x="4495" y="1198"/>
              <a:chExt cx="160" cy="160"/>
            </a:xfrm>
          </p:grpSpPr>
          <p:sp>
            <p:nvSpPr>
              <p:cNvPr id="96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7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  <p:grpSp>
          <p:nvGrpSpPr>
            <p:cNvPr id="82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875175" y="1383590"/>
              <a:ext cx="209550" cy="209551"/>
              <a:chOff x="4495" y="1440"/>
              <a:chExt cx="160" cy="160"/>
            </a:xfrm>
          </p:grpSpPr>
          <p:sp>
            <p:nvSpPr>
              <p:cNvPr id="94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5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  <p:sp>
          <p:nvSpPr>
            <p:cNvPr id="83" name="Legend1"/>
            <p:cNvSpPr>
              <a:spLocks noChangeArrowheads="1"/>
            </p:cNvSpPr>
            <p:nvPr/>
          </p:nvSpPr>
          <p:spPr bwMode="auto">
            <a:xfrm>
              <a:off x="8195850" y="299325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84" name="Legend2"/>
            <p:cNvSpPr>
              <a:spLocks noChangeArrowheads="1"/>
            </p:cNvSpPr>
            <p:nvPr/>
          </p:nvSpPr>
          <p:spPr bwMode="auto">
            <a:xfrm>
              <a:off x="8195850" y="573963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85" name="Legend3"/>
            <p:cNvSpPr>
              <a:spLocks noChangeArrowheads="1"/>
            </p:cNvSpPr>
            <p:nvPr/>
          </p:nvSpPr>
          <p:spPr bwMode="auto">
            <a:xfrm>
              <a:off x="8195850" y="848602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86" name="Legend4"/>
            <p:cNvSpPr>
              <a:spLocks noChangeArrowheads="1"/>
            </p:cNvSpPr>
            <p:nvPr/>
          </p:nvSpPr>
          <p:spPr bwMode="auto">
            <a:xfrm>
              <a:off x="8195850" y="1120065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87" name="Legend5"/>
            <p:cNvSpPr>
              <a:spLocks noChangeArrowheads="1"/>
            </p:cNvSpPr>
            <p:nvPr/>
          </p:nvSpPr>
          <p:spPr bwMode="auto">
            <a:xfrm>
              <a:off x="8195850" y="1396290"/>
              <a:ext cx="38231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grpSp>
          <p:nvGrpSpPr>
            <p:cNvPr id="88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7875175" y="835107"/>
              <a:ext cx="209550" cy="209551"/>
              <a:chOff x="4495" y="1198"/>
              <a:chExt cx="160" cy="160"/>
            </a:xfrm>
          </p:grpSpPr>
          <p:sp>
            <p:nvSpPr>
              <p:cNvPr id="92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3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  <p:grpSp>
          <p:nvGrpSpPr>
            <p:cNvPr id="89" name="MoonLegend1"/>
            <p:cNvGrpSpPr>
              <a:grpSpLocks noChangeAspect="1"/>
            </p:cNvGrpSpPr>
            <p:nvPr userDrawn="1">
              <p:custDataLst>
                <p:tags r:id="rId13"/>
              </p:custDataLst>
            </p:nvPr>
          </p:nvGrpSpPr>
          <p:grpSpPr bwMode="auto">
            <a:xfrm>
              <a:off x="7875175" y="286625"/>
              <a:ext cx="209550" cy="209551"/>
              <a:chOff x="1694" y="2044"/>
              <a:chExt cx="160" cy="160"/>
            </a:xfrm>
          </p:grpSpPr>
          <p:sp>
            <p:nvSpPr>
              <p:cNvPr id="90" name="Oval 4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  <p:sp>
            <p:nvSpPr>
              <p:cNvPr id="91" name="Arc 42" hidden="1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latin typeface="+mn-lt"/>
                </a:endParaRPr>
              </a:p>
            </p:txBody>
          </p:sp>
        </p:grpSp>
      </p:grpSp>
      <p:grpSp>
        <p:nvGrpSpPr>
          <p:cNvPr id="100" name="McKSticker" hidden="1"/>
          <p:cNvGrpSpPr/>
          <p:nvPr userDrawn="1"/>
        </p:nvGrpSpPr>
        <p:grpSpPr bwMode="auto">
          <a:xfrm>
            <a:off x="10891855" y="928782"/>
            <a:ext cx="1066894" cy="212366"/>
            <a:chOff x="7940605" y="285750"/>
            <a:chExt cx="800170" cy="212366"/>
          </a:xfrm>
        </p:grpSpPr>
        <p:sp>
          <p:nvSpPr>
            <p:cNvPr id="101" name="StickerRectangle"/>
            <p:cNvSpPr>
              <a:spLocks noChangeArrowheads="1"/>
            </p:cNvSpPr>
            <p:nvPr/>
          </p:nvSpPr>
          <p:spPr bwMode="auto">
            <a:xfrm>
              <a:off x="7940605" y="285750"/>
              <a:ext cx="800170" cy="2123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1200" dirty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02" name="AutoShape 31"/>
            <p:cNvCxnSpPr>
              <a:cxnSpLocks noChangeShapeType="1"/>
              <a:stCxn id="101" idx="2"/>
              <a:endCxn id="101" idx="4"/>
            </p:cNvCxnSpPr>
            <p:nvPr/>
          </p:nvCxnSpPr>
          <p:spPr bwMode="auto">
            <a:xfrm>
              <a:off x="7940605" y="285750"/>
              <a:ext cx="0" cy="21236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AutoShape 32"/>
            <p:cNvCxnSpPr>
              <a:cxnSpLocks noChangeShapeType="1"/>
              <a:stCxn id="101" idx="4"/>
              <a:endCxn id="101" idx="6"/>
            </p:cNvCxnSpPr>
            <p:nvPr/>
          </p:nvCxnSpPr>
          <p:spPr bwMode="auto">
            <a:xfrm>
              <a:off x="7940605" y="498116"/>
              <a:ext cx="800170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1" name="Picture 60" descr="African Union">
            <a:extLst>
              <a:ext uri="{FF2B5EF4-FFF2-40B4-BE49-F238E27FC236}">
                <a16:creationId xmlns:a16="http://schemas.microsoft.com/office/drawing/2014/main" id="{1619019E-065B-48EC-A656-4EEFB89A89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" y="6303969"/>
            <a:ext cx="1228910" cy="5227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25101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400" b="0" baseline="0">
          <a:solidFill>
            <a:schemeClr val="bg1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68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78" indent="-4571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990550" indent="-3809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523925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2133493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743062" indent="-304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hart" Target="../charts/chart5.xml"/><Relationship Id="rId3" Type="http://schemas.openxmlformats.org/officeDocument/2006/relationships/image" Target="../media/image33.png"/><Relationship Id="rId7" Type="http://schemas.openxmlformats.org/officeDocument/2006/relationships/image" Target="../media/image41.svg"/><Relationship Id="rId12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8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jpg"/><Relationship Id="rId2" Type="http://schemas.openxmlformats.org/officeDocument/2006/relationships/tags" Target="../tags/tag82.xml"/><Relationship Id="rId1" Type="http://schemas.openxmlformats.org/officeDocument/2006/relationships/vmlDrawing" Target="../drawings/vmlDrawing15.vml"/><Relationship Id="rId6" Type="http://schemas.openxmlformats.org/officeDocument/2006/relationships/tags" Target="../tags/tag86.xml"/><Relationship Id="rId11" Type="http://schemas.openxmlformats.org/officeDocument/2006/relationships/image" Target="../media/image53.svg"/><Relationship Id="rId5" Type="http://schemas.openxmlformats.org/officeDocument/2006/relationships/tags" Target="../tags/tag85.xml"/><Relationship Id="rId10" Type="http://schemas.openxmlformats.org/officeDocument/2006/relationships/image" Target="../media/image52.png"/><Relationship Id="rId4" Type="http://schemas.openxmlformats.org/officeDocument/2006/relationships/tags" Target="../tags/tag84.xml"/><Relationship Id="rId9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4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10.v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9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image" Target="../media/image18.png"/><Relationship Id="rId2" Type="http://schemas.openxmlformats.org/officeDocument/2006/relationships/tags" Target="../tags/tag53.xml"/><Relationship Id="rId16" Type="http://schemas.openxmlformats.org/officeDocument/2006/relationships/image" Target="../media/image16.emf"/><Relationship Id="rId20" Type="http://schemas.openxmlformats.org/officeDocument/2006/relationships/image" Target="../media/image21.jpeg"/><Relationship Id="rId1" Type="http://schemas.openxmlformats.org/officeDocument/2006/relationships/vmlDrawing" Target="../drawings/vmlDrawing11.v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oleObject" Target="../embeddings/oleObject11.bin"/><Relationship Id="rId10" Type="http://schemas.openxmlformats.org/officeDocument/2006/relationships/tags" Target="../tags/tag61.xml"/><Relationship Id="rId19" Type="http://schemas.openxmlformats.org/officeDocument/2006/relationships/image" Target="../media/image20.jpe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23.svg"/><Relationship Id="rId2" Type="http://schemas.openxmlformats.org/officeDocument/2006/relationships/tags" Target="../tags/tag64.xml"/><Relationship Id="rId1" Type="http://schemas.openxmlformats.org/officeDocument/2006/relationships/vmlDrawing" Target="../drawings/vmlDrawing12.vml"/><Relationship Id="rId6" Type="http://schemas.openxmlformats.org/officeDocument/2006/relationships/tags" Target="../tags/tag68.xml"/><Relationship Id="rId11" Type="http://schemas.openxmlformats.org/officeDocument/2006/relationships/image" Target="../media/image22.png"/><Relationship Id="rId5" Type="http://schemas.openxmlformats.org/officeDocument/2006/relationships/tags" Target="../tags/tag67.xml"/><Relationship Id="rId10" Type="http://schemas.openxmlformats.org/officeDocument/2006/relationships/image" Target="../media/image16.emf"/><Relationship Id="rId4" Type="http://schemas.openxmlformats.org/officeDocument/2006/relationships/tags" Target="../tags/tag66.xml"/><Relationship Id="rId9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chart" Target="../charts/chart1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16.emf"/><Relationship Id="rId2" Type="http://schemas.openxmlformats.org/officeDocument/2006/relationships/tags" Target="../tags/tag70.xml"/><Relationship Id="rId1" Type="http://schemas.openxmlformats.org/officeDocument/2006/relationships/vmlDrawing" Target="../drawings/vmlDrawing13.vml"/><Relationship Id="rId6" Type="http://schemas.openxmlformats.org/officeDocument/2006/relationships/tags" Target="../tags/tag74.xml"/><Relationship Id="rId11" Type="http://schemas.openxmlformats.org/officeDocument/2006/relationships/oleObject" Target="../embeddings/oleObject13.bin"/><Relationship Id="rId5" Type="http://schemas.openxmlformats.org/officeDocument/2006/relationships/tags" Target="../tags/tag7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9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79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7.svg"/><Relationship Id="rId2" Type="http://schemas.openxmlformats.org/officeDocument/2006/relationships/tags" Target="../tags/tag78.xml"/><Relationship Id="rId1" Type="http://schemas.openxmlformats.org/officeDocument/2006/relationships/vmlDrawing" Target="../drawings/vmlDrawing14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tags" Target="../tags/tag81.xml"/><Relationship Id="rId10" Type="http://schemas.openxmlformats.org/officeDocument/2006/relationships/image" Target="../media/image25.svg"/><Relationship Id="rId4" Type="http://schemas.openxmlformats.org/officeDocument/2006/relationships/tags" Target="../tags/tag80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C4F4862-EC37-4A61-B03E-F242457B48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C4F4862-EC37-4A61-B03E-F242457B48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2DF053C-0477-4D03-AD03-5FADEEE27C1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320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76306-C4AE-4891-A6A7-2E27B5EAF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3981" y="3351100"/>
            <a:ext cx="8478152" cy="984885"/>
          </a:xfrm>
        </p:spPr>
        <p:txBody>
          <a:bodyPr/>
          <a:lstStyle/>
          <a:p>
            <a:pPr algn="ctr"/>
            <a:r>
              <a:rPr lang="en-ZA" dirty="0"/>
              <a:t>Africa </a:t>
            </a:r>
            <a:r>
              <a:rPr lang="en-ZA" dirty="0" err="1"/>
              <a:t>cdc</a:t>
            </a:r>
            <a:r>
              <a:rPr lang="en-ZA" dirty="0"/>
              <a:t> Vaccine strategy</a:t>
            </a:r>
            <a:br>
              <a:rPr lang="en-ZA" dirty="0"/>
            </a:br>
            <a:r>
              <a:rPr lang="en-US" dirty="0"/>
              <a:t>COVID-19 STTT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A77DB-666B-44B9-8D0F-9D138A813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188" y="4662677"/>
            <a:ext cx="10044752" cy="1107996"/>
          </a:xfrm>
        </p:spPr>
        <p:txBody>
          <a:bodyPr/>
          <a:lstStyle/>
          <a:p>
            <a:pPr algn="ctr"/>
            <a:r>
              <a:rPr lang="en-ZA" sz="2400" dirty="0" err="1"/>
              <a:t>Nicaise</a:t>
            </a:r>
            <a:r>
              <a:rPr lang="en-ZA" sz="2400" dirty="0"/>
              <a:t> Ndembi, PhD</a:t>
            </a:r>
          </a:p>
          <a:p>
            <a:pPr algn="ctr"/>
            <a:r>
              <a:rPr lang="en-ZA" sz="2400" dirty="0"/>
              <a:t>Head, Science Office</a:t>
            </a:r>
          </a:p>
          <a:p>
            <a:pPr algn="ctr"/>
            <a:r>
              <a:rPr lang="en-ZA" sz="2400" dirty="0"/>
              <a:t>January 11, 2021</a:t>
            </a:r>
          </a:p>
        </p:txBody>
      </p:sp>
    </p:spTree>
    <p:extLst>
      <p:ext uri="{BB962C8B-B14F-4D97-AF65-F5344CB8AC3E}">
        <p14:creationId xmlns:p14="http://schemas.microsoft.com/office/powerpoint/2010/main" val="385246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A screen shot of a computer&#10;&#10;Description automatically generated">
            <a:extLst>
              <a:ext uri="{FF2B5EF4-FFF2-40B4-BE49-F238E27FC236}">
                <a16:creationId xmlns:a16="http://schemas.microsoft.com/office/drawing/2014/main" id="{18DB7D47-C844-3342-8643-8D0805A7D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65249" y="61495"/>
            <a:ext cx="6077186" cy="7270253"/>
          </a:xfrm>
          <a:prstGeom prst="rect">
            <a:avLst/>
          </a:prstGeom>
        </p:spPr>
      </p:pic>
      <p:graphicFrame>
        <p:nvGraphicFramePr>
          <p:cNvPr id="82" name="Table 21">
            <a:extLst>
              <a:ext uri="{FF2B5EF4-FFF2-40B4-BE49-F238E27FC236}">
                <a16:creationId xmlns:a16="http://schemas.microsoft.com/office/drawing/2014/main" id="{37E5D292-6379-6840-AC30-598FC942966F}"/>
              </a:ext>
            </a:extLst>
          </p:cNvPr>
          <p:cNvGraphicFramePr>
            <a:graphicFrameLocks/>
          </p:cNvGraphicFramePr>
          <p:nvPr/>
        </p:nvGraphicFramePr>
        <p:xfrm>
          <a:off x="674234" y="3561559"/>
          <a:ext cx="4036914" cy="2473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457">
                  <a:extLst>
                    <a:ext uri="{9D8B030D-6E8A-4147-A177-3AD203B41FA5}">
                      <a16:colId xmlns:a16="http://schemas.microsoft.com/office/drawing/2014/main" val="118609892"/>
                    </a:ext>
                  </a:extLst>
                </a:gridCol>
                <a:gridCol w="2018457">
                  <a:extLst>
                    <a:ext uri="{9D8B030D-6E8A-4147-A177-3AD203B41FA5}">
                      <a16:colId xmlns:a16="http://schemas.microsoft.com/office/drawing/2014/main" val="3692885576"/>
                    </a:ext>
                  </a:extLst>
                </a:gridCol>
              </a:tblGrid>
              <a:tr h="427508">
                <a:tc gridSpan="2"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GB" sz="1200" b="1" dirty="0">
                          <a:solidFill>
                            <a:schemeClr val="accent2"/>
                          </a:solidFill>
                          <a:latin typeface="+mj-lt"/>
                        </a:rPr>
                        <a:t>All respondents</a:t>
                      </a:r>
                    </a:p>
                  </a:txBody>
                  <a:tcPr marL="36000" marR="36000" marT="108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5858779"/>
                  </a:ext>
                </a:extLst>
              </a:tr>
              <a:tr h="684000">
                <a:tc gridSpan="2">
                  <a:txBody>
                    <a:bodyPr/>
                    <a:lstStyle/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108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9124974"/>
                  </a:ext>
                </a:extLst>
              </a:tr>
              <a:tr h="58511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GB" sz="1200" b="1" i="0" dirty="0">
                          <a:solidFill>
                            <a:schemeClr val="accent2"/>
                          </a:solidFill>
                          <a:latin typeface="+mj-lt"/>
                        </a:rPr>
                        <a:t>Trend for countries </a:t>
                      </a:r>
                      <a:br>
                        <a:rPr lang="en-GB" sz="1200" b="1" i="0" dirty="0">
                          <a:solidFill>
                            <a:schemeClr val="accent2"/>
                          </a:solidFill>
                          <a:latin typeface="+mj-lt"/>
                        </a:rPr>
                      </a:br>
                      <a:r>
                        <a:rPr lang="en-GB" sz="1200" b="1" i="0" dirty="0">
                          <a:solidFill>
                            <a:schemeClr val="accent2"/>
                          </a:solidFill>
                          <a:latin typeface="+mj-lt"/>
                        </a:rPr>
                        <a:t>in Janssen project*</a:t>
                      </a:r>
                    </a:p>
                  </a:txBody>
                  <a:tcPr marL="36000" marR="36000" marT="144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323" rtl="0" eaLnBrk="1" latinLnBrk="0" hangingPunct="1">
                        <a:defRPr/>
                      </a:pPr>
                      <a:r>
                        <a:rPr lang="en-GB" sz="1200" b="1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Comparison </a:t>
                      </a:r>
                      <a:br>
                        <a:rPr lang="en-GB" sz="1200" b="1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b="1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– globally*</a:t>
                      </a:r>
                    </a:p>
                  </a:txBody>
                  <a:tcPr marL="36000" marR="36000" marT="144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04795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dirty="0">
                          <a:solidFill>
                            <a:schemeClr val="accent2"/>
                          </a:solidFill>
                          <a:latin typeface="+mj-lt"/>
                        </a:rPr>
                        <a:t>Ethiopia (91%)</a:t>
                      </a:r>
                    </a:p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dirty="0">
                          <a:solidFill>
                            <a:schemeClr val="accent2"/>
                          </a:solidFill>
                          <a:latin typeface="+mj-lt"/>
                        </a:rPr>
                        <a:t>Nigeria (78%)</a:t>
                      </a:r>
                    </a:p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dirty="0">
                          <a:solidFill>
                            <a:schemeClr val="accent2"/>
                          </a:solidFill>
                          <a:latin typeface="+mj-lt"/>
                        </a:rPr>
                        <a:t>DRC (47%)</a:t>
                      </a:r>
                      <a:endParaRPr lang="en-GB" sz="1000" b="0" i="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36000" marR="36000" marT="36000" marB="108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323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GB" sz="1050" b="0" i="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UK (75%)</a:t>
                      </a:r>
                    </a:p>
                    <a:p>
                      <a:pPr marL="0" lvl="0" algn="ctr" defTabSz="914323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GB" sz="1050" b="0" i="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South Korea (84%)</a:t>
                      </a:r>
                    </a:p>
                    <a:p>
                      <a:pPr marL="0" lvl="0" algn="ctr" defTabSz="914323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GB" sz="1050" b="0" i="0" kern="1200" dirty="0">
                          <a:solidFill>
                            <a:schemeClr val="accent2"/>
                          </a:solidFill>
                          <a:latin typeface="+mj-lt"/>
                          <a:ea typeface="+mn-ea"/>
                          <a:cs typeface="+mn-cs"/>
                        </a:rPr>
                        <a:t>Ecuador (73%)</a:t>
                      </a:r>
                      <a:endParaRPr lang="en-GB" sz="1000" b="0" i="0" kern="1200" dirty="0">
                        <a:solidFill>
                          <a:schemeClr val="accent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571325"/>
                  </a:ext>
                </a:extLst>
              </a:tr>
            </a:tbl>
          </a:graphicData>
        </a:graphic>
      </p:graphicFrame>
      <p:graphicFrame>
        <p:nvGraphicFramePr>
          <p:cNvPr id="45" name="Content Placeholder 1">
            <a:extLst>
              <a:ext uri="{FF2B5EF4-FFF2-40B4-BE49-F238E27FC236}">
                <a16:creationId xmlns:a16="http://schemas.microsoft.com/office/drawing/2014/main" id="{12E078FA-A55F-784E-A2D7-27D0AE98597E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5632410" y="2119086"/>
          <a:ext cx="5832737" cy="3461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77833" y="1126036"/>
            <a:ext cx="4036915" cy="787780"/>
          </a:xfrm>
        </p:spPr>
        <p:txBody>
          <a:bodyPr vert="horz" wrap="square" lIns="0" tIns="12065" rIns="0" bIns="0" rtlCol="0">
            <a:spAutoFit/>
          </a:bodyPr>
          <a:lstStyle/>
          <a:p>
            <a:pPr lvl="0"/>
            <a:r>
              <a:rPr lang="en-TT" dirty="0"/>
              <a:t>Uptake of COVID-19 vaccine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8775F4-4AE1-2F4E-86C9-4DBFD4197F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263" y="1968139"/>
            <a:ext cx="4237455" cy="992191"/>
          </a:xfrm>
        </p:spPr>
        <p:txBody>
          <a:bodyPr/>
          <a:lstStyle/>
          <a:p>
            <a:pPr lvl="5">
              <a:spcAft>
                <a:spcPts val="1200"/>
              </a:spcAft>
            </a:pPr>
            <a:r>
              <a:rPr lang="en-TT" b="1" dirty="0"/>
              <a:t>By country</a:t>
            </a:r>
          </a:p>
          <a:p>
            <a:r>
              <a:rPr lang="en-TT" sz="1300" dirty="0"/>
              <a:t>Potential </a:t>
            </a:r>
            <a:r>
              <a:rPr lang="en-TT" sz="1300" b="1" dirty="0"/>
              <a:t>uptake </a:t>
            </a:r>
            <a:r>
              <a:rPr lang="en-TT" sz="1300" dirty="0"/>
              <a:t>of a COVID-19 vaccine in Africa is </a:t>
            </a:r>
            <a:r>
              <a:rPr lang="en-TT" sz="1300" b="1" dirty="0"/>
              <a:t>high</a:t>
            </a:r>
            <a:r>
              <a:rPr lang="en-TT" sz="1300" dirty="0"/>
              <a:t>, though there are significant regional differences. </a:t>
            </a:r>
            <a:r>
              <a:rPr lang="en-TT" sz="1300" b="1" dirty="0"/>
              <a:t>One in five</a:t>
            </a:r>
            <a:r>
              <a:rPr lang="en-TT" sz="1300" dirty="0"/>
              <a:t> respondents say they would </a:t>
            </a:r>
            <a:r>
              <a:rPr lang="en-TT" sz="1300" b="1" dirty="0"/>
              <a:t>not take </a:t>
            </a:r>
            <a:r>
              <a:rPr lang="en-TT" sz="1300" dirty="0"/>
              <a:t>the vaccine. </a:t>
            </a:r>
          </a:p>
        </p:txBody>
      </p:sp>
      <p:graphicFrame>
        <p:nvGraphicFramePr>
          <p:cNvPr id="100" name="Content Placeholder 7">
            <a:extLst>
              <a:ext uri="{FF2B5EF4-FFF2-40B4-BE49-F238E27FC236}">
                <a16:creationId xmlns:a16="http://schemas.microsoft.com/office/drawing/2014/main" id="{DEC69E29-42E6-CA45-AAF1-76C983547784}"/>
              </a:ext>
            </a:extLst>
          </p:cNvPr>
          <p:cNvGraphicFramePr>
            <a:graphicFrameLocks/>
          </p:cNvGraphicFramePr>
          <p:nvPr/>
        </p:nvGraphicFramePr>
        <p:xfrm>
          <a:off x="712923" y="3834815"/>
          <a:ext cx="3838760" cy="87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3" name="Rectangle 82">
            <a:extLst>
              <a:ext uri="{FF2B5EF4-FFF2-40B4-BE49-F238E27FC236}">
                <a16:creationId xmlns:a16="http://schemas.microsoft.com/office/drawing/2014/main" id="{D339F595-638F-4546-B988-2C06660B1AC5}"/>
              </a:ext>
            </a:extLst>
          </p:cNvPr>
          <p:cNvSpPr/>
          <p:nvPr/>
        </p:nvSpPr>
        <p:spPr>
          <a:xfrm>
            <a:off x="259752" y="3282083"/>
            <a:ext cx="82132" cy="317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6342ABCB-02ED-F64C-9666-E9FCFFE492EB}"/>
              </a:ext>
            </a:extLst>
          </p:cNvPr>
          <p:cNvSpPr txBox="1">
            <a:spLocks/>
          </p:cNvSpPr>
          <p:nvPr/>
        </p:nvSpPr>
        <p:spPr>
          <a:xfrm>
            <a:off x="5843239" y="1277677"/>
            <a:ext cx="5452946" cy="69046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50000"/>
              <a:buFont typeface="Arial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00000"/>
              <a:buFont typeface="Arial" charset="0"/>
              <a:buNone/>
              <a:tabLst/>
              <a:defRPr sz="1200" b="1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238125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247650" indent="-2476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+mj-lt"/>
              <a:buAutoNum type="arabicPeriod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495300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TT" b="1" dirty="0"/>
              <a:t>Q: If a new Coronavirus (COVID-19) vaccine became publicly available and was deemed safe and effective, do you think you would take it? </a:t>
            </a:r>
          </a:p>
          <a:p>
            <a:pPr algn="ctr"/>
            <a:r>
              <a:rPr lang="en-TT" b="1" dirty="0"/>
              <a:t>By country</a:t>
            </a:r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id="{182A5C9B-A5AB-4244-84B1-1B38F38817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1162" b="12054"/>
          <a:stretch/>
        </p:blipFill>
        <p:spPr>
          <a:xfrm rot="18909178">
            <a:off x="3708245" y="3790479"/>
            <a:ext cx="492528" cy="548526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059AF571-056E-D24D-888A-BEC99EFD0F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1162" b="12054"/>
          <a:stretch/>
        </p:blipFill>
        <p:spPr>
          <a:xfrm rot="18909178">
            <a:off x="1738045" y="4014358"/>
            <a:ext cx="492528" cy="548526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964B32A3-E6C8-8A40-B028-105901C8FCF7}"/>
              </a:ext>
            </a:extLst>
          </p:cNvPr>
          <p:cNvSpPr/>
          <p:nvPr/>
        </p:nvSpPr>
        <p:spPr>
          <a:xfrm>
            <a:off x="2609891" y="4594407"/>
            <a:ext cx="165600" cy="154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810B5-E95A-6B4E-AE34-27B720B127E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315454" y="6378120"/>
            <a:ext cx="8168527" cy="233999"/>
          </a:xfrm>
          <a:prstGeom prst="rect">
            <a:avLst/>
          </a:prstGeom>
        </p:spPr>
        <p:txBody>
          <a:bodyPr/>
          <a:lstStyle/>
          <a:p>
            <a:r>
              <a:rPr lang="en-US" sz="700" dirty="0"/>
              <a:t>All Respondents: Morocco=1000, Tunisia=1000, Nigeria=1172, Sudan=1075, South Africa=1056, Niger=1173, Cote d’Ivoire=1039, DR Congo=1007, Ethiopia=1001, Burkina Faso=1037, Kenya=1000, Senegal=1010   | * Showing NET Agree here – in the Janssen project ‘Agree’ scale was used for this question.</a:t>
            </a:r>
          </a:p>
        </p:txBody>
      </p:sp>
    </p:spTree>
    <p:extLst>
      <p:ext uri="{BB962C8B-B14F-4D97-AF65-F5344CB8AC3E}">
        <p14:creationId xmlns:p14="http://schemas.microsoft.com/office/powerpoint/2010/main" val="1014332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A screen shot of a computer&#10;&#10;Description automatically generated">
            <a:extLst>
              <a:ext uri="{FF2B5EF4-FFF2-40B4-BE49-F238E27FC236}">
                <a16:creationId xmlns:a16="http://schemas.microsoft.com/office/drawing/2014/main" id="{18DB7D47-C844-3342-8643-8D0805A7D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65249" y="-153430"/>
            <a:ext cx="6077186" cy="7270253"/>
          </a:xfrm>
          <a:prstGeom prst="rect">
            <a:avLst/>
          </a:prstGeom>
        </p:spPr>
      </p:pic>
      <p:graphicFrame>
        <p:nvGraphicFramePr>
          <p:cNvPr id="82" name="Table 21">
            <a:extLst>
              <a:ext uri="{FF2B5EF4-FFF2-40B4-BE49-F238E27FC236}">
                <a16:creationId xmlns:a16="http://schemas.microsoft.com/office/drawing/2014/main" id="{37E5D292-6379-6840-AC30-598FC942966F}"/>
              </a:ext>
            </a:extLst>
          </p:cNvPr>
          <p:cNvGraphicFramePr>
            <a:graphicFrameLocks/>
          </p:cNvGraphicFramePr>
          <p:nvPr/>
        </p:nvGraphicFramePr>
        <p:xfrm>
          <a:off x="658812" y="2773065"/>
          <a:ext cx="3996000" cy="335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000">
                  <a:extLst>
                    <a:ext uri="{9D8B030D-6E8A-4147-A177-3AD203B41FA5}">
                      <a16:colId xmlns:a16="http://schemas.microsoft.com/office/drawing/2014/main" val="3692885576"/>
                    </a:ext>
                  </a:extLst>
                </a:gridCol>
                <a:gridCol w="1998000">
                  <a:extLst>
                    <a:ext uri="{9D8B030D-6E8A-4147-A177-3AD203B41FA5}">
                      <a16:colId xmlns:a16="http://schemas.microsoft.com/office/drawing/2014/main" val="3728665846"/>
                    </a:ext>
                  </a:extLst>
                </a:gridCol>
              </a:tblGrid>
              <a:tr h="504000">
                <a:tc gridSpan="2">
                  <a:txBody>
                    <a:bodyPr/>
                    <a:lstStyle/>
                    <a:p>
                      <a:pPr marL="0" marR="0" lvl="0" indent="0" algn="l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Those more likely to </a:t>
                      </a:r>
                      <a:r>
                        <a:rPr lang="en-GB" sz="1200" b="1" i="0" u="sng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refuse</a:t>
                      </a:r>
                      <a:r>
                        <a:rPr lang="en-GB" sz="1200" b="1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 COVID-19 vaccine</a:t>
                      </a:r>
                    </a:p>
                  </a:txBody>
                  <a:tcPr marL="0" marR="0" marT="144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lvl="0" algn="ctr" defTabSz="914323" rtl="0" eaLnBrk="1" latinLnBrk="0" hangingPunct="1">
                        <a:defRPr/>
                      </a:pPr>
                      <a:endParaRPr lang="en-GB" sz="1200" b="1" i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44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23602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</a:txBody>
                  <a:tcPr marL="0" marR="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7754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People who have </a:t>
                      </a:r>
                      <a:br>
                        <a:rPr lang="en-GB" sz="1200" b="0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b="1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seen </a:t>
                      </a:r>
                      <a:r>
                        <a:rPr lang="en-GB" sz="1200" b="0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COVID-related disinformation</a:t>
                      </a:r>
                    </a:p>
                  </a:txBody>
                  <a:tcPr marL="0" marR="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People who think the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threat of COVID-19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is </a:t>
                      </a:r>
                      <a:r>
                        <a:rPr lang="en-US" sz="1200" b="1" dirty="0"/>
                        <a:t>exaggerated</a:t>
                      </a:r>
                      <a:endParaRPr lang="en-GB" sz="1200" b="1" dirty="0"/>
                    </a:p>
                  </a:txBody>
                  <a:tcPr marL="0" marR="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04795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endParaRPr lang="en-GB" sz="1100" dirty="0"/>
                    </a:p>
                  </a:txBody>
                  <a:tcPr marL="0" marR="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/>
                    </a:p>
                  </a:txBody>
                  <a:tcPr marL="0" marR="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948820"/>
                  </a:ext>
                </a:extLst>
              </a:tr>
              <a:tr h="7009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People who </a:t>
                      </a:r>
                      <a:r>
                        <a:rPr lang="en-US" sz="1200" b="1" dirty="0"/>
                        <a:t>trust</a:t>
                      </a:r>
                      <a:r>
                        <a:rPr lang="en-US" sz="1200" dirty="0"/>
                        <a:t> social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media for information</a:t>
                      </a:r>
                      <a:endParaRPr lang="en-GB" sz="1200" dirty="0"/>
                    </a:p>
                  </a:txBody>
                  <a:tcPr marL="0" marR="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Those who do </a:t>
                      </a:r>
                      <a:r>
                        <a:rPr lang="en-US" sz="1200" b="1" dirty="0"/>
                        <a:t>not know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anyone who has had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the virus</a:t>
                      </a:r>
                      <a:endParaRPr lang="en-GB" sz="1200" dirty="0"/>
                    </a:p>
                  </a:txBody>
                  <a:tcPr marL="0" marR="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026659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71513" y="1413671"/>
            <a:ext cx="4023317" cy="787780"/>
          </a:xfrm>
        </p:spPr>
        <p:txBody>
          <a:bodyPr vert="horz" wrap="square" lIns="0" tIns="12065" rIns="0" bIns="0" rtlCol="0">
            <a:spAutoFit/>
          </a:bodyPr>
          <a:lstStyle/>
          <a:p>
            <a:pPr lvl="0"/>
            <a:r>
              <a:rPr lang="en-TT" dirty="0"/>
              <a:t>Reluctance to take COVID-19 vaccine</a:t>
            </a:r>
            <a:endParaRPr lang="en-TT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8775F4-4AE1-2F4E-86C9-4DBFD4197F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201451"/>
            <a:ext cx="4237455" cy="527899"/>
          </a:xfrm>
        </p:spPr>
        <p:txBody>
          <a:bodyPr/>
          <a:lstStyle/>
          <a:p>
            <a:pPr lvl="5">
              <a:spcAft>
                <a:spcPts val="1200"/>
              </a:spcAft>
            </a:pPr>
            <a:r>
              <a:rPr lang="en-TT" b="1" dirty="0"/>
              <a:t>Attitudinal groups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CDCC0EE-CED6-F24E-BE98-0C97CC0E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63" y="6435086"/>
            <a:ext cx="388224" cy="234001"/>
          </a:xfrm>
        </p:spPr>
        <p:txBody>
          <a:bodyPr/>
          <a:lstStyle/>
          <a:p>
            <a:fld id="{035C8AA1-B7F0-BA48-A29E-BEDB392DDF0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B5E9146-D165-ED43-BA32-67F271E5E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4297" y="4923382"/>
            <a:ext cx="566026" cy="4402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BB5A657-DF6B-034B-8CE6-FE5066861DBC}"/>
              </a:ext>
            </a:extLst>
          </p:cNvPr>
          <p:cNvGrpSpPr/>
          <p:nvPr/>
        </p:nvGrpSpPr>
        <p:grpSpPr>
          <a:xfrm>
            <a:off x="1540628" y="3458851"/>
            <a:ext cx="459695" cy="459981"/>
            <a:chOff x="1540628" y="3300964"/>
            <a:chExt cx="459695" cy="459981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69CF523-EE4A-0B41-9722-162EEC83C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0628" y="3300964"/>
              <a:ext cx="249157" cy="459981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0B509B57-277E-FE4A-917F-FFDD31506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4979"/>
            <a:stretch/>
          </p:blipFill>
          <p:spPr>
            <a:xfrm>
              <a:off x="1546717" y="3389094"/>
              <a:ext cx="243068" cy="3240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27A25B-B187-704E-A5CF-4318C4A20690}"/>
                </a:ext>
              </a:extLst>
            </p:cNvPr>
            <p:cNvGrpSpPr/>
            <p:nvPr/>
          </p:nvGrpSpPr>
          <p:grpSpPr>
            <a:xfrm>
              <a:off x="1670050" y="3430672"/>
              <a:ext cx="330273" cy="330273"/>
              <a:chOff x="4477787" y="3382309"/>
              <a:chExt cx="498944" cy="498944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85CDE37E-84A5-3541-B653-ECAF6384D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77787" y="3382309"/>
                <a:ext cx="498944" cy="498944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FC16B08-9D2E-5F41-B30E-07CD017DD87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93347" y="3398137"/>
                <a:ext cx="326312" cy="326312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1200" b="1" dirty="0">
                    <a:solidFill>
                      <a:schemeClr val="accent1"/>
                    </a:solidFill>
                  </a:rPr>
                  <a:t>?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DB39326-A80A-9946-BAC9-41A07A31E5D9}"/>
              </a:ext>
            </a:extLst>
          </p:cNvPr>
          <p:cNvGrpSpPr/>
          <p:nvPr/>
        </p:nvGrpSpPr>
        <p:grpSpPr>
          <a:xfrm>
            <a:off x="3563735" y="3355262"/>
            <a:ext cx="192425" cy="563570"/>
            <a:chOff x="6148300" y="2572255"/>
            <a:chExt cx="404571" cy="1138578"/>
          </a:xfrm>
          <a:solidFill>
            <a:schemeClr val="accent1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BA4E719-389D-694C-B552-186F8B5AD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7655" y="3084712"/>
              <a:ext cx="267788" cy="626121"/>
            </a:xfrm>
            <a:custGeom>
              <a:avLst/>
              <a:gdLst>
                <a:gd name="T0" fmla="*/ 192 w 216"/>
                <a:gd name="T1" fmla="*/ 21 h 503"/>
                <a:gd name="T2" fmla="*/ 192 w 216"/>
                <a:gd name="T3" fmla="*/ 21 h 503"/>
                <a:gd name="T4" fmla="*/ 192 w 216"/>
                <a:gd name="T5" fmla="*/ 21 h 503"/>
                <a:gd name="T6" fmla="*/ 125 w 216"/>
                <a:gd name="T7" fmla="*/ 7 h 503"/>
                <a:gd name="T8" fmla="*/ 108 w 216"/>
                <a:gd name="T9" fmla="*/ 0 h 503"/>
                <a:gd name="T10" fmla="*/ 108 w 216"/>
                <a:gd name="T11" fmla="*/ 0 h 503"/>
                <a:gd name="T12" fmla="*/ 107 w 216"/>
                <a:gd name="T13" fmla="*/ 0 h 503"/>
                <a:gd name="T14" fmla="*/ 90 w 216"/>
                <a:gd name="T15" fmla="*/ 7 h 503"/>
                <a:gd name="T16" fmla="*/ 23 w 216"/>
                <a:gd name="T17" fmla="*/ 21 h 503"/>
                <a:gd name="T18" fmla="*/ 23 w 216"/>
                <a:gd name="T19" fmla="*/ 21 h 503"/>
                <a:gd name="T20" fmla="*/ 23 w 216"/>
                <a:gd name="T21" fmla="*/ 21 h 503"/>
                <a:gd name="T22" fmla="*/ 2 w 216"/>
                <a:gd name="T23" fmla="*/ 19 h 503"/>
                <a:gd name="T24" fmla="*/ 0 w 216"/>
                <a:gd name="T25" fmla="*/ 18 h 503"/>
                <a:gd name="T26" fmla="*/ 0 w 216"/>
                <a:gd name="T27" fmla="*/ 33 h 503"/>
                <a:gd name="T28" fmla="*/ 0 w 216"/>
                <a:gd name="T29" fmla="*/ 108 h 503"/>
                <a:gd name="T30" fmla="*/ 0 w 216"/>
                <a:gd name="T31" fmla="*/ 453 h 503"/>
                <a:gd name="T32" fmla="*/ 49 w 216"/>
                <a:gd name="T33" fmla="*/ 503 h 503"/>
                <a:gd name="T34" fmla="*/ 98 w 216"/>
                <a:gd name="T35" fmla="*/ 453 h 503"/>
                <a:gd name="T36" fmla="*/ 98 w 216"/>
                <a:gd name="T37" fmla="*/ 139 h 503"/>
                <a:gd name="T38" fmla="*/ 117 w 216"/>
                <a:gd name="T39" fmla="*/ 139 h 503"/>
                <a:gd name="T40" fmla="*/ 117 w 216"/>
                <a:gd name="T41" fmla="*/ 453 h 503"/>
                <a:gd name="T42" fmla="*/ 166 w 216"/>
                <a:gd name="T43" fmla="*/ 503 h 503"/>
                <a:gd name="T44" fmla="*/ 216 w 216"/>
                <a:gd name="T45" fmla="*/ 453 h 503"/>
                <a:gd name="T46" fmla="*/ 216 w 216"/>
                <a:gd name="T47" fmla="*/ 108 h 503"/>
                <a:gd name="T48" fmla="*/ 216 w 216"/>
                <a:gd name="T49" fmla="*/ 33 h 503"/>
                <a:gd name="T50" fmla="*/ 216 w 216"/>
                <a:gd name="T51" fmla="*/ 18 h 503"/>
                <a:gd name="T52" fmla="*/ 214 w 216"/>
                <a:gd name="T53" fmla="*/ 19 h 503"/>
                <a:gd name="T54" fmla="*/ 192 w 216"/>
                <a:gd name="T55" fmla="*/ 2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6" h="503">
                  <a:moveTo>
                    <a:pt x="192" y="21"/>
                  </a:moveTo>
                  <a:cubicBezTo>
                    <a:pt x="192" y="21"/>
                    <a:pt x="192" y="21"/>
                    <a:pt x="192" y="21"/>
                  </a:cubicBezTo>
                  <a:cubicBezTo>
                    <a:pt x="192" y="21"/>
                    <a:pt x="192" y="21"/>
                    <a:pt x="192" y="21"/>
                  </a:cubicBezTo>
                  <a:cubicBezTo>
                    <a:pt x="172" y="21"/>
                    <a:pt x="151" y="16"/>
                    <a:pt x="125" y="7"/>
                  </a:cubicBezTo>
                  <a:cubicBezTo>
                    <a:pt x="120" y="5"/>
                    <a:pt x="114" y="2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1" y="2"/>
                    <a:pt x="96" y="5"/>
                    <a:pt x="90" y="7"/>
                  </a:cubicBezTo>
                  <a:cubicBezTo>
                    <a:pt x="65" y="16"/>
                    <a:pt x="4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6" y="21"/>
                    <a:pt x="9" y="20"/>
                    <a:pt x="2" y="19"/>
                  </a:cubicBezTo>
                  <a:cubicBezTo>
                    <a:pt x="1" y="18"/>
                    <a:pt x="0" y="18"/>
                    <a:pt x="0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81"/>
                    <a:pt x="22" y="503"/>
                    <a:pt x="49" y="503"/>
                  </a:cubicBezTo>
                  <a:cubicBezTo>
                    <a:pt x="76" y="503"/>
                    <a:pt x="98" y="481"/>
                    <a:pt x="98" y="453"/>
                  </a:cubicBezTo>
                  <a:cubicBezTo>
                    <a:pt x="98" y="139"/>
                    <a:pt x="98" y="139"/>
                    <a:pt x="98" y="139"/>
                  </a:cubicBezTo>
                  <a:cubicBezTo>
                    <a:pt x="117" y="139"/>
                    <a:pt x="117" y="139"/>
                    <a:pt x="117" y="139"/>
                  </a:cubicBezTo>
                  <a:cubicBezTo>
                    <a:pt x="117" y="453"/>
                    <a:pt x="117" y="453"/>
                    <a:pt x="117" y="453"/>
                  </a:cubicBezTo>
                  <a:cubicBezTo>
                    <a:pt x="117" y="481"/>
                    <a:pt x="139" y="503"/>
                    <a:pt x="166" y="503"/>
                  </a:cubicBezTo>
                  <a:cubicBezTo>
                    <a:pt x="194" y="503"/>
                    <a:pt x="216" y="481"/>
                    <a:pt x="216" y="453"/>
                  </a:cubicBezTo>
                  <a:cubicBezTo>
                    <a:pt x="216" y="108"/>
                    <a:pt x="216" y="108"/>
                    <a:pt x="216" y="108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5" y="18"/>
                    <a:pt x="214" y="18"/>
                    <a:pt x="214" y="19"/>
                  </a:cubicBezTo>
                  <a:cubicBezTo>
                    <a:pt x="207" y="20"/>
                    <a:pt x="200" y="21"/>
                    <a:pt x="192" y="21"/>
                  </a:cubicBezTo>
                  <a:close/>
                </a:path>
              </a:pathLst>
            </a:custGeom>
            <a:noFill/>
            <a:ln w="9525">
              <a:solidFill>
                <a:srgbClr val="A0152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30749B9-0A65-254E-AD8C-CF4A2E486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288" y="2572255"/>
              <a:ext cx="246596" cy="246596"/>
            </a:xfrm>
            <a:custGeom>
              <a:avLst/>
              <a:gdLst>
                <a:gd name="T0" fmla="*/ 119 w 198"/>
                <a:gd name="T1" fmla="*/ 11 h 198"/>
                <a:gd name="T2" fmla="*/ 11 w 198"/>
                <a:gd name="T3" fmla="*/ 79 h 198"/>
                <a:gd name="T4" fmla="*/ 78 w 198"/>
                <a:gd name="T5" fmla="*/ 187 h 198"/>
                <a:gd name="T6" fmla="*/ 186 w 198"/>
                <a:gd name="T7" fmla="*/ 119 h 198"/>
                <a:gd name="T8" fmla="*/ 119 w 198"/>
                <a:gd name="T9" fmla="*/ 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8">
                  <a:moveTo>
                    <a:pt x="119" y="11"/>
                  </a:moveTo>
                  <a:cubicBezTo>
                    <a:pt x="71" y="0"/>
                    <a:pt x="22" y="30"/>
                    <a:pt x="11" y="79"/>
                  </a:cubicBezTo>
                  <a:cubicBezTo>
                    <a:pt x="0" y="127"/>
                    <a:pt x="30" y="175"/>
                    <a:pt x="78" y="187"/>
                  </a:cubicBezTo>
                  <a:cubicBezTo>
                    <a:pt x="127" y="198"/>
                    <a:pt x="175" y="168"/>
                    <a:pt x="186" y="119"/>
                  </a:cubicBezTo>
                  <a:cubicBezTo>
                    <a:pt x="198" y="71"/>
                    <a:pt x="168" y="23"/>
                    <a:pt x="119" y="11"/>
                  </a:cubicBezTo>
                  <a:close/>
                </a:path>
              </a:pathLst>
            </a:custGeom>
            <a:noFill/>
            <a:ln w="9525">
              <a:solidFill>
                <a:srgbClr val="A0152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C0CCCAB-F5ED-FA42-8A03-5EF0E4881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611" y="2920958"/>
              <a:ext cx="148343" cy="94399"/>
            </a:xfrm>
            <a:custGeom>
              <a:avLst/>
              <a:gdLst>
                <a:gd name="T0" fmla="*/ 51 w 119"/>
                <a:gd name="T1" fmla="*/ 5 h 75"/>
                <a:gd name="T2" fmla="*/ 20 w 119"/>
                <a:gd name="T3" fmla="*/ 6 h 75"/>
                <a:gd name="T4" fmla="*/ 10 w 119"/>
                <a:gd name="T5" fmla="*/ 16 h 75"/>
                <a:gd name="T6" fmla="*/ 19 w 119"/>
                <a:gd name="T7" fmla="*/ 60 h 75"/>
                <a:gd name="T8" fmla="*/ 20 w 119"/>
                <a:gd name="T9" fmla="*/ 60 h 75"/>
                <a:gd name="T10" fmla="*/ 27 w 119"/>
                <a:gd name="T11" fmla="*/ 65 h 75"/>
                <a:gd name="T12" fmla="*/ 29 w 119"/>
                <a:gd name="T13" fmla="*/ 67 h 75"/>
                <a:gd name="T14" fmla="*/ 43 w 119"/>
                <a:gd name="T15" fmla="*/ 75 h 75"/>
                <a:gd name="T16" fmla="*/ 43 w 119"/>
                <a:gd name="T17" fmla="*/ 75 h 75"/>
                <a:gd name="T18" fmla="*/ 48 w 119"/>
                <a:gd name="T19" fmla="*/ 74 h 75"/>
                <a:gd name="T20" fmla="*/ 50 w 119"/>
                <a:gd name="T21" fmla="*/ 73 h 75"/>
                <a:gd name="T22" fmla="*/ 54 w 119"/>
                <a:gd name="T23" fmla="*/ 72 h 75"/>
                <a:gd name="T24" fmla="*/ 56 w 119"/>
                <a:gd name="T25" fmla="*/ 72 h 75"/>
                <a:gd name="T26" fmla="*/ 62 w 119"/>
                <a:gd name="T27" fmla="*/ 70 h 75"/>
                <a:gd name="T28" fmla="*/ 63 w 119"/>
                <a:gd name="T29" fmla="*/ 69 h 75"/>
                <a:gd name="T30" fmla="*/ 68 w 119"/>
                <a:gd name="T31" fmla="*/ 68 h 75"/>
                <a:gd name="T32" fmla="*/ 70 w 119"/>
                <a:gd name="T33" fmla="*/ 67 h 75"/>
                <a:gd name="T34" fmla="*/ 75 w 119"/>
                <a:gd name="T35" fmla="*/ 65 h 75"/>
                <a:gd name="T36" fmla="*/ 76 w 119"/>
                <a:gd name="T37" fmla="*/ 65 h 75"/>
                <a:gd name="T38" fmla="*/ 83 w 119"/>
                <a:gd name="T39" fmla="*/ 63 h 75"/>
                <a:gd name="T40" fmla="*/ 84 w 119"/>
                <a:gd name="T41" fmla="*/ 62 h 75"/>
                <a:gd name="T42" fmla="*/ 88 w 119"/>
                <a:gd name="T43" fmla="*/ 60 h 75"/>
                <a:gd name="T44" fmla="*/ 90 w 119"/>
                <a:gd name="T45" fmla="*/ 60 h 75"/>
                <a:gd name="T46" fmla="*/ 95 w 119"/>
                <a:gd name="T47" fmla="*/ 57 h 75"/>
                <a:gd name="T48" fmla="*/ 107 w 119"/>
                <a:gd name="T49" fmla="*/ 52 h 75"/>
                <a:gd name="T50" fmla="*/ 107 w 119"/>
                <a:gd name="T51" fmla="*/ 52 h 75"/>
                <a:gd name="T52" fmla="*/ 119 w 119"/>
                <a:gd name="T53" fmla="*/ 46 h 75"/>
                <a:gd name="T54" fmla="*/ 54 w 119"/>
                <a:gd name="T55" fmla="*/ 7 h 75"/>
                <a:gd name="T56" fmla="*/ 51 w 119"/>
                <a:gd name="T57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9" h="75">
                  <a:moveTo>
                    <a:pt x="51" y="5"/>
                  </a:moveTo>
                  <a:cubicBezTo>
                    <a:pt x="41" y="0"/>
                    <a:pt x="29" y="0"/>
                    <a:pt x="20" y="6"/>
                  </a:cubicBezTo>
                  <a:cubicBezTo>
                    <a:pt x="16" y="8"/>
                    <a:pt x="12" y="12"/>
                    <a:pt x="10" y="16"/>
                  </a:cubicBezTo>
                  <a:cubicBezTo>
                    <a:pt x="0" y="30"/>
                    <a:pt x="4" y="50"/>
                    <a:pt x="19" y="60"/>
                  </a:cubicBezTo>
                  <a:cubicBezTo>
                    <a:pt x="19" y="60"/>
                    <a:pt x="19" y="60"/>
                    <a:pt x="20" y="60"/>
                  </a:cubicBezTo>
                  <a:cubicBezTo>
                    <a:pt x="22" y="62"/>
                    <a:pt x="24" y="64"/>
                    <a:pt x="27" y="65"/>
                  </a:cubicBezTo>
                  <a:cubicBezTo>
                    <a:pt x="28" y="66"/>
                    <a:pt x="29" y="66"/>
                    <a:pt x="29" y="67"/>
                  </a:cubicBezTo>
                  <a:cubicBezTo>
                    <a:pt x="34" y="70"/>
                    <a:pt x="38" y="73"/>
                    <a:pt x="43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4" y="75"/>
                    <a:pt x="46" y="74"/>
                    <a:pt x="48" y="74"/>
                  </a:cubicBezTo>
                  <a:cubicBezTo>
                    <a:pt x="48" y="74"/>
                    <a:pt x="49" y="73"/>
                    <a:pt x="50" y="73"/>
                  </a:cubicBezTo>
                  <a:cubicBezTo>
                    <a:pt x="51" y="73"/>
                    <a:pt x="53" y="72"/>
                    <a:pt x="54" y="72"/>
                  </a:cubicBezTo>
                  <a:cubicBezTo>
                    <a:pt x="55" y="72"/>
                    <a:pt x="55" y="72"/>
                    <a:pt x="56" y="72"/>
                  </a:cubicBezTo>
                  <a:cubicBezTo>
                    <a:pt x="58" y="71"/>
                    <a:pt x="60" y="70"/>
                    <a:pt x="62" y="70"/>
                  </a:cubicBezTo>
                  <a:cubicBezTo>
                    <a:pt x="62" y="69"/>
                    <a:pt x="63" y="69"/>
                    <a:pt x="63" y="69"/>
                  </a:cubicBezTo>
                  <a:cubicBezTo>
                    <a:pt x="65" y="69"/>
                    <a:pt x="66" y="68"/>
                    <a:pt x="68" y="68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2" y="66"/>
                    <a:pt x="74" y="66"/>
                    <a:pt x="75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9" y="64"/>
                    <a:pt x="81" y="63"/>
                    <a:pt x="83" y="63"/>
                  </a:cubicBezTo>
                  <a:cubicBezTo>
                    <a:pt x="83" y="62"/>
                    <a:pt x="84" y="62"/>
                    <a:pt x="84" y="62"/>
                  </a:cubicBezTo>
                  <a:cubicBezTo>
                    <a:pt x="86" y="61"/>
                    <a:pt x="87" y="61"/>
                    <a:pt x="88" y="60"/>
                  </a:cubicBezTo>
                  <a:cubicBezTo>
                    <a:pt x="89" y="60"/>
                    <a:pt x="90" y="60"/>
                    <a:pt x="90" y="60"/>
                  </a:cubicBezTo>
                  <a:cubicBezTo>
                    <a:pt x="92" y="59"/>
                    <a:pt x="94" y="58"/>
                    <a:pt x="95" y="57"/>
                  </a:cubicBezTo>
                  <a:cubicBezTo>
                    <a:pt x="99" y="56"/>
                    <a:pt x="103" y="54"/>
                    <a:pt x="107" y="52"/>
                  </a:cubicBezTo>
                  <a:cubicBezTo>
                    <a:pt x="107" y="52"/>
                    <a:pt x="107" y="52"/>
                    <a:pt x="107" y="52"/>
                  </a:cubicBezTo>
                  <a:cubicBezTo>
                    <a:pt x="111" y="50"/>
                    <a:pt x="115" y="48"/>
                    <a:pt x="119" y="46"/>
                  </a:cubicBezTo>
                  <a:cubicBezTo>
                    <a:pt x="100" y="36"/>
                    <a:pt x="78" y="22"/>
                    <a:pt x="54" y="7"/>
                  </a:cubicBezTo>
                  <a:cubicBezTo>
                    <a:pt x="53" y="6"/>
                    <a:pt x="52" y="5"/>
                    <a:pt x="51" y="5"/>
                  </a:cubicBezTo>
                  <a:close/>
                </a:path>
              </a:pathLst>
            </a:custGeom>
            <a:noFill/>
            <a:ln w="9525">
              <a:solidFill>
                <a:srgbClr val="A0152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C922AC5-0286-0649-889A-3CB0623E4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00" y="2838116"/>
              <a:ext cx="404571" cy="262008"/>
            </a:xfrm>
            <a:custGeom>
              <a:avLst/>
              <a:gdLst>
                <a:gd name="T0" fmla="*/ 35 w 325"/>
                <a:gd name="T1" fmla="*/ 199 h 210"/>
                <a:gd name="T2" fmla="*/ 45 w 325"/>
                <a:gd name="T3" fmla="*/ 204 h 210"/>
                <a:gd name="T4" fmla="*/ 55 w 325"/>
                <a:gd name="T5" fmla="*/ 207 h 210"/>
                <a:gd name="T6" fmla="*/ 60 w 325"/>
                <a:gd name="T7" fmla="*/ 208 h 210"/>
                <a:gd name="T8" fmla="*/ 78 w 325"/>
                <a:gd name="T9" fmla="*/ 210 h 210"/>
                <a:gd name="T10" fmla="*/ 140 w 325"/>
                <a:gd name="T11" fmla="*/ 197 h 210"/>
                <a:gd name="T12" fmla="*/ 153 w 325"/>
                <a:gd name="T13" fmla="*/ 192 h 210"/>
                <a:gd name="T14" fmla="*/ 159 w 325"/>
                <a:gd name="T15" fmla="*/ 190 h 210"/>
                <a:gd name="T16" fmla="*/ 163 w 325"/>
                <a:gd name="T17" fmla="*/ 188 h 210"/>
                <a:gd name="T18" fmla="*/ 241 w 325"/>
                <a:gd name="T19" fmla="*/ 145 h 210"/>
                <a:gd name="T20" fmla="*/ 261 w 325"/>
                <a:gd name="T21" fmla="*/ 133 h 210"/>
                <a:gd name="T22" fmla="*/ 271 w 325"/>
                <a:gd name="T23" fmla="*/ 126 h 210"/>
                <a:gd name="T24" fmla="*/ 272 w 325"/>
                <a:gd name="T25" fmla="*/ 126 h 210"/>
                <a:gd name="T26" fmla="*/ 284 w 325"/>
                <a:gd name="T27" fmla="*/ 111 h 210"/>
                <a:gd name="T28" fmla="*/ 281 w 325"/>
                <a:gd name="T29" fmla="*/ 82 h 210"/>
                <a:gd name="T30" fmla="*/ 271 w 325"/>
                <a:gd name="T31" fmla="*/ 72 h 210"/>
                <a:gd name="T32" fmla="*/ 240 w 325"/>
                <a:gd name="T33" fmla="*/ 71 h 210"/>
                <a:gd name="T34" fmla="*/ 236 w 325"/>
                <a:gd name="T35" fmla="*/ 73 h 210"/>
                <a:gd name="T36" fmla="*/ 134 w 325"/>
                <a:gd name="T37" fmla="*/ 131 h 210"/>
                <a:gd name="T38" fmla="*/ 78 w 325"/>
                <a:gd name="T39" fmla="*/ 146 h 210"/>
                <a:gd name="T40" fmla="*/ 69 w 325"/>
                <a:gd name="T41" fmla="*/ 144 h 210"/>
                <a:gd name="T42" fmla="*/ 68 w 325"/>
                <a:gd name="T43" fmla="*/ 144 h 210"/>
                <a:gd name="T44" fmla="*/ 68 w 325"/>
                <a:gd name="T45" fmla="*/ 144 h 210"/>
                <a:gd name="T46" fmla="*/ 67 w 325"/>
                <a:gd name="T47" fmla="*/ 144 h 210"/>
                <a:gd name="T48" fmla="*/ 55 w 325"/>
                <a:gd name="T49" fmla="*/ 136 h 210"/>
                <a:gd name="T50" fmla="*/ 49 w 325"/>
                <a:gd name="T51" fmla="*/ 133 h 210"/>
                <a:gd name="T52" fmla="*/ 38 w 325"/>
                <a:gd name="T53" fmla="*/ 77 h 210"/>
                <a:gd name="T54" fmla="*/ 55 w 325"/>
                <a:gd name="T55" fmla="*/ 63 h 210"/>
                <a:gd name="T56" fmla="*/ 71 w 325"/>
                <a:gd name="T57" fmla="*/ 59 h 210"/>
                <a:gd name="T58" fmla="*/ 91 w 325"/>
                <a:gd name="T59" fmla="*/ 65 h 210"/>
                <a:gd name="T60" fmla="*/ 94 w 325"/>
                <a:gd name="T61" fmla="*/ 66 h 210"/>
                <a:gd name="T62" fmla="*/ 163 w 325"/>
                <a:gd name="T63" fmla="*/ 108 h 210"/>
                <a:gd name="T64" fmla="*/ 232 w 325"/>
                <a:gd name="T65" fmla="*/ 66 h 210"/>
                <a:gd name="T66" fmla="*/ 234 w 325"/>
                <a:gd name="T67" fmla="*/ 65 h 210"/>
                <a:gd name="T68" fmla="*/ 254 w 325"/>
                <a:gd name="T69" fmla="*/ 59 h 210"/>
                <a:gd name="T70" fmla="*/ 271 w 325"/>
                <a:gd name="T71" fmla="*/ 63 h 210"/>
                <a:gd name="T72" fmla="*/ 287 w 325"/>
                <a:gd name="T73" fmla="*/ 77 h 210"/>
                <a:gd name="T74" fmla="*/ 294 w 325"/>
                <a:gd name="T75" fmla="*/ 101 h 210"/>
                <a:gd name="T76" fmla="*/ 276 w 325"/>
                <a:gd name="T77" fmla="*/ 133 h 210"/>
                <a:gd name="T78" fmla="*/ 271 w 325"/>
                <a:gd name="T79" fmla="*/ 136 h 210"/>
                <a:gd name="T80" fmla="*/ 173 w 325"/>
                <a:gd name="T81" fmla="*/ 192 h 210"/>
                <a:gd name="T82" fmla="*/ 185 w 325"/>
                <a:gd name="T83" fmla="*/ 197 h 210"/>
                <a:gd name="T84" fmla="*/ 247 w 325"/>
                <a:gd name="T85" fmla="*/ 210 h 210"/>
                <a:gd name="T86" fmla="*/ 266 w 325"/>
                <a:gd name="T87" fmla="*/ 208 h 210"/>
                <a:gd name="T88" fmla="*/ 271 w 325"/>
                <a:gd name="T89" fmla="*/ 207 h 210"/>
                <a:gd name="T90" fmla="*/ 281 w 325"/>
                <a:gd name="T91" fmla="*/ 204 h 210"/>
                <a:gd name="T92" fmla="*/ 316 w 325"/>
                <a:gd name="T93" fmla="*/ 172 h 210"/>
                <a:gd name="T94" fmla="*/ 325 w 325"/>
                <a:gd name="T95" fmla="*/ 131 h 210"/>
                <a:gd name="T96" fmla="*/ 316 w 325"/>
                <a:gd name="T97" fmla="*/ 80 h 210"/>
                <a:gd name="T98" fmla="*/ 302 w 325"/>
                <a:gd name="T99" fmla="*/ 50 h 210"/>
                <a:gd name="T100" fmla="*/ 280 w 325"/>
                <a:gd name="T101" fmla="*/ 19 h 210"/>
                <a:gd name="T102" fmla="*/ 264 w 325"/>
                <a:gd name="T103" fmla="*/ 7 h 210"/>
                <a:gd name="T104" fmla="*/ 252 w 325"/>
                <a:gd name="T105" fmla="*/ 3 h 210"/>
                <a:gd name="T106" fmla="*/ 240 w 325"/>
                <a:gd name="T107" fmla="*/ 0 h 210"/>
                <a:gd name="T108" fmla="*/ 85 w 325"/>
                <a:gd name="T109" fmla="*/ 0 h 210"/>
                <a:gd name="T110" fmla="*/ 74 w 325"/>
                <a:gd name="T111" fmla="*/ 3 h 210"/>
                <a:gd name="T112" fmla="*/ 62 w 325"/>
                <a:gd name="T113" fmla="*/ 7 h 210"/>
                <a:gd name="T114" fmla="*/ 36 w 325"/>
                <a:gd name="T115" fmla="*/ 30 h 210"/>
                <a:gd name="T116" fmla="*/ 11 w 325"/>
                <a:gd name="T117" fmla="*/ 76 h 210"/>
                <a:gd name="T118" fmla="*/ 0 w 325"/>
                <a:gd name="T119" fmla="*/ 131 h 210"/>
                <a:gd name="T120" fmla="*/ 18 w 325"/>
                <a:gd name="T121" fmla="*/ 185 h 210"/>
                <a:gd name="T122" fmla="*/ 35 w 325"/>
                <a:gd name="T123" fmla="*/ 199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5" h="210">
                  <a:moveTo>
                    <a:pt x="35" y="199"/>
                  </a:moveTo>
                  <a:cubicBezTo>
                    <a:pt x="38" y="201"/>
                    <a:pt x="41" y="202"/>
                    <a:pt x="45" y="204"/>
                  </a:cubicBezTo>
                  <a:cubicBezTo>
                    <a:pt x="48" y="205"/>
                    <a:pt x="51" y="206"/>
                    <a:pt x="55" y="207"/>
                  </a:cubicBezTo>
                  <a:cubicBezTo>
                    <a:pt x="56" y="207"/>
                    <a:pt x="58" y="208"/>
                    <a:pt x="60" y="208"/>
                  </a:cubicBezTo>
                  <a:cubicBezTo>
                    <a:pt x="66" y="209"/>
                    <a:pt x="72" y="210"/>
                    <a:pt x="78" y="210"/>
                  </a:cubicBezTo>
                  <a:cubicBezTo>
                    <a:pt x="97" y="210"/>
                    <a:pt x="117" y="205"/>
                    <a:pt x="140" y="197"/>
                  </a:cubicBezTo>
                  <a:cubicBezTo>
                    <a:pt x="144" y="195"/>
                    <a:pt x="148" y="194"/>
                    <a:pt x="153" y="192"/>
                  </a:cubicBezTo>
                  <a:cubicBezTo>
                    <a:pt x="155" y="191"/>
                    <a:pt x="157" y="190"/>
                    <a:pt x="159" y="190"/>
                  </a:cubicBezTo>
                  <a:cubicBezTo>
                    <a:pt x="160" y="189"/>
                    <a:pt x="161" y="188"/>
                    <a:pt x="163" y="188"/>
                  </a:cubicBezTo>
                  <a:cubicBezTo>
                    <a:pt x="186" y="178"/>
                    <a:pt x="212" y="164"/>
                    <a:pt x="241" y="145"/>
                  </a:cubicBezTo>
                  <a:cubicBezTo>
                    <a:pt x="248" y="142"/>
                    <a:pt x="254" y="137"/>
                    <a:pt x="261" y="133"/>
                  </a:cubicBezTo>
                  <a:cubicBezTo>
                    <a:pt x="264" y="131"/>
                    <a:pt x="268" y="129"/>
                    <a:pt x="271" y="126"/>
                  </a:cubicBezTo>
                  <a:cubicBezTo>
                    <a:pt x="271" y="126"/>
                    <a:pt x="271" y="126"/>
                    <a:pt x="272" y="126"/>
                  </a:cubicBezTo>
                  <a:cubicBezTo>
                    <a:pt x="277" y="122"/>
                    <a:pt x="282" y="117"/>
                    <a:pt x="284" y="111"/>
                  </a:cubicBezTo>
                  <a:cubicBezTo>
                    <a:pt x="287" y="101"/>
                    <a:pt x="287" y="91"/>
                    <a:pt x="281" y="82"/>
                  </a:cubicBezTo>
                  <a:cubicBezTo>
                    <a:pt x="278" y="78"/>
                    <a:pt x="275" y="74"/>
                    <a:pt x="271" y="72"/>
                  </a:cubicBezTo>
                  <a:cubicBezTo>
                    <a:pt x="262" y="66"/>
                    <a:pt x="250" y="66"/>
                    <a:pt x="240" y="71"/>
                  </a:cubicBezTo>
                  <a:cubicBezTo>
                    <a:pt x="238" y="71"/>
                    <a:pt x="237" y="72"/>
                    <a:pt x="236" y="73"/>
                  </a:cubicBezTo>
                  <a:cubicBezTo>
                    <a:pt x="194" y="101"/>
                    <a:pt x="160" y="119"/>
                    <a:pt x="134" y="131"/>
                  </a:cubicBezTo>
                  <a:cubicBezTo>
                    <a:pt x="107" y="142"/>
                    <a:pt x="88" y="146"/>
                    <a:pt x="78" y="146"/>
                  </a:cubicBezTo>
                  <a:cubicBezTo>
                    <a:pt x="73" y="146"/>
                    <a:pt x="70" y="145"/>
                    <a:pt x="69" y="144"/>
                  </a:cubicBezTo>
                  <a:cubicBezTo>
                    <a:pt x="68" y="144"/>
                    <a:pt x="68" y="144"/>
                    <a:pt x="68" y="144"/>
                  </a:cubicBezTo>
                  <a:cubicBezTo>
                    <a:pt x="68" y="144"/>
                    <a:pt x="68" y="144"/>
                    <a:pt x="68" y="144"/>
                  </a:cubicBezTo>
                  <a:cubicBezTo>
                    <a:pt x="68" y="144"/>
                    <a:pt x="67" y="144"/>
                    <a:pt x="67" y="144"/>
                  </a:cubicBezTo>
                  <a:cubicBezTo>
                    <a:pt x="63" y="141"/>
                    <a:pt x="59" y="139"/>
                    <a:pt x="55" y="136"/>
                  </a:cubicBezTo>
                  <a:cubicBezTo>
                    <a:pt x="53" y="135"/>
                    <a:pt x="51" y="134"/>
                    <a:pt x="49" y="133"/>
                  </a:cubicBezTo>
                  <a:cubicBezTo>
                    <a:pt x="31" y="120"/>
                    <a:pt x="26" y="95"/>
                    <a:pt x="38" y="77"/>
                  </a:cubicBezTo>
                  <a:cubicBezTo>
                    <a:pt x="42" y="71"/>
                    <a:pt x="48" y="66"/>
                    <a:pt x="55" y="63"/>
                  </a:cubicBezTo>
                  <a:cubicBezTo>
                    <a:pt x="60" y="61"/>
                    <a:pt x="65" y="59"/>
                    <a:pt x="71" y="59"/>
                  </a:cubicBezTo>
                  <a:cubicBezTo>
                    <a:pt x="78" y="59"/>
                    <a:pt x="85" y="61"/>
                    <a:pt x="91" y="65"/>
                  </a:cubicBezTo>
                  <a:cubicBezTo>
                    <a:pt x="92" y="65"/>
                    <a:pt x="93" y="65"/>
                    <a:pt x="94" y="66"/>
                  </a:cubicBezTo>
                  <a:cubicBezTo>
                    <a:pt x="118" y="82"/>
                    <a:pt x="142" y="97"/>
                    <a:pt x="163" y="108"/>
                  </a:cubicBezTo>
                  <a:cubicBezTo>
                    <a:pt x="184" y="97"/>
                    <a:pt x="207" y="83"/>
                    <a:pt x="232" y="66"/>
                  </a:cubicBezTo>
                  <a:cubicBezTo>
                    <a:pt x="233" y="65"/>
                    <a:pt x="233" y="65"/>
                    <a:pt x="234" y="65"/>
                  </a:cubicBezTo>
                  <a:cubicBezTo>
                    <a:pt x="240" y="61"/>
                    <a:pt x="247" y="59"/>
                    <a:pt x="254" y="59"/>
                  </a:cubicBezTo>
                  <a:cubicBezTo>
                    <a:pt x="260" y="59"/>
                    <a:pt x="266" y="61"/>
                    <a:pt x="271" y="63"/>
                  </a:cubicBezTo>
                  <a:cubicBezTo>
                    <a:pt x="277" y="66"/>
                    <a:pt x="283" y="71"/>
                    <a:pt x="287" y="77"/>
                  </a:cubicBezTo>
                  <a:cubicBezTo>
                    <a:pt x="292" y="85"/>
                    <a:pt x="294" y="93"/>
                    <a:pt x="294" y="101"/>
                  </a:cubicBezTo>
                  <a:cubicBezTo>
                    <a:pt x="293" y="113"/>
                    <a:pt x="287" y="125"/>
                    <a:pt x="276" y="133"/>
                  </a:cubicBezTo>
                  <a:cubicBezTo>
                    <a:pt x="274" y="134"/>
                    <a:pt x="273" y="135"/>
                    <a:pt x="271" y="136"/>
                  </a:cubicBezTo>
                  <a:cubicBezTo>
                    <a:pt x="234" y="160"/>
                    <a:pt x="202" y="179"/>
                    <a:pt x="173" y="192"/>
                  </a:cubicBezTo>
                  <a:cubicBezTo>
                    <a:pt x="177" y="194"/>
                    <a:pt x="181" y="195"/>
                    <a:pt x="185" y="197"/>
                  </a:cubicBezTo>
                  <a:cubicBezTo>
                    <a:pt x="208" y="205"/>
                    <a:pt x="229" y="210"/>
                    <a:pt x="247" y="210"/>
                  </a:cubicBezTo>
                  <a:cubicBezTo>
                    <a:pt x="253" y="210"/>
                    <a:pt x="260" y="209"/>
                    <a:pt x="266" y="208"/>
                  </a:cubicBezTo>
                  <a:cubicBezTo>
                    <a:pt x="267" y="208"/>
                    <a:pt x="269" y="207"/>
                    <a:pt x="271" y="207"/>
                  </a:cubicBezTo>
                  <a:cubicBezTo>
                    <a:pt x="274" y="206"/>
                    <a:pt x="277" y="205"/>
                    <a:pt x="281" y="204"/>
                  </a:cubicBezTo>
                  <a:cubicBezTo>
                    <a:pt x="296" y="198"/>
                    <a:pt x="309" y="185"/>
                    <a:pt x="316" y="172"/>
                  </a:cubicBezTo>
                  <a:cubicBezTo>
                    <a:pt x="323" y="158"/>
                    <a:pt x="325" y="144"/>
                    <a:pt x="325" y="131"/>
                  </a:cubicBezTo>
                  <a:cubicBezTo>
                    <a:pt x="325" y="113"/>
                    <a:pt x="321" y="96"/>
                    <a:pt x="316" y="80"/>
                  </a:cubicBezTo>
                  <a:cubicBezTo>
                    <a:pt x="312" y="70"/>
                    <a:pt x="307" y="60"/>
                    <a:pt x="302" y="50"/>
                  </a:cubicBezTo>
                  <a:cubicBezTo>
                    <a:pt x="296" y="39"/>
                    <a:pt x="289" y="28"/>
                    <a:pt x="280" y="19"/>
                  </a:cubicBezTo>
                  <a:cubicBezTo>
                    <a:pt x="275" y="15"/>
                    <a:pt x="270" y="11"/>
                    <a:pt x="264" y="7"/>
                  </a:cubicBezTo>
                  <a:cubicBezTo>
                    <a:pt x="260" y="6"/>
                    <a:pt x="256" y="4"/>
                    <a:pt x="252" y="3"/>
                  </a:cubicBezTo>
                  <a:cubicBezTo>
                    <a:pt x="248" y="1"/>
                    <a:pt x="244" y="0"/>
                    <a:pt x="240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0"/>
                    <a:pt x="77" y="1"/>
                    <a:pt x="74" y="3"/>
                  </a:cubicBezTo>
                  <a:cubicBezTo>
                    <a:pt x="69" y="4"/>
                    <a:pt x="65" y="6"/>
                    <a:pt x="62" y="7"/>
                  </a:cubicBezTo>
                  <a:cubicBezTo>
                    <a:pt x="51" y="13"/>
                    <a:pt x="43" y="21"/>
                    <a:pt x="36" y="30"/>
                  </a:cubicBezTo>
                  <a:cubicBezTo>
                    <a:pt x="26" y="43"/>
                    <a:pt x="18" y="59"/>
                    <a:pt x="11" y="76"/>
                  </a:cubicBezTo>
                  <a:cubicBezTo>
                    <a:pt x="5" y="93"/>
                    <a:pt x="0" y="112"/>
                    <a:pt x="0" y="131"/>
                  </a:cubicBezTo>
                  <a:cubicBezTo>
                    <a:pt x="0" y="148"/>
                    <a:pt x="4" y="168"/>
                    <a:pt x="18" y="185"/>
                  </a:cubicBezTo>
                  <a:cubicBezTo>
                    <a:pt x="23" y="190"/>
                    <a:pt x="29" y="195"/>
                    <a:pt x="35" y="199"/>
                  </a:cubicBezTo>
                  <a:close/>
                </a:path>
              </a:pathLst>
            </a:custGeom>
            <a:noFill/>
            <a:ln w="9525">
              <a:solidFill>
                <a:srgbClr val="A0152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3900FC-A375-2C4A-9F9D-C01FDC62DFCF}"/>
              </a:ext>
            </a:extLst>
          </p:cNvPr>
          <p:cNvGrpSpPr>
            <a:grpSpLocks noChangeAspect="1"/>
          </p:cNvGrpSpPr>
          <p:nvPr/>
        </p:nvGrpSpPr>
        <p:grpSpPr>
          <a:xfrm>
            <a:off x="3479770" y="4980036"/>
            <a:ext cx="388879" cy="383588"/>
            <a:chOff x="5276527" y="5400675"/>
            <a:chExt cx="933450" cy="920750"/>
          </a:xfrm>
          <a:solidFill>
            <a:schemeClr val="accent1"/>
          </a:solidFill>
        </p:grpSpPr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F487E2FF-7065-F242-ACAB-DFEDC0E852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527" y="5400675"/>
              <a:ext cx="933450" cy="920750"/>
            </a:xfrm>
            <a:custGeom>
              <a:avLst/>
              <a:gdLst/>
              <a:ahLst/>
              <a:cxnLst>
                <a:cxn ang="0">
                  <a:pos x="484" y="90"/>
                </a:cxn>
                <a:cxn ang="0">
                  <a:pos x="484" y="50"/>
                </a:cxn>
                <a:cxn ang="0">
                  <a:pos x="480" y="30"/>
                </a:cxn>
                <a:cxn ang="0">
                  <a:pos x="470" y="14"/>
                </a:cxn>
                <a:cxn ang="0">
                  <a:pos x="454" y="4"/>
                </a:cxn>
                <a:cxn ang="0">
                  <a:pos x="434" y="0"/>
                </a:cxn>
                <a:cxn ang="0">
                  <a:pos x="154" y="0"/>
                </a:cxn>
                <a:cxn ang="0">
                  <a:pos x="134" y="4"/>
                </a:cxn>
                <a:cxn ang="0">
                  <a:pos x="118" y="14"/>
                </a:cxn>
                <a:cxn ang="0">
                  <a:pos x="108" y="30"/>
                </a:cxn>
                <a:cxn ang="0">
                  <a:pos x="104" y="50"/>
                </a:cxn>
                <a:cxn ang="0">
                  <a:pos x="74" y="90"/>
                </a:cxn>
                <a:cxn ang="0">
                  <a:pos x="60" y="92"/>
                </a:cxn>
                <a:cxn ang="0">
                  <a:pos x="32" y="104"/>
                </a:cxn>
                <a:cxn ang="0">
                  <a:pos x="12" y="126"/>
                </a:cxn>
                <a:cxn ang="0">
                  <a:pos x="0" y="156"/>
                </a:cxn>
                <a:cxn ang="0">
                  <a:pos x="0" y="498"/>
                </a:cxn>
                <a:cxn ang="0">
                  <a:pos x="0" y="516"/>
                </a:cxn>
                <a:cxn ang="0">
                  <a:pos x="12" y="544"/>
                </a:cxn>
                <a:cxn ang="0">
                  <a:pos x="32" y="566"/>
                </a:cxn>
                <a:cxn ang="0">
                  <a:pos x="60" y="578"/>
                </a:cxn>
                <a:cxn ang="0">
                  <a:pos x="514" y="580"/>
                </a:cxn>
                <a:cxn ang="0">
                  <a:pos x="528" y="578"/>
                </a:cxn>
                <a:cxn ang="0">
                  <a:pos x="556" y="566"/>
                </a:cxn>
                <a:cxn ang="0">
                  <a:pos x="576" y="544"/>
                </a:cxn>
                <a:cxn ang="0">
                  <a:pos x="588" y="516"/>
                </a:cxn>
                <a:cxn ang="0">
                  <a:pos x="588" y="172"/>
                </a:cxn>
                <a:cxn ang="0">
                  <a:pos x="588" y="156"/>
                </a:cxn>
                <a:cxn ang="0">
                  <a:pos x="576" y="126"/>
                </a:cxn>
                <a:cxn ang="0">
                  <a:pos x="556" y="104"/>
                </a:cxn>
                <a:cxn ang="0">
                  <a:pos x="528" y="92"/>
                </a:cxn>
                <a:cxn ang="0">
                  <a:pos x="514" y="90"/>
                </a:cxn>
                <a:cxn ang="0">
                  <a:pos x="294" y="454"/>
                </a:cxn>
                <a:cxn ang="0">
                  <a:pos x="270" y="452"/>
                </a:cxn>
                <a:cxn ang="0">
                  <a:pos x="228" y="434"/>
                </a:cxn>
                <a:cxn ang="0">
                  <a:pos x="196" y="402"/>
                </a:cxn>
                <a:cxn ang="0">
                  <a:pos x="178" y="360"/>
                </a:cxn>
                <a:cxn ang="0">
                  <a:pos x="176" y="336"/>
                </a:cxn>
                <a:cxn ang="0">
                  <a:pos x="176" y="324"/>
                </a:cxn>
                <a:cxn ang="0">
                  <a:pos x="184" y="290"/>
                </a:cxn>
                <a:cxn ang="0">
                  <a:pos x="210" y="252"/>
                </a:cxn>
                <a:cxn ang="0">
                  <a:pos x="248" y="226"/>
                </a:cxn>
                <a:cxn ang="0">
                  <a:pos x="282" y="218"/>
                </a:cxn>
                <a:cxn ang="0">
                  <a:pos x="294" y="216"/>
                </a:cxn>
                <a:cxn ang="0">
                  <a:pos x="318" y="220"/>
                </a:cxn>
                <a:cxn ang="0">
                  <a:pos x="360" y="238"/>
                </a:cxn>
                <a:cxn ang="0">
                  <a:pos x="392" y="270"/>
                </a:cxn>
                <a:cxn ang="0">
                  <a:pos x="410" y="312"/>
                </a:cxn>
                <a:cxn ang="0">
                  <a:pos x="412" y="336"/>
                </a:cxn>
                <a:cxn ang="0">
                  <a:pos x="412" y="348"/>
                </a:cxn>
                <a:cxn ang="0">
                  <a:pos x="404" y="382"/>
                </a:cxn>
                <a:cxn ang="0">
                  <a:pos x="378" y="420"/>
                </a:cxn>
                <a:cxn ang="0">
                  <a:pos x="340" y="444"/>
                </a:cxn>
                <a:cxn ang="0">
                  <a:pos x="306" y="454"/>
                </a:cxn>
                <a:cxn ang="0">
                  <a:pos x="294" y="454"/>
                </a:cxn>
                <a:cxn ang="0">
                  <a:pos x="130" y="90"/>
                </a:cxn>
                <a:cxn ang="0">
                  <a:pos x="130" y="50"/>
                </a:cxn>
                <a:cxn ang="0">
                  <a:pos x="136" y="32"/>
                </a:cxn>
                <a:cxn ang="0">
                  <a:pos x="154" y="24"/>
                </a:cxn>
                <a:cxn ang="0">
                  <a:pos x="434" y="24"/>
                </a:cxn>
                <a:cxn ang="0">
                  <a:pos x="452" y="32"/>
                </a:cxn>
                <a:cxn ang="0">
                  <a:pos x="458" y="50"/>
                </a:cxn>
              </a:cxnLst>
              <a:rect l="0" t="0" r="r" b="b"/>
              <a:pathLst>
                <a:path w="588" h="580">
                  <a:moveTo>
                    <a:pt x="514" y="90"/>
                  </a:moveTo>
                  <a:lnTo>
                    <a:pt x="484" y="90"/>
                  </a:lnTo>
                  <a:lnTo>
                    <a:pt x="484" y="50"/>
                  </a:lnTo>
                  <a:lnTo>
                    <a:pt x="484" y="50"/>
                  </a:lnTo>
                  <a:lnTo>
                    <a:pt x="482" y="40"/>
                  </a:lnTo>
                  <a:lnTo>
                    <a:pt x="480" y="30"/>
                  </a:lnTo>
                  <a:lnTo>
                    <a:pt x="476" y="22"/>
                  </a:lnTo>
                  <a:lnTo>
                    <a:pt x="470" y="14"/>
                  </a:lnTo>
                  <a:lnTo>
                    <a:pt x="462" y="8"/>
                  </a:lnTo>
                  <a:lnTo>
                    <a:pt x="454" y="4"/>
                  </a:lnTo>
                  <a:lnTo>
                    <a:pt x="444" y="0"/>
                  </a:lnTo>
                  <a:lnTo>
                    <a:pt x="43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44" y="0"/>
                  </a:lnTo>
                  <a:lnTo>
                    <a:pt x="134" y="4"/>
                  </a:lnTo>
                  <a:lnTo>
                    <a:pt x="126" y="8"/>
                  </a:lnTo>
                  <a:lnTo>
                    <a:pt x="118" y="14"/>
                  </a:lnTo>
                  <a:lnTo>
                    <a:pt x="112" y="22"/>
                  </a:lnTo>
                  <a:lnTo>
                    <a:pt x="108" y="30"/>
                  </a:lnTo>
                  <a:lnTo>
                    <a:pt x="106" y="40"/>
                  </a:lnTo>
                  <a:lnTo>
                    <a:pt x="104" y="50"/>
                  </a:lnTo>
                  <a:lnTo>
                    <a:pt x="104" y="90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60" y="92"/>
                  </a:lnTo>
                  <a:lnTo>
                    <a:pt x="46" y="98"/>
                  </a:lnTo>
                  <a:lnTo>
                    <a:pt x="32" y="104"/>
                  </a:lnTo>
                  <a:lnTo>
                    <a:pt x="22" y="114"/>
                  </a:lnTo>
                  <a:lnTo>
                    <a:pt x="12" y="126"/>
                  </a:lnTo>
                  <a:lnTo>
                    <a:pt x="6" y="140"/>
                  </a:lnTo>
                  <a:lnTo>
                    <a:pt x="0" y="156"/>
                  </a:lnTo>
                  <a:lnTo>
                    <a:pt x="0" y="172"/>
                  </a:lnTo>
                  <a:lnTo>
                    <a:pt x="0" y="498"/>
                  </a:lnTo>
                  <a:lnTo>
                    <a:pt x="0" y="498"/>
                  </a:lnTo>
                  <a:lnTo>
                    <a:pt x="0" y="516"/>
                  </a:lnTo>
                  <a:lnTo>
                    <a:pt x="6" y="530"/>
                  </a:lnTo>
                  <a:lnTo>
                    <a:pt x="12" y="544"/>
                  </a:lnTo>
                  <a:lnTo>
                    <a:pt x="22" y="556"/>
                  </a:lnTo>
                  <a:lnTo>
                    <a:pt x="32" y="566"/>
                  </a:lnTo>
                  <a:lnTo>
                    <a:pt x="46" y="574"/>
                  </a:lnTo>
                  <a:lnTo>
                    <a:pt x="60" y="578"/>
                  </a:lnTo>
                  <a:lnTo>
                    <a:pt x="74" y="580"/>
                  </a:lnTo>
                  <a:lnTo>
                    <a:pt x="514" y="580"/>
                  </a:lnTo>
                  <a:lnTo>
                    <a:pt x="514" y="580"/>
                  </a:lnTo>
                  <a:lnTo>
                    <a:pt x="528" y="578"/>
                  </a:lnTo>
                  <a:lnTo>
                    <a:pt x="542" y="574"/>
                  </a:lnTo>
                  <a:lnTo>
                    <a:pt x="556" y="566"/>
                  </a:lnTo>
                  <a:lnTo>
                    <a:pt x="566" y="556"/>
                  </a:lnTo>
                  <a:lnTo>
                    <a:pt x="576" y="544"/>
                  </a:lnTo>
                  <a:lnTo>
                    <a:pt x="582" y="530"/>
                  </a:lnTo>
                  <a:lnTo>
                    <a:pt x="588" y="516"/>
                  </a:lnTo>
                  <a:lnTo>
                    <a:pt x="588" y="498"/>
                  </a:lnTo>
                  <a:lnTo>
                    <a:pt x="588" y="172"/>
                  </a:lnTo>
                  <a:lnTo>
                    <a:pt x="588" y="172"/>
                  </a:lnTo>
                  <a:lnTo>
                    <a:pt x="588" y="156"/>
                  </a:lnTo>
                  <a:lnTo>
                    <a:pt x="582" y="140"/>
                  </a:lnTo>
                  <a:lnTo>
                    <a:pt x="576" y="126"/>
                  </a:lnTo>
                  <a:lnTo>
                    <a:pt x="566" y="114"/>
                  </a:lnTo>
                  <a:lnTo>
                    <a:pt x="556" y="104"/>
                  </a:lnTo>
                  <a:lnTo>
                    <a:pt x="542" y="98"/>
                  </a:lnTo>
                  <a:lnTo>
                    <a:pt x="528" y="92"/>
                  </a:lnTo>
                  <a:lnTo>
                    <a:pt x="514" y="90"/>
                  </a:lnTo>
                  <a:lnTo>
                    <a:pt x="514" y="90"/>
                  </a:lnTo>
                  <a:close/>
                  <a:moveTo>
                    <a:pt x="294" y="454"/>
                  </a:moveTo>
                  <a:lnTo>
                    <a:pt x="294" y="454"/>
                  </a:lnTo>
                  <a:lnTo>
                    <a:pt x="282" y="454"/>
                  </a:lnTo>
                  <a:lnTo>
                    <a:pt x="270" y="452"/>
                  </a:lnTo>
                  <a:lnTo>
                    <a:pt x="248" y="444"/>
                  </a:lnTo>
                  <a:lnTo>
                    <a:pt x="228" y="434"/>
                  </a:lnTo>
                  <a:lnTo>
                    <a:pt x="210" y="420"/>
                  </a:lnTo>
                  <a:lnTo>
                    <a:pt x="196" y="402"/>
                  </a:lnTo>
                  <a:lnTo>
                    <a:pt x="184" y="382"/>
                  </a:lnTo>
                  <a:lnTo>
                    <a:pt x="178" y="360"/>
                  </a:lnTo>
                  <a:lnTo>
                    <a:pt x="176" y="348"/>
                  </a:lnTo>
                  <a:lnTo>
                    <a:pt x="176" y="336"/>
                  </a:lnTo>
                  <a:lnTo>
                    <a:pt x="176" y="336"/>
                  </a:lnTo>
                  <a:lnTo>
                    <a:pt x="176" y="324"/>
                  </a:lnTo>
                  <a:lnTo>
                    <a:pt x="178" y="312"/>
                  </a:lnTo>
                  <a:lnTo>
                    <a:pt x="184" y="290"/>
                  </a:lnTo>
                  <a:lnTo>
                    <a:pt x="196" y="270"/>
                  </a:lnTo>
                  <a:lnTo>
                    <a:pt x="210" y="252"/>
                  </a:lnTo>
                  <a:lnTo>
                    <a:pt x="228" y="238"/>
                  </a:lnTo>
                  <a:lnTo>
                    <a:pt x="248" y="226"/>
                  </a:lnTo>
                  <a:lnTo>
                    <a:pt x="270" y="220"/>
                  </a:lnTo>
                  <a:lnTo>
                    <a:pt x="282" y="218"/>
                  </a:lnTo>
                  <a:lnTo>
                    <a:pt x="294" y="216"/>
                  </a:lnTo>
                  <a:lnTo>
                    <a:pt x="294" y="216"/>
                  </a:lnTo>
                  <a:lnTo>
                    <a:pt x="306" y="218"/>
                  </a:lnTo>
                  <a:lnTo>
                    <a:pt x="318" y="220"/>
                  </a:lnTo>
                  <a:lnTo>
                    <a:pt x="340" y="226"/>
                  </a:lnTo>
                  <a:lnTo>
                    <a:pt x="360" y="238"/>
                  </a:lnTo>
                  <a:lnTo>
                    <a:pt x="378" y="252"/>
                  </a:lnTo>
                  <a:lnTo>
                    <a:pt x="392" y="270"/>
                  </a:lnTo>
                  <a:lnTo>
                    <a:pt x="404" y="290"/>
                  </a:lnTo>
                  <a:lnTo>
                    <a:pt x="410" y="312"/>
                  </a:lnTo>
                  <a:lnTo>
                    <a:pt x="412" y="324"/>
                  </a:lnTo>
                  <a:lnTo>
                    <a:pt x="412" y="336"/>
                  </a:lnTo>
                  <a:lnTo>
                    <a:pt x="412" y="336"/>
                  </a:lnTo>
                  <a:lnTo>
                    <a:pt x="412" y="348"/>
                  </a:lnTo>
                  <a:lnTo>
                    <a:pt x="410" y="360"/>
                  </a:lnTo>
                  <a:lnTo>
                    <a:pt x="404" y="382"/>
                  </a:lnTo>
                  <a:lnTo>
                    <a:pt x="392" y="402"/>
                  </a:lnTo>
                  <a:lnTo>
                    <a:pt x="378" y="420"/>
                  </a:lnTo>
                  <a:lnTo>
                    <a:pt x="360" y="434"/>
                  </a:lnTo>
                  <a:lnTo>
                    <a:pt x="340" y="444"/>
                  </a:lnTo>
                  <a:lnTo>
                    <a:pt x="318" y="452"/>
                  </a:lnTo>
                  <a:lnTo>
                    <a:pt x="306" y="454"/>
                  </a:lnTo>
                  <a:lnTo>
                    <a:pt x="294" y="454"/>
                  </a:lnTo>
                  <a:lnTo>
                    <a:pt x="294" y="454"/>
                  </a:lnTo>
                  <a:close/>
                  <a:moveTo>
                    <a:pt x="458" y="90"/>
                  </a:moveTo>
                  <a:lnTo>
                    <a:pt x="130" y="90"/>
                  </a:lnTo>
                  <a:lnTo>
                    <a:pt x="130" y="50"/>
                  </a:lnTo>
                  <a:lnTo>
                    <a:pt x="130" y="50"/>
                  </a:lnTo>
                  <a:lnTo>
                    <a:pt x="132" y="40"/>
                  </a:lnTo>
                  <a:lnTo>
                    <a:pt x="136" y="32"/>
                  </a:lnTo>
                  <a:lnTo>
                    <a:pt x="144" y="26"/>
                  </a:lnTo>
                  <a:lnTo>
                    <a:pt x="154" y="24"/>
                  </a:lnTo>
                  <a:lnTo>
                    <a:pt x="434" y="24"/>
                  </a:lnTo>
                  <a:lnTo>
                    <a:pt x="434" y="24"/>
                  </a:lnTo>
                  <a:lnTo>
                    <a:pt x="444" y="26"/>
                  </a:lnTo>
                  <a:lnTo>
                    <a:pt x="452" y="32"/>
                  </a:lnTo>
                  <a:lnTo>
                    <a:pt x="456" y="40"/>
                  </a:lnTo>
                  <a:lnTo>
                    <a:pt x="458" y="50"/>
                  </a:lnTo>
                  <a:lnTo>
                    <a:pt x="458" y="90"/>
                  </a:lnTo>
                  <a:close/>
                </a:path>
              </a:pathLst>
            </a:custGeom>
            <a:noFill/>
            <a:ln w="12700">
              <a:solidFill>
                <a:srgbClr val="A0152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7E83A5E9-2846-AA4A-A540-C9839B8BD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077" y="5800725"/>
              <a:ext cx="260350" cy="263525"/>
            </a:xfrm>
            <a:custGeom>
              <a:avLst/>
              <a:gdLst/>
              <a:ahLst/>
              <a:cxnLst>
                <a:cxn ang="0">
                  <a:pos x="144" y="62"/>
                </a:cxn>
                <a:cxn ang="0">
                  <a:pos x="104" y="62"/>
                </a:cxn>
                <a:cxn ang="0">
                  <a:pos x="104" y="22"/>
                </a:cxn>
                <a:cxn ang="0">
                  <a:pos x="104" y="22"/>
                </a:cxn>
                <a:cxn ang="0">
                  <a:pos x="102" y="14"/>
                </a:cxn>
                <a:cxn ang="0">
                  <a:pos x="98" y="6"/>
                </a:cxn>
                <a:cxn ang="0">
                  <a:pos x="90" y="2"/>
                </a:cxn>
                <a:cxn ang="0">
                  <a:pos x="82" y="0"/>
                </a:cxn>
                <a:cxn ang="0">
                  <a:pos x="82" y="0"/>
                </a:cxn>
                <a:cxn ang="0">
                  <a:pos x="74" y="2"/>
                </a:cxn>
                <a:cxn ang="0">
                  <a:pos x="66" y="6"/>
                </a:cxn>
                <a:cxn ang="0">
                  <a:pos x="62" y="14"/>
                </a:cxn>
                <a:cxn ang="0">
                  <a:pos x="60" y="22"/>
                </a:cxn>
                <a:cxn ang="0">
                  <a:pos x="60" y="62"/>
                </a:cxn>
                <a:cxn ang="0">
                  <a:pos x="20" y="62"/>
                </a:cxn>
                <a:cxn ang="0">
                  <a:pos x="20" y="62"/>
                </a:cxn>
                <a:cxn ang="0">
                  <a:pos x="12" y="64"/>
                </a:cxn>
                <a:cxn ang="0">
                  <a:pos x="6" y="68"/>
                </a:cxn>
                <a:cxn ang="0">
                  <a:pos x="0" y="76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92"/>
                </a:cxn>
                <a:cxn ang="0">
                  <a:pos x="6" y="98"/>
                </a:cxn>
                <a:cxn ang="0">
                  <a:pos x="12" y="104"/>
                </a:cxn>
                <a:cxn ang="0">
                  <a:pos x="20" y="104"/>
                </a:cxn>
                <a:cxn ang="0">
                  <a:pos x="60" y="104"/>
                </a:cxn>
                <a:cxn ang="0">
                  <a:pos x="60" y="146"/>
                </a:cxn>
                <a:cxn ang="0">
                  <a:pos x="60" y="146"/>
                </a:cxn>
                <a:cxn ang="0">
                  <a:pos x="62" y="154"/>
                </a:cxn>
                <a:cxn ang="0">
                  <a:pos x="66" y="160"/>
                </a:cxn>
                <a:cxn ang="0">
                  <a:pos x="74" y="164"/>
                </a:cxn>
                <a:cxn ang="0">
                  <a:pos x="82" y="166"/>
                </a:cxn>
                <a:cxn ang="0">
                  <a:pos x="82" y="166"/>
                </a:cxn>
                <a:cxn ang="0">
                  <a:pos x="90" y="164"/>
                </a:cxn>
                <a:cxn ang="0">
                  <a:pos x="98" y="160"/>
                </a:cxn>
                <a:cxn ang="0">
                  <a:pos x="102" y="154"/>
                </a:cxn>
                <a:cxn ang="0">
                  <a:pos x="104" y="146"/>
                </a:cxn>
                <a:cxn ang="0">
                  <a:pos x="104" y="104"/>
                </a:cxn>
                <a:cxn ang="0">
                  <a:pos x="144" y="104"/>
                </a:cxn>
                <a:cxn ang="0">
                  <a:pos x="144" y="104"/>
                </a:cxn>
                <a:cxn ang="0">
                  <a:pos x="152" y="104"/>
                </a:cxn>
                <a:cxn ang="0">
                  <a:pos x="158" y="98"/>
                </a:cxn>
                <a:cxn ang="0">
                  <a:pos x="164" y="92"/>
                </a:cxn>
                <a:cxn ang="0">
                  <a:pos x="164" y="84"/>
                </a:cxn>
                <a:cxn ang="0">
                  <a:pos x="164" y="84"/>
                </a:cxn>
                <a:cxn ang="0">
                  <a:pos x="164" y="76"/>
                </a:cxn>
                <a:cxn ang="0">
                  <a:pos x="158" y="68"/>
                </a:cxn>
                <a:cxn ang="0">
                  <a:pos x="152" y="64"/>
                </a:cxn>
                <a:cxn ang="0">
                  <a:pos x="144" y="62"/>
                </a:cxn>
                <a:cxn ang="0">
                  <a:pos x="144" y="62"/>
                </a:cxn>
              </a:cxnLst>
              <a:rect l="0" t="0" r="r" b="b"/>
              <a:pathLst>
                <a:path w="164" h="166">
                  <a:moveTo>
                    <a:pt x="144" y="62"/>
                  </a:moveTo>
                  <a:lnTo>
                    <a:pt x="104" y="62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2" y="14"/>
                  </a:lnTo>
                  <a:lnTo>
                    <a:pt x="98" y="6"/>
                  </a:lnTo>
                  <a:lnTo>
                    <a:pt x="90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4" y="2"/>
                  </a:lnTo>
                  <a:lnTo>
                    <a:pt x="66" y="6"/>
                  </a:lnTo>
                  <a:lnTo>
                    <a:pt x="62" y="14"/>
                  </a:lnTo>
                  <a:lnTo>
                    <a:pt x="60" y="22"/>
                  </a:lnTo>
                  <a:lnTo>
                    <a:pt x="6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12" y="64"/>
                  </a:lnTo>
                  <a:lnTo>
                    <a:pt x="6" y="68"/>
                  </a:lnTo>
                  <a:lnTo>
                    <a:pt x="0" y="7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6" y="98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60" y="104"/>
                  </a:lnTo>
                  <a:lnTo>
                    <a:pt x="60" y="146"/>
                  </a:lnTo>
                  <a:lnTo>
                    <a:pt x="60" y="146"/>
                  </a:lnTo>
                  <a:lnTo>
                    <a:pt x="62" y="154"/>
                  </a:lnTo>
                  <a:lnTo>
                    <a:pt x="66" y="160"/>
                  </a:lnTo>
                  <a:lnTo>
                    <a:pt x="74" y="164"/>
                  </a:lnTo>
                  <a:lnTo>
                    <a:pt x="82" y="166"/>
                  </a:lnTo>
                  <a:lnTo>
                    <a:pt x="82" y="166"/>
                  </a:lnTo>
                  <a:lnTo>
                    <a:pt x="90" y="164"/>
                  </a:lnTo>
                  <a:lnTo>
                    <a:pt x="98" y="160"/>
                  </a:lnTo>
                  <a:lnTo>
                    <a:pt x="102" y="154"/>
                  </a:lnTo>
                  <a:lnTo>
                    <a:pt x="104" y="146"/>
                  </a:lnTo>
                  <a:lnTo>
                    <a:pt x="104" y="104"/>
                  </a:lnTo>
                  <a:lnTo>
                    <a:pt x="144" y="104"/>
                  </a:lnTo>
                  <a:lnTo>
                    <a:pt x="144" y="104"/>
                  </a:lnTo>
                  <a:lnTo>
                    <a:pt x="152" y="104"/>
                  </a:lnTo>
                  <a:lnTo>
                    <a:pt x="158" y="98"/>
                  </a:lnTo>
                  <a:lnTo>
                    <a:pt x="164" y="92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76"/>
                  </a:lnTo>
                  <a:lnTo>
                    <a:pt x="158" y="68"/>
                  </a:lnTo>
                  <a:lnTo>
                    <a:pt x="152" y="64"/>
                  </a:lnTo>
                  <a:lnTo>
                    <a:pt x="144" y="62"/>
                  </a:lnTo>
                  <a:lnTo>
                    <a:pt x="144" y="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2D482EA-7C17-C542-A047-91469C10182E}"/>
              </a:ext>
            </a:extLst>
          </p:cNvPr>
          <p:cNvSpPr/>
          <p:nvPr/>
        </p:nvSpPr>
        <p:spPr>
          <a:xfrm>
            <a:off x="2609891" y="3244039"/>
            <a:ext cx="165600" cy="288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7" name="Content Placeholder 1">
            <a:extLst>
              <a:ext uri="{FF2B5EF4-FFF2-40B4-BE49-F238E27FC236}">
                <a16:creationId xmlns:a16="http://schemas.microsoft.com/office/drawing/2014/main" id="{1F5652C4-7BD3-A343-8D97-FF85B9DCA2E1}"/>
              </a:ext>
            </a:extLst>
          </p:cNvPr>
          <p:cNvGraphicFramePr>
            <a:graphicFrameLocks/>
          </p:cNvGraphicFramePr>
          <p:nvPr/>
        </p:nvGraphicFramePr>
        <p:xfrm>
          <a:off x="7578934" y="1317567"/>
          <a:ext cx="5050845" cy="1811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8" name="Content Placeholder 1">
            <a:extLst>
              <a:ext uri="{FF2B5EF4-FFF2-40B4-BE49-F238E27FC236}">
                <a16:creationId xmlns:a16="http://schemas.microsoft.com/office/drawing/2014/main" id="{FF0CF672-85F3-2C42-84C4-D9046066841D}"/>
              </a:ext>
            </a:extLst>
          </p:cNvPr>
          <p:cNvGraphicFramePr>
            <a:graphicFrameLocks/>
          </p:cNvGraphicFramePr>
          <p:nvPr/>
        </p:nvGraphicFramePr>
        <p:xfrm>
          <a:off x="7089492" y="3514966"/>
          <a:ext cx="5423362" cy="181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D23A351B-12F8-D74F-ACDF-E81F23CA466E}"/>
              </a:ext>
            </a:extLst>
          </p:cNvPr>
          <p:cNvSpPr txBox="1"/>
          <p:nvPr/>
        </p:nvSpPr>
        <p:spPr>
          <a:xfrm rot="-5400000">
            <a:off x="5381704" y="1973850"/>
            <a:ext cx="1610307" cy="4247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Belief in </a:t>
            </a:r>
            <a:br>
              <a:rPr lang="en-US" sz="1200" b="1" dirty="0">
                <a:solidFill>
                  <a:schemeClr val="accent2"/>
                </a:solidFill>
              </a:rPr>
            </a:br>
            <a:r>
              <a:rPr lang="en-US" sz="1200" b="1" dirty="0">
                <a:solidFill>
                  <a:schemeClr val="accent2"/>
                </a:solidFill>
              </a:rPr>
              <a:t>conspiracy theories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43544D-6032-C84C-ADB8-7FBAC75196B1}"/>
              </a:ext>
            </a:extLst>
          </p:cNvPr>
          <p:cNvSpPr txBox="1"/>
          <p:nvPr/>
        </p:nvSpPr>
        <p:spPr>
          <a:xfrm rot="-5400000">
            <a:off x="5464804" y="4334855"/>
            <a:ext cx="1610308" cy="2585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Vaccines are safe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71A17A-F6D3-C149-80D8-551C6350E49D}"/>
              </a:ext>
            </a:extLst>
          </p:cNvPr>
          <p:cNvSpPr txBox="1"/>
          <p:nvPr/>
        </p:nvSpPr>
        <p:spPr>
          <a:xfrm>
            <a:off x="6717978" y="1765907"/>
            <a:ext cx="99184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accent2"/>
                </a:solidFill>
              </a:rPr>
              <a:t>Belief in conspiracy theories </a:t>
            </a:r>
            <a:endParaRPr lang="ta-IN" sz="900" dirty="0">
              <a:solidFill>
                <a:schemeClr val="accent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BD098CE-F256-0943-89B7-2F9EA59C70E2}"/>
              </a:ext>
            </a:extLst>
          </p:cNvPr>
          <p:cNvSpPr txBox="1"/>
          <p:nvPr/>
        </p:nvSpPr>
        <p:spPr>
          <a:xfrm>
            <a:off x="6723528" y="2250757"/>
            <a:ext cx="99184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accent2"/>
                </a:solidFill>
              </a:rPr>
              <a:t>No belief in conspiracy theories </a:t>
            </a:r>
            <a:endParaRPr lang="ta-IN" sz="900" dirty="0">
              <a:solidFill>
                <a:schemeClr val="accent2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8B4A0F1-F600-F74C-B163-1A1E815EA4A0}"/>
              </a:ext>
            </a:extLst>
          </p:cNvPr>
          <p:cNvCxnSpPr/>
          <p:nvPr/>
        </p:nvCxnSpPr>
        <p:spPr>
          <a:xfrm>
            <a:off x="5776856" y="3308983"/>
            <a:ext cx="5421855" cy="0"/>
          </a:xfrm>
          <a:prstGeom prst="line">
            <a:avLst/>
          </a:prstGeom>
          <a:ln w="31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34B998D8-33FC-1741-992F-1A087A4F15D0}"/>
              </a:ext>
            </a:extLst>
          </p:cNvPr>
          <p:cNvSpPr txBox="1">
            <a:spLocks/>
          </p:cNvSpPr>
          <p:nvPr/>
        </p:nvSpPr>
        <p:spPr>
          <a:xfrm>
            <a:off x="8837744" y="3074984"/>
            <a:ext cx="2350829" cy="20794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1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None/>
              <a:defRPr sz="9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None/>
              <a:tabLst/>
              <a:defRPr sz="900" b="1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2pPr>
            <a:lvl3pPr marL="238125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None/>
              <a:tabLst/>
              <a:defRPr sz="9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3pPr>
            <a:lvl4pPr marL="247650" indent="-2476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None/>
              <a:tabLst/>
              <a:defRPr sz="9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4pPr>
            <a:lvl5pPr marL="495300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None/>
              <a:tabLst/>
              <a:defRPr sz="9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accent3"/>
                </a:solidFill>
              </a:rPr>
              <a:t> All Respondents: Yes = 5183, No = 7387 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1E78A9B7-6730-4D42-AC9F-AB833281A3EF}"/>
              </a:ext>
            </a:extLst>
          </p:cNvPr>
          <p:cNvSpPr txBox="1">
            <a:spLocks/>
          </p:cNvSpPr>
          <p:nvPr/>
        </p:nvSpPr>
        <p:spPr>
          <a:xfrm>
            <a:off x="8397512" y="5340616"/>
            <a:ext cx="2791061" cy="2079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50000"/>
              <a:buFont typeface="Arial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00000"/>
              <a:buFont typeface="Arial" charset="0"/>
              <a:buNone/>
              <a:tabLst/>
              <a:defRPr sz="1200" b="1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238125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247650" indent="-2476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+mj-lt"/>
              <a:buAutoNum type="arabicPeriod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495300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700" dirty="0">
                <a:solidFill>
                  <a:schemeClr val="accent3"/>
                </a:solidFill>
              </a:rPr>
              <a:t> All Respondents: Agree = 9786, Disagree = 2284
</a:t>
            </a:r>
          </a:p>
        </p:txBody>
      </p:sp>
    </p:spTree>
    <p:extLst>
      <p:ext uri="{BB962C8B-B14F-4D97-AF65-F5344CB8AC3E}">
        <p14:creationId xmlns:p14="http://schemas.microsoft.com/office/powerpoint/2010/main" val="283292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68795388-B43D-A14C-8671-06667F9121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352" y="872862"/>
            <a:ext cx="2563813" cy="2628000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155E1C5D-CD5C-4440-86EF-BCDEC0CBD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754267"/>
            <a:ext cx="4537075" cy="1107996"/>
          </a:xfrm>
        </p:spPr>
        <p:txBody>
          <a:bodyPr/>
          <a:lstStyle/>
          <a:p>
            <a:r>
              <a:rPr lang="en-TT" dirty="0">
                <a:solidFill>
                  <a:schemeClr val="tx1"/>
                </a:solidFill>
              </a:rPr>
              <a:t>Reasons given for </a:t>
            </a:r>
            <a:r>
              <a:rPr lang="en-TT" b="1" u="sng" dirty="0">
                <a:solidFill>
                  <a:schemeClr val="tx1"/>
                </a:solidFill>
              </a:rPr>
              <a:t>not</a:t>
            </a:r>
            <a:r>
              <a:rPr lang="en-TT" dirty="0">
                <a:solidFill>
                  <a:schemeClr val="tx1"/>
                </a:solidFill>
              </a:rPr>
              <a:t> taking a COVID-19 vaccine</a:t>
            </a:r>
            <a:br>
              <a:rPr lang="en-TT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5" name="Picture Placeholder 11" descr="A picture containing person, outdoor, grass, holding&#10;&#10;Description automatically generated">
            <a:extLst>
              <a:ext uri="{FF2B5EF4-FFF2-40B4-BE49-F238E27FC236}">
                <a16:creationId xmlns:a16="http://schemas.microsoft.com/office/drawing/2014/main" id="{75E3FEC9-B6D1-6C47-8DB5-1817C12798E5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9463" y="869191"/>
            <a:ext cx="2563813" cy="2627313"/>
          </a:xfrm>
        </p:spPr>
      </p:pic>
      <p:pic>
        <p:nvPicPr>
          <p:cNvPr id="47" name="Picture Placeholder 46" descr="A person wearing a blue hat&#10;&#10;Description automatically generated">
            <a:extLst>
              <a:ext uri="{FF2B5EF4-FFF2-40B4-BE49-F238E27FC236}">
                <a16:creationId xmlns:a16="http://schemas.microsoft.com/office/drawing/2014/main" id="{DBD7449C-29A1-EF45-A5B2-56066B91133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197" y="4056418"/>
            <a:ext cx="2563813" cy="2628000"/>
          </a:xfrm>
        </p:spPr>
      </p:pic>
      <p:pic>
        <p:nvPicPr>
          <p:cNvPr id="38" name="Picture Placeholder 38" descr="A person wearing glasses&#10;&#10;Description automatically generated">
            <a:extLst>
              <a:ext uri="{FF2B5EF4-FFF2-40B4-BE49-F238E27FC236}">
                <a16:creationId xmlns:a16="http://schemas.microsoft.com/office/drawing/2014/main" id="{205709E8-58EE-DB45-865B-FB4DAFF8117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7240" y="4011751"/>
            <a:ext cx="2563813" cy="2628000"/>
          </a:xfr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CD411FED-27BA-314A-B35B-EA8E3E9C4E8C}"/>
              </a:ext>
            </a:extLst>
          </p:cNvPr>
          <p:cNvSpPr/>
          <p:nvPr/>
        </p:nvSpPr>
        <p:spPr>
          <a:xfrm>
            <a:off x="6229350" y="885036"/>
            <a:ext cx="2559600" cy="2624400"/>
          </a:xfrm>
          <a:custGeom>
            <a:avLst/>
            <a:gdLst>
              <a:gd name="connsiteX0" fmla="*/ 0 w 2443686"/>
              <a:gd name="connsiteY0" fmla="*/ 0 h 1466211"/>
              <a:gd name="connsiteX1" fmla="*/ 2443686 w 2443686"/>
              <a:gd name="connsiteY1" fmla="*/ 0 h 1466211"/>
              <a:gd name="connsiteX2" fmla="*/ 2443686 w 2443686"/>
              <a:gd name="connsiteY2" fmla="*/ 1466211 h 1466211"/>
              <a:gd name="connsiteX3" fmla="*/ 0 w 2443686"/>
              <a:gd name="connsiteY3" fmla="*/ 1466211 h 1466211"/>
              <a:gd name="connsiteX4" fmla="*/ 0 w 2443686"/>
              <a:gd name="connsiteY4" fmla="*/ 0 h 146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686" h="1466211">
                <a:moveTo>
                  <a:pt x="0" y="0"/>
                </a:moveTo>
                <a:lnTo>
                  <a:pt x="2443686" y="0"/>
                </a:lnTo>
                <a:lnTo>
                  <a:pt x="2443686" y="1466211"/>
                </a:lnTo>
                <a:lnTo>
                  <a:pt x="0" y="14662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108000" rIns="108000" bIns="108000" numCol="1" spcCol="1270" rtlCol="0" anchor="ctr" anchorCtr="0">
            <a:noAutofit/>
          </a:bodyPr>
          <a:lstStyle/>
          <a:p>
            <a:pPr lvl="0" algn="ctr">
              <a:spcBef>
                <a:spcPct val="0"/>
              </a:spcBef>
            </a:pPr>
            <a:endParaRPr lang="en-GB" sz="1300" dirty="0"/>
          </a:p>
          <a:p>
            <a:pPr lvl="0" algn="ctr">
              <a:spcBef>
                <a:spcPct val="0"/>
              </a:spcBef>
            </a:pPr>
            <a:r>
              <a:rPr lang="en-GB" sz="1400" dirty="0"/>
              <a:t>It normally takes 15 years </a:t>
            </a:r>
            <a:br>
              <a:rPr lang="en-GB" sz="1400" dirty="0"/>
            </a:br>
            <a:r>
              <a:rPr lang="en-GB" sz="1400" dirty="0"/>
              <a:t>to manufacture a vaccine so </a:t>
            </a:r>
            <a:br>
              <a:rPr lang="en-GB" sz="1400" dirty="0"/>
            </a:br>
            <a:r>
              <a:rPr lang="en-GB" sz="1400" dirty="0"/>
              <a:t>how can a new vaccine be manufactured in just a year?</a:t>
            </a:r>
          </a:p>
          <a:p>
            <a:pPr lvl="0" algn="ctr">
              <a:spcBef>
                <a:spcPts val="600"/>
              </a:spcBef>
              <a:spcAft>
                <a:spcPct val="35000"/>
              </a:spcAft>
            </a:pPr>
            <a:r>
              <a:rPr lang="en-GB" sz="1050" b="1" dirty="0"/>
              <a:t>Respondent in the DRC</a:t>
            </a:r>
            <a:endParaRPr lang="en-GB" sz="1000" b="1" dirty="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A6ACE33-5393-4C45-AB80-568C258B146B}"/>
              </a:ext>
            </a:extLst>
          </p:cNvPr>
          <p:cNvSpPr/>
          <p:nvPr/>
        </p:nvSpPr>
        <p:spPr>
          <a:xfrm>
            <a:off x="9056395" y="4348014"/>
            <a:ext cx="2559600" cy="2624400"/>
          </a:xfrm>
          <a:custGeom>
            <a:avLst/>
            <a:gdLst>
              <a:gd name="connsiteX0" fmla="*/ 0 w 2443686"/>
              <a:gd name="connsiteY0" fmla="*/ 0 h 1466211"/>
              <a:gd name="connsiteX1" fmla="*/ 2443686 w 2443686"/>
              <a:gd name="connsiteY1" fmla="*/ 0 h 1466211"/>
              <a:gd name="connsiteX2" fmla="*/ 2443686 w 2443686"/>
              <a:gd name="connsiteY2" fmla="*/ 1466211 h 1466211"/>
              <a:gd name="connsiteX3" fmla="*/ 0 w 2443686"/>
              <a:gd name="connsiteY3" fmla="*/ 1466211 h 1466211"/>
              <a:gd name="connsiteX4" fmla="*/ 0 w 2443686"/>
              <a:gd name="connsiteY4" fmla="*/ 0 h 146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686" h="1466211">
                <a:moveTo>
                  <a:pt x="0" y="0"/>
                </a:moveTo>
                <a:lnTo>
                  <a:pt x="2443686" y="0"/>
                </a:lnTo>
                <a:lnTo>
                  <a:pt x="2443686" y="1466211"/>
                </a:lnTo>
                <a:lnTo>
                  <a:pt x="0" y="14662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108000" rIns="108000" bIns="108000" numCol="1" spcCol="127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1400" dirty="0"/>
              <a:t>I</a:t>
            </a:r>
            <a:r>
              <a:rPr lang="en-GB" sz="1300" dirty="0"/>
              <a:t> </a:t>
            </a:r>
            <a:r>
              <a:rPr lang="en-GB" sz="1400" dirty="0"/>
              <a:t>would need to see </a:t>
            </a:r>
            <a:br>
              <a:rPr lang="en-GB" sz="1400" dirty="0"/>
            </a:br>
            <a:r>
              <a:rPr lang="en-GB" sz="1400" dirty="0"/>
              <a:t>the effect it has </a:t>
            </a:r>
            <a:br>
              <a:rPr lang="en-GB" sz="1400" dirty="0"/>
            </a:br>
            <a:r>
              <a:rPr lang="en-GB" sz="1400" dirty="0"/>
              <a:t>on people first. </a:t>
            </a:r>
          </a:p>
          <a:p>
            <a:pPr algn="ctr">
              <a:spcBef>
                <a:spcPts val="600"/>
              </a:spcBef>
              <a:spcAft>
                <a:spcPct val="35000"/>
              </a:spcAft>
            </a:pPr>
            <a:r>
              <a:rPr lang="en-GB" sz="1050" b="1" dirty="0"/>
              <a:t>Respondent in Kenya</a:t>
            </a:r>
            <a:endParaRPr lang="en-GB" sz="1000" b="1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2E9A4DC-ACB3-C441-95E2-513CCECB289C}"/>
              </a:ext>
            </a:extLst>
          </p:cNvPr>
          <p:cNvSpPr/>
          <p:nvPr/>
        </p:nvSpPr>
        <p:spPr>
          <a:xfrm>
            <a:off x="6233565" y="4057296"/>
            <a:ext cx="2559600" cy="2624400"/>
          </a:xfrm>
          <a:custGeom>
            <a:avLst/>
            <a:gdLst>
              <a:gd name="connsiteX0" fmla="*/ 0 w 2443686"/>
              <a:gd name="connsiteY0" fmla="*/ 0 h 1466211"/>
              <a:gd name="connsiteX1" fmla="*/ 2443686 w 2443686"/>
              <a:gd name="connsiteY1" fmla="*/ 0 h 1466211"/>
              <a:gd name="connsiteX2" fmla="*/ 2443686 w 2443686"/>
              <a:gd name="connsiteY2" fmla="*/ 1466211 h 1466211"/>
              <a:gd name="connsiteX3" fmla="*/ 0 w 2443686"/>
              <a:gd name="connsiteY3" fmla="*/ 1466211 h 1466211"/>
              <a:gd name="connsiteX4" fmla="*/ 0 w 2443686"/>
              <a:gd name="connsiteY4" fmla="*/ 0 h 146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686" h="1466211">
                <a:moveTo>
                  <a:pt x="0" y="0"/>
                </a:moveTo>
                <a:lnTo>
                  <a:pt x="2443686" y="0"/>
                </a:lnTo>
                <a:lnTo>
                  <a:pt x="2443686" y="1466211"/>
                </a:lnTo>
                <a:lnTo>
                  <a:pt x="0" y="14662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108000" rIns="108000" bIns="108000" numCol="1" spcCol="127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1400" dirty="0"/>
              <a:t>The vaccine should be </a:t>
            </a:r>
            <a:br>
              <a:rPr lang="en-GB" sz="1400" dirty="0"/>
            </a:br>
            <a:r>
              <a:rPr lang="en-GB" sz="1400" dirty="0"/>
              <a:t>tested in Europe first.</a:t>
            </a:r>
          </a:p>
          <a:p>
            <a:pPr algn="ctr">
              <a:spcBef>
                <a:spcPts val="600"/>
              </a:spcBef>
              <a:spcAft>
                <a:spcPct val="35000"/>
              </a:spcAft>
            </a:pPr>
            <a:r>
              <a:rPr lang="en-GB" sz="1050" b="1" dirty="0"/>
              <a:t>Respondent in Senegal</a:t>
            </a:r>
            <a:endParaRPr lang="en-GB" sz="1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3762F3-36DE-7449-A5E1-409334476F53}"/>
              </a:ext>
            </a:extLst>
          </p:cNvPr>
          <p:cNvSpPr txBox="1"/>
          <p:nvPr/>
        </p:nvSpPr>
        <p:spPr>
          <a:xfrm>
            <a:off x="7168258" y="643552"/>
            <a:ext cx="681785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algn="ctr">
              <a:lnSpc>
                <a:spcPct val="150000"/>
              </a:lnSpc>
            </a:pPr>
            <a:r>
              <a:rPr lang="en-GB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BCE299-0778-3949-BE37-7170EB5E2603}"/>
              </a:ext>
            </a:extLst>
          </p:cNvPr>
          <p:cNvSpPr txBox="1"/>
          <p:nvPr/>
        </p:nvSpPr>
        <p:spPr>
          <a:xfrm>
            <a:off x="9928371" y="3532226"/>
            <a:ext cx="681785" cy="2773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GB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algn="ctr">
              <a:lnSpc>
                <a:spcPct val="140000"/>
              </a:lnSpc>
            </a:pPr>
            <a:r>
              <a:rPr lang="en-GB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A62FFA-A6D1-B24E-98B1-32B70A366D06}"/>
              </a:ext>
            </a:extLst>
          </p:cNvPr>
          <p:cNvSpPr txBox="1"/>
          <p:nvPr/>
        </p:nvSpPr>
        <p:spPr>
          <a:xfrm>
            <a:off x="7168258" y="4348014"/>
            <a:ext cx="681785" cy="2417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algn="ctr">
              <a:lnSpc>
                <a:spcPct val="120000"/>
              </a:lnSpc>
            </a:pPr>
            <a:r>
              <a:rPr lang="en-GB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E775F843-10B8-8A49-9E01-B51865BBD4D9}"/>
              </a:ext>
            </a:extLst>
          </p:cNvPr>
          <p:cNvSpPr/>
          <p:nvPr/>
        </p:nvSpPr>
        <p:spPr>
          <a:xfrm>
            <a:off x="8702860" y="894622"/>
            <a:ext cx="2559600" cy="2624400"/>
          </a:xfrm>
          <a:custGeom>
            <a:avLst/>
            <a:gdLst>
              <a:gd name="connsiteX0" fmla="*/ 0 w 2443686"/>
              <a:gd name="connsiteY0" fmla="*/ 0 h 1466211"/>
              <a:gd name="connsiteX1" fmla="*/ 2443686 w 2443686"/>
              <a:gd name="connsiteY1" fmla="*/ 0 h 1466211"/>
              <a:gd name="connsiteX2" fmla="*/ 2443686 w 2443686"/>
              <a:gd name="connsiteY2" fmla="*/ 1466211 h 1466211"/>
              <a:gd name="connsiteX3" fmla="*/ 0 w 2443686"/>
              <a:gd name="connsiteY3" fmla="*/ 1466211 h 1466211"/>
              <a:gd name="connsiteX4" fmla="*/ 0 w 2443686"/>
              <a:gd name="connsiteY4" fmla="*/ 0 h 146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686" h="1466211">
                <a:moveTo>
                  <a:pt x="0" y="0"/>
                </a:moveTo>
                <a:lnTo>
                  <a:pt x="2443686" y="0"/>
                </a:lnTo>
                <a:lnTo>
                  <a:pt x="2443686" y="1466211"/>
                </a:lnTo>
                <a:lnTo>
                  <a:pt x="0" y="14662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08000" tIns="108000" rIns="108000" bIns="108000" numCol="1" spcCol="127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1400" dirty="0"/>
              <a:t>I don’t believe </a:t>
            </a:r>
            <a:br>
              <a:rPr lang="en-GB" sz="1400" dirty="0"/>
            </a:br>
            <a:r>
              <a:rPr lang="en-GB" sz="1400" dirty="0"/>
              <a:t>there is Corona as </a:t>
            </a:r>
            <a:br>
              <a:rPr lang="en-GB" sz="1400" dirty="0"/>
            </a:br>
            <a:r>
              <a:rPr lang="en-GB" sz="1400" dirty="0"/>
              <a:t>I have not seen it.</a:t>
            </a:r>
          </a:p>
          <a:p>
            <a:pPr algn="ctr">
              <a:spcBef>
                <a:spcPts val="600"/>
              </a:spcBef>
              <a:spcAft>
                <a:spcPct val="35000"/>
              </a:spcAft>
            </a:pPr>
            <a:r>
              <a:rPr lang="en-GB" sz="1050" b="1" dirty="0"/>
              <a:t>Respondent in Nigeria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7178B-FEA1-FE4C-B317-371908C20FC9}"/>
              </a:ext>
            </a:extLst>
          </p:cNvPr>
          <p:cNvSpPr txBox="1"/>
          <p:nvPr/>
        </p:nvSpPr>
        <p:spPr>
          <a:xfrm>
            <a:off x="9928371" y="999684"/>
            <a:ext cx="681785" cy="2773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GB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algn="ctr">
              <a:lnSpc>
                <a:spcPct val="140000"/>
              </a:lnSpc>
            </a:pPr>
            <a:r>
              <a:rPr lang="en-GB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aphicFrame>
        <p:nvGraphicFramePr>
          <p:cNvPr id="50" name="Table 21">
            <a:extLst>
              <a:ext uri="{FF2B5EF4-FFF2-40B4-BE49-F238E27FC236}">
                <a16:creationId xmlns:a16="http://schemas.microsoft.com/office/drawing/2014/main" id="{E34DE562-B129-8B42-B8B9-717BA7DBAF2B}"/>
              </a:ext>
            </a:extLst>
          </p:cNvPr>
          <p:cNvGraphicFramePr>
            <a:graphicFrameLocks/>
          </p:cNvGraphicFramePr>
          <p:nvPr/>
        </p:nvGraphicFramePr>
        <p:xfrm>
          <a:off x="623887" y="3022600"/>
          <a:ext cx="4466043" cy="2436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503">
                  <a:extLst>
                    <a:ext uri="{9D8B030D-6E8A-4147-A177-3AD203B41FA5}">
                      <a16:colId xmlns:a16="http://schemas.microsoft.com/office/drawing/2014/main" val="284880807"/>
                    </a:ext>
                  </a:extLst>
                </a:gridCol>
                <a:gridCol w="3901540">
                  <a:extLst>
                    <a:ext uri="{9D8B030D-6E8A-4147-A177-3AD203B41FA5}">
                      <a16:colId xmlns:a16="http://schemas.microsoft.com/office/drawing/2014/main" val="118609892"/>
                    </a:ext>
                  </a:extLst>
                </a:gridCol>
              </a:tblGrid>
              <a:tr h="396000"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reasons for not taking the vaccine:</a:t>
                      </a:r>
                    </a:p>
                  </a:txBody>
                  <a:tcPr marL="0" marR="72000" marT="144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reasons for not taking the vaccine:</a:t>
                      </a:r>
                    </a:p>
                  </a:txBody>
                  <a:tcPr marL="72000" marR="72000" marT="144000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85877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r"/>
                      <a:endParaRPr lang="en-GB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2000" marT="108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don’t trust the COVID-19 vaccine</a:t>
                      </a:r>
                    </a:p>
                  </a:txBody>
                  <a:tcPr marL="72000" marR="7200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12497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r"/>
                      <a:endParaRPr lang="en-GB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2000" marT="108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do not believe that the virus exists</a:t>
                      </a:r>
                    </a:p>
                  </a:txBody>
                  <a:tcPr marL="72000" marR="7200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70803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r"/>
                      <a:endParaRPr lang="en-GB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2000" marT="108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do not feel that I am at risk of catching the virus</a:t>
                      </a:r>
                    </a:p>
                  </a:txBody>
                  <a:tcPr marL="72000" marR="7200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819546"/>
                  </a:ext>
                </a:extLst>
              </a:tr>
              <a:tr h="542096">
                <a:tc>
                  <a:txBody>
                    <a:bodyPr/>
                    <a:lstStyle/>
                    <a:p>
                      <a:pPr algn="r"/>
                      <a:endParaRPr lang="en-GB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2000" marT="108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believe that vaccines can give you the disease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 are designed to protect you against</a:t>
                      </a:r>
                    </a:p>
                  </a:txBody>
                  <a:tcPr marL="72000" marR="7200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427912"/>
                  </a:ext>
                </a:extLst>
              </a:tr>
            </a:tbl>
          </a:graphicData>
        </a:graphic>
      </p:graphicFrame>
      <p:sp>
        <p:nvSpPr>
          <p:cNvPr id="51" name="Oval 50">
            <a:extLst>
              <a:ext uri="{FF2B5EF4-FFF2-40B4-BE49-F238E27FC236}">
                <a16:creationId xmlns:a16="http://schemas.microsoft.com/office/drawing/2014/main" id="{3B829EA4-A79C-934F-AE4F-E80C5169263B}"/>
              </a:ext>
            </a:extLst>
          </p:cNvPr>
          <p:cNvSpPr>
            <a:spLocks noChangeAspect="1"/>
          </p:cNvSpPr>
          <p:nvPr/>
        </p:nvSpPr>
        <p:spPr>
          <a:xfrm>
            <a:off x="728931" y="3629007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171B8F0-E571-3C4D-BD20-35FA0D5A6B5C}"/>
              </a:ext>
            </a:extLst>
          </p:cNvPr>
          <p:cNvSpPr>
            <a:spLocks noChangeAspect="1"/>
          </p:cNvSpPr>
          <p:nvPr/>
        </p:nvSpPr>
        <p:spPr>
          <a:xfrm>
            <a:off x="728931" y="4002553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87613B9-F29B-B84A-93FF-DA7F9A91419E}"/>
              </a:ext>
            </a:extLst>
          </p:cNvPr>
          <p:cNvSpPr>
            <a:spLocks noChangeAspect="1"/>
          </p:cNvSpPr>
          <p:nvPr/>
        </p:nvSpPr>
        <p:spPr>
          <a:xfrm>
            <a:off x="728931" y="4376099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748786F-B67A-AB47-9EF4-48BDA5F696E9}"/>
              </a:ext>
            </a:extLst>
          </p:cNvPr>
          <p:cNvSpPr>
            <a:spLocks noChangeAspect="1"/>
          </p:cNvSpPr>
          <p:nvPr/>
        </p:nvSpPr>
        <p:spPr>
          <a:xfrm>
            <a:off x="728931" y="4749646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367D1-1E19-3A40-A098-17D2DEB375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5C8AA1-B7F0-BA48-A29E-BEDB392DDF0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44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F6FFFFFF-D4FC-9847-83F8-F985C469B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194479"/>
            <a:ext cx="5303837" cy="823912"/>
          </a:xfrm>
        </p:spPr>
        <p:txBody>
          <a:bodyPr/>
          <a:lstStyle/>
          <a:p>
            <a:pPr algn="l"/>
            <a:r>
              <a:rPr lang="en-GB" sz="2800" b="0" dirty="0"/>
              <a:t>Disinformation</a:t>
            </a:r>
          </a:p>
        </p:txBody>
      </p:sp>
      <p:graphicFrame>
        <p:nvGraphicFramePr>
          <p:cNvPr id="21" name="Picture Placeholder 19">
            <a:extLst>
              <a:ext uri="{FF2B5EF4-FFF2-40B4-BE49-F238E27FC236}">
                <a16:creationId xmlns:a16="http://schemas.microsoft.com/office/drawing/2014/main" id="{BC74EE60-DBC3-5F46-B820-CE6AA810F4BC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002971" y="2915565"/>
          <a:ext cx="3797754" cy="320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1ED0DC9-EABE-3747-B4F6-DDF5FFBA6985}"/>
              </a:ext>
            </a:extLst>
          </p:cNvPr>
          <p:cNvSpPr txBox="1">
            <a:spLocks/>
          </p:cNvSpPr>
          <p:nvPr/>
        </p:nvSpPr>
        <p:spPr>
          <a:xfrm>
            <a:off x="623889" y="2282661"/>
            <a:ext cx="5303836" cy="4586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50000"/>
              <a:buFont typeface="Arial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00000"/>
              <a:buFont typeface="Arial" charset="0"/>
              <a:buNone/>
              <a:tabLst/>
              <a:defRPr sz="1200" b="1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238125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247650" indent="-2476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+mj-lt"/>
              <a:buAutoNum type="arabicPeriod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495300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tx1"/>
                </a:solidFill>
                <a:latin typeface="+mn-lt"/>
                <a:ea typeface="Gill Sans MT" charset="0"/>
                <a:cs typeface="Gill Sans MT" charset="0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TT" b="1" dirty="0"/>
              <a:t>Q: And finally, could you tell me for each of the following </a:t>
            </a:r>
            <a:br>
              <a:rPr lang="en-TT" b="1" dirty="0"/>
            </a:br>
            <a:r>
              <a:rPr lang="en-TT" b="1" dirty="0"/>
              <a:t>statements, whether you believe them to be true or false?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CF92C-31D7-2D4D-A4DC-10411690D473}"/>
              </a:ext>
            </a:extLst>
          </p:cNvPr>
          <p:cNvSpPr txBox="1"/>
          <p:nvPr/>
        </p:nvSpPr>
        <p:spPr>
          <a:xfrm>
            <a:off x="565350" y="4535873"/>
            <a:ext cx="155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TT" sz="900" dirty="0">
                <a:solidFill>
                  <a:schemeClr val="accent2"/>
                </a:solidFill>
                <a:latin typeface="Arial (Body)"/>
              </a:rPr>
              <a:t>Only poor people chosen for vaccine trials in Africa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F93663-D72C-8447-9307-B7A409B2C5F2}"/>
              </a:ext>
            </a:extLst>
          </p:cNvPr>
          <p:cNvSpPr txBox="1"/>
          <p:nvPr/>
        </p:nvSpPr>
        <p:spPr>
          <a:xfrm>
            <a:off x="564379" y="3422738"/>
            <a:ext cx="155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TT" sz="900" b="0" i="0" u="none" strike="noStrike" baseline="0" dirty="0">
                <a:solidFill>
                  <a:schemeClr val="accent2"/>
                </a:solidFill>
                <a:latin typeface="Arial (Body)"/>
              </a:rPr>
              <a:t>COVID-19 is planned event by foreign actor</a:t>
            </a:r>
            <a:endParaRPr lang="ta-IN" sz="900" dirty="0">
              <a:solidFill>
                <a:schemeClr val="accent2"/>
              </a:solidFill>
              <a:latin typeface="Arial (Body)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473B6-71F8-1745-AB46-D46FC10FECBF}"/>
              </a:ext>
            </a:extLst>
          </p:cNvPr>
          <p:cNvSpPr txBox="1"/>
          <p:nvPr/>
        </p:nvSpPr>
        <p:spPr>
          <a:xfrm>
            <a:off x="564379" y="5649007"/>
            <a:ext cx="155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TT" sz="900" b="0" i="0" u="none" strike="noStrike" baseline="0" dirty="0">
                <a:solidFill>
                  <a:schemeClr val="accent2"/>
                </a:solidFill>
                <a:latin typeface="Arial (Body)"/>
              </a:rPr>
              <a:t>The spread of COVID-19 is linked to 5G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02FE3B-2187-7C40-A3B7-DE92A37BA490}"/>
              </a:ext>
            </a:extLst>
          </p:cNvPr>
          <p:cNvSpPr txBox="1"/>
          <p:nvPr/>
        </p:nvSpPr>
        <p:spPr>
          <a:xfrm>
            <a:off x="564379" y="3910056"/>
            <a:ext cx="1555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TT" sz="900" dirty="0">
                <a:solidFill>
                  <a:schemeClr val="accent2"/>
                </a:solidFill>
                <a:latin typeface="Arial (Body)"/>
              </a:rPr>
              <a:t>People in Africa are being used as guinea pigs in vaccine trials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097A0-0B2A-9C45-B63A-D1F9AA539060}"/>
              </a:ext>
            </a:extLst>
          </p:cNvPr>
          <p:cNvSpPr txBox="1"/>
          <p:nvPr/>
        </p:nvSpPr>
        <p:spPr>
          <a:xfrm>
            <a:off x="564379" y="5023191"/>
            <a:ext cx="1555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TT" sz="900" b="0" i="0" u="none" strike="noStrike" baseline="0" dirty="0">
                <a:solidFill>
                  <a:schemeClr val="accent2"/>
                </a:solidFill>
                <a:latin typeface="Arial (Body)"/>
              </a:rPr>
              <a:t>Vaccine trials in Africa have led to the death of several children</a:t>
            </a:r>
          </a:p>
        </p:txBody>
      </p:sp>
      <p:pic>
        <p:nvPicPr>
          <p:cNvPr id="18" name="Content Placeholder 17" descr="A picture containing person, person, outdoor, young&#10;&#10;Description automatically generated">
            <a:extLst>
              <a:ext uri="{FF2B5EF4-FFF2-40B4-BE49-F238E27FC236}">
                <a16:creationId xmlns:a16="http://schemas.microsoft.com/office/drawing/2014/main" id="{4C0F8C5F-2209-E04B-892E-51A50A7C82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1"/>
          <a:stretch/>
        </p:blipFill>
        <p:spPr>
          <a:xfrm>
            <a:off x="6250966" y="944127"/>
            <a:ext cx="5305300" cy="5449887"/>
          </a:xfr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38BF5E4-206B-134E-9AF7-E23A620EC260}"/>
              </a:ext>
            </a:extLst>
          </p:cNvPr>
          <p:cNvSpPr/>
          <p:nvPr/>
        </p:nvSpPr>
        <p:spPr>
          <a:xfrm>
            <a:off x="6287355" y="1016961"/>
            <a:ext cx="5268911" cy="5450373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AD5204BC-2E22-C04C-BB4F-493B7C628E57}"/>
              </a:ext>
            </a:extLst>
          </p:cNvPr>
          <p:cNvSpPr txBox="1">
            <a:spLocks/>
          </p:cNvSpPr>
          <p:nvPr/>
        </p:nvSpPr>
        <p:spPr>
          <a:xfrm>
            <a:off x="7049355" y="2618339"/>
            <a:ext cx="3744912" cy="1428750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50000"/>
              <a:buFont typeface="Arial" charset="0"/>
              <a:buNone/>
              <a:defRPr sz="1200" b="1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00000"/>
              <a:buFont typeface="Arial" charset="0"/>
              <a:buNone/>
              <a:tabLst/>
              <a:defRPr sz="1200" b="1" i="0" kern="1200">
                <a:solidFill>
                  <a:schemeClr val="accent2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238125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3pPr>
            <a:lvl4pPr marL="247650" indent="-2476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+mj-lt"/>
              <a:buAutoNum type="arabicPeriod"/>
              <a:tabLst/>
              <a:defRPr sz="1200" b="0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4pPr>
            <a:lvl5pPr marL="495300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300" b="0" dirty="0">
                <a:solidFill>
                  <a:schemeClr val="bg1"/>
                </a:solidFill>
              </a:rPr>
              <a:t>A </a:t>
            </a:r>
            <a:r>
              <a:rPr lang="en-GB" sz="1300" dirty="0">
                <a:solidFill>
                  <a:schemeClr val="bg1"/>
                </a:solidFill>
              </a:rPr>
              <a:t>significant proportion believe in vaccine-related rumours</a:t>
            </a:r>
            <a:r>
              <a:rPr lang="en-GB" sz="1300" b="0" dirty="0">
                <a:solidFill>
                  <a:schemeClr val="bg1"/>
                </a:solidFill>
              </a:rPr>
              <a:t>. Those from North Africa, men, younger respondents and those who believe that the threat from COVID-19 is exaggerated are more likely to believe these disinformation stories. </a:t>
            </a:r>
            <a:endParaRPr lang="en-GB" sz="1300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C08042B-7E44-9741-97E4-4EDB9D875D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804011F0-755C-D740-8A0D-EC8FACDD1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61899" y="6394014"/>
            <a:ext cx="9392015" cy="233999"/>
          </a:xfrm>
        </p:spPr>
        <p:txBody>
          <a:bodyPr/>
          <a:lstStyle/>
          <a:p>
            <a:r>
              <a:rPr lang="en-GB" dirty="0"/>
              <a:t>All Respondents: 12,570</a:t>
            </a:r>
          </a:p>
        </p:txBody>
      </p:sp>
    </p:spTree>
    <p:extLst>
      <p:ext uri="{BB962C8B-B14F-4D97-AF65-F5344CB8AC3E}">
        <p14:creationId xmlns:p14="http://schemas.microsoft.com/office/powerpoint/2010/main" val="320054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8A825B3-60B4-B745-947F-E1BB822DF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9349" y="1043458"/>
            <a:ext cx="5268913" cy="5449887"/>
          </a:xfrm>
          <a:prstGeom prst="rect">
            <a:avLst/>
          </a:prstGeom>
        </p:spPr>
      </p:pic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F6FFFFFF-D4FC-9847-83F8-F985C469B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194479"/>
            <a:ext cx="5303837" cy="823912"/>
          </a:xfrm>
        </p:spPr>
        <p:txBody>
          <a:bodyPr/>
          <a:lstStyle/>
          <a:p>
            <a:r>
              <a:rPr lang="en-GB" sz="2800" b="0" dirty="0"/>
              <a:t>Advocacy for COVID-19 vaccine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8BF5E4-206B-134E-9AF7-E23A620EC260}"/>
              </a:ext>
            </a:extLst>
          </p:cNvPr>
          <p:cNvSpPr/>
          <p:nvPr/>
        </p:nvSpPr>
        <p:spPr>
          <a:xfrm>
            <a:off x="6242263" y="1101714"/>
            <a:ext cx="5256000" cy="5450373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AD5204BC-2E22-C04C-BB4F-493B7C628E57}"/>
              </a:ext>
            </a:extLst>
          </p:cNvPr>
          <p:cNvSpPr txBox="1">
            <a:spLocks/>
          </p:cNvSpPr>
          <p:nvPr/>
        </p:nvSpPr>
        <p:spPr>
          <a:xfrm>
            <a:off x="6802021" y="2618339"/>
            <a:ext cx="4123570" cy="1428750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50000"/>
              <a:buFont typeface="Arial" charset="0"/>
              <a:buNone/>
              <a:defRPr sz="1200" b="1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00000"/>
              <a:buFont typeface="Arial" charset="0"/>
              <a:buNone/>
              <a:tabLst/>
              <a:defRPr sz="1200" b="1" i="0" kern="1200">
                <a:solidFill>
                  <a:schemeClr val="accent2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238125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3pPr>
            <a:lvl4pPr marL="247650" indent="-2476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+mj-lt"/>
              <a:buAutoNum type="arabicPeriod"/>
              <a:tabLst/>
              <a:defRPr sz="1200" b="0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4pPr>
            <a:lvl5pPr marL="495300" indent="-23812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charset="0"/>
              <a:buChar char="•"/>
              <a:tabLst/>
              <a:defRPr sz="1200" b="0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Gill Sans MT" charset="0"/>
                <a:cs typeface="Gill Sans MT" charset="0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>
                <a:solidFill>
                  <a:schemeClr val="bg1"/>
                </a:solidFill>
              </a:rPr>
              <a:t>Despite regional differences the </a:t>
            </a:r>
            <a:r>
              <a:rPr lang="en-GB" sz="1600" dirty="0">
                <a:solidFill>
                  <a:schemeClr val="bg1"/>
                </a:solidFill>
              </a:rPr>
              <a:t>World Health Organisation (WHO) and healthcare professionals are </a:t>
            </a:r>
            <a:r>
              <a:rPr lang="en-GB" sz="1600" b="0" dirty="0">
                <a:solidFill>
                  <a:schemeClr val="bg1"/>
                </a:solidFill>
              </a:rPr>
              <a:t>key sources that need to provide their seal of approval in order for respondents to trust in the safety and efficacy of a potential COVID-19 vaccine.</a:t>
            </a:r>
          </a:p>
        </p:txBody>
      </p:sp>
      <p:graphicFrame>
        <p:nvGraphicFramePr>
          <p:cNvPr id="16" name="Content Placeholder 1">
            <a:extLst>
              <a:ext uri="{FF2B5EF4-FFF2-40B4-BE49-F238E27FC236}">
                <a16:creationId xmlns:a16="http://schemas.microsoft.com/office/drawing/2014/main" id="{C77C69B4-09D3-0549-AAE1-0B99B06EE8F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23888" y="2505075"/>
          <a:ext cx="5303837" cy="3552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979C8-A974-0C46-A29D-C1D89B7632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1A14A-09F0-2649-B54E-266D2F08AE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61487" y="6435088"/>
            <a:ext cx="9392015" cy="233999"/>
          </a:xfrm>
        </p:spPr>
        <p:txBody>
          <a:bodyPr/>
          <a:lstStyle/>
          <a:p>
            <a:r>
              <a:rPr lang="en-GB" sz="700" dirty="0">
                <a:solidFill>
                  <a:schemeClr val="tx2"/>
                </a:solidFill>
              </a:rPr>
              <a:t>All Respondents: 12,570</a:t>
            </a:r>
          </a:p>
        </p:txBody>
      </p:sp>
    </p:spTree>
    <p:extLst>
      <p:ext uri="{BB962C8B-B14F-4D97-AF65-F5344CB8AC3E}">
        <p14:creationId xmlns:p14="http://schemas.microsoft.com/office/powerpoint/2010/main" val="123107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AF578D4-2D02-4B56-BE58-BF16FC02B2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AF578D4-2D02-4B56-BE58-BF16FC02B2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CCAD3B5-FE27-4460-98A4-EA2CB8880A6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24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824BA-3E4A-42A6-8172-ACE291ABEF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3259" y="175691"/>
            <a:ext cx="1172548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0">
            <a:spAutoFit/>
          </a:bodyPr>
          <a:lstStyle/>
          <a:p>
            <a:pPr algn="ctr"/>
            <a:r>
              <a:rPr lang="en-US" sz="3200" dirty="0"/>
              <a:t>COVID-19 will cost global tourism at least $1.2 trillion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C5816-1CFE-4A98-92FA-B0A505ECD71D}"/>
              </a:ext>
            </a:extLst>
          </p:cNvPr>
          <p:cNvSpPr txBox="1">
            <a:spLocks/>
          </p:cNvSpPr>
          <p:nvPr/>
        </p:nvSpPr>
        <p:spPr>
          <a:xfrm>
            <a:off x="233259" y="1206895"/>
            <a:ext cx="2848345" cy="4840447"/>
          </a:xfrm>
          <a:prstGeom prst="homePlate">
            <a:avLst>
              <a:gd name="adj" fmla="val 19536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</p:spPr>
        <p:txBody>
          <a:bodyPr vert="horz" wrap="square" lIns="182880" tIns="76200" rIns="73152" bIns="76200" rtlCol="0" anchor="ctr">
            <a:noAutofit/>
          </a:bodyPr>
          <a:lstStyle>
            <a:defPPr>
              <a:defRPr lang="en-US"/>
            </a:defPPr>
            <a:lvl1pPr marL="0" lvl="0" indent="0" algn="ctr" defTabSz="913526" eaLnBrk="1" latinLnBrk="0" hangingPunct="1">
              <a:buClr>
                <a:schemeClr val="tx2"/>
              </a:buClr>
              <a:buSzPct val="100000"/>
              <a:defRPr sz="2000" b="1" baseline="0">
                <a:solidFill>
                  <a:schemeClr val="bg1"/>
                </a:solidFill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l"/>
            <a:r>
              <a:rPr lang="en-ZA" sz="3000" dirty="0"/>
              <a:t>Vaccinating 60% of the population would allow Member States 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0AAE7-AAC7-4ECD-9E51-2884A467EB0F}"/>
              </a:ext>
            </a:extLst>
          </p:cNvPr>
          <p:cNvSpPr txBox="1">
            <a:spLocks/>
          </p:cNvSpPr>
          <p:nvPr/>
        </p:nvSpPr>
        <p:spPr>
          <a:xfrm>
            <a:off x="3319369" y="1437575"/>
            <a:ext cx="3829045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ZA" sz="3600" b="1" dirty="0">
                <a:solidFill>
                  <a:schemeClr val="tx2"/>
                </a:solidFill>
              </a:rPr>
              <a:t>Timely return to the regional economic development agenda</a:t>
            </a:r>
          </a:p>
        </p:txBody>
      </p:sp>
      <p:pic>
        <p:nvPicPr>
          <p:cNvPr id="16" name="CustomIcon">
            <a:extLst>
              <a:ext uri="{FF2B5EF4-FFF2-40B4-BE49-F238E27FC236}">
                <a16:creationId xmlns:a16="http://schemas.microsoft.com/office/drawing/2014/main" id="{95A466FC-5B44-46ED-85B7-20FA51FEF89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52139" y="4516157"/>
            <a:ext cx="1437407" cy="1437407"/>
          </a:xfrm>
          <a:prstGeom prst="rect">
            <a:avLst/>
          </a:prstGeom>
        </p:spPr>
      </p:pic>
      <p:cxnSp>
        <p:nvCxnSpPr>
          <p:cNvPr id="15" name="VerticalLine2 11">
            <a:extLst>
              <a:ext uri="{FF2B5EF4-FFF2-40B4-BE49-F238E27FC236}">
                <a16:creationId xmlns:a16="http://schemas.microsoft.com/office/drawing/2014/main" id="{997A11B2-C3BC-4EA1-ACFB-17F2F44C4995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034787" y="1277918"/>
            <a:ext cx="0" cy="1974454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FF6D97F-5ACD-4696-B169-917F32E454CE}"/>
              </a:ext>
            </a:extLst>
          </p:cNvPr>
          <p:cNvSpPr>
            <a:spLocks/>
          </p:cNvSpPr>
          <p:nvPr/>
        </p:nvSpPr>
        <p:spPr>
          <a:xfrm>
            <a:off x="7542506" y="3403875"/>
            <a:ext cx="403957" cy="44649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C3E3B3-2612-47F3-97D6-33F09CA41267}"/>
              </a:ext>
            </a:extLst>
          </p:cNvPr>
          <p:cNvSpPr txBox="1">
            <a:spLocks/>
          </p:cNvSpPr>
          <p:nvPr/>
        </p:nvSpPr>
        <p:spPr>
          <a:xfrm>
            <a:off x="6830398" y="3348821"/>
            <a:ext cx="403957" cy="52992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ZA" sz="7000" b="1" dirty="0">
                <a:solidFill>
                  <a:schemeClr val="tx2"/>
                </a:solidFill>
              </a:rPr>
              <a:t>+</a:t>
            </a:r>
          </a:p>
        </p:txBody>
      </p:sp>
      <p:cxnSp>
        <p:nvCxnSpPr>
          <p:cNvPr id="17" name="VerticalLine2 11">
            <a:extLst>
              <a:ext uri="{FF2B5EF4-FFF2-40B4-BE49-F238E27FC236}">
                <a16:creationId xmlns:a16="http://schemas.microsoft.com/office/drawing/2014/main" id="{C74BAD43-E3EA-45B5-8115-DB48E95398D7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7035593" y="4072888"/>
            <a:ext cx="0" cy="1974454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06" y="2357435"/>
            <a:ext cx="4563944" cy="3042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78769" y="1388943"/>
            <a:ext cx="1971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b="1" dirty="0">
                <a:solidFill>
                  <a:schemeClr val="tx2"/>
                </a:solidFill>
              </a:rPr>
              <a:t>Tourism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23814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C13385-9380-AE4E-B2C5-5CFB620B6CE9}"/>
              </a:ext>
            </a:extLst>
          </p:cNvPr>
          <p:cNvSpPr txBox="1"/>
          <p:nvPr/>
        </p:nvSpPr>
        <p:spPr>
          <a:xfrm>
            <a:off x="7323907" y="1156877"/>
            <a:ext cx="4646733" cy="470898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9F2241"/>
              </a:buClr>
              <a:buSzPct val="120000"/>
            </a:pPr>
            <a:endParaRPr lang="en-US" sz="1600" dirty="0">
              <a:solidFill>
                <a:schemeClr val="bg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bg1"/>
                </a:solidFill>
              </a:rPr>
              <a:t>Qantas CEO Alan Joyce said the airline is planning to require passengers traveling internationally 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prove they have been vaccinated against COVID-19 after the vaccinations become available to the public.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chemeClr val="bg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bg1"/>
                </a:solidFill>
              </a:rPr>
              <a:t>The company is looking to change its terms and conditions to ensure travelers get vaccinated before getting on the aircraft. 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chemeClr val="bg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airlines across the world are looking to adopt similar measures</a:t>
            </a: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2" y="1299357"/>
            <a:ext cx="5753144" cy="4424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44D81E7-41AC-4A40-9A5F-D6D9C78B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30983"/>
            <a:ext cx="12035246" cy="75860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AIRLINES TO REQUIRE </a:t>
            </a:r>
            <a:r>
              <a:rPr lang="en-US" sz="2700" b="1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COVID19 VACCINATION CERTIFICATE</a:t>
            </a:r>
            <a:r>
              <a:rPr lang="en-US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SOON…</a:t>
            </a:r>
            <a:endParaRPr lang="en-US" sz="2700" dirty="0">
              <a:solidFill>
                <a:srgbClr val="FFD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72" y="974907"/>
            <a:ext cx="7569200" cy="56769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4D81E7-41AC-4A40-9A5F-D6D9C78B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1" y="-32707"/>
            <a:ext cx="12035246" cy="75860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AIRLINES TO REQUIRE </a:t>
            </a:r>
            <a:r>
              <a:rPr lang="en-US" sz="2700" b="1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COVID19 VACCINATION CERTIFICATE</a:t>
            </a:r>
            <a:r>
              <a:rPr lang="en-US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SOON…</a:t>
            </a:r>
            <a:endParaRPr lang="en-US" sz="2700" dirty="0">
              <a:solidFill>
                <a:srgbClr val="FFD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17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2C222D-7824-48F1-B0B7-8CD97143E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94" y="1462075"/>
            <a:ext cx="2556687" cy="1915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ADFAE3-AE84-4742-88FE-25CE55488327}"/>
              </a:ext>
            </a:extLst>
          </p:cNvPr>
          <p:cNvSpPr txBox="1"/>
          <p:nvPr/>
        </p:nvSpPr>
        <p:spPr>
          <a:xfrm>
            <a:off x="1348016" y="6381897"/>
            <a:ext cx="89306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1 https://www.devex.com/news/data-suggests-the-pandemic-is-playing-out-differently-in-africa-98204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E76E39-86D7-487D-B756-5A87547C3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r="5641"/>
          <a:stretch/>
        </p:blipFill>
        <p:spPr>
          <a:xfrm>
            <a:off x="346836" y="1462075"/>
            <a:ext cx="2556688" cy="19212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12196F-302C-4326-8587-7708AABDAF75}"/>
              </a:ext>
            </a:extLst>
          </p:cNvPr>
          <p:cNvSpPr txBox="1"/>
          <p:nvPr/>
        </p:nvSpPr>
        <p:spPr>
          <a:xfrm>
            <a:off x="4169094" y="3756857"/>
            <a:ext cx="2783249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&gt;80 of employment in the informal economy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Loosen Public Health Social Measures (PHSM)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A61C00"/>
                </a:solidFill>
              </a:rPr>
              <a:t>Lockdowns have a devastating effect on livelihoods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D6B0EF9-6709-4EA1-B40F-657DC30D0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-1571" b="1571"/>
          <a:stretch/>
        </p:blipFill>
        <p:spPr>
          <a:xfrm>
            <a:off x="8341918" y="1462075"/>
            <a:ext cx="2559532" cy="19212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C890DB7-7D1B-4A95-BD7A-793088481D7D}"/>
              </a:ext>
            </a:extLst>
          </p:cNvPr>
          <p:cNvSpPr txBox="1"/>
          <p:nvPr/>
        </p:nvSpPr>
        <p:spPr>
          <a:xfrm>
            <a:off x="346837" y="3724617"/>
            <a:ext cx="2556687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&gt;90% of infections in sub-Saharan Africa in persons under 60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&gt;80% of cases asymptomatic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A61C00"/>
                </a:solidFill>
              </a:rPr>
              <a:t>Young people remain a reservoir of the virus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9F268-0589-4F78-B134-378FACA160DF}"/>
              </a:ext>
            </a:extLst>
          </p:cNvPr>
          <p:cNvSpPr txBox="1"/>
          <p:nvPr/>
        </p:nvSpPr>
        <p:spPr>
          <a:xfrm>
            <a:off x="8343341" y="3724616"/>
            <a:ext cx="2558110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Multi-generation homes, large areas with high population density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Limited facilities for remote education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A61C00"/>
                </a:solidFill>
              </a:rPr>
              <a:t>Limited ability to enforce social distancing</a:t>
            </a:r>
          </a:p>
        </p:txBody>
      </p:sp>
      <p:pic>
        <p:nvPicPr>
          <p:cNvPr id="32" name="Graphic 31" descr="Heart with pulse">
            <a:extLst>
              <a:ext uri="{FF2B5EF4-FFF2-40B4-BE49-F238E27FC236}">
                <a16:creationId xmlns:a16="http://schemas.microsoft.com/office/drawing/2014/main" id="{DDA49E4C-2238-41E6-8120-5B9D23AE3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4750" y="1074303"/>
            <a:ext cx="914400" cy="914400"/>
          </a:xfrm>
          <a:prstGeom prst="rect">
            <a:avLst/>
          </a:prstGeom>
        </p:spPr>
      </p:pic>
      <p:pic>
        <p:nvPicPr>
          <p:cNvPr id="33" name="Graphic 32" descr="Bank">
            <a:extLst>
              <a:ext uri="{FF2B5EF4-FFF2-40B4-BE49-F238E27FC236}">
                <a16:creationId xmlns:a16="http://schemas.microsoft.com/office/drawing/2014/main" id="{D375E299-6D3B-4F0B-AF52-13627D7046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6887" y="1014236"/>
            <a:ext cx="914400" cy="914400"/>
          </a:xfrm>
          <a:prstGeom prst="rect">
            <a:avLst/>
          </a:prstGeom>
        </p:spPr>
      </p:pic>
      <p:pic>
        <p:nvPicPr>
          <p:cNvPr id="34" name="Graphic 33" descr="Group of women">
            <a:extLst>
              <a:ext uri="{FF2B5EF4-FFF2-40B4-BE49-F238E27FC236}">
                <a16:creationId xmlns:a16="http://schemas.microsoft.com/office/drawing/2014/main" id="{DD5560F8-20D9-45B9-A465-59CA3104FC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66222" y="971548"/>
            <a:ext cx="914400" cy="91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36" y="137768"/>
            <a:ext cx="11569393" cy="492443"/>
          </a:xfrm>
        </p:spPr>
        <p:txBody>
          <a:bodyPr/>
          <a:lstStyle/>
          <a:p>
            <a:pPr algn="ctr"/>
            <a:r>
              <a:rPr lang="en-GB" sz="3200" dirty="0"/>
              <a:t>The reality of COVID-19 on the African continent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764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CDD6-0B76-BF4D-AC76-BDE8EB163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51" y="281282"/>
            <a:ext cx="11725484" cy="369332"/>
          </a:xfrm>
        </p:spPr>
        <p:txBody>
          <a:bodyPr/>
          <a:lstStyle/>
          <a:p>
            <a:r>
              <a:rPr lang="en-US" dirty="0"/>
              <a:t>Global impact of COVID-19-associated deaths on orphans and caregivers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8B0E8F-2506-4749-AA90-B1EB6566DBA0}"/>
              </a:ext>
            </a:extLst>
          </p:cNvPr>
          <p:cNvGrpSpPr/>
          <p:nvPr/>
        </p:nvGrpSpPr>
        <p:grpSpPr>
          <a:xfrm rot="21391672">
            <a:off x="301383" y="1364116"/>
            <a:ext cx="4399424" cy="4577651"/>
            <a:chOff x="2852384" y="2159818"/>
            <a:chExt cx="3243085" cy="26521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71A758-EA79-1840-BB91-22169F245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4825" y="2159818"/>
              <a:ext cx="2867613" cy="298506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055FD3-B816-EF47-B4B8-D8E7C47F37CF}"/>
                </a:ext>
              </a:extLst>
            </p:cNvPr>
            <p:cNvGrpSpPr/>
            <p:nvPr/>
          </p:nvGrpSpPr>
          <p:grpSpPr>
            <a:xfrm>
              <a:off x="2852384" y="2494393"/>
              <a:ext cx="3243085" cy="2317606"/>
              <a:chOff x="3067051" y="2515856"/>
              <a:chExt cx="3243085" cy="2317606"/>
            </a:xfrm>
          </p:grpSpPr>
          <p:pic>
            <p:nvPicPr>
              <p:cNvPr id="15" name="Picture 14" descr="A person sitting on a green bench&#10;&#10;Description automatically generated">
                <a:extLst>
                  <a:ext uri="{FF2B5EF4-FFF2-40B4-BE49-F238E27FC236}">
                    <a16:creationId xmlns:a16="http://schemas.microsoft.com/office/drawing/2014/main" id="{B47FD9C9-E900-B84C-B398-33914913E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7051" y="2515856"/>
                <a:ext cx="3197790" cy="2317606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89C8488-8081-ED48-AD07-C6F096638D61}"/>
                  </a:ext>
                </a:extLst>
              </p:cNvPr>
              <p:cNvSpPr/>
              <p:nvPr/>
            </p:nvSpPr>
            <p:spPr>
              <a:xfrm>
                <a:off x="5841242" y="2886501"/>
                <a:ext cx="468894" cy="15763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1867" kern="0">
                  <a:solidFill>
                    <a:srgbClr val="FFC000"/>
                  </a:solidFill>
                  <a:latin typeface="Myriad Web Pro"/>
                  <a:sym typeface="Arial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BCEEDE-EA7C-0D4F-A562-22F10A68336A}"/>
              </a:ext>
            </a:extLst>
          </p:cNvPr>
          <p:cNvGrpSpPr/>
          <p:nvPr/>
        </p:nvGrpSpPr>
        <p:grpSpPr>
          <a:xfrm rot="361896">
            <a:off x="4487110" y="1467004"/>
            <a:ext cx="4183911" cy="4923313"/>
            <a:chOff x="5164084" y="741982"/>
            <a:chExt cx="3174067" cy="3302387"/>
          </a:xfrm>
        </p:grpSpPr>
        <p:pic>
          <p:nvPicPr>
            <p:cNvPr id="30" name="Picture 29" descr="Text&#10;&#10;Description automatically generated">
              <a:extLst>
                <a:ext uri="{FF2B5EF4-FFF2-40B4-BE49-F238E27FC236}">
                  <a16:creationId xmlns:a16="http://schemas.microsoft.com/office/drawing/2014/main" id="{F8C05DA1-9C31-E242-A623-D5D63B625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084" y="921639"/>
              <a:ext cx="3174067" cy="81054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3FC9A12-A758-E745-A62A-06D70B20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4084" y="741982"/>
              <a:ext cx="3174067" cy="205347"/>
            </a:xfrm>
            <a:prstGeom prst="rect">
              <a:avLst/>
            </a:prstGeom>
          </p:spPr>
        </p:pic>
        <p:pic>
          <p:nvPicPr>
            <p:cNvPr id="34" name="Picture 33" descr="A picture containing person, indoor, crowd&#10;&#10;Description automatically generated">
              <a:extLst>
                <a:ext uri="{FF2B5EF4-FFF2-40B4-BE49-F238E27FC236}">
                  <a16:creationId xmlns:a16="http://schemas.microsoft.com/office/drawing/2014/main" id="{42333D58-3652-6349-B06A-214631B39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4084" y="1726521"/>
              <a:ext cx="3174067" cy="231784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4C5D04-D2A0-5F4A-8019-A06967A05CD2}"/>
              </a:ext>
            </a:extLst>
          </p:cNvPr>
          <p:cNvGrpSpPr/>
          <p:nvPr/>
        </p:nvGrpSpPr>
        <p:grpSpPr>
          <a:xfrm rot="20874016">
            <a:off x="3074713" y="2770602"/>
            <a:ext cx="2930432" cy="3464780"/>
            <a:chOff x="71366" y="1097181"/>
            <a:chExt cx="2231201" cy="2674571"/>
          </a:xfrm>
        </p:grpSpPr>
        <p:pic>
          <p:nvPicPr>
            <p:cNvPr id="5" name="Picture 4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128F039A-40D5-2142-932F-DA679A18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66" y="1097181"/>
              <a:ext cx="2228108" cy="319644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CE2C80EB-B2B7-0E4C-8017-1D81F311C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66" y="1391923"/>
              <a:ext cx="2228108" cy="896125"/>
            </a:xfrm>
            <a:prstGeom prst="rect">
              <a:avLst/>
            </a:prstGeom>
          </p:spPr>
        </p:pic>
        <p:pic>
          <p:nvPicPr>
            <p:cNvPr id="11" name="Picture 10" descr="A picture containing person, clothing&#10;&#10;Description automatically generated">
              <a:extLst>
                <a:ext uri="{FF2B5EF4-FFF2-40B4-BE49-F238E27FC236}">
                  <a16:creationId xmlns:a16="http://schemas.microsoft.com/office/drawing/2014/main" id="{022A90B9-4B64-0E48-AF58-45E3F4716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66" y="2288048"/>
              <a:ext cx="2231201" cy="14837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7B8B2A-0B2F-3C44-BAD4-2B05A118B4FD}"/>
              </a:ext>
            </a:extLst>
          </p:cNvPr>
          <p:cNvGrpSpPr/>
          <p:nvPr/>
        </p:nvGrpSpPr>
        <p:grpSpPr>
          <a:xfrm rot="20919918">
            <a:off x="7968095" y="1574866"/>
            <a:ext cx="4186581" cy="4208433"/>
            <a:chOff x="5932143" y="1150927"/>
            <a:chExt cx="3197790" cy="2860927"/>
          </a:xfrm>
        </p:grpSpPr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3E93CD37-C44A-5346-908A-DA477D450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143" y="3348366"/>
              <a:ext cx="3197790" cy="663488"/>
            </a:xfrm>
            <a:prstGeom prst="rect">
              <a:avLst/>
            </a:prstGeom>
          </p:spPr>
        </p:pic>
        <p:pic>
          <p:nvPicPr>
            <p:cNvPr id="21" name="Picture 20" descr="A couple of women sitting on a bench&#10;&#10;Description automatically generated with low confidence">
              <a:extLst>
                <a:ext uri="{FF2B5EF4-FFF2-40B4-BE49-F238E27FC236}">
                  <a16:creationId xmlns:a16="http://schemas.microsoft.com/office/drawing/2014/main" id="{A90874A1-1586-B842-8D3F-C864439C2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84889" y="1625492"/>
              <a:ext cx="2787228" cy="177950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8AF0620-93B5-5A46-9EE9-EC3DD600CC11}"/>
                </a:ext>
              </a:extLst>
            </p:cNvPr>
            <p:cNvGrpSpPr/>
            <p:nvPr/>
          </p:nvGrpSpPr>
          <p:grpSpPr>
            <a:xfrm>
              <a:off x="7089542" y="1150927"/>
              <a:ext cx="777922" cy="474565"/>
              <a:chOff x="4101536" y="895571"/>
              <a:chExt cx="1248386" cy="641436"/>
            </a:xfrm>
          </p:grpSpPr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E4AD4232-A026-364C-9761-397399FD9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01536" y="895571"/>
                <a:ext cx="1248386" cy="641436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839D8E6-E8F9-AB44-9BE7-41E0DDEFAB0B}"/>
                  </a:ext>
                </a:extLst>
              </p:cNvPr>
              <p:cNvSpPr/>
              <p:nvPr/>
            </p:nvSpPr>
            <p:spPr>
              <a:xfrm>
                <a:off x="4940490" y="895571"/>
                <a:ext cx="409432" cy="25266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1867" kern="0">
                  <a:solidFill>
                    <a:srgbClr val="FFC000"/>
                  </a:solidFill>
                  <a:latin typeface="Myriad Web Pro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76CE11-FF01-42B8-BDD7-82B65C472BAB}"/>
              </a:ext>
            </a:extLst>
          </p:cNvPr>
          <p:cNvSpPr txBox="1"/>
          <p:nvPr/>
        </p:nvSpPr>
        <p:spPr>
          <a:xfrm>
            <a:off x="0" y="6370320"/>
            <a:ext cx="1474594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1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3CAA040A-52AB-0947-AB37-2B567787C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80" y="1007538"/>
            <a:ext cx="6866688" cy="528471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764473" y="92199"/>
            <a:ext cx="11180478" cy="65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2400" b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EPIDEMIOLOGICAL UPDATE IN AFRICA | </a:t>
            </a:r>
            <a:r>
              <a:rPr lang="en-US" sz="3200" b="1" kern="0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</a:p>
        </p:txBody>
      </p:sp>
      <p:sp>
        <p:nvSpPr>
          <p:cNvPr id="12" name="Google Shape;716;p69"/>
          <p:cNvSpPr txBox="1">
            <a:spLocks/>
          </p:cNvSpPr>
          <p:nvPr/>
        </p:nvSpPr>
        <p:spPr bwMode="auto">
          <a:xfrm>
            <a:off x="805864" y="950722"/>
            <a:ext cx="7962600" cy="279259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sz="1800" b="1" kern="0" dirty="0">
                <a:solidFill>
                  <a:srgbClr val="9F22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11 January 2021, 9:00 AM EAT</a:t>
            </a:r>
            <a:endParaRPr lang="en-GB" sz="3400" b="1" kern="0" dirty="0">
              <a:solidFill>
                <a:srgbClr val="9F22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85FA27-E8E4-6848-8621-F360627FBDB0}"/>
              </a:ext>
            </a:extLst>
          </p:cNvPr>
          <p:cNvGrpSpPr/>
          <p:nvPr/>
        </p:nvGrpSpPr>
        <p:grpSpPr>
          <a:xfrm>
            <a:off x="1856357" y="1504971"/>
            <a:ext cx="1797006" cy="4357012"/>
            <a:chOff x="2408196" y="3298241"/>
            <a:chExt cx="1197057" cy="2902377"/>
          </a:xfrm>
        </p:grpSpPr>
        <p:sp>
          <p:nvSpPr>
            <p:cNvPr id="14" name="Google Shape;781;p68">
              <a:extLst>
                <a:ext uri="{FF2B5EF4-FFF2-40B4-BE49-F238E27FC236}">
                  <a16:creationId xmlns:a16="http://schemas.microsoft.com/office/drawing/2014/main" id="{0B5A9B4D-CCAF-7144-A9A2-E535A66A2842}"/>
                </a:ext>
              </a:extLst>
            </p:cNvPr>
            <p:cNvSpPr/>
            <p:nvPr/>
          </p:nvSpPr>
          <p:spPr>
            <a:xfrm>
              <a:off x="2412081" y="3298241"/>
              <a:ext cx="1184414" cy="788709"/>
            </a:xfrm>
            <a:prstGeom prst="rect">
              <a:avLst/>
            </a:prstGeom>
            <a:solidFill>
              <a:srgbClr val="DD7E6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&gt;3.06M</a:t>
              </a:r>
              <a:r>
                <a:rPr lang="en-US" sz="28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lvl="0" algn="ctr">
                <a:buClr>
                  <a:schemeClr val="dk1"/>
                </a:buClr>
                <a:buSzPts val="1100"/>
              </a:pPr>
              <a:r>
                <a:rPr lang="en-US" sz="14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cases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781;p68">
              <a:extLst>
                <a:ext uri="{FF2B5EF4-FFF2-40B4-BE49-F238E27FC236}">
                  <a16:creationId xmlns:a16="http://schemas.microsoft.com/office/drawing/2014/main" id="{85398E6F-C308-844A-A8AA-FC3F826BFC61}"/>
                </a:ext>
              </a:extLst>
            </p:cNvPr>
            <p:cNvSpPr/>
            <p:nvPr/>
          </p:nvSpPr>
          <p:spPr>
            <a:xfrm>
              <a:off x="2420839" y="4307797"/>
              <a:ext cx="1184414" cy="838525"/>
            </a:xfrm>
            <a:prstGeom prst="rect">
              <a:avLst/>
            </a:prstGeom>
            <a:solidFill>
              <a:srgbClr val="348F4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28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&gt;2.4M</a:t>
              </a:r>
              <a:r>
                <a:rPr lang="en-US" sz="28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4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recoveries</a:t>
              </a:r>
            </a:p>
            <a:p>
              <a:pPr lvl="0" algn="ctr"/>
              <a:r>
                <a:rPr lang="en-US" sz="14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(85%)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781;p68">
              <a:extLst>
                <a:ext uri="{FF2B5EF4-FFF2-40B4-BE49-F238E27FC236}">
                  <a16:creationId xmlns:a16="http://schemas.microsoft.com/office/drawing/2014/main" id="{162568DD-BA43-BD4D-A694-17AC685E7700}"/>
                </a:ext>
              </a:extLst>
            </p:cNvPr>
            <p:cNvSpPr/>
            <p:nvPr/>
          </p:nvSpPr>
          <p:spPr>
            <a:xfrm>
              <a:off x="2408196" y="5367168"/>
              <a:ext cx="1184414" cy="833450"/>
            </a:xfrm>
            <a:prstGeom prst="rect">
              <a:avLst/>
            </a:prstGeom>
            <a:solidFill>
              <a:srgbClr val="85200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28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&gt;78K</a:t>
              </a:r>
            </a:p>
            <a:p>
              <a:pPr lvl="0" algn="ctr"/>
              <a:r>
                <a:rPr lang="en-US" sz="14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deaths</a:t>
              </a:r>
            </a:p>
            <a:p>
              <a:pPr lvl="0" algn="ctr"/>
              <a:r>
                <a:rPr lang="en-US" sz="14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CFR: 2.4%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99770" y="4572796"/>
            <a:ext cx="2560058" cy="1032911"/>
            <a:chOff x="5922677" y="4293537"/>
            <a:chExt cx="2560058" cy="103291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1938B8-1C36-E043-B08C-A85474C3C6A4}"/>
                </a:ext>
              </a:extLst>
            </p:cNvPr>
            <p:cNvSpPr txBox="1"/>
            <p:nvPr/>
          </p:nvSpPr>
          <p:spPr>
            <a:xfrm>
              <a:off x="7956629" y="4293537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0.5M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922677" y="4447743"/>
              <a:ext cx="2106634" cy="878705"/>
              <a:chOff x="5922677" y="4447743"/>
              <a:chExt cx="2106634" cy="878705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02FA7C7-AC26-AD4B-A105-6A8C5EA9ED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2677" y="4447743"/>
                <a:ext cx="2106634" cy="1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3412D2A-4FB0-AC40-AD0B-DAED727429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2677" y="4447743"/>
                <a:ext cx="0" cy="878705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DFB952-CA1C-5D4A-915D-1994FC28E463}"/>
                  </a:ext>
                </a:extLst>
              </p:cNvPr>
              <p:cNvSpPr txBox="1"/>
              <p:nvPr/>
            </p:nvSpPr>
            <p:spPr>
              <a:xfrm>
                <a:off x="6269324" y="4524297"/>
                <a:ext cx="1050288" cy="338554"/>
              </a:xfrm>
              <a:prstGeom prst="rect">
                <a:avLst/>
              </a:prstGeom>
              <a:solidFill>
                <a:srgbClr val="9F224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133 days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7162011" y="3770628"/>
            <a:ext cx="1858556" cy="817913"/>
            <a:chOff x="7149574" y="3249761"/>
            <a:chExt cx="1858556" cy="107263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0A7640-8EC7-2C44-9774-F56CE328A1FA}"/>
                </a:ext>
              </a:extLst>
            </p:cNvPr>
            <p:cNvSpPr txBox="1"/>
            <p:nvPr/>
          </p:nvSpPr>
          <p:spPr>
            <a:xfrm>
              <a:off x="8502863" y="3249761"/>
              <a:ext cx="5052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149574" y="3444847"/>
              <a:ext cx="1395262" cy="877547"/>
              <a:chOff x="7149574" y="3444847"/>
              <a:chExt cx="1395262" cy="877547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CAB03EB-AC27-0F47-A67D-8D352A78D4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5034" y="3444847"/>
                <a:ext cx="369802" cy="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0A426BB-34EC-CC4D-800A-3EB908DBD2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7860" y="3459009"/>
                <a:ext cx="0" cy="863385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4FFD7FA-57C0-AC4B-BB24-059671842D3B}"/>
                  </a:ext>
                </a:extLst>
              </p:cNvPr>
              <p:cNvSpPr txBox="1"/>
              <p:nvPr/>
            </p:nvSpPr>
            <p:spPr>
              <a:xfrm>
                <a:off x="7149574" y="3706035"/>
                <a:ext cx="936475" cy="443989"/>
              </a:xfrm>
              <a:prstGeom prst="rect">
                <a:avLst/>
              </a:prstGeom>
              <a:solidFill>
                <a:srgbClr val="9F224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 days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7653962" y="2891924"/>
            <a:ext cx="2220866" cy="915362"/>
            <a:chOff x="7796790" y="2305699"/>
            <a:chExt cx="2220866" cy="9674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21B85C-2A5C-C642-9B6A-C54BED2905F6}"/>
                </a:ext>
              </a:extLst>
            </p:cNvPr>
            <p:cNvSpPr txBox="1"/>
            <p:nvPr/>
          </p:nvSpPr>
          <p:spPr>
            <a:xfrm>
              <a:off x="9491550" y="230569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1.5M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796790" y="2436944"/>
              <a:ext cx="1749546" cy="836233"/>
              <a:chOff x="7796790" y="2436944"/>
              <a:chExt cx="1749546" cy="836233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BE55F4D-B092-D944-8B82-E1E8969CCC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6977" y="2440035"/>
                <a:ext cx="729359" cy="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99744E9-8B38-AB4C-A88B-3C022F4F06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6977" y="2436944"/>
                <a:ext cx="0" cy="836233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74A13DB-74BE-B14E-9C93-2DDAF630C7A5}"/>
                  </a:ext>
                </a:extLst>
              </p:cNvPr>
              <p:cNvSpPr txBox="1"/>
              <p:nvPr/>
            </p:nvSpPr>
            <p:spPr>
              <a:xfrm>
                <a:off x="7796790" y="2665490"/>
                <a:ext cx="936475" cy="357829"/>
              </a:xfrm>
              <a:prstGeom prst="rect">
                <a:avLst/>
              </a:prstGeom>
              <a:solidFill>
                <a:srgbClr val="9F224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58 days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8576161" y="2035211"/>
            <a:ext cx="2165818" cy="903052"/>
            <a:chOff x="8756368" y="1315671"/>
            <a:chExt cx="2165818" cy="9475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9020B2F-FBB9-D94B-88C7-D294AEECD4B6}"/>
                </a:ext>
              </a:extLst>
            </p:cNvPr>
            <p:cNvSpPr txBox="1"/>
            <p:nvPr/>
          </p:nvSpPr>
          <p:spPr>
            <a:xfrm>
              <a:off x="10393051" y="1315671"/>
              <a:ext cx="529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2M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756368" y="1485995"/>
              <a:ext cx="1734659" cy="777262"/>
              <a:chOff x="8756368" y="1499643"/>
              <a:chExt cx="1734659" cy="777262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E614535-0B3C-3744-B7B2-84CE704B6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7068" y="1499643"/>
                <a:ext cx="0" cy="777262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143C91-A9D0-3049-8578-39F2D303CC7F}"/>
                  </a:ext>
                </a:extLst>
              </p:cNvPr>
              <p:cNvSpPr txBox="1"/>
              <p:nvPr/>
            </p:nvSpPr>
            <p:spPr>
              <a:xfrm>
                <a:off x="8756368" y="1710162"/>
                <a:ext cx="936475" cy="355250"/>
              </a:xfrm>
              <a:prstGeom prst="rect">
                <a:avLst/>
              </a:prstGeom>
              <a:solidFill>
                <a:srgbClr val="9F224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47 days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8C0141A3-2009-D841-9551-7868A436F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1668" y="1499643"/>
                <a:ext cx="729359" cy="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D3849CC-0799-E143-9507-CB5AAAE6CB83}"/>
              </a:ext>
            </a:extLst>
          </p:cNvPr>
          <p:cNvGrpSpPr/>
          <p:nvPr/>
        </p:nvGrpSpPr>
        <p:grpSpPr>
          <a:xfrm>
            <a:off x="9270660" y="1252076"/>
            <a:ext cx="2156527" cy="840465"/>
            <a:chOff x="8425554" y="1252470"/>
            <a:chExt cx="2696845" cy="101078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D7EE531-324D-374D-BBC1-5228F3EF26B8}"/>
                </a:ext>
              </a:extLst>
            </p:cNvPr>
            <p:cNvSpPr txBox="1"/>
            <p:nvPr/>
          </p:nvSpPr>
          <p:spPr>
            <a:xfrm>
              <a:off x="10393049" y="1252470"/>
              <a:ext cx="729350" cy="33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3.1M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0969203-7B6B-A547-BAF7-A0FE263B8903}"/>
                </a:ext>
              </a:extLst>
            </p:cNvPr>
            <p:cNvGrpSpPr/>
            <p:nvPr/>
          </p:nvGrpSpPr>
          <p:grpSpPr>
            <a:xfrm>
              <a:off x="8425554" y="1485995"/>
              <a:ext cx="2065473" cy="777262"/>
              <a:chOff x="8425554" y="1499643"/>
              <a:chExt cx="2065473" cy="77726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9D3C84D-22D0-424D-99B6-CC5DFE475F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7068" y="1499643"/>
                <a:ext cx="0" cy="777262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418160B-382F-5141-BC75-F06F5FBE917A}"/>
                  </a:ext>
                </a:extLst>
              </p:cNvPr>
              <p:cNvSpPr txBox="1"/>
              <p:nvPr/>
            </p:nvSpPr>
            <p:spPr>
              <a:xfrm>
                <a:off x="8425554" y="1710162"/>
                <a:ext cx="1171109" cy="370149"/>
              </a:xfrm>
              <a:prstGeom prst="rect">
                <a:avLst/>
              </a:prstGeom>
              <a:solidFill>
                <a:srgbClr val="9F224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 days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4661B68-F498-2940-8232-A03C4F2741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1668" y="1499643"/>
                <a:ext cx="729359" cy="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577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44" hidden="1">
            <a:extLst>
              <a:ext uri="{FF2B5EF4-FFF2-40B4-BE49-F238E27FC236}">
                <a16:creationId xmlns:a16="http://schemas.microsoft.com/office/drawing/2014/main" id="{0F5328D1-4A47-4E3E-854E-F8E49A3E25A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45" name="Object 44" hidden="1">
                        <a:extLst>
                          <a:ext uri="{FF2B5EF4-FFF2-40B4-BE49-F238E27FC236}">
                            <a16:creationId xmlns:a16="http://schemas.microsoft.com/office/drawing/2014/main" id="{0F5328D1-4A47-4E3E-854E-F8E49A3E25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71D5CBE-79DA-4BE1-85FA-AE5B3734C3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24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046570D-FAB9-4A04-8222-12D60DD7A71A}"/>
              </a:ext>
            </a:extLst>
          </p:cNvPr>
          <p:cNvSpPr>
            <a:spLocks/>
          </p:cNvSpPr>
          <p:nvPr/>
        </p:nvSpPr>
        <p:spPr>
          <a:xfrm>
            <a:off x="1" y="1066777"/>
            <a:ext cx="12192000" cy="1107615"/>
          </a:xfrm>
          <a:prstGeom prst="rect">
            <a:avLst/>
          </a:prstGeom>
          <a:solidFill>
            <a:schemeClr val="accent4">
              <a:alpha val="8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2F973-4B52-4492-9893-0E24B08AC5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3259" y="64129"/>
            <a:ext cx="1172548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0">
            <a:noAutofit/>
          </a:bodyPr>
          <a:lstStyle/>
          <a:p>
            <a:r>
              <a:rPr lang="en-ZA" dirty="0"/>
              <a:t>Relevance of regulatory barriers in the Africa COVID-19 Vaccine Development and Access Strategy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A3D6DB-168E-47AF-A22C-87FC96928529}"/>
              </a:ext>
            </a:extLst>
          </p:cNvPr>
          <p:cNvSpPr txBox="1">
            <a:spLocks/>
          </p:cNvSpPr>
          <p:nvPr/>
        </p:nvSpPr>
        <p:spPr>
          <a:xfrm>
            <a:off x="837315" y="2321004"/>
            <a:ext cx="3000215" cy="19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</a:rPr>
              <a:t>Consortium for COVID-19 Vaccine Clinical Trial (CONCVACT) </a:t>
            </a:r>
            <a:r>
              <a:rPr lang="en-ZA" dirty="0"/>
              <a:t>– ensure Africa participates in COVID-19 vaccine clinical trials to test safety and efficacy, while strengthening Africa’s capacity for running high quality clinical trials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3BF4F-14C6-4A14-9107-3BD9C25A8A6E}"/>
              </a:ext>
            </a:extLst>
          </p:cNvPr>
          <p:cNvGrpSpPr/>
          <p:nvPr/>
        </p:nvGrpSpPr>
        <p:grpSpPr>
          <a:xfrm>
            <a:off x="157173" y="2329663"/>
            <a:ext cx="527007" cy="534267"/>
            <a:chOff x="339635" y="3633478"/>
            <a:chExt cx="527007" cy="534267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3C98585-DDB1-48DE-8B5F-C38E82D3E99E}"/>
                </a:ext>
              </a:extLst>
            </p:cNvPr>
            <p:cNvSpPr/>
            <p:nvPr/>
          </p:nvSpPr>
          <p:spPr>
            <a:xfrm>
              <a:off x="763138" y="3633478"/>
              <a:ext cx="103504" cy="103909"/>
            </a:xfrm>
            <a:custGeom>
              <a:avLst/>
              <a:gdLst>
                <a:gd name="connsiteX0" fmla="*/ 0 w 103909"/>
                <a:gd name="connsiteY0" fmla="*/ 0 h 103909"/>
                <a:gd name="connsiteX1" fmla="*/ 109971 w 103909"/>
                <a:gd name="connsiteY1" fmla="*/ 109970 h 10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909" h="103909">
                  <a:moveTo>
                    <a:pt x="0" y="0"/>
                  </a:moveTo>
                  <a:lnTo>
                    <a:pt x="109971" y="109970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1D0DD9A-6EF6-41D5-B4E7-B1E1F471C678}"/>
                </a:ext>
              </a:extLst>
            </p:cNvPr>
            <p:cNvSpPr/>
            <p:nvPr/>
          </p:nvSpPr>
          <p:spPr>
            <a:xfrm>
              <a:off x="783838" y="3688896"/>
              <a:ext cx="25876" cy="25977"/>
            </a:xfrm>
            <a:custGeom>
              <a:avLst/>
              <a:gdLst>
                <a:gd name="connsiteX0" fmla="*/ 33770 w 25977"/>
                <a:gd name="connsiteY0" fmla="*/ 0 h 25977"/>
                <a:gd name="connsiteX1" fmla="*/ 0 w 25977"/>
                <a:gd name="connsiteY1" fmla="*/ 33770 h 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977" h="25977">
                  <a:moveTo>
                    <a:pt x="33770" y="0"/>
                  </a:moveTo>
                  <a:lnTo>
                    <a:pt x="0" y="33770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423AFFF-5A3B-4207-9B2F-83AB0FE95E93}"/>
                </a:ext>
              </a:extLst>
            </p:cNvPr>
            <p:cNvSpPr/>
            <p:nvPr/>
          </p:nvSpPr>
          <p:spPr>
            <a:xfrm>
              <a:off x="699310" y="3638674"/>
              <a:ext cx="163881" cy="164523"/>
            </a:xfrm>
            <a:custGeom>
              <a:avLst/>
              <a:gdLst>
                <a:gd name="connsiteX0" fmla="*/ 0 w 164522"/>
                <a:gd name="connsiteY0" fmla="*/ 0 h 164522"/>
                <a:gd name="connsiteX1" fmla="*/ 168852 w 164522"/>
                <a:gd name="connsiteY1" fmla="*/ 168852 h 16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4522" h="164522">
                  <a:moveTo>
                    <a:pt x="0" y="0"/>
                  </a:moveTo>
                  <a:lnTo>
                    <a:pt x="168852" y="168852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21BDA60-F011-4ED2-AD0F-749ED8AA7095}"/>
                </a:ext>
              </a:extLst>
            </p:cNvPr>
            <p:cNvSpPr/>
            <p:nvPr/>
          </p:nvSpPr>
          <p:spPr>
            <a:xfrm>
              <a:off x="481952" y="3676774"/>
              <a:ext cx="345013" cy="346364"/>
            </a:xfrm>
            <a:custGeom>
              <a:avLst/>
              <a:gdLst>
                <a:gd name="connsiteX0" fmla="*/ 256309 w 346363"/>
                <a:gd name="connsiteY0" fmla="*/ 0 h 346363"/>
                <a:gd name="connsiteX1" fmla="*/ 0 w 346363"/>
                <a:gd name="connsiteY1" fmla="*/ 255443 h 346363"/>
                <a:gd name="connsiteX2" fmla="*/ 6927 w 346363"/>
                <a:gd name="connsiteY2" fmla="*/ 343766 h 346363"/>
                <a:gd name="connsiteX3" fmla="*/ 94384 w 346363"/>
                <a:gd name="connsiteY3" fmla="*/ 348096 h 346363"/>
                <a:gd name="connsiteX4" fmla="*/ 351559 w 346363"/>
                <a:gd name="connsiteY4" fmla="*/ 94384 h 34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363" h="346363">
                  <a:moveTo>
                    <a:pt x="256309" y="0"/>
                  </a:moveTo>
                  <a:lnTo>
                    <a:pt x="0" y="255443"/>
                  </a:lnTo>
                  <a:lnTo>
                    <a:pt x="6927" y="343766"/>
                  </a:lnTo>
                  <a:lnTo>
                    <a:pt x="94384" y="348096"/>
                  </a:lnTo>
                  <a:lnTo>
                    <a:pt x="351559" y="94384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62427D4-B656-4253-8521-F6B212758858}"/>
                </a:ext>
              </a:extLst>
            </p:cNvPr>
            <p:cNvSpPr/>
            <p:nvPr/>
          </p:nvSpPr>
          <p:spPr>
            <a:xfrm>
              <a:off x="525080" y="3888055"/>
              <a:ext cx="34501" cy="34636"/>
            </a:xfrm>
            <a:custGeom>
              <a:avLst/>
              <a:gdLst>
                <a:gd name="connsiteX0" fmla="*/ 0 w 34636"/>
                <a:gd name="connsiteY0" fmla="*/ 0 h 34636"/>
                <a:gd name="connsiteX1" fmla="*/ 39832 w 34636"/>
                <a:gd name="connsiteY1" fmla="*/ 39832 h 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36" h="34636">
                  <a:moveTo>
                    <a:pt x="0" y="0"/>
                  </a:moveTo>
                  <a:lnTo>
                    <a:pt x="39832" y="39832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B69EE4C-91E0-4FB2-A658-D327901B5C5C}"/>
                </a:ext>
              </a:extLst>
            </p:cNvPr>
            <p:cNvSpPr/>
            <p:nvPr/>
          </p:nvSpPr>
          <p:spPr>
            <a:xfrm>
              <a:off x="568206" y="3846492"/>
              <a:ext cx="34501" cy="34636"/>
            </a:xfrm>
            <a:custGeom>
              <a:avLst/>
              <a:gdLst>
                <a:gd name="connsiteX0" fmla="*/ 0 w 34636"/>
                <a:gd name="connsiteY0" fmla="*/ 0 h 34636"/>
                <a:gd name="connsiteX1" fmla="*/ 38966 w 34636"/>
                <a:gd name="connsiteY1" fmla="*/ 38966 h 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36" h="34636">
                  <a:moveTo>
                    <a:pt x="0" y="0"/>
                  </a:moveTo>
                  <a:lnTo>
                    <a:pt x="38966" y="38966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87DDCA2-037F-4B4D-8110-A3199AE0281F}"/>
                </a:ext>
              </a:extLst>
            </p:cNvPr>
            <p:cNvSpPr/>
            <p:nvPr/>
          </p:nvSpPr>
          <p:spPr>
            <a:xfrm>
              <a:off x="610470" y="3803196"/>
              <a:ext cx="34501" cy="34636"/>
            </a:xfrm>
            <a:custGeom>
              <a:avLst/>
              <a:gdLst>
                <a:gd name="connsiteX0" fmla="*/ 0 w 34636"/>
                <a:gd name="connsiteY0" fmla="*/ 0 h 34636"/>
                <a:gd name="connsiteX1" fmla="*/ 38966 w 34636"/>
                <a:gd name="connsiteY1" fmla="*/ 38966 h 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36" h="34636">
                  <a:moveTo>
                    <a:pt x="0" y="0"/>
                  </a:moveTo>
                  <a:lnTo>
                    <a:pt x="38966" y="38966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76CA7E0-E285-4727-94E2-55601A5659D4}"/>
                </a:ext>
              </a:extLst>
            </p:cNvPr>
            <p:cNvSpPr/>
            <p:nvPr/>
          </p:nvSpPr>
          <p:spPr>
            <a:xfrm>
              <a:off x="652734" y="3760767"/>
              <a:ext cx="34501" cy="34636"/>
            </a:xfrm>
            <a:custGeom>
              <a:avLst/>
              <a:gdLst>
                <a:gd name="connsiteX0" fmla="*/ 0 w 34636"/>
                <a:gd name="connsiteY0" fmla="*/ 0 h 34636"/>
                <a:gd name="connsiteX1" fmla="*/ 38966 w 34636"/>
                <a:gd name="connsiteY1" fmla="*/ 38966 h 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36" h="34636">
                  <a:moveTo>
                    <a:pt x="0" y="0"/>
                  </a:moveTo>
                  <a:lnTo>
                    <a:pt x="38966" y="38966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358AD9D-C928-4089-A037-24C2E0FB7BB7}"/>
                </a:ext>
              </a:extLst>
            </p:cNvPr>
            <p:cNvSpPr/>
            <p:nvPr/>
          </p:nvSpPr>
          <p:spPr>
            <a:xfrm>
              <a:off x="695861" y="3718337"/>
              <a:ext cx="34501" cy="34636"/>
            </a:xfrm>
            <a:custGeom>
              <a:avLst/>
              <a:gdLst>
                <a:gd name="connsiteX0" fmla="*/ 0 w 34636"/>
                <a:gd name="connsiteY0" fmla="*/ 0 h 34636"/>
                <a:gd name="connsiteX1" fmla="*/ 38100 w 34636"/>
                <a:gd name="connsiteY1" fmla="*/ 38100 h 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36" h="34636">
                  <a:moveTo>
                    <a:pt x="0" y="0"/>
                  </a:moveTo>
                  <a:lnTo>
                    <a:pt x="38100" y="38100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3EF4459-63EE-4D91-B1FC-434040DF0C6E}"/>
                </a:ext>
              </a:extLst>
            </p:cNvPr>
            <p:cNvSpPr/>
            <p:nvPr/>
          </p:nvSpPr>
          <p:spPr>
            <a:xfrm>
              <a:off x="339635" y="4020540"/>
              <a:ext cx="146631" cy="147205"/>
            </a:xfrm>
            <a:custGeom>
              <a:avLst/>
              <a:gdLst>
                <a:gd name="connsiteX0" fmla="*/ 149802 w 147204"/>
                <a:gd name="connsiteY0" fmla="*/ 0 h 147204"/>
                <a:gd name="connsiteX1" fmla="*/ 0 w 147204"/>
                <a:gd name="connsiteY1" fmla="*/ 149802 h 14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204" h="147204">
                  <a:moveTo>
                    <a:pt x="149802" y="0"/>
                  </a:moveTo>
                  <a:lnTo>
                    <a:pt x="0" y="149802"/>
                  </a:lnTo>
                </a:path>
              </a:pathLst>
            </a:custGeom>
            <a:ln w="11509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F23BE8-5776-4026-A2DD-682CBBB3B6B3}"/>
              </a:ext>
            </a:extLst>
          </p:cNvPr>
          <p:cNvSpPr txBox="1">
            <a:spLocks/>
          </p:cNvSpPr>
          <p:nvPr/>
        </p:nvSpPr>
        <p:spPr>
          <a:xfrm>
            <a:off x="4939646" y="2321004"/>
            <a:ext cx="2829373" cy="98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ZA" b="1" dirty="0">
                <a:solidFill>
                  <a:schemeClr val="accent3"/>
                </a:solidFill>
              </a:rPr>
              <a:t>Access, financing and procurement</a:t>
            </a:r>
            <a:r>
              <a:rPr lang="en-ZA" dirty="0">
                <a:solidFill>
                  <a:srgbClr val="000000"/>
                </a:solidFill>
              </a:rPr>
              <a:t> – </a:t>
            </a:r>
            <a:r>
              <a:rPr lang="en-US" dirty="0">
                <a:solidFill>
                  <a:srgbClr val="000000"/>
                </a:solidFill>
              </a:rPr>
              <a:t>secure timely, sufficient and equitable doses for all Member States</a:t>
            </a:r>
            <a:endParaRPr lang="en-US" dirty="0"/>
          </a:p>
        </p:txBody>
      </p:sp>
      <p:grpSp>
        <p:nvGrpSpPr>
          <p:cNvPr id="49" name="CustomIcon">
            <a:extLst>
              <a:ext uri="{FF2B5EF4-FFF2-40B4-BE49-F238E27FC236}">
                <a16:creationId xmlns:a16="http://schemas.microsoft.com/office/drawing/2014/main" id="{FAD97885-2538-4AEF-A6B5-A7C7AE93879A}"/>
              </a:ext>
            </a:extLst>
          </p:cNvPr>
          <p:cNvGrpSpPr/>
          <p:nvPr/>
        </p:nvGrpSpPr>
        <p:grpSpPr>
          <a:xfrm>
            <a:off x="4191427" y="2321004"/>
            <a:ext cx="552020" cy="554182"/>
            <a:chOff x="7295596" y="2942558"/>
            <a:chExt cx="554182" cy="554182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DA37B1B-042D-4496-9CC7-4B08510EDAEE}"/>
                </a:ext>
              </a:extLst>
            </p:cNvPr>
            <p:cNvSpPr/>
            <p:nvPr/>
          </p:nvSpPr>
          <p:spPr>
            <a:xfrm>
              <a:off x="7630703" y="3080238"/>
              <a:ext cx="8659" cy="398318"/>
            </a:xfrm>
            <a:custGeom>
              <a:avLst/>
              <a:gdLst>
                <a:gd name="connsiteX0" fmla="*/ 0 w 0"/>
                <a:gd name="connsiteY0" fmla="*/ 0 h 398318"/>
                <a:gd name="connsiteX1" fmla="*/ 0 w 0"/>
                <a:gd name="connsiteY1" fmla="*/ 406112 h 39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98318">
                  <a:moveTo>
                    <a:pt x="0" y="0"/>
                  </a:moveTo>
                  <a:lnTo>
                    <a:pt x="0" y="406112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87355B6-4144-46A9-AFE7-470F7A37E5B5}"/>
                </a:ext>
              </a:extLst>
            </p:cNvPr>
            <p:cNvSpPr/>
            <p:nvPr/>
          </p:nvSpPr>
          <p:spPr>
            <a:xfrm>
              <a:off x="7531123" y="3282860"/>
              <a:ext cx="294409" cy="8659"/>
            </a:xfrm>
            <a:custGeom>
              <a:avLst/>
              <a:gdLst>
                <a:gd name="connsiteX0" fmla="*/ 0 w 294409"/>
                <a:gd name="connsiteY0" fmla="*/ 0 h 0"/>
                <a:gd name="connsiteX1" fmla="*/ 302202 w 29440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409">
                  <a:moveTo>
                    <a:pt x="0" y="0"/>
                  </a:moveTo>
                  <a:lnTo>
                    <a:pt x="302202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A65EBF2-504A-4557-878B-31CAB099370F}"/>
                </a:ext>
              </a:extLst>
            </p:cNvPr>
            <p:cNvSpPr/>
            <p:nvPr/>
          </p:nvSpPr>
          <p:spPr>
            <a:xfrm>
              <a:off x="7630703" y="3080238"/>
              <a:ext cx="112568" cy="398318"/>
            </a:xfrm>
            <a:custGeom>
              <a:avLst/>
              <a:gdLst>
                <a:gd name="connsiteX0" fmla="*/ 0 w 112568"/>
                <a:gd name="connsiteY0" fmla="*/ 0 h 398318"/>
                <a:gd name="connsiteX1" fmla="*/ 114300 w 112568"/>
                <a:gd name="connsiteY1" fmla="*/ 201757 h 398318"/>
                <a:gd name="connsiteX2" fmla="*/ 0 w 112568"/>
                <a:gd name="connsiteY2" fmla="*/ 406112 h 39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68" h="398318">
                  <a:moveTo>
                    <a:pt x="0" y="0"/>
                  </a:moveTo>
                  <a:cubicBezTo>
                    <a:pt x="61480" y="0"/>
                    <a:pt x="114300" y="89189"/>
                    <a:pt x="114300" y="201757"/>
                  </a:cubicBezTo>
                  <a:cubicBezTo>
                    <a:pt x="114300" y="314325"/>
                    <a:pt x="62345" y="406112"/>
                    <a:pt x="0" y="406112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098E21E-0645-486E-A831-2CE7CDE1D68F}"/>
                </a:ext>
              </a:extLst>
            </p:cNvPr>
            <p:cNvSpPr/>
            <p:nvPr/>
          </p:nvSpPr>
          <p:spPr>
            <a:xfrm>
              <a:off x="7630703" y="3139985"/>
              <a:ext cx="138546" cy="34636"/>
            </a:xfrm>
            <a:custGeom>
              <a:avLst/>
              <a:gdLst>
                <a:gd name="connsiteX0" fmla="*/ 144607 w 138545"/>
                <a:gd name="connsiteY0" fmla="*/ 0 h 34636"/>
                <a:gd name="connsiteX1" fmla="*/ 0 w 138545"/>
                <a:gd name="connsiteY1" fmla="*/ 41564 h 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545" h="34636">
                  <a:moveTo>
                    <a:pt x="144607" y="0"/>
                  </a:moveTo>
                  <a:cubicBezTo>
                    <a:pt x="128155" y="23380"/>
                    <a:pt x="69273" y="41564"/>
                    <a:pt x="0" y="41564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C78353-15FE-435B-AAFB-CBC22D1FBEAB}"/>
                </a:ext>
              </a:extLst>
            </p:cNvPr>
            <p:cNvSpPr/>
            <p:nvPr/>
          </p:nvSpPr>
          <p:spPr>
            <a:xfrm>
              <a:off x="7357941" y="2950351"/>
              <a:ext cx="95250" cy="95250"/>
            </a:xfrm>
            <a:custGeom>
              <a:avLst/>
              <a:gdLst>
                <a:gd name="connsiteX0" fmla="*/ 102177 w 95250"/>
                <a:gd name="connsiteY0" fmla="*/ 51089 h 95250"/>
                <a:gd name="connsiteX1" fmla="*/ 51089 w 95250"/>
                <a:gd name="connsiteY1" fmla="*/ 102177 h 95250"/>
                <a:gd name="connsiteX2" fmla="*/ 0 w 95250"/>
                <a:gd name="connsiteY2" fmla="*/ 51089 h 95250"/>
                <a:gd name="connsiteX3" fmla="*/ 51089 w 95250"/>
                <a:gd name="connsiteY3" fmla="*/ 0 h 95250"/>
                <a:gd name="connsiteX4" fmla="*/ 102177 w 95250"/>
                <a:gd name="connsiteY4" fmla="*/ 5108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102177" y="51089"/>
                  </a:moveTo>
                  <a:cubicBezTo>
                    <a:pt x="102177" y="79304"/>
                    <a:pt x="79304" y="102177"/>
                    <a:pt x="51089" y="102177"/>
                  </a:cubicBezTo>
                  <a:cubicBezTo>
                    <a:pt x="22873" y="102177"/>
                    <a:pt x="0" y="79304"/>
                    <a:pt x="0" y="51089"/>
                  </a:cubicBezTo>
                  <a:cubicBezTo>
                    <a:pt x="0" y="22873"/>
                    <a:pt x="22873" y="0"/>
                    <a:pt x="51089" y="0"/>
                  </a:cubicBezTo>
                  <a:cubicBezTo>
                    <a:pt x="79304" y="0"/>
                    <a:pt x="102177" y="22873"/>
                    <a:pt x="102177" y="51089"/>
                  </a:cubicBez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0949EED-555A-4FD7-AD26-2DC65AB5B863}"/>
                </a:ext>
              </a:extLst>
            </p:cNvPr>
            <p:cNvSpPr/>
            <p:nvPr/>
          </p:nvSpPr>
          <p:spPr>
            <a:xfrm>
              <a:off x="7311182" y="3078506"/>
              <a:ext cx="277091" cy="277091"/>
            </a:xfrm>
            <a:custGeom>
              <a:avLst/>
              <a:gdLst>
                <a:gd name="connsiteX0" fmla="*/ 43295 w 277091"/>
                <a:gd name="connsiteY0" fmla="*/ 64077 h 277091"/>
                <a:gd name="connsiteX1" fmla="*/ 4330 w 277091"/>
                <a:gd name="connsiteY1" fmla="*/ 277957 h 277091"/>
                <a:gd name="connsiteX2" fmla="*/ 193098 w 277091"/>
                <a:gd name="connsiteY2" fmla="*/ 277957 h 277091"/>
                <a:gd name="connsiteX3" fmla="*/ 149802 w 277091"/>
                <a:gd name="connsiteY3" fmla="*/ 66675 h 277091"/>
                <a:gd name="connsiteX4" fmla="*/ 257175 w 277091"/>
                <a:gd name="connsiteY4" fmla="*/ 122959 h 277091"/>
                <a:gd name="connsiteX5" fmla="*/ 281421 w 277091"/>
                <a:gd name="connsiteY5" fmla="*/ 77932 h 277091"/>
                <a:gd name="connsiteX6" fmla="*/ 154998 w 277091"/>
                <a:gd name="connsiteY6" fmla="*/ 6061 h 277091"/>
                <a:gd name="connsiteX7" fmla="*/ 133350 w 277091"/>
                <a:gd name="connsiteY7" fmla="*/ 0 h 277091"/>
                <a:gd name="connsiteX8" fmla="*/ 47625 w 277091"/>
                <a:gd name="connsiteY8" fmla="*/ 0 h 277091"/>
                <a:gd name="connsiteX9" fmla="*/ 0 w 277091"/>
                <a:gd name="connsiteY9" fmla="*/ 47625 h 277091"/>
                <a:gd name="connsiteX10" fmla="*/ 0 w 277091"/>
                <a:gd name="connsiteY10" fmla="*/ 165389 h 277091"/>
                <a:gd name="connsiteX11" fmla="*/ 25111 w 277091"/>
                <a:gd name="connsiteY11" fmla="*/ 165389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091" h="277091">
                  <a:moveTo>
                    <a:pt x="43295" y="64077"/>
                  </a:moveTo>
                  <a:lnTo>
                    <a:pt x="4330" y="277957"/>
                  </a:lnTo>
                  <a:lnTo>
                    <a:pt x="193098" y="277957"/>
                  </a:lnTo>
                  <a:lnTo>
                    <a:pt x="149802" y="66675"/>
                  </a:lnTo>
                  <a:lnTo>
                    <a:pt x="257175" y="122959"/>
                  </a:lnTo>
                  <a:lnTo>
                    <a:pt x="281421" y="77932"/>
                  </a:lnTo>
                  <a:lnTo>
                    <a:pt x="154998" y="6061"/>
                  </a:lnTo>
                  <a:cubicBezTo>
                    <a:pt x="148071" y="1732"/>
                    <a:pt x="141143" y="0"/>
                    <a:pt x="133350" y="0"/>
                  </a:cubicBezTo>
                  <a:lnTo>
                    <a:pt x="47625" y="0"/>
                  </a:lnTo>
                  <a:cubicBezTo>
                    <a:pt x="20782" y="0"/>
                    <a:pt x="0" y="21648"/>
                    <a:pt x="0" y="47625"/>
                  </a:cubicBezTo>
                  <a:lnTo>
                    <a:pt x="0" y="165389"/>
                  </a:lnTo>
                  <a:lnTo>
                    <a:pt x="25111" y="165389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4012FAD-6671-4355-B0BC-8D16AA27DDDC}"/>
                </a:ext>
              </a:extLst>
            </p:cNvPr>
            <p:cNvSpPr/>
            <p:nvPr/>
          </p:nvSpPr>
          <p:spPr>
            <a:xfrm>
              <a:off x="7354478" y="3356463"/>
              <a:ext cx="103909" cy="129886"/>
            </a:xfrm>
            <a:custGeom>
              <a:avLst/>
              <a:gdLst>
                <a:gd name="connsiteX0" fmla="*/ 0 w 103909"/>
                <a:gd name="connsiteY0" fmla="*/ 0 h 129886"/>
                <a:gd name="connsiteX1" fmla="*/ 0 w 103909"/>
                <a:gd name="connsiteY1" fmla="*/ 131618 h 129886"/>
                <a:gd name="connsiteX2" fmla="*/ 109970 w 103909"/>
                <a:gd name="connsiteY2" fmla="*/ 131618 h 129886"/>
                <a:gd name="connsiteX3" fmla="*/ 109970 w 103909"/>
                <a:gd name="connsiteY3" fmla="*/ 0 h 1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9" h="129886">
                  <a:moveTo>
                    <a:pt x="0" y="0"/>
                  </a:moveTo>
                  <a:lnTo>
                    <a:pt x="0" y="131618"/>
                  </a:lnTo>
                  <a:lnTo>
                    <a:pt x="109970" y="131618"/>
                  </a:lnTo>
                  <a:lnTo>
                    <a:pt x="109970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CB341DF-CDF9-4203-8858-121A43F7AA27}"/>
                </a:ext>
              </a:extLst>
            </p:cNvPr>
            <p:cNvSpPr/>
            <p:nvPr/>
          </p:nvSpPr>
          <p:spPr>
            <a:xfrm>
              <a:off x="7409896" y="3356463"/>
              <a:ext cx="8659" cy="129886"/>
            </a:xfrm>
            <a:custGeom>
              <a:avLst/>
              <a:gdLst>
                <a:gd name="connsiteX0" fmla="*/ 0 w 0"/>
                <a:gd name="connsiteY0" fmla="*/ 131618 h 129886"/>
                <a:gd name="connsiteX1" fmla="*/ 0 w 0"/>
                <a:gd name="connsiteY1" fmla="*/ 0 h 1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9886">
                  <a:moveTo>
                    <a:pt x="0" y="131618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FAAD106-9A5D-48DD-93CC-A851EC671090}"/>
                </a:ext>
              </a:extLst>
            </p:cNvPr>
            <p:cNvSpPr/>
            <p:nvPr/>
          </p:nvSpPr>
          <p:spPr>
            <a:xfrm>
              <a:off x="7535453" y="3386770"/>
              <a:ext cx="233796" cy="34636"/>
            </a:xfrm>
            <a:custGeom>
              <a:avLst/>
              <a:gdLst>
                <a:gd name="connsiteX0" fmla="*/ 0 w 233795"/>
                <a:gd name="connsiteY0" fmla="*/ 12989 h 34636"/>
                <a:gd name="connsiteX1" fmla="*/ 33770 w 233795"/>
                <a:gd name="connsiteY1" fmla="*/ 5195 h 34636"/>
                <a:gd name="connsiteX2" fmla="*/ 33770 w 233795"/>
                <a:gd name="connsiteY2" fmla="*/ 5195 h 34636"/>
                <a:gd name="connsiteX3" fmla="*/ 96116 w 233795"/>
                <a:gd name="connsiteY3" fmla="*/ 0 h 34636"/>
                <a:gd name="connsiteX4" fmla="*/ 239857 w 233795"/>
                <a:gd name="connsiteY4" fmla="*/ 38966 h 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795" h="34636">
                  <a:moveTo>
                    <a:pt x="0" y="12989"/>
                  </a:moveTo>
                  <a:cubicBezTo>
                    <a:pt x="10391" y="9525"/>
                    <a:pt x="21648" y="6927"/>
                    <a:pt x="33770" y="5195"/>
                  </a:cubicBezTo>
                  <a:lnTo>
                    <a:pt x="33770" y="5195"/>
                  </a:lnTo>
                  <a:cubicBezTo>
                    <a:pt x="52820" y="1732"/>
                    <a:pt x="74468" y="0"/>
                    <a:pt x="96116" y="0"/>
                  </a:cubicBezTo>
                  <a:cubicBezTo>
                    <a:pt x="162791" y="0"/>
                    <a:pt x="221673" y="16452"/>
                    <a:pt x="239857" y="3896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1FDA665-7B93-4C17-9F53-B158725878CB}"/>
                </a:ext>
              </a:extLst>
            </p:cNvPr>
            <p:cNvSpPr/>
            <p:nvPr/>
          </p:nvSpPr>
          <p:spPr>
            <a:xfrm>
              <a:off x="7513805" y="3079926"/>
              <a:ext cx="311727" cy="398318"/>
            </a:xfrm>
            <a:custGeom>
              <a:avLst/>
              <a:gdLst>
                <a:gd name="connsiteX0" fmla="*/ 0 w 311727"/>
                <a:gd name="connsiteY0" fmla="*/ 369189 h 398318"/>
                <a:gd name="connsiteX1" fmla="*/ 6061 w 311727"/>
                <a:gd name="connsiteY1" fmla="*/ 373519 h 398318"/>
                <a:gd name="connsiteX2" fmla="*/ 41564 w 311727"/>
                <a:gd name="connsiteY2" fmla="*/ 392569 h 398318"/>
                <a:gd name="connsiteX3" fmla="*/ 41564 w 311727"/>
                <a:gd name="connsiteY3" fmla="*/ 392569 h 398318"/>
                <a:gd name="connsiteX4" fmla="*/ 226868 w 311727"/>
                <a:gd name="connsiteY4" fmla="*/ 373519 h 398318"/>
                <a:gd name="connsiteX5" fmla="*/ 287482 w 311727"/>
                <a:gd name="connsiteY5" fmla="*/ 92964 h 398318"/>
                <a:gd name="connsiteX6" fmla="*/ 55418 w 311727"/>
                <a:gd name="connsiteY6" fmla="*/ 8971 h 39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727" h="398318">
                  <a:moveTo>
                    <a:pt x="0" y="369189"/>
                  </a:moveTo>
                  <a:cubicBezTo>
                    <a:pt x="1732" y="370921"/>
                    <a:pt x="4330" y="371787"/>
                    <a:pt x="6061" y="373519"/>
                  </a:cubicBezTo>
                  <a:cubicBezTo>
                    <a:pt x="17318" y="381312"/>
                    <a:pt x="29441" y="387373"/>
                    <a:pt x="41564" y="392569"/>
                  </a:cubicBezTo>
                  <a:lnTo>
                    <a:pt x="41564" y="392569"/>
                  </a:lnTo>
                  <a:cubicBezTo>
                    <a:pt x="102177" y="415948"/>
                    <a:pt x="170584" y="410753"/>
                    <a:pt x="226868" y="373519"/>
                  </a:cubicBezTo>
                  <a:cubicBezTo>
                    <a:pt x="321252" y="312905"/>
                    <a:pt x="348096" y="186482"/>
                    <a:pt x="287482" y="92964"/>
                  </a:cubicBezTo>
                  <a:cubicBezTo>
                    <a:pt x="237259" y="14166"/>
                    <a:pt x="141143" y="-17006"/>
                    <a:pt x="55418" y="8971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D9F5A18-1B52-4509-B3A0-A1442206596C}"/>
              </a:ext>
            </a:extLst>
          </p:cNvPr>
          <p:cNvSpPr txBox="1">
            <a:spLocks/>
          </p:cNvSpPr>
          <p:nvPr/>
        </p:nvSpPr>
        <p:spPr>
          <a:xfrm>
            <a:off x="4939646" y="3631515"/>
            <a:ext cx="2829373" cy="98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ZA" b="1" dirty="0">
                <a:solidFill>
                  <a:schemeClr val="accent3"/>
                </a:solidFill>
              </a:rPr>
              <a:t>Manufacturing</a:t>
            </a:r>
            <a:r>
              <a:rPr lang="en-ZA" dirty="0">
                <a:solidFill>
                  <a:srgbClr val="000000"/>
                </a:solidFill>
              </a:rPr>
              <a:t> – </a:t>
            </a:r>
            <a:r>
              <a:rPr lang="en-US" dirty="0">
                <a:solidFill>
                  <a:srgbClr val="000000"/>
                </a:solidFill>
              </a:rPr>
              <a:t>scale-up African vaccine manufacturing capacity to produce COVID-19 vaccines in the longer-term</a:t>
            </a:r>
            <a:endParaRPr lang="en-US" dirty="0"/>
          </a:p>
        </p:txBody>
      </p:sp>
      <p:grpSp>
        <p:nvGrpSpPr>
          <p:cNvPr id="60" name="CustomIcon">
            <a:extLst>
              <a:ext uri="{FF2B5EF4-FFF2-40B4-BE49-F238E27FC236}">
                <a16:creationId xmlns:a16="http://schemas.microsoft.com/office/drawing/2014/main" id="{67B8BBCC-875F-4EAE-925B-234041C8DC2E}"/>
              </a:ext>
            </a:extLst>
          </p:cNvPr>
          <p:cNvGrpSpPr/>
          <p:nvPr/>
        </p:nvGrpSpPr>
        <p:grpSpPr>
          <a:xfrm>
            <a:off x="4191427" y="3651431"/>
            <a:ext cx="534769" cy="523009"/>
            <a:chOff x="7304255" y="4106820"/>
            <a:chExt cx="536864" cy="523009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664162-23EC-41C3-BCB6-25D7A65D89B4}"/>
                </a:ext>
              </a:extLst>
            </p:cNvPr>
            <p:cNvSpPr/>
            <p:nvPr/>
          </p:nvSpPr>
          <p:spPr>
            <a:xfrm>
              <a:off x="7693048" y="4213327"/>
              <a:ext cx="86591" cy="8659"/>
            </a:xfrm>
            <a:custGeom>
              <a:avLst/>
              <a:gdLst>
                <a:gd name="connsiteX0" fmla="*/ 0 w 86590"/>
                <a:gd name="connsiteY0" fmla="*/ 0 h 0"/>
                <a:gd name="connsiteX1" fmla="*/ 86591 w 8659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590">
                  <a:moveTo>
                    <a:pt x="0" y="0"/>
                  </a:moveTo>
                  <a:lnTo>
                    <a:pt x="86591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DDF1E40-9D82-4E96-905D-15DB03CDE4CF}"/>
                </a:ext>
              </a:extLst>
            </p:cNvPr>
            <p:cNvSpPr/>
            <p:nvPr/>
          </p:nvSpPr>
          <p:spPr>
            <a:xfrm>
              <a:off x="7693048" y="4106820"/>
              <a:ext cx="86591" cy="337705"/>
            </a:xfrm>
            <a:custGeom>
              <a:avLst/>
              <a:gdLst>
                <a:gd name="connsiteX0" fmla="*/ 0 w 86590"/>
                <a:gd name="connsiteY0" fmla="*/ 344632 h 337704"/>
                <a:gd name="connsiteX1" fmla="*/ 0 w 86590"/>
                <a:gd name="connsiteY1" fmla="*/ 0 h 337704"/>
                <a:gd name="connsiteX2" fmla="*/ 86591 w 86590"/>
                <a:gd name="connsiteY2" fmla="*/ 0 h 337704"/>
                <a:gd name="connsiteX3" fmla="*/ 86591 w 86590"/>
                <a:gd name="connsiteY3" fmla="*/ 344632 h 33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90" h="337704">
                  <a:moveTo>
                    <a:pt x="0" y="344632"/>
                  </a:moveTo>
                  <a:lnTo>
                    <a:pt x="0" y="0"/>
                  </a:lnTo>
                  <a:lnTo>
                    <a:pt x="86591" y="0"/>
                  </a:lnTo>
                  <a:lnTo>
                    <a:pt x="86591" y="344632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19941FB-5668-42ED-AFA3-3DA01298AC86}"/>
                </a:ext>
              </a:extLst>
            </p:cNvPr>
            <p:cNvSpPr/>
            <p:nvPr/>
          </p:nvSpPr>
          <p:spPr>
            <a:xfrm>
              <a:off x="7435874" y="4241902"/>
              <a:ext cx="207818" cy="207818"/>
            </a:xfrm>
            <a:custGeom>
              <a:avLst/>
              <a:gdLst>
                <a:gd name="connsiteX0" fmla="*/ 209550 w 207818"/>
                <a:gd name="connsiteY0" fmla="*/ 104775 h 207818"/>
                <a:gd name="connsiteX1" fmla="*/ 104775 w 207818"/>
                <a:gd name="connsiteY1" fmla="*/ 209550 h 207818"/>
                <a:gd name="connsiteX2" fmla="*/ 0 w 207818"/>
                <a:gd name="connsiteY2" fmla="*/ 104775 h 207818"/>
                <a:gd name="connsiteX3" fmla="*/ 104775 w 207818"/>
                <a:gd name="connsiteY3" fmla="*/ 0 h 207818"/>
                <a:gd name="connsiteX4" fmla="*/ 209550 w 207818"/>
                <a:gd name="connsiteY4" fmla="*/ 104775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818" h="207818">
                  <a:moveTo>
                    <a:pt x="209550" y="104775"/>
                  </a:moveTo>
                  <a:cubicBezTo>
                    <a:pt x="209550" y="162641"/>
                    <a:pt x="162641" y="209550"/>
                    <a:pt x="104775" y="209550"/>
                  </a:cubicBezTo>
                  <a:cubicBezTo>
                    <a:pt x="46909" y="209550"/>
                    <a:pt x="0" y="162641"/>
                    <a:pt x="0" y="104775"/>
                  </a:cubicBezTo>
                  <a:cubicBezTo>
                    <a:pt x="0" y="46909"/>
                    <a:pt x="46909" y="0"/>
                    <a:pt x="104775" y="0"/>
                  </a:cubicBezTo>
                  <a:cubicBezTo>
                    <a:pt x="162641" y="0"/>
                    <a:pt x="209550" y="46909"/>
                    <a:pt x="209550" y="104775"/>
                  </a:cubicBez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A02FBEC-998B-4023-8B30-0DBFA28FA301}"/>
                </a:ext>
              </a:extLst>
            </p:cNvPr>
            <p:cNvSpPr/>
            <p:nvPr/>
          </p:nvSpPr>
          <p:spPr>
            <a:xfrm>
              <a:off x="7437605" y="4346677"/>
              <a:ext cx="199159" cy="8659"/>
            </a:xfrm>
            <a:custGeom>
              <a:avLst/>
              <a:gdLst>
                <a:gd name="connsiteX0" fmla="*/ 0 w 199159"/>
                <a:gd name="connsiteY0" fmla="*/ 0 h 0"/>
                <a:gd name="connsiteX1" fmla="*/ 205221 w 19915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159">
                  <a:moveTo>
                    <a:pt x="0" y="0"/>
                  </a:moveTo>
                  <a:lnTo>
                    <a:pt x="205221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422AB1B-B176-4ED7-AC8F-879398634955}"/>
                </a:ext>
              </a:extLst>
            </p:cNvPr>
            <p:cNvSpPr/>
            <p:nvPr/>
          </p:nvSpPr>
          <p:spPr>
            <a:xfrm>
              <a:off x="7365735" y="4170031"/>
              <a:ext cx="147205" cy="277091"/>
            </a:xfrm>
            <a:custGeom>
              <a:avLst/>
              <a:gdLst>
                <a:gd name="connsiteX0" fmla="*/ 0 w 147204"/>
                <a:gd name="connsiteY0" fmla="*/ 281421 h 277091"/>
                <a:gd name="connsiteX1" fmla="*/ 0 w 147204"/>
                <a:gd name="connsiteY1" fmla="*/ 0 h 277091"/>
                <a:gd name="connsiteX2" fmla="*/ 150668 w 147204"/>
                <a:gd name="connsiteY2" fmla="*/ 0 h 277091"/>
                <a:gd name="connsiteX3" fmla="*/ 150668 w 147204"/>
                <a:gd name="connsiteY3" fmla="*/ 40698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04" h="277091">
                  <a:moveTo>
                    <a:pt x="0" y="281421"/>
                  </a:moveTo>
                  <a:lnTo>
                    <a:pt x="0" y="0"/>
                  </a:lnTo>
                  <a:lnTo>
                    <a:pt x="150668" y="0"/>
                  </a:lnTo>
                  <a:lnTo>
                    <a:pt x="150668" y="40698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CA95C4-3463-4725-B21C-5896B8E25F02}"/>
                </a:ext>
              </a:extLst>
            </p:cNvPr>
            <p:cNvSpPr/>
            <p:nvPr/>
          </p:nvSpPr>
          <p:spPr>
            <a:xfrm>
              <a:off x="7338026" y="4451452"/>
              <a:ext cx="467591" cy="164523"/>
            </a:xfrm>
            <a:custGeom>
              <a:avLst/>
              <a:gdLst>
                <a:gd name="connsiteX0" fmla="*/ 469323 w 467591"/>
                <a:gd name="connsiteY0" fmla="*/ 169718 h 164522"/>
                <a:gd name="connsiteX1" fmla="*/ 469323 w 467591"/>
                <a:gd name="connsiteY1" fmla="*/ 0 h 164522"/>
                <a:gd name="connsiteX2" fmla="*/ 0 w 467591"/>
                <a:gd name="connsiteY2" fmla="*/ 0 h 164522"/>
                <a:gd name="connsiteX3" fmla="*/ 0 w 467591"/>
                <a:gd name="connsiteY3" fmla="*/ 169718 h 16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591" h="164522">
                  <a:moveTo>
                    <a:pt x="469323" y="169718"/>
                  </a:moveTo>
                  <a:lnTo>
                    <a:pt x="469323" y="0"/>
                  </a:lnTo>
                  <a:lnTo>
                    <a:pt x="0" y="0"/>
                  </a:lnTo>
                  <a:lnTo>
                    <a:pt x="0" y="169718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F198011-D991-4AC0-A7A9-775B8BF3A534}"/>
                </a:ext>
              </a:extLst>
            </p:cNvPr>
            <p:cNvSpPr/>
            <p:nvPr/>
          </p:nvSpPr>
          <p:spPr>
            <a:xfrm>
              <a:off x="7492157" y="4553629"/>
              <a:ext cx="155864" cy="60614"/>
            </a:xfrm>
            <a:custGeom>
              <a:avLst/>
              <a:gdLst>
                <a:gd name="connsiteX0" fmla="*/ 0 w 155863"/>
                <a:gd name="connsiteY0" fmla="*/ 67541 h 60613"/>
                <a:gd name="connsiteX1" fmla="*/ 0 w 155863"/>
                <a:gd name="connsiteY1" fmla="*/ 0 h 60613"/>
                <a:gd name="connsiteX2" fmla="*/ 161059 w 155863"/>
                <a:gd name="connsiteY2" fmla="*/ 0 h 60613"/>
                <a:gd name="connsiteX3" fmla="*/ 161059 w 155863"/>
                <a:gd name="connsiteY3" fmla="*/ 67541 h 6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63" h="60613">
                  <a:moveTo>
                    <a:pt x="0" y="67541"/>
                  </a:moveTo>
                  <a:lnTo>
                    <a:pt x="0" y="0"/>
                  </a:lnTo>
                  <a:lnTo>
                    <a:pt x="161059" y="0"/>
                  </a:lnTo>
                  <a:lnTo>
                    <a:pt x="161059" y="67541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B3F5930-695F-4454-A96B-8FBC51F1817A}"/>
                </a:ext>
              </a:extLst>
            </p:cNvPr>
            <p:cNvSpPr/>
            <p:nvPr/>
          </p:nvSpPr>
          <p:spPr>
            <a:xfrm>
              <a:off x="7304255" y="4621170"/>
              <a:ext cx="536864" cy="8659"/>
            </a:xfrm>
            <a:custGeom>
              <a:avLst/>
              <a:gdLst>
                <a:gd name="connsiteX0" fmla="*/ 0 w 536863"/>
                <a:gd name="connsiteY0" fmla="*/ 0 h 0"/>
                <a:gd name="connsiteX1" fmla="*/ 536864 w 53686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6863">
                  <a:moveTo>
                    <a:pt x="0" y="0"/>
                  </a:moveTo>
                  <a:lnTo>
                    <a:pt x="536864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0084EE-926B-4C31-B247-EE2918490A39}"/>
                </a:ext>
              </a:extLst>
            </p:cNvPr>
            <p:cNvSpPr/>
            <p:nvPr/>
          </p:nvSpPr>
          <p:spPr>
            <a:xfrm>
              <a:off x="7383053" y="4502541"/>
              <a:ext cx="51955" cy="8659"/>
            </a:xfrm>
            <a:custGeom>
              <a:avLst/>
              <a:gdLst>
                <a:gd name="connsiteX0" fmla="*/ 0 w 51954"/>
                <a:gd name="connsiteY0" fmla="*/ 0 h 0"/>
                <a:gd name="connsiteX1" fmla="*/ 58882 w 519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4">
                  <a:moveTo>
                    <a:pt x="0" y="0"/>
                  </a:moveTo>
                  <a:lnTo>
                    <a:pt x="58882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4BDE41C-8FC8-43D3-AD7C-C27A9B4879E9}"/>
                </a:ext>
              </a:extLst>
            </p:cNvPr>
            <p:cNvSpPr/>
            <p:nvPr/>
          </p:nvSpPr>
          <p:spPr>
            <a:xfrm>
              <a:off x="7489560" y="4502541"/>
              <a:ext cx="51955" cy="8659"/>
            </a:xfrm>
            <a:custGeom>
              <a:avLst/>
              <a:gdLst>
                <a:gd name="connsiteX0" fmla="*/ 0 w 51954"/>
                <a:gd name="connsiteY0" fmla="*/ 0 h 0"/>
                <a:gd name="connsiteX1" fmla="*/ 58882 w 519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4">
                  <a:moveTo>
                    <a:pt x="0" y="0"/>
                  </a:moveTo>
                  <a:lnTo>
                    <a:pt x="58882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2844C2-DCE6-47CF-8E9E-A968120655E3}"/>
                </a:ext>
              </a:extLst>
            </p:cNvPr>
            <p:cNvSpPr/>
            <p:nvPr/>
          </p:nvSpPr>
          <p:spPr>
            <a:xfrm>
              <a:off x="7596932" y="4502541"/>
              <a:ext cx="51955" cy="8659"/>
            </a:xfrm>
            <a:custGeom>
              <a:avLst/>
              <a:gdLst>
                <a:gd name="connsiteX0" fmla="*/ 0 w 51954"/>
                <a:gd name="connsiteY0" fmla="*/ 0 h 0"/>
                <a:gd name="connsiteX1" fmla="*/ 58882 w 519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4">
                  <a:moveTo>
                    <a:pt x="0" y="0"/>
                  </a:moveTo>
                  <a:lnTo>
                    <a:pt x="58882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6416E6F-0DF7-40CF-9B24-8C9D45FA049F}"/>
                </a:ext>
              </a:extLst>
            </p:cNvPr>
            <p:cNvSpPr/>
            <p:nvPr/>
          </p:nvSpPr>
          <p:spPr>
            <a:xfrm>
              <a:off x="7703439" y="4502541"/>
              <a:ext cx="51955" cy="8659"/>
            </a:xfrm>
            <a:custGeom>
              <a:avLst/>
              <a:gdLst>
                <a:gd name="connsiteX0" fmla="*/ 0 w 51954"/>
                <a:gd name="connsiteY0" fmla="*/ 0 h 0"/>
                <a:gd name="connsiteX1" fmla="*/ 58882 w 5195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4">
                  <a:moveTo>
                    <a:pt x="0" y="0"/>
                  </a:moveTo>
                  <a:lnTo>
                    <a:pt x="58882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845641-00CF-4D11-918C-76DD65EDE8C1}"/>
              </a:ext>
            </a:extLst>
          </p:cNvPr>
          <p:cNvSpPr txBox="1">
            <a:spLocks/>
          </p:cNvSpPr>
          <p:nvPr/>
        </p:nvSpPr>
        <p:spPr>
          <a:xfrm>
            <a:off x="8837273" y="2411058"/>
            <a:ext cx="3054077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ZA" b="1" dirty="0">
                <a:solidFill>
                  <a:schemeClr val="accent3"/>
                </a:solidFill>
              </a:rPr>
              <a:t>Regulatory</a:t>
            </a:r>
            <a:r>
              <a:rPr lang="en-ZA" dirty="0">
                <a:solidFill>
                  <a:srgbClr val="000000"/>
                </a:solidFill>
              </a:rPr>
              <a:t> – enable rapid regulatory decisions and ongoing safety monitoring</a:t>
            </a:r>
            <a:endParaRPr lang="en-US" dirty="0"/>
          </a:p>
        </p:txBody>
      </p:sp>
      <p:grpSp>
        <p:nvGrpSpPr>
          <p:cNvPr id="73" name="CustomIcon">
            <a:extLst>
              <a:ext uri="{FF2B5EF4-FFF2-40B4-BE49-F238E27FC236}">
                <a16:creationId xmlns:a16="http://schemas.microsoft.com/office/drawing/2014/main" id="{96BF3971-9ED8-4209-8B47-296490E79B71}"/>
              </a:ext>
            </a:extLst>
          </p:cNvPr>
          <p:cNvGrpSpPr/>
          <p:nvPr/>
        </p:nvGrpSpPr>
        <p:grpSpPr>
          <a:xfrm>
            <a:off x="8163556" y="2411058"/>
            <a:ext cx="534769" cy="510886"/>
            <a:chOff x="12454984" y="3180234"/>
            <a:chExt cx="536864" cy="510886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92A650E-5A7C-4727-936F-4177ED4D86DE}"/>
                </a:ext>
              </a:extLst>
            </p:cNvPr>
            <p:cNvSpPr/>
            <p:nvPr/>
          </p:nvSpPr>
          <p:spPr>
            <a:xfrm>
              <a:off x="12535514" y="3422688"/>
              <a:ext cx="372341" cy="268432"/>
            </a:xfrm>
            <a:custGeom>
              <a:avLst/>
              <a:gdLst>
                <a:gd name="connsiteX0" fmla="*/ 375805 w 372341"/>
                <a:gd name="connsiteY0" fmla="*/ 268432 h 268431"/>
                <a:gd name="connsiteX1" fmla="*/ 375805 w 372341"/>
                <a:gd name="connsiteY1" fmla="*/ 71005 h 268431"/>
                <a:gd name="connsiteX2" fmla="*/ 375805 w 372341"/>
                <a:gd name="connsiteY2" fmla="*/ 0 h 268431"/>
                <a:gd name="connsiteX3" fmla="*/ 0 w 372341"/>
                <a:gd name="connsiteY3" fmla="*/ 0 h 268431"/>
                <a:gd name="connsiteX4" fmla="*/ 0 w 372341"/>
                <a:gd name="connsiteY4" fmla="*/ 71005 h 268431"/>
                <a:gd name="connsiteX5" fmla="*/ 0 w 372341"/>
                <a:gd name="connsiteY5" fmla="*/ 268432 h 26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341" h="268431">
                  <a:moveTo>
                    <a:pt x="375805" y="268432"/>
                  </a:moveTo>
                  <a:lnTo>
                    <a:pt x="375805" y="71005"/>
                  </a:lnTo>
                  <a:lnTo>
                    <a:pt x="375805" y="0"/>
                  </a:lnTo>
                  <a:lnTo>
                    <a:pt x="0" y="0"/>
                  </a:lnTo>
                  <a:lnTo>
                    <a:pt x="0" y="71005"/>
                  </a:lnTo>
                  <a:lnTo>
                    <a:pt x="0" y="268432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BDC4CC4-2F70-4DD1-A3D5-F7E28D3CF7C1}"/>
                </a:ext>
              </a:extLst>
            </p:cNvPr>
            <p:cNvSpPr/>
            <p:nvPr/>
          </p:nvSpPr>
          <p:spPr>
            <a:xfrm>
              <a:off x="12553698" y="3359477"/>
              <a:ext cx="337705" cy="8659"/>
            </a:xfrm>
            <a:custGeom>
              <a:avLst/>
              <a:gdLst>
                <a:gd name="connsiteX0" fmla="*/ 0 w 337704"/>
                <a:gd name="connsiteY0" fmla="*/ 0 h 0"/>
                <a:gd name="connsiteX1" fmla="*/ 339436 w 3377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7704">
                  <a:moveTo>
                    <a:pt x="0" y="0"/>
                  </a:moveTo>
                  <a:lnTo>
                    <a:pt x="339436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80EFEE3-DD2E-4B8B-BF3E-82464E353A5A}"/>
                </a:ext>
              </a:extLst>
            </p:cNvPr>
            <p:cNvSpPr/>
            <p:nvPr/>
          </p:nvSpPr>
          <p:spPr>
            <a:xfrm>
              <a:off x="12597859" y="3233920"/>
              <a:ext cx="251114" cy="121227"/>
            </a:xfrm>
            <a:custGeom>
              <a:avLst/>
              <a:gdLst>
                <a:gd name="connsiteX0" fmla="*/ 251114 w 251113"/>
                <a:gd name="connsiteY0" fmla="*/ 125557 h 121227"/>
                <a:gd name="connsiteX1" fmla="*/ 125557 w 251113"/>
                <a:gd name="connsiteY1" fmla="*/ 0 h 121227"/>
                <a:gd name="connsiteX2" fmla="*/ 0 w 251113"/>
                <a:gd name="connsiteY2" fmla="*/ 125557 h 1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1113" h="121227">
                  <a:moveTo>
                    <a:pt x="251114" y="125557"/>
                  </a:moveTo>
                  <a:cubicBezTo>
                    <a:pt x="251114" y="56284"/>
                    <a:pt x="194830" y="0"/>
                    <a:pt x="125557" y="0"/>
                  </a:cubicBezTo>
                  <a:cubicBezTo>
                    <a:pt x="56284" y="0"/>
                    <a:pt x="0" y="56284"/>
                    <a:pt x="0" y="125557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E82D9C-A1B0-4002-8406-BBE27EAC78D4}"/>
                </a:ext>
              </a:extLst>
            </p:cNvPr>
            <p:cNvSpPr/>
            <p:nvPr/>
          </p:nvSpPr>
          <p:spPr>
            <a:xfrm>
              <a:off x="12597859" y="3359477"/>
              <a:ext cx="8659" cy="60614"/>
            </a:xfrm>
            <a:custGeom>
              <a:avLst/>
              <a:gdLst>
                <a:gd name="connsiteX0" fmla="*/ 0 w 0"/>
                <a:gd name="connsiteY0" fmla="*/ 63211 h 60613"/>
                <a:gd name="connsiteX1" fmla="*/ 0 w 0"/>
                <a:gd name="connsiteY1" fmla="*/ 0 h 6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0613">
                  <a:moveTo>
                    <a:pt x="0" y="63211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39796A4-98A6-46E3-82CE-F2AE71182BD0}"/>
                </a:ext>
              </a:extLst>
            </p:cNvPr>
            <p:cNvSpPr/>
            <p:nvPr/>
          </p:nvSpPr>
          <p:spPr>
            <a:xfrm>
              <a:off x="12848973" y="3359477"/>
              <a:ext cx="8659" cy="60614"/>
            </a:xfrm>
            <a:custGeom>
              <a:avLst/>
              <a:gdLst>
                <a:gd name="connsiteX0" fmla="*/ 0 w 0"/>
                <a:gd name="connsiteY0" fmla="*/ 63211 h 60613"/>
                <a:gd name="connsiteX1" fmla="*/ 0 w 0"/>
                <a:gd name="connsiteY1" fmla="*/ 0 h 6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0613">
                  <a:moveTo>
                    <a:pt x="0" y="63211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667B990-68D2-48DB-89C0-5E7FCFD34695}"/>
                </a:ext>
              </a:extLst>
            </p:cNvPr>
            <p:cNvSpPr/>
            <p:nvPr/>
          </p:nvSpPr>
          <p:spPr>
            <a:xfrm>
              <a:off x="12723416" y="3180234"/>
              <a:ext cx="8659" cy="51955"/>
            </a:xfrm>
            <a:custGeom>
              <a:avLst/>
              <a:gdLst>
                <a:gd name="connsiteX0" fmla="*/ 0 w 0"/>
                <a:gd name="connsiteY0" fmla="*/ 54552 h 51954"/>
                <a:gd name="connsiteX1" fmla="*/ 0 w 0"/>
                <a:gd name="connsiteY1" fmla="*/ 0 h 5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1954">
                  <a:moveTo>
                    <a:pt x="0" y="54552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E79ED4C-AE97-4C66-BE0A-A15A89FB66A9}"/>
                </a:ext>
              </a:extLst>
            </p:cNvPr>
            <p:cNvSpPr/>
            <p:nvPr/>
          </p:nvSpPr>
          <p:spPr>
            <a:xfrm>
              <a:off x="12616043" y="3493693"/>
              <a:ext cx="8659" cy="129886"/>
            </a:xfrm>
            <a:custGeom>
              <a:avLst/>
              <a:gdLst>
                <a:gd name="connsiteX0" fmla="*/ 0 w 0"/>
                <a:gd name="connsiteY0" fmla="*/ 0 h 129886"/>
                <a:gd name="connsiteX1" fmla="*/ 0 w 0"/>
                <a:gd name="connsiteY1" fmla="*/ 134216 h 1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9886">
                  <a:moveTo>
                    <a:pt x="0" y="0"/>
                  </a:moveTo>
                  <a:lnTo>
                    <a:pt x="0" y="134216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01A083-F28A-4ECC-B84D-DB88614A0D20}"/>
                </a:ext>
              </a:extLst>
            </p:cNvPr>
            <p:cNvSpPr/>
            <p:nvPr/>
          </p:nvSpPr>
          <p:spPr>
            <a:xfrm>
              <a:off x="12687914" y="3493693"/>
              <a:ext cx="8659" cy="129886"/>
            </a:xfrm>
            <a:custGeom>
              <a:avLst/>
              <a:gdLst>
                <a:gd name="connsiteX0" fmla="*/ 0 w 0"/>
                <a:gd name="connsiteY0" fmla="*/ 0 h 129886"/>
                <a:gd name="connsiteX1" fmla="*/ 0 w 0"/>
                <a:gd name="connsiteY1" fmla="*/ 134216 h 1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9886">
                  <a:moveTo>
                    <a:pt x="0" y="0"/>
                  </a:moveTo>
                  <a:lnTo>
                    <a:pt x="0" y="134216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AA04BEC-8D3A-4B80-8577-CE1B34C35262}"/>
                </a:ext>
              </a:extLst>
            </p:cNvPr>
            <p:cNvSpPr/>
            <p:nvPr/>
          </p:nvSpPr>
          <p:spPr>
            <a:xfrm>
              <a:off x="12758918" y="3493693"/>
              <a:ext cx="8659" cy="129886"/>
            </a:xfrm>
            <a:custGeom>
              <a:avLst/>
              <a:gdLst>
                <a:gd name="connsiteX0" fmla="*/ 0 w 0"/>
                <a:gd name="connsiteY0" fmla="*/ 0 h 129886"/>
                <a:gd name="connsiteX1" fmla="*/ 0 w 0"/>
                <a:gd name="connsiteY1" fmla="*/ 134216 h 1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9886">
                  <a:moveTo>
                    <a:pt x="0" y="0"/>
                  </a:moveTo>
                  <a:lnTo>
                    <a:pt x="0" y="134216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53EBA9C-E6E6-4F76-B19A-8D7CC22C1F3B}"/>
                </a:ext>
              </a:extLst>
            </p:cNvPr>
            <p:cNvSpPr/>
            <p:nvPr/>
          </p:nvSpPr>
          <p:spPr>
            <a:xfrm>
              <a:off x="12830789" y="3493693"/>
              <a:ext cx="8659" cy="129886"/>
            </a:xfrm>
            <a:custGeom>
              <a:avLst/>
              <a:gdLst>
                <a:gd name="connsiteX0" fmla="*/ 0 w 0"/>
                <a:gd name="connsiteY0" fmla="*/ 0 h 129886"/>
                <a:gd name="connsiteX1" fmla="*/ 0 w 0"/>
                <a:gd name="connsiteY1" fmla="*/ 134216 h 1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9886">
                  <a:moveTo>
                    <a:pt x="0" y="0"/>
                  </a:moveTo>
                  <a:lnTo>
                    <a:pt x="0" y="134216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6C78A64-EC7A-47BC-8C19-DCC00772B2F4}"/>
                </a:ext>
              </a:extLst>
            </p:cNvPr>
            <p:cNvSpPr/>
            <p:nvPr/>
          </p:nvSpPr>
          <p:spPr>
            <a:xfrm>
              <a:off x="12454984" y="3493693"/>
              <a:ext cx="536864" cy="190500"/>
            </a:xfrm>
            <a:custGeom>
              <a:avLst/>
              <a:gdLst>
                <a:gd name="connsiteX0" fmla="*/ 80530 w 536863"/>
                <a:gd name="connsiteY0" fmla="*/ 0 h 190500"/>
                <a:gd name="connsiteX1" fmla="*/ 0 w 536863"/>
                <a:gd name="connsiteY1" fmla="*/ 0 h 190500"/>
                <a:gd name="connsiteX2" fmla="*/ 0 w 536863"/>
                <a:gd name="connsiteY2" fmla="*/ 197427 h 190500"/>
                <a:gd name="connsiteX3" fmla="*/ 536864 w 536863"/>
                <a:gd name="connsiteY3" fmla="*/ 197427 h 190500"/>
                <a:gd name="connsiteX4" fmla="*/ 536864 w 536863"/>
                <a:gd name="connsiteY4" fmla="*/ 0 h 190500"/>
                <a:gd name="connsiteX5" fmla="*/ 456334 w 536863"/>
                <a:gd name="connsiteY5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863" h="190500">
                  <a:moveTo>
                    <a:pt x="80530" y="0"/>
                  </a:moveTo>
                  <a:lnTo>
                    <a:pt x="0" y="0"/>
                  </a:lnTo>
                  <a:lnTo>
                    <a:pt x="0" y="197427"/>
                  </a:lnTo>
                  <a:lnTo>
                    <a:pt x="536864" y="197427"/>
                  </a:lnTo>
                  <a:lnTo>
                    <a:pt x="536864" y="0"/>
                  </a:lnTo>
                  <a:lnTo>
                    <a:pt x="456334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sz="1600" dirty="0">
                <a:latin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DFE295-9C45-4F0B-9DFF-3641401FA9B1}"/>
              </a:ext>
            </a:extLst>
          </p:cNvPr>
          <p:cNvGrpSpPr/>
          <p:nvPr/>
        </p:nvGrpSpPr>
        <p:grpSpPr>
          <a:xfrm>
            <a:off x="8163556" y="3539208"/>
            <a:ext cx="3727794" cy="738664"/>
            <a:chOff x="8122916" y="4752969"/>
            <a:chExt cx="3727794" cy="7386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8787EF-129B-42D6-B72F-50FD93DC9530}"/>
                </a:ext>
              </a:extLst>
            </p:cNvPr>
            <p:cNvSpPr txBox="1">
              <a:spLocks/>
            </p:cNvSpPr>
            <p:nvPr/>
          </p:nvSpPr>
          <p:spPr>
            <a:xfrm>
              <a:off x="8796633" y="4752969"/>
              <a:ext cx="3054077" cy="738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r>
                <a:rPr lang="en-ZA" b="1" dirty="0">
                  <a:solidFill>
                    <a:schemeClr val="accent3"/>
                  </a:solidFill>
                </a:rPr>
                <a:t>Delivery </a:t>
              </a:r>
              <a:r>
                <a:rPr lang="en-ZA" dirty="0">
                  <a:solidFill>
                    <a:srgbClr val="303D24"/>
                  </a:solidFill>
                </a:rPr>
                <a:t>–</a:t>
              </a:r>
              <a:r>
                <a:rPr lang="en-ZA" b="1" dirty="0">
                  <a:solidFill>
                    <a:schemeClr val="accent3"/>
                  </a:solidFill>
                </a:rPr>
                <a:t> </a:t>
              </a:r>
              <a:r>
                <a:rPr lang="en-US" dirty="0">
                  <a:solidFill>
                    <a:srgbClr val="000000"/>
                  </a:solidFill>
                </a:rPr>
                <a:t>ensure effective  supply chains and immunization activities</a:t>
              </a:r>
              <a:endParaRPr lang="en-US" dirty="0"/>
            </a:p>
          </p:txBody>
        </p:sp>
        <p:grpSp>
          <p:nvGrpSpPr>
            <p:cNvPr id="85" name="CustomIcon">
              <a:extLst>
                <a:ext uri="{FF2B5EF4-FFF2-40B4-BE49-F238E27FC236}">
                  <a16:creationId xmlns:a16="http://schemas.microsoft.com/office/drawing/2014/main" id="{D3FA80BF-80CF-4AA3-8DCF-D13F4853C91B}"/>
                </a:ext>
              </a:extLst>
            </p:cNvPr>
            <p:cNvGrpSpPr/>
            <p:nvPr/>
          </p:nvGrpSpPr>
          <p:grpSpPr>
            <a:xfrm>
              <a:off x="8122916" y="4752969"/>
              <a:ext cx="552020" cy="554182"/>
              <a:chOff x="12446325" y="4272738"/>
              <a:chExt cx="554182" cy="554182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E143F1C-6692-4E2F-AC1F-C094DF745B90}"/>
                  </a:ext>
                </a:extLst>
              </p:cNvPr>
              <p:cNvSpPr/>
              <p:nvPr/>
            </p:nvSpPr>
            <p:spPr>
              <a:xfrm>
                <a:off x="12454984" y="4331620"/>
                <a:ext cx="536864" cy="363682"/>
              </a:xfrm>
              <a:custGeom>
                <a:avLst/>
                <a:gdLst>
                  <a:gd name="connsiteX0" fmla="*/ 64077 w 536863"/>
                  <a:gd name="connsiteY0" fmla="*/ 367146 h 363681"/>
                  <a:gd name="connsiteX1" fmla="*/ 24245 w 536863"/>
                  <a:gd name="connsiteY1" fmla="*/ 367146 h 363681"/>
                  <a:gd name="connsiteX2" fmla="*/ 0 w 536863"/>
                  <a:gd name="connsiteY2" fmla="*/ 342900 h 363681"/>
                  <a:gd name="connsiteX3" fmla="*/ 0 w 536863"/>
                  <a:gd name="connsiteY3" fmla="*/ 0 h 363681"/>
                  <a:gd name="connsiteX4" fmla="*/ 249382 w 536863"/>
                  <a:gd name="connsiteY4" fmla="*/ 0 h 363681"/>
                  <a:gd name="connsiteX5" fmla="*/ 249382 w 536863"/>
                  <a:gd name="connsiteY5" fmla="*/ 206952 h 363681"/>
                  <a:gd name="connsiteX6" fmla="*/ 450273 w 536863"/>
                  <a:gd name="connsiteY6" fmla="*/ 206952 h 363681"/>
                  <a:gd name="connsiteX7" fmla="*/ 536864 w 536863"/>
                  <a:gd name="connsiteY7" fmla="*/ 291811 h 363681"/>
                  <a:gd name="connsiteX8" fmla="*/ 536864 w 536863"/>
                  <a:gd name="connsiteY8" fmla="*/ 343766 h 363681"/>
                  <a:gd name="connsiteX9" fmla="*/ 512618 w 536863"/>
                  <a:gd name="connsiteY9" fmla="*/ 368011 h 363681"/>
                  <a:gd name="connsiteX10" fmla="*/ 501362 w 536863"/>
                  <a:gd name="connsiteY10" fmla="*/ 368011 h 36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6863" h="363681">
                    <a:moveTo>
                      <a:pt x="64077" y="367146"/>
                    </a:moveTo>
                    <a:lnTo>
                      <a:pt x="24245" y="367146"/>
                    </a:lnTo>
                    <a:cubicBezTo>
                      <a:pt x="10391" y="367146"/>
                      <a:pt x="0" y="355889"/>
                      <a:pt x="0" y="342900"/>
                    </a:cubicBezTo>
                    <a:lnTo>
                      <a:pt x="0" y="0"/>
                    </a:lnTo>
                    <a:lnTo>
                      <a:pt x="249382" y="0"/>
                    </a:lnTo>
                    <a:lnTo>
                      <a:pt x="249382" y="206952"/>
                    </a:lnTo>
                    <a:lnTo>
                      <a:pt x="450273" y="206952"/>
                    </a:lnTo>
                    <a:cubicBezTo>
                      <a:pt x="450273" y="206952"/>
                      <a:pt x="526473" y="213014"/>
                      <a:pt x="536864" y="291811"/>
                    </a:cubicBezTo>
                    <a:lnTo>
                      <a:pt x="536864" y="343766"/>
                    </a:lnTo>
                    <a:cubicBezTo>
                      <a:pt x="536864" y="357621"/>
                      <a:pt x="525607" y="368011"/>
                      <a:pt x="512618" y="368011"/>
                    </a:cubicBezTo>
                    <a:lnTo>
                      <a:pt x="501362" y="368011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C7A96C0-C8E3-4854-BB29-32B4F1589714}"/>
                  </a:ext>
                </a:extLst>
              </p:cNvPr>
              <p:cNvSpPr/>
              <p:nvPr/>
            </p:nvSpPr>
            <p:spPr>
              <a:xfrm>
                <a:off x="12675791" y="4698765"/>
                <a:ext cx="121227" cy="8659"/>
              </a:xfrm>
              <a:custGeom>
                <a:avLst/>
                <a:gdLst>
                  <a:gd name="connsiteX0" fmla="*/ 122959 w 121227"/>
                  <a:gd name="connsiteY0" fmla="*/ 0 h 0"/>
                  <a:gd name="connsiteX1" fmla="*/ 0 w 12122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227">
                    <a:moveTo>
                      <a:pt x="12295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92690B5-1EE6-48BD-9CD2-41F697BF3B04}"/>
                  </a:ext>
                </a:extLst>
              </p:cNvPr>
              <p:cNvSpPr/>
              <p:nvPr/>
            </p:nvSpPr>
            <p:spPr>
              <a:xfrm>
                <a:off x="12704366" y="4407820"/>
                <a:ext cx="199159" cy="129886"/>
              </a:xfrm>
              <a:custGeom>
                <a:avLst/>
                <a:gdLst>
                  <a:gd name="connsiteX0" fmla="*/ 0 w 199159"/>
                  <a:gd name="connsiteY0" fmla="*/ 0 h 129886"/>
                  <a:gd name="connsiteX1" fmla="*/ 122093 w 199159"/>
                  <a:gd name="connsiteY1" fmla="*/ 0 h 129886"/>
                  <a:gd name="connsiteX2" fmla="*/ 200891 w 199159"/>
                  <a:gd name="connsiteY2" fmla="*/ 129886 h 12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59" h="129886">
                    <a:moveTo>
                      <a:pt x="0" y="0"/>
                    </a:moveTo>
                    <a:lnTo>
                      <a:pt x="122093" y="0"/>
                    </a:lnTo>
                    <a:lnTo>
                      <a:pt x="200891" y="129886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B99A90A-F44B-4F38-B7EF-79291213ADD4}"/>
                  </a:ext>
                </a:extLst>
              </p:cNvPr>
              <p:cNvSpPr/>
              <p:nvPr/>
            </p:nvSpPr>
            <p:spPr>
              <a:xfrm>
                <a:off x="12518195" y="4611309"/>
                <a:ext cx="155864" cy="155864"/>
              </a:xfrm>
              <a:custGeom>
                <a:avLst/>
                <a:gdLst>
                  <a:gd name="connsiteX0" fmla="*/ 157596 w 155863"/>
                  <a:gd name="connsiteY0" fmla="*/ 78798 h 155863"/>
                  <a:gd name="connsiteX1" fmla="*/ 78798 w 155863"/>
                  <a:gd name="connsiteY1" fmla="*/ 157596 h 155863"/>
                  <a:gd name="connsiteX2" fmla="*/ 0 w 155863"/>
                  <a:gd name="connsiteY2" fmla="*/ 78798 h 155863"/>
                  <a:gd name="connsiteX3" fmla="*/ 78798 w 155863"/>
                  <a:gd name="connsiteY3" fmla="*/ 0 h 155863"/>
                  <a:gd name="connsiteX4" fmla="*/ 157596 w 155863"/>
                  <a:gd name="connsiteY4" fmla="*/ 78798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63" h="155863">
                    <a:moveTo>
                      <a:pt x="157596" y="78798"/>
                    </a:moveTo>
                    <a:cubicBezTo>
                      <a:pt x="157596" y="122317"/>
                      <a:pt x="122317" y="157596"/>
                      <a:pt x="78798" y="157596"/>
                    </a:cubicBezTo>
                    <a:cubicBezTo>
                      <a:pt x="35279" y="157596"/>
                      <a:pt x="0" y="122317"/>
                      <a:pt x="0" y="78798"/>
                    </a:cubicBezTo>
                    <a:cubicBezTo>
                      <a:pt x="0" y="35279"/>
                      <a:pt x="35279" y="0"/>
                      <a:pt x="78798" y="0"/>
                    </a:cubicBezTo>
                    <a:cubicBezTo>
                      <a:pt x="122317" y="0"/>
                      <a:pt x="157596" y="35279"/>
                      <a:pt x="157596" y="7879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F07773B-6F59-4BF7-9A67-8302689EDA60}"/>
                  </a:ext>
                </a:extLst>
              </p:cNvPr>
              <p:cNvSpPr/>
              <p:nvPr/>
            </p:nvSpPr>
            <p:spPr>
              <a:xfrm>
                <a:off x="12798750" y="4611309"/>
                <a:ext cx="155864" cy="155864"/>
              </a:xfrm>
              <a:custGeom>
                <a:avLst/>
                <a:gdLst>
                  <a:gd name="connsiteX0" fmla="*/ 157596 w 155863"/>
                  <a:gd name="connsiteY0" fmla="*/ 78798 h 155863"/>
                  <a:gd name="connsiteX1" fmla="*/ 78798 w 155863"/>
                  <a:gd name="connsiteY1" fmla="*/ 157596 h 155863"/>
                  <a:gd name="connsiteX2" fmla="*/ 0 w 155863"/>
                  <a:gd name="connsiteY2" fmla="*/ 78798 h 155863"/>
                  <a:gd name="connsiteX3" fmla="*/ 78798 w 155863"/>
                  <a:gd name="connsiteY3" fmla="*/ 0 h 155863"/>
                  <a:gd name="connsiteX4" fmla="*/ 157596 w 155863"/>
                  <a:gd name="connsiteY4" fmla="*/ 78798 h 15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63" h="155863">
                    <a:moveTo>
                      <a:pt x="157596" y="78798"/>
                    </a:moveTo>
                    <a:cubicBezTo>
                      <a:pt x="157596" y="122317"/>
                      <a:pt x="122317" y="157596"/>
                      <a:pt x="78798" y="157596"/>
                    </a:cubicBezTo>
                    <a:cubicBezTo>
                      <a:pt x="35279" y="157596"/>
                      <a:pt x="0" y="122317"/>
                      <a:pt x="0" y="78798"/>
                    </a:cubicBezTo>
                    <a:cubicBezTo>
                      <a:pt x="0" y="35279"/>
                      <a:pt x="35279" y="0"/>
                      <a:pt x="78798" y="0"/>
                    </a:cubicBezTo>
                    <a:cubicBezTo>
                      <a:pt x="122317" y="0"/>
                      <a:pt x="157596" y="35279"/>
                      <a:pt x="157596" y="7879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081AC4-6637-4AAC-8BF1-3A596F81859E}"/>
              </a:ext>
            </a:extLst>
          </p:cNvPr>
          <p:cNvGrpSpPr/>
          <p:nvPr/>
        </p:nvGrpSpPr>
        <p:grpSpPr>
          <a:xfrm>
            <a:off x="8163556" y="4678782"/>
            <a:ext cx="3701919" cy="738664"/>
            <a:chOff x="8122916" y="5892543"/>
            <a:chExt cx="3701919" cy="7386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682701-2902-41EB-93B4-0D8C225F3221}"/>
                </a:ext>
              </a:extLst>
            </p:cNvPr>
            <p:cNvSpPr txBox="1">
              <a:spLocks/>
            </p:cNvSpPr>
            <p:nvPr/>
          </p:nvSpPr>
          <p:spPr>
            <a:xfrm>
              <a:off x="8796633" y="5892543"/>
              <a:ext cx="3028202" cy="738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r>
                <a:rPr lang="en-ZA" b="1" dirty="0">
                  <a:solidFill>
                    <a:schemeClr val="accent3"/>
                  </a:solidFill>
                </a:rPr>
                <a:t>Uptake </a:t>
              </a:r>
              <a:r>
                <a:rPr lang="en-US" dirty="0">
                  <a:solidFill>
                    <a:srgbClr val="000000"/>
                  </a:solidFill>
                </a:rPr>
                <a:t>– engage communities to maximize vaccine acceptance and uptake</a:t>
              </a:r>
              <a:endParaRPr lang="en-US" dirty="0"/>
            </a:p>
          </p:txBody>
        </p:sp>
        <p:grpSp>
          <p:nvGrpSpPr>
            <p:cNvPr id="102" name="CustomIcon">
              <a:extLst>
                <a:ext uri="{FF2B5EF4-FFF2-40B4-BE49-F238E27FC236}">
                  <a16:creationId xmlns:a16="http://schemas.microsoft.com/office/drawing/2014/main" id="{F3F22633-013B-47EE-BFEC-CB5080014BDE}"/>
                </a:ext>
              </a:extLst>
            </p:cNvPr>
            <p:cNvGrpSpPr/>
            <p:nvPr/>
          </p:nvGrpSpPr>
          <p:grpSpPr>
            <a:xfrm>
              <a:off x="8122916" y="5892543"/>
              <a:ext cx="552020" cy="554182"/>
              <a:chOff x="12446325" y="5202408"/>
              <a:chExt cx="554182" cy="55418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D6B4B9C-AED4-4DB7-9018-A3E5056A8166}"/>
                  </a:ext>
                </a:extLst>
              </p:cNvPr>
              <p:cNvSpPr/>
              <p:nvPr/>
            </p:nvSpPr>
            <p:spPr>
              <a:xfrm>
                <a:off x="12723416" y="5211067"/>
                <a:ext cx="8659" cy="225136"/>
              </a:xfrm>
              <a:custGeom>
                <a:avLst/>
                <a:gdLst>
                  <a:gd name="connsiteX0" fmla="*/ 0 w 0"/>
                  <a:gd name="connsiteY0" fmla="*/ 232930 h 225136"/>
                  <a:gd name="connsiteX1" fmla="*/ 0 w 0"/>
                  <a:gd name="connsiteY1" fmla="*/ 0 h 225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5136">
                    <a:moveTo>
                      <a:pt x="0" y="23293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9645C0-1FFB-42DF-A80F-190CD518289C}"/>
                  </a:ext>
                </a:extLst>
              </p:cNvPr>
              <p:cNvSpPr/>
              <p:nvPr/>
            </p:nvSpPr>
            <p:spPr>
              <a:xfrm>
                <a:off x="12669730" y="5658742"/>
                <a:ext cx="103909" cy="8659"/>
              </a:xfrm>
              <a:custGeom>
                <a:avLst/>
                <a:gdLst>
                  <a:gd name="connsiteX0" fmla="*/ 0 w 103909"/>
                  <a:gd name="connsiteY0" fmla="*/ 0 h 0"/>
                  <a:gd name="connsiteX1" fmla="*/ 107373 w 103909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909">
                    <a:moveTo>
                      <a:pt x="0" y="0"/>
                    </a:moveTo>
                    <a:lnTo>
                      <a:pt x="107373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A2EAECF-F78E-4CEE-92ED-939F193B88F6}"/>
                  </a:ext>
                </a:extLst>
              </p:cNvPr>
              <p:cNvSpPr/>
              <p:nvPr/>
            </p:nvSpPr>
            <p:spPr>
              <a:xfrm>
                <a:off x="12634227" y="5211067"/>
                <a:ext cx="173182" cy="86591"/>
              </a:xfrm>
              <a:custGeom>
                <a:avLst/>
                <a:gdLst>
                  <a:gd name="connsiteX0" fmla="*/ 0 w 173181"/>
                  <a:gd name="connsiteY0" fmla="*/ 89189 h 86590"/>
                  <a:gd name="connsiteX1" fmla="*/ 89189 w 173181"/>
                  <a:gd name="connsiteY1" fmla="*/ 0 h 86590"/>
                  <a:gd name="connsiteX2" fmla="*/ 178377 w 173181"/>
                  <a:gd name="connsiteY2" fmla="*/ 89189 h 8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181" h="86590">
                    <a:moveTo>
                      <a:pt x="0" y="89189"/>
                    </a:moveTo>
                    <a:lnTo>
                      <a:pt x="89189" y="0"/>
                    </a:lnTo>
                    <a:lnTo>
                      <a:pt x="178377" y="89189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8893D7A-577D-42F4-AEAD-3B657EA71A12}"/>
                  </a:ext>
                </a:extLst>
              </p:cNvPr>
              <p:cNvSpPr/>
              <p:nvPr/>
            </p:nvSpPr>
            <p:spPr>
              <a:xfrm>
                <a:off x="12473168" y="5372126"/>
                <a:ext cx="493568" cy="372341"/>
              </a:xfrm>
              <a:custGeom>
                <a:avLst/>
                <a:gdLst>
                  <a:gd name="connsiteX0" fmla="*/ 402648 w 493568"/>
                  <a:gd name="connsiteY0" fmla="*/ 0 h 372341"/>
                  <a:gd name="connsiteX1" fmla="*/ 500496 w 493568"/>
                  <a:gd name="connsiteY1" fmla="*/ 0 h 372341"/>
                  <a:gd name="connsiteX2" fmla="*/ 500496 w 493568"/>
                  <a:gd name="connsiteY2" fmla="*/ 375805 h 372341"/>
                  <a:gd name="connsiteX3" fmla="*/ 0 w 493568"/>
                  <a:gd name="connsiteY3" fmla="*/ 375805 h 372341"/>
                  <a:gd name="connsiteX4" fmla="*/ 0 w 493568"/>
                  <a:gd name="connsiteY4" fmla="*/ 0 h 372341"/>
                  <a:gd name="connsiteX5" fmla="*/ 97848 w 493568"/>
                  <a:gd name="connsiteY5" fmla="*/ 0 h 37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568" h="372341">
                    <a:moveTo>
                      <a:pt x="402648" y="0"/>
                    </a:moveTo>
                    <a:lnTo>
                      <a:pt x="500496" y="0"/>
                    </a:lnTo>
                    <a:lnTo>
                      <a:pt x="500496" y="375805"/>
                    </a:lnTo>
                    <a:lnTo>
                      <a:pt x="0" y="375805"/>
                    </a:lnTo>
                    <a:lnTo>
                      <a:pt x="0" y="0"/>
                    </a:lnTo>
                    <a:lnTo>
                      <a:pt x="97848" y="0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3573A71-BBEE-4F8E-BBFB-F9079B473D00}"/>
                  </a:ext>
                </a:extLst>
              </p:cNvPr>
              <p:cNvSpPr/>
              <p:nvPr/>
            </p:nvSpPr>
            <p:spPr>
              <a:xfrm>
                <a:off x="12473168" y="5568688"/>
                <a:ext cx="493568" cy="8659"/>
              </a:xfrm>
              <a:custGeom>
                <a:avLst/>
                <a:gdLst>
                  <a:gd name="connsiteX0" fmla="*/ 0 w 493568"/>
                  <a:gd name="connsiteY0" fmla="*/ 0 h 0"/>
                  <a:gd name="connsiteX1" fmla="*/ 500496 w 49356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3568">
                    <a:moveTo>
                      <a:pt x="0" y="0"/>
                    </a:moveTo>
                    <a:lnTo>
                      <a:pt x="500496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 dirty="0">
                  <a:latin typeface="+mn-lt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B7D520D-5EF3-4217-8392-EB98BAAD8B69}"/>
              </a:ext>
            </a:extLst>
          </p:cNvPr>
          <p:cNvSpPr/>
          <p:nvPr/>
        </p:nvSpPr>
        <p:spPr>
          <a:xfrm>
            <a:off x="8053816" y="2335031"/>
            <a:ext cx="3885933" cy="886661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600" dirty="0">
              <a:solidFill>
                <a:schemeClr val="tx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8AECA5D-F0B0-4549-A3A8-237F11547091}"/>
              </a:ext>
            </a:extLst>
          </p:cNvPr>
          <p:cNvSpPr txBox="1">
            <a:spLocks/>
          </p:cNvSpPr>
          <p:nvPr/>
        </p:nvSpPr>
        <p:spPr>
          <a:xfrm>
            <a:off x="525079" y="1194793"/>
            <a:ext cx="3312451" cy="849463"/>
          </a:xfrm>
          <a:prstGeom prst="rect">
            <a:avLst/>
          </a:prstGeom>
        </p:spPr>
        <p:txBody>
          <a:bodyPr vert="horz" wrap="square" lIns="0" tIns="0" rIns="0" bIns="18288" rtlCol="0" anchor="b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Accelerate African involvement in clinical development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9" name="TrackerNum 7">
            <a:extLst>
              <a:ext uri="{FF2B5EF4-FFF2-40B4-BE49-F238E27FC236}">
                <a16:creationId xmlns:a16="http://schemas.microsoft.com/office/drawing/2014/main" id="{DF20E82C-13F4-4EF8-BCB7-A70F3DBFEEB8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158750" y="1194793"/>
            <a:ext cx="270518" cy="271577"/>
          </a:xfrm>
          <a:prstGeom prst="ellipse">
            <a:avLst/>
          </a:prstGeom>
          <a:gradFill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>
              <a:buClr>
                <a:schemeClr val="bg1"/>
              </a:buClr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C48D5-A2B8-4B71-9882-A4EA591389BF}"/>
              </a:ext>
            </a:extLst>
          </p:cNvPr>
          <p:cNvGrpSpPr/>
          <p:nvPr/>
        </p:nvGrpSpPr>
        <p:grpSpPr>
          <a:xfrm>
            <a:off x="4191426" y="1194793"/>
            <a:ext cx="3577593" cy="575525"/>
            <a:chOff x="4115404" y="1487596"/>
            <a:chExt cx="3577593" cy="57552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11068FF-8292-4CEC-8235-5E525755CE5B}"/>
                </a:ext>
              </a:extLst>
            </p:cNvPr>
            <p:cNvSpPr txBox="1">
              <a:spLocks/>
            </p:cNvSpPr>
            <p:nvPr/>
          </p:nvSpPr>
          <p:spPr>
            <a:xfrm>
              <a:off x="4476862" y="1490657"/>
              <a:ext cx="3216135" cy="572464"/>
            </a:xfrm>
            <a:prstGeom prst="rect">
              <a:avLst/>
            </a:prstGeom>
          </p:spPr>
          <p:txBody>
            <a:bodyPr vert="horz" wrap="square" lIns="0" tIns="0" rIns="0" bIns="18288" rtlCol="0" anchor="b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r>
                <a:rPr lang="en-US" sz="1800" b="1" dirty="0">
                  <a:solidFill>
                    <a:schemeClr val="bg1"/>
                  </a:solidFill>
                </a:rPr>
                <a:t>Ensure Africa’s access to sufficient vaccine supply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rackerNum 7">
              <a:extLst>
                <a:ext uri="{FF2B5EF4-FFF2-40B4-BE49-F238E27FC236}">
                  <a16:creationId xmlns:a16="http://schemas.microsoft.com/office/drawing/2014/main" id="{A2E415FB-7270-41D5-AE31-300D250A8BE0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4115404" y="1487596"/>
              <a:ext cx="270517" cy="271577"/>
            </a:xfrm>
            <a:prstGeom prst="ellipse">
              <a:avLst/>
            </a:prstGeom>
            <a:gradFill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algn="ctr">
                <a:buClr>
                  <a:schemeClr val="bg1"/>
                </a:buClr>
              </a:pPr>
              <a:r>
                <a:rPr lang="en-US" sz="16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971910-AEFA-46AF-97D2-288E96A3C8D5}"/>
              </a:ext>
            </a:extLst>
          </p:cNvPr>
          <p:cNvGrpSpPr/>
          <p:nvPr/>
        </p:nvGrpSpPr>
        <p:grpSpPr>
          <a:xfrm>
            <a:off x="8122916" y="1194793"/>
            <a:ext cx="3831294" cy="849463"/>
            <a:chOff x="8122916" y="1213658"/>
            <a:chExt cx="3831294" cy="84946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FC5B059-6902-43A8-9B91-D585D9AB55F0}"/>
                </a:ext>
              </a:extLst>
            </p:cNvPr>
            <p:cNvSpPr txBox="1">
              <a:spLocks/>
            </p:cNvSpPr>
            <p:nvPr/>
          </p:nvSpPr>
          <p:spPr>
            <a:xfrm>
              <a:off x="8459464" y="1213658"/>
              <a:ext cx="3494746" cy="849463"/>
            </a:xfrm>
            <a:prstGeom prst="rect">
              <a:avLst/>
            </a:prstGeom>
          </p:spPr>
          <p:txBody>
            <a:bodyPr vert="horz" wrap="square" lIns="0" tIns="0" rIns="0" bIns="18288" rtlCol="0" anchor="b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r>
                <a:rPr lang="en-US" sz="1800" b="1" dirty="0">
                  <a:solidFill>
                    <a:schemeClr val="bg1"/>
                  </a:solidFill>
                </a:rPr>
                <a:t>Remove barriers to widespread delivery and uptake of the vaccine across Africa</a:t>
              </a:r>
            </a:p>
          </p:txBody>
        </p:sp>
        <p:sp>
          <p:nvSpPr>
            <p:cNvPr id="31" name="TrackerNum 7">
              <a:extLst>
                <a:ext uri="{FF2B5EF4-FFF2-40B4-BE49-F238E27FC236}">
                  <a16:creationId xmlns:a16="http://schemas.microsoft.com/office/drawing/2014/main" id="{9B22D81A-ED2A-451D-BFFD-960CECA57668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8122916" y="1219080"/>
              <a:ext cx="270517" cy="271577"/>
            </a:xfrm>
            <a:prstGeom prst="ellipse">
              <a:avLst/>
            </a:prstGeom>
            <a:gradFill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algn="ctr">
                <a:buClr>
                  <a:schemeClr val="bg1"/>
                </a:buClr>
              </a:pPr>
              <a:r>
                <a:rPr lang="en-US" sz="16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B2285A-DB9B-447F-81D0-7E2B396FC46B}"/>
              </a:ext>
            </a:extLst>
          </p:cNvPr>
          <p:cNvCxnSpPr/>
          <p:nvPr/>
        </p:nvCxnSpPr>
        <p:spPr>
          <a:xfrm>
            <a:off x="4014478" y="2246243"/>
            <a:ext cx="0" cy="358802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36E2FA6-5F35-49B9-B5C9-CE055E3883CD}"/>
              </a:ext>
            </a:extLst>
          </p:cNvPr>
          <p:cNvCxnSpPr/>
          <p:nvPr/>
        </p:nvCxnSpPr>
        <p:spPr>
          <a:xfrm>
            <a:off x="7945967" y="2246243"/>
            <a:ext cx="0" cy="358802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94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3F8E7-E9D7-4047-9B92-D1CEE97774C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3F8E7-E9D7-4047-9B92-D1CEE97774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C2F460A-23AF-4D9D-8F23-68DC0DD3A8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24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FF76A-18C2-4D25-A986-C29E5D5FE1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9444" y="258812"/>
            <a:ext cx="102692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0">
            <a:spAutoFit/>
          </a:bodyPr>
          <a:lstStyle/>
          <a:p>
            <a:r>
              <a:rPr lang="en-ZA" dirty="0"/>
              <a:t>Vaccine candidates in clinical trials or with limited approval</a:t>
            </a:r>
          </a:p>
        </p:txBody>
      </p:sp>
      <p:grpSp>
        <p:nvGrpSpPr>
          <p:cNvPr id="41" name="sticker">
            <a:extLst>
              <a:ext uri="{FF2B5EF4-FFF2-40B4-BE49-F238E27FC236}">
                <a16:creationId xmlns:a16="http://schemas.microsoft.com/office/drawing/2014/main" id="{68918B44-B88F-4FCD-B34E-8669BCB87727}"/>
              </a:ext>
            </a:extLst>
          </p:cNvPr>
          <p:cNvGrpSpPr/>
          <p:nvPr/>
        </p:nvGrpSpPr>
        <p:grpSpPr>
          <a:xfrm>
            <a:off x="10829465" y="254000"/>
            <a:ext cx="1147750" cy="148759"/>
            <a:chOff x="10790250" y="254000"/>
            <a:chExt cx="1147750" cy="148759"/>
          </a:xfrm>
        </p:grpSpPr>
        <p:sp>
          <p:nvSpPr>
            <p:cNvPr id="42" name="StickerRectangle">
              <a:extLst>
                <a:ext uri="{FF2B5EF4-FFF2-40B4-BE49-F238E27FC236}">
                  <a16:creationId xmlns:a16="http://schemas.microsoft.com/office/drawing/2014/main" id="{2258F848-83A1-4DBC-A6E8-8279BF30CDD8}"/>
                </a:ext>
              </a:extLst>
            </p:cNvPr>
            <p:cNvSpPr/>
            <p:nvPr/>
          </p:nvSpPr>
          <p:spPr>
            <a:xfrm>
              <a:off x="10790250" y="254000"/>
              <a:ext cx="1147750" cy="148759"/>
            </a:xfrm>
            <a:prstGeom prst="leftRightArrow">
              <a:avLst>
                <a:gd name="adj1" fmla="val 10000000"/>
                <a:gd name="adj2" fmla="val 0"/>
              </a:avLst>
            </a:prstGeom>
            <a:noFill/>
            <a:ln w="952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8100" tIns="0" rIns="0" bIns="25400" rtlCol="0" anchor="t">
              <a:spAutoFit/>
            </a:bodyPr>
            <a:lstStyle/>
            <a:p>
              <a:pPr algn="r">
                <a:buClr>
                  <a:schemeClr val="bg1"/>
                </a:buClr>
              </a:pPr>
              <a:r>
                <a:rPr lang="en-US" sz="800" dirty="0">
                  <a:solidFill>
                    <a:schemeClr val="bg1"/>
                  </a:solidFill>
                </a:rPr>
                <a:t>AS OF 11 January 2020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6DEA707-0192-4B41-9310-D7E8925CBE15}"/>
                </a:ext>
              </a:extLst>
            </p:cNvPr>
            <p:cNvCxnSpPr>
              <a:cxnSpLocks/>
              <a:stCxn id="42" idx="6"/>
              <a:endCxn id="42" idx="4"/>
            </p:cNvCxnSpPr>
            <p:nvPr/>
          </p:nvCxnSpPr>
          <p:spPr>
            <a:xfrm flipH="1">
              <a:off x="10790250" y="402759"/>
              <a:ext cx="1147750" cy="0"/>
            </a:xfrm>
            <a:prstGeom prst="straightConnector1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0AAA4C0-BB55-4FBE-BC10-B211F230F6EF}"/>
                </a:ext>
              </a:extLst>
            </p:cNvPr>
            <p:cNvCxnSpPr>
              <a:cxnSpLocks/>
              <a:stCxn id="42" idx="2"/>
              <a:endCxn id="42" idx="4"/>
            </p:cNvCxnSpPr>
            <p:nvPr/>
          </p:nvCxnSpPr>
          <p:spPr>
            <a:xfrm>
              <a:off x="10790250" y="254000"/>
              <a:ext cx="0" cy="148759"/>
            </a:xfrm>
            <a:prstGeom prst="straightConnector1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5. Source">
            <a:extLst>
              <a:ext uri="{FF2B5EF4-FFF2-40B4-BE49-F238E27FC236}">
                <a16:creationId xmlns:a16="http://schemas.microsoft.com/office/drawing/2014/main" id="{099B5CB3-592C-4465-BC2E-D760CAF67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582" y="6631233"/>
            <a:ext cx="849441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spAutoFit/>
          </a:bodyPr>
          <a:lstStyle/>
          <a:p>
            <a:pPr marL="619125" indent="-619125" defTabSz="913526">
              <a:tabLst>
                <a:tab pos="643032" algn="l"/>
              </a:tabLst>
            </a:pPr>
            <a:r>
              <a:rPr lang="en-US" sz="1000" dirty="0">
                <a:latin typeface="+mn-lt"/>
                <a:ea typeface="+mn-ea"/>
              </a:rPr>
              <a:t>SOURCE: New York Times Coronavirus Vaccine Tracker, Pfizer, Moderna and AstraZeneca press releases </a:t>
            </a:r>
          </a:p>
        </p:txBody>
      </p:sp>
      <p:sp>
        <p:nvSpPr>
          <p:cNvPr id="86" name="4. Footnote">
            <a:extLst>
              <a:ext uri="{FF2B5EF4-FFF2-40B4-BE49-F238E27FC236}">
                <a16:creationId xmlns:a16="http://schemas.microsoft.com/office/drawing/2014/main" id="{B89FFA5F-6C7F-41E8-AFE1-2C5B83CC2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581" y="6117749"/>
            <a:ext cx="92265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000" dirty="0"/>
              <a:t>1. Approved for early or limited use: CanSino Biologics (China); Gamaleya Research Institute (Russia); Vector Institute (Russia); Sinopharm/Wuhan Institute of Biological Products (UAE); Sinovac Biotech (China), AstraZeneca (India, Mexico, Argentina), Bharat Biotech (India) | 2. Approved: Pfizer/BioNTech (Canada, Saudi Arabia); </a:t>
            </a:r>
            <a:r>
              <a:rPr lang="en-GB" sz="1000" dirty="0" err="1"/>
              <a:t>Moderna</a:t>
            </a:r>
            <a:r>
              <a:rPr lang="en-GB" sz="1000" dirty="0"/>
              <a:t> (Canada), </a:t>
            </a:r>
            <a:r>
              <a:rPr lang="en-GB" sz="1000" dirty="0" err="1"/>
              <a:t>Sinopharm</a:t>
            </a:r>
            <a:r>
              <a:rPr lang="en-GB" sz="1000" dirty="0"/>
              <a:t> BBIBP-</a:t>
            </a:r>
            <a:r>
              <a:rPr lang="en-GB" sz="1000" dirty="0" err="1"/>
              <a:t>CorV</a:t>
            </a:r>
            <a:r>
              <a:rPr lang="en-GB" sz="1000" dirty="0"/>
              <a:t> (China, UAE)</a:t>
            </a:r>
            <a:endParaRPr lang="en-US" sz="1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AD62CF6-EF25-43E4-BD28-76ABB94B812E}"/>
              </a:ext>
            </a:extLst>
          </p:cNvPr>
          <p:cNvSpPr txBox="1"/>
          <p:nvPr/>
        </p:nvSpPr>
        <p:spPr>
          <a:xfrm>
            <a:off x="233258" y="1070036"/>
            <a:ext cx="821793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</a:rPr>
              <a:t>Current status of new COVID-19 vaccine development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9DD3B25-1EF0-4464-B447-E0BB211088DE}"/>
              </a:ext>
            </a:extLst>
          </p:cNvPr>
          <p:cNvGrpSpPr/>
          <p:nvPr/>
        </p:nvGrpSpPr>
        <p:grpSpPr>
          <a:xfrm>
            <a:off x="279452" y="4352165"/>
            <a:ext cx="2383522" cy="1217138"/>
            <a:chOff x="245814" y="4138805"/>
            <a:chExt cx="2383522" cy="1217138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24371DF-EAB9-4046-9B06-A4DA2AF4927F}"/>
                </a:ext>
              </a:extLst>
            </p:cNvPr>
            <p:cNvGrpSpPr/>
            <p:nvPr/>
          </p:nvGrpSpPr>
          <p:grpSpPr>
            <a:xfrm>
              <a:off x="368116" y="4138805"/>
              <a:ext cx="2138918" cy="448784"/>
              <a:chOff x="305793" y="4159205"/>
              <a:chExt cx="1944471" cy="407985"/>
            </a:xfrm>
          </p:grpSpPr>
          <p:pic>
            <p:nvPicPr>
              <p:cNvPr id="124" name="Picture 47">
                <a:extLst>
                  <a:ext uri="{FF2B5EF4-FFF2-40B4-BE49-F238E27FC236}">
                    <a16:creationId xmlns:a16="http://schemas.microsoft.com/office/drawing/2014/main" id="{41DD4955-B9A9-41B5-ADC6-E106C6A267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793" y="4159205"/>
                <a:ext cx="630866" cy="407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49" descr="BioNTech: We aspire to individualize cancer medicine">
                <a:extLst>
                  <a:ext uri="{FF2B5EF4-FFF2-40B4-BE49-F238E27FC236}">
                    <a16:creationId xmlns:a16="http://schemas.microsoft.com/office/drawing/2014/main" id="{1AB2C803-1333-473B-842F-B943E1198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1999" y="4288828"/>
                <a:ext cx="1258265" cy="138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70114AC-F613-4696-9B06-ACD3526E41E4}"/>
                </a:ext>
              </a:extLst>
            </p:cNvPr>
            <p:cNvSpPr txBox="1">
              <a:spLocks/>
            </p:cNvSpPr>
            <p:nvPr/>
          </p:nvSpPr>
          <p:spPr>
            <a:xfrm>
              <a:off x="245814" y="4755779"/>
              <a:ext cx="2383522" cy="600164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r>
                <a:rPr lang="en-US" sz="1300" dirty="0"/>
                <a:t>Released preliminary phase III data indicating 95% vaccine effectiveness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ADFBB7A-F426-4CC4-BA9C-C3F28FA6007D}"/>
              </a:ext>
            </a:extLst>
          </p:cNvPr>
          <p:cNvGrpSpPr/>
          <p:nvPr/>
        </p:nvGrpSpPr>
        <p:grpSpPr>
          <a:xfrm>
            <a:off x="6099924" y="4134727"/>
            <a:ext cx="2419236" cy="1834686"/>
            <a:chOff x="5886066" y="3921367"/>
            <a:chExt cx="2419236" cy="1834686"/>
          </a:xfrm>
        </p:grpSpPr>
        <p:pic>
          <p:nvPicPr>
            <p:cNvPr id="120" name="Picture 53">
              <a:extLst>
                <a:ext uri="{FF2B5EF4-FFF2-40B4-BE49-F238E27FC236}">
                  <a16:creationId xmlns:a16="http://schemas.microsoft.com/office/drawing/2014/main" id="{038138C7-1C51-424E-8063-5AC2EDFC8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066" y="3921367"/>
              <a:ext cx="2419236" cy="70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AF84ECA-6F9A-4824-B574-8883386DFA06}"/>
                </a:ext>
              </a:extLst>
            </p:cNvPr>
            <p:cNvSpPr txBox="1"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5903923" y="4755779"/>
              <a:ext cx="2383522" cy="1000274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sz="1300" dirty="0"/>
                <a:t>Preliminary analysis of phase III results showed 62-90% effectiveness depending on dosage – but there is uncertainty around the results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F24952F-7F4A-49D8-8280-E863BC6AF602}"/>
              </a:ext>
            </a:extLst>
          </p:cNvPr>
          <p:cNvGrpSpPr/>
          <p:nvPr/>
        </p:nvGrpSpPr>
        <p:grpSpPr>
          <a:xfrm>
            <a:off x="3189688" y="4350426"/>
            <a:ext cx="2383522" cy="1618987"/>
            <a:chOff x="3067491" y="4137066"/>
            <a:chExt cx="2383522" cy="1618987"/>
          </a:xfrm>
        </p:grpSpPr>
        <p:pic>
          <p:nvPicPr>
            <p:cNvPr id="118" name="Picture 51" descr="Moderna Announces IND Submitted to U.S. FDA for Phase 2 Study of mRNA  Vaccine (mRNA-1273) Against Novel Coronavirus – AZBio">
              <a:extLst>
                <a:ext uri="{FF2B5EF4-FFF2-40B4-BE49-F238E27FC236}">
                  <a16:creationId xmlns:a16="http://schemas.microsoft.com/office/drawing/2014/main" id="{BE9A63A1-3145-4899-8DC6-F5A3F1B6BF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09" b="22517"/>
            <a:stretch/>
          </p:blipFill>
          <p:spPr bwMode="auto">
            <a:xfrm>
              <a:off x="3303726" y="4137066"/>
              <a:ext cx="1911053" cy="51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92AF6E8-C2E7-4214-813D-C0C98DBDBBB4}"/>
                </a:ext>
              </a:extLst>
            </p:cNvPr>
            <p:cNvSpPr txBox="1">
              <a:spLocks/>
            </p:cNvSpPr>
            <p:nvPr/>
          </p:nvSpPr>
          <p:spPr>
            <a:xfrm>
              <a:off x="3067491" y="4755779"/>
              <a:ext cx="2383522" cy="1000274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r>
                <a:rPr lang="en-US" sz="1300" dirty="0"/>
                <a:t>Preliminary analysis of phase III results showed 94.1% effectiveness against COVID-19 and 100% against severe COVID-19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F8DF21C-D654-4AB6-A957-B313E069E0F3}"/>
              </a:ext>
            </a:extLst>
          </p:cNvPr>
          <p:cNvCxnSpPr>
            <a:cxnSpLocks/>
          </p:cNvCxnSpPr>
          <p:nvPr/>
        </p:nvCxnSpPr>
        <p:spPr>
          <a:xfrm>
            <a:off x="242712" y="3959537"/>
            <a:ext cx="842930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B64AD2D-6A8F-44E9-9A15-DFD396FE7383}"/>
              </a:ext>
            </a:extLst>
          </p:cNvPr>
          <p:cNvGrpSpPr>
            <a:grpSpLocks/>
          </p:cNvGrpSpPr>
          <p:nvPr/>
        </p:nvGrpSpPr>
        <p:grpSpPr>
          <a:xfrm>
            <a:off x="242712" y="1418232"/>
            <a:ext cx="8429305" cy="2366114"/>
            <a:chOff x="242712" y="1364892"/>
            <a:chExt cx="8429305" cy="236611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018CC9-FF8C-47AC-AB20-A97AFC0DF4B4}"/>
                </a:ext>
              </a:extLst>
            </p:cNvPr>
            <p:cNvSpPr txBox="1">
              <a:spLocks/>
            </p:cNvSpPr>
            <p:nvPr/>
          </p:nvSpPr>
          <p:spPr>
            <a:xfrm>
              <a:off x="5856683" y="2930787"/>
              <a:ext cx="1256441" cy="600164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ZA" sz="1300" dirty="0">
                  <a:solidFill>
                    <a:schemeClr val="tx2"/>
                  </a:solidFill>
                </a:rPr>
                <a:t>Vaccines</a:t>
              </a:r>
            </a:p>
            <a:p>
              <a:pPr algn="ctr"/>
              <a:r>
                <a:rPr lang="en-ZA" sz="1300" dirty="0">
                  <a:solidFill>
                    <a:schemeClr val="tx2"/>
                  </a:solidFill>
                </a:rPr>
                <a:t>approved</a:t>
              </a:r>
            </a:p>
            <a:p>
              <a:pPr algn="ctr"/>
              <a:r>
                <a:rPr lang="en-ZA" sz="1300" dirty="0">
                  <a:solidFill>
                    <a:schemeClr val="tx2"/>
                  </a:solidFill>
                </a:rPr>
                <a:t>for full use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4014D3F-6D0B-4626-B618-CE3A4E08629B}"/>
                </a:ext>
              </a:extLst>
            </p:cNvPr>
            <p:cNvSpPr txBox="1">
              <a:spLocks/>
            </p:cNvSpPr>
            <p:nvPr/>
          </p:nvSpPr>
          <p:spPr>
            <a:xfrm>
              <a:off x="5856683" y="2213950"/>
              <a:ext cx="1256441" cy="615553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4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976D0EF-8F1A-4D48-93B8-2167E479B9DF}"/>
                </a:ext>
              </a:extLst>
            </p:cNvPr>
            <p:cNvSpPr txBox="1">
              <a:spLocks/>
            </p:cNvSpPr>
            <p:nvPr/>
          </p:nvSpPr>
          <p:spPr>
            <a:xfrm>
              <a:off x="4430304" y="2930787"/>
              <a:ext cx="1239664" cy="80021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1300" dirty="0">
                  <a:solidFill>
                    <a:schemeClr val="tx2"/>
                  </a:solidFill>
                </a:rPr>
                <a:t>Vaccines approved for early or limited use 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873708A-F91F-47D1-BCD7-1161F2701218}"/>
                </a:ext>
              </a:extLst>
            </p:cNvPr>
            <p:cNvSpPr txBox="1">
              <a:spLocks/>
            </p:cNvSpPr>
            <p:nvPr/>
          </p:nvSpPr>
          <p:spPr>
            <a:xfrm>
              <a:off x="4430304" y="2213950"/>
              <a:ext cx="1239664" cy="615553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4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7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BBDA8FB-6BD8-43A4-80EF-328E5241D199}"/>
                </a:ext>
              </a:extLst>
            </p:cNvPr>
            <p:cNvSpPr txBox="1">
              <a:spLocks/>
            </p:cNvSpPr>
            <p:nvPr/>
          </p:nvSpPr>
          <p:spPr>
            <a:xfrm>
              <a:off x="2980614" y="2930787"/>
              <a:ext cx="1286009" cy="600164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1300" dirty="0">
                  <a:solidFill>
                    <a:schemeClr val="tx2"/>
                  </a:solidFill>
                </a:rPr>
                <a:t>Vaccines in large-scale efficacy tests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C47ED9B-7853-4882-977C-A01B8EB7C858}"/>
                </a:ext>
              </a:extLst>
            </p:cNvPr>
            <p:cNvSpPr txBox="1">
              <a:spLocks/>
            </p:cNvSpPr>
            <p:nvPr/>
          </p:nvSpPr>
          <p:spPr>
            <a:xfrm>
              <a:off x="2980614" y="2213950"/>
              <a:ext cx="1286009" cy="615553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4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FB7E2CC-000A-451E-8B9B-B222466B1330}"/>
                </a:ext>
              </a:extLst>
            </p:cNvPr>
            <p:cNvSpPr txBox="1">
              <a:spLocks/>
            </p:cNvSpPr>
            <p:nvPr/>
          </p:nvSpPr>
          <p:spPr>
            <a:xfrm>
              <a:off x="7285914" y="2930787"/>
              <a:ext cx="1165275" cy="600164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ZA" sz="1300" dirty="0">
                  <a:solidFill>
                    <a:schemeClr val="tx2"/>
                  </a:solidFill>
                </a:rPr>
                <a:t>Vaccines abandoned after trials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E4B088C-579E-4AEA-A560-361B6F300959}"/>
                </a:ext>
              </a:extLst>
            </p:cNvPr>
            <p:cNvSpPr txBox="1">
              <a:spLocks/>
            </p:cNvSpPr>
            <p:nvPr/>
          </p:nvSpPr>
          <p:spPr>
            <a:xfrm>
              <a:off x="7285914" y="2213951"/>
              <a:ext cx="1165275" cy="615553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4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670512D-69D0-49E5-B2E4-5B3AC69A689F}"/>
                </a:ext>
              </a:extLst>
            </p:cNvPr>
            <p:cNvSpPr txBox="1">
              <a:spLocks/>
            </p:cNvSpPr>
            <p:nvPr/>
          </p:nvSpPr>
          <p:spPr>
            <a:xfrm>
              <a:off x="309444" y="2930787"/>
              <a:ext cx="1074525" cy="600164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1300" dirty="0">
                  <a:solidFill>
                    <a:schemeClr val="tx2"/>
                  </a:solidFill>
                </a:rPr>
                <a:t>Vaccines testing safety and dosage 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AA64ADE-07EB-4FC3-8E78-F08D77F44453}"/>
                </a:ext>
              </a:extLst>
            </p:cNvPr>
            <p:cNvSpPr txBox="1">
              <a:spLocks/>
            </p:cNvSpPr>
            <p:nvPr/>
          </p:nvSpPr>
          <p:spPr>
            <a:xfrm>
              <a:off x="309444" y="2213950"/>
              <a:ext cx="1074525" cy="615553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4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43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3A57E9A-4684-4A9C-93DC-66373C93989C}"/>
                </a:ext>
              </a:extLst>
            </p:cNvPr>
            <p:cNvSpPr txBox="1">
              <a:spLocks/>
            </p:cNvSpPr>
            <p:nvPr/>
          </p:nvSpPr>
          <p:spPr>
            <a:xfrm>
              <a:off x="1593773" y="2930787"/>
              <a:ext cx="1223160" cy="600164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1300" dirty="0">
                  <a:solidFill>
                    <a:schemeClr val="tx2"/>
                  </a:solidFill>
                </a:rPr>
                <a:t>Vaccines in expanded safety trials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04F2A9D-342E-4A6B-B873-99811C9539CF}"/>
                </a:ext>
              </a:extLst>
            </p:cNvPr>
            <p:cNvGrpSpPr/>
            <p:nvPr/>
          </p:nvGrpSpPr>
          <p:grpSpPr>
            <a:xfrm>
              <a:off x="242712" y="1364892"/>
              <a:ext cx="8429305" cy="786306"/>
              <a:chOff x="279453" y="1393735"/>
              <a:chExt cx="8429305" cy="786306"/>
            </a:xfrm>
            <a:solidFill>
              <a:schemeClr val="accent3"/>
            </a:solidFill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8AFD3B7-6788-4609-B710-851E98EFDF69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>
              <a:xfrm>
                <a:off x="1573543" y="1393735"/>
                <a:ext cx="1548271" cy="786306"/>
              </a:xfrm>
              <a:custGeom>
                <a:avLst/>
                <a:gdLst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00819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800" h="914400">
                    <a:moveTo>
                      <a:pt x="0" y="0"/>
                    </a:moveTo>
                    <a:lnTo>
                      <a:pt x="1600819" y="0"/>
                    </a:lnTo>
                    <a:lnTo>
                      <a:pt x="1828800" y="457200"/>
                    </a:lnTo>
                    <a:lnTo>
                      <a:pt x="1600819" y="914400"/>
                    </a:lnTo>
                    <a:lnTo>
                      <a:pt x="0" y="914400"/>
                    </a:lnTo>
                    <a:lnTo>
                      <a:pt x="227981" y="457200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B9F5A13-7972-46B3-B4A7-CF0DAFCA7B4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992064" y="1393735"/>
                <a:ext cx="1548271" cy="786306"/>
              </a:xfrm>
              <a:custGeom>
                <a:avLst/>
                <a:gdLst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00819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800" h="914400">
                    <a:moveTo>
                      <a:pt x="0" y="0"/>
                    </a:moveTo>
                    <a:lnTo>
                      <a:pt x="1600819" y="0"/>
                    </a:lnTo>
                    <a:lnTo>
                      <a:pt x="1828800" y="457200"/>
                    </a:lnTo>
                    <a:lnTo>
                      <a:pt x="1600819" y="914400"/>
                    </a:lnTo>
                    <a:lnTo>
                      <a:pt x="0" y="914400"/>
                    </a:lnTo>
                    <a:lnTo>
                      <a:pt x="227981" y="457200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A264688-0C3E-49A8-B960-897E600AA94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4410586" y="1393735"/>
                <a:ext cx="1548271" cy="786306"/>
              </a:xfrm>
              <a:custGeom>
                <a:avLst/>
                <a:gdLst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00819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800" h="914400">
                    <a:moveTo>
                      <a:pt x="0" y="0"/>
                    </a:moveTo>
                    <a:lnTo>
                      <a:pt x="1600819" y="0"/>
                    </a:lnTo>
                    <a:lnTo>
                      <a:pt x="1828800" y="457200"/>
                    </a:lnTo>
                    <a:lnTo>
                      <a:pt x="1600819" y="914400"/>
                    </a:lnTo>
                    <a:lnTo>
                      <a:pt x="0" y="914400"/>
                    </a:lnTo>
                    <a:lnTo>
                      <a:pt x="227981" y="457200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E64EE1D-4317-4752-90A1-D3DC5694E592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5829107" y="1393735"/>
                <a:ext cx="1548271" cy="786306"/>
              </a:xfrm>
              <a:custGeom>
                <a:avLst/>
                <a:gdLst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00819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800" h="914400">
                    <a:moveTo>
                      <a:pt x="0" y="0"/>
                    </a:moveTo>
                    <a:lnTo>
                      <a:pt x="1600819" y="0"/>
                    </a:lnTo>
                    <a:lnTo>
                      <a:pt x="1828800" y="457200"/>
                    </a:lnTo>
                    <a:lnTo>
                      <a:pt x="1600819" y="914400"/>
                    </a:lnTo>
                    <a:lnTo>
                      <a:pt x="0" y="914400"/>
                    </a:lnTo>
                    <a:lnTo>
                      <a:pt x="227981" y="457200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08B1AF2-DADB-4084-82DC-A14284A029B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7247628" y="1393735"/>
                <a:ext cx="1461130" cy="786306"/>
              </a:xfrm>
              <a:custGeom>
                <a:avLst/>
                <a:gdLst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164592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00819 w 1828800"/>
                  <a:gd name="connsiteY3" fmla="*/ 914400 h 914400"/>
                  <a:gd name="connsiteX4" fmla="*/ 0 w 1828800"/>
                  <a:gd name="connsiteY4" fmla="*/ 914400 h 914400"/>
                  <a:gd name="connsiteX5" fmla="*/ 227981 w 1828800"/>
                  <a:gd name="connsiteY5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800" h="914400">
                    <a:moveTo>
                      <a:pt x="0" y="0"/>
                    </a:moveTo>
                    <a:lnTo>
                      <a:pt x="1600819" y="0"/>
                    </a:lnTo>
                    <a:lnTo>
                      <a:pt x="1828800" y="457200"/>
                    </a:lnTo>
                    <a:lnTo>
                      <a:pt x="1600819" y="914400"/>
                    </a:lnTo>
                    <a:lnTo>
                      <a:pt x="0" y="914400"/>
                    </a:lnTo>
                    <a:lnTo>
                      <a:pt x="227981" y="457200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C803AFF-D9E0-4627-954F-54E10F4CDC2A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>
              <a:xfrm>
                <a:off x="279453" y="1393735"/>
                <a:ext cx="1412136" cy="786306"/>
              </a:xfrm>
              <a:custGeom>
                <a:avLst/>
                <a:gdLst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64208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64208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  <a:gd name="connsiteX0" fmla="*/ 0 w 1828800"/>
                  <a:gd name="connsiteY0" fmla="*/ 0 h 914400"/>
                  <a:gd name="connsiteX1" fmla="*/ 1600819 w 1828800"/>
                  <a:gd name="connsiteY1" fmla="*/ 0 h 914400"/>
                  <a:gd name="connsiteX2" fmla="*/ 1828800 w 1828800"/>
                  <a:gd name="connsiteY2" fmla="*/ 457200 h 914400"/>
                  <a:gd name="connsiteX3" fmla="*/ 1600819 w 1828800"/>
                  <a:gd name="connsiteY3" fmla="*/ 914400 h 914400"/>
                  <a:gd name="connsiteX4" fmla="*/ 0 w 1828800"/>
                  <a:gd name="connsiteY4" fmla="*/ 914400 h 914400"/>
                  <a:gd name="connsiteX5" fmla="*/ 0 w 1828800"/>
                  <a:gd name="connsiteY5" fmla="*/ 4572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800" h="914400">
                    <a:moveTo>
                      <a:pt x="0" y="0"/>
                    </a:moveTo>
                    <a:lnTo>
                      <a:pt x="1600819" y="0"/>
                    </a:lnTo>
                    <a:lnTo>
                      <a:pt x="1828800" y="457200"/>
                    </a:lnTo>
                    <a:lnTo>
                      <a:pt x="1600819" y="914400"/>
                    </a:lnTo>
                    <a:lnTo>
                      <a:pt x="0" y="914400"/>
                    </a:lnTo>
                    <a:lnTo>
                      <a:pt x="0" y="457200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2A586D7-EFD1-4AF7-9111-BEFCC3CB80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0337" y="1664997"/>
                <a:ext cx="985625" cy="246221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913526" eaLnBrk="1" latinLnBrk="0" hangingPunct="1">
                  <a:buClr>
                    <a:schemeClr val="tx2"/>
                  </a:buClr>
                  <a:buSzPct val="100000"/>
                  <a:defRPr sz="1600" baseline="0">
                    <a:latin typeface="+mn-lt"/>
                  </a:defRPr>
                </a:lvl1pPr>
                <a:lvl2pPr marL="197607" lvl="1" indent="-195987" defTabSz="913526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sz="1600" baseline="0">
                    <a:latin typeface="+mn-lt"/>
                  </a:defRPr>
                </a:lvl2pPr>
                <a:lvl3pPr marL="466481" lvl="2" indent="-267255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sz="1600" baseline="0">
                    <a:latin typeface="+mn-lt"/>
                  </a:defRPr>
                </a:lvl3pPr>
                <a:lvl4pPr marL="626835" lvl="3" indent="-158733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sz="1600" baseline="0">
                    <a:latin typeface="+mn-lt"/>
                  </a:defRPr>
                </a:lvl4pPr>
                <a:lvl5pPr marL="765029" lvl="4" indent="-132818" defTabSz="913526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 baseline="0">
                    <a:latin typeface="+mn-lt"/>
                  </a:defRPr>
                </a:lvl5pPr>
                <a:lvl6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Approval</a:t>
                </a:r>
                <a:r>
                  <a:rPr lang="en-US" b="1" baseline="30000" dirty="0">
                    <a:solidFill>
                      <a:schemeClr val="bg1"/>
                    </a:solidFill>
                  </a:rPr>
                  <a:t>2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AA5135E-8C71-487E-81DC-3B583FDFB6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5897" y="1540667"/>
                <a:ext cx="1040708" cy="492443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913526" eaLnBrk="1" latinLnBrk="0" hangingPunct="1">
                  <a:buClr>
                    <a:schemeClr val="tx2"/>
                  </a:buClr>
                  <a:buSzPct val="100000"/>
                  <a:defRPr sz="1600" baseline="0">
                    <a:latin typeface="+mn-lt"/>
                  </a:defRPr>
                </a:lvl1pPr>
                <a:lvl2pPr marL="197607" lvl="1" indent="-195987" defTabSz="913526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sz="1600" baseline="0">
                    <a:latin typeface="+mn-lt"/>
                  </a:defRPr>
                </a:lvl2pPr>
                <a:lvl3pPr marL="466481" lvl="2" indent="-267255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sz="1600" baseline="0">
                    <a:latin typeface="+mn-lt"/>
                  </a:defRPr>
                </a:lvl3pPr>
                <a:lvl4pPr marL="626835" lvl="3" indent="-158733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sz="1600" baseline="0">
                    <a:latin typeface="+mn-lt"/>
                  </a:defRPr>
                </a:lvl4pPr>
                <a:lvl5pPr marL="765029" lvl="4" indent="-132818" defTabSz="913526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 baseline="0">
                    <a:latin typeface="+mn-lt"/>
                  </a:defRPr>
                </a:lvl5pPr>
                <a:lvl6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Limited approval</a:t>
                </a:r>
                <a:r>
                  <a:rPr lang="en-US" b="1" baseline="30000" dirty="0">
                    <a:solidFill>
                      <a:schemeClr val="bg1"/>
                    </a:solidFill>
                  </a:rPr>
                  <a:t>1</a:t>
                </a:r>
                <a:r>
                  <a:rPr lang="en-US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CC34574-EF16-4FBD-AA33-C978B9DA1B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0562" y="1663778"/>
                <a:ext cx="1044269" cy="246221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913526" eaLnBrk="1" latinLnBrk="0" hangingPunct="1">
                  <a:buClr>
                    <a:schemeClr val="tx2"/>
                  </a:buClr>
                  <a:buSzPct val="100000"/>
                  <a:defRPr sz="1600" baseline="0">
                    <a:latin typeface="+mn-lt"/>
                  </a:defRPr>
                </a:lvl1pPr>
                <a:lvl2pPr marL="197607" lvl="1" indent="-195987" defTabSz="913526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sz="1600" baseline="0">
                    <a:latin typeface="+mn-lt"/>
                  </a:defRPr>
                </a:lvl2pPr>
                <a:lvl3pPr marL="466481" lvl="2" indent="-267255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sz="1600" baseline="0">
                    <a:latin typeface="+mn-lt"/>
                  </a:defRPr>
                </a:lvl3pPr>
                <a:lvl4pPr marL="626835" lvl="3" indent="-158733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sz="1600" baseline="0">
                    <a:latin typeface="+mn-lt"/>
                  </a:defRPr>
                </a:lvl4pPr>
                <a:lvl5pPr marL="765029" lvl="4" indent="-132818" defTabSz="913526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 baseline="0">
                    <a:latin typeface="+mn-lt"/>
                  </a:defRPr>
                </a:lvl5pPr>
                <a:lvl6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Phase III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EB5FC2D9-DF28-409D-A3B7-B106550961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1884" y="1664997"/>
                <a:ext cx="1115237" cy="246221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913526" eaLnBrk="1" latinLnBrk="0" hangingPunct="1">
                  <a:buClr>
                    <a:schemeClr val="tx2"/>
                  </a:buClr>
                  <a:buSzPct val="100000"/>
                  <a:defRPr sz="1600" baseline="0">
                    <a:latin typeface="+mn-lt"/>
                  </a:defRPr>
                </a:lvl1pPr>
                <a:lvl2pPr marL="197607" lvl="1" indent="-195987" defTabSz="913526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sz="1600" baseline="0">
                    <a:latin typeface="+mn-lt"/>
                  </a:defRPr>
                </a:lvl2pPr>
                <a:lvl3pPr marL="466481" lvl="2" indent="-267255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sz="1600" baseline="0">
                    <a:latin typeface="+mn-lt"/>
                  </a:defRPr>
                </a:lvl3pPr>
                <a:lvl4pPr marL="626835" lvl="3" indent="-158733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sz="1600" baseline="0">
                    <a:latin typeface="+mn-lt"/>
                  </a:defRPr>
                </a:lvl4pPr>
                <a:lvl5pPr marL="765029" lvl="4" indent="-132818" defTabSz="913526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 baseline="0">
                    <a:latin typeface="+mn-lt"/>
                  </a:defRPr>
                </a:lvl5pPr>
                <a:lvl6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Abandoned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0EBE6D1-0364-421D-A968-4A2C0BD5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810" y="1663778"/>
                <a:ext cx="1181978" cy="246221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913526" eaLnBrk="1" latinLnBrk="0" hangingPunct="1">
                  <a:buClr>
                    <a:schemeClr val="tx2"/>
                  </a:buClr>
                  <a:buSzPct val="100000"/>
                  <a:defRPr sz="1600" baseline="0">
                    <a:latin typeface="+mn-lt"/>
                  </a:defRPr>
                </a:lvl1pPr>
                <a:lvl2pPr marL="197607" lvl="1" indent="-195987" defTabSz="913526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sz="1600" baseline="0">
                    <a:latin typeface="+mn-lt"/>
                  </a:defRPr>
                </a:lvl2pPr>
                <a:lvl3pPr marL="466481" lvl="2" indent="-267255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sz="1600" baseline="0">
                    <a:latin typeface="+mn-lt"/>
                  </a:defRPr>
                </a:lvl3pPr>
                <a:lvl4pPr marL="626835" lvl="3" indent="-158733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sz="1600" baseline="0">
                    <a:latin typeface="+mn-lt"/>
                  </a:defRPr>
                </a:lvl4pPr>
                <a:lvl5pPr marL="765029" lvl="4" indent="-132818" defTabSz="913526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 baseline="0">
                    <a:latin typeface="+mn-lt"/>
                  </a:defRPr>
                </a:lvl5pPr>
                <a:lvl6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Phase I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392A33D-28FA-4B77-913F-2AF6C3C947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0488" y="1663778"/>
                <a:ext cx="1122737" cy="246221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>
                <a:lvl1pPr marL="0" lvl="0" indent="0" defTabSz="913526" eaLnBrk="1" latinLnBrk="0" hangingPunct="1">
                  <a:buClr>
                    <a:schemeClr val="tx2"/>
                  </a:buClr>
                  <a:buSzPct val="100000"/>
                  <a:defRPr sz="1600" baseline="0">
                    <a:latin typeface="+mn-lt"/>
                  </a:defRPr>
                </a:lvl1pPr>
                <a:lvl2pPr marL="197607" lvl="1" indent="-195987" defTabSz="913526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sz="1600" baseline="0">
                    <a:latin typeface="+mn-lt"/>
                  </a:defRPr>
                </a:lvl2pPr>
                <a:lvl3pPr marL="466481" lvl="2" indent="-267255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sz="1600" baseline="0">
                    <a:latin typeface="+mn-lt"/>
                  </a:defRPr>
                </a:lvl3pPr>
                <a:lvl4pPr marL="626835" lvl="3" indent="-158733" defTabSz="913526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sz="1600" baseline="0">
                    <a:latin typeface="+mn-lt"/>
                  </a:defRPr>
                </a:lvl4pPr>
                <a:lvl5pPr marL="765029" lvl="4" indent="-132818" defTabSz="913526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 baseline="0">
                    <a:latin typeface="+mn-lt"/>
                  </a:defRPr>
                </a:lvl5pPr>
                <a:lvl6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65029" indent="-132818" defTabSz="913526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Phase II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583F329-26F3-46DF-A36E-85896C792EA7}"/>
                </a:ext>
              </a:extLst>
            </p:cNvPr>
            <p:cNvSpPr txBox="1">
              <a:spLocks/>
            </p:cNvSpPr>
            <p:nvPr/>
          </p:nvSpPr>
          <p:spPr>
            <a:xfrm>
              <a:off x="1593773" y="2213950"/>
              <a:ext cx="1223160" cy="615553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r>
                <a:rPr lang="en-US" sz="4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20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174BF4B-8F8A-4962-8E28-3055B1091778}"/>
                </a:ext>
              </a:extLst>
            </p:cNvPr>
            <p:cNvCxnSpPr/>
            <p:nvPr/>
          </p:nvCxnSpPr>
          <p:spPr>
            <a:xfrm>
              <a:off x="1504951" y="2151198"/>
              <a:ext cx="0" cy="157980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F5F635D-7E4E-4FD8-932A-2AE92FEBE6DA}"/>
                </a:ext>
              </a:extLst>
            </p:cNvPr>
            <p:cNvCxnSpPr/>
            <p:nvPr/>
          </p:nvCxnSpPr>
          <p:spPr>
            <a:xfrm>
              <a:off x="2892067" y="2151198"/>
              <a:ext cx="0" cy="157980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7BBB94A-3242-4109-8A25-12A5548A53F1}"/>
                </a:ext>
              </a:extLst>
            </p:cNvPr>
            <p:cNvCxnSpPr/>
            <p:nvPr/>
          </p:nvCxnSpPr>
          <p:spPr>
            <a:xfrm>
              <a:off x="4337269" y="2151198"/>
              <a:ext cx="0" cy="157980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5FB4A9C-9762-4D6A-A369-6CE45BF83B43}"/>
                </a:ext>
              </a:extLst>
            </p:cNvPr>
            <p:cNvCxnSpPr/>
            <p:nvPr/>
          </p:nvCxnSpPr>
          <p:spPr>
            <a:xfrm>
              <a:off x="5757494" y="2151198"/>
              <a:ext cx="0" cy="157980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114B088-8EBE-47E4-93B5-FF3870315D94}"/>
                </a:ext>
              </a:extLst>
            </p:cNvPr>
            <p:cNvCxnSpPr/>
            <p:nvPr/>
          </p:nvCxnSpPr>
          <p:spPr>
            <a:xfrm>
              <a:off x="7170859" y="2151198"/>
              <a:ext cx="0" cy="157980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VerticalLine2 12">
            <a:extLst>
              <a:ext uri="{FF2B5EF4-FFF2-40B4-BE49-F238E27FC236}">
                <a16:creationId xmlns:a16="http://schemas.microsoft.com/office/drawing/2014/main" id="{1FC753F1-50FB-4689-A071-C7A2E7ED06BC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8773593" y="1070036"/>
            <a:ext cx="0" cy="4966554"/>
          </a:xfrm>
          <a:prstGeom prst="line">
            <a:avLst/>
          </a:prstGeom>
          <a:ln w="63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31238D2E-6F21-4E76-80DB-A5ACA955FC3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875170" y="1402725"/>
            <a:ext cx="3173263" cy="4301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en-US" sz="1300" b="1" dirty="0">
                <a:solidFill>
                  <a:schemeClr val="accent3"/>
                </a:solidFill>
              </a:rPr>
              <a:t>COVID-19 vaccine development is progressing at an unprecedented rate</a:t>
            </a:r>
            <a:r>
              <a:rPr lang="en-US" sz="1300" dirty="0"/>
              <a:t>: 20 vaccine candidate are in Phase III clinical trials and 10 vaccines have been granted limited or full approval</a:t>
            </a:r>
          </a:p>
          <a:p>
            <a:pPr lvl="1">
              <a:spcBef>
                <a:spcPct val="50000"/>
              </a:spcBef>
            </a:pPr>
            <a:r>
              <a:rPr lang="en-US" sz="1300" b="1" dirty="0">
                <a:solidFill>
                  <a:schemeClr val="accent3"/>
                </a:solidFill>
              </a:rPr>
              <a:t>Demand for approved vaccines will exceed supply </a:t>
            </a:r>
            <a:r>
              <a:rPr lang="en-US" sz="1300" dirty="0"/>
              <a:t>in the medium term, with many manufacturers having already committed the majority of their capacity (e.g., AstraZeneca - 100% doses pre-committed, 1.3B for LMICs)</a:t>
            </a:r>
          </a:p>
          <a:p>
            <a:pPr lvl="1">
              <a:spcBef>
                <a:spcPct val="50000"/>
              </a:spcBef>
            </a:pPr>
            <a:r>
              <a:rPr lang="en-US" sz="1300" b="1" dirty="0">
                <a:solidFill>
                  <a:schemeClr val="accent3"/>
                </a:solidFill>
              </a:rPr>
              <a:t>Decisions on countries of distributions will likely be made based on overall readiness </a:t>
            </a:r>
            <a:r>
              <a:rPr lang="en-US" sz="1300" dirty="0"/>
              <a:t>(esp. regulatory preparedness)</a:t>
            </a:r>
            <a:endParaRPr lang="en-US" sz="1300" b="1" dirty="0">
              <a:solidFill>
                <a:schemeClr val="accent3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1300" b="1" dirty="0">
                <a:solidFill>
                  <a:schemeClr val="accent3"/>
                </a:solidFill>
              </a:rPr>
              <a:t>It is therefore imperative that African countries ensure their regulatory processes are prepared</a:t>
            </a:r>
            <a:r>
              <a:rPr lang="en-US" sz="1300" dirty="0"/>
              <a:t> to allow fast-tracked access to newly approved, safe and efficacious vaccines</a:t>
            </a:r>
          </a:p>
        </p:txBody>
      </p:sp>
    </p:spTree>
    <p:extLst>
      <p:ext uri="{BB962C8B-B14F-4D97-AF65-F5344CB8AC3E}">
        <p14:creationId xmlns:p14="http://schemas.microsoft.com/office/powerpoint/2010/main" val="285657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>
            <a:extLst>
              <a:ext uri="{FF2B5EF4-FFF2-40B4-BE49-F238E27FC236}">
                <a16:creationId xmlns:a16="http://schemas.microsoft.com/office/drawing/2014/main" id="{76F5B4A7-9834-41B0-9358-CB8182F5D2B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think-cell Slide" r:id="rId9" imgW="395" imgH="394" progId="TCLayout.ActiveDocument.1">
                  <p:embed/>
                </p:oleObj>
              </mc:Choice>
              <mc:Fallback>
                <p:oleObj name="think-cell Slide" r:id="rId9" imgW="395" imgH="394" progId="TCLayout.ActiveDocument.1">
                  <p:embed/>
                  <p:pic>
                    <p:nvPicPr>
                      <p:cNvPr id="31" name="Object 30" hidden="1">
                        <a:extLst>
                          <a:ext uri="{FF2B5EF4-FFF2-40B4-BE49-F238E27FC236}">
                            <a16:creationId xmlns:a16="http://schemas.microsoft.com/office/drawing/2014/main" id="{76F5B4A7-9834-41B0-9358-CB8182F5D2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B499D18-0C12-412A-BBCD-4BEDEE91D4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24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48C26-43F4-4D1D-88FA-495AA8B828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3259" y="64129"/>
            <a:ext cx="1172548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0">
            <a:spAutoFit/>
          </a:bodyPr>
          <a:lstStyle/>
          <a:p>
            <a:r>
              <a:rPr lang="en-ZA" dirty="0"/>
              <a:t>Reaching the Africa COVID-19 vaccine strategy goal of vaccinating at least 60% of the African population is expected to cost ~$9-10 B</a:t>
            </a:r>
          </a:p>
        </p:txBody>
      </p:sp>
      <p:sp>
        <p:nvSpPr>
          <p:cNvPr id="98" name="4. Footnote">
            <a:extLst>
              <a:ext uri="{FF2B5EF4-FFF2-40B4-BE49-F238E27FC236}">
                <a16:creationId xmlns:a16="http://schemas.microsoft.com/office/drawing/2014/main" id="{08E60CAD-8F42-44F3-B682-1F8D5732D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310" y="6218539"/>
            <a:ext cx="79526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ZA" sz="1200" baseline="0" dirty="0">
                <a:solidFill>
                  <a:schemeClr val="tx1"/>
                </a:solidFill>
                <a:latin typeface="+mn-lt"/>
                <a:ea typeface="+mn-ea"/>
              </a:rPr>
              <a:t>1	Assumptions: two-dose regimen at $3.5 per dose to procure ($7 per person); </a:t>
            </a:r>
            <a:r>
              <a:rPr lang="en-ZA" sz="1200" dirty="0">
                <a:latin typeface="+mn-lt"/>
              </a:rPr>
              <a:t>wastage rate of 5%; </a:t>
            </a:r>
            <a:r>
              <a:rPr lang="en-ZA" sz="1200" baseline="0" dirty="0">
                <a:solidFill>
                  <a:schemeClr val="tx1"/>
                </a:solidFill>
                <a:latin typeface="+mn-lt"/>
                <a:ea typeface="+mn-ea"/>
              </a:rPr>
              <a:t>cost to </a:t>
            </a:r>
            <a:r>
              <a:rPr lang="en-ZA" sz="1200" dirty="0">
                <a:latin typeface="+mn-lt"/>
              </a:rPr>
              <a:t>vaccinate </a:t>
            </a:r>
            <a:r>
              <a:rPr lang="en-ZA" sz="1200" baseline="0" dirty="0">
                <a:solidFill>
                  <a:schemeClr val="tx1"/>
                </a:solidFill>
                <a:latin typeface="+mn-lt"/>
                <a:ea typeface="+mn-ea"/>
              </a:rPr>
              <a:t>of $2/dose ($4 per person).  Actual costs will depend on the characteristics of the specific vaccine (e.g., cold chain requirements, dosage, presentation, etc.)</a:t>
            </a:r>
            <a:endParaRPr lang="en-US" sz="1200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A3A9B4-F741-42E6-8933-DDFA4D5472E5}"/>
              </a:ext>
            </a:extLst>
          </p:cNvPr>
          <p:cNvSpPr txBox="1"/>
          <p:nvPr/>
        </p:nvSpPr>
        <p:spPr>
          <a:xfrm>
            <a:off x="231149" y="1102908"/>
            <a:ext cx="2902330" cy="473975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ZA" sz="2200" b="1" dirty="0">
                <a:solidFill>
                  <a:schemeClr val="accent3"/>
                </a:solidFill>
              </a:rPr>
              <a:t>Goal: </a:t>
            </a:r>
            <a:endParaRPr lang="en-ZA" sz="2200" b="1" dirty="0"/>
          </a:p>
          <a:p>
            <a:r>
              <a:rPr lang="en-ZA" sz="2200" b="1" dirty="0"/>
              <a:t>Vaccinating at least 60% of the Continent’s population within 24 months – in pursuance of the decision taken by the AU Bureau of Heads of State in August to achieve herd immunity, taking the whole of Africa approach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E2AD3F-D57F-4B09-A70D-5B5CF680A325}"/>
              </a:ext>
            </a:extLst>
          </p:cNvPr>
          <p:cNvGrpSpPr/>
          <p:nvPr/>
        </p:nvGrpSpPr>
        <p:grpSpPr>
          <a:xfrm>
            <a:off x="3295955" y="1677547"/>
            <a:ext cx="3436258" cy="3767630"/>
            <a:chOff x="3515565" y="2048913"/>
            <a:chExt cx="3054172" cy="3396263"/>
          </a:xfrm>
        </p:grpSpPr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id="{16E67CC9-760F-4F10-8495-1B271E8FC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5565" y="2048913"/>
              <a:ext cx="3054172" cy="3396263"/>
            </a:xfrm>
            <a:custGeom>
              <a:avLst/>
              <a:gdLst>
                <a:gd name="T0" fmla="*/ 5009 w 9555"/>
                <a:gd name="T1" fmla="*/ 10568 h 10680"/>
                <a:gd name="T2" fmla="*/ 4930 w 9555"/>
                <a:gd name="T3" fmla="*/ 10319 h 10680"/>
                <a:gd name="T4" fmla="*/ 4562 w 9555"/>
                <a:gd name="T5" fmla="*/ 9524 h 10680"/>
                <a:gd name="T6" fmla="*/ 4361 w 9555"/>
                <a:gd name="T7" fmla="*/ 8697 h 10680"/>
                <a:gd name="T8" fmla="*/ 4179 w 9555"/>
                <a:gd name="T9" fmla="*/ 7506 h 10680"/>
                <a:gd name="T10" fmla="*/ 4258 w 9555"/>
                <a:gd name="T11" fmla="*/ 6884 h 10680"/>
                <a:gd name="T12" fmla="*/ 4074 w 9555"/>
                <a:gd name="T13" fmla="*/ 6243 h 10680"/>
                <a:gd name="T14" fmla="*/ 3761 w 9555"/>
                <a:gd name="T15" fmla="*/ 5366 h 10680"/>
                <a:gd name="T16" fmla="*/ 3431 w 9555"/>
                <a:gd name="T17" fmla="*/ 4923 h 10680"/>
                <a:gd name="T18" fmla="*/ 2879 w 9555"/>
                <a:gd name="T19" fmla="*/ 4640 h 10680"/>
                <a:gd name="T20" fmla="*/ 2207 w 9555"/>
                <a:gd name="T21" fmla="*/ 4861 h 10680"/>
                <a:gd name="T22" fmla="*/ 1255 w 9555"/>
                <a:gd name="T23" fmla="*/ 4903 h 10680"/>
                <a:gd name="T24" fmla="*/ 254 w 9555"/>
                <a:gd name="T25" fmla="*/ 3930 h 10680"/>
                <a:gd name="T26" fmla="*/ 0 w 9555"/>
                <a:gd name="T27" fmla="*/ 3451 h 10680"/>
                <a:gd name="T28" fmla="*/ 157 w 9555"/>
                <a:gd name="T29" fmla="*/ 2716 h 10680"/>
                <a:gd name="T30" fmla="*/ 262 w 9555"/>
                <a:gd name="T31" fmla="*/ 2166 h 10680"/>
                <a:gd name="T32" fmla="*/ 757 w 9555"/>
                <a:gd name="T33" fmla="*/ 1507 h 10680"/>
                <a:gd name="T34" fmla="*/ 1133 w 9555"/>
                <a:gd name="T35" fmla="*/ 913 h 10680"/>
                <a:gd name="T36" fmla="*/ 1617 w 9555"/>
                <a:gd name="T37" fmla="*/ 326 h 10680"/>
                <a:gd name="T38" fmla="*/ 2209 w 9555"/>
                <a:gd name="T39" fmla="*/ 341 h 10680"/>
                <a:gd name="T40" fmla="*/ 3277 w 9555"/>
                <a:gd name="T41" fmla="*/ 99 h 10680"/>
                <a:gd name="T42" fmla="*/ 3765 w 9555"/>
                <a:gd name="T43" fmla="*/ 0 h 10680"/>
                <a:gd name="T44" fmla="*/ 3943 w 9555"/>
                <a:gd name="T45" fmla="*/ 120 h 10680"/>
                <a:gd name="T46" fmla="*/ 4034 w 9555"/>
                <a:gd name="T47" fmla="*/ 685 h 10680"/>
                <a:gd name="T48" fmla="*/ 5019 w 9555"/>
                <a:gd name="T49" fmla="*/ 1104 h 10680"/>
                <a:gd name="T50" fmla="*/ 5330 w 9555"/>
                <a:gd name="T51" fmla="*/ 768 h 10680"/>
                <a:gd name="T52" fmla="*/ 5772 w 9555"/>
                <a:gd name="T53" fmla="*/ 893 h 10680"/>
                <a:gd name="T54" fmla="*/ 6677 w 9555"/>
                <a:gd name="T55" fmla="*/ 985 h 10680"/>
                <a:gd name="T56" fmla="*/ 7150 w 9555"/>
                <a:gd name="T57" fmla="*/ 1007 h 10680"/>
                <a:gd name="T58" fmla="*/ 7176 w 9555"/>
                <a:gd name="T59" fmla="*/ 1498 h 10680"/>
                <a:gd name="T60" fmla="*/ 6899 w 9555"/>
                <a:gd name="T61" fmla="*/ 1237 h 10680"/>
                <a:gd name="T62" fmla="*/ 7497 w 9555"/>
                <a:gd name="T63" fmla="*/ 2407 h 10680"/>
                <a:gd name="T64" fmla="*/ 7603 w 9555"/>
                <a:gd name="T65" fmla="*/ 2810 h 10680"/>
                <a:gd name="T66" fmla="*/ 7857 w 9555"/>
                <a:gd name="T67" fmla="*/ 3190 h 10680"/>
                <a:gd name="T68" fmla="*/ 8371 w 9555"/>
                <a:gd name="T69" fmla="*/ 3720 h 10680"/>
                <a:gd name="T70" fmla="*/ 8459 w 9555"/>
                <a:gd name="T71" fmla="*/ 3935 h 10680"/>
                <a:gd name="T72" fmla="*/ 8930 w 9555"/>
                <a:gd name="T73" fmla="*/ 3998 h 10680"/>
                <a:gd name="T74" fmla="*/ 9531 w 9555"/>
                <a:gd name="T75" fmla="*/ 3900 h 10680"/>
                <a:gd name="T76" fmla="*/ 8453 w 9555"/>
                <a:gd name="T77" fmla="*/ 5485 h 10680"/>
                <a:gd name="T78" fmla="*/ 7856 w 9555"/>
                <a:gd name="T79" fmla="*/ 6436 h 10680"/>
                <a:gd name="T80" fmla="*/ 8052 w 9555"/>
                <a:gd name="T81" fmla="*/ 7069 h 10680"/>
                <a:gd name="T82" fmla="*/ 7919 w 9555"/>
                <a:gd name="T83" fmla="*/ 7878 h 10680"/>
                <a:gd name="T84" fmla="*/ 7323 w 9555"/>
                <a:gd name="T85" fmla="*/ 8300 h 10680"/>
                <a:gd name="T86" fmla="*/ 7260 w 9555"/>
                <a:gd name="T87" fmla="*/ 8579 h 10680"/>
                <a:gd name="T88" fmla="*/ 7223 w 9555"/>
                <a:gd name="T89" fmla="*/ 9080 h 10680"/>
                <a:gd name="T90" fmla="*/ 6942 w 9555"/>
                <a:gd name="T91" fmla="*/ 9359 h 10680"/>
                <a:gd name="T92" fmla="*/ 6353 w 9555"/>
                <a:gd name="T93" fmla="*/ 10347 h 10680"/>
                <a:gd name="T94" fmla="*/ 5843 w 9555"/>
                <a:gd name="T95" fmla="*/ 10559 h 10680"/>
                <a:gd name="T96" fmla="*/ 5126 w 9555"/>
                <a:gd name="T97" fmla="*/ 10647 h 10680"/>
                <a:gd name="T98" fmla="*/ 8443 w 9555"/>
                <a:gd name="T99" fmla="*/ 8779 h 10680"/>
                <a:gd name="T100" fmla="*/ 8565 w 9555"/>
                <a:gd name="T101" fmla="*/ 8415 h 10680"/>
                <a:gd name="T102" fmla="*/ 8543 w 9555"/>
                <a:gd name="T103" fmla="*/ 7992 h 10680"/>
                <a:gd name="T104" fmla="*/ 9217 w 9555"/>
                <a:gd name="T105" fmla="*/ 7333 h 10680"/>
                <a:gd name="T106" fmla="*/ 9377 w 9555"/>
                <a:gd name="T107" fmla="*/ 7780 h 10680"/>
                <a:gd name="T108" fmla="*/ 9149 w 9555"/>
                <a:gd name="T109" fmla="*/ 8573 h 10680"/>
                <a:gd name="T110" fmla="*/ 8698 w 9555"/>
                <a:gd name="T111" fmla="*/ 9200 h 10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55" h="10680">
                  <a:moveTo>
                    <a:pt x="5126" y="10647"/>
                  </a:moveTo>
                  <a:cubicBezTo>
                    <a:pt x="5109" y="10637"/>
                    <a:pt x="5079" y="10615"/>
                    <a:pt x="5059" y="10596"/>
                  </a:cubicBezTo>
                  <a:cubicBezTo>
                    <a:pt x="5039" y="10578"/>
                    <a:pt x="5017" y="10565"/>
                    <a:pt x="5009" y="10568"/>
                  </a:cubicBezTo>
                  <a:cubicBezTo>
                    <a:pt x="5001" y="10571"/>
                    <a:pt x="4987" y="10544"/>
                    <a:pt x="4978" y="10508"/>
                  </a:cubicBezTo>
                  <a:cubicBezTo>
                    <a:pt x="4969" y="10472"/>
                    <a:pt x="4950" y="10421"/>
                    <a:pt x="4935" y="10393"/>
                  </a:cubicBezTo>
                  <a:cubicBezTo>
                    <a:pt x="4910" y="10347"/>
                    <a:pt x="4910" y="10342"/>
                    <a:pt x="4930" y="10319"/>
                  </a:cubicBezTo>
                  <a:cubicBezTo>
                    <a:pt x="4942" y="10306"/>
                    <a:pt x="4955" y="10271"/>
                    <a:pt x="4959" y="10241"/>
                  </a:cubicBezTo>
                  <a:cubicBezTo>
                    <a:pt x="4967" y="10181"/>
                    <a:pt x="4938" y="10113"/>
                    <a:pt x="4864" y="10021"/>
                  </a:cubicBezTo>
                  <a:cubicBezTo>
                    <a:pt x="4796" y="9935"/>
                    <a:pt x="4645" y="9687"/>
                    <a:pt x="4562" y="9524"/>
                  </a:cubicBezTo>
                  <a:cubicBezTo>
                    <a:pt x="4497" y="9396"/>
                    <a:pt x="4463" y="9309"/>
                    <a:pt x="4423" y="9160"/>
                  </a:cubicBezTo>
                  <a:cubicBezTo>
                    <a:pt x="4418" y="9141"/>
                    <a:pt x="4410" y="9038"/>
                    <a:pt x="4405" y="8931"/>
                  </a:cubicBezTo>
                  <a:cubicBezTo>
                    <a:pt x="4397" y="8743"/>
                    <a:pt x="4395" y="8733"/>
                    <a:pt x="4361" y="8697"/>
                  </a:cubicBezTo>
                  <a:cubicBezTo>
                    <a:pt x="4314" y="8647"/>
                    <a:pt x="4155" y="8387"/>
                    <a:pt x="4109" y="8286"/>
                  </a:cubicBezTo>
                  <a:cubicBezTo>
                    <a:pt x="4045" y="8144"/>
                    <a:pt x="4026" y="8057"/>
                    <a:pt x="4025" y="7906"/>
                  </a:cubicBezTo>
                  <a:cubicBezTo>
                    <a:pt x="4025" y="7737"/>
                    <a:pt x="4047" y="7679"/>
                    <a:pt x="4179" y="7506"/>
                  </a:cubicBezTo>
                  <a:cubicBezTo>
                    <a:pt x="4301" y="7347"/>
                    <a:pt x="4323" y="7299"/>
                    <a:pt x="4323" y="7195"/>
                  </a:cubicBezTo>
                  <a:cubicBezTo>
                    <a:pt x="4323" y="7148"/>
                    <a:pt x="4315" y="7089"/>
                    <a:pt x="4304" y="7064"/>
                  </a:cubicBezTo>
                  <a:cubicBezTo>
                    <a:pt x="4293" y="7039"/>
                    <a:pt x="4273" y="6957"/>
                    <a:pt x="4258" y="6884"/>
                  </a:cubicBezTo>
                  <a:cubicBezTo>
                    <a:pt x="4234" y="6764"/>
                    <a:pt x="4213" y="6697"/>
                    <a:pt x="4140" y="6500"/>
                  </a:cubicBezTo>
                  <a:cubicBezTo>
                    <a:pt x="4129" y="6470"/>
                    <a:pt x="4115" y="6409"/>
                    <a:pt x="4109" y="6363"/>
                  </a:cubicBezTo>
                  <a:cubicBezTo>
                    <a:pt x="4102" y="6317"/>
                    <a:pt x="4086" y="6263"/>
                    <a:pt x="4074" y="6243"/>
                  </a:cubicBezTo>
                  <a:cubicBezTo>
                    <a:pt x="4062" y="6223"/>
                    <a:pt x="3984" y="6137"/>
                    <a:pt x="3902" y="6053"/>
                  </a:cubicBezTo>
                  <a:cubicBezTo>
                    <a:pt x="3632" y="5778"/>
                    <a:pt x="3598" y="5665"/>
                    <a:pt x="3729" y="5486"/>
                  </a:cubicBezTo>
                  <a:cubicBezTo>
                    <a:pt x="3751" y="5457"/>
                    <a:pt x="3759" y="5425"/>
                    <a:pt x="3761" y="5366"/>
                  </a:cubicBezTo>
                  <a:cubicBezTo>
                    <a:pt x="3765" y="5258"/>
                    <a:pt x="3777" y="5174"/>
                    <a:pt x="3791" y="5165"/>
                  </a:cubicBezTo>
                  <a:cubicBezTo>
                    <a:pt x="3832" y="5140"/>
                    <a:pt x="3753" y="5018"/>
                    <a:pt x="3659" y="4963"/>
                  </a:cubicBezTo>
                  <a:cubicBezTo>
                    <a:pt x="3603" y="4930"/>
                    <a:pt x="3584" y="4927"/>
                    <a:pt x="3431" y="4923"/>
                  </a:cubicBezTo>
                  <a:cubicBezTo>
                    <a:pt x="3338" y="4920"/>
                    <a:pt x="3249" y="4911"/>
                    <a:pt x="3233" y="4903"/>
                  </a:cubicBezTo>
                  <a:cubicBezTo>
                    <a:pt x="3216" y="4895"/>
                    <a:pt x="3169" y="4845"/>
                    <a:pt x="3129" y="4793"/>
                  </a:cubicBezTo>
                  <a:cubicBezTo>
                    <a:pt x="3040" y="4677"/>
                    <a:pt x="2980" y="4640"/>
                    <a:pt x="2879" y="4640"/>
                  </a:cubicBezTo>
                  <a:cubicBezTo>
                    <a:pt x="2807" y="4640"/>
                    <a:pt x="2661" y="4667"/>
                    <a:pt x="2600" y="4693"/>
                  </a:cubicBezTo>
                  <a:cubicBezTo>
                    <a:pt x="2583" y="4699"/>
                    <a:pt x="2498" y="4733"/>
                    <a:pt x="2410" y="4767"/>
                  </a:cubicBezTo>
                  <a:cubicBezTo>
                    <a:pt x="2322" y="4801"/>
                    <a:pt x="2231" y="4843"/>
                    <a:pt x="2207" y="4861"/>
                  </a:cubicBezTo>
                  <a:cubicBezTo>
                    <a:pt x="2152" y="4903"/>
                    <a:pt x="2092" y="4902"/>
                    <a:pt x="1974" y="4860"/>
                  </a:cubicBezTo>
                  <a:cubicBezTo>
                    <a:pt x="1851" y="4815"/>
                    <a:pt x="1771" y="4817"/>
                    <a:pt x="1616" y="4867"/>
                  </a:cubicBezTo>
                  <a:cubicBezTo>
                    <a:pt x="1458" y="4917"/>
                    <a:pt x="1322" y="4931"/>
                    <a:pt x="1255" y="4903"/>
                  </a:cubicBezTo>
                  <a:cubicBezTo>
                    <a:pt x="1182" y="4872"/>
                    <a:pt x="849" y="4630"/>
                    <a:pt x="764" y="4546"/>
                  </a:cubicBezTo>
                  <a:cubicBezTo>
                    <a:pt x="718" y="4500"/>
                    <a:pt x="662" y="4422"/>
                    <a:pt x="617" y="4339"/>
                  </a:cubicBezTo>
                  <a:cubicBezTo>
                    <a:pt x="539" y="4200"/>
                    <a:pt x="512" y="4169"/>
                    <a:pt x="254" y="3930"/>
                  </a:cubicBezTo>
                  <a:cubicBezTo>
                    <a:pt x="107" y="3794"/>
                    <a:pt x="100" y="3785"/>
                    <a:pt x="92" y="3724"/>
                  </a:cubicBezTo>
                  <a:cubicBezTo>
                    <a:pt x="75" y="3591"/>
                    <a:pt x="60" y="3536"/>
                    <a:pt x="31" y="3494"/>
                  </a:cubicBezTo>
                  <a:lnTo>
                    <a:pt x="0" y="3451"/>
                  </a:lnTo>
                  <a:lnTo>
                    <a:pt x="33" y="3415"/>
                  </a:lnTo>
                  <a:cubicBezTo>
                    <a:pt x="128" y="3314"/>
                    <a:pt x="203" y="3122"/>
                    <a:pt x="203" y="2982"/>
                  </a:cubicBezTo>
                  <a:cubicBezTo>
                    <a:pt x="203" y="2927"/>
                    <a:pt x="186" y="2831"/>
                    <a:pt x="157" y="2716"/>
                  </a:cubicBezTo>
                  <a:cubicBezTo>
                    <a:pt x="131" y="2617"/>
                    <a:pt x="110" y="2505"/>
                    <a:pt x="110" y="2468"/>
                  </a:cubicBezTo>
                  <a:cubicBezTo>
                    <a:pt x="110" y="2409"/>
                    <a:pt x="117" y="2392"/>
                    <a:pt x="174" y="2317"/>
                  </a:cubicBezTo>
                  <a:cubicBezTo>
                    <a:pt x="209" y="2271"/>
                    <a:pt x="249" y="2203"/>
                    <a:pt x="262" y="2166"/>
                  </a:cubicBezTo>
                  <a:cubicBezTo>
                    <a:pt x="301" y="2061"/>
                    <a:pt x="422" y="1831"/>
                    <a:pt x="509" y="1696"/>
                  </a:cubicBezTo>
                  <a:cubicBezTo>
                    <a:pt x="580" y="1586"/>
                    <a:pt x="598" y="1568"/>
                    <a:pt x="660" y="1539"/>
                  </a:cubicBezTo>
                  <a:cubicBezTo>
                    <a:pt x="698" y="1521"/>
                    <a:pt x="742" y="1507"/>
                    <a:pt x="757" y="1507"/>
                  </a:cubicBezTo>
                  <a:cubicBezTo>
                    <a:pt x="794" y="1506"/>
                    <a:pt x="931" y="1423"/>
                    <a:pt x="995" y="1362"/>
                  </a:cubicBezTo>
                  <a:cubicBezTo>
                    <a:pt x="1069" y="1291"/>
                    <a:pt x="1097" y="1220"/>
                    <a:pt x="1106" y="1076"/>
                  </a:cubicBezTo>
                  <a:cubicBezTo>
                    <a:pt x="1110" y="1008"/>
                    <a:pt x="1122" y="935"/>
                    <a:pt x="1133" y="913"/>
                  </a:cubicBezTo>
                  <a:cubicBezTo>
                    <a:pt x="1159" y="862"/>
                    <a:pt x="1237" y="770"/>
                    <a:pt x="1427" y="567"/>
                  </a:cubicBezTo>
                  <a:cubicBezTo>
                    <a:pt x="1509" y="479"/>
                    <a:pt x="1577" y="402"/>
                    <a:pt x="1577" y="396"/>
                  </a:cubicBezTo>
                  <a:cubicBezTo>
                    <a:pt x="1577" y="390"/>
                    <a:pt x="1595" y="358"/>
                    <a:pt x="1617" y="326"/>
                  </a:cubicBezTo>
                  <a:lnTo>
                    <a:pt x="1657" y="268"/>
                  </a:lnTo>
                  <a:lnTo>
                    <a:pt x="1747" y="313"/>
                  </a:lnTo>
                  <a:cubicBezTo>
                    <a:pt x="1913" y="397"/>
                    <a:pt x="2120" y="409"/>
                    <a:pt x="2209" y="341"/>
                  </a:cubicBezTo>
                  <a:cubicBezTo>
                    <a:pt x="2321" y="256"/>
                    <a:pt x="2668" y="128"/>
                    <a:pt x="2905" y="86"/>
                  </a:cubicBezTo>
                  <a:cubicBezTo>
                    <a:pt x="3032" y="63"/>
                    <a:pt x="3034" y="63"/>
                    <a:pt x="3128" y="93"/>
                  </a:cubicBezTo>
                  <a:cubicBezTo>
                    <a:pt x="3221" y="122"/>
                    <a:pt x="3225" y="122"/>
                    <a:pt x="3277" y="99"/>
                  </a:cubicBezTo>
                  <a:cubicBezTo>
                    <a:pt x="3402" y="45"/>
                    <a:pt x="3418" y="42"/>
                    <a:pt x="3483" y="61"/>
                  </a:cubicBezTo>
                  <a:cubicBezTo>
                    <a:pt x="3570" y="88"/>
                    <a:pt x="3602" y="84"/>
                    <a:pt x="3677" y="40"/>
                  </a:cubicBezTo>
                  <a:cubicBezTo>
                    <a:pt x="3713" y="18"/>
                    <a:pt x="3753" y="0"/>
                    <a:pt x="3765" y="0"/>
                  </a:cubicBezTo>
                  <a:cubicBezTo>
                    <a:pt x="3778" y="0"/>
                    <a:pt x="3807" y="21"/>
                    <a:pt x="3832" y="46"/>
                  </a:cubicBezTo>
                  <a:cubicBezTo>
                    <a:pt x="3877" y="95"/>
                    <a:pt x="3907" y="103"/>
                    <a:pt x="3951" y="79"/>
                  </a:cubicBezTo>
                  <a:cubicBezTo>
                    <a:pt x="3987" y="60"/>
                    <a:pt x="3983" y="83"/>
                    <a:pt x="3943" y="120"/>
                  </a:cubicBezTo>
                  <a:cubicBezTo>
                    <a:pt x="3903" y="158"/>
                    <a:pt x="3901" y="198"/>
                    <a:pt x="3937" y="243"/>
                  </a:cubicBezTo>
                  <a:cubicBezTo>
                    <a:pt x="3970" y="286"/>
                    <a:pt x="3970" y="334"/>
                    <a:pt x="3937" y="389"/>
                  </a:cubicBezTo>
                  <a:cubicBezTo>
                    <a:pt x="3879" y="484"/>
                    <a:pt x="3924" y="622"/>
                    <a:pt x="4034" y="685"/>
                  </a:cubicBezTo>
                  <a:cubicBezTo>
                    <a:pt x="4081" y="712"/>
                    <a:pt x="4113" y="718"/>
                    <a:pt x="4230" y="723"/>
                  </a:cubicBezTo>
                  <a:cubicBezTo>
                    <a:pt x="4403" y="730"/>
                    <a:pt x="4443" y="749"/>
                    <a:pt x="4650" y="915"/>
                  </a:cubicBezTo>
                  <a:cubicBezTo>
                    <a:pt x="4829" y="1060"/>
                    <a:pt x="4900" y="1096"/>
                    <a:pt x="5019" y="1104"/>
                  </a:cubicBezTo>
                  <a:cubicBezTo>
                    <a:pt x="5101" y="1109"/>
                    <a:pt x="5111" y="1107"/>
                    <a:pt x="5142" y="1075"/>
                  </a:cubicBezTo>
                  <a:cubicBezTo>
                    <a:pt x="5172" y="1046"/>
                    <a:pt x="5177" y="1030"/>
                    <a:pt x="5177" y="954"/>
                  </a:cubicBezTo>
                  <a:cubicBezTo>
                    <a:pt x="5177" y="841"/>
                    <a:pt x="5203" y="809"/>
                    <a:pt x="5330" y="768"/>
                  </a:cubicBezTo>
                  <a:cubicBezTo>
                    <a:pt x="5430" y="736"/>
                    <a:pt x="5563" y="734"/>
                    <a:pt x="5563" y="765"/>
                  </a:cubicBezTo>
                  <a:cubicBezTo>
                    <a:pt x="5563" y="774"/>
                    <a:pt x="5587" y="804"/>
                    <a:pt x="5616" y="832"/>
                  </a:cubicBezTo>
                  <a:cubicBezTo>
                    <a:pt x="5665" y="880"/>
                    <a:pt x="5675" y="884"/>
                    <a:pt x="5772" y="893"/>
                  </a:cubicBezTo>
                  <a:cubicBezTo>
                    <a:pt x="5831" y="899"/>
                    <a:pt x="5926" y="921"/>
                    <a:pt x="5990" y="944"/>
                  </a:cubicBezTo>
                  <a:cubicBezTo>
                    <a:pt x="6216" y="1024"/>
                    <a:pt x="6412" y="1056"/>
                    <a:pt x="6517" y="1028"/>
                  </a:cubicBezTo>
                  <a:cubicBezTo>
                    <a:pt x="6546" y="1021"/>
                    <a:pt x="6618" y="1001"/>
                    <a:pt x="6677" y="985"/>
                  </a:cubicBezTo>
                  <a:lnTo>
                    <a:pt x="6783" y="956"/>
                  </a:lnTo>
                  <a:lnTo>
                    <a:pt x="6892" y="993"/>
                  </a:lnTo>
                  <a:cubicBezTo>
                    <a:pt x="6999" y="1029"/>
                    <a:pt x="7053" y="1032"/>
                    <a:pt x="7150" y="1007"/>
                  </a:cubicBezTo>
                  <a:cubicBezTo>
                    <a:pt x="7180" y="999"/>
                    <a:pt x="7187" y="1006"/>
                    <a:pt x="7227" y="1089"/>
                  </a:cubicBezTo>
                  <a:cubicBezTo>
                    <a:pt x="7250" y="1139"/>
                    <a:pt x="7270" y="1199"/>
                    <a:pt x="7270" y="1222"/>
                  </a:cubicBezTo>
                  <a:cubicBezTo>
                    <a:pt x="7270" y="1262"/>
                    <a:pt x="7198" y="1474"/>
                    <a:pt x="7176" y="1498"/>
                  </a:cubicBezTo>
                  <a:cubicBezTo>
                    <a:pt x="7156" y="1519"/>
                    <a:pt x="7104" y="1467"/>
                    <a:pt x="7017" y="1338"/>
                  </a:cubicBezTo>
                  <a:cubicBezTo>
                    <a:pt x="6969" y="1268"/>
                    <a:pt x="6924" y="1209"/>
                    <a:pt x="6917" y="1208"/>
                  </a:cubicBezTo>
                  <a:cubicBezTo>
                    <a:pt x="6909" y="1207"/>
                    <a:pt x="6901" y="1220"/>
                    <a:pt x="6899" y="1237"/>
                  </a:cubicBezTo>
                  <a:cubicBezTo>
                    <a:pt x="6896" y="1257"/>
                    <a:pt x="6936" y="1342"/>
                    <a:pt x="7014" y="1477"/>
                  </a:cubicBezTo>
                  <a:cubicBezTo>
                    <a:pt x="7321" y="2017"/>
                    <a:pt x="7360" y="2089"/>
                    <a:pt x="7368" y="2141"/>
                  </a:cubicBezTo>
                  <a:cubicBezTo>
                    <a:pt x="7380" y="2221"/>
                    <a:pt x="7423" y="2309"/>
                    <a:pt x="7497" y="2407"/>
                  </a:cubicBezTo>
                  <a:lnTo>
                    <a:pt x="7563" y="2495"/>
                  </a:lnTo>
                  <a:lnTo>
                    <a:pt x="7563" y="2625"/>
                  </a:lnTo>
                  <a:cubicBezTo>
                    <a:pt x="7563" y="2749"/>
                    <a:pt x="7565" y="2759"/>
                    <a:pt x="7603" y="2810"/>
                  </a:cubicBezTo>
                  <a:cubicBezTo>
                    <a:pt x="7625" y="2840"/>
                    <a:pt x="7655" y="2872"/>
                    <a:pt x="7671" y="2880"/>
                  </a:cubicBezTo>
                  <a:cubicBezTo>
                    <a:pt x="7686" y="2889"/>
                    <a:pt x="7722" y="2916"/>
                    <a:pt x="7750" y="2942"/>
                  </a:cubicBezTo>
                  <a:cubicBezTo>
                    <a:pt x="7804" y="2990"/>
                    <a:pt x="7829" y="3048"/>
                    <a:pt x="7857" y="3190"/>
                  </a:cubicBezTo>
                  <a:cubicBezTo>
                    <a:pt x="7876" y="3288"/>
                    <a:pt x="7912" y="3330"/>
                    <a:pt x="8042" y="3408"/>
                  </a:cubicBezTo>
                  <a:cubicBezTo>
                    <a:pt x="8120" y="3455"/>
                    <a:pt x="8157" y="3487"/>
                    <a:pt x="8190" y="3538"/>
                  </a:cubicBezTo>
                  <a:cubicBezTo>
                    <a:pt x="8255" y="3637"/>
                    <a:pt x="8322" y="3704"/>
                    <a:pt x="8371" y="3720"/>
                  </a:cubicBezTo>
                  <a:cubicBezTo>
                    <a:pt x="8405" y="3731"/>
                    <a:pt x="8416" y="3744"/>
                    <a:pt x="8423" y="3781"/>
                  </a:cubicBezTo>
                  <a:cubicBezTo>
                    <a:pt x="8427" y="3807"/>
                    <a:pt x="8428" y="3839"/>
                    <a:pt x="8423" y="3854"/>
                  </a:cubicBezTo>
                  <a:cubicBezTo>
                    <a:pt x="8417" y="3871"/>
                    <a:pt x="8429" y="3897"/>
                    <a:pt x="8459" y="3935"/>
                  </a:cubicBezTo>
                  <a:cubicBezTo>
                    <a:pt x="8538" y="4035"/>
                    <a:pt x="8600" y="4093"/>
                    <a:pt x="8626" y="4093"/>
                  </a:cubicBezTo>
                  <a:cubicBezTo>
                    <a:pt x="8641" y="4093"/>
                    <a:pt x="8679" y="4074"/>
                    <a:pt x="8711" y="4050"/>
                  </a:cubicBezTo>
                  <a:cubicBezTo>
                    <a:pt x="8767" y="4008"/>
                    <a:pt x="8777" y="4006"/>
                    <a:pt x="8930" y="3998"/>
                  </a:cubicBezTo>
                  <a:cubicBezTo>
                    <a:pt x="9065" y="3990"/>
                    <a:pt x="9116" y="3980"/>
                    <a:pt x="9258" y="3935"/>
                  </a:cubicBezTo>
                  <a:cubicBezTo>
                    <a:pt x="9351" y="3906"/>
                    <a:pt x="9448" y="3878"/>
                    <a:pt x="9474" y="3873"/>
                  </a:cubicBezTo>
                  <a:cubicBezTo>
                    <a:pt x="9518" y="3864"/>
                    <a:pt x="9523" y="3867"/>
                    <a:pt x="9531" y="3900"/>
                  </a:cubicBezTo>
                  <a:cubicBezTo>
                    <a:pt x="9555" y="3995"/>
                    <a:pt x="9493" y="4223"/>
                    <a:pt x="9386" y="4426"/>
                  </a:cubicBezTo>
                  <a:cubicBezTo>
                    <a:pt x="9358" y="4481"/>
                    <a:pt x="9242" y="4666"/>
                    <a:pt x="9129" y="4835"/>
                  </a:cubicBezTo>
                  <a:cubicBezTo>
                    <a:pt x="8878" y="5213"/>
                    <a:pt x="8882" y="5208"/>
                    <a:pt x="8453" y="5485"/>
                  </a:cubicBezTo>
                  <a:cubicBezTo>
                    <a:pt x="8206" y="5644"/>
                    <a:pt x="8081" y="5792"/>
                    <a:pt x="8011" y="6008"/>
                  </a:cubicBezTo>
                  <a:cubicBezTo>
                    <a:pt x="7999" y="6045"/>
                    <a:pt x="7963" y="6107"/>
                    <a:pt x="7930" y="6145"/>
                  </a:cubicBezTo>
                  <a:cubicBezTo>
                    <a:pt x="7848" y="6241"/>
                    <a:pt x="7835" y="6289"/>
                    <a:pt x="7856" y="6436"/>
                  </a:cubicBezTo>
                  <a:cubicBezTo>
                    <a:pt x="7865" y="6500"/>
                    <a:pt x="7877" y="6602"/>
                    <a:pt x="7883" y="6662"/>
                  </a:cubicBezTo>
                  <a:cubicBezTo>
                    <a:pt x="7895" y="6777"/>
                    <a:pt x="7905" y="6799"/>
                    <a:pt x="7998" y="6915"/>
                  </a:cubicBezTo>
                  <a:cubicBezTo>
                    <a:pt x="8067" y="7000"/>
                    <a:pt x="8077" y="7030"/>
                    <a:pt x="8052" y="7069"/>
                  </a:cubicBezTo>
                  <a:cubicBezTo>
                    <a:pt x="8038" y="7091"/>
                    <a:pt x="8030" y="7163"/>
                    <a:pt x="8024" y="7313"/>
                  </a:cubicBezTo>
                  <a:cubicBezTo>
                    <a:pt x="8016" y="7497"/>
                    <a:pt x="8018" y="7532"/>
                    <a:pt x="8037" y="7571"/>
                  </a:cubicBezTo>
                  <a:cubicBezTo>
                    <a:pt x="8083" y="7662"/>
                    <a:pt x="8029" y="7802"/>
                    <a:pt x="7919" y="7878"/>
                  </a:cubicBezTo>
                  <a:cubicBezTo>
                    <a:pt x="7887" y="7900"/>
                    <a:pt x="7780" y="7957"/>
                    <a:pt x="7682" y="8006"/>
                  </a:cubicBezTo>
                  <a:cubicBezTo>
                    <a:pt x="7475" y="8107"/>
                    <a:pt x="7417" y="8150"/>
                    <a:pt x="7377" y="8232"/>
                  </a:cubicBezTo>
                  <a:cubicBezTo>
                    <a:pt x="7361" y="8265"/>
                    <a:pt x="7337" y="8295"/>
                    <a:pt x="7323" y="8300"/>
                  </a:cubicBezTo>
                  <a:cubicBezTo>
                    <a:pt x="7310" y="8304"/>
                    <a:pt x="7276" y="8332"/>
                    <a:pt x="7249" y="8362"/>
                  </a:cubicBezTo>
                  <a:cubicBezTo>
                    <a:pt x="7207" y="8409"/>
                    <a:pt x="7201" y="8423"/>
                    <a:pt x="7208" y="8464"/>
                  </a:cubicBezTo>
                  <a:cubicBezTo>
                    <a:pt x="7212" y="8489"/>
                    <a:pt x="7236" y="8541"/>
                    <a:pt x="7260" y="8579"/>
                  </a:cubicBezTo>
                  <a:cubicBezTo>
                    <a:pt x="7285" y="8616"/>
                    <a:pt x="7313" y="8666"/>
                    <a:pt x="7322" y="8690"/>
                  </a:cubicBezTo>
                  <a:cubicBezTo>
                    <a:pt x="7345" y="8746"/>
                    <a:pt x="7336" y="8978"/>
                    <a:pt x="7309" y="9033"/>
                  </a:cubicBezTo>
                  <a:cubicBezTo>
                    <a:pt x="7292" y="9068"/>
                    <a:pt x="7280" y="9074"/>
                    <a:pt x="7223" y="9080"/>
                  </a:cubicBezTo>
                  <a:cubicBezTo>
                    <a:pt x="7186" y="9084"/>
                    <a:pt x="7136" y="9098"/>
                    <a:pt x="7112" y="9111"/>
                  </a:cubicBezTo>
                  <a:cubicBezTo>
                    <a:pt x="7051" y="9144"/>
                    <a:pt x="6952" y="9236"/>
                    <a:pt x="6928" y="9284"/>
                  </a:cubicBezTo>
                  <a:cubicBezTo>
                    <a:pt x="6909" y="9321"/>
                    <a:pt x="6909" y="9325"/>
                    <a:pt x="6942" y="9359"/>
                  </a:cubicBezTo>
                  <a:cubicBezTo>
                    <a:pt x="7014" y="9433"/>
                    <a:pt x="6982" y="9525"/>
                    <a:pt x="6831" y="9686"/>
                  </a:cubicBezTo>
                  <a:cubicBezTo>
                    <a:pt x="6755" y="9766"/>
                    <a:pt x="6707" y="9833"/>
                    <a:pt x="6669" y="9907"/>
                  </a:cubicBezTo>
                  <a:cubicBezTo>
                    <a:pt x="6601" y="10044"/>
                    <a:pt x="6434" y="10275"/>
                    <a:pt x="6353" y="10347"/>
                  </a:cubicBezTo>
                  <a:cubicBezTo>
                    <a:pt x="6269" y="10420"/>
                    <a:pt x="6228" y="10441"/>
                    <a:pt x="6117" y="10462"/>
                  </a:cubicBezTo>
                  <a:cubicBezTo>
                    <a:pt x="6060" y="10473"/>
                    <a:pt x="6016" y="10489"/>
                    <a:pt x="6006" y="10503"/>
                  </a:cubicBezTo>
                  <a:cubicBezTo>
                    <a:pt x="5988" y="10528"/>
                    <a:pt x="5896" y="10559"/>
                    <a:pt x="5843" y="10559"/>
                  </a:cubicBezTo>
                  <a:cubicBezTo>
                    <a:pt x="5825" y="10559"/>
                    <a:pt x="5798" y="10550"/>
                    <a:pt x="5784" y="10539"/>
                  </a:cubicBezTo>
                  <a:cubicBezTo>
                    <a:pt x="5728" y="10497"/>
                    <a:pt x="5585" y="10519"/>
                    <a:pt x="5424" y="10594"/>
                  </a:cubicBezTo>
                  <a:cubicBezTo>
                    <a:pt x="5270" y="10666"/>
                    <a:pt x="5187" y="10680"/>
                    <a:pt x="5126" y="10647"/>
                  </a:cubicBezTo>
                  <a:close/>
                  <a:moveTo>
                    <a:pt x="8565" y="9153"/>
                  </a:moveTo>
                  <a:cubicBezTo>
                    <a:pt x="8491" y="9087"/>
                    <a:pt x="8467" y="9029"/>
                    <a:pt x="8468" y="8921"/>
                  </a:cubicBezTo>
                  <a:cubicBezTo>
                    <a:pt x="8469" y="8856"/>
                    <a:pt x="8462" y="8816"/>
                    <a:pt x="8443" y="8779"/>
                  </a:cubicBezTo>
                  <a:cubicBezTo>
                    <a:pt x="8428" y="8751"/>
                    <a:pt x="8417" y="8703"/>
                    <a:pt x="8417" y="8673"/>
                  </a:cubicBezTo>
                  <a:cubicBezTo>
                    <a:pt x="8417" y="8628"/>
                    <a:pt x="8425" y="8611"/>
                    <a:pt x="8465" y="8572"/>
                  </a:cubicBezTo>
                  <a:cubicBezTo>
                    <a:pt x="8492" y="8547"/>
                    <a:pt x="8536" y="8478"/>
                    <a:pt x="8565" y="8415"/>
                  </a:cubicBezTo>
                  <a:lnTo>
                    <a:pt x="8617" y="8303"/>
                  </a:lnTo>
                  <a:lnTo>
                    <a:pt x="8584" y="8215"/>
                  </a:lnTo>
                  <a:cubicBezTo>
                    <a:pt x="8538" y="8091"/>
                    <a:pt x="8532" y="8061"/>
                    <a:pt x="8543" y="7992"/>
                  </a:cubicBezTo>
                  <a:cubicBezTo>
                    <a:pt x="8556" y="7906"/>
                    <a:pt x="8608" y="7853"/>
                    <a:pt x="8732" y="7800"/>
                  </a:cubicBezTo>
                  <a:cubicBezTo>
                    <a:pt x="8864" y="7745"/>
                    <a:pt x="8921" y="7705"/>
                    <a:pt x="9037" y="7584"/>
                  </a:cubicBezTo>
                  <a:cubicBezTo>
                    <a:pt x="9198" y="7418"/>
                    <a:pt x="9217" y="7392"/>
                    <a:pt x="9217" y="7333"/>
                  </a:cubicBezTo>
                  <a:cubicBezTo>
                    <a:pt x="9217" y="7289"/>
                    <a:pt x="9221" y="7280"/>
                    <a:pt x="9242" y="7280"/>
                  </a:cubicBezTo>
                  <a:cubicBezTo>
                    <a:pt x="9303" y="7280"/>
                    <a:pt x="9346" y="7379"/>
                    <a:pt x="9396" y="7633"/>
                  </a:cubicBezTo>
                  <a:cubicBezTo>
                    <a:pt x="9425" y="7786"/>
                    <a:pt x="9425" y="7790"/>
                    <a:pt x="9377" y="7780"/>
                  </a:cubicBezTo>
                  <a:cubicBezTo>
                    <a:pt x="9337" y="7771"/>
                    <a:pt x="9337" y="7772"/>
                    <a:pt x="9336" y="7829"/>
                  </a:cubicBezTo>
                  <a:cubicBezTo>
                    <a:pt x="9336" y="7902"/>
                    <a:pt x="9302" y="8117"/>
                    <a:pt x="9275" y="8213"/>
                  </a:cubicBezTo>
                  <a:cubicBezTo>
                    <a:pt x="9252" y="8293"/>
                    <a:pt x="9195" y="8457"/>
                    <a:pt x="9149" y="8573"/>
                  </a:cubicBezTo>
                  <a:cubicBezTo>
                    <a:pt x="9134" y="8613"/>
                    <a:pt x="9101" y="8704"/>
                    <a:pt x="9076" y="8774"/>
                  </a:cubicBezTo>
                  <a:cubicBezTo>
                    <a:pt x="9012" y="8958"/>
                    <a:pt x="8973" y="9039"/>
                    <a:pt x="8919" y="9101"/>
                  </a:cubicBezTo>
                  <a:cubicBezTo>
                    <a:pt x="8855" y="9174"/>
                    <a:pt x="8798" y="9200"/>
                    <a:pt x="8698" y="9200"/>
                  </a:cubicBezTo>
                  <a:cubicBezTo>
                    <a:pt x="8624" y="9200"/>
                    <a:pt x="8612" y="9196"/>
                    <a:pt x="8565" y="91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041EF5-02E5-43EB-BD27-3605DFFB101D}"/>
                </a:ext>
              </a:extLst>
            </p:cNvPr>
            <p:cNvSpPr txBox="1"/>
            <p:nvPr/>
          </p:nvSpPr>
          <p:spPr>
            <a:xfrm>
              <a:off x="4025903" y="2598484"/>
              <a:ext cx="1849827" cy="749087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spAutoFit/>
            </a:bodyPr>
            <a:lstStyle>
              <a:lvl1pPr marL="0" lvl="0" indent="0" defTabSz="913526" eaLnBrk="1" latinLnBrk="0" hangingPunct="1">
                <a:buClr>
                  <a:schemeClr val="tx2"/>
                </a:buClr>
                <a:buSzPct val="100000"/>
                <a:defRPr sz="1600" baseline="0">
                  <a:latin typeface="+mn-lt"/>
                </a:defRPr>
              </a:lvl1pPr>
              <a:lvl2pPr marL="197607" lvl="1" indent="-195987" defTabSz="913526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600" baseline="0">
                  <a:latin typeface="+mn-lt"/>
                </a:defRPr>
              </a:lvl2pPr>
              <a:lvl3pPr marL="466481" lvl="2" indent="-267255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835" lvl="3" indent="-158733" defTabSz="913526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600" baseline="0">
                  <a:latin typeface="+mn-lt"/>
                </a:defRPr>
              </a:lvl4pPr>
              <a:lvl5pPr marL="765029" lvl="4" indent="-132818" defTabSz="913526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65029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en-US" sz="1800" b="1" dirty="0">
                  <a:solidFill>
                    <a:schemeClr val="bg1"/>
                  </a:solidFill>
                </a:rPr>
                <a:t>~780 million people to vaccinate</a:t>
              </a:r>
            </a:p>
          </p:txBody>
        </p:sp>
        <p:pic>
          <p:nvPicPr>
            <p:cNvPr id="28" name="CustomIcon">
              <a:extLst>
                <a:ext uri="{FF2B5EF4-FFF2-40B4-BE49-F238E27FC236}">
                  <a16:creationId xmlns:a16="http://schemas.microsoft.com/office/drawing/2014/main" id="{6AD2F8EE-1D3D-411C-961B-A33DAD0408F0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53292" y="3879330"/>
              <a:ext cx="569090" cy="569104"/>
            </a:xfrm>
            <a:prstGeom prst="rect">
              <a:avLst/>
            </a:prstGeom>
          </p:spPr>
        </p:pic>
      </p:grpSp>
      <p:sp>
        <p:nvSpPr>
          <p:cNvPr id="153" name="Slide Number">
            <a:extLst>
              <a:ext uri="{FF2B5EF4-FFF2-40B4-BE49-F238E27FC236}">
                <a16:creationId xmlns:a16="http://schemas.microsoft.com/office/drawing/2014/main" id="{A2F63CA9-1B04-4799-A4BD-288A17C96AF8}"/>
              </a:ext>
            </a:extLst>
          </p:cNvPr>
          <p:cNvSpPr txBox="1">
            <a:spLocks/>
          </p:cNvSpPr>
          <p:nvPr/>
        </p:nvSpPr>
        <p:spPr bwMode="auto">
          <a:xfrm>
            <a:off x="11929063" y="6631233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1000" baseline="0" smtClean="0">
                <a:solidFill>
                  <a:schemeClr val="tx1"/>
                </a:solidFill>
                <a:latin typeface="+mn-lt"/>
              </a:rPr>
              <a:pPr algn="r"/>
              <a:t>5</a:t>
            </a:fld>
            <a:endParaRPr lang="en-US" sz="1000" baseline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54" name="Picture 153" descr="African Union">
            <a:extLst>
              <a:ext uri="{FF2B5EF4-FFF2-40B4-BE49-F238E27FC236}">
                <a16:creationId xmlns:a16="http://schemas.microsoft.com/office/drawing/2014/main" id="{EE2A4619-9DC9-4649-92B6-AF10F7F5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" y="6303969"/>
            <a:ext cx="1228910" cy="5227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B45B58-C843-4E72-BEE0-9C7194921EFD}"/>
              </a:ext>
            </a:extLst>
          </p:cNvPr>
          <p:cNvCxnSpPr>
            <a:cxnSpLocks/>
          </p:cNvCxnSpPr>
          <p:nvPr/>
        </p:nvCxnSpPr>
        <p:spPr>
          <a:xfrm>
            <a:off x="7169080" y="1213713"/>
            <a:ext cx="0" cy="5018622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E9D961E-FBAD-4D54-AE2D-93DFB6B9B39B}"/>
              </a:ext>
            </a:extLst>
          </p:cNvPr>
          <p:cNvSpPr/>
          <p:nvPr/>
        </p:nvSpPr>
        <p:spPr>
          <a:xfrm>
            <a:off x="10193610" y="958908"/>
            <a:ext cx="144000" cy="144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3C4B3E-E48A-4BF8-B381-1554B19FB9CE}"/>
              </a:ext>
            </a:extLst>
          </p:cNvPr>
          <p:cNvSpPr/>
          <p:nvPr/>
        </p:nvSpPr>
        <p:spPr>
          <a:xfrm>
            <a:off x="10193610" y="1178179"/>
            <a:ext cx="144000" cy="144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E8297-DBD1-4E4D-8B8D-DC3A1DAD5F71}"/>
              </a:ext>
            </a:extLst>
          </p:cNvPr>
          <p:cNvSpPr txBox="1"/>
          <p:nvPr/>
        </p:nvSpPr>
        <p:spPr>
          <a:xfrm>
            <a:off x="10356346" y="1138985"/>
            <a:ext cx="1809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Cost of vaccinate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AC4D30-C3A5-4231-99E0-2CC35D88CBCE}"/>
              </a:ext>
            </a:extLst>
          </p:cNvPr>
          <p:cNvSpPr txBox="1"/>
          <p:nvPr/>
        </p:nvSpPr>
        <p:spPr>
          <a:xfrm>
            <a:off x="10356345" y="907797"/>
            <a:ext cx="1809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Cost to purchase vaccines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26E7E0-52A0-486C-B304-978E6D649ACB}"/>
              </a:ext>
            </a:extLst>
          </p:cNvPr>
          <p:cNvSpPr txBox="1">
            <a:spLocks/>
          </p:cNvSpPr>
          <p:nvPr/>
        </p:nvSpPr>
        <p:spPr>
          <a:xfrm>
            <a:off x="7932018" y="1849047"/>
            <a:ext cx="3340100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1800" b="1" dirty="0">
                <a:solidFill>
                  <a:schemeClr val="accent3"/>
                </a:solidFill>
              </a:rPr>
              <a:t>Indicative total cost</a:t>
            </a:r>
            <a:r>
              <a:rPr lang="en-US" sz="1800" b="1" baseline="30000" dirty="0">
                <a:solidFill>
                  <a:schemeClr val="accent3"/>
                </a:solidFill>
              </a:rPr>
              <a:t>1</a:t>
            </a:r>
          </a:p>
          <a:p>
            <a:r>
              <a:rPr lang="en-ZA" sz="1800" dirty="0">
                <a:solidFill>
                  <a:schemeClr val="accent6"/>
                </a:solidFill>
              </a:rPr>
              <a:t>$B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83FFD4-14A5-420A-B431-D6FDF98DED79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9962931" y="2860736"/>
            <a:ext cx="360000" cy="0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B18ECA-B9B8-4B2D-9CA4-57214558A666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gray">
          <a:xfrm>
            <a:off x="8806988" y="3743609"/>
            <a:ext cx="375885" cy="0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308B519-EBCE-4D95-BCA8-39921C0A5ED3}"/>
              </a:ext>
            </a:extLst>
          </p:cNvPr>
          <p:cNvSpPr/>
          <p:nvPr/>
        </p:nvSpPr>
        <p:spPr>
          <a:xfrm>
            <a:off x="8042816" y="3743609"/>
            <a:ext cx="764172" cy="1494434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5.8B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70E6C-7667-4D10-B1EA-EDA05509DD80}"/>
              </a:ext>
            </a:extLst>
          </p:cNvPr>
          <p:cNvSpPr/>
          <p:nvPr/>
        </p:nvSpPr>
        <p:spPr>
          <a:xfrm>
            <a:off x="9182873" y="2860736"/>
            <a:ext cx="764172" cy="88287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3.3B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432A6-CC9E-48F6-9F94-3B181C477707}"/>
              </a:ext>
            </a:extLst>
          </p:cNvPr>
          <p:cNvSpPr/>
          <p:nvPr/>
        </p:nvSpPr>
        <p:spPr>
          <a:xfrm>
            <a:off x="10322931" y="2860736"/>
            <a:ext cx="764172" cy="2365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9.1B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91929F0-B18E-4DCC-81B2-D55F5E87077A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gray">
          <a:xfrm>
            <a:off x="7932018" y="5238043"/>
            <a:ext cx="3270206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4DA2EFA-9CD3-49B5-83DC-A056D3CCB74C}"/>
              </a:ext>
            </a:extLst>
          </p:cNvPr>
          <p:cNvSpPr txBox="1"/>
          <p:nvPr/>
        </p:nvSpPr>
        <p:spPr>
          <a:xfrm>
            <a:off x="7841036" y="5326220"/>
            <a:ext cx="1122270" cy="5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Cost to purchase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B823D8-BB2B-49E0-99FF-CC941BCEFD2C}"/>
              </a:ext>
            </a:extLst>
          </p:cNvPr>
          <p:cNvSpPr txBox="1"/>
          <p:nvPr/>
        </p:nvSpPr>
        <p:spPr>
          <a:xfrm>
            <a:off x="9137208" y="5326220"/>
            <a:ext cx="1122270" cy="5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Cost to vaccinate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B912FC-8F4C-4F60-8648-1B9C781BF100}"/>
              </a:ext>
            </a:extLst>
          </p:cNvPr>
          <p:cNvSpPr txBox="1"/>
          <p:nvPr/>
        </p:nvSpPr>
        <p:spPr>
          <a:xfrm>
            <a:off x="10423906" y="5326220"/>
            <a:ext cx="752727" cy="5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cost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31B734-FC02-4E0B-A50A-6A34EAE440BD}"/>
              </a:ext>
            </a:extLst>
          </p:cNvPr>
          <p:cNvSpPr/>
          <p:nvPr/>
        </p:nvSpPr>
        <p:spPr>
          <a:xfrm>
            <a:off x="9182873" y="2565194"/>
            <a:ext cx="763200" cy="292334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89E636-D252-4807-8470-518F341E2827}"/>
              </a:ext>
            </a:extLst>
          </p:cNvPr>
          <p:cNvSpPr/>
          <p:nvPr/>
        </p:nvSpPr>
        <p:spPr>
          <a:xfrm>
            <a:off x="10193610" y="1410306"/>
            <a:ext cx="144000" cy="1440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65C515-9BE8-47A6-A2C5-16482F865C3C}"/>
              </a:ext>
            </a:extLst>
          </p:cNvPr>
          <p:cNvSpPr txBox="1"/>
          <p:nvPr/>
        </p:nvSpPr>
        <p:spPr>
          <a:xfrm>
            <a:off x="10356346" y="1371112"/>
            <a:ext cx="1809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Additional cost of climate-sensitive cold chain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D8142D-9BD2-46B0-9D44-43BE6C5DB068}"/>
              </a:ext>
            </a:extLst>
          </p:cNvPr>
          <p:cNvSpPr/>
          <p:nvPr/>
        </p:nvSpPr>
        <p:spPr>
          <a:xfrm>
            <a:off x="10322931" y="2565194"/>
            <a:ext cx="763200" cy="292334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1B</a:t>
            </a:r>
          </a:p>
        </p:txBody>
      </p:sp>
    </p:spTree>
    <p:extLst>
      <p:ext uri="{BB962C8B-B14F-4D97-AF65-F5344CB8AC3E}">
        <p14:creationId xmlns:p14="http://schemas.microsoft.com/office/powerpoint/2010/main" val="3129469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D35F2B4-62E2-4E49-A2DE-2B9DD50805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think-cell Slide" r:id="rId11" imgW="526" imgH="526" progId="TCLayout.ActiveDocument.1">
                  <p:embed/>
                </p:oleObj>
              </mc:Choice>
              <mc:Fallback>
                <p:oleObj name="think-cell Slide" r:id="rId11" imgW="526" imgH="52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D35F2B4-62E2-4E49-A2DE-2B9DD50805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819AAC1-7BCB-486F-8932-61C327F50F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1600" dirty="0" err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BD6E9-D9F0-495E-9360-5D4A3B7E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9" y="64129"/>
            <a:ext cx="11725484" cy="738664"/>
          </a:xfrm>
        </p:spPr>
        <p:txBody>
          <a:bodyPr/>
          <a:lstStyle/>
          <a:p>
            <a:r>
              <a:rPr lang="en-ZA" dirty="0"/>
              <a:t>Total financing need of ~$9-10B will be fulfilled through at least four sources – COVAX/donors, country self-financing, the World Bank, and </a:t>
            </a:r>
            <a:r>
              <a:rPr lang="en-ZA" dirty="0" err="1"/>
              <a:t>Afreximbank</a:t>
            </a:r>
            <a:endParaRPr lang="en-Z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A76896-96BE-4B8A-BCDB-E32FBCE9FEE6}"/>
              </a:ext>
            </a:extLst>
          </p:cNvPr>
          <p:cNvSpPr/>
          <p:nvPr/>
        </p:nvSpPr>
        <p:spPr>
          <a:xfrm>
            <a:off x="10310487" y="948942"/>
            <a:ext cx="144000" cy="144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2E7997-F42E-4064-B6D4-B2D637FD472B}"/>
              </a:ext>
            </a:extLst>
          </p:cNvPr>
          <p:cNvSpPr/>
          <p:nvPr/>
        </p:nvSpPr>
        <p:spPr>
          <a:xfrm>
            <a:off x="10310487" y="1185204"/>
            <a:ext cx="144000" cy="144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B0EB70-5228-45BE-9BA7-DDC98022BD18}"/>
              </a:ext>
            </a:extLst>
          </p:cNvPr>
          <p:cNvSpPr txBox="1"/>
          <p:nvPr/>
        </p:nvSpPr>
        <p:spPr>
          <a:xfrm>
            <a:off x="10473223" y="1129019"/>
            <a:ext cx="1809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Cost to vaccinate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603EAA-54EC-435A-BC84-E49BB0B38B7C}"/>
              </a:ext>
            </a:extLst>
          </p:cNvPr>
          <p:cNvSpPr txBox="1"/>
          <p:nvPr/>
        </p:nvSpPr>
        <p:spPr>
          <a:xfrm>
            <a:off x="10473222" y="897831"/>
            <a:ext cx="1809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Cost to purchase vaccines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D875E0-A256-4858-A028-D34697AE24A2}"/>
              </a:ext>
            </a:extLst>
          </p:cNvPr>
          <p:cNvSpPr txBox="1"/>
          <p:nvPr/>
        </p:nvSpPr>
        <p:spPr>
          <a:xfrm>
            <a:off x="318723" y="1007228"/>
            <a:ext cx="205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solidFill>
                  <a:schemeClr val="accent3"/>
                </a:solidFill>
              </a:rPr>
              <a:t>Indicative total cost</a:t>
            </a:r>
            <a:r>
              <a:rPr lang="en-GB" sz="1600" b="1" baseline="30000" dirty="0">
                <a:solidFill>
                  <a:schemeClr val="accent3"/>
                </a:solidFill>
              </a:rPr>
              <a:t>1</a:t>
            </a:r>
            <a:r>
              <a:rPr lang="en-GB" sz="1600" b="1" dirty="0">
                <a:solidFill>
                  <a:schemeClr val="accent3"/>
                </a:solidFill>
              </a:rPr>
              <a:t>, </a:t>
            </a:r>
            <a:r>
              <a:rPr lang="en-ZA" sz="1600" dirty="0">
                <a:solidFill>
                  <a:schemeClr val="accent6"/>
                </a:solidFill>
              </a:rPr>
              <a:t>$B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FF581D9-CA49-46E9-AEC0-88A80CFBCE6A}"/>
              </a:ext>
            </a:extLst>
          </p:cNvPr>
          <p:cNvCxnSpPr>
            <a:cxnSpLocks/>
          </p:cNvCxnSpPr>
          <p:nvPr/>
        </p:nvCxnSpPr>
        <p:spPr>
          <a:xfrm>
            <a:off x="318724" y="1533526"/>
            <a:ext cx="205579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1313A4-02EB-4F7F-AE67-6FB78AD71E94}"/>
              </a:ext>
            </a:extLst>
          </p:cNvPr>
          <p:cNvGrpSpPr/>
          <p:nvPr/>
        </p:nvGrpSpPr>
        <p:grpSpPr>
          <a:xfrm>
            <a:off x="2601233" y="1253450"/>
            <a:ext cx="7574785" cy="280076"/>
            <a:chOff x="2601234" y="1403638"/>
            <a:chExt cx="6772744" cy="28007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1DC32-9F94-49D1-B231-73F87BBE5225}"/>
                </a:ext>
              </a:extLst>
            </p:cNvPr>
            <p:cNvSpPr txBox="1"/>
            <p:nvPr/>
          </p:nvSpPr>
          <p:spPr>
            <a:xfrm>
              <a:off x="2601234" y="1403638"/>
              <a:ext cx="52451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accent3"/>
                  </a:solidFill>
                </a:rPr>
                <a:t>Expected funding sources, </a:t>
              </a:r>
              <a:r>
                <a:rPr lang="en-US" sz="1600" dirty="0">
                  <a:solidFill>
                    <a:schemeClr val="accent6"/>
                  </a:solidFill>
                </a:rPr>
                <a:t>Estimates, </a:t>
              </a:r>
              <a:r>
                <a:rPr lang="en-ZA" sz="1600" dirty="0">
                  <a:solidFill>
                    <a:schemeClr val="accent6"/>
                  </a:solidFill>
                </a:rPr>
                <a:t>$B</a:t>
              </a:r>
              <a:endParaRPr lang="en-US" sz="1600" dirty="0">
                <a:solidFill>
                  <a:schemeClr val="accent6"/>
                </a:solidFill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CB5AC06-8D7B-40B5-ABB7-FE5D157704A8}"/>
                </a:ext>
              </a:extLst>
            </p:cNvPr>
            <p:cNvCxnSpPr>
              <a:cxnSpLocks/>
            </p:cNvCxnSpPr>
            <p:nvPr/>
          </p:nvCxnSpPr>
          <p:spPr>
            <a:xfrm>
              <a:off x="2601234" y="1683714"/>
              <a:ext cx="6772744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F37655B-9D2D-4451-AFCB-4A341AC2F7AF}"/>
              </a:ext>
            </a:extLst>
          </p:cNvPr>
          <p:cNvSpPr txBox="1"/>
          <p:nvPr/>
        </p:nvSpPr>
        <p:spPr>
          <a:xfrm>
            <a:off x="1327679" y="6364987"/>
            <a:ext cx="948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1 Assuming COVAX would cover the cost of doses for 20% of the population, assuming 5% wastage, and no co-payment for lower-middle and low income countries </a:t>
            </a:r>
          </a:p>
          <a:p>
            <a:r>
              <a:rPr lang="en-GB" sz="1000" dirty="0"/>
              <a:t>2 Assuming cost of climate-sensitive cold-chain would be covered through World Bank Funds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11F7C68-A0C0-48FE-8AE4-735B6B9210BF}"/>
              </a:ext>
            </a:extLst>
          </p:cNvPr>
          <p:cNvSpPr txBox="1"/>
          <p:nvPr/>
        </p:nvSpPr>
        <p:spPr>
          <a:xfrm>
            <a:off x="2910185" y="1902897"/>
            <a:ext cx="1448296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COVAX / donors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07F5242-DC34-4CF9-8788-D792D0D72B5A}"/>
              </a:ext>
            </a:extLst>
          </p:cNvPr>
          <p:cNvSpPr txBox="1"/>
          <p:nvPr/>
        </p:nvSpPr>
        <p:spPr>
          <a:xfrm>
            <a:off x="6754068" y="2148959"/>
            <a:ext cx="1448296" cy="246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World Bank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AAD03E-1723-437B-A1C4-4BE403C88C4C}"/>
              </a:ext>
            </a:extLst>
          </p:cNvPr>
          <p:cNvSpPr txBox="1"/>
          <p:nvPr/>
        </p:nvSpPr>
        <p:spPr>
          <a:xfrm>
            <a:off x="8752127" y="2148959"/>
            <a:ext cx="1448296" cy="246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>
                <a:solidFill>
                  <a:schemeClr val="accent3"/>
                </a:solidFill>
              </a:rPr>
              <a:t>Afreximbank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CA65AC-3EB3-4B69-BF1E-3BFEF2A4EC00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2052638" y="2660650"/>
            <a:ext cx="576263" cy="0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6F5EEE-FF56-433B-8C85-ECCDA3C2DDC6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4070350" y="3267075"/>
            <a:ext cx="576263" cy="0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CBECC2-C3F2-44BF-A66C-DFA887740696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6089650" y="3432175"/>
            <a:ext cx="576263" cy="0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B14BAA-2EE9-487D-B76A-84C84F3D7F74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8107363" y="4772025"/>
            <a:ext cx="576263" cy="0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CEB1CA21-5768-46B3-8BFE-8678CD71FE0E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974148710"/>
              </p:ext>
            </p:extLst>
          </p:nvPr>
        </p:nvGraphicFramePr>
        <p:xfrm>
          <a:off x="241300" y="2578100"/>
          <a:ext cx="10255250" cy="320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22BFDA9A-3500-4009-9CA6-3B4768A473E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5197476" y="3227388"/>
            <a:ext cx="339725" cy="244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28575" tIns="0" rIns="28575" bIns="0" numCol="1" spcCol="0" rtlCol="0" anchor="ctr" anchorCtr="0">
            <a:no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fld id="{89577558-9319-47C8-8CF3-B51123B3C425}" type="datetime'''''0''''''''''''''''''.''''''''''''''''''''''5'''">
              <a:rPr lang="en-US" altLang="en-US" smtClean="0">
                <a:sym typeface="+mn-lt"/>
              </a:rPr>
              <a:pPr algn="ctr"/>
              <a:t>0.5</a:t>
            </a:fld>
            <a:endParaRPr lang="en-US" dirty="0">
              <a:sym typeface="+mn-lt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1FDB722-2515-4E0C-98AE-FBE3F44D9BA5}"/>
              </a:ext>
            </a:extLst>
          </p:cNvPr>
          <p:cNvSpPr/>
          <p:nvPr/>
        </p:nvSpPr>
        <p:spPr>
          <a:xfrm>
            <a:off x="10310487" y="1421466"/>
            <a:ext cx="144000" cy="144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6F51065-5C42-4077-8260-0051ED83C7CE}"/>
              </a:ext>
            </a:extLst>
          </p:cNvPr>
          <p:cNvSpPr txBox="1"/>
          <p:nvPr/>
        </p:nvSpPr>
        <p:spPr>
          <a:xfrm>
            <a:off x="10474368" y="1350171"/>
            <a:ext cx="1809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Both costs included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98F8BA4-1D3D-4111-AA0C-2530BA38F180}"/>
              </a:ext>
            </a:extLst>
          </p:cNvPr>
          <p:cNvSpPr txBox="1"/>
          <p:nvPr/>
        </p:nvSpPr>
        <p:spPr>
          <a:xfrm>
            <a:off x="4713785" y="1655247"/>
            <a:ext cx="1448296" cy="739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Country self-financing (minimum)</a:t>
            </a:r>
          </a:p>
        </p:txBody>
      </p:sp>
      <p:sp>
        <p:nvSpPr>
          <p:cNvPr id="114" name="Speech Bubble: Rectangle 113">
            <a:extLst>
              <a:ext uri="{FF2B5EF4-FFF2-40B4-BE49-F238E27FC236}">
                <a16:creationId xmlns:a16="http://schemas.microsoft.com/office/drawing/2014/main" id="{E990051D-F071-426A-9EB7-57241810A3B1}"/>
              </a:ext>
            </a:extLst>
          </p:cNvPr>
          <p:cNvSpPr/>
          <p:nvPr/>
        </p:nvSpPr>
        <p:spPr>
          <a:xfrm>
            <a:off x="2452016" y="3705225"/>
            <a:ext cx="1728098" cy="1685925"/>
          </a:xfrm>
          <a:prstGeom prst="wedgeRectCallout">
            <a:avLst>
              <a:gd name="adj1" fmla="val 1037"/>
              <a:gd name="adj2" fmla="val -63060"/>
            </a:avLst>
          </a:prstGeom>
          <a:solidFill>
            <a:schemeClr val="bg1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dirty="0">
                <a:solidFill>
                  <a:schemeClr val="tx1"/>
                </a:solidFill>
              </a:rPr>
              <a:t>Assuming the 46 AMC-eligible countries in Africa (LICs and LMICs) will receive dosage to immunize </a:t>
            </a:r>
            <a:r>
              <a:rPr lang="en-GB" sz="1300" b="1" dirty="0">
                <a:solidFill>
                  <a:schemeClr val="tx1"/>
                </a:solidFill>
              </a:rPr>
              <a:t>20% of the population</a:t>
            </a:r>
            <a:r>
              <a:rPr lang="en-GB" sz="1300" dirty="0">
                <a:solidFill>
                  <a:schemeClr val="tx1"/>
                </a:solidFill>
              </a:rPr>
              <a:t>, with </a:t>
            </a:r>
            <a:r>
              <a:rPr lang="en-GB" sz="1300" b="1" dirty="0">
                <a:solidFill>
                  <a:schemeClr val="tx1"/>
                </a:solidFill>
              </a:rPr>
              <a:t>zero co-payment</a:t>
            </a:r>
          </a:p>
        </p:txBody>
      </p:sp>
      <p:sp>
        <p:nvSpPr>
          <p:cNvPr id="115" name="Speech Bubble: Rectangle 114">
            <a:extLst>
              <a:ext uri="{FF2B5EF4-FFF2-40B4-BE49-F238E27FC236}">
                <a16:creationId xmlns:a16="http://schemas.microsoft.com/office/drawing/2014/main" id="{C9D35991-215F-4A7F-A18D-F7612699C758}"/>
              </a:ext>
            </a:extLst>
          </p:cNvPr>
          <p:cNvSpPr/>
          <p:nvPr/>
        </p:nvSpPr>
        <p:spPr>
          <a:xfrm>
            <a:off x="6527804" y="4917188"/>
            <a:ext cx="1728098" cy="1447799"/>
          </a:xfrm>
          <a:prstGeom prst="wedgeRectCallout">
            <a:avLst>
              <a:gd name="adj1" fmla="val 1802"/>
              <a:gd name="adj2" fmla="val -61016"/>
            </a:avLst>
          </a:prstGeom>
          <a:solidFill>
            <a:schemeClr val="bg1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>
                <a:solidFill>
                  <a:schemeClr val="tx1"/>
                </a:solidFill>
              </a:rPr>
              <a:t>Part of the global $12B financing announced by the World Bank – </a:t>
            </a:r>
            <a:r>
              <a:rPr lang="en-US" sz="1300" b="1" u="sng" dirty="0">
                <a:solidFill>
                  <a:schemeClr val="tx1"/>
                </a:solidFill>
              </a:rPr>
              <a:t>amount for African countries to be confirmed</a:t>
            </a:r>
          </a:p>
        </p:txBody>
      </p:sp>
      <p:sp>
        <p:nvSpPr>
          <p:cNvPr id="116" name="Speech Bubble: Rectangle 115">
            <a:extLst>
              <a:ext uri="{FF2B5EF4-FFF2-40B4-BE49-F238E27FC236}">
                <a16:creationId xmlns:a16="http://schemas.microsoft.com/office/drawing/2014/main" id="{99EE5181-2C22-48CF-8613-68F940EE1FF6}"/>
              </a:ext>
            </a:extLst>
          </p:cNvPr>
          <p:cNvSpPr/>
          <p:nvPr/>
        </p:nvSpPr>
        <p:spPr>
          <a:xfrm>
            <a:off x="4498117" y="3760323"/>
            <a:ext cx="1728098" cy="2439564"/>
          </a:xfrm>
          <a:prstGeom prst="wedgeRectCallout">
            <a:avLst>
              <a:gd name="adj1" fmla="val 537"/>
              <a:gd name="adj2" fmla="val -62722"/>
            </a:avLst>
          </a:prstGeom>
          <a:solidFill>
            <a:schemeClr val="bg1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dirty="0">
                <a:solidFill>
                  <a:schemeClr val="tx1"/>
                </a:solidFill>
              </a:rPr>
              <a:t>Assuming at a minimum, countries are self-financing </a:t>
            </a:r>
            <a:r>
              <a:rPr lang="en-GB" sz="1300" b="1" dirty="0">
                <a:solidFill>
                  <a:schemeClr val="tx1"/>
                </a:solidFill>
              </a:rPr>
              <a:t>15% of the cost to vaccinate </a:t>
            </a:r>
            <a:r>
              <a:rPr lang="en-GB" sz="1300" dirty="0">
                <a:solidFill>
                  <a:schemeClr val="tx1"/>
                </a:solidFill>
              </a:rPr>
              <a:t>(e.g., cold chain, logistics, health worker costs) – countries requiring support can leverage additional finances from </a:t>
            </a:r>
            <a:r>
              <a:rPr lang="en-GB" sz="1300" dirty="0" err="1">
                <a:solidFill>
                  <a:schemeClr val="tx1"/>
                </a:solidFill>
              </a:rPr>
              <a:t>Afreximbank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23" name="Speech Bubble: Rectangle 122">
            <a:extLst>
              <a:ext uri="{FF2B5EF4-FFF2-40B4-BE49-F238E27FC236}">
                <a16:creationId xmlns:a16="http://schemas.microsoft.com/office/drawing/2014/main" id="{1F61BB9E-6B60-485B-9814-C99EC6913551}"/>
              </a:ext>
            </a:extLst>
          </p:cNvPr>
          <p:cNvSpPr/>
          <p:nvPr/>
        </p:nvSpPr>
        <p:spPr>
          <a:xfrm>
            <a:off x="8517222" y="3539170"/>
            <a:ext cx="1728098" cy="943929"/>
          </a:xfrm>
          <a:prstGeom prst="wedgeRectCallout">
            <a:avLst>
              <a:gd name="adj1" fmla="val 608"/>
              <a:gd name="adj2" fmla="val 63162"/>
            </a:avLst>
          </a:prstGeom>
          <a:solidFill>
            <a:schemeClr val="bg1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dirty="0" err="1">
                <a:solidFill>
                  <a:schemeClr val="tx1"/>
                </a:solidFill>
              </a:rPr>
              <a:t>Afreximbank</a:t>
            </a:r>
            <a:r>
              <a:rPr lang="en-US" sz="1300" b="1" dirty="0">
                <a:solidFill>
                  <a:schemeClr val="tx1"/>
                </a:solidFill>
              </a:rPr>
              <a:t> finances remaining gap</a:t>
            </a:r>
            <a:endParaRPr lang="en-US" sz="1300" b="1" u="sng" dirty="0">
              <a:solidFill>
                <a:schemeClr val="tx1"/>
              </a:solidFill>
            </a:endParaRPr>
          </a:p>
        </p:txBody>
      </p:sp>
      <p:grpSp>
        <p:nvGrpSpPr>
          <p:cNvPr id="25" name="sticker">
            <a:extLst>
              <a:ext uri="{FF2B5EF4-FFF2-40B4-BE49-F238E27FC236}">
                <a16:creationId xmlns:a16="http://schemas.microsoft.com/office/drawing/2014/main" id="{B180934A-6768-4CCC-A575-E0C121A8E985}"/>
              </a:ext>
            </a:extLst>
          </p:cNvPr>
          <p:cNvGrpSpPr/>
          <p:nvPr/>
        </p:nvGrpSpPr>
        <p:grpSpPr>
          <a:xfrm>
            <a:off x="10708311" y="460251"/>
            <a:ext cx="1388201" cy="271869"/>
            <a:chOff x="10549799" y="254000"/>
            <a:chExt cx="1388201" cy="271869"/>
          </a:xfrm>
        </p:grpSpPr>
        <p:sp>
          <p:nvSpPr>
            <p:cNvPr id="20" name="StickerRectangle">
              <a:extLst>
                <a:ext uri="{FF2B5EF4-FFF2-40B4-BE49-F238E27FC236}">
                  <a16:creationId xmlns:a16="http://schemas.microsoft.com/office/drawing/2014/main" id="{A9CEB427-300E-42C4-B8CB-A2094B57B843}"/>
                </a:ext>
              </a:extLst>
            </p:cNvPr>
            <p:cNvSpPr/>
            <p:nvPr/>
          </p:nvSpPr>
          <p:spPr>
            <a:xfrm>
              <a:off x="10549799" y="254000"/>
              <a:ext cx="1388201" cy="271869"/>
            </a:xfrm>
            <a:prstGeom prst="leftRightArrow">
              <a:avLst>
                <a:gd name="adj1" fmla="val 10000000"/>
                <a:gd name="adj2" fmla="val 0"/>
              </a:avLst>
            </a:prstGeom>
            <a:noFill/>
            <a:ln w="952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8100" tIns="0" rIns="0" bIns="25400" rtlCol="0" anchor="t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PRELIMINARY - BASED ON </a:t>
              </a:r>
            </a:p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CURRENT INFORMATION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979803D-F898-4188-B8BF-5E47BF09850C}"/>
                </a:ext>
              </a:extLst>
            </p:cNvPr>
            <p:cNvCxnSpPr>
              <a:cxnSpLocks/>
              <a:stCxn id="20" idx="6"/>
              <a:endCxn id="20" idx="4"/>
            </p:cNvCxnSpPr>
            <p:nvPr/>
          </p:nvCxnSpPr>
          <p:spPr>
            <a:xfrm flipH="1">
              <a:off x="10549799" y="525869"/>
              <a:ext cx="1388201" cy="0"/>
            </a:xfrm>
            <a:prstGeom prst="straightConnector1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3D4D496-F8A6-47EE-A4E6-4A1FD3768810}"/>
                </a:ext>
              </a:extLst>
            </p:cNvPr>
            <p:cNvCxnSpPr>
              <a:cxnSpLocks/>
              <a:stCxn id="20" idx="2"/>
              <a:endCxn id="20" idx="4"/>
            </p:cNvCxnSpPr>
            <p:nvPr/>
          </p:nvCxnSpPr>
          <p:spPr>
            <a:xfrm>
              <a:off x="10549799" y="254000"/>
              <a:ext cx="0" cy="271869"/>
            </a:xfrm>
            <a:prstGeom prst="straightConnector1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B237F2C-6661-4A8C-96AE-4FCFED04FD0F}"/>
              </a:ext>
            </a:extLst>
          </p:cNvPr>
          <p:cNvSpPr/>
          <p:nvPr/>
        </p:nvSpPr>
        <p:spPr>
          <a:xfrm>
            <a:off x="603531" y="2287950"/>
            <a:ext cx="1448296" cy="35978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541BF1-2FA1-48AD-BFEA-CA7F02E5C99A}"/>
              </a:ext>
            </a:extLst>
          </p:cNvPr>
          <p:cNvSpPr/>
          <p:nvPr/>
        </p:nvSpPr>
        <p:spPr>
          <a:xfrm>
            <a:off x="10310487" y="1657727"/>
            <a:ext cx="144000" cy="1440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AB80EB-3490-4C98-A509-C03FBBA39DFD}"/>
              </a:ext>
            </a:extLst>
          </p:cNvPr>
          <p:cNvSpPr txBox="1"/>
          <p:nvPr/>
        </p:nvSpPr>
        <p:spPr>
          <a:xfrm>
            <a:off x="10474368" y="1618533"/>
            <a:ext cx="1484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Additional cost of climate-sensitive cold chain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30B740-4B93-48FD-B00A-AA352E5FE475}"/>
              </a:ext>
            </a:extLst>
          </p:cNvPr>
          <p:cNvSpPr txBox="1"/>
          <p:nvPr/>
        </p:nvSpPr>
        <p:spPr>
          <a:xfrm>
            <a:off x="6585985" y="2481379"/>
            <a:ext cx="16800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i="1" dirty="0"/>
              <a:t>USD 4-5B depending inclusion of cost of climate-sensitive cold chain</a:t>
            </a:r>
            <a:r>
              <a:rPr lang="en-GB" sz="13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174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C4655CB-EDAD-4D90-8AA1-F826D8DA61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C4655CB-EDAD-4D90-8AA1-F826D8DA6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655B9C5-4273-47E6-B810-B18A3AD354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ZA" sz="24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192877-6218-4803-B9B6-E26A9BF41654}"/>
              </a:ext>
            </a:extLst>
          </p:cNvPr>
          <p:cNvSpPr>
            <a:spLocks/>
          </p:cNvSpPr>
          <p:nvPr/>
        </p:nvSpPr>
        <p:spPr>
          <a:xfrm>
            <a:off x="6045963" y="3444813"/>
            <a:ext cx="508310" cy="5130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04D419-1BE6-4949-B708-B7B24DA8494F}"/>
              </a:ext>
            </a:extLst>
          </p:cNvPr>
          <p:cNvSpPr>
            <a:spLocks/>
          </p:cNvSpPr>
          <p:nvPr/>
        </p:nvSpPr>
        <p:spPr>
          <a:xfrm>
            <a:off x="6687054" y="1269691"/>
            <a:ext cx="5019876" cy="3085673"/>
          </a:xfrm>
          <a:prstGeom prst="rect">
            <a:avLst/>
          </a:prstGeom>
          <a:gradFill>
            <a:gsLst>
              <a:gs pos="0">
                <a:schemeClr val="accent3">
                  <a:shade val="30000"/>
                  <a:satMod val="115000"/>
                </a:schemeClr>
              </a:gs>
              <a:gs pos="100000">
                <a:srgbClr val="3B5727"/>
              </a:gs>
              <a:gs pos="50000">
                <a:schemeClr val="accent3">
                  <a:shade val="100000"/>
                  <a:satMod val="115000"/>
                </a:schemeClr>
              </a:gs>
            </a:gsLst>
            <a:lin ang="162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ZA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3FFEEA-BF1D-4457-96A7-B4DFF25A73A2}"/>
              </a:ext>
            </a:extLst>
          </p:cNvPr>
          <p:cNvSpPr>
            <a:spLocks/>
          </p:cNvSpPr>
          <p:nvPr/>
        </p:nvSpPr>
        <p:spPr>
          <a:xfrm>
            <a:off x="498963" y="1269691"/>
            <a:ext cx="5019876" cy="3085673"/>
          </a:xfrm>
          <a:prstGeom prst="rect">
            <a:avLst/>
          </a:prstGeom>
          <a:gradFill>
            <a:gsLst>
              <a:gs pos="0">
                <a:schemeClr val="accent3">
                  <a:shade val="30000"/>
                  <a:satMod val="115000"/>
                </a:schemeClr>
              </a:gs>
              <a:gs pos="100000">
                <a:srgbClr val="3B5727"/>
              </a:gs>
              <a:gs pos="50000">
                <a:schemeClr val="accent3">
                  <a:shade val="100000"/>
                  <a:satMod val="115000"/>
                </a:schemeClr>
              </a:gs>
            </a:gsLst>
            <a:lin ang="162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ZA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173EEA-0F0E-488D-9C0C-05BFB6D8A9D7}"/>
              </a:ext>
            </a:extLst>
          </p:cNvPr>
          <p:cNvSpPr txBox="1">
            <a:spLocks/>
          </p:cNvSpPr>
          <p:nvPr/>
        </p:nvSpPr>
        <p:spPr>
          <a:xfrm>
            <a:off x="687248" y="2387329"/>
            <a:ext cx="4643307" cy="147732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</a:rPr>
              <a:t>Fully commit financial 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</a:rPr>
              <a:t>and political support to 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</a:rPr>
              <a:t>the COVAX Facility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724BEA-E655-43B2-976A-468F3B974E0C}"/>
              </a:ext>
            </a:extLst>
          </p:cNvPr>
          <p:cNvSpPr txBox="1">
            <a:spLocks/>
          </p:cNvSpPr>
          <p:nvPr/>
        </p:nvSpPr>
        <p:spPr>
          <a:xfrm>
            <a:off x="6767121" y="2710495"/>
            <a:ext cx="4859742" cy="1154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</a:rPr>
              <a:t>Pursue non-competing 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</a:rPr>
              <a:t>direct deals with 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</a:rPr>
              <a:t>manufacturers</a:t>
            </a:r>
          </a:p>
        </p:txBody>
      </p:sp>
      <p:pic>
        <p:nvPicPr>
          <p:cNvPr id="39" name="CustomIcon">
            <a:extLst>
              <a:ext uri="{FF2B5EF4-FFF2-40B4-BE49-F238E27FC236}">
                <a16:creationId xmlns:a16="http://schemas.microsoft.com/office/drawing/2014/main" id="{2B12DA85-C0F2-4E2A-A9B7-FB1B334DFD8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40093" y="1590986"/>
            <a:ext cx="737616" cy="737616"/>
          </a:xfrm>
          <a:prstGeom prst="rect">
            <a:avLst/>
          </a:prstGeom>
        </p:spPr>
      </p:pic>
      <p:pic>
        <p:nvPicPr>
          <p:cNvPr id="41" name="CustomIcon">
            <a:extLst>
              <a:ext uri="{FF2B5EF4-FFF2-40B4-BE49-F238E27FC236}">
                <a16:creationId xmlns:a16="http://schemas.microsoft.com/office/drawing/2014/main" id="{D0B336CF-DBA8-436C-9B07-772A2BE5919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28184" y="1590986"/>
            <a:ext cx="737616" cy="73761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887B37EB-D567-42CA-8B82-DD1F44BB6B57}"/>
              </a:ext>
            </a:extLst>
          </p:cNvPr>
          <p:cNvSpPr txBox="1">
            <a:spLocks/>
          </p:cNvSpPr>
          <p:nvPr/>
        </p:nvSpPr>
        <p:spPr bwMode="auto">
          <a:xfrm>
            <a:off x="233259" y="64129"/>
            <a:ext cx="1172548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2400" b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ZA" dirty="0"/>
              <a:t>Per the second pillar (financing and procurement) of the ACDC COVID-19 Vaccine Strategy, we will fully commit to COVAX while pursuing non-competing direct deals</a:t>
            </a:r>
            <a:endParaRPr lang="en-ZA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7CC1C-D201-4156-A664-5E2D9998943E}"/>
              </a:ext>
            </a:extLst>
          </p:cNvPr>
          <p:cNvSpPr txBox="1"/>
          <p:nvPr/>
        </p:nvSpPr>
        <p:spPr>
          <a:xfrm>
            <a:off x="6731524" y="4844916"/>
            <a:ext cx="4930935" cy="1376513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vert="horz" wrap="square" lIns="72000" tIns="72000" rIns="72000" bIns="72000" rtlCol="0">
            <a:spAutoFit/>
          </a:bodyPr>
          <a:lstStyle>
            <a:lvl1pPr marL="0" lvl="0" indent="0" defTabSz="913526" eaLnBrk="1" latinLnBrk="0" hangingPunct="1">
              <a:buClr>
                <a:schemeClr val="tx2"/>
              </a:buClr>
              <a:buSzPct val="100000"/>
              <a:defRPr sz="1600" baseline="0">
                <a:latin typeface="+mn-lt"/>
              </a:defRPr>
            </a:lvl1pPr>
            <a:lvl2pPr marL="197607" lvl="1" indent="-195987" defTabSz="913526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latin typeface="+mn-lt"/>
              </a:defRPr>
            </a:lvl2pPr>
            <a:lvl3pPr marL="466481" lvl="2" indent="-267255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835" lvl="3" indent="-158733" defTabSz="913526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latin typeface="+mn-lt"/>
              </a:defRPr>
            </a:lvl4pPr>
            <a:lvl5pPr marL="765029" lvl="4" indent="-132818" defTabSz="913526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ZA" sz="2000" dirty="0"/>
              <a:t>All direct deals with be made with COVAX-supported vaccine manufacturers – deals to be based on the same price per dose and terms as the COVAX Facility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71DB29-216A-47A8-8A09-26F352F96B49}"/>
              </a:ext>
            </a:extLst>
          </p:cNvPr>
          <p:cNvCxnSpPr>
            <a:cxnSpLocks/>
            <a:stCxn id="5" idx="0"/>
            <a:endCxn id="33" idx="2"/>
          </p:cNvCxnSpPr>
          <p:nvPr/>
        </p:nvCxnSpPr>
        <p:spPr>
          <a:xfrm flipV="1">
            <a:off x="9196992" y="4355364"/>
            <a:ext cx="0" cy="489552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872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9807DE9-4D6D-43D6-891E-55FC289C60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68798" y="2314479"/>
            <a:ext cx="3590174" cy="1120314"/>
          </a:xfrm>
        </p:spPr>
        <p:txBody>
          <a:bodyPr/>
          <a:lstStyle/>
          <a:p>
            <a:r>
              <a:rPr lang="en-GB" sz="3200" dirty="0"/>
              <a:t>COVID-19 Vaccine Perceptions in Africa</a:t>
            </a:r>
            <a:endParaRPr lang="en-US" sz="3200" dirty="0"/>
          </a:p>
        </p:txBody>
      </p:sp>
      <p:pic>
        <p:nvPicPr>
          <p:cNvPr id="15" name="Picture Placeholder 17" descr="A picture containing person, outdoor, phone, young&#10;&#10;Description automatically generated">
            <a:extLst>
              <a:ext uri="{FF2B5EF4-FFF2-40B4-BE49-F238E27FC236}">
                <a16:creationId xmlns:a16="http://schemas.microsoft.com/office/drawing/2014/main" id="{8615278D-DE6A-714A-8657-F8883C234E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94" y="-1"/>
            <a:ext cx="7942997" cy="6271205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BCE19-CFEB-6341-B654-37CCA12E8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386" y="4637150"/>
            <a:ext cx="1130308" cy="1076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7CD70-0B56-6940-9C24-517470D8E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136" y="4758558"/>
            <a:ext cx="1124068" cy="5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2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Placeholder 8">
            <a:extLst>
              <a:ext uri="{FF2B5EF4-FFF2-40B4-BE49-F238E27FC236}">
                <a16:creationId xmlns:a16="http://schemas.microsoft.com/office/drawing/2014/main" id="{F0164C4C-022C-C84F-B530-3CBBD78AD4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6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08B398-B45F-5848-8CD4-A1518F3BD384}"/>
              </a:ext>
            </a:extLst>
          </p:cNvPr>
          <p:cNvSpPr/>
          <p:nvPr/>
        </p:nvSpPr>
        <p:spPr>
          <a:xfrm>
            <a:off x="0" y="1997610"/>
            <a:ext cx="12181609" cy="370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3E183-9A94-3B46-986B-1AFB77D5C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OVERVIEW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79006DF-FD9C-DF46-9662-EE59C3A25219}"/>
              </a:ext>
            </a:extLst>
          </p:cNvPr>
          <p:cNvSpPr/>
          <p:nvPr/>
        </p:nvSpPr>
        <p:spPr>
          <a:xfrm>
            <a:off x="968413" y="2180298"/>
            <a:ext cx="2413470" cy="366987"/>
          </a:xfrm>
          <a:custGeom>
            <a:avLst/>
            <a:gdLst>
              <a:gd name="connsiteX0" fmla="*/ 0 w 1950908"/>
              <a:gd name="connsiteY0" fmla="*/ 0 h 1492070"/>
              <a:gd name="connsiteX1" fmla="*/ 1950908 w 1950908"/>
              <a:gd name="connsiteY1" fmla="*/ 0 h 1492070"/>
              <a:gd name="connsiteX2" fmla="*/ 1950908 w 1950908"/>
              <a:gd name="connsiteY2" fmla="*/ 1492070 h 1492070"/>
              <a:gd name="connsiteX3" fmla="*/ 0 w 1950908"/>
              <a:gd name="connsiteY3" fmla="*/ 1492070 h 1492070"/>
              <a:gd name="connsiteX4" fmla="*/ 0 w 1950908"/>
              <a:gd name="connsiteY4" fmla="*/ 0 h 14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908" h="1492070">
                <a:moveTo>
                  <a:pt x="0" y="0"/>
                </a:moveTo>
                <a:lnTo>
                  <a:pt x="1950908" y="0"/>
                </a:lnTo>
                <a:lnTo>
                  <a:pt x="1950908" y="1492070"/>
                </a:lnTo>
                <a:lnTo>
                  <a:pt x="0" y="149207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t" anchorCtr="0">
            <a:noAutofit/>
          </a:bodyPr>
          <a:lstStyle/>
          <a:p>
            <a:pPr lvl="0" algn="ctr" defTabSz="622300"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</a:rPr>
              <a:t>1. Research design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BE3F8BFA-B5B7-974C-BD48-889874804E73}"/>
              </a:ext>
            </a:extLst>
          </p:cNvPr>
          <p:cNvSpPr/>
          <p:nvPr/>
        </p:nvSpPr>
        <p:spPr>
          <a:xfrm>
            <a:off x="4290881" y="2180298"/>
            <a:ext cx="2413470" cy="366987"/>
          </a:xfrm>
          <a:custGeom>
            <a:avLst/>
            <a:gdLst>
              <a:gd name="connsiteX0" fmla="*/ 0 w 1950908"/>
              <a:gd name="connsiteY0" fmla="*/ 0 h 1492070"/>
              <a:gd name="connsiteX1" fmla="*/ 1950908 w 1950908"/>
              <a:gd name="connsiteY1" fmla="*/ 0 h 1492070"/>
              <a:gd name="connsiteX2" fmla="*/ 1950908 w 1950908"/>
              <a:gd name="connsiteY2" fmla="*/ 1492070 h 1492070"/>
              <a:gd name="connsiteX3" fmla="*/ 0 w 1950908"/>
              <a:gd name="connsiteY3" fmla="*/ 1492070 h 1492070"/>
              <a:gd name="connsiteX4" fmla="*/ 0 w 1950908"/>
              <a:gd name="connsiteY4" fmla="*/ 0 h 14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908" h="1492070">
                <a:moveTo>
                  <a:pt x="0" y="0"/>
                </a:moveTo>
                <a:lnTo>
                  <a:pt x="1950908" y="0"/>
                </a:lnTo>
                <a:lnTo>
                  <a:pt x="1950908" y="1492070"/>
                </a:lnTo>
                <a:lnTo>
                  <a:pt x="0" y="149207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t" anchorCtr="0">
            <a:noAutofit/>
          </a:bodyPr>
          <a:lstStyle/>
          <a:p>
            <a:pPr lvl="0" algn="ctr" defTabSz="622300"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</a:rPr>
              <a:t>2. Fieldwork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7E5F927-D1D6-D749-BDDA-33770A942091}"/>
              </a:ext>
            </a:extLst>
          </p:cNvPr>
          <p:cNvSpPr/>
          <p:nvPr/>
        </p:nvSpPr>
        <p:spPr>
          <a:xfrm>
            <a:off x="6736400" y="2180298"/>
            <a:ext cx="2413470" cy="366987"/>
          </a:xfrm>
          <a:custGeom>
            <a:avLst/>
            <a:gdLst>
              <a:gd name="connsiteX0" fmla="*/ 0 w 1950908"/>
              <a:gd name="connsiteY0" fmla="*/ 0 h 1492070"/>
              <a:gd name="connsiteX1" fmla="*/ 1950908 w 1950908"/>
              <a:gd name="connsiteY1" fmla="*/ 0 h 1492070"/>
              <a:gd name="connsiteX2" fmla="*/ 1950908 w 1950908"/>
              <a:gd name="connsiteY2" fmla="*/ 1492070 h 1492070"/>
              <a:gd name="connsiteX3" fmla="*/ 0 w 1950908"/>
              <a:gd name="connsiteY3" fmla="*/ 1492070 h 1492070"/>
              <a:gd name="connsiteX4" fmla="*/ 0 w 1950908"/>
              <a:gd name="connsiteY4" fmla="*/ 0 h 14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908" h="1492070">
                <a:moveTo>
                  <a:pt x="0" y="0"/>
                </a:moveTo>
                <a:lnTo>
                  <a:pt x="1950908" y="0"/>
                </a:lnTo>
                <a:lnTo>
                  <a:pt x="1950908" y="1492070"/>
                </a:lnTo>
                <a:lnTo>
                  <a:pt x="0" y="149207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t" anchorCtr="0">
            <a:noAutofit/>
          </a:bodyPr>
          <a:lstStyle/>
          <a:p>
            <a:pPr lvl="0" algn="ctr" defTabSz="622300"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</a:rPr>
              <a:t>3. Analysis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3F7B0341-47EF-EE43-ADEA-F60882206117}"/>
              </a:ext>
            </a:extLst>
          </p:cNvPr>
          <p:cNvSpPr/>
          <p:nvPr/>
        </p:nvSpPr>
        <p:spPr>
          <a:xfrm>
            <a:off x="9222717" y="2180298"/>
            <a:ext cx="2413470" cy="366987"/>
          </a:xfrm>
          <a:custGeom>
            <a:avLst/>
            <a:gdLst>
              <a:gd name="connsiteX0" fmla="*/ 0 w 1950908"/>
              <a:gd name="connsiteY0" fmla="*/ 0 h 1492070"/>
              <a:gd name="connsiteX1" fmla="*/ 1950908 w 1950908"/>
              <a:gd name="connsiteY1" fmla="*/ 0 h 1492070"/>
              <a:gd name="connsiteX2" fmla="*/ 1950908 w 1950908"/>
              <a:gd name="connsiteY2" fmla="*/ 1492070 h 1492070"/>
              <a:gd name="connsiteX3" fmla="*/ 0 w 1950908"/>
              <a:gd name="connsiteY3" fmla="*/ 1492070 h 1492070"/>
              <a:gd name="connsiteX4" fmla="*/ 0 w 1950908"/>
              <a:gd name="connsiteY4" fmla="*/ 0 h 14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908" h="1492070">
                <a:moveTo>
                  <a:pt x="0" y="0"/>
                </a:moveTo>
                <a:lnTo>
                  <a:pt x="1950908" y="0"/>
                </a:lnTo>
                <a:lnTo>
                  <a:pt x="1950908" y="1492070"/>
                </a:lnTo>
                <a:lnTo>
                  <a:pt x="0" y="149207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t" anchorCtr="0">
            <a:noAutofit/>
          </a:bodyPr>
          <a:lstStyle/>
          <a:p>
            <a:pPr lvl="0" algn="ctr" defTabSz="622300"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</a:rPr>
              <a:t>4. Outputs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EAC28C-DB2C-394F-89C3-7D5653D989C4}"/>
              </a:ext>
            </a:extLst>
          </p:cNvPr>
          <p:cNvSpPr txBox="1"/>
          <p:nvPr/>
        </p:nvSpPr>
        <p:spPr>
          <a:xfrm>
            <a:off x="968413" y="2946401"/>
            <a:ext cx="2354634" cy="3989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lIns="0" r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schemeClr val="bg1"/>
                </a:solidFill>
              </a:rPr>
              <a:t>Media habits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FA18F8-3612-B248-8AA7-97399C2DF51B}"/>
              </a:ext>
            </a:extLst>
          </p:cNvPr>
          <p:cNvSpPr/>
          <p:nvPr/>
        </p:nvSpPr>
        <p:spPr>
          <a:xfrm>
            <a:off x="968412" y="3425163"/>
            <a:ext cx="2354633" cy="3989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lIns="0" rIns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schemeClr val="bg1"/>
                </a:solidFill>
              </a:rPr>
              <a:t>COVID awareness and understanding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A0F490-EAF6-0F48-8F40-FDC779831549}"/>
              </a:ext>
            </a:extLst>
          </p:cNvPr>
          <p:cNvSpPr/>
          <p:nvPr/>
        </p:nvSpPr>
        <p:spPr>
          <a:xfrm rot="16200000">
            <a:off x="2583412" y="3883566"/>
            <a:ext cx="2536452" cy="288000"/>
          </a:xfrm>
          <a:prstGeom prst="rect">
            <a:avLst/>
          </a:prstGeom>
          <a:solidFill>
            <a:schemeClr val="bg1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096" tIns="24923" rIns="4747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33040"/>
            <a:r>
              <a:rPr lang="en-US" sz="1050" b="1" dirty="0">
                <a:solidFill>
                  <a:schemeClr val="tx1"/>
                </a:solidFill>
                <a:latin typeface="+mj-lt"/>
              </a:rPr>
              <a:t>QUESTIONNAIRE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2B5952E3-BD69-7245-B51E-077F7B2F3D81}"/>
              </a:ext>
            </a:extLst>
          </p:cNvPr>
          <p:cNvSpPr/>
          <p:nvPr/>
        </p:nvSpPr>
        <p:spPr>
          <a:xfrm rot="5400000">
            <a:off x="3896756" y="3944484"/>
            <a:ext cx="301934" cy="1661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139225-CF17-FE4B-8836-A6B0D2C74E2E}"/>
              </a:ext>
            </a:extLst>
          </p:cNvPr>
          <p:cNvSpPr txBox="1"/>
          <p:nvPr/>
        </p:nvSpPr>
        <p:spPr>
          <a:xfrm>
            <a:off x="5029087" y="3075733"/>
            <a:ext cx="912227" cy="391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tlCol="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15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900607-11A2-434D-8694-4C34B440A24A}"/>
              </a:ext>
            </a:extLst>
          </p:cNvPr>
          <p:cNvSpPr txBox="1"/>
          <p:nvPr/>
        </p:nvSpPr>
        <p:spPr>
          <a:xfrm>
            <a:off x="4463885" y="4799470"/>
            <a:ext cx="2042630" cy="165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15,000+ </a:t>
            </a:r>
            <a:r>
              <a:rPr lang="en-US" sz="1400" b="1" dirty="0">
                <a:solidFill>
                  <a:schemeClr val="bg1"/>
                </a:solidFill>
              </a:rPr>
              <a:t>respondents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29A0AF7-01D2-B34B-B9F4-03760F1CC71A}"/>
              </a:ext>
            </a:extLst>
          </p:cNvPr>
          <p:cNvSpPr txBox="1"/>
          <p:nvPr/>
        </p:nvSpPr>
        <p:spPr>
          <a:xfrm>
            <a:off x="4941846" y="3580111"/>
            <a:ext cx="1086709" cy="18653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Countries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55321-0935-874F-B417-25AB784EEE17}"/>
              </a:ext>
            </a:extLst>
          </p:cNvPr>
          <p:cNvGrpSpPr/>
          <p:nvPr/>
        </p:nvGrpSpPr>
        <p:grpSpPr>
          <a:xfrm>
            <a:off x="4674299" y="4282378"/>
            <a:ext cx="1621802" cy="384203"/>
            <a:chOff x="4116483" y="4415684"/>
            <a:chExt cx="1621802" cy="38420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8A5F3BD-55AF-1E47-A226-E8E2AFAC4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483" y="4415684"/>
              <a:ext cx="310752" cy="38420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08D521B-0F99-5C48-B954-3EF8911BA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4245" y="4415684"/>
              <a:ext cx="310752" cy="38420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F2C4BA5-D878-E64C-BF5B-FEB5592B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007" y="4415684"/>
              <a:ext cx="310752" cy="384203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4664C43-28FB-6345-B9E7-6523A6EC2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9769" y="4415684"/>
              <a:ext cx="310752" cy="384203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1FEC07D-1D43-8D46-B8C3-283924C3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7533" y="4415684"/>
              <a:ext cx="310752" cy="384203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A5783C53-58F3-0F4D-8591-B0FDC0CB3FC9}"/>
              </a:ext>
            </a:extLst>
          </p:cNvPr>
          <p:cNvSpPr txBox="1"/>
          <p:nvPr/>
        </p:nvSpPr>
        <p:spPr>
          <a:xfrm>
            <a:off x="6927352" y="4191976"/>
            <a:ext cx="1872031" cy="86926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2. LSHTM analysis and implications to follow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2AC47E9-290F-0043-A514-25BE9A59BA5C}"/>
              </a:ext>
            </a:extLst>
          </p:cNvPr>
          <p:cNvSpPr txBox="1"/>
          <p:nvPr/>
        </p:nvSpPr>
        <p:spPr>
          <a:xfrm>
            <a:off x="6915514" y="2836748"/>
            <a:ext cx="1855949" cy="86926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1. Preliminary topline from ORB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F11A10C-E09C-E343-B189-30B20D771C62}"/>
              </a:ext>
            </a:extLst>
          </p:cNvPr>
          <p:cNvSpPr/>
          <p:nvPr/>
        </p:nvSpPr>
        <p:spPr>
          <a:xfrm rot="16200000">
            <a:off x="10478900" y="3865860"/>
            <a:ext cx="2536452" cy="288000"/>
          </a:xfrm>
          <a:prstGeom prst="rect">
            <a:avLst/>
          </a:prstGeom>
          <a:solidFill>
            <a:schemeClr val="bg1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096" tIns="24923" rIns="4747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33040"/>
            <a:r>
              <a:rPr lang="en-US" sz="1050" b="1" dirty="0">
                <a:solidFill>
                  <a:schemeClr val="tx1"/>
                </a:solidFill>
                <a:latin typeface="+mj-lt"/>
              </a:rPr>
              <a:t>RECOMMENDATIONS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BA155B9-9FB9-4942-9B70-4933CEE55E18}"/>
              </a:ext>
            </a:extLst>
          </p:cNvPr>
          <p:cNvSpPr txBox="1"/>
          <p:nvPr/>
        </p:nvSpPr>
        <p:spPr>
          <a:xfrm>
            <a:off x="9448046" y="4334853"/>
            <a:ext cx="1694566" cy="60749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sz="1200" dirty="0"/>
              <a:t>Country fact sheets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A9A239-DBCF-B94F-82EC-41EF94583782}"/>
              </a:ext>
            </a:extLst>
          </p:cNvPr>
          <p:cNvSpPr txBox="1"/>
          <p:nvPr/>
        </p:nvSpPr>
        <p:spPr>
          <a:xfrm>
            <a:off x="9449330" y="2902577"/>
            <a:ext cx="1694567" cy="56355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Implications for communication strategies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B31EB17-476B-964A-B4DE-7429E4E4D3D5}"/>
              </a:ext>
            </a:extLst>
          </p:cNvPr>
          <p:cNvCxnSpPr>
            <a:cxnSpLocks/>
          </p:cNvCxnSpPr>
          <p:nvPr/>
        </p:nvCxnSpPr>
        <p:spPr>
          <a:xfrm>
            <a:off x="4253461" y="2033610"/>
            <a:ext cx="0" cy="3636000"/>
          </a:xfrm>
          <a:prstGeom prst="line">
            <a:avLst/>
          </a:prstGeom>
          <a:ln w="63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FA47D74-1659-F144-9C47-5FD50EB5895A}"/>
              </a:ext>
            </a:extLst>
          </p:cNvPr>
          <p:cNvCxnSpPr>
            <a:cxnSpLocks/>
          </p:cNvCxnSpPr>
          <p:nvPr/>
        </p:nvCxnSpPr>
        <p:spPr>
          <a:xfrm>
            <a:off x="6679850" y="2033610"/>
            <a:ext cx="0" cy="3636000"/>
          </a:xfrm>
          <a:prstGeom prst="line">
            <a:avLst/>
          </a:prstGeom>
          <a:ln w="63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7817CBA-F5EB-D84E-9004-B598F3ADC6C3}"/>
              </a:ext>
            </a:extLst>
          </p:cNvPr>
          <p:cNvCxnSpPr>
            <a:cxnSpLocks/>
          </p:cNvCxnSpPr>
          <p:nvPr/>
        </p:nvCxnSpPr>
        <p:spPr>
          <a:xfrm>
            <a:off x="9184861" y="2033610"/>
            <a:ext cx="0" cy="3636000"/>
          </a:xfrm>
          <a:prstGeom prst="line">
            <a:avLst/>
          </a:prstGeom>
          <a:ln w="63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riangle 97">
            <a:extLst>
              <a:ext uri="{FF2B5EF4-FFF2-40B4-BE49-F238E27FC236}">
                <a16:creationId xmlns:a16="http://schemas.microsoft.com/office/drawing/2014/main" id="{89840830-4B1A-364A-8391-08C06CAD8C2B}"/>
              </a:ext>
            </a:extLst>
          </p:cNvPr>
          <p:cNvSpPr/>
          <p:nvPr/>
        </p:nvSpPr>
        <p:spPr>
          <a:xfrm rot="5400000">
            <a:off x="8733351" y="3411298"/>
            <a:ext cx="301934" cy="166165"/>
          </a:xfrm>
          <a:prstGeom prst="triangl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riangle 98">
            <a:extLst>
              <a:ext uri="{FF2B5EF4-FFF2-40B4-BE49-F238E27FC236}">
                <a16:creationId xmlns:a16="http://schemas.microsoft.com/office/drawing/2014/main" id="{B1052371-7A72-7F47-A211-AA69CCD2F26C}"/>
              </a:ext>
            </a:extLst>
          </p:cNvPr>
          <p:cNvSpPr/>
          <p:nvPr/>
        </p:nvSpPr>
        <p:spPr>
          <a:xfrm rot="5400000">
            <a:off x="8733351" y="4543528"/>
            <a:ext cx="301934" cy="166165"/>
          </a:xfrm>
          <a:prstGeom prst="triangl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A9A239-DBCF-B94F-82EC-41EF94583782}"/>
              </a:ext>
            </a:extLst>
          </p:cNvPr>
          <p:cNvSpPr txBox="1"/>
          <p:nvPr/>
        </p:nvSpPr>
        <p:spPr>
          <a:xfrm>
            <a:off x="9458851" y="3612199"/>
            <a:ext cx="1685039" cy="60651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AFRICA comparisons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0C08E12-A3C4-6A4C-8B6D-C99698326752}"/>
              </a:ext>
            </a:extLst>
          </p:cNvPr>
          <p:cNvSpPr/>
          <p:nvPr/>
        </p:nvSpPr>
        <p:spPr>
          <a:xfrm>
            <a:off x="968412" y="3903784"/>
            <a:ext cx="2354633" cy="3989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txBody>
          <a:bodyPr wrap="square" lIns="0" rIns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schemeClr val="bg1"/>
                </a:solidFill>
              </a:rPr>
              <a:t> Measures of vaccine uptake and hesitancy</a:t>
            </a:r>
          </a:p>
        </p:txBody>
      </p:sp>
    </p:spTree>
    <p:extLst>
      <p:ext uri="{BB962C8B-B14F-4D97-AF65-F5344CB8AC3E}">
        <p14:creationId xmlns:p14="http://schemas.microsoft.com/office/powerpoint/2010/main" val="103865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46" grpId="0" animBg="1"/>
      <p:bldP spid="47" grpId="0" animBg="1"/>
      <p:bldP spid="50" grpId="0" animBg="1"/>
      <p:bldP spid="3" grpId="0" animBg="1"/>
      <p:bldP spid="55" grpId="0"/>
      <p:bldP spid="57" grpId="0"/>
      <p:bldP spid="77" grpId="0"/>
      <p:bldP spid="85" grpId="0" animBg="1"/>
      <p:bldP spid="86" grpId="0" animBg="1"/>
      <p:bldP spid="90" grpId="0" animBg="1"/>
      <p:bldP spid="84" grpId="0" animBg="1"/>
      <p:bldP spid="83" grpId="0" animBg="1"/>
      <p:bldP spid="98" grpId="0" animBg="1"/>
      <p:bldP spid="99" grpId="0" animBg="1"/>
      <p:bldP spid="49" grpId="0" animBg="1"/>
      <p:bldP spid="5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PVERSION" val="5"/>
  <p:tag name="TPFULLVERSION" val="5.3.2.24"/>
  <p:tag name="PPTVERSION" val="14"/>
  <p:tag name="TPOS" val="2"/>
  <p:tag name="APLORISREVISION" val="9"/>
  <p:tag name="ISNEWSLIDENUMBER" val="False"/>
  <p:tag name="PREVIOUSNAME" val="C:\Users\Ashneil Jain\Documents\ACDC\Presentations\20170323 Africa CDC Strategic Plan vF.pptx"/>
  <p:tag name="THINKCELLPRESENTATIONDONOTDELETE" val="&lt;?xml version=&quot;1.0&quot; encoding=&quot;UTF-16&quot; standalone=&quot;yes&quot;?&gt;&lt;root reqver=&quot;25060&quot;&gt;&lt;version val=&quot;28370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d&lt;/m_strFormatTime&gt;&lt;m_yearfmt&gt;&lt;begin val=&quot;0&quot;/&gt;&lt;end val=&quot;4&quot;/&gt;&lt;/m_yearfmt&gt;&lt;/m_precDefaultDay&gt;&lt;m_mruColor&gt;&lt;m_vecMRU length=&quot;5&quot;&gt;&lt;elem m_fUsage=&quot;2.63330059609000022292E+00&quot;&gt;&lt;m_msothmcolidx val=&quot;0&quot;/&gt;&lt;m_rgb r=&quot;A3&quot; g=&quot;B3&quot; b=&quot;00&quot;/&gt;&lt;m_nBrightness endver=&quot;26206&quot; val=&quot;0&quot;/&gt;&lt;/elem&gt;&lt;elem m_fUsage=&quot;1.78011944010000022764E+00&quot;&gt;&lt;m_msothmcolidx val=&quot;0&quot;/&gt;&lt;m_rgb r=&quot;CD&quot; g=&quot;20&quot; b=&quot;2C&quot;/&gt;&lt;m_nBrightness endver=&quot;26206&quot; val=&quot;0&quot;/&gt;&lt;/elem&gt;&lt;elem m_fUsage=&quot;1.75641723548100037178E+00&quot;&gt;&lt;m_msothmcolidx val=&quot;0&quot;/&gt;&lt;m_rgb r=&quot;66&quot; g=&quot;66&quot; b=&quot;66&quot;/&gt;&lt;m_nBrightness endver=&quot;26206&quot; val=&quot;0&quot;/&gt;&lt;/elem&gt;&lt;elem m_fUsage=&quot;8.10000000000000053291E-01&quot;&gt;&lt;m_msothmcolidx val=&quot;0&quot;/&gt;&lt;m_rgb r=&quot;CC&quot; g=&quot;CC&quot; b=&quot;CC&quot;/&gt;&lt;m_nBrightness endver=&quot;26206&quot; val=&quot;0&quot;/&gt;&lt;/elem&gt;&lt;elem m_fUsage=&quot;4.78296900000000135833E-01&quot;&gt;&lt;m_msothmcolidx val=&quot;0&quot;/&gt;&lt;m_rgb r=&quot;F2&quot; g=&quot;7F&quot; b=&quot;00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MTBTACCENT" val="Accent4ColorBoldText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nMu74A1y2a4fxsbvy1e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S7KM.w.jH6z5880fZB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nMu74A1y2a4fxsbvy1e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S7KM.w.jH6z5880fZBU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XoHfgUsX6q938Vd32OJf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o2BHgyUo4Ee4gPei5HN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3BqxpcBduOBpLhBC3P1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1"/>
  <p:tag name="2LEVEL" val="0.5"/>
  <p:tag name="3LEVEL" val="0.25"/>
  <p:tag name="4LEVEL" val="0.12"/>
  <p:tag name="5LEVEL" val="0.0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.2"/>
  <p:tag name="2LEVEL" val="0.1"/>
  <p:tag name="3LEVEL" val="0.05"/>
  <p:tag name="4LEVEL" val="0.03"/>
  <p:tag name="5LEVEL" val="0.0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yRaBnGwSrcsjnG6DGsO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3JkGKrbMHWDxxGtInfY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MUjysCFX945wUrXcTyb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MUjysCFX945wUrXcTyb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mhWaR3F7HaSkyHjQECs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eTY.tH_.Qub5J8txshS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SGIW.1oOqENa7Cpl6TQ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pkL.B4Pjfy5txBEirgw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2rpFS9jyNLoqmY7SvbQr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DMHP4KvFFyq1auK8zVa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0r3avV5ZU.d.jVnMbDE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eHi5lkfbgv7et6oWlamK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fo4DWmPIML19JwnDBqo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VerticalLine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heme/theme1.xml><?xml version="1.0" encoding="utf-8"?>
<a:theme xmlns:a="http://schemas.openxmlformats.org/drawingml/2006/main" name="Africa CDC_CF_GAE440">
  <a:themeElements>
    <a:clrScheme name="Current">
      <a:dk1>
        <a:srgbClr val="000000"/>
      </a:dk1>
      <a:lt1>
        <a:srgbClr val="FFFFFF"/>
      </a:lt1>
      <a:dk2>
        <a:srgbClr val="303D24"/>
      </a:dk2>
      <a:lt2>
        <a:srgbClr val="FFFFFF"/>
      </a:lt2>
      <a:accent1>
        <a:srgbClr val="DED1B8"/>
      </a:accent1>
      <a:accent2>
        <a:srgbClr val="6B9850"/>
      </a:accent2>
      <a:accent3>
        <a:srgbClr val="4D6B38"/>
      </a:accent3>
      <a:accent4>
        <a:srgbClr val="303D24"/>
      </a:accent4>
      <a:accent5>
        <a:srgbClr val="836C3D"/>
      </a:accent5>
      <a:accent6>
        <a:srgbClr val="808080"/>
      </a:accent6>
      <a:hlink>
        <a:srgbClr val="4D6B38"/>
      </a:hlink>
      <a:folHlink>
        <a:srgbClr val="303D2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303D24"/>
        </a:dk2>
        <a:lt2>
          <a:srgbClr val="FFFFFF"/>
        </a:lt2>
        <a:accent1>
          <a:srgbClr val="DED1B8"/>
        </a:accent1>
        <a:accent2>
          <a:srgbClr val="6B9850"/>
        </a:accent2>
        <a:accent3>
          <a:srgbClr val="4D6B38"/>
        </a:accent3>
        <a:accent4>
          <a:srgbClr val="303D24"/>
        </a:accent4>
        <a:accent5>
          <a:srgbClr val="836C3D"/>
        </a:accent5>
        <a:accent6>
          <a:srgbClr val="808080"/>
        </a:accent6>
        <a:hlink>
          <a:srgbClr val="4D6B38"/>
        </a:hlink>
        <a:folHlink>
          <a:srgbClr val="303D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frica CDC_CF_GAE440.potx" id="{FE778DB6-A231-4256-9609-C32C828C1E95}" vid="{556BD2BE-1853-4D71-9A76-EFC859238E80}"/>
    </a:ext>
  </a:extLst>
</a:theme>
</file>

<file path=ppt/theme/theme2.xml><?xml version="1.0" encoding="utf-8"?>
<a:theme xmlns:a="http://schemas.openxmlformats.org/drawingml/2006/main" name="1_Africa CDC_CF_GAE440">
  <a:themeElements>
    <a:clrScheme name="Current">
      <a:dk1>
        <a:srgbClr val="000000"/>
      </a:dk1>
      <a:lt1>
        <a:srgbClr val="FFFFFF"/>
      </a:lt1>
      <a:dk2>
        <a:srgbClr val="303D24"/>
      </a:dk2>
      <a:lt2>
        <a:srgbClr val="FFFFFF"/>
      </a:lt2>
      <a:accent1>
        <a:srgbClr val="DED1B8"/>
      </a:accent1>
      <a:accent2>
        <a:srgbClr val="6B9850"/>
      </a:accent2>
      <a:accent3>
        <a:srgbClr val="4D6B38"/>
      </a:accent3>
      <a:accent4>
        <a:srgbClr val="303D24"/>
      </a:accent4>
      <a:accent5>
        <a:srgbClr val="836C3D"/>
      </a:accent5>
      <a:accent6>
        <a:srgbClr val="808080"/>
      </a:accent6>
      <a:hlink>
        <a:srgbClr val="4D6B38"/>
      </a:hlink>
      <a:folHlink>
        <a:srgbClr val="303D2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303D24"/>
        </a:dk2>
        <a:lt2>
          <a:srgbClr val="FFFFFF"/>
        </a:lt2>
        <a:accent1>
          <a:srgbClr val="DED1B8"/>
        </a:accent1>
        <a:accent2>
          <a:srgbClr val="6B9850"/>
        </a:accent2>
        <a:accent3>
          <a:srgbClr val="4D6B38"/>
        </a:accent3>
        <a:accent4>
          <a:srgbClr val="303D24"/>
        </a:accent4>
        <a:accent5>
          <a:srgbClr val="836C3D"/>
        </a:accent5>
        <a:accent6>
          <a:srgbClr val="808080"/>
        </a:accent6>
        <a:hlink>
          <a:srgbClr val="4D6B38"/>
        </a:hlink>
        <a:folHlink>
          <a:srgbClr val="303D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frica CDC_CF_GAE440.potx" id="{FE778DB6-A231-4256-9609-C32C828C1E95}" vid="{556BD2BE-1853-4D71-9A76-EFC859238E80}"/>
    </a:ext>
  </a:extLst>
</a:theme>
</file>

<file path=ppt/theme/theme3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B Pelican 1">
    <a:dk1>
      <a:srgbClr val="3B3B3B"/>
    </a:dk1>
    <a:lt1>
      <a:srgbClr val="FFFFFF"/>
    </a:lt1>
    <a:dk2>
      <a:srgbClr val="000000"/>
    </a:dk2>
    <a:lt2>
      <a:srgbClr val="FAFAFA"/>
    </a:lt2>
    <a:accent1>
      <a:srgbClr val="A01523"/>
    </a:accent1>
    <a:accent2>
      <a:srgbClr val="374251"/>
    </a:accent2>
    <a:accent3>
      <a:srgbClr val="818495"/>
    </a:accent3>
    <a:accent4>
      <a:srgbClr val="C8CBD0"/>
    </a:accent4>
    <a:accent5>
      <a:srgbClr val="9D8B8C"/>
    </a:accent5>
    <a:accent6>
      <a:srgbClr val="81565F"/>
    </a:accent6>
    <a:hlink>
      <a:srgbClr val="582832"/>
    </a:hlink>
    <a:folHlink>
      <a:srgbClr val="1A090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Africa CDC_CF_GAE440</Template>
  <TotalTime>0</TotalTime>
  <Words>1881</Words>
  <Application>Microsoft Office PowerPoint</Application>
  <PresentationFormat>Widescreen</PresentationFormat>
  <Paragraphs>253</Paragraphs>
  <Slides>19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Arial (Body)</vt:lpstr>
      <vt:lpstr>Arial Black</vt:lpstr>
      <vt:lpstr>Calibri</vt:lpstr>
      <vt:lpstr>Corbel</vt:lpstr>
      <vt:lpstr>Courier New</vt:lpstr>
      <vt:lpstr>Georgia</vt:lpstr>
      <vt:lpstr>Myriad Web Pro</vt:lpstr>
      <vt:lpstr>Wingdings</vt:lpstr>
      <vt:lpstr>Africa CDC_CF_GAE440</vt:lpstr>
      <vt:lpstr>1_Africa CDC_CF_GAE440</vt:lpstr>
      <vt:lpstr>Master</vt:lpstr>
      <vt:lpstr>think-cell Slide</vt:lpstr>
      <vt:lpstr>Africa cdc Vaccine strategy COVID-19 STTT</vt:lpstr>
      <vt:lpstr>PowerPoint Presentation</vt:lpstr>
      <vt:lpstr>Relevance of regulatory barriers in the Africa COVID-19 Vaccine Development and Access Strategy</vt:lpstr>
      <vt:lpstr>Vaccine candidates in clinical trials or with limited approval</vt:lpstr>
      <vt:lpstr>Reaching the Africa COVID-19 vaccine strategy goal of vaccinating at least 60% of the African population is expected to cost ~$9-10 B</vt:lpstr>
      <vt:lpstr>Total financing need of ~$9-10B will be fulfilled through at least four sources – COVAX/donors, country self-financing, the World Bank, and Afreximbank</vt:lpstr>
      <vt:lpstr>PowerPoint Presentation</vt:lpstr>
      <vt:lpstr>PowerPoint Presentation</vt:lpstr>
      <vt:lpstr>RESEARCH OVERVIEW</vt:lpstr>
      <vt:lpstr>Uptake of COVID-19 vaccine</vt:lpstr>
      <vt:lpstr>Reluctance to take COVID-19 vaccine</vt:lpstr>
      <vt:lpstr>Reasons given for not taking a COVID-19 vaccine </vt:lpstr>
      <vt:lpstr>PowerPoint Presentation</vt:lpstr>
      <vt:lpstr>PowerPoint Presentation</vt:lpstr>
      <vt:lpstr>COVID-19 will cost global tourism at least $1.2 trillion</vt:lpstr>
      <vt:lpstr>AIRLINES TO REQUIRE COVID19 VACCINATION CERTIFICATE SOON…</vt:lpstr>
      <vt:lpstr>AIRLINES TO REQUIRE COVID19 VACCINATION CERTIFICATE SOON…</vt:lpstr>
      <vt:lpstr>The reality of COVID-19 on the African continent</vt:lpstr>
      <vt:lpstr>Global impact of COVID-19-associated deaths on orphans and caregivers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2017-02-27T12:45:18Z</dcterms:created>
  <dcterms:modified xsi:type="dcterms:W3CDTF">2021-01-27T14:13:41Z</dcterms:modified>
  <cp:category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2021-01-26T18:14:18Z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0ebd2f2b-ba0e-4792-b8a7-e150ee10fd60</vt:lpwstr>
  </property>
  <property fmtid="{D5CDD505-2E9C-101B-9397-08002B2CF9AE}" pid="8" name="MSIP_Label_7b94a7b8-f06c-4dfe-bdcc-9b548fd58c31_ContentBits">
    <vt:lpwstr>0</vt:lpwstr>
  </property>
</Properties>
</file>