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88" r:id="rId4"/>
    <p:sldMasterId id="2147483700" r:id="rId5"/>
    <p:sldMasterId id="2147483711" r:id="rId6"/>
  </p:sldMasterIdLst>
  <p:notesMasterIdLst>
    <p:notesMasterId r:id="rId16"/>
  </p:notesMasterIdLst>
  <p:sldIdLst>
    <p:sldId id="1834" r:id="rId7"/>
    <p:sldId id="2145706606" r:id="rId8"/>
    <p:sldId id="2140918646" r:id="rId9"/>
    <p:sldId id="2145706601" r:id="rId10"/>
    <p:sldId id="2145706659" r:id="rId11"/>
    <p:sldId id="2145706600" r:id="rId12"/>
    <p:sldId id="2145706657" r:id="rId13"/>
    <p:sldId id="2140918663" r:id="rId14"/>
    <p:sldId id="1835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4ACDB08-A099-3F72-2571-217681220FA3}" name="susan hillis" initials="sh" userId="0aa56e8ce8c172e8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ukha, Oleg (CDC/CGH/DGHP)-SU" initials="BO(" lastIdx="5" clrIdx="0">
    <p:extLst>
      <p:ext uri="{19B8F6BF-5375-455C-9EA6-DF929625EA0E}">
        <p15:presenceInfo xmlns:p15="http://schemas.microsoft.com/office/powerpoint/2012/main" userId="S-1-5-21-1207783550-2075000910-922709458-213400" providerId="AD"/>
      </p:ext>
    </p:extLst>
  </p:cmAuthor>
  <p:cmAuthor id="2" name="Hillis, Susan (CDC/DDNID/NCIPC/DVP)" initials="HS(" lastIdx="31" clrIdx="1">
    <p:extLst>
      <p:ext uri="{19B8F6BF-5375-455C-9EA6-DF929625EA0E}">
        <p15:presenceInfo xmlns:p15="http://schemas.microsoft.com/office/powerpoint/2012/main" userId="S::seh0@cdc.gov::48442928-92b1-4a21-93f1-e2830b428c93" providerId="AD"/>
      </p:ext>
    </p:extLst>
  </p:cmAuthor>
  <p:cmAuthor id="3" name="McKnight, Sandriel (CDC/DDPHSIS/CGH/OD)" initials="MS(" lastIdx="13" clrIdx="2">
    <p:extLst>
      <p:ext uri="{19B8F6BF-5375-455C-9EA6-DF929625EA0E}">
        <p15:presenceInfo xmlns:p15="http://schemas.microsoft.com/office/powerpoint/2012/main" userId="S::vne9@cdc.gov::934086d9-a3e5-4e63-b868-934510e4d15b" providerId="AD"/>
      </p:ext>
    </p:extLst>
  </p:cmAuthor>
  <p:cmAuthor id="4" name="Morse, Allison (CDC/DDID/NCIRD/OD) (CTR)" initials="M(" lastIdx="14" clrIdx="3">
    <p:extLst>
      <p:ext uri="{19B8F6BF-5375-455C-9EA6-DF929625EA0E}">
        <p15:presenceInfo xmlns:p15="http://schemas.microsoft.com/office/powerpoint/2012/main" userId="S::quk4@cdc.gov::4afaa65b-42b2-40f4-97fa-04a803a3d8b7" providerId="AD"/>
      </p:ext>
    </p:extLst>
  </p:cmAuthor>
  <p:cmAuthor id="5" name="Ansari, Azadeh (CDC/DDPHSIS/CGH/OD)" initials="A(" lastIdx="3" clrIdx="4">
    <p:extLst>
      <p:ext uri="{19B8F6BF-5375-455C-9EA6-DF929625EA0E}">
        <p15:presenceInfo xmlns:p15="http://schemas.microsoft.com/office/powerpoint/2012/main" userId="S::obh8@cdc.gov::bea9e254-e54a-4046-9401-6ca5076d3ad6" providerId="AD"/>
      </p:ext>
    </p:extLst>
  </p:cmAuthor>
  <p:cmAuthor id="6" name="Sara Bedrosian" initials="eri7" lastIdx="6" clrIdx="5">
    <p:extLst>
      <p:ext uri="{19B8F6BF-5375-455C-9EA6-DF929625EA0E}">
        <p15:presenceInfo xmlns:p15="http://schemas.microsoft.com/office/powerpoint/2012/main" userId="Sara Bedrosian" providerId="None"/>
      </p:ext>
    </p:extLst>
  </p:cmAuthor>
  <p:cmAuthor id="7" name="Vacalis, Demetri (CDC/OCOO/OSSAM)" initials="VD(" lastIdx="21" clrIdx="6">
    <p:extLst>
      <p:ext uri="{19B8F6BF-5375-455C-9EA6-DF929625EA0E}">
        <p15:presenceInfo xmlns:p15="http://schemas.microsoft.com/office/powerpoint/2012/main" userId="S::tdv0@cdc.gov::f06676cf-e8cb-47e1-ba09-a6664e2cd218" providerId="AD"/>
      </p:ext>
    </p:extLst>
  </p:cmAuthor>
  <p:cmAuthor id="8" name="Leah de Jager" initials="LdJ" lastIdx="3" clrIdx="7">
    <p:extLst>
      <p:ext uri="{19B8F6BF-5375-455C-9EA6-DF929625EA0E}">
        <p15:presenceInfo xmlns:p15="http://schemas.microsoft.com/office/powerpoint/2012/main" userId="3c4984d1ae48c11b" providerId="Windows Live"/>
      </p:ext>
    </p:extLst>
  </p:cmAuthor>
  <p:cmAuthor id="9" name="Jeanette Rainey" initials="JR" lastIdx="19" clrIdx="8">
    <p:extLst>
      <p:ext uri="{19B8F6BF-5375-455C-9EA6-DF929625EA0E}">
        <p15:presenceInfo xmlns:p15="http://schemas.microsoft.com/office/powerpoint/2012/main" userId="3498326ce5a8a9f2" providerId="Windows Live"/>
      </p:ext>
    </p:extLst>
  </p:cmAuthor>
  <p:cmAuthor id="10" name="George, Mary G. (CDC/DDNID/NCCDPHP/DHDSP)" initials="GMG(" lastIdx="1" clrIdx="9">
    <p:extLst>
      <p:ext uri="{19B8F6BF-5375-455C-9EA6-DF929625EA0E}">
        <p15:presenceInfo xmlns:p15="http://schemas.microsoft.com/office/powerpoint/2012/main" userId="S::coq5@cdc.gov::7d3ff145-60f4-4c92-90fd-15f64876486a" providerId="AD"/>
      </p:ext>
    </p:extLst>
  </p:cmAuthor>
  <p:cmAuthor id="11" name="Annor, Francis (CDC/DDNID/NCIPC/DVP)" initials="AF(" lastIdx="2" clrIdx="10">
    <p:extLst>
      <p:ext uri="{19B8F6BF-5375-455C-9EA6-DF929625EA0E}">
        <p15:presenceInfo xmlns:p15="http://schemas.microsoft.com/office/powerpoint/2012/main" userId="S::lwz7@cdc.gov::fdd14ada-6cf1-43fd-8f0c-eb134642c4fb" providerId="AD"/>
      </p:ext>
    </p:extLst>
  </p:cmAuthor>
  <p:cmAuthor id="12" name="ITF ADS" initials="NA(" lastIdx="14" clrIdx="11">
    <p:extLst>
      <p:ext uri="{19B8F6BF-5375-455C-9EA6-DF929625EA0E}">
        <p15:presenceInfo xmlns:p15="http://schemas.microsoft.com/office/powerpoint/2012/main" userId="ITF ADS" providerId="None"/>
      </p:ext>
    </p:extLst>
  </p:cmAuthor>
  <p:cmAuthor id="13" name="Villaveces, Andres (CDC/DDNID/NCIPC/DVP)" initials="VA(" lastIdx="14" clrIdx="12">
    <p:extLst>
      <p:ext uri="{19B8F6BF-5375-455C-9EA6-DF929625EA0E}">
        <p15:presenceInfo xmlns:p15="http://schemas.microsoft.com/office/powerpoint/2012/main" userId="S::nnp4@cdc.gov::3ccdcceb-0109-4397-80b2-dbe77442b1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C67"/>
    <a:srgbClr val="006C4B"/>
    <a:srgbClr val="000000"/>
    <a:srgbClr val="95C8B0"/>
    <a:srgbClr val="BBF5D7"/>
    <a:srgbClr val="00F5AB"/>
    <a:srgbClr val="00FFB2"/>
    <a:srgbClr val="008A5F"/>
    <a:srgbClr val="0C7222"/>
    <a:srgbClr val="CE16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21"/>
    <p:restoredTop sz="94694"/>
  </p:normalViewPr>
  <p:slideViewPr>
    <p:cSldViewPr snapToGrid="0" snapToObjects="1">
      <p:cViewPr>
        <p:scale>
          <a:sx n="100" d="100"/>
          <a:sy n="100" d="100"/>
        </p:scale>
        <p:origin x="636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hunwin\Dropbox\research\orphanhood%20report%202022\gender_compostion_stud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hunwin\Dropbox\research\orphanhood%20report%202022\age_compostion_study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93758038135614E-2"/>
          <c:y val="6.3074742343314075E-2"/>
          <c:w val="0.9282450940848429"/>
          <c:h val="0.6972314654024376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gender_compostion_study!$A$3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802182"/>
            </a:solidFill>
            <a:ln>
              <a:noFill/>
            </a:ln>
            <a:effectLst/>
          </c:spPr>
          <c:invertIfNegative val="0"/>
          <c:cat>
            <c:strRef>
              <c:f>gender_compostion_study!$B$1:$U$1</c:f>
              <c:strCache>
                <c:ptCount val="20"/>
                <c:pt idx="0">
                  <c:v>Argentina</c:v>
                </c:pt>
                <c:pt idx="1">
                  <c:v>Brazil</c:v>
                </c:pt>
                <c:pt idx="2">
                  <c:v>Colombia</c:v>
                </c:pt>
                <c:pt idx="3">
                  <c:v>England &amp; Wales</c:v>
                </c:pt>
                <c:pt idx="4">
                  <c:v>France</c:v>
                </c:pt>
                <c:pt idx="5">
                  <c:v>Germany</c:v>
                </c:pt>
                <c:pt idx="6">
                  <c:v>India</c:v>
                </c:pt>
                <c:pt idx="7">
                  <c:v>I.R. Iran</c:v>
                </c:pt>
                <c:pt idx="8">
                  <c:v>Italy</c:v>
                </c:pt>
                <c:pt idx="9">
                  <c:v>Kenya</c:v>
                </c:pt>
                <c:pt idx="10">
                  <c:v>Malawi</c:v>
                </c:pt>
                <c:pt idx="11">
                  <c:v>Mexico</c:v>
                </c:pt>
                <c:pt idx="12">
                  <c:v>Nigeria</c:v>
                </c:pt>
                <c:pt idx="13">
                  <c:v>Peru</c:v>
                </c:pt>
                <c:pt idx="14">
                  <c:v>Philippines</c:v>
                </c:pt>
                <c:pt idx="15">
                  <c:v>Poland</c:v>
                </c:pt>
                <c:pt idx="16">
                  <c:v>South Africa</c:v>
                </c:pt>
                <c:pt idx="17">
                  <c:v>Spain</c:v>
                </c:pt>
                <c:pt idx="18">
                  <c:v>USA</c:v>
                </c:pt>
                <c:pt idx="19">
                  <c:v>Zimbabwe</c:v>
                </c:pt>
              </c:strCache>
            </c:strRef>
          </c:cat>
          <c:val>
            <c:numRef>
              <c:f>gender_compostion_study!$B$3:$U$3</c:f>
              <c:numCache>
                <c:formatCode>General</c:formatCode>
                <c:ptCount val="20"/>
                <c:pt idx="0">
                  <c:v>77.003369230000004</c:v>
                </c:pt>
                <c:pt idx="1">
                  <c:v>77.360477079999995</c:v>
                </c:pt>
                <c:pt idx="2">
                  <c:v>77.469613260000003</c:v>
                </c:pt>
                <c:pt idx="3">
                  <c:v>72.863309349999994</c:v>
                </c:pt>
                <c:pt idx="4">
                  <c:v>73.52330628</c:v>
                </c:pt>
                <c:pt idx="5">
                  <c:v>76.313559319999996</c:v>
                </c:pt>
                <c:pt idx="6">
                  <c:v>77.996184790000001</c:v>
                </c:pt>
                <c:pt idx="7">
                  <c:v>77.932218770000006</c:v>
                </c:pt>
                <c:pt idx="8">
                  <c:v>78.276955599999994</c:v>
                </c:pt>
                <c:pt idx="9">
                  <c:v>82.906392150000002</c:v>
                </c:pt>
                <c:pt idx="10">
                  <c:v>79.787539480000007</c:v>
                </c:pt>
                <c:pt idx="11">
                  <c:v>72.562641479999996</c:v>
                </c:pt>
                <c:pt idx="12">
                  <c:v>85.508291279999995</c:v>
                </c:pt>
                <c:pt idx="13">
                  <c:v>77.261223520000001</c:v>
                </c:pt>
                <c:pt idx="14">
                  <c:v>57.691836979999998</c:v>
                </c:pt>
                <c:pt idx="15">
                  <c:v>78.48526493</c:v>
                </c:pt>
                <c:pt idx="16">
                  <c:v>68.725221730000001</c:v>
                </c:pt>
                <c:pt idx="17">
                  <c:v>73.283528989999994</c:v>
                </c:pt>
                <c:pt idx="18">
                  <c:v>70.426269899999994</c:v>
                </c:pt>
                <c:pt idx="19">
                  <c:v>71.937751000000006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71-D14F-8367-1FED3C294D0B}"/>
            </c:ext>
          </c:extLst>
        </c:ser>
        <c:ser>
          <c:idx val="0"/>
          <c:order val="1"/>
          <c:tx>
            <c:strRef>
              <c:f>gender_compostion_study!$A$2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97E4FF"/>
            </a:solidFill>
            <a:ln>
              <a:noFill/>
            </a:ln>
            <a:effectLst/>
          </c:spPr>
          <c:invertIfNegative val="0"/>
          <c:cat>
            <c:strRef>
              <c:f>gender_compostion_study!$B$1:$U$1</c:f>
              <c:strCache>
                <c:ptCount val="20"/>
                <c:pt idx="0">
                  <c:v>Argentina</c:v>
                </c:pt>
                <c:pt idx="1">
                  <c:v>Brazil</c:v>
                </c:pt>
                <c:pt idx="2">
                  <c:v>Colombia</c:v>
                </c:pt>
                <c:pt idx="3">
                  <c:v>England &amp; Wales</c:v>
                </c:pt>
                <c:pt idx="4">
                  <c:v>France</c:v>
                </c:pt>
                <c:pt idx="5">
                  <c:v>Germany</c:v>
                </c:pt>
                <c:pt idx="6">
                  <c:v>India</c:v>
                </c:pt>
                <c:pt idx="7">
                  <c:v>I.R. Iran</c:v>
                </c:pt>
                <c:pt idx="8">
                  <c:v>Italy</c:v>
                </c:pt>
                <c:pt idx="9">
                  <c:v>Kenya</c:v>
                </c:pt>
                <c:pt idx="10">
                  <c:v>Malawi</c:v>
                </c:pt>
                <c:pt idx="11">
                  <c:v>Mexico</c:v>
                </c:pt>
                <c:pt idx="12">
                  <c:v>Nigeria</c:v>
                </c:pt>
                <c:pt idx="13">
                  <c:v>Peru</c:v>
                </c:pt>
                <c:pt idx="14">
                  <c:v>Philippines</c:v>
                </c:pt>
                <c:pt idx="15">
                  <c:v>Poland</c:v>
                </c:pt>
                <c:pt idx="16">
                  <c:v>South Africa</c:v>
                </c:pt>
                <c:pt idx="17">
                  <c:v>Spain</c:v>
                </c:pt>
                <c:pt idx="18">
                  <c:v>USA</c:v>
                </c:pt>
                <c:pt idx="19">
                  <c:v>Zimbabwe</c:v>
                </c:pt>
              </c:strCache>
            </c:strRef>
          </c:cat>
          <c:val>
            <c:numRef>
              <c:f>gender_compostion_study!$B$2:$U$2</c:f>
              <c:numCache>
                <c:formatCode>General</c:formatCode>
                <c:ptCount val="20"/>
                <c:pt idx="0">
                  <c:v>22.996630769999999</c:v>
                </c:pt>
                <c:pt idx="1">
                  <c:v>22.639522920000001</c:v>
                </c:pt>
                <c:pt idx="2">
                  <c:v>22.530386740000001</c:v>
                </c:pt>
                <c:pt idx="3">
                  <c:v>27.136690649999998</c:v>
                </c:pt>
                <c:pt idx="4">
                  <c:v>26.47669372</c:v>
                </c:pt>
                <c:pt idx="5">
                  <c:v>23.68644068</c:v>
                </c:pt>
                <c:pt idx="6">
                  <c:v>22.003815209999999</c:v>
                </c:pt>
                <c:pt idx="7">
                  <c:v>22.067781230000001</c:v>
                </c:pt>
                <c:pt idx="8">
                  <c:v>21.723044399999999</c:v>
                </c:pt>
                <c:pt idx="9">
                  <c:v>17.093607850000001</c:v>
                </c:pt>
                <c:pt idx="10">
                  <c:v>20.21246052</c:v>
                </c:pt>
                <c:pt idx="11">
                  <c:v>27.43735852</c:v>
                </c:pt>
                <c:pt idx="12">
                  <c:v>14.49170872</c:v>
                </c:pt>
                <c:pt idx="13">
                  <c:v>22.738776479999999</c:v>
                </c:pt>
                <c:pt idx="14">
                  <c:v>42.308163020000002</c:v>
                </c:pt>
                <c:pt idx="15">
                  <c:v>21.51473507</c:v>
                </c:pt>
                <c:pt idx="16">
                  <c:v>31.274778269999999</c:v>
                </c:pt>
                <c:pt idx="17">
                  <c:v>26.716471009999999</c:v>
                </c:pt>
                <c:pt idx="18">
                  <c:v>29.573730099999999</c:v>
                </c:pt>
                <c:pt idx="19">
                  <c:v>28.062249000000001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71-D14F-8367-1FED3C294D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4046016"/>
        <c:axId val="2054047664"/>
      </c:barChart>
      <c:catAx>
        <c:axId val="205404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2054047664"/>
        <c:crosses val="autoZero"/>
        <c:auto val="1"/>
        <c:lblAlgn val="ctr"/>
        <c:lblOffset val="100"/>
        <c:noMultiLvlLbl val="0"/>
      </c:catAx>
      <c:valAx>
        <c:axId val="205404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>
                    <a:solidFill>
                      <a:schemeClr val="accent6"/>
                    </a:solidFill>
                  </a:rPr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4046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1217361204249749"/>
          <c:y val="6.9490108143927629E-2"/>
          <c:w val="0.17593014202769988"/>
          <c:h val="8.35077887502980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568341512127434E-2"/>
          <c:y val="0.1138394848153962"/>
          <c:w val="0.92937512551696588"/>
          <c:h val="0.61180149467772971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age_compostion_study!$A$4</c:f>
              <c:strCache>
                <c:ptCount val="1"/>
                <c:pt idx="0">
                  <c:v>10-17</c:v>
                </c:pt>
              </c:strCache>
            </c:strRef>
          </c:tx>
          <c:spPr>
            <a:solidFill>
              <a:srgbClr val="802182"/>
            </a:solidFill>
            <a:ln>
              <a:noFill/>
            </a:ln>
            <a:effectLst/>
          </c:spPr>
          <c:invertIfNegative val="0"/>
          <c:cat>
            <c:strRef>
              <c:f>age_compostion_study!$B$1:$U$1</c:f>
              <c:strCache>
                <c:ptCount val="20"/>
                <c:pt idx="0">
                  <c:v>Argentina</c:v>
                </c:pt>
                <c:pt idx="1">
                  <c:v>Brazil</c:v>
                </c:pt>
                <c:pt idx="2">
                  <c:v>Colombia</c:v>
                </c:pt>
                <c:pt idx="3">
                  <c:v>England &amp; Wales</c:v>
                </c:pt>
                <c:pt idx="4">
                  <c:v>France</c:v>
                </c:pt>
                <c:pt idx="5">
                  <c:v>Germany</c:v>
                </c:pt>
                <c:pt idx="6">
                  <c:v>India</c:v>
                </c:pt>
                <c:pt idx="7">
                  <c:v>I.R. Iran</c:v>
                </c:pt>
                <c:pt idx="8">
                  <c:v>Italy</c:v>
                </c:pt>
                <c:pt idx="9">
                  <c:v>Kenya</c:v>
                </c:pt>
                <c:pt idx="10">
                  <c:v>Malawi</c:v>
                </c:pt>
                <c:pt idx="11">
                  <c:v>Mexico</c:v>
                </c:pt>
                <c:pt idx="12">
                  <c:v>Nigeria</c:v>
                </c:pt>
                <c:pt idx="13">
                  <c:v>Peru</c:v>
                </c:pt>
                <c:pt idx="14">
                  <c:v>Philippines</c:v>
                </c:pt>
                <c:pt idx="15">
                  <c:v>Poland</c:v>
                </c:pt>
                <c:pt idx="16">
                  <c:v>South Africa</c:v>
                </c:pt>
                <c:pt idx="17">
                  <c:v>Spain</c:v>
                </c:pt>
                <c:pt idx="18">
                  <c:v>USA</c:v>
                </c:pt>
                <c:pt idx="19">
                  <c:v>Zimbabwe</c:v>
                </c:pt>
              </c:strCache>
            </c:strRef>
          </c:cat>
          <c:val>
            <c:numRef>
              <c:f>age_compostion_study!$B$4:$U$4</c:f>
              <c:numCache>
                <c:formatCode>General</c:formatCode>
                <c:ptCount val="20"/>
                <c:pt idx="0">
                  <c:v>64.170575409999998</c:v>
                </c:pt>
                <c:pt idx="1">
                  <c:v>56.390593449999997</c:v>
                </c:pt>
                <c:pt idx="2">
                  <c:v>65.218232040000004</c:v>
                </c:pt>
                <c:pt idx="3">
                  <c:v>62.148681060000001</c:v>
                </c:pt>
                <c:pt idx="4">
                  <c:v>67.616531420000001</c:v>
                </c:pt>
                <c:pt idx="5">
                  <c:v>65.211864410000004</c:v>
                </c:pt>
                <c:pt idx="6">
                  <c:v>64.948784939999996</c:v>
                </c:pt>
                <c:pt idx="7">
                  <c:v>59.972783829999997</c:v>
                </c:pt>
                <c:pt idx="8">
                  <c:v>70.428118389999995</c:v>
                </c:pt>
                <c:pt idx="9">
                  <c:v>51.639932969999997</c:v>
                </c:pt>
                <c:pt idx="10">
                  <c:v>58.369221940000003</c:v>
                </c:pt>
                <c:pt idx="11">
                  <c:v>64.17476053</c:v>
                </c:pt>
                <c:pt idx="12">
                  <c:v>55.966113909999997</c:v>
                </c:pt>
                <c:pt idx="13">
                  <c:v>60.180025180000001</c:v>
                </c:pt>
                <c:pt idx="14">
                  <c:v>61.724391140000002</c:v>
                </c:pt>
                <c:pt idx="15">
                  <c:v>60.940601620000002</c:v>
                </c:pt>
                <c:pt idx="16">
                  <c:v>53.451587850000003</c:v>
                </c:pt>
                <c:pt idx="17">
                  <c:v>69.477054429999995</c:v>
                </c:pt>
                <c:pt idx="18">
                  <c:v>54.289483199999999</c:v>
                </c:pt>
                <c:pt idx="19">
                  <c:v>45.406626510000002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5F-C542-8107-7CBCCF650ACA}"/>
            </c:ext>
          </c:extLst>
        </c:ser>
        <c:ser>
          <c:idx val="1"/>
          <c:order val="1"/>
          <c:tx>
            <c:strRef>
              <c:f>age_compostion_study!$A$3</c:f>
              <c:strCache>
                <c:ptCount val="1"/>
                <c:pt idx="0">
                  <c:v>5-9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age_compostion_study!$B$1:$U$1</c:f>
              <c:strCache>
                <c:ptCount val="20"/>
                <c:pt idx="0">
                  <c:v>Argentina</c:v>
                </c:pt>
                <c:pt idx="1">
                  <c:v>Brazil</c:v>
                </c:pt>
                <c:pt idx="2">
                  <c:v>Colombia</c:v>
                </c:pt>
                <c:pt idx="3">
                  <c:v>England &amp; Wales</c:v>
                </c:pt>
                <c:pt idx="4">
                  <c:v>France</c:v>
                </c:pt>
                <c:pt idx="5">
                  <c:v>Germany</c:v>
                </c:pt>
                <c:pt idx="6">
                  <c:v>India</c:v>
                </c:pt>
                <c:pt idx="7">
                  <c:v>I.R. Iran</c:v>
                </c:pt>
                <c:pt idx="8">
                  <c:v>Italy</c:v>
                </c:pt>
                <c:pt idx="9">
                  <c:v>Kenya</c:v>
                </c:pt>
                <c:pt idx="10">
                  <c:v>Malawi</c:v>
                </c:pt>
                <c:pt idx="11">
                  <c:v>Mexico</c:v>
                </c:pt>
                <c:pt idx="12">
                  <c:v>Nigeria</c:v>
                </c:pt>
                <c:pt idx="13">
                  <c:v>Peru</c:v>
                </c:pt>
                <c:pt idx="14">
                  <c:v>Philippines</c:v>
                </c:pt>
                <c:pt idx="15">
                  <c:v>Poland</c:v>
                </c:pt>
                <c:pt idx="16">
                  <c:v>South Africa</c:v>
                </c:pt>
                <c:pt idx="17">
                  <c:v>Spain</c:v>
                </c:pt>
                <c:pt idx="18">
                  <c:v>USA</c:v>
                </c:pt>
                <c:pt idx="19">
                  <c:v>Zimbabwe</c:v>
                </c:pt>
              </c:strCache>
            </c:strRef>
          </c:cat>
          <c:val>
            <c:numRef>
              <c:f>age_compostion_study!$B$3:$U$3</c:f>
              <c:numCache>
                <c:formatCode>General</c:formatCode>
                <c:ptCount val="20"/>
                <c:pt idx="0">
                  <c:v>21.615908040000001</c:v>
                </c:pt>
                <c:pt idx="1">
                  <c:v>24.681589970000001</c:v>
                </c:pt>
                <c:pt idx="2">
                  <c:v>21.198895029999999</c:v>
                </c:pt>
                <c:pt idx="3">
                  <c:v>23.51079137</c:v>
                </c:pt>
                <c:pt idx="4">
                  <c:v>20.777505189999999</c:v>
                </c:pt>
                <c:pt idx="5">
                  <c:v>21.31355932</c:v>
                </c:pt>
                <c:pt idx="6">
                  <c:v>21.170792899999999</c:v>
                </c:pt>
                <c:pt idx="7">
                  <c:v>23.195308449999999</c:v>
                </c:pt>
                <c:pt idx="8">
                  <c:v>19.503171250000001</c:v>
                </c:pt>
                <c:pt idx="9">
                  <c:v>26.633947809999999</c:v>
                </c:pt>
                <c:pt idx="10">
                  <c:v>23.83003158</c:v>
                </c:pt>
                <c:pt idx="11">
                  <c:v>22.603343110000001</c:v>
                </c:pt>
                <c:pt idx="12">
                  <c:v>25.252343190000001</c:v>
                </c:pt>
                <c:pt idx="13">
                  <c:v>23.72991236</c:v>
                </c:pt>
                <c:pt idx="14">
                  <c:v>23.54057031</c:v>
                </c:pt>
                <c:pt idx="15">
                  <c:v>23.301267370000001</c:v>
                </c:pt>
                <c:pt idx="16">
                  <c:v>26.490783499999999</c:v>
                </c:pt>
                <c:pt idx="17">
                  <c:v>19.281394519999999</c:v>
                </c:pt>
                <c:pt idx="18">
                  <c:v>25.487806509999999</c:v>
                </c:pt>
                <c:pt idx="19">
                  <c:v>29.078815259999999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5F-C542-8107-7CBCCF650ACA}"/>
            </c:ext>
          </c:extLst>
        </c:ser>
        <c:ser>
          <c:idx val="0"/>
          <c:order val="2"/>
          <c:tx>
            <c:strRef>
              <c:f>age_compostion_study!$A$2</c:f>
              <c:strCache>
                <c:ptCount val="1"/>
                <c:pt idx="0">
                  <c:v>0-4</c:v>
                </c:pt>
              </c:strCache>
            </c:strRef>
          </c:tx>
          <c:spPr>
            <a:solidFill>
              <a:srgbClr val="97E4FF"/>
            </a:solidFill>
            <a:ln>
              <a:noFill/>
            </a:ln>
            <a:effectLst/>
          </c:spPr>
          <c:invertIfNegative val="0"/>
          <c:cat>
            <c:strRef>
              <c:f>age_compostion_study!$B$1:$U$1</c:f>
              <c:strCache>
                <c:ptCount val="20"/>
                <c:pt idx="0">
                  <c:v>Argentina</c:v>
                </c:pt>
                <c:pt idx="1">
                  <c:v>Brazil</c:v>
                </c:pt>
                <c:pt idx="2">
                  <c:v>Colombia</c:v>
                </c:pt>
                <c:pt idx="3">
                  <c:v>England &amp; Wales</c:v>
                </c:pt>
                <c:pt idx="4">
                  <c:v>France</c:v>
                </c:pt>
                <c:pt idx="5">
                  <c:v>Germany</c:v>
                </c:pt>
                <c:pt idx="6">
                  <c:v>India</c:v>
                </c:pt>
                <c:pt idx="7">
                  <c:v>I.R. Iran</c:v>
                </c:pt>
                <c:pt idx="8">
                  <c:v>Italy</c:v>
                </c:pt>
                <c:pt idx="9">
                  <c:v>Kenya</c:v>
                </c:pt>
                <c:pt idx="10">
                  <c:v>Malawi</c:v>
                </c:pt>
                <c:pt idx="11">
                  <c:v>Mexico</c:v>
                </c:pt>
                <c:pt idx="12">
                  <c:v>Nigeria</c:v>
                </c:pt>
                <c:pt idx="13">
                  <c:v>Peru</c:v>
                </c:pt>
                <c:pt idx="14">
                  <c:v>Philippines</c:v>
                </c:pt>
                <c:pt idx="15">
                  <c:v>Poland</c:v>
                </c:pt>
                <c:pt idx="16">
                  <c:v>South Africa</c:v>
                </c:pt>
                <c:pt idx="17">
                  <c:v>Spain</c:v>
                </c:pt>
                <c:pt idx="18">
                  <c:v>USA</c:v>
                </c:pt>
                <c:pt idx="19">
                  <c:v>Zimbabwe</c:v>
                </c:pt>
              </c:strCache>
            </c:strRef>
          </c:cat>
          <c:val>
            <c:numRef>
              <c:f>age_compostion_study!$B$2:$U$2</c:f>
              <c:numCache>
                <c:formatCode>General</c:formatCode>
                <c:ptCount val="20"/>
                <c:pt idx="0">
                  <c:v>14.21351655</c:v>
                </c:pt>
                <c:pt idx="1">
                  <c:v>18.927816579999998</c:v>
                </c:pt>
                <c:pt idx="2">
                  <c:v>13.582872930000001</c:v>
                </c:pt>
                <c:pt idx="3">
                  <c:v>14.34052758</c:v>
                </c:pt>
                <c:pt idx="4">
                  <c:v>11.605963389999999</c:v>
                </c:pt>
                <c:pt idx="5">
                  <c:v>13.47457627</c:v>
                </c:pt>
                <c:pt idx="6">
                  <c:v>13.88042216</c:v>
                </c:pt>
                <c:pt idx="7">
                  <c:v>16.83190772</c:v>
                </c:pt>
                <c:pt idx="8">
                  <c:v>10.068710360000001</c:v>
                </c:pt>
                <c:pt idx="9">
                  <c:v>21.726119220000001</c:v>
                </c:pt>
                <c:pt idx="10">
                  <c:v>17.800746480000001</c:v>
                </c:pt>
                <c:pt idx="11">
                  <c:v>13.221896360000001</c:v>
                </c:pt>
                <c:pt idx="12">
                  <c:v>18.781542900000002</c:v>
                </c:pt>
                <c:pt idx="13">
                  <c:v>16.090062459999999</c:v>
                </c:pt>
                <c:pt idx="14">
                  <c:v>14.735038550000001</c:v>
                </c:pt>
                <c:pt idx="15">
                  <c:v>15.75813101</c:v>
                </c:pt>
                <c:pt idx="16">
                  <c:v>20.057628640000001</c:v>
                </c:pt>
                <c:pt idx="17">
                  <c:v>11.24155105</c:v>
                </c:pt>
                <c:pt idx="18">
                  <c:v>20.222710289999998</c:v>
                </c:pt>
                <c:pt idx="19">
                  <c:v>25.514558229999999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5F-C542-8107-7CBCCF650A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1133632"/>
        <c:axId val="2091136832"/>
      </c:barChart>
      <c:catAx>
        <c:axId val="209113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2091136832"/>
        <c:crosses val="autoZero"/>
        <c:auto val="1"/>
        <c:lblAlgn val="ctr"/>
        <c:lblOffset val="100"/>
        <c:noMultiLvlLbl val="0"/>
      </c:catAx>
      <c:valAx>
        <c:axId val="2091136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>
                    <a:solidFill>
                      <a:schemeClr val="accent6"/>
                    </a:solidFill>
                  </a:rPr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133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847847478809461"/>
          <c:y val="3.1524158360164381E-2"/>
          <c:w val="0.21820306108937487"/>
          <c:h val="5.52520321752233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0.46752</cdr:x>
      <cdr:y>0.22154</cdr:y>
    </cdr:from>
    <cdr:to>
      <cdr:x>0.51071</cdr:x>
      <cdr:y>0.87813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E4985C13-00B9-9B84-D0BC-02821E14FFDD}"/>
            </a:ext>
          </a:extLst>
        </cdr:cNvPr>
        <cdr:cNvSpPr/>
      </cdr:nvSpPr>
      <cdr:spPr>
        <a:xfrm xmlns:a="http://schemas.openxmlformats.org/drawingml/2006/main" flipH="1">
          <a:off x="4123944" y="678155"/>
          <a:ext cx="381000" cy="200988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084AA2-EDF3-41B6-9BD5-4D1331E35CE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437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8CAEC-4554-485B-9189-C45C7447A4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1009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8CAEC-4554-485B-9189-C45C7447A4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0923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8CAEC-4554-485B-9189-C45C7447A4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6877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23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09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5F35E44-72CB-4AFA-8DA6-C89EBC957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0658" y="966373"/>
            <a:ext cx="3684774" cy="347584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2B0A619-F6AA-4053-9D4A-55C4BC7B0046}"/>
              </a:ext>
            </a:extLst>
          </p:cNvPr>
          <p:cNvSpPr/>
          <p:nvPr userDrawn="1"/>
        </p:nvSpPr>
        <p:spPr>
          <a:xfrm>
            <a:off x="314325" y="0"/>
            <a:ext cx="8829676" cy="895570"/>
          </a:xfrm>
          <a:prstGeom prst="rect">
            <a:avLst/>
          </a:prstGeom>
          <a:gradFill flip="none" rotWithShape="1">
            <a:gsLst>
              <a:gs pos="0">
                <a:srgbClr val="55BF8B"/>
              </a:gs>
              <a:gs pos="96000">
                <a:srgbClr val="145E7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Title 1"/>
          <p:cNvSpPr>
            <a:spLocks noGrp="1"/>
          </p:cNvSpPr>
          <p:nvPr userDrawn="1">
            <p:ph type="title"/>
          </p:nvPr>
        </p:nvSpPr>
        <p:spPr>
          <a:xfrm>
            <a:off x="522516" y="9097"/>
            <a:ext cx="8621486" cy="86683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3000"/>
              </a:lnSpc>
              <a:defRPr sz="2800" b="1" baseline="0">
                <a:solidFill>
                  <a:schemeClr val="tx2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ubtitle 2"/>
          <p:cNvSpPr>
            <a:spLocks noGrp="1"/>
          </p:cNvSpPr>
          <p:nvPr userDrawn="1">
            <p:ph type="subTitle" idx="1"/>
          </p:nvPr>
        </p:nvSpPr>
        <p:spPr>
          <a:xfrm>
            <a:off x="522515" y="1026256"/>
            <a:ext cx="7617144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2D2D2D"/>
                </a:solidFill>
                <a:effectLst/>
                <a:latin typeface="Calibri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/>
          </p:nvPr>
        </p:nvSpPr>
        <p:spPr>
          <a:xfrm>
            <a:off x="462555" y="1890635"/>
            <a:ext cx="7617144" cy="7794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2D2D2D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/>
          </a:p>
        </p:txBody>
      </p:sp>
      <p:pic>
        <p:nvPicPr>
          <p:cNvPr id="17" name="Picture 16" descr="Logos of the U.S. Department of Health and Human Services and Centers for Disease Control and Prevention" title="LOGO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40" y="4280110"/>
            <a:ext cx="1254584" cy="71925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900023D-2373-43F5-A4AA-FD7F91255A55}"/>
              </a:ext>
            </a:extLst>
          </p:cNvPr>
          <p:cNvGrpSpPr/>
          <p:nvPr userDrawn="1"/>
        </p:nvGrpSpPr>
        <p:grpSpPr>
          <a:xfrm>
            <a:off x="1" y="2"/>
            <a:ext cx="267157" cy="895570"/>
            <a:chOff x="2721769" y="2050256"/>
            <a:chExt cx="442912" cy="14696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75925BE-9EF0-43F9-9D78-64BD587500CA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n>
                  <a:noFill/>
                </a:ln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9245E9D-1A1B-4F74-AD8C-354693087FC0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n>
                  <a:noFill/>
                </a:ln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EA0238C-23EC-47A0-ABAA-400AE503943B}"/>
              </a:ext>
            </a:extLst>
          </p:cNvPr>
          <p:cNvSpPr txBox="1"/>
          <p:nvPr userDrawn="1"/>
        </p:nvSpPr>
        <p:spPr>
          <a:xfrm>
            <a:off x="4962090" y="4510542"/>
            <a:ext cx="4181912" cy="400110"/>
          </a:xfrm>
          <a:prstGeom prst="rect">
            <a:avLst/>
          </a:prstGeom>
          <a:solidFill>
            <a:srgbClr val="FBAB18"/>
          </a:solidFill>
        </p:spPr>
        <p:txBody>
          <a:bodyPr wrap="square" rtlCol="0">
            <a:spAutoFit/>
          </a:bodyPr>
          <a:lstStyle/>
          <a:p>
            <a:pPr marL="285743" marR="0" lvl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>
                <a:solidFill>
                  <a:srgbClr val="2D2D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cdc.gov/coronavirus</a:t>
            </a:r>
          </a:p>
        </p:txBody>
      </p:sp>
    </p:spTree>
    <p:extLst>
      <p:ext uri="{BB962C8B-B14F-4D97-AF65-F5344CB8AC3E}">
        <p14:creationId xmlns:p14="http://schemas.microsoft.com/office/powerpoint/2010/main" val="408748494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140"/>
          <a:stretch/>
        </p:blipFill>
        <p:spPr>
          <a:xfrm>
            <a:off x="1956" y="4251555"/>
            <a:ext cx="9144000" cy="88316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27219" y="2746825"/>
            <a:ext cx="6639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</a:br>
            <a:b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</a:br>
            <a:b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4" name="Picture 3" descr="Logos of the U.S. Department of Health and Human Services and the Centers for Disease Control and Prevention." title="Logo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46855"/>
            <a:ext cx="9144000" cy="887868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0" y="4246855"/>
            <a:ext cx="9144000" cy="887868"/>
            <a:chOff x="0" y="-11827"/>
            <a:chExt cx="9144000" cy="170018"/>
          </a:xfrm>
        </p:grpSpPr>
        <p:sp>
          <p:nvSpPr>
            <p:cNvPr id="6" name="bk object 25"/>
            <p:cNvSpPr/>
            <p:nvPr userDrawn="1"/>
          </p:nvSpPr>
          <p:spPr>
            <a:xfrm>
              <a:off x="0" y="-11827"/>
              <a:ext cx="522365" cy="170018"/>
            </a:xfrm>
            <a:custGeom>
              <a:avLst/>
              <a:gdLst/>
              <a:ahLst/>
              <a:cxnLst/>
              <a:rect l="l" t="t" r="r" b="b"/>
              <a:pathLst>
                <a:path w="1047115" h="1413510">
                  <a:moveTo>
                    <a:pt x="1046875" y="0"/>
                  </a:moveTo>
                  <a:lnTo>
                    <a:pt x="0" y="0"/>
                  </a:lnTo>
                  <a:lnTo>
                    <a:pt x="0" y="1412925"/>
                  </a:lnTo>
                  <a:lnTo>
                    <a:pt x="869393" y="1412925"/>
                  </a:lnTo>
                  <a:lnTo>
                    <a:pt x="1046875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7" name="bk object 26"/>
            <p:cNvSpPr/>
            <p:nvPr userDrawn="1"/>
          </p:nvSpPr>
          <p:spPr>
            <a:xfrm>
              <a:off x="340051" y="-11827"/>
              <a:ext cx="863535" cy="170018"/>
            </a:xfrm>
            <a:custGeom>
              <a:avLst/>
              <a:gdLst/>
              <a:ahLst/>
              <a:cxnLst/>
              <a:rect l="l" t="t" r="r" b="b"/>
              <a:pathLst>
                <a:path w="1731010" h="1413510">
                  <a:moveTo>
                    <a:pt x="1730918" y="0"/>
                  </a:moveTo>
                  <a:lnTo>
                    <a:pt x="179633" y="0"/>
                  </a:lnTo>
                  <a:lnTo>
                    <a:pt x="0" y="1412925"/>
                  </a:lnTo>
                  <a:lnTo>
                    <a:pt x="1296345" y="1412925"/>
                  </a:lnTo>
                  <a:lnTo>
                    <a:pt x="1730918" y="0"/>
                  </a:lnTo>
                  <a:close/>
                </a:path>
              </a:pathLst>
            </a:custGeom>
            <a:solidFill>
              <a:srgbClr val="1D56B3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8" name="bk object 27"/>
            <p:cNvSpPr/>
            <p:nvPr userDrawn="1"/>
          </p:nvSpPr>
          <p:spPr>
            <a:xfrm>
              <a:off x="878274" y="-11827"/>
              <a:ext cx="1343452" cy="170018"/>
            </a:xfrm>
            <a:custGeom>
              <a:avLst/>
              <a:gdLst/>
              <a:ahLst/>
              <a:cxnLst/>
              <a:rect l="l" t="t" r="r" b="b"/>
              <a:pathLst>
                <a:path w="2693035" h="1413510">
                  <a:moveTo>
                    <a:pt x="2692774" y="0"/>
                  </a:moveTo>
                  <a:lnTo>
                    <a:pt x="435654" y="0"/>
                  </a:lnTo>
                  <a:lnTo>
                    <a:pt x="0" y="1412925"/>
                  </a:lnTo>
                  <a:lnTo>
                    <a:pt x="1878492" y="1412925"/>
                  </a:lnTo>
                  <a:lnTo>
                    <a:pt x="2692774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9" name="bk object 28"/>
            <p:cNvSpPr/>
            <p:nvPr userDrawn="1"/>
          </p:nvSpPr>
          <p:spPr>
            <a:xfrm>
              <a:off x="1654598" y="-11827"/>
              <a:ext cx="1362458" cy="170018"/>
            </a:xfrm>
            <a:custGeom>
              <a:avLst/>
              <a:gdLst/>
              <a:ahLst/>
              <a:cxnLst/>
              <a:rect l="l" t="t" r="r" b="b"/>
              <a:pathLst>
                <a:path w="2731134" h="1413510">
                  <a:moveTo>
                    <a:pt x="2730969" y="0"/>
                  </a:moveTo>
                  <a:lnTo>
                    <a:pt x="816445" y="0"/>
                  </a:lnTo>
                  <a:lnTo>
                    <a:pt x="0" y="1412925"/>
                  </a:lnTo>
                  <a:lnTo>
                    <a:pt x="1593978" y="1412925"/>
                  </a:lnTo>
                  <a:lnTo>
                    <a:pt x="2730969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0" name="bk object 29"/>
            <p:cNvSpPr/>
            <p:nvPr userDrawn="1"/>
          </p:nvSpPr>
          <p:spPr>
            <a:xfrm>
              <a:off x="2304805" y="-11827"/>
              <a:ext cx="937659" cy="170018"/>
            </a:xfrm>
            <a:custGeom>
              <a:avLst/>
              <a:gdLst/>
              <a:ahLst/>
              <a:cxnLst/>
              <a:rect l="l" t="t" r="r" b="b"/>
              <a:pathLst>
                <a:path w="1879600" h="1413510">
                  <a:moveTo>
                    <a:pt x="1879368" y="0"/>
                  </a:moveTo>
                  <a:lnTo>
                    <a:pt x="1140221" y="0"/>
                  </a:lnTo>
                  <a:lnTo>
                    <a:pt x="0" y="1412925"/>
                  </a:lnTo>
                  <a:lnTo>
                    <a:pt x="621900" y="1412925"/>
                  </a:lnTo>
                  <a:lnTo>
                    <a:pt x="1879368" y="0"/>
                  </a:lnTo>
                  <a:close/>
                </a:path>
              </a:pathLst>
            </a:custGeom>
            <a:solidFill>
              <a:srgbClr val="17468F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1" name="bk object 30"/>
            <p:cNvSpPr/>
            <p:nvPr userDrawn="1"/>
          </p:nvSpPr>
          <p:spPr>
            <a:xfrm>
              <a:off x="2554809" y="-11827"/>
              <a:ext cx="2483849" cy="170018"/>
            </a:xfrm>
            <a:custGeom>
              <a:avLst/>
              <a:gdLst/>
              <a:ahLst/>
              <a:cxnLst/>
              <a:rect l="l" t="t" r="r" b="b"/>
              <a:pathLst>
                <a:path w="4979034" h="1413510">
                  <a:moveTo>
                    <a:pt x="4978576" y="0"/>
                  </a:moveTo>
                  <a:lnTo>
                    <a:pt x="1262846" y="0"/>
                  </a:lnTo>
                  <a:lnTo>
                    <a:pt x="0" y="1412925"/>
                  </a:lnTo>
                  <a:lnTo>
                    <a:pt x="3093828" y="1412925"/>
                  </a:lnTo>
                  <a:lnTo>
                    <a:pt x="4978576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2" name="bk object 31"/>
            <p:cNvSpPr/>
            <p:nvPr userDrawn="1"/>
          </p:nvSpPr>
          <p:spPr>
            <a:xfrm>
              <a:off x="3835845" y="-11827"/>
              <a:ext cx="1915234" cy="170018"/>
            </a:xfrm>
            <a:custGeom>
              <a:avLst/>
              <a:gdLst/>
              <a:ahLst/>
              <a:cxnLst/>
              <a:rect l="l" t="t" r="r" b="b"/>
              <a:pathLst>
                <a:path w="3839209" h="1413510">
                  <a:moveTo>
                    <a:pt x="3838727" y="0"/>
                  </a:moveTo>
                  <a:lnTo>
                    <a:pt x="1891189" y="0"/>
                  </a:lnTo>
                  <a:lnTo>
                    <a:pt x="0" y="1412925"/>
                  </a:lnTo>
                  <a:lnTo>
                    <a:pt x="1625414" y="1412925"/>
                  </a:lnTo>
                  <a:lnTo>
                    <a:pt x="3838727" y="0"/>
                  </a:lnTo>
                  <a:close/>
                </a:path>
              </a:pathLst>
            </a:custGeom>
            <a:solidFill>
              <a:srgbClr val="536DB3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3" name="bk object 32"/>
            <p:cNvSpPr/>
            <p:nvPr userDrawn="1"/>
          </p:nvSpPr>
          <p:spPr>
            <a:xfrm>
              <a:off x="4458868" y="-11827"/>
              <a:ext cx="4685132" cy="170018"/>
            </a:xfrm>
            <a:custGeom>
              <a:avLst/>
              <a:gdLst/>
              <a:ahLst/>
              <a:cxnLst/>
              <a:rect l="l" t="t" r="r" b="b"/>
              <a:pathLst>
                <a:path w="9391650" h="1413510">
                  <a:moveTo>
                    <a:pt x="9391076" y="0"/>
                  </a:moveTo>
                  <a:lnTo>
                    <a:pt x="2213316" y="0"/>
                  </a:lnTo>
                  <a:lnTo>
                    <a:pt x="0" y="1412929"/>
                  </a:lnTo>
                  <a:lnTo>
                    <a:pt x="9391076" y="1412929"/>
                  </a:lnTo>
                  <a:lnTo>
                    <a:pt x="9391076" y="0"/>
                  </a:lnTo>
                  <a:close/>
                </a:path>
              </a:pathLst>
            </a:custGeom>
            <a:gradFill>
              <a:gsLst>
                <a:gs pos="0">
                  <a:srgbClr val="103064"/>
                </a:gs>
                <a:gs pos="100000">
                  <a:srgbClr val="17468F"/>
                </a:gs>
              </a:gsLst>
              <a:lin ang="0" scaled="0"/>
            </a:gra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pic>
        <p:nvPicPr>
          <p:cNvPr id="16" name="Picture 15" descr="Logos of the U.S. Department of Health and Human Services and Centers for Disease Control and Prevention" title="LOGOS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327" y="4339941"/>
            <a:ext cx="1254584" cy="7192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A43ECC-BBFF-4967-9F45-5667FFC0EE1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54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8296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Y - Content w Title, Bar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205979"/>
            <a:ext cx="7178463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39A6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42" b="-5052"/>
          <a:stretch/>
        </p:blipFill>
        <p:spPr>
          <a:xfrm>
            <a:off x="-1" y="5013447"/>
            <a:ext cx="9144001" cy="186744"/>
          </a:xfrm>
          <a:prstGeom prst="rect">
            <a:avLst/>
          </a:prstGeom>
        </p:spPr>
      </p:pic>
      <p:sp>
        <p:nvSpPr>
          <p:cNvPr id="6" name="Line 6"/>
          <p:cNvSpPr>
            <a:spLocks noChangeShapeType="1"/>
          </p:cNvSpPr>
          <p:nvPr userDrawn="1"/>
        </p:nvSpPr>
        <p:spPr bwMode="auto">
          <a:xfrm>
            <a:off x="457200" y="1109483"/>
            <a:ext cx="8229600" cy="0"/>
          </a:xfrm>
          <a:prstGeom prst="line">
            <a:avLst/>
          </a:prstGeom>
          <a:noFill/>
          <a:ln w="25400">
            <a:solidFill>
              <a:srgbClr val="0039A6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ln>
                <a:solidFill>
                  <a:srgbClr val="002060">
                    <a:lumMod val="50000"/>
                    <a:lumOff val="50000"/>
                  </a:srgbClr>
                </a:solidFill>
              </a:ln>
              <a:solidFill>
                <a:srgbClr val="0F56DC"/>
              </a:solidFill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/>
          <a:srcRect l="10000" r="4917" b="-2800"/>
          <a:stretch/>
        </p:blipFill>
        <p:spPr>
          <a:xfrm>
            <a:off x="681990" y="4912766"/>
            <a:ext cx="7780020" cy="139882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747738" y="4744870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16C56A00-B67A-4726-B07D-3A7D659B2E50}" type="slidenum">
              <a:rPr lang="en-US" sz="1400" smtClean="0">
                <a:solidFill>
                  <a:srgbClr val="000000"/>
                </a:solidFill>
                <a:latin typeface="Calibri" panose="020F0502020204030204" pitchFamily="34" charset="0"/>
              </a:rPr>
              <a:pPr algn="r"/>
              <a:t>‹#›</a:t>
            </a:fld>
            <a:endParaRPr lang="en-US" sz="1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7F2192F-867D-41C2-A535-636DBEA1784E}"/>
              </a:ext>
            </a:extLst>
          </p:cNvPr>
          <p:cNvSpPr/>
          <p:nvPr userDrawn="1"/>
        </p:nvSpPr>
        <p:spPr>
          <a:xfrm>
            <a:off x="91440" y="90965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3">
              <a:defRPr/>
            </a:pPr>
            <a:r>
              <a:rPr lang="en-US" sz="1800">
                <a:solidFill>
                  <a:srgbClr val="000000"/>
                </a:solidFill>
                <a:latin typeface="Myriad Web Pro"/>
                <a:cs typeface="Calibri"/>
              </a:rPr>
              <a:t>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4EB76D-6E33-4E91-BD55-DEA95A30D95E}"/>
              </a:ext>
            </a:extLst>
          </p:cNvPr>
          <p:cNvSpPr txBox="1"/>
          <p:nvPr userDrawn="1"/>
        </p:nvSpPr>
        <p:spPr>
          <a:xfrm>
            <a:off x="463638" y="1"/>
            <a:ext cx="822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>
                <a:solidFill>
                  <a:prstClr val="black"/>
                </a:solidFill>
              </a:rPr>
              <a:t>COVID-19 IM Meeting Slide Submission Template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5600D79-7445-41A8-967A-F2E6B5670E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33540" y="93234"/>
            <a:ext cx="1319019" cy="740664"/>
          </a:xfrm>
          <a:prstGeom prst="rect">
            <a:avLst/>
          </a:prstGeom>
        </p:spPr>
      </p:pic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93DB51FA-8508-4416-B3D4-EFB8CDAED8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707633"/>
          </a:xfrm>
        </p:spPr>
        <p:txBody>
          <a:bodyPr/>
          <a:lstStyle>
            <a:lvl1pPr marL="342892" indent="-342892">
              <a:spcBef>
                <a:spcPts val="0"/>
              </a:spcBef>
              <a:buClr>
                <a:srgbClr val="0039A6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</a:defRPr>
            </a:lvl1pPr>
            <a:lvl2pPr marL="627047" indent="-285743">
              <a:spcBef>
                <a:spcPts val="0"/>
              </a:spcBef>
              <a:buClr>
                <a:srgbClr val="003CA5"/>
              </a:buClr>
              <a:defRPr sz="1800">
                <a:solidFill>
                  <a:srgbClr val="000000"/>
                </a:solidFill>
              </a:defRPr>
            </a:lvl2pPr>
            <a:lvl3pPr marL="854054" indent="-228594">
              <a:spcBef>
                <a:spcPts val="0"/>
              </a:spcBef>
              <a:buClr>
                <a:srgbClr val="003CA5"/>
              </a:buClr>
              <a:defRPr sz="1600">
                <a:solidFill>
                  <a:srgbClr val="000000"/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3668375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5F35E44-72CB-4AFA-8DA6-C89EBC957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0658" y="966373"/>
            <a:ext cx="3684774" cy="347584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2B0A619-F6AA-4053-9D4A-55C4BC7B0046}"/>
              </a:ext>
            </a:extLst>
          </p:cNvPr>
          <p:cNvSpPr/>
          <p:nvPr userDrawn="1"/>
        </p:nvSpPr>
        <p:spPr>
          <a:xfrm>
            <a:off x="314325" y="0"/>
            <a:ext cx="8829676" cy="895570"/>
          </a:xfrm>
          <a:prstGeom prst="rect">
            <a:avLst/>
          </a:prstGeom>
          <a:gradFill flip="none" rotWithShape="1">
            <a:gsLst>
              <a:gs pos="0">
                <a:srgbClr val="55BF8B"/>
              </a:gs>
              <a:gs pos="96000">
                <a:srgbClr val="145E7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"/>
          <p:cNvSpPr>
            <a:spLocks noGrp="1"/>
          </p:cNvSpPr>
          <p:nvPr userDrawn="1">
            <p:ph type="title"/>
          </p:nvPr>
        </p:nvSpPr>
        <p:spPr>
          <a:xfrm>
            <a:off x="522516" y="9097"/>
            <a:ext cx="8621486" cy="86683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3000"/>
              </a:lnSpc>
              <a:defRPr sz="2800" b="1" baseline="0">
                <a:solidFill>
                  <a:schemeClr val="tx2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ubtitle 2"/>
          <p:cNvSpPr>
            <a:spLocks noGrp="1"/>
          </p:cNvSpPr>
          <p:nvPr userDrawn="1">
            <p:ph type="subTitle" idx="1"/>
          </p:nvPr>
        </p:nvSpPr>
        <p:spPr>
          <a:xfrm>
            <a:off x="522515" y="1026256"/>
            <a:ext cx="7617144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2D2D2D"/>
                </a:solidFill>
                <a:effectLst/>
                <a:latin typeface="Calibri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/>
          </p:nvPr>
        </p:nvSpPr>
        <p:spPr>
          <a:xfrm>
            <a:off x="462555" y="1890635"/>
            <a:ext cx="7617144" cy="7794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2D2D2D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157" y="4241132"/>
            <a:ext cx="1254584" cy="67450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900023D-2373-43F5-A4AA-FD7F91255A55}"/>
              </a:ext>
            </a:extLst>
          </p:cNvPr>
          <p:cNvGrpSpPr/>
          <p:nvPr userDrawn="1"/>
        </p:nvGrpSpPr>
        <p:grpSpPr>
          <a:xfrm>
            <a:off x="1" y="2"/>
            <a:ext cx="267157" cy="895570"/>
            <a:chOff x="2721769" y="2050256"/>
            <a:chExt cx="442912" cy="14696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75925BE-9EF0-43F9-9D78-64BD587500CA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n>
                  <a:noFill/>
                </a:ln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9245E9D-1A1B-4F74-AD8C-354693087FC0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n>
                  <a:noFill/>
                </a:ln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EA0238C-23EC-47A0-ABAA-400AE503943B}"/>
              </a:ext>
            </a:extLst>
          </p:cNvPr>
          <p:cNvSpPr txBox="1"/>
          <p:nvPr userDrawn="1"/>
        </p:nvSpPr>
        <p:spPr>
          <a:xfrm>
            <a:off x="4962090" y="4346819"/>
            <a:ext cx="4181912" cy="400110"/>
          </a:xfrm>
          <a:prstGeom prst="rect">
            <a:avLst/>
          </a:prstGeom>
          <a:solidFill>
            <a:srgbClr val="FBAB18"/>
          </a:solidFill>
        </p:spPr>
        <p:txBody>
          <a:bodyPr wrap="square" rtlCol="0">
            <a:spAutoFit/>
          </a:bodyPr>
          <a:lstStyle/>
          <a:p>
            <a:pPr marL="285743" marR="0" lvl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>
                <a:solidFill>
                  <a:srgbClr val="2D2D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cdc.gov/coronavirus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589CB5-1A67-4FF8-965E-CE464DDBD7CD}"/>
              </a:ext>
            </a:extLst>
          </p:cNvPr>
          <p:cNvSpPr txBox="1"/>
          <p:nvPr userDrawn="1"/>
        </p:nvSpPr>
        <p:spPr>
          <a:xfrm>
            <a:off x="4962090" y="4746930"/>
            <a:ext cx="41216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alibri" panose="020F0502020204030204" pitchFamily="34" charset="0"/>
              </a:rPr>
              <a:t>www.cdc.gov/coronavirus/2019-ncov/global-covid-19</a:t>
            </a:r>
          </a:p>
        </p:txBody>
      </p:sp>
    </p:spTree>
    <p:extLst>
      <p:ext uri="{BB962C8B-B14F-4D97-AF65-F5344CB8AC3E}">
        <p14:creationId xmlns:p14="http://schemas.microsoft.com/office/powerpoint/2010/main" val="81861671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2B0A619-F6AA-4053-9D4A-55C4BC7B004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55BF8B"/>
              </a:gs>
              <a:gs pos="96000">
                <a:srgbClr val="145E7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"/>
          <p:cNvSpPr>
            <a:spLocks noGrp="1"/>
          </p:cNvSpPr>
          <p:nvPr userDrawn="1">
            <p:ph type="title"/>
          </p:nvPr>
        </p:nvSpPr>
        <p:spPr>
          <a:xfrm>
            <a:off x="685801" y="9097"/>
            <a:ext cx="8458200" cy="86683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3000"/>
              </a:lnSpc>
              <a:defRPr sz="2800" b="1" baseline="0">
                <a:solidFill>
                  <a:schemeClr val="tx2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ubtitle 2"/>
          <p:cNvSpPr>
            <a:spLocks noGrp="1"/>
          </p:cNvSpPr>
          <p:nvPr userDrawn="1">
            <p:ph type="subTitle" idx="1"/>
          </p:nvPr>
        </p:nvSpPr>
        <p:spPr>
          <a:xfrm>
            <a:off x="685802" y="1061976"/>
            <a:ext cx="7453858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effectLst/>
                <a:latin typeface="Calibri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/>
          </p:nvPr>
        </p:nvSpPr>
        <p:spPr>
          <a:xfrm>
            <a:off x="685801" y="1890635"/>
            <a:ext cx="7393898" cy="7794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440" y="4302482"/>
            <a:ext cx="1254584" cy="67450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C3D0F8F-59A2-423C-A3F9-4CCC5E04EB88}"/>
              </a:ext>
            </a:extLst>
          </p:cNvPr>
          <p:cNvGrpSpPr/>
          <p:nvPr userDrawn="1"/>
        </p:nvGrpSpPr>
        <p:grpSpPr>
          <a:xfrm>
            <a:off x="1" y="2"/>
            <a:ext cx="267157" cy="895570"/>
            <a:chOff x="2721769" y="2050256"/>
            <a:chExt cx="442912" cy="14696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32F05D3-C03C-45E4-9FA9-D106B2E80059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n>
                  <a:noFill/>
                </a:ln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6CBDE1-9FE4-4D39-8D29-C02C77614B0D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610171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6082667" y="5045515"/>
            <a:ext cx="603083" cy="91188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6677885" y="5045515"/>
            <a:ext cx="603083" cy="91188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7280967" y="5045515"/>
            <a:ext cx="603574" cy="91188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7870698" y="5045515"/>
            <a:ext cx="1273303" cy="91188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2" name="Rectangle 20"/>
          <p:cNvSpPr>
            <a:spLocks noChangeArrowheads="1"/>
          </p:cNvSpPr>
          <p:nvPr userDrawn="1"/>
        </p:nvSpPr>
        <p:spPr bwMode="auto">
          <a:xfrm>
            <a:off x="1" y="5045515"/>
            <a:ext cx="5679249" cy="91188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5481059" y="5045515"/>
            <a:ext cx="603083" cy="91188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205980"/>
            <a:ext cx="8229600" cy="689591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A7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5" name="Text Placeholder 7"/>
          <p:cNvSpPr>
            <a:spLocks noGrp="1"/>
          </p:cNvSpPr>
          <p:nvPr userDrawn="1"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230183" indent="-230183">
              <a:buClr>
                <a:srgbClr val="005DAA"/>
              </a:buClr>
              <a:buFont typeface="Wingdings" panose="05000000000000000000" pitchFamily="2" charset="2"/>
              <a:buChar char="§"/>
              <a:defRPr sz="2000">
                <a:solidFill>
                  <a:srgbClr val="2D2D2D"/>
                </a:solidFill>
              </a:defRPr>
            </a:lvl1pPr>
            <a:lvl2pPr>
              <a:buClr>
                <a:srgbClr val="532E63"/>
              </a:buClr>
              <a:defRPr sz="2000">
                <a:solidFill>
                  <a:srgbClr val="2D2D2D"/>
                </a:solidFill>
              </a:defRPr>
            </a:lvl2pPr>
            <a:lvl3pPr>
              <a:buClr>
                <a:srgbClr val="9A3B26"/>
              </a:buClr>
              <a:defRPr sz="2000">
                <a:solidFill>
                  <a:srgbClr val="2D2D2D"/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EB3B0CC-979E-4460-961A-7E5D5213A0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440" y="4516597"/>
            <a:ext cx="869114" cy="46726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256BCB5-3FA6-46A4-BD0C-A091D9F1922D}"/>
              </a:ext>
            </a:extLst>
          </p:cNvPr>
          <p:cNvGrpSpPr/>
          <p:nvPr userDrawn="1"/>
        </p:nvGrpSpPr>
        <p:grpSpPr>
          <a:xfrm>
            <a:off x="1" y="2"/>
            <a:ext cx="267157" cy="895570"/>
            <a:chOff x="2721769" y="2050256"/>
            <a:chExt cx="442912" cy="14696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5B91796-8B0E-4339-853E-86194B92F336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n>
                  <a:noFill/>
                </a:ln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B4E0A8E-0F30-4F8C-A535-BEEA20A4E70F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483582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T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6082667" y="5045515"/>
            <a:ext cx="603083" cy="91188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6677885" y="5045515"/>
            <a:ext cx="603083" cy="91188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7280967" y="5045515"/>
            <a:ext cx="603574" cy="91188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7870698" y="5045515"/>
            <a:ext cx="1273303" cy="91188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2" name="Rectangle 20"/>
          <p:cNvSpPr>
            <a:spLocks noChangeArrowheads="1"/>
          </p:cNvSpPr>
          <p:nvPr userDrawn="1"/>
        </p:nvSpPr>
        <p:spPr bwMode="auto">
          <a:xfrm>
            <a:off x="1" y="5045515"/>
            <a:ext cx="5679249" cy="91188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5481059" y="5045515"/>
            <a:ext cx="603083" cy="91188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205980"/>
            <a:ext cx="8229600" cy="689591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A7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5" name="Text Placeholder 7"/>
          <p:cNvSpPr>
            <a:spLocks noGrp="1"/>
          </p:cNvSpPr>
          <p:nvPr userDrawn="1"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230183" indent="-230183">
              <a:buClr>
                <a:srgbClr val="005DAA"/>
              </a:buClr>
              <a:buFont typeface="Wingdings" panose="05000000000000000000" pitchFamily="2" charset="2"/>
              <a:buChar char="§"/>
              <a:defRPr sz="2000">
                <a:solidFill>
                  <a:srgbClr val="2D2D2D"/>
                </a:solidFill>
              </a:defRPr>
            </a:lvl1pPr>
            <a:lvl2pPr>
              <a:buClr>
                <a:srgbClr val="532E63"/>
              </a:buClr>
              <a:defRPr sz="2000">
                <a:solidFill>
                  <a:srgbClr val="2D2D2D"/>
                </a:solidFill>
              </a:defRPr>
            </a:lvl2pPr>
            <a:lvl3pPr>
              <a:buClr>
                <a:srgbClr val="9A3B26"/>
              </a:buClr>
              <a:defRPr sz="2000">
                <a:solidFill>
                  <a:srgbClr val="2D2D2D"/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56BCB5-3FA6-46A4-BD0C-A091D9F1922D}"/>
              </a:ext>
            </a:extLst>
          </p:cNvPr>
          <p:cNvGrpSpPr/>
          <p:nvPr userDrawn="1"/>
        </p:nvGrpSpPr>
        <p:grpSpPr>
          <a:xfrm>
            <a:off x="1" y="2"/>
            <a:ext cx="267157" cy="895570"/>
            <a:chOff x="2721769" y="2050256"/>
            <a:chExt cx="442912" cy="14696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5B91796-8B0E-4339-853E-86194B92F336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n>
                  <a:noFill/>
                </a:ln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B4E0A8E-0F30-4F8C-A535-BEEA20A4E70F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397442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2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A71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892" indent="-342892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31" indent="-285743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2" y="1200151"/>
            <a:ext cx="3879669" cy="3143250"/>
          </a:xfrm>
          <a:prstGeom prst="rect">
            <a:avLst/>
          </a:prstGeom>
        </p:spPr>
        <p:txBody>
          <a:bodyPr/>
          <a:lstStyle>
            <a:lvl1pPr marL="342892" indent="-342892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31" indent="-285743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16945D-7463-43F9-B460-2CF43DA2003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2667" y="5045515"/>
            <a:ext cx="603083" cy="91188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D9C951-7795-4013-A98F-41CA15626A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7885" y="5045515"/>
            <a:ext cx="603083" cy="91188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138E91-A144-4218-9895-5E4D3582AD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80967" y="5045515"/>
            <a:ext cx="603574" cy="91188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F4E6B6-BDAE-40A5-9E22-D7B6320CBA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70698" y="5045515"/>
            <a:ext cx="1273303" cy="91188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E71CFAF4-5909-4817-B92D-CE4D29DFF7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5045515"/>
            <a:ext cx="5679249" cy="91188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E6DC0A-1388-4428-BA38-59223C425A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481059" y="5045515"/>
            <a:ext cx="603083" cy="91188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4213D48-D055-4EE8-9726-533AB8E26A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440" y="4302482"/>
            <a:ext cx="1254584" cy="67450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F318103-E3F0-462E-A0BE-161EC7EA9C7C}"/>
              </a:ext>
            </a:extLst>
          </p:cNvPr>
          <p:cNvGrpSpPr/>
          <p:nvPr userDrawn="1"/>
        </p:nvGrpSpPr>
        <p:grpSpPr>
          <a:xfrm>
            <a:off x="1" y="2"/>
            <a:ext cx="267157" cy="895570"/>
            <a:chOff x="2721769" y="2050256"/>
            <a:chExt cx="442912" cy="146966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2A256B-3279-4135-9C44-56940C3F4D28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n>
                  <a:noFill/>
                </a:ln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D7CDBA5-E900-4510-9676-E670A0189CF4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503280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TA SLIDE 2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A71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892" indent="-342892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31" indent="-285743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2" y="1200151"/>
            <a:ext cx="3879669" cy="3143250"/>
          </a:xfrm>
          <a:prstGeom prst="rect">
            <a:avLst/>
          </a:prstGeom>
        </p:spPr>
        <p:txBody>
          <a:bodyPr/>
          <a:lstStyle>
            <a:lvl1pPr marL="342892" indent="-342892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31" indent="-285743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16945D-7463-43F9-B460-2CF43DA2003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2667" y="5045515"/>
            <a:ext cx="603083" cy="91188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D9C951-7795-4013-A98F-41CA15626A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7885" y="5045515"/>
            <a:ext cx="603083" cy="91188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138E91-A144-4218-9895-5E4D3582AD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80967" y="5045515"/>
            <a:ext cx="603574" cy="91188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F4E6B6-BDAE-40A5-9E22-D7B6320CBA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70698" y="5045515"/>
            <a:ext cx="1273303" cy="91188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E71CFAF4-5909-4817-B92D-CE4D29DFF7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5045515"/>
            <a:ext cx="5679249" cy="91188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E6DC0A-1388-4428-BA38-59223C425A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481059" y="5045515"/>
            <a:ext cx="603083" cy="91188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F318103-E3F0-462E-A0BE-161EC7EA9C7C}"/>
              </a:ext>
            </a:extLst>
          </p:cNvPr>
          <p:cNvGrpSpPr/>
          <p:nvPr userDrawn="1"/>
        </p:nvGrpSpPr>
        <p:grpSpPr>
          <a:xfrm>
            <a:off x="1" y="2"/>
            <a:ext cx="267157" cy="895570"/>
            <a:chOff x="2721769" y="2050256"/>
            <a:chExt cx="442912" cy="146966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2A256B-3279-4135-9C44-56940C3F4D28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n>
                  <a:noFill/>
                </a:ln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D7CDBA5-E900-4510-9676-E670A0189CF4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885576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A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614" y="2441364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79613" y="3516737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38F5EA-D0AF-428F-B372-DAC2A9B1C5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230" y="4302482"/>
            <a:ext cx="1254584" cy="67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6488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_background">
    <p:bg>
      <p:bgPr>
        <a:solidFill>
          <a:srgbClr val="006A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1EDB832-85DB-47C2-990D-C76F1161C2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7069" y="506187"/>
            <a:ext cx="4484352" cy="43463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614" y="2441364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79613" y="3516737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38F5EA-D0AF-428F-B372-DAC2A9B1C5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230" y="4302482"/>
            <a:ext cx="1254584" cy="67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2822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2B0A619-F6AA-4053-9D4A-55C4BC7B004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55BF8B"/>
              </a:gs>
              <a:gs pos="96000">
                <a:srgbClr val="145E7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Title 1"/>
          <p:cNvSpPr>
            <a:spLocks noGrp="1"/>
          </p:cNvSpPr>
          <p:nvPr userDrawn="1">
            <p:ph type="title"/>
          </p:nvPr>
        </p:nvSpPr>
        <p:spPr>
          <a:xfrm>
            <a:off x="685801" y="9097"/>
            <a:ext cx="8458200" cy="86683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3000"/>
              </a:lnSpc>
              <a:defRPr sz="2800" b="1" baseline="0">
                <a:solidFill>
                  <a:schemeClr val="tx2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ubtitle 2"/>
          <p:cNvSpPr>
            <a:spLocks noGrp="1"/>
          </p:cNvSpPr>
          <p:nvPr userDrawn="1">
            <p:ph type="subTitle" idx="1"/>
          </p:nvPr>
        </p:nvSpPr>
        <p:spPr>
          <a:xfrm>
            <a:off x="685802" y="1061976"/>
            <a:ext cx="7453858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effectLst/>
                <a:latin typeface="Calibri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/>
          </p:nvPr>
        </p:nvSpPr>
        <p:spPr>
          <a:xfrm>
            <a:off x="685801" y="1890635"/>
            <a:ext cx="7393898" cy="7794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/>
          </a:p>
        </p:txBody>
      </p:sp>
      <p:pic>
        <p:nvPicPr>
          <p:cNvPr id="17" name="Picture 16" descr="Logos of the U.S. Department of Health and Human Services and Centers for Disease Control and Prevention" title="LOGO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40" y="4280110"/>
            <a:ext cx="1254584" cy="71925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C3D0F8F-59A2-423C-A3F9-4CCC5E04EB88}"/>
              </a:ext>
            </a:extLst>
          </p:cNvPr>
          <p:cNvGrpSpPr/>
          <p:nvPr userDrawn="1"/>
        </p:nvGrpSpPr>
        <p:grpSpPr>
          <a:xfrm>
            <a:off x="1" y="2"/>
            <a:ext cx="267157" cy="895570"/>
            <a:chOff x="2721769" y="2050256"/>
            <a:chExt cx="442912" cy="14696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32F05D3-C03C-45E4-9FA9-D106B2E80059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n>
                  <a:noFill/>
                </a:ln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6CBDE1-9FE4-4D39-8D29-C02C77614B0D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365148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140"/>
          <a:stretch/>
        </p:blipFill>
        <p:spPr>
          <a:xfrm>
            <a:off x="1956" y="4251555"/>
            <a:ext cx="9144000" cy="88316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27219" y="2746825"/>
            <a:ext cx="6639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</a:br>
            <a:b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</a:br>
            <a:b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4" name="Picture 3" descr="Logos of the U.S. Department of Health and Human Services and the Centers for Disease Control and Prevention." title="Logo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46855"/>
            <a:ext cx="9144000" cy="887868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0" y="4246855"/>
            <a:ext cx="9144000" cy="887868"/>
            <a:chOff x="0" y="-11827"/>
            <a:chExt cx="9144000" cy="170018"/>
          </a:xfrm>
        </p:grpSpPr>
        <p:sp>
          <p:nvSpPr>
            <p:cNvPr id="6" name="bk object 25"/>
            <p:cNvSpPr/>
            <p:nvPr userDrawn="1"/>
          </p:nvSpPr>
          <p:spPr>
            <a:xfrm>
              <a:off x="0" y="-11827"/>
              <a:ext cx="522365" cy="170018"/>
            </a:xfrm>
            <a:custGeom>
              <a:avLst/>
              <a:gdLst/>
              <a:ahLst/>
              <a:cxnLst/>
              <a:rect l="l" t="t" r="r" b="b"/>
              <a:pathLst>
                <a:path w="1047115" h="1413510">
                  <a:moveTo>
                    <a:pt x="1046875" y="0"/>
                  </a:moveTo>
                  <a:lnTo>
                    <a:pt x="0" y="0"/>
                  </a:lnTo>
                  <a:lnTo>
                    <a:pt x="0" y="1412925"/>
                  </a:lnTo>
                  <a:lnTo>
                    <a:pt x="869393" y="1412925"/>
                  </a:lnTo>
                  <a:lnTo>
                    <a:pt x="1046875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7" name="bk object 26"/>
            <p:cNvSpPr/>
            <p:nvPr userDrawn="1"/>
          </p:nvSpPr>
          <p:spPr>
            <a:xfrm>
              <a:off x="340051" y="-11827"/>
              <a:ext cx="863535" cy="170018"/>
            </a:xfrm>
            <a:custGeom>
              <a:avLst/>
              <a:gdLst/>
              <a:ahLst/>
              <a:cxnLst/>
              <a:rect l="l" t="t" r="r" b="b"/>
              <a:pathLst>
                <a:path w="1731010" h="1413510">
                  <a:moveTo>
                    <a:pt x="1730918" y="0"/>
                  </a:moveTo>
                  <a:lnTo>
                    <a:pt x="179633" y="0"/>
                  </a:lnTo>
                  <a:lnTo>
                    <a:pt x="0" y="1412925"/>
                  </a:lnTo>
                  <a:lnTo>
                    <a:pt x="1296345" y="1412925"/>
                  </a:lnTo>
                  <a:lnTo>
                    <a:pt x="1730918" y="0"/>
                  </a:lnTo>
                  <a:close/>
                </a:path>
              </a:pathLst>
            </a:custGeom>
            <a:solidFill>
              <a:srgbClr val="1D56B3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8" name="bk object 27"/>
            <p:cNvSpPr/>
            <p:nvPr userDrawn="1"/>
          </p:nvSpPr>
          <p:spPr>
            <a:xfrm>
              <a:off x="878274" y="-11827"/>
              <a:ext cx="1343452" cy="170018"/>
            </a:xfrm>
            <a:custGeom>
              <a:avLst/>
              <a:gdLst/>
              <a:ahLst/>
              <a:cxnLst/>
              <a:rect l="l" t="t" r="r" b="b"/>
              <a:pathLst>
                <a:path w="2693035" h="1413510">
                  <a:moveTo>
                    <a:pt x="2692774" y="0"/>
                  </a:moveTo>
                  <a:lnTo>
                    <a:pt x="435654" y="0"/>
                  </a:lnTo>
                  <a:lnTo>
                    <a:pt x="0" y="1412925"/>
                  </a:lnTo>
                  <a:lnTo>
                    <a:pt x="1878492" y="1412925"/>
                  </a:lnTo>
                  <a:lnTo>
                    <a:pt x="2692774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9" name="bk object 28"/>
            <p:cNvSpPr/>
            <p:nvPr userDrawn="1"/>
          </p:nvSpPr>
          <p:spPr>
            <a:xfrm>
              <a:off x="1654598" y="-11827"/>
              <a:ext cx="1362458" cy="170018"/>
            </a:xfrm>
            <a:custGeom>
              <a:avLst/>
              <a:gdLst/>
              <a:ahLst/>
              <a:cxnLst/>
              <a:rect l="l" t="t" r="r" b="b"/>
              <a:pathLst>
                <a:path w="2731134" h="1413510">
                  <a:moveTo>
                    <a:pt x="2730969" y="0"/>
                  </a:moveTo>
                  <a:lnTo>
                    <a:pt x="816445" y="0"/>
                  </a:lnTo>
                  <a:lnTo>
                    <a:pt x="0" y="1412925"/>
                  </a:lnTo>
                  <a:lnTo>
                    <a:pt x="1593978" y="1412925"/>
                  </a:lnTo>
                  <a:lnTo>
                    <a:pt x="2730969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0" name="bk object 29"/>
            <p:cNvSpPr/>
            <p:nvPr userDrawn="1"/>
          </p:nvSpPr>
          <p:spPr>
            <a:xfrm>
              <a:off x="2304805" y="-11827"/>
              <a:ext cx="937659" cy="170018"/>
            </a:xfrm>
            <a:custGeom>
              <a:avLst/>
              <a:gdLst/>
              <a:ahLst/>
              <a:cxnLst/>
              <a:rect l="l" t="t" r="r" b="b"/>
              <a:pathLst>
                <a:path w="1879600" h="1413510">
                  <a:moveTo>
                    <a:pt x="1879368" y="0"/>
                  </a:moveTo>
                  <a:lnTo>
                    <a:pt x="1140221" y="0"/>
                  </a:lnTo>
                  <a:lnTo>
                    <a:pt x="0" y="1412925"/>
                  </a:lnTo>
                  <a:lnTo>
                    <a:pt x="621900" y="1412925"/>
                  </a:lnTo>
                  <a:lnTo>
                    <a:pt x="1879368" y="0"/>
                  </a:lnTo>
                  <a:close/>
                </a:path>
              </a:pathLst>
            </a:custGeom>
            <a:solidFill>
              <a:srgbClr val="17468F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1" name="bk object 30"/>
            <p:cNvSpPr/>
            <p:nvPr userDrawn="1"/>
          </p:nvSpPr>
          <p:spPr>
            <a:xfrm>
              <a:off x="2554809" y="-11827"/>
              <a:ext cx="2483849" cy="170018"/>
            </a:xfrm>
            <a:custGeom>
              <a:avLst/>
              <a:gdLst/>
              <a:ahLst/>
              <a:cxnLst/>
              <a:rect l="l" t="t" r="r" b="b"/>
              <a:pathLst>
                <a:path w="4979034" h="1413510">
                  <a:moveTo>
                    <a:pt x="4978576" y="0"/>
                  </a:moveTo>
                  <a:lnTo>
                    <a:pt x="1262846" y="0"/>
                  </a:lnTo>
                  <a:lnTo>
                    <a:pt x="0" y="1412925"/>
                  </a:lnTo>
                  <a:lnTo>
                    <a:pt x="3093828" y="1412925"/>
                  </a:lnTo>
                  <a:lnTo>
                    <a:pt x="4978576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2" name="bk object 31"/>
            <p:cNvSpPr/>
            <p:nvPr userDrawn="1"/>
          </p:nvSpPr>
          <p:spPr>
            <a:xfrm>
              <a:off x="3835845" y="-11827"/>
              <a:ext cx="1915234" cy="170018"/>
            </a:xfrm>
            <a:custGeom>
              <a:avLst/>
              <a:gdLst/>
              <a:ahLst/>
              <a:cxnLst/>
              <a:rect l="l" t="t" r="r" b="b"/>
              <a:pathLst>
                <a:path w="3839209" h="1413510">
                  <a:moveTo>
                    <a:pt x="3838727" y="0"/>
                  </a:moveTo>
                  <a:lnTo>
                    <a:pt x="1891189" y="0"/>
                  </a:lnTo>
                  <a:lnTo>
                    <a:pt x="0" y="1412925"/>
                  </a:lnTo>
                  <a:lnTo>
                    <a:pt x="1625414" y="1412925"/>
                  </a:lnTo>
                  <a:lnTo>
                    <a:pt x="3838727" y="0"/>
                  </a:lnTo>
                  <a:close/>
                </a:path>
              </a:pathLst>
            </a:custGeom>
            <a:solidFill>
              <a:srgbClr val="536DB3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3" name="bk object 32"/>
            <p:cNvSpPr/>
            <p:nvPr userDrawn="1"/>
          </p:nvSpPr>
          <p:spPr>
            <a:xfrm>
              <a:off x="4458868" y="-11827"/>
              <a:ext cx="4685132" cy="170018"/>
            </a:xfrm>
            <a:custGeom>
              <a:avLst/>
              <a:gdLst/>
              <a:ahLst/>
              <a:cxnLst/>
              <a:rect l="l" t="t" r="r" b="b"/>
              <a:pathLst>
                <a:path w="9391650" h="1413510">
                  <a:moveTo>
                    <a:pt x="9391076" y="0"/>
                  </a:moveTo>
                  <a:lnTo>
                    <a:pt x="2213316" y="0"/>
                  </a:lnTo>
                  <a:lnTo>
                    <a:pt x="0" y="1412929"/>
                  </a:lnTo>
                  <a:lnTo>
                    <a:pt x="9391076" y="1412929"/>
                  </a:lnTo>
                  <a:lnTo>
                    <a:pt x="9391076" y="0"/>
                  </a:lnTo>
                  <a:close/>
                </a:path>
              </a:pathLst>
            </a:custGeom>
            <a:gradFill>
              <a:gsLst>
                <a:gs pos="0">
                  <a:srgbClr val="103064"/>
                </a:gs>
                <a:gs pos="100000">
                  <a:srgbClr val="17468F"/>
                </a:gs>
              </a:gsLst>
              <a:lin ang="0" scaled="0"/>
            </a:gra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pic>
        <p:nvPicPr>
          <p:cNvPr id="16" name="Picture 15" descr="Logos of the U.S. Department of Health and Human Services and Centers for Disease Control and Prevention" title="LOGOS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327" y="4339941"/>
            <a:ext cx="1254584" cy="7192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08E3E0E-8007-4E08-9AE4-D29BCAE7C5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256" y="175642"/>
            <a:ext cx="3684774" cy="347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517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140"/>
          <a:stretch/>
        </p:blipFill>
        <p:spPr>
          <a:xfrm>
            <a:off x="1956" y="4251555"/>
            <a:ext cx="9144000" cy="88316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27219" y="2746825"/>
            <a:ext cx="6639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</a:br>
            <a:b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</a:br>
            <a:b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4" name="Picture 3" descr="Logos of the U.S. Department of Health and Human Services and the Centers for Disease Control and Prevention." title="Logo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46855"/>
            <a:ext cx="9144000" cy="887868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0" y="4246855"/>
            <a:ext cx="9144000" cy="887868"/>
            <a:chOff x="0" y="-11827"/>
            <a:chExt cx="9144000" cy="170018"/>
          </a:xfrm>
        </p:grpSpPr>
        <p:sp>
          <p:nvSpPr>
            <p:cNvPr id="6" name="bk object 25"/>
            <p:cNvSpPr/>
            <p:nvPr userDrawn="1"/>
          </p:nvSpPr>
          <p:spPr>
            <a:xfrm>
              <a:off x="0" y="-11827"/>
              <a:ext cx="522365" cy="170018"/>
            </a:xfrm>
            <a:custGeom>
              <a:avLst/>
              <a:gdLst/>
              <a:ahLst/>
              <a:cxnLst/>
              <a:rect l="l" t="t" r="r" b="b"/>
              <a:pathLst>
                <a:path w="1047115" h="1413510">
                  <a:moveTo>
                    <a:pt x="1046875" y="0"/>
                  </a:moveTo>
                  <a:lnTo>
                    <a:pt x="0" y="0"/>
                  </a:lnTo>
                  <a:lnTo>
                    <a:pt x="0" y="1412925"/>
                  </a:lnTo>
                  <a:lnTo>
                    <a:pt x="869393" y="1412925"/>
                  </a:lnTo>
                  <a:lnTo>
                    <a:pt x="1046875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7" name="bk object 26"/>
            <p:cNvSpPr/>
            <p:nvPr userDrawn="1"/>
          </p:nvSpPr>
          <p:spPr>
            <a:xfrm>
              <a:off x="340051" y="-11827"/>
              <a:ext cx="863535" cy="170018"/>
            </a:xfrm>
            <a:custGeom>
              <a:avLst/>
              <a:gdLst/>
              <a:ahLst/>
              <a:cxnLst/>
              <a:rect l="l" t="t" r="r" b="b"/>
              <a:pathLst>
                <a:path w="1731010" h="1413510">
                  <a:moveTo>
                    <a:pt x="1730918" y="0"/>
                  </a:moveTo>
                  <a:lnTo>
                    <a:pt x="179633" y="0"/>
                  </a:lnTo>
                  <a:lnTo>
                    <a:pt x="0" y="1412925"/>
                  </a:lnTo>
                  <a:lnTo>
                    <a:pt x="1296345" y="1412925"/>
                  </a:lnTo>
                  <a:lnTo>
                    <a:pt x="1730918" y="0"/>
                  </a:lnTo>
                  <a:close/>
                </a:path>
              </a:pathLst>
            </a:custGeom>
            <a:solidFill>
              <a:srgbClr val="1D56B3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8" name="bk object 27"/>
            <p:cNvSpPr/>
            <p:nvPr userDrawn="1"/>
          </p:nvSpPr>
          <p:spPr>
            <a:xfrm>
              <a:off x="878274" y="-11827"/>
              <a:ext cx="1343452" cy="170018"/>
            </a:xfrm>
            <a:custGeom>
              <a:avLst/>
              <a:gdLst/>
              <a:ahLst/>
              <a:cxnLst/>
              <a:rect l="l" t="t" r="r" b="b"/>
              <a:pathLst>
                <a:path w="2693035" h="1413510">
                  <a:moveTo>
                    <a:pt x="2692774" y="0"/>
                  </a:moveTo>
                  <a:lnTo>
                    <a:pt x="435654" y="0"/>
                  </a:lnTo>
                  <a:lnTo>
                    <a:pt x="0" y="1412925"/>
                  </a:lnTo>
                  <a:lnTo>
                    <a:pt x="1878492" y="1412925"/>
                  </a:lnTo>
                  <a:lnTo>
                    <a:pt x="2692774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9" name="bk object 28"/>
            <p:cNvSpPr/>
            <p:nvPr userDrawn="1"/>
          </p:nvSpPr>
          <p:spPr>
            <a:xfrm>
              <a:off x="1654598" y="-11827"/>
              <a:ext cx="1362458" cy="170018"/>
            </a:xfrm>
            <a:custGeom>
              <a:avLst/>
              <a:gdLst/>
              <a:ahLst/>
              <a:cxnLst/>
              <a:rect l="l" t="t" r="r" b="b"/>
              <a:pathLst>
                <a:path w="2731134" h="1413510">
                  <a:moveTo>
                    <a:pt x="2730969" y="0"/>
                  </a:moveTo>
                  <a:lnTo>
                    <a:pt x="816445" y="0"/>
                  </a:lnTo>
                  <a:lnTo>
                    <a:pt x="0" y="1412925"/>
                  </a:lnTo>
                  <a:lnTo>
                    <a:pt x="1593978" y="1412925"/>
                  </a:lnTo>
                  <a:lnTo>
                    <a:pt x="2730969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0" name="bk object 29"/>
            <p:cNvSpPr/>
            <p:nvPr userDrawn="1"/>
          </p:nvSpPr>
          <p:spPr>
            <a:xfrm>
              <a:off x="2304805" y="-11827"/>
              <a:ext cx="937659" cy="170018"/>
            </a:xfrm>
            <a:custGeom>
              <a:avLst/>
              <a:gdLst/>
              <a:ahLst/>
              <a:cxnLst/>
              <a:rect l="l" t="t" r="r" b="b"/>
              <a:pathLst>
                <a:path w="1879600" h="1413510">
                  <a:moveTo>
                    <a:pt x="1879368" y="0"/>
                  </a:moveTo>
                  <a:lnTo>
                    <a:pt x="1140221" y="0"/>
                  </a:lnTo>
                  <a:lnTo>
                    <a:pt x="0" y="1412925"/>
                  </a:lnTo>
                  <a:lnTo>
                    <a:pt x="621900" y="1412925"/>
                  </a:lnTo>
                  <a:lnTo>
                    <a:pt x="1879368" y="0"/>
                  </a:lnTo>
                  <a:close/>
                </a:path>
              </a:pathLst>
            </a:custGeom>
            <a:solidFill>
              <a:srgbClr val="17468F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1" name="bk object 30"/>
            <p:cNvSpPr/>
            <p:nvPr userDrawn="1"/>
          </p:nvSpPr>
          <p:spPr>
            <a:xfrm>
              <a:off x="2554809" y="-11827"/>
              <a:ext cx="2483849" cy="170018"/>
            </a:xfrm>
            <a:custGeom>
              <a:avLst/>
              <a:gdLst/>
              <a:ahLst/>
              <a:cxnLst/>
              <a:rect l="l" t="t" r="r" b="b"/>
              <a:pathLst>
                <a:path w="4979034" h="1413510">
                  <a:moveTo>
                    <a:pt x="4978576" y="0"/>
                  </a:moveTo>
                  <a:lnTo>
                    <a:pt x="1262846" y="0"/>
                  </a:lnTo>
                  <a:lnTo>
                    <a:pt x="0" y="1412925"/>
                  </a:lnTo>
                  <a:lnTo>
                    <a:pt x="3093828" y="1412925"/>
                  </a:lnTo>
                  <a:lnTo>
                    <a:pt x="4978576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2" name="bk object 31"/>
            <p:cNvSpPr/>
            <p:nvPr userDrawn="1"/>
          </p:nvSpPr>
          <p:spPr>
            <a:xfrm>
              <a:off x="3835845" y="-11827"/>
              <a:ext cx="1915234" cy="170018"/>
            </a:xfrm>
            <a:custGeom>
              <a:avLst/>
              <a:gdLst/>
              <a:ahLst/>
              <a:cxnLst/>
              <a:rect l="l" t="t" r="r" b="b"/>
              <a:pathLst>
                <a:path w="3839209" h="1413510">
                  <a:moveTo>
                    <a:pt x="3838727" y="0"/>
                  </a:moveTo>
                  <a:lnTo>
                    <a:pt x="1891189" y="0"/>
                  </a:lnTo>
                  <a:lnTo>
                    <a:pt x="0" y="1412925"/>
                  </a:lnTo>
                  <a:lnTo>
                    <a:pt x="1625414" y="1412925"/>
                  </a:lnTo>
                  <a:lnTo>
                    <a:pt x="3838727" y="0"/>
                  </a:lnTo>
                  <a:close/>
                </a:path>
              </a:pathLst>
            </a:custGeom>
            <a:solidFill>
              <a:srgbClr val="536DB3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3" name="bk object 32"/>
            <p:cNvSpPr/>
            <p:nvPr userDrawn="1"/>
          </p:nvSpPr>
          <p:spPr>
            <a:xfrm>
              <a:off x="4458868" y="-11827"/>
              <a:ext cx="4685132" cy="170018"/>
            </a:xfrm>
            <a:custGeom>
              <a:avLst/>
              <a:gdLst/>
              <a:ahLst/>
              <a:cxnLst/>
              <a:rect l="l" t="t" r="r" b="b"/>
              <a:pathLst>
                <a:path w="9391650" h="1413510">
                  <a:moveTo>
                    <a:pt x="9391076" y="0"/>
                  </a:moveTo>
                  <a:lnTo>
                    <a:pt x="2213316" y="0"/>
                  </a:lnTo>
                  <a:lnTo>
                    <a:pt x="0" y="1412929"/>
                  </a:lnTo>
                  <a:lnTo>
                    <a:pt x="9391076" y="1412929"/>
                  </a:lnTo>
                  <a:lnTo>
                    <a:pt x="9391076" y="0"/>
                  </a:lnTo>
                  <a:close/>
                </a:path>
              </a:pathLst>
            </a:custGeom>
            <a:gradFill>
              <a:gsLst>
                <a:gs pos="0">
                  <a:srgbClr val="103064"/>
                </a:gs>
                <a:gs pos="100000">
                  <a:srgbClr val="17468F"/>
                </a:gs>
              </a:gsLst>
              <a:lin ang="0" scaled="0"/>
            </a:gra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pic>
        <p:nvPicPr>
          <p:cNvPr id="16" name="Picture 15" descr="Logos of the U.S. Department of Health and Human Services and Centers for Disease Control and Prevention" title="LOGOS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327" y="4339941"/>
            <a:ext cx="1254584" cy="7192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A43ECC-BBFF-4967-9F45-5667FFC0EE1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54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7856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5F35E44-72CB-4AFA-8DA6-C89EBC957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0658" y="966373"/>
            <a:ext cx="3684774" cy="347584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2B0A619-F6AA-4053-9D4A-55C4BC7B0046}"/>
              </a:ext>
            </a:extLst>
          </p:cNvPr>
          <p:cNvSpPr/>
          <p:nvPr userDrawn="1"/>
        </p:nvSpPr>
        <p:spPr>
          <a:xfrm>
            <a:off x="314325" y="0"/>
            <a:ext cx="8829676" cy="895570"/>
          </a:xfrm>
          <a:prstGeom prst="rect">
            <a:avLst/>
          </a:prstGeom>
          <a:gradFill flip="none" rotWithShape="1">
            <a:gsLst>
              <a:gs pos="0">
                <a:srgbClr val="55BF8B"/>
              </a:gs>
              <a:gs pos="96000">
                <a:srgbClr val="145E7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Title 1"/>
          <p:cNvSpPr>
            <a:spLocks noGrp="1"/>
          </p:cNvSpPr>
          <p:nvPr userDrawn="1">
            <p:ph type="title"/>
          </p:nvPr>
        </p:nvSpPr>
        <p:spPr>
          <a:xfrm>
            <a:off x="522516" y="9097"/>
            <a:ext cx="8621486" cy="86683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3000"/>
              </a:lnSpc>
              <a:defRPr sz="2800" b="1" baseline="0">
                <a:solidFill>
                  <a:schemeClr val="tx2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ubtitle 2"/>
          <p:cNvSpPr>
            <a:spLocks noGrp="1"/>
          </p:cNvSpPr>
          <p:nvPr userDrawn="1">
            <p:ph type="subTitle" idx="1"/>
          </p:nvPr>
        </p:nvSpPr>
        <p:spPr>
          <a:xfrm>
            <a:off x="522515" y="1026256"/>
            <a:ext cx="7617144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2D2D2D"/>
                </a:solidFill>
                <a:effectLst/>
                <a:latin typeface="Calibri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/>
          </p:nvPr>
        </p:nvSpPr>
        <p:spPr>
          <a:xfrm>
            <a:off x="462555" y="1890635"/>
            <a:ext cx="7617144" cy="7794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2D2D2D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/>
          </a:p>
        </p:txBody>
      </p:sp>
      <p:pic>
        <p:nvPicPr>
          <p:cNvPr id="17" name="Picture 16" descr="Logos of the U.S. Department of Health and Human Services and Centers for Disease Control and Prevention" title="LOGO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40" y="4280110"/>
            <a:ext cx="1254584" cy="71925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900023D-2373-43F5-A4AA-FD7F91255A55}"/>
              </a:ext>
            </a:extLst>
          </p:cNvPr>
          <p:cNvGrpSpPr/>
          <p:nvPr userDrawn="1"/>
        </p:nvGrpSpPr>
        <p:grpSpPr>
          <a:xfrm>
            <a:off x="1" y="2"/>
            <a:ext cx="267157" cy="895570"/>
            <a:chOff x="2721769" y="2050256"/>
            <a:chExt cx="442912" cy="14696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75925BE-9EF0-43F9-9D78-64BD587500CA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n>
                  <a:noFill/>
                </a:ln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9245E9D-1A1B-4F74-AD8C-354693087FC0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n>
                  <a:noFill/>
                </a:ln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EA0238C-23EC-47A0-ABAA-400AE503943B}"/>
              </a:ext>
            </a:extLst>
          </p:cNvPr>
          <p:cNvSpPr txBox="1"/>
          <p:nvPr userDrawn="1"/>
        </p:nvSpPr>
        <p:spPr>
          <a:xfrm>
            <a:off x="4962090" y="4510542"/>
            <a:ext cx="4181912" cy="400110"/>
          </a:xfrm>
          <a:prstGeom prst="rect">
            <a:avLst/>
          </a:prstGeom>
          <a:solidFill>
            <a:srgbClr val="FBAB18"/>
          </a:solidFill>
        </p:spPr>
        <p:txBody>
          <a:bodyPr wrap="square" rtlCol="0">
            <a:spAutoFit/>
          </a:bodyPr>
          <a:lstStyle/>
          <a:p>
            <a:pPr marL="285743" marR="0" lvl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>
                <a:solidFill>
                  <a:srgbClr val="2D2D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cdc.gov/coronavirus</a:t>
            </a:r>
          </a:p>
        </p:txBody>
      </p:sp>
    </p:spTree>
    <p:extLst>
      <p:ext uri="{BB962C8B-B14F-4D97-AF65-F5344CB8AC3E}">
        <p14:creationId xmlns:p14="http://schemas.microsoft.com/office/powerpoint/2010/main" val="407804478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2B0A619-F6AA-4053-9D4A-55C4BC7B004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55BF8B"/>
              </a:gs>
              <a:gs pos="96000">
                <a:srgbClr val="145E7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Title 1"/>
          <p:cNvSpPr>
            <a:spLocks noGrp="1"/>
          </p:cNvSpPr>
          <p:nvPr userDrawn="1">
            <p:ph type="title"/>
          </p:nvPr>
        </p:nvSpPr>
        <p:spPr>
          <a:xfrm>
            <a:off x="685801" y="9097"/>
            <a:ext cx="8458200" cy="86683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3000"/>
              </a:lnSpc>
              <a:defRPr sz="2800" b="1" baseline="0">
                <a:solidFill>
                  <a:schemeClr val="tx2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ubtitle 2"/>
          <p:cNvSpPr>
            <a:spLocks noGrp="1"/>
          </p:cNvSpPr>
          <p:nvPr userDrawn="1">
            <p:ph type="subTitle" idx="1"/>
          </p:nvPr>
        </p:nvSpPr>
        <p:spPr>
          <a:xfrm>
            <a:off x="685802" y="1061976"/>
            <a:ext cx="7453858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effectLst/>
                <a:latin typeface="Calibri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/>
          </p:nvPr>
        </p:nvSpPr>
        <p:spPr>
          <a:xfrm>
            <a:off x="685801" y="1890635"/>
            <a:ext cx="7393898" cy="7794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/>
          </a:p>
        </p:txBody>
      </p:sp>
      <p:pic>
        <p:nvPicPr>
          <p:cNvPr id="17" name="Picture 16" descr="Logos of the U.S. Department of Health and Human Services and Centers for Disease Control and Prevention" title="LOGO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40" y="4280110"/>
            <a:ext cx="1254584" cy="71925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C3D0F8F-59A2-423C-A3F9-4CCC5E04EB88}"/>
              </a:ext>
            </a:extLst>
          </p:cNvPr>
          <p:cNvGrpSpPr/>
          <p:nvPr userDrawn="1"/>
        </p:nvGrpSpPr>
        <p:grpSpPr>
          <a:xfrm>
            <a:off x="1" y="2"/>
            <a:ext cx="267157" cy="895570"/>
            <a:chOff x="2721769" y="2050256"/>
            <a:chExt cx="442912" cy="14696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32F05D3-C03C-45E4-9FA9-D106B2E80059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n>
                  <a:noFill/>
                </a:ln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6CBDE1-9FE4-4D39-8D29-C02C77614B0D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946806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6082667" y="5045515"/>
            <a:ext cx="603083" cy="91188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6677885" y="5045515"/>
            <a:ext cx="603083" cy="91188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7280967" y="5045515"/>
            <a:ext cx="603574" cy="91188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7870698" y="5045515"/>
            <a:ext cx="1273303" cy="91188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2" name="Rectangle 20"/>
          <p:cNvSpPr>
            <a:spLocks noChangeArrowheads="1"/>
          </p:cNvSpPr>
          <p:nvPr userDrawn="1"/>
        </p:nvSpPr>
        <p:spPr bwMode="auto">
          <a:xfrm>
            <a:off x="1" y="5045515"/>
            <a:ext cx="5679249" cy="91188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5481059" y="5045515"/>
            <a:ext cx="603083" cy="91188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205980"/>
            <a:ext cx="8229600" cy="689591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A7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5" name="Text Placeholder 7"/>
          <p:cNvSpPr>
            <a:spLocks noGrp="1"/>
          </p:cNvSpPr>
          <p:nvPr userDrawn="1"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230183" indent="-230183">
              <a:buClr>
                <a:srgbClr val="005DAA"/>
              </a:buClr>
              <a:buFont typeface="Wingdings" panose="05000000000000000000" pitchFamily="2" charset="2"/>
              <a:buChar char="§"/>
              <a:defRPr sz="2000">
                <a:solidFill>
                  <a:srgbClr val="2D2D2D"/>
                </a:solidFill>
              </a:defRPr>
            </a:lvl1pPr>
            <a:lvl2pPr>
              <a:buClr>
                <a:srgbClr val="532E63"/>
              </a:buClr>
              <a:defRPr sz="2000">
                <a:solidFill>
                  <a:srgbClr val="2D2D2D"/>
                </a:solidFill>
              </a:defRPr>
            </a:lvl2pPr>
            <a:lvl3pPr>
              <a:buClr>
                <a:srgbClr val="9A3B26"/>
              </a:buClr>
              <a:defRPr sz="2000">
                <a:solidFill>
                  <a:srgbClr val="2D2D2D"/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1" name="Picture 20" descr="Logos of the U.S. Department of Health and Human Services and Centers for Disease Control and Prevention" title="LOGOS">
            <a:extLst>
              <a:ext uri="{FF2B5EF4-FFF2-40B4-BE49-F238E27FC236}">
                <a16:creationId xmlns:a16="http://schemas.microsoft.com/office/drawing/2014/main" id="{5EB3B0CC-979E-4460-961A-7E5D5213A0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40" y="4501098"/>
            <a:ext cx="869114" cy="49826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256BCB5-3FA6-46A4-BD0C-A091D9F1922D}"/>
              </a:ext>
            </a:extLst>
          </p:cNvPr>
          <p:cNvGrpSpPr/>
          <p:nvPr userDrawn="1"/>
        </p:nvGrpSpPr>
        <p:grpSpPr>
          <a:xfrm>
            <a:off x="1" y="2"/>
            <a:ext cx="267157" cy="895570"/>
            <a:chOff x="2721769" y="2050256"/>
            <a:chExt cx="442912" cy="14696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5B91796-8B0E-4339-853E-86194B92F336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n>
                  <a:noFill/>
                </a:ln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B4E0A8E-0F30-4F8C-A535-BEEA20A4E70F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570395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T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6082667" y="5045515"/>
            <a:ext cx="603083" cy="91188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6677885" y="5045515"/>
            <a:ext cx="603083" cy="91188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7280967" y="5045515"/>
            <a:ext cx="603574" cy="91188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7870698" y="5045515"/>
            <a:ext cx="1273303" cy="91188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2" name="Rectangle 20"/>
          <p:cNvSpPr>
            <a:spLocks noChangeArrowheads="1"/>
          </p:cNvSpPr>
          <p:nvPr userDrawn="1"/>
        </p:nvSpPr>
        <p:spPr bwMode="auto">
          <a:xfrm>
            <a:off x="1" y="5045515"/>
            <a:ext cx="5679249" cy="91188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5481059" y="5045515"/>
            <a:ext cx="603083" cy="91188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205980"/>
            <a:ext cx="8229600" cy="689591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A7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5" name="Text Placeholder 7"/>
          <p:cNvSpPr>
            <a:spLocks noGrp="1"/>
          </p:cNvSpPr>
          <p:nvPr userDrawn="1"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230183" indent="-230183">
              <a:buClr>
                <a:srgbClr val="005DAA"/>
              </a:buClr>
              <a:buFont typeface="Wingdings" panose="05000000000000000000" pitchFamily="2" charset="2"/>
              <a:buChar char="§"/>
              <a:defRPr sz="2000">
                <a:solidFill>
                  <a:srgbClr val="2D2D2D"/>
                </a:solidFill>
              </a:defRPr>
            </a:lvl1pPr>
            <a:lvl2pPr>
              <a:buClr>
                <a:srgbClr val="532E63"/>
              </a:buClr>
              <a:defRPr sz="2000">
                <a:solidFill>
                  <a:srgbClr val="2D2D2D"/>
                </a:solidFill>
              </a:defRPr>
            </a:lvl2pPr>
            <a:lvl3pPr>
              <a:buClr>
                <a:srgbClr val="9A3B26"/>
              </a:buClr>
              <a:defRPr sz="2000">
                <a:solidFill>
                  <a:srgbClr val="2D2D2D"/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56BCB5-3FA6-46A4-BD0C-A091D9F1922D}"/>
              </a:ext>
            </a:extLst>
          </p:cNvPr>
          <p:cNvGrpSpPr/>
          <p:nvPr userDrawn="1"/>
        </p:nvGrpSpPr>
        <p:grpSpPr>
          <a:xfrm>
            <a:off x="1" y="2"/>
            <a:ext cx="267157" cy="895570"/>
            <a:chOff x="2721769" y="2050256"/>
            <a:chExt cx="442912" cy="14696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5B91796-8B0E-4339-853E-86194B92F336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n>
                  <a:noFill/>
                </a:ln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B4E0A8E-0F30-4F8C-A535-BEEA20A4E70F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483795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2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A71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892" indent="-342892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31" indent="-285743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2" y="1200151"/>
            <a:ext cx="3879669" cy="3143250"/>
          </a:xfrm>
          <a:prstGeom prst="rect">
            <a:avLst/>
          </a:prstGeom>
        </p:spPr>
        <p:txBody>
          <a:bodyPr/>
          <a:lstStyle>
            <a:lvl1pPr marL="342892" indent="-342892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31" indent="-285743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16945D-7463-43F9-B460-2CF43DA2003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2667" y="5045515"/>
            <a:ext cx="603083" cy="91188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D9C951-7795-4013-A98F-41CA15626A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7885" y="5045515"/>
            <a:ext cx="603083" cy="91188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138E91-A144-4218-9895-5E4D3582AD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80967" y="5045515"/>
            <a:ext cx="603574" cy="91188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F4E6B6-BDAE-40A5-9E22-D7B6320CBA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70698" y="5045515"/>
            <a:ext cx="1273303" cy="91188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E71CFAF4-5909-4817-B92D-CE4D29DFF7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5045515"/>
            <a:ext cx="5679249" cy="91188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E6DC0A-1388-4428-BA38-59223C425A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481059" y="5045515"/>
            <a:ext cx="603083" cy="91188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pic>
        <p:nvPicPr>
          <p:cNvPr id="21" name="Picture 20" descr="Logos of the U.S. Department of Health and Human Services and Centers for Disease Control and Prevention" title="LOGOS">
            <a:extLst>
              <a:ext uri="{FF2B5EF4-FFF2-40B4-BE49-F238E27FC236}">
                <a16:creationId xmlns:a16="http://schemas.microsoft.com/office/drawing/2014/main" id="{84213D48-D055-4EE8-9726-533AB8E26A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40" y="4280110"/>
            <a:ext cx="1254584" cy="71925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F318103-E3F0-462E-A0BE-161EC7EA9C7C}"/>
              </a:ext>
            </a:extLst>
          </p:cNvPr>
          <p:cNvGrpSpPr/>
          <p:nvPr userDrawn="1"/>
        </p:nvGrpSpPr>
        <p:grpSpPr>
          <a:xfrm>
            <a:off x="1" y="2"/>
            <a:ext cx="267157" cy="895570"/>
            <a:chOff x="2721769" y="2050256"/>
            <a:chExt cx="442912" cy="146966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2A256B-3279-4135-9C44-56940C3F4D28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n>
                  <a:noFill/>
                </a:ln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D7CDBA5-E900-4510-9676-E670A0189CF4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624150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TA SLIDE 2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A71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892" indent="-342892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31" indent="-285743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2" y="1200151"/>
            <a:ext cx="3879669" cy="3143250"/>
          </a:xfrm>
          <a:prstGeom prst="rect">
            <a:avLst/>
          </a:prstGeom>
        </p:spPr>
        <p:txBody>
          <a:bodyPr/>
          <a:lstStyle>
            <a:lvl1pPr marL="342892" indent="-342892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31" indent="-285743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16945D-7463-43F9-B460-2CF43DA2003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2667" y="5045515"/>
            <a:ext cx="603083" cy="91188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D9C951-7795-4013-A98F-41CA15626A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7885" y="5045515"/>
            <a:ext cx="603083" cy="91188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138E91-A144-4218-9895-5E4D3582AD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80967" y="5045515"/>
            <a:ext cx="603574" cy="91188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F4E6B6-BDAE-40A5-9E22-D7B6320CBA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70698" y="5045515"/>
            <a:ext cx="1273303" cy="91188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E71CFAF4-5909-4817-B92D-CE4D29DFF7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5045515"/>
            <a:ext cx="5679249" cy="91188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E6DC0A-1388-4428-BA38-59223C425A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481059" y="5045515"/>
            <a:ext cx="603083" cy="91188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F318103-E3F0-462E-A0BE-161EC7EA9C7C}"/>
              </a:ext>
            </a:extLst>
          </p:cNvPr>
          <p:cNvGrpSpPr/>
          <p:nvPr userDrawn="1"/>
        </p:nvGrpSpPr>
        <p:grpSpPr>
          <a:xfrm>
            <a:off x="1" y="2"/>
            <a:ext cx="267157" cy="895570"/>
            <a:chOff x="2721769" y="2050256"/>
            <a:chExt cx="442912" cy="146966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2A256B-3279-4135-9C44-56940C3F4D28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n>
                  <a:noFill/>
                </a:ln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D7CDBA5-E900-4510-9676-E670A0189CF4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537950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A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614" y="2441364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79613" y="3516737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pic>
        <p:nvPicPr>
          <p:cNvPr id="4" name="Picture 3" descr="Logos of the U.S. Department of Health and Human Services and Centers for Disease Control and Prevention" title="LOGOS">
            <a:extLst>
              <a:ext uri="{FF2B5EF4-FFF2-40B4-BE49-F238E27FC236}">
                <a16:creationId xmlns:a16="http://schemas.microsoft.com/office/drawing/2014/main" id="{1338F5EA-D0AF-428F-B372-DAC2A9B1C5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230" y="4280110"/>
            <a:ext cx="1254584" cy="71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019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_background">
    <p:bg>
      <p:bgPr>
        <a:solidFill>
          <a:srgbClr val="006A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1EDB832-85DB-47C2-990D-C76F1161C2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7069" y="506187"/>
            <a:ext cx="4484352" cy="43463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614" y="2441364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79613" y="3516737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pic>
        <p:nvPicPr>
          <p:cNvPr id="4" name="Picture 3" descr="Logos of the U.S. Department of Health and Human Services and Centers for Disease Control and Prevention" title="LOGOS">
            <a:extLst>
              <a:ext uri="{FF2B5EF4-FFF2-40B4-BE49-F238E27FC236}">
                <a16:creationId xmlns:a16="http://schemas.microsoft.com/office/drawing/2014/main" id="{1338F5EA-D0AF-428F-B372-DAC2A9B1C5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230" y="4280110"/>
            <a:ext cx="1254584" cy="71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9681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6082667" y="5045515"/>
            <a:ext cx="603083" cy="91188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6677885" y="5045515"/>
            <a:ext cx="603083" cy="91188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7280967" y="5045515"/>
            <a:ext cx="603574" cy="91188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7870698" y="5045515"/>
            <a:ext cx="1273303" cy="91188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2" name="Rectangle 20"/>
          <p:cNvSpPr>
            <a:spLocks noChangeArrowheads="1"/>
          </p:cNvSpPr>
          <p:nvPr userDrawn="1"/>
        </p:nvSpPr>
        <p:spPr bwMode="auto">
          <a:xfrm>
            <a:off x="1" y="5045515"/>
            <a:ext cx="5679249" cy="91188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5481059" y="5045515"/>
            <a:ext cx="603083" cy="91188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205980"/>
            <a:ext cx="8229600" cy="689591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A7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5" name="Text Placeholder 7"/>
          <p:cNvSpPr>
            <a:spLocks noGrp="1"/>
          </p:cNvSpPr>
          <p:nvPr userDrawn="1"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230183" indent="-230183">
              <a:buClr>
                <a:srgbClr val="005DAA"/>
              </a:buClr>
              <a:buFont typeface="Wingdings" panose="05000000000000000000" pitchFamily="2" charset="2"/>
              <a:buChar char="§"/>
              <a:defRPr sz="2000">
                <a:solidFill>
                  <a:srgbClr val="2D2D2D"/>
                </a:solidFill>
              </a:defRPr>
            </a:lvl1pPr>
            <a:lvl2pPr>
              <a:buClr>
                <a:srgbClr val="532E63"/>
              </a:buClr>
              <a:defRPr sz="2000">
                <a:solidFill>
                  <a:srgbClr val="2D2D2D"/>
                </a:solidFill>
              </a:defRPr>
            </a:lvl2pPr>
            <a:lvl3pPr>
              <a:buClr>
                <a:srgbClr val="9A3B26"/>
              </a:buClr>
              <a:defRPr sz="2000">
                <a:solidFill>
                  <a:srgbClr val="2D2D2D"/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1" name="Picture 20" descr="Logos of the U.S. Department of Health and Human Services and Centers for Disease Control and Prevention" title="LOGOS">
            <a:extLst>
              <a:ext uri="{FF2B5EF4-FFF2-40B4-BE49-F238E27FC236}">
                <a16:creationId xmlns:a16="http://schemas.microsoft.com/office/drawing/2014/main" id="{5EB3B0CC-979E-4460-961A-7E5D5213A0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40" y="4501098"/>
            <a:ext cx="869114" cy="49826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256BCB5-3FA6-46A4-BD0C-A091D9F1922D}"/>
              </a:ext>
            </a:extLst>
          </p:cNvPr>
          <p:cNvGrpSpPr/>
          <p:nvPr userDrawn="1"/>
        </p:nvGrpSpPr>
        <p:grpSpPr>
          <a:xfrm>
            <a:off x="1" y="2"/>
            <a:ext cx="267157" cy="895570"/>
            <a:chOff x="2721769" y="2050256"/>
            <a:chExt cx="442912" cy="14696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5B91796-8B0E-4339-853E-86194B92F336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n>
                  <a:noFill/>
                </a:ln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B4E0A8E-0F30-4F8C-A535-BEEA20A4E70F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551143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140"/>
          <a:stretch/>
        </p:blipFill>
        <p:spPr>
          <a:xfrm>
            <a:off x="1956" y="4251555"/>
            <a:ext cx="9144000" cy="88316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27219" y="2746825"/>
            <a:ext cx="6639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</a:br>
            <a:b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</a:br>
            <a:b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4" name="Picture 3" descr="Logos of the U.S. Department of Health and Human Services and the Centers for Disease Control and Prevention." title="Logo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46855"/>
            <a:ext cx="9144000" cy="887868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0" y="4246855"/>
            <a:ext cx="9144000" cy="887868"/>
            <a:chOff x="0" y="-11827"/>
            <a:chExt cx="9144000" cy="170018"/>
          </a:xfrm>
        </p:grpSpPr>
        <p:sp>
          <p:nvSpPr>
            <p:cNvPr id="6" name="bk object 25"/>
            <p:cNvSpPr/>
            <p:nvPr userDrawn="1"/>
          </p:nvSpPr>
          <p:spPr>
            <a:xfrm>
              <a:off x="0" y="-11827"/>
              <a:ext cx="522365" cy="170018"/>
            </a:xfrm>
            <a:custGeom>
              <a:avLst/>
              <a:gdLst/>
              <a:ahLst/>
              <a:cxnLst/>
              <a:rect l="l" t="t" r="r" b="b"/>
              <a:pathLst>
                <a:path w="1047115" h="1413510">
                  <a:moveTo>
                    <a:pt x="1046875" y="0"/>
                  </a:moveTo>
                  <a:lnTo>
                    <a:pt x="0" y="0"/>
                  </a:lnTo>
                  <a:lnTo>
                    <a:pt x="0" y="1412925"/>
                  </a:lnTo>
                  <a:lnTo>
                    <a:pt x="869393" y="1412925"/>
                  </a:lnTo>
                  <a:lnTo>
                    <a:pt x="1046875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7" name="bk object 26"/>
            <p:cNvSpPr/>
            <p:nvPr userDrawn="1"/>
          </p:nvSpPr>
          <p:spPr>
            <a:xfrm>
              <a:off x="340051" y="-11827"/>
              <a:ext cx="863535" cy="170018"/>
            </a:xfrm>
            <a:custGeom>
              <a:avLst/>
              <a:gdLst/>
              <a:ahLst/>
              <a:cxnLst/>
              <a:rect l="l" t="t" r="r" b="b"/>
              <a:pathLst>
                <a:path w="1731010" h="1413510">
                  <a:moveTo>
                    <a:pt x="1730918" y="0"/>
                  </a:moveTo>
                  <a:lnTo>
                    <a:pt x="179633" y="0"/>
                  </a:lnTo>
                  <a:lnTo>
                    <a:pt x="0" y="1412925"/>
                  </a:lnTo>
                  <a:lnTo>
                    <a:pt x="1296345" y="1412925"/>
                  </a:lnTo>
                  <a:lnTo>
                    <a:pt x="1730918" y="0"/>
                  </a:lnTo>
                  <a:close/>
                </a:path>
              </a:pathLst>
            </a:custGeom>
            <a:solidFill>
              <a:srgbClr val="1D56B3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8" name="bk object 27"/>
            <p:cNvSpPr/>
            <p:nvPr userDrawn="1"/>
          </p:nvSpPr>
          <p:spPr>
            <a:xfrm>
              <a:off x="878274" y="-11827"/>
              <a:ext cx="1343452" cy="170018"/>
            </a:xfrm>
            <a:custGeom>
              <a:avLst/>
              <a:gdLst/>
              <a:ahLst/>
              <a:cxnLst/>
              <a:rect l="l" t="t" r="r" b="b"/>
              <a:pathLst>
                <a:path w="2693035" h="1413510">
                  <a:moveTo>
                    <a:pt x="2692774" y="0"/>
                  </a:moveTo>
                  <a:lnTo>
                    <a:pt x="435654" y="0"/>
                  </a:lnTo>
                  <a:lnTo>
                    <a:pt x="0" y="1412925"/>
                  </a:lnTo>
                  <a:lnTo>
                    <a:pt x="1878492" y="1412925"/>
                  </a:lnTo>
                  <a:lnTo>
                    <a:pt x="2692774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9" name="bk object 28"/>
            <p:cNvSpPr/>
            <p:nvPr userDrawn="1"/>
          </p:nvSpPr>
          <p:spPr>
            <a:xfrm>
              <a:off x="1654598" y="-11827"/>
              <a:ext cx="1362458" cy="170018"/>
            </a:xfrm>
            <a:custGeom>
              <a:avLst/>
              <a:gdLst/>
              <a:ahLst/>
              <a:cxnLst/>
              <a:rect l="l" t="t" r="r" b="b"/>
              <a:pathLst>
                <a:path w="2731134" h="1413510">
                  <a:moveTo>
                    <a:pt x="2730969" y="0"/>
                  </a:moveTo>
                  <a:lnTo>
                    <a:pt x="816445" y="0"/>
                  </a:lnTo>
                  <a:lnTo>
                    <a:pt x="0" y="1412925"/>
                  </a:lnTo>
                  <a:lnTo>
                    <a:pt x="1593978" y="1412925"/>
                  </a:lnTo>
                  <a:lnTo>
                    <a:pt x="2730969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0" name="bk object 29"/>
            <p:cNvSpPr/>
            <p:nvPr userDrawn="1"/>
          </p:nvSpPr>
          <p:spPr>
            <a:xfrm>
              <a:off x="2304805" y="-11827"/>
              <a:ext cx="937659" cy="170018"/>
            </a:xfrm>
            <a:custGeom>
              <a:avLst/>
              <a:gdLst/>
              <a:ahLst/>
              <a:cxnLst/>
              <a:rect l="l" t="t" r="r" b="b"/>
              <a:pathLst>
                <a:path w="1879600" h="1413510">
                  <a:moveTo>
                    <a:pt x="1879368" y="0"/>
                  </a:moveTo>
                  <a:lnTo>
                    <a:pt x="1140221" y="0"/>
                  </a:lnTo>
                  <a:lnTo>
                    <a:pt x="0" y="1412925"/>
                  </a:lnTo>
                  <a:lnTo>
                    <a:pt x="621900" y="1412925"/>
                  </a:lnTo>
                  <a:lnTo>
                    <a:pt x="1879368" y="0"/>
                  </a:lnTo>
                  <a:close/>
                </a:path>
              </a:pathLst>
            </a:custGeom>
            <a:solidFill>
              <a:srgbClr val="17468F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1" name="bk object 30"/>
            <p:cNvSpPr/>
            <p:nvPr userDrawn="1"/>
          </p:nvSpPr>
          <p:spPr>
            <a:xfrm>
              <a:off x="2554809" y="-11827"/>
              <a:ext cx="2483849" cy="170018"/>
            </a:xfrm>
            <a:custGeom>
              <a:avLst/>
              <a:gdLst/>
              <a:ahLst/>
              <a:cxnLst/>
              <a:rect l="l" t="t" r="r" b="b"/>
              <a:pathLst>
                <a:path w="4979034" h="1413510">
                  <a:moveTo>
                    <a:pt x="4978576" y="0"/>
                  </a:moveTo>
                  <a:lnTo>
                    <a:pt x="1262846" y="0"/>
                  </a:lnTo>
                  <a:lnTo>
                    <a:pt x="0" y="1412925"/>
                  </a:lnTo>
                  <a:lnTo>
                    <a:pt x="3093828" y="1412925"/>
                  </a:lnTo>
                  <a:lnTo>
                    <a:pt x="4978576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2" name="bk object 31"/>
            <p:cNvSpPr/>
            <p:nvPr userDrawn="1"/>
          </p:nvSpPr>
          <p:spPr>
            <a:xfrm>
              <a:off x="3835845" y="-11827"/>
              <a:ext cx="1915234" cy="170018"/>
            </a:xfrm>
            <a:custGeom>
              <a:avLst/>
              <a:gdLst/>
              <a:ahLst/>
              <a:cxnLst/>
              <a:rect l="l" t="t" r="r" b="b"/>
              <a:pathLst>
                <a:path w="3839209" h="1413510">
                  <a:moveTo>
                    <a:pt x="3838727" y="0"/>
                  </a:moveTo>
                  <a:lnTo>
                    <a:pt x="1891189" y="0"/>
                  </a:lnTo>
                  <a:lnTo>
                    <a:pt x="0" y="1412925"/>
                  </a:lnTo>
                  <a:lnTo>
                    <a:pt x="1625414" y="1412925"/>
                  </a:lnTo>
                  <a:lnTo>
                    <a:pt x="3838727" y="0"/>
                  </a:lnTo>
                  <a:close/>
                </a:path>
              </a:pathLst>
            </a:custGeom>
            <a:solidFill>
              <a:srgbClr val="536DB3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3" name="bk object 32"/>
            <p:cNvSpPr/>
            <p:nvPr userDrawn="1"/>
          </p:nvSpPr>
          <p:spPr>
            <a:xfrm>
              <a:off x="4458868" y="-11827"/>
              <a:ext cx="4685132" cy="170018"/>
            </a:xfrm>
            <a:custGeom>
              <a:avLst/>
              <a:gdLst/>
              <a:ahLst/>
              <a:cxnLst/>
              <a:rect l="l" t="t" r="r" b="b"/>
              <a:pathLst>
                <a:path w="9391650" h="1413510">
                  <a:moveTo>
                    <a:pt x="9391076" y="0"/>
                  </a:moveTo>
                  <a:lnTo>
                    <a:pt x="2213316" y="0"/>
                  </a:lnTo>
                  <a:lnTo>
                    <a:pt x="0" y="1412929"/>
                  </a:lnTo>
                  <a:lnTo>
                    <a:pt x="9391076" y="1412929"/>
                  </a:lnTo>
                  <a:lnTo>
                    <a:pt x="9391076" y="0"/>
                  </a:lnTo>
                  <a:close/>
                </a:path>
              </a:pathLst>
            </a:custGeom>
            <a:gradFill>
              <a:gsLst>
                <a:gs pos="0">
                  <a:srgbClr val="103064"/>
                </a:gs>
                <a:gs pos="100000">
                  <a:srgbClr val="17468F"/>
                </a:gs>
              </a:gsLst>
              <a:lin ang="0" scaled="0"/>
            </a:gra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pic>
        <p:nvPicPr>
          <p:cNvPr id="16" name="Picture 15" descr="Logos of the U.S. Department of Health and Human Services and Centers for Disease Control and Prevention" title="LOGOS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327" y="4339941"/>
            <a:ext cx="1254584" cy="7192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08E3E0E-8007-4E08-9AE4-D29BCAE7C5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256" y="175642"/>
            <a:ext cx="3684774" cy="347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7265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140"/>
          <a:stretch/>
        </p:blipFill>
        <p:spPr>
          <a:xfrm>
            <a:off x="1956" y="4251555"/>
            <a:ext cx="9144000" cy="88316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27219" y="2746825"/>
            <a:ext cx="6639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</a:br>
            <a:b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</a:br>
            <a:b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4" name="Picture 3" descr="Logos of the U.S. Department of Health and Human Services and the Centers for Disease Control and Prevention." title="Logo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46855"/>
            <a:ext cx="9144000" cy="887868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0" y="4246855"/>
            <a:ext cx="9144000" cy="887868"/>
            <a:chOff x="0" y="-11827"/>
            <a:chExt cx="9144000" cy="170018"/>
          </a:xfrm>
        </p:grpSpPr>
        <p:sp>
          <p:nvSpPr>
            <p:cNvPr id="6" name="bk object 25"/>
            <p:cNvSpPr/>
            <p:nvPr userDrawn="1"/>
          </p:nvSpPr>
          <p:spPr>
            <a:xfrm>
              <a:off x="0" y="-11827"/>
              <a:ext cx="522365" cy="170018"/>
            </a:xfrm>
            <a:custGeom>
              <a:avLst/>
              <a:gdLst/>
              <a:ahLst/>
              <a:cxnLst/>
              <a:rect l="l" t="t" r="r" b="b"/>
              <a:pathLst>
                <a:path w="1047115" h="1413510">
                  <a:moveTo>
                    <a:pt x="1046875" y="0"/>
                  </a:moveTo>
                  <a:lnTo>
                    <a:pt x="0" y="0"/>
                  </a:lnTo>
                  <a:lnTo>
                    <a:pt x="0" y="1412925"/>
                  </a:lnTo>
                  <a:lnTo>
                    <a:pt x="869393" y="1412925"/>
                  </a:lnTo>
                  <a:lnTo>
                    <a:pt x="1046875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7" name="bk object 26"/>
            <p:cNvSpPr/>
            <p:nvPr userDrawn="1"/>
          </p:nvSpPr>
          <p:spPr>
            <a:xfrm>
              <a:off x="340051" y="-11827"/>
              <a:ext cx="863535" cy="170018"/>
            </a:xfrm>
            <a:custGeom>
              <a:avLst/>
              <a:gdLst/>
              <a:ahLst/>
              <a:cxnLst/>
              <a:rect l="l" t="t" r="r" b="b"/>
              <a:pathLst>
                <a:path w="1731010" h="1413510">
                  <a:moveTo>
                    <a:pt x="1730918" y="0"/>
                  </a:moveTo>
                  <a:lnTo>
                    <a:pt x="179633" y="0"/>
                  </a:lnTo>
                  <a:lnTo>
                    <a:pt x="0" y="1412925"/>
                  </a:lnTo>
                  <a:lnTo>
                    <a:pt x="1296345" y="1412925"/>
                  </a:lnTo>
                  <a:lnTo>
                    <a:pt x="1730918" y="0"/>
                  </a:lnTo>
                  <a:close/>
                </a:path>
              </a:pathLst>
            </a:custGeom>
            <a:solidFill>
              <a:srgbClr val="1D56B3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8" name="bk object 27"/>
            <p:cNvSpPr/>
            <p:nvPr userDrawn="1"/>
          </p:nvSpPr>
          <p:spPr>
            <a:xfrm>
              <a:off x="878274" y="-11827"/>
              <a:ext cx="1343452" cy="170018"/>
            </a:xfrm>
            <a:custGeom>
              <a:avLst/>
              <a:gdLst/>
              <a:ahLst/>
              <a:cxnLst/>
              <a:rect l="l" t="t" r="r" b="b"/>
              <a:pathLst>
                <a:path w="2693035" h="1413510">
                  <a:moveTo>
                    <a:pt x="2692774" y="0"/>
                  </a:moveTo>
                  <a:lnTo>
                    <a:pt x="435654" y="0"/>
                  </a:lnTo>
                  <a:lnTo>
                    <a:pt x="0" y="1412925"/>
                  </a:lnTo>
                  <a:lnTo>
                    <a:pt x="1878492" y="1412925"/>
                  </a:lnTo>
                  <a:lnTo>
                    <a:pt x="2692774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9" name="bk object 28"/>
            <p:cNvSpPr/>
            <p:nvPr userDrawn="1"/>
          </p:nvSpPr>
          <p:spPr>
            <a:xfrm>
              <a:off x="1654598" y="-11827"/>
              <a:ext cx="1362458" cy="170018"/>
            </a:xfrm>
            <a:custGeom>
              <a:avLst/>
              <a:gdLst/>
              <a:ahLst/>
              <a:cxnLst/>
              <a:rect l="l" t="t" r="r" b="b"/>
              <a:pathLst>
                <a:path w="2731134" h="1413510">
                  <a:moveTo>
                    <a:pt x="2730969" y="0"/>
                  </a:moveTo>
                  <a:lnTo>
                    <a:pt x="816445" y="0"/>
                  </a:lnTo>
                  <a:lnTo>
                    <a:pt x="0" y="1412925"/>
                  </a:lnTo>
                  <a:lnTo>
                    <a:pt x="1593978" y="1412925"/>
                  </a:lnTo>
                  <a:lnTo>
                    <a:pt x="2730969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0" name="bk object 29"/>
            <p:cNvSpPr/>
            <p:nvPr userDrawn="1"/>
          </p:nvSpPr>
          <p:spPr>
            <a:xfrm>
              <a:off x="2304805" y="-11827"/>
              <a:ext cx="937659" cy="170018"/>
            </a:xfrm>
            <a:custGeom>
              <a:avLst/>
              <a:gdLst/>
              <a:ahLst/>
              <a:cxnLst/>
              <a:rect l="l" t="t" r="r" b="b"/>
              <a:pathLst>
                <a:path w="1879600" h="1413510">
                  <a:moveTo>
                    <a:pt x="1879368" y="0"/>
                  </a:moveTo>
                  <a:lnTo>
                    <a:pt x="1140221" y="0"/>
                  </a:lnTo>
                  <a:lnTo>
                    <a:pt x="0" y="1412925"/>
                  </a:lnTo>
                  <a:lnTo>
                    <a:pt x="621900" y="1412925"/>
                  </a:lnTo>
                  <a:lnTo>
                    <a:pt x="1879368" y="0"/>
                  </a:lnTo>
                  <a:close/>
                </a:path>
              </a:pathLst>
            </a:custGeom>
            <a:solidFill>
              <a:srgbClr val="17468F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1" name="bk object 30"/>
            <p:cNvSpPr/>
            <p:nvPr userDrawn="1"/>
          </p:nvSpPr>
          <p:spPr>
            <a:xfrm>
              <a:off x="2554809" y="-11827"/>
              <a:ext cx="2483849" cy="170018"/>
            </a:xfrm>
            <a:custGeom>
              <a:avLst/>
              <a:gdLst/>
              <a:ahLst/>
              <a:cxnLst/>
              <a:rect l="l" t="t" r="r" b="b"/>
              <a:pathLst>
                <a:path w="4979034" h="1413510">
                  <a:moveTo>
                    <a:pt x="4978576" y="0"/>
                  </a:moveTo>
                  <a:lnTo>
                    <a:pt x="1262846" y="0"/>
                  </a:lnTo>
                  <a:lnTo>
                    <a:pt x="0" y="1412925"/>
                  </a:lnTo>
                  <a:lnTo>
                    <a:pt x="3093828" y="1412925"/>
                  </a:lnTo>
                  <a:lnTo>
                    <a:pt x="4978576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2" name="bk object 31"/>
            <p:cNvSpPr/>
            <p:nvPr userDrawn="1"/>
          </p:nvSpPr>
          <p:spPr>
            <a:xfrm>
              <a:off x="3835845" y="-11827"/>
              <a:ext cx="1915234" cy="170018"/>
            </a:xfrm>
            <a:custGeom>
              <a:avLst/>
              <a:gdLst/>
              <a:ahLst/>
              <a:cxnLst/>
              <a:rect l="l" t="t" r="r" b="b"/>
              <a:pathLst>
                <a:path w="3839209" h="1413510">
                  <a:moveTo>
                    <a:pt x="3838727" y="0"/>
                  </a:moveTo>
                  <a:lnTo>
                    <a:pt x="1891189" y="0"/>
                  </a:lnTo>
                  <a:lnTo>
                    <a:pt x="0" y="1412925"/>
                  </a:lnTo>
                  <a:lnTo>
                    <a:pt x="1625414" y="1412925"/>
                  </a:lnTo>
                  <a:lnTo>
                    <a:pt x="3838727" y="0"/>
                  </a:lnTo>
                  <a:close/>
                </a:path>
              </a:pathLst>
            </a:custGeom>
            <a:solidFill>
              <a:srgbClr val="536DB3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3" name="bk object 32"/>
            <p:cNvSpPr/>
            <p:nvPr userDrawn="1"/>
          </p:nvSpPr>
          <p:spPr>
            <a:xfrm>
              <a:off x="4458868" y="-11827"/>
              <a:ext cx="4685132" cy="170018"/>
            </a:xfrm>
            <a:custGeom>
              <a:avLst/>
              <a:gdLst/>
              <a:ahLst/>
              <a:cxnLst/>
              <a:rect l="l" t="t" r="r" b="b"/>
              <a:pathLst>
                <a:path w="9391650" h="1413510">
                  <a:moveTo>
                    <a:pt x="9391076" y="0"/>
                  </a:moveTo>
                  <a:lnTo>
                    <a:pt x="2213316" y="0"/>
                  </a:lnTo>
                  <a:lnTo>
                    <a:pt x="0" y="1412929"/>
                  </a:lnTo>
                  <a:lnTo>
                    <a:pt x="9391076" y="1412929"/>
                  </a:lnTo>
                  <a:lnTo>
                    <a:pt x="9391076" y="0"/>
                  </a:lnTo>
                  <a:close/>
                </a:path>
              </a:pathLst>
            </a:custGeom>
            <a:gradFill>
              <a:gsLst>
                <a:gs pos="0">
                  <a:srgbClr val="103064"/>
                </a:gs>
                <a:gs pos="100000">
                  <a:srgbClr val="17468F"/>
                </a:gs>
              </a:gsLst>
              <a:lin ang="0" scaled="0"/>
            </a:gra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pic>
        <p:nvPicPr>
          <p:cNvPr id="16" name="Picture 15" descr="Logos of the U.S. Department of Health and Human Services and Centers for Disease Control and Prevention" title="LOGOS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327" y="4339941"/>
            <a:ext cx="1254584" cy="7192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A43ECC-BBFF-4967-9F45-5667FFC0EE1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54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9329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T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6082667" y="5045515"/>
            <a:ext cx="603083" cy="91188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6677885" y="5045515"/>
            <a:ext cx="603083" cy="91188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7280967" y="5045515"/>
            <a:ext cx="603574" cy="91188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7870698" y="5045515"/>
            <a:ext cx="1273303" cy="91188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2" name="Rectangle 20"/>
          <p:cNvSpPr>
            <a:spLocks noChangeArrowheads="1"/>
          </p:cNvSpPr>
          <p:nvPr userDrawn="1"/>
        </p:nvSpPr>
        <p:spPr bwMode="auto">
          <a:xfrm>
            <a:off x="1" y="5045515"/>
            <a:ext cx="5679249" cy="91188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5481059" y="5045515"/>
            <a:ext cx="603083" cy="91188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205980"/>
            <a:ext cx="8229600" cy="689591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A7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5" name="Text Placeholder 7"/>
          <p:cNvSpPr>
            <a:spLocks noGrp="1"/>
          </p:cNvSpPr>
          <p:nvPr userDrawn="1"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230183" indent="-230183">
              <a:buClr>
                <a:srgbClr val="005DAA"/>
              </a:buClr>
              <a:buFont typeface="Wingdings" panose="05000000000000000000" pitchFamily="2" charset="2"/>
              <a:buChar char="§"/>
              <a:defRPr sz="2000">
                <a:solidFill>
                  <a:srgbClr val="2D2D2D"/>
                </a:solidFill>
              </a:defRPr>
            </a:lvl1pPr>
            <a:lvl2pPr>
              <a:buClr>
                <a:srgbClr val="532E63"/>
              </a:buClr>
              <a:defRPr sz="2000">
                <a:solidFill>
                  <a:srgbClr val="2D2D2D"/>
                </a:solidFill>
              </a:defRPr>
            </a:lvl2pPr>
            <a:lvl3pPr>
              <a:buClr>
                <a:srgbClr val="9A3B26"/>
              </a:buClr>
              <a:defRPr sz="2000">
                <a:solidFill>
                  <a:srgbClr val="2D2D2D"/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56BCB5-3FA6-46A4-BD0C-A091D9F1922D}"/>
              </a:ext>
            </a:extLst>
          </p:cNvPr>
          <p:cNvGrpSpPr/>
          <p:nvPr userDrawn="1"/>
        </p:nvGrpSpPr>
        <p:grpSpPr>
          <a:xfrm>
            <a:off x="1" y="2"/>
            <a:ext cx="267157" cy="895570"/>
            <a:chOff x="2721769" y="2050256"/>
            <a:chExt cx="442912" cy="14696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5B91796-8B0E-4339-853E-86194B92F336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n>
                  <a:noFill/>
                </a:ln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B4E0A8E-0F30-4F8C-A535-BEEA20A4E70F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660317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2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A71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892" indent="-342892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31" indent="-285743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2" y="1200151"/>
            <a:ext cx="3879669" cy="3143250"/>
          </a:xfrm>
          <a:prstGeom prst="rect">
            <a:avLst/>
          </a:prstGeom>
        </p:spPr>
        <p:txBody>
          <a:bodyPr/>
          <a:lstStyle>
            <a:lvl1pPr marL="342892" indent="-342892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31" indent="-285743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16945D-7463-43F9-B460-2CF43DA2003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2667" y="5045515"/>
            <a:ext cx="603083" cy="91188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D9C951-7795-4013-A98F-41CA15626A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7885" y="5045515"/>
            <a:ext cx="603083" cy="91188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138E91-A144-4218-9895-5E4D3582AD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80967" y="5045515"/>
            <a:ext cx="603574" cy="91188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F4E6B6-BDAE-40A5-9E22-D7B6320CBA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70698" y="5045515"/>
            <a:ext cx="1273303" cy="91188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E71CFAF4-5909-4817-B92D-CE4D29DFF7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5045515"/>
            <a:ext cx="5679249" cy="91188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E6DC0A-1388-4428-BA38-59223C425A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481059" y="5045515"/>
            <a:ext cx="603083" cy="91188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pic>
        <p:nvPicPr>
          <p:cNvPr id="21" name="Picture 20" descr="Logos of the U.S. Department of Health and Human Services and Centers for Disease Control and Prevention" title="LOGOS">
            <a:extLst>
              <a:ext uri="{FF2B5EF4-FFF2-40B4-BE49-F238E27FC236}">
                <a16:creationId xmlns:a16="http://schemas.microsoft.com/office/drawing/2014/main" id="{84213D48-D055-4EE8-9726-533AB8E26A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40" y="4280110"/>
            <a:ext cx="1254584" cy="71925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F318103-E3F0-462E-A0BE-161EC7EA9C7C}"/>
              </a:ext>
            </a:extLst>
          </p:cNvPr>
          <p:cNvGrpSpPr/>
          <p:nvPr userDrawn="1"/>
        </p:nvGrpSpPr>
        <p:grpSpPr>
          <a:xfrm>
            <a:off x="1" y="2"/>
            <a:ext cx="267157" cy="895570"/>
            <a:chOff x="2721769" y="2050256"/>
            <a:chExt cx="442912" cy="146966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2A256B-3279-4135-9C44-56940C3F4D28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n>
                  <a:noFill/>
                </a:ln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D7CDBA5-E900-4510-9676-E670A0189CF4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382686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TA SLIDE 2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A71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892" indent="-342892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31" indent="-285743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2" y="1200151"/>
            <a:ext cx="3879669" cy="3143250"/>
          </a:xfrm>
          <a:prstGeom prst="rect">
            <a:avLst/>
          </a:prstGeom>
        </p:spPr>
        <p:txBody>
          <a:bodyPr/>
          <a:lstStyle>
            <a:lvl1pPr marL="342892" indent="-342892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31" indent="-285743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16945D-7463-43F9-B460-2CF43DA2003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2667" y="5045515"/>
            <a:ext cx="603083" cy="91188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D9C951-7795-4013-A98F-41CA15626A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7885" y="5045515"/>
            <a:ext cx="603083" cy="91188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138E91-A144-4218-9895-5E4D3582AD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80967" y="5045515"/>
            <a:ext cx="603574" cy="91188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F4E6B6-BDAE-40A5-9E22-D7B6320CBA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70698" y="5045515"/>
            <a:ext cx="1273303" cy="91188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E71CFAF4-5909-4817-B92D-CE4D29DFF7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5045515"/>
            <a:ext cx="5679249" cy="91188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E6DC0A-1388-4428-BA38-59223C425A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481059" y="5045515"/>
            <a:ext cx="603083" cy="91188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F318103-E3F0-462E-A0BE-161EC7EA9C7C}"/>
              </a:ext>
            </a:extLst>
          </p:cNvPr>
          <p:cNvGrpSpPr/>
          <p:nvPr userDrawn="1"/>
        </p:nvGrpSpPr>
        <p:grpSpPr>
          <a:xfrm>
            <a:off x="1" y="2"/>
            <a:ext cx="267157" cy="895570"/>
            <a:chOff x="2721769" y="2050256"/>
            <a:chExt cx="442912" cy="146966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2A256B-3279-4135-9C44-56940C3F4D28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n>
                  <a:noFill/>
                </a:ln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D7CDBA5-E900-4510-9676-E670A0189CF4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794923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A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614" y="2441364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79613" y="3516737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pic>
        <p:nvPicPr>
          <p:cNvPr id="4" name="Picture 3" descr="Logos of the U.S. Department of Health and Human Services and Centers for Disease Control and Prevention" title="LOGOS">
            <a:extLst>
              <a:ext uri="{FF2B5EF4-FFF2-40B4-BE49-F238E27FC236}">
                <a16:creationId xmlns:a16="http://schemas.microsoft.com/office/drawing/2014/main" id="{1338F5EA-D0AF-428F-B372-DAC2A9B1C5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230" y="4280110"/>
            <a:ext cx="1254584" cy="71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6275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_background">
    <p:bg>
      <p:bgPr>
        <a:solidFill>
          <a:srgbClr val="006A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1EDB832-85DB-47C2-990D-C76F1161C2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7069" y="506187"/>
            <a:ext cx="4484352" cy="43463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614" y="2441364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79613" y="3516737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pic>
        <p:nvPicPr>
          <p:cNvPr id="4" name="Picture 3" descr="Logos of the U.S. Department of Health and Human Services and Centers for Disease Control and Prevention" title="LOGOS">
            <a:extLst>
              <a:ext uri="{FF2B5EF4-FFF2-40B4-BE49-F238E27FC236}">
                <a16:creationId xmlns:a16="http://schemas.microsoft.com/office/drawing/2014/main" id="{1338F5EA-D0AF-428F-B372-DAC2A9B1C5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230" y="4280110"/>
            <a:ext cx="1254584" cy="71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7801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140"/>
          <a:stretch/>
        </p:blipFill>
        <p:spPr>
          <a:xfrm>
            <a:off x="1956" y="4251555"/>
            <a:ext cx="9144000" cy="88316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27219" y="2746825"/>
            <a:ext cx="6639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</a:br>
            <a:b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</a:br>
            <a:b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200">
                <a:solidFill>
                  <a:srgbClr val="2D2D2D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4" name="Picture 3" descr="Logos of the U.S. Department of Health and Human Services and the Centers for Disease Control and Prevention." title="Logo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46855"/>
            <a:ext cx="9144000" cy="887868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0" y="4246855"/>
            <a:ext cx="9144000" cy="887868"/>
            <a:chOff x="0" y="-11827"/>
            <a:chExt cx="9144000" cy="170018"/>
          </a:xfrm>
        </p:grpSpPr>
        <p:sp>
          <p:nvSpPr>
            <p:cNvPr id="6" name="bk object 25"/>
            <p:cNvSpPr/>
            <p:nvPr userDrawn="1"/>
          </p:nvSpPr>
          <p:spPr>
            <a:xfrm>
              <a:off x="0" y="-11827"/>
              <a:ext cx="522365" cy="170018"/>
            </a:xfrm>
            <a:custGeom>
              <a:avLst/>
              <a:gdLst/>
              <a:ahLst/>
              <a:cxnLst/>
              <a:rect l="l" t="t" r="r" b="b"/>
              <a:pathLst>
                <a:path w="1047115" h="1413510">
                  <a:moveTo>
                    <a:pt x="1046875" y="0"/>
                  </a:moveTo>
                  <a:lnTo>
                    <a:pt x="0" y="0"/>
                  </a:lnTo>
                  <a:lnTo>
                    <a:pt x="0" y="1412925"/>
                  </a:lnTo>
                  <a:lnTo>
                    <a:pt x="869393" y="1412925"/>
                  </a:lnTo>
                  <a:lnTo>
                    <a:pt x="1046875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7" name="bk object 26"/>
            <p:cNvSpPr/>
            <p:nvPr userDrawn="1"/>
          </p:nvSpPr>
          <p:spPr>
            <a:xfrm>
              <a:off x="340051" y="-11827"/>
              <a:ext cx="863535" cy="170018"/>
            </a:xfrm>
            <a:custGeom>
              <a:avLst/>
              <a:gdLst/>
              <a:ahLst/>
              <a:cxnLst/>
              <a:rect l="l" t="t" r="r" b="b"/>
              <a:pathLst>
                <a:path w="1731010" h="1413510">
                  <a:moveTo>
                    <a:pt x="1730918" y="0"/>
                  </a:moveTo>
                  <a:lnTo>
                    <a:pt x="179633" y="0"/>
                  </a:lnTo>
                  <a:lnTo>
                    <a:pt x="0" y="1412925"/>
                  </a:lnTo>
                  <a:lnTo>
                    <a:pt x="1296345" y="1412925"/>
                  </a:lnTo>
                  <a:lnTo>
                    <a:pt x="1730918" y="0"/>
                  </a:lnTo>
                  <a:close/>
                </a:path>
              </a:pathLst>
            </a:custGeom>
            <a:solidFill>
              <a:srgbClr val="1D56B3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8" name="bk object 27"/>
            <p:cNvSpPr/>
            <p:nvPr userDrawn="1"/>
          </p:nvSpPr>
          <p:spPr>
            <a:xfrm>
              <a:off x="878274" y="-11827"/>
              <a:ext cx="1343452" cy="170018"/>
            </a:xfrm>
            <a:custGeom>
              <a:avLst/>
              <a:gdLst/>
              <a:ahLst/>
              <a:cxnLst/>
              <a:rect l="l" t="t" r="r" b="b"/>
              <a:pathLst>
                <a:path w="2693035" h="1413510">
                  <a:moveTo>
                    <a:pt x="2692774" y="0"/>
                  </a:moveTo>
                  <a:lnTo>
                    <a:pt x="435654" y="0"/>
                  </a:lnTo>
                  <a:lnTo>
                    <a:pt x="0" y="1412925"/>
                  </a:lnTo>
                  <a:lnTo>
                    <a:pt x="1878492" y="1412925"/>
                  </a:lnTo>
                  <a:lnTo>
                    <a:pt x="2692774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9" name="bk object 28"/>
            <p:cNvSpPr/>
            <p:nvPr userDrawn="1"/>
          </p:nvSpPr>
          <p:spPr>
            <a:xfrm>
              <a:off x="1654598" y="-11827"/>
              <a:ext cx="1362458" cy="170018"/>
            </a:xfrm>
            <a:custGeom>
              <a:avLst/>
              <a:gdLst/>
              <a:ahLst/>
              <a:cxnLst/>
              <a:rect l="l" t="t" r="r" b="b"/>
              <a:pathLst>
                <a:path w="2731134" h="1413510">
                  <a:moveTo>
                    <a:pt x="2730969" y="0"/>
                  </a:moveTo>
                  <a:lnTo>
                    <a:pt x="816445" y="0"/>
                  </a:lnTo>
                  <a:lnTo>
                    <a:pt x="0" y="1412925"/>
                  </a:lnTo>
                  <a:lnTo>
                    <a:pt x="1593978" y="1412925"/>
                  </a:lnTo>
                  <a:lnTo>
                    <a:pt x="2730969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0" name="bk object 29"/>
            <p:cNvSpPr/>
            <p:nvPr userDrawn="1"/>
          </p:nvSpPr>
          <p:spPr>
            <a:xfrm>
              <a:off x="2304805" y="-11827"/>
              <a:ext cx="937659" cy="170018"/>
            </a:xfrm>
            <a:custGeom>
              <a:avLst/>
              <a:gdLst/>
              <a:ahLst/>
              <a:cxnLst/>
              <a:rect l="l" t="t" r="r" b="b"/>
              <a:pathLst>
                <a:path w="1879600" h="1413510">
                  <a:moveTo>
                    <a:pt x="1879368" y="0"/>
                  </a:moveTo>
                  <a:lnTo>
                    <a:pt x="1140221" y="0"/>
                  </a:lnTo>
                  <a:lnTo>
                    <a:pt x="0" y="1412925"/>
                  </a:lnTo>
                  <a:lnTo>
                    <a:pt x="621900" y="1412925"/>
                  </a:lnTo>
                  <a:lnTo>
                    <a:pt x="1879368" y="0"/>
                  </a:lnTo>
                  <a:close/>
                </a:path>
              </a:pathLst>
            </a:custGeom>
            <a:solidFill>
              <a:srgbClr val="17468F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1" name="bk object 30"/>
            <p:cNvSpPr/>
            <p:nvPr userDrawn="1"/>
          </p:nvSpPr>
          <p:spPr>
            <a:xfrm>
              <a:off x="2554809" y="-11827"/>
              <a:ext cx="2483849" cy="170018"/>
            </a:xfrm>
            <a:custGeom>
              <a:avLst/>
              <a:gdLst/>
              <a:ahLst/>
              <a:cxnLst/>
              <a:rect l="l" t="t" r="r" b="b"/>
              <a:pathLst>
                <a:path w="4979034" h="1413510">
                  <a:moveTo>
                    <a:pt x="4978576" y="0"/>
                  </a:moveTo>
                  <a:lnTo>
                    <a:pt x="1262846" y="0"/>
                  </a:lnTo>
                  <a:lnTo>
                    <a:pt x="0" y="1412925"/>
                  </a:lnTo>
                  <a:lnTo>
                    <a:pt x="3093828" y="1412925"/>
                  </a:lnTo>
                  <a:lnTo>
                    <a:pt x="4978576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2" name="bk object 31"/>
            <p:cNvSpPr/>
            <p:nvPr userDrawn="1"/>
          </p:nvSpPr>
          <p:spPr>
            <a:xfrm>
              <a:off x="3835845" y="-11827"/>
              <a:ext cx="1915234" cy="170018"/>
            </a:xfrm>
            <a:custGeom>
              <a:avLst/>
              <a:gdLst/>
              <a:ahLst/>
              <a:cxnLst/>
              <a:rect l="l" t="t" r="r" b="b"/>
              <a:pathLst>
                <a:path w="3839209" h="1413510">
                  <a:moveTo>
                    <a:pt x="3838727" y="0"/>
                  </a:moveTo>
                  <a:lnTo>
                    <a:pt x="1891189" y="0"/>
                  </a:lnTo>
                  <a:lnTo>
                    <a:pt x="0" y="1412925"/>
                  </a:lnTo>
                  <a:lnTo>
                    <a:pt x="1625414" y="1412925"/>
                  </a:lnTo>
                  <a:lnTo>
                    <a:pt x="3838727" y="0"/>
                  </a:lnTo>
                  <a:close/>
                </a:path>
              </a:pathLst>
            </a:custGeom>
            <a:solidFill>
              <a:srgbClr val="536DB3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3" name="bk object 32"/>
            <p:cNvSpPr/>
            <p:nvPr userDrawn="1"/>
          </p:nvSpPr>
          <p:spPr>
            <a:xfrm>
              <a:off x="4458868" y="-11827"/>
              <a:ext cx="4685132" cy="170018"/>
            </a:xfrm>
            <a:custGeom>
              <a:avLst/>
              <a:gdLst/>
              <a:ahLst/>
              <a:cxnLst/>
              <a:rect l="l" t="t" r="r" b="b"/>
              <a:pathLst>
                <a:path w="9391650" h="1413510">
                  <a:moveTo>
                    <a:pt x="9391076" y="0"/>
                  </a:moveTo>
                  <a:lnTo>
                    <a:pt x="2213316" y="0"/>
                  </a:lnTo>
                  <a:lnTo>
                    <a:pt x="0" y="1412929"/>
                  </a:lnTo>
                  <a:lnTo>
                    <a:pt x="9391076" y="1412929"/>
                  </a:lnTo>
                  <a:lnTo>
                    <a:pt x="9391076" y="0"/>
                  </a:lnTo>
                  <a:close/>
                </a:path>
              </a:pathLst>
            </a:custGeom>
            <a:gradFill>
              <a:gsLst>
                <a:gs pos="0">
                  <a:srgbClr val="103064"/>
                </a:gs>
                <a:gs pos="100000">
                  <a:srgbClr val="17468F"/>
                </a:gs>
              </a:gsLst>
              <a:lin ang="0" scaled="0"/>
            </a:gra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pic>
        <p:nvPicPr>
          <p:cNvPr id="16" name="Picture 15" descr="Logos of the U.S. Department of Health and Human Services and Centers for Disease Control and Prevention" title="LOGOS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327" y="4339941"/>
            <a:ext cx="1254584" cy="7192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08E3E0E-8007-4E08-9AE4-D29BCAE7C5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256" y="175642"/>
            <a:ext cx="3684774" cy="347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7319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5769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724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37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892" indent="-3428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1pPr>
      <a:lvl2pPr marL="742931" indent="-28574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2pPr>
      <a:lvl3pPr marL="1142972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4pPr>
      <a:lvl5pPr marL="2057348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926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37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892" indent="-3428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1pPr>
      <a:lvl2pPr marL="742931" indent="-28574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2pPr>
      <a:lvl3pPr marL="1142972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4pPr>
      <a:lvl5pPr marL="2057348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771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37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892" indent="-3428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1pPr>
      <a:lvl2pPr marL="742931" indent="-28574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2pPr>
      <a:lvl3pPr marL="1142972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4pPr>
      <a:lvl5pPr marL="2057348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6.png"/><Relationship Id="rId4" Type="http://schemas.openxmlformats.org/officeDocument/2006/relationships/hyperlink" Target="https://imperialcollegelondon.github.io/orphanhood_trends/?country=~US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imperialcollegelondon.github.io/orphanhood_calculator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www.medrxiv.org/content/10.1101/2022.05.08.22274788v1.full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thelancet.com/journals/lanchi/article/PIIS2352-4642(22)00005-0/fulltext" TargetMode="External"/><Relationship Id="rId5" Type="http://schemas.openxmlformats.org/officeDocument/2006/relationships/hyperlink" Target="https://journals.sagepub.com/doi/full/10.1177/0022427817699035" TargetMode="External"/><Relationship Id="rId4" Type="http://schemas.openxmlformats.org/officeDocument/2006/relationships/hyperlink" Target="https://citizen.digital/blogs/bwire-battle-against-violent-extremism-can-be-won-239828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thelancet.com/journals/lanchi/article/PIIS2352-4642(22)00005-0/fulltext" TargetMode="Externa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6" descr="Logos of the United States Department of Health and Human Services and Centers for Disease Control and Preven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4886327"/>
            <a:ext cx="190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429732-E9A9-4DA6-8ECC-2F1B3D12E7C7}"/>
              </a:ext>
            </a:extLst>
          </p:cNvPr>
          <p:cNvSpPr/>
          <p:nvPr/>
        </p:nvSpPr>
        <p:spPr>
          <a:xfrm>
            <a:off x="329627" y="0"/>
            <a:ext cx="8836498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  <a:latin typeface="Calibri"/>
                <a:cs typeface="Calibri"/>
              </a:rPr>
              <a:t>COVID-19-Associated Orphanhood and Deaths among </a:t>
            </a:r>
            <a:r>
              <a:rPr lang="en-US" sz="2000" b="1" dirty="0">
                <a:solidFill>
                  <a:schemeClr val="bg2"/>
                </a:solidFill>
                <a:latin typeface="Calibri"/>
              </a:rPr>
              <a:t>Grandparent Caregivers: The Far-reaching Impact of Pandemic Disparities </a:t>
            </a:r>
            <a:r>
              <a:rPr lang="en-US" sz="2000" b="1" dirty="0">
                <a:solidFill>
                  <a:schemeClr val="bg2"/>
                </a:solidFill>
                <a:latin typeface="Calibri"/>
                <a:cs typeface="Calibri"/>
              </a:rPr>
              <a:t> </a:t>
            </a:r>
            <a:endParaRPr lang="en-US" sz="2000" b="1" kern="1200" dirty="0">
              <a:solidFill>
                <a:schemeClr val="bg2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E9E1EE-B87C-4BA1-AFF4-7AC75224F917}"/>
              </a:ext>
            </a:extLst>
          </p:cNvPr>
          <p:cNvSpPr/>
          <p:nvPr/>
        </p:nvSpPr>
        <p:spPr>
          <a:xfrm>
            <a:off x="88900" y="1222682"/>
            <a:ext cx="57957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Susan Hillis, Ph.D., M.S. </a:t>
            </a:r>
          </a:p>
          <a:p>
            <a:pPr defTabSz="1219170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Co-Chair, Global Reference Group on Children Affected by COVID-19 and Crisis:  Joint  Estimates and Action</a:t>
            </a:r>
          </a:p>
          <a:p>
            <a:pPr defTabSz="1219170"/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219170"/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Gretchen Bachman, M.B.A.</a:t>
            </a:r>
          </a:p>
          <a:p>
            <a:pPr defTabSz="1219170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United States Agency for International Development (USAID)</a:t>
            </a:r>
          </a:p>
          <a:p>
            <a:pPr defTabSz="1219170"/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219170"/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219170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June 13, 2022</a:t>
            </a:r>
          </a:p>
          <a:p>
            <a:endParaRPr lang="en-US" sz="12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On behalf of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Global Reference Group on Children Affected by COVID-19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DED9D3-A4C2-488B-B4AA-30AA13520097}"/>
              </a:ext>
            </a:extLst>
          </p:cNvPr>
          <p:cNvSpPr txBox="1"/>
          <p:nvPr/>
        </p:nvSpPr>
        <p:spPr>
          <a:xfrm>
            <a:off x="4882393" y="4924209"/>
            <a:ext cx="40670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/>
              <a:t>www.cdc.gov/coronavirus/2019-ncov/global-covid-19/index.html</a:t>
            </a:r>
            <a:endParaRPr lang="en-US" sz="10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47332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F89908EE-FB83-4809-BBB2-4E93A0C6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6343"/>
            <a:ext cx="8229600" cy="441278"/>
          </a:xfrm>
        </p:spPr>
        <p:txBody>
          <a:bodyPr lIns="91440" tIns="45720" rIns="91440" bIns="45720" anchor="b" anchorCtr="0"/>
          <a:lstStyle/>
          <a:p>
            <a:r>
              <a:rPr lang="en-US" sz="2000" dirty="0">
                <a:latin typeface="Calibri"/>
                <a:cs typeface="Calibri"/>
              </a:rPr>
              <a:t>Global minimum estimates  of children affected by COVID-19-associated orphanhood and caregiver death, Feb 26,2020 – Feb 14, 2022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D7F08B-82EC-974A-3C9E-DB99A5C4C8C1}"/>
              </a:ext>
            </a:extLst>
          </p:cNvPr>
          <p:cNvSpPr txBox="1"/>
          <p:nvPr/>
        </p:nvSpPr>
        <p:spPr>
          <a:xfrm>
            <a:off x="1174751" y="4588818"/>
            <a:ext cx="741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</a:rPr>
              <a:t>Sources: Imperial COVID-19 Orphanhood </a:t>
            </a:r>
            <a:r>
              <a:rPr lang="en-US" sz="800" dirty="0">
                <a:latin typeface="Calibri" panose="020F0502020204030204" pitchFamily="34" charset="0"/>
              </a:rPr>
              <a:t>Calculator available at: </a:t>
            </a:r>
            <a:r>
              <a:rPr lang="en-US" sz="800" dirty="0">
                <a:latin typeface="Calibri" panose="020F0502020204030204" pitchFamily="34" charset="0"/>
                <a:hlinkClick r:id="rId4"/>
              </a:rPr>
              <a:t>https://imperialcollegelondon.github.io/orphanhood_trends/</a:t>
            </a:r>
            <a:r>
              <a:rPr lang="en-US" sz="800" dirty="0">
                <a:latin typeface="Calibri" panose="020F0502020204030204" pitchFamily="34" charset="0"/>
              </a:rPr>
              <a:t>  </a:t>
            </a:r>
            <a:endParaRPr lang="en-US" sz="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329448-J_Orphanhood_World_Twitter_1200x675.mp4" descr="329448-J_Orphanhood_World_Twitter_1200x675.mp4">
            <a:hlinkClick r:id="" action="ppaction://media"/>
            <a:extLst>
              <a:ext uri="{FF2B5EF4-FFF2-40B4-BE49-F238E27FC236}">
                <a16:creationId xmlns:a16="http://schemas.microsoft.com/office/drawing/2014/main" id="{7DBC47D0-A0B9-4F80-B3DC-C675AEFB46B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7250" y="826683"/>
            <a:ext cx="7416799" cy="356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582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F89908EE-FB83-4809-BBB2-4E93A0C6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5405"/>
            <a:ext cx="8229600" cy="441278"/>
          </a:xfrm>
        </p:spPr>
        <p:txBody>
          <a:bodyPr lIns="91440" tIns="45720" rIns="91440" bIns="45720" anchor="b" anchorCtr="0"/>
          <a:lstStyle/>
          <a:p>
            <a:r>
              <a:rPr lang="en-US" sz="2000" dirty="0">
                <a:latin typeface="Calibri"/>
                <a:cs typeface="Calibri"/>
              </a:rPr>
              <a:t>Global minimum estimates  of children affected by COVID-19-associated orphanhood and caregiver death, update for May 12, 2022</a:t>
            </a:r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EDD929-B2BE-0F4D-81E5-ADBE46E07425}"/>
              </a:ext>
            </a:extLst>
          </p:cNvPr>
          <p:cNvSpPr txBox="1"/>
          <p:nvPr/>
        </p:nvSpPr>
        <p:spPr>
          <a:xfrm>
            <a:off x="1263607" y="4104701"/>
            <a:ext cx="67425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Source: Cumulative numbers Real-time COVID-19 Orphanhood Calculator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  <a:hlinkClick r:id="rId2"/>
              </a:rPr>
              <a:t>https://imperialcollegelondon.github.io/orphanhood_calculator/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52013F-C083-BBB6-B754-0CACF7077D40}"/>
              </a:ext>
            </a:extLst>
          </p:cNvPr>
          <p:cNvSpPr txBox="1"/>
          <p:nvPr/>
        </p:nvSpPr>
        <p:spPr>
          <a:xfrm>
            <a:off x="6137743" y="1244090"/>
            <a:ext cx="239041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0D3D92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7.5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million children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CF2CB0-1FF3-BB91-25D8-EC59AD40FCB4}"/>
              </a:ext>
            </a:extLst>
          </p:cNvPr>
          <p:cNvSpPr txBox="1"/>
          <p:nvPr/>
        </p:nvSpPr>
        <p:spPr>
          <a:xfrm>
            <a:off x="6137744" y="2373463"/>
            <a:ext cx="239041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>
                <a:ln>
                  <a:noFill/>
                </a:ln>
                <a:solidFill>
                  <a:srgbClr val="0098D7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8</a:t>
            </a:r>
            <a:r>
              <a:rPr kumimoji="0" lang="en-GB" sz="3200" b="1" i="0" u="none" strike="noStrike" kern="0" cap="none" spc="0" normalizeH="0" baseline="0" noProof="0">
                <a:ln>
                  <a:noFill/>
                </a:ln>
                <a:solidFill>
                  <a:srgbClr val="0098D7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.0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million children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16927F-5716-FA7C-7723-4B0775D7E627}"/>
              </a:ext>
            </a:extLst>
          </p:cNvPr>
          <p:cNvSpPr txBox="1"/>
          <p:nvPr/>
        </p:nvSpPr>
        <p:spPr>
          <a:xfrm>
            <a:off x="5870865" y="3428053"/>
            <a:ext cx="267616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>
                <a:ln>
                  <a:noFill/>
                </a:ln>
                <a:solidFill>
                  <a:srgbClr val="802182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10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802182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.4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million children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EC981C7-7F67-2523-655A-06372C6E408E}"/>
              </a:ext>
            </a:extLst>
          </p:cNvPr>
          <p:cNvCxnSpPr>
            <a:cxnSpLocks/>
          </p:cNvCxnSpPr>
          <p:nvPr/>
        </p:nvCxnSpPr>
        <p:spPr>
          <a:xfrm>
            <a:off x="2098518" y="1745875"/>
            <a:ext cx="4651505" cy="0"/>
          </a:xfrm>
          <a:prstGeom prst="line">
            <a:avLst/>
          </a:prstGeom>
          <a:ln w="9525">
            <a:solidFill>
              <a:srgbClr val="0D3D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A7AEF99-DB5A-B302-22D9-FCDF6AAC0915}"/>
              </a:ext>
            </a:extLst>
          </p:cNvPr>
          <p:cNvCxnSpPr>
            <a:cxnSpLocks/>
          </p:cNvCxnSpPr>
          <p:nvPr/>
        </p:nvCxnSpPr>
        <p:spPr>
          <a:xfrm>
            <a:off x="2136258" y="2855064"/>
            <a:ext cx="4651505" cy="0"/>
          </a:xfrm>
          <a:prstGeom prst="line">
            <a:avLst/>
          </a:prstGeom>
          <a:ln w="9525">
            <a:solidFill>
              <a:srgbClr val="0098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FDB649A-1CD5-5163-D7BC-DAC338849522}"/>
              </a:ext>
            </a:extLst>
          </p:cNvPr>
          <p:cNvCxnSpPr>
            <a:cxnSpLocks/>
          </p:cNvCxnSpPr>
          <p:nvPr/>
        </p:nvCxnSpPr>
        <p:spPr>
          <a:xfrm>
            <a:off x="2137558" y="3942607"/>
            <a:ext cx="4652901" cy="0"/>
          </a:xfrm>
          <a:prstGeom prst="line">
            <a:avLst/>
          </a:prstGeom>
          <a:ln w="9525">
            <a:solidFill>
              <a:srgbClr val="802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2EE0D0A-B20B-A1A6-A260-5D905779535F}"/>
              </a:ext>
            </a:extLst>
          </p:cNvPr>
          <p:cNvGrpSpPr/>
          <p:nvPr/>
        </p:nvGrpSpPr>
        <p:grpSpPr>
          <a:xfrm>
            <a:off x="755519" y="843256"/>
            <a:ext cx="4532349" cy="3146979"/>
            <a:chOff x="755519" y="843256"/>
            <a:chExt cx="4532349" cy="314697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6C14018-2BB8-2862-0136-E1F8F87EFD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672" t="9117" r="16366" b="10018"/>
            <a:stretch/>
          </p:blipFill>
          <p:spPr>
            <a:xfrm>
              <a:off x="755519" y="843256"/>
              <a:ext cx="4532349" cy="3146979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8337258-EF89-FAF7-B433-10FEA539973A}"/>
                </a:ext>
              </a:extLst>
            </p:cNvPr>
            <p:cNvSpPr txBox="1"/>
            <p:nvPr/>
          </p:nvSpPr>
          <p:spPr>
            <a:xfrm>
              <a:off x="2038529" y="1914525"/>
              <a:ext cx="1672985" cy="261610"/>
            </a:xfrm>
            <a:prstGeom prst="rect">
              <a:avLst/>
            </a:prstGeom>
            <a:solidFill>
              <a:schemeClr val="bg2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/>
                  <a:sym typeface="Arial"/>
                </a:rPr>
                <a:t>Loss of primary caregivers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3EADC0C-EB8B-8AA2-3B0F-8BB2DAFEB712}"/>
                </a:ext>
              </a:extLst>
            </p:cNvPr>
            <p:cNvCxnSpPr/>
            <p:nvPr/>
          </p:nvCxnSpPr>
          <p:spPr>
            <a:xfrm flipH="1" flipV="1">
              <a:off x="3634955" y="1866539"/>
              <a:ext cx="8087" cy="312709"/>
            </a:xfrm>
            <a:prstGeom prst="straightConnector1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061081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FCAAD9D-0AE7-4B94-842B-F1FEDE7AC5C6}"/>
              </a:ext>
            </a:extLst>
          </p:cNvPr>
          <p:cNvSpPr txBox="1"/>
          <p:nvPr/>
        </p:nvSpPr>
        <p:spPr>
          <a:xfrm>
            <a:off x="263763" y="6893"/>
            <a:ext cx="402061" cy="56527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0E4BDA1-96F9-B042-8355-3F6954B07165}"/>
              </a:ext>
            </a:extLst>
          </p:cNvPr>
          <p:cNvGrpSpPr/>
          <p:nvPr/>
        </p:nvGrpSpPr>
        <p:grpSpPr>
          <a:xfrm>
            <a:off x="3207434" y="15964"/>
            <a:ext cx="5862426" cy="825772"/>
            <a:chOff x="3207434" y="15964"/>
            <a:chExt cx="5862426" cy="8257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1F7CD64-A2BB-CC4C-91F1-AD569923231F}"/>
                </a:ext>
              </a:extLst>
            </p:cNvPr>
            <p:cNvSpPr/>
            <p:nvPr/>
          </p:nvSpPr>
          <p:spPr>
            <a:xfrm>
              <a:off x="3207434" y="15964"/>
              <a:ext cx="2672861" cy="18098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D25A626-2231-134A-AE38-C5C77DA6F7C9}"/>
                </a:ext>
              </a:extLst>
            </p:cNvPr>
            <p:cNvSpPr/>
            <p:nvPr/>
          </p:nvSpPr>
          <p:spPr>
            <a:xfrm>
              <a:off x="7385538" y="27687"/>
              <a:ext cx="1684322" cy="814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E415870-87EB-E147-A190-2E4A260DB58E}"/>
              </a:ext>
            </a:extLst>
          </p:cNvPr>
          <p:cNvSpPr/>
          <p:nvPr/>
        </p:nvSpPr>
        <p:spPr>
          <a:xfrm>
            <a:off x="665824" y="4801742"/>
            <a:ext cx="8404036" cy="2437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26443BA-90C2-134A-9E2C-5808987C264E}"/>
              </a:ext>
            </a:extLst>
          </p:cNvPr>
          <p:cNvGrpSpPr/>
          <p:nvPr/>
        </p:nvGrpSpPr>
        <p:grpSpPr>
          <a:xfrm>
            <a:off x="1" y="2"/>
            <a:ext cx="9144000" cy="5136701"/>
            <a:chOff x="1" y="2"/>
            <a:chExt cx="9144000" cy="513670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A85AA2-F6B1-1F48-B585-C139CA207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2667" y="5045515"/>
              <a:ext cx="603083" cy="91188"/>
            </a:xfrm>
            <a:prstGeom prst="rect">
              <a:avLst/>
            </a:prstGeom>
            <a:solidFill>
              <a:srgbClr val="B01519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E4569D5-55EE-204D-BACC-100B5DB8E3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7885" y="5045515"/>
              <a:ext cx="603083" cy="91188"/>
            </a:xfrm>
            <a:prstGeom prst="rect">
              <a:avLst/>
            </a:prstGeom>
            <a:solidFill>
              <a:srgbClr val="FBAB18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1422945-FD80-4144-8636-0A34C5166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0967" y="5045515"/>
              <a:ext cx="603574" cy="91188"/>
            </a:xfrm>
            <a:prstGeom prst="rect">
              <a:avLst/>
            </a:prstGeom>
            <a:solidFill>
              <a:srgbClr val="292B6E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13BA5C8-A990-6548-9369-1F3481382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0698" y="5045515"/>
              <a:ext cx="1273303" cy="91188"/>
            </a:xfrm>
            <a:prstGeom prst="rect">
              <a:avLst/>
            </a:prstGeom>
            <a:solidFill>
              <a:srgbClr val="4656A6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Rectangle 20">
              <a:extLst>
                <a:ext uri="{FF2B5EF4-FFF2-40B4-BE49-F238E27FC236}">
                  <a16:creationId xmlns:a16="http://schemas.microsoft.com/office/drawing/2014/main" id="{A5C451F2-50CF-3D45-AEE9-C323F6E2B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5045515"/>
              <a:ext cx="5679249" cy="91188"/>
            </a:xfrm>
            <a:prstGeom prst="rect">
              <a:avLst/>
            </a:prstGeom>
            <a:solidFill>
              <a:srgbClr val="17468F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16B1405-71D6-044A-BD61-D9C678608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1059" y="5045515"/>
              <a:ext cx="603083" cy="91188"/>
            </a:xfrm>
            <a:prstGeom prst="rect">
              <a:avLst/>
            </a:prstGeom>
            <a:solidFill>
              <a:srgbClr val="55BF8B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A46EEB6-6690-1348-8D47-C5754D872323}"/>
                </a:ext>
              </a:extLst>
            </p:cNvPr>
            <p:cNvGrpSpPr/>
            <p:nvPr/>
          </p:nvGrpSpPr>
          <p:grpSpPr>
            <a:xfrm>
              <a:off x="1" y="2"/>
              <a:ext cx="267157" cy="895570"/>
              <a:chOff x="2721769" y="2050256"/>
              <a:chExt cx="442912" cy="146966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5F7CD34-F892-1844-AAF7-C6CC52AD0CAE}"/>
                  </a:ext>
                </a:extLst>
              </p:cNvPr>
              <p:cNvSpPr/>
              <p:nvPr userDrawn="1"/>
            </p:nvSpPr>
            <p:spPr>
              <a:xfrm>
                <a:off x="2721769" y="2050256"/>
                <a:ext cx="442912" cy="1335882"/>
              </a:xfrm>
              <a:prstGeom prst="rect">
                <a:avLst/>
              </a:prstGeom>
              <a:solidFill>
                <a:srgbClr val="2D2C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248BE79-12E8-AD4E-BD8A-F1A10EDA301B}"/>
                  </a:ext>
                </a:extLst>
              </p:cNvPr>
              <p:cNvSpPr/>
              <p:nvPr userDrawn="1"/>
            </p:nvSpPr>
            <p:spPr>
              <a:xfrm>
                <a:off x="2721769" y="3386138"/>
                <a:ext cx="442912" cy="133778"/>
              </a:xfrm>
              <a:prstGeom prst="rect">
                <a:avLst/>
              </a:prstGeom>
              <a:solidFill>
                <a:srgbClr val="F0A8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  <a:sym typeface="Arial"/>
                </a:endParaRPr>
              </a:p>
            </p:txBody>
          </p:sp>
        </p:grpSp>
        <p:pic>
          <p:nvPicPr>
            <p:cNvPr id="18" name="Picture 17" descr="Logos of the U.S. Department of Health and Human Services and Centers for Disease Control and Prevention" title="LOGOS">
              <a:extLst>
                <a:ext uri="{FF2B5EF4-FFF2-40B4-BE49-F238E27FC236}">
                  <a16:creationId xmlns:a16="http://schemas.microsoft.com/office/drawing/2014/main" id="{AA84928D-37AE-FC48-B00C-35C3E0134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3440" y="4501098"/>
              <a:ext cx="869114" cy="498262"/>
            </a:xfrm>
            <a:prstGeom prst="rect">
              <a:avLst/>
            </a:prstGeom>
          </p:spPr>
        </p:pic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4894065F-D286-C04E-B8B8-D6331D871034}"/>
                </a:ext>
              </a:extLst>
            </p:cNvPr>
            <p:cNvSpPr txBox="1">
              <a:spLocks/>
            </p:cNvSpPr>
            <p:nvPr/>
          </p:nvSpPr>
          <p:spPr>
            <a:xfrm>
              <a:off x="530920" y="172060"/>
              <a:ext cx="8229600" cy="689591"/>
            </a:xfrm>
            <a:prstGeom prst="rect">
              <a:avLst/>
            </a:prstGeom>
          </p:spPr>
          <p:txBody>
            <a:bodyPr anchor="b" anchorCtr="0"/>
            <a:lstStyle>
              <a:lvl1pPr algn="l" rtl="0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defRPr sz="2800" b="1" kern="1200" baseline="0">
                  <a:solidFill>
                    <a:srgbClr val="006A71"/>
                  </a:solidFill>
                  <a:effectLst/>
                  <a:latin typeface="Calibri" pitchFamily="34" charset="0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yriad Web Pro" panose="020B0503030403020204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yriad Web Pro" panose="020B0503030403020204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yriad Web Pro" panose="020B0503030403020204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yriad Web Pro" panose="020B0503030403020204" pitchFamily="34" charset="0"/>
                </a:defRPr>
              </a:lvl5pPr>
              <a:lvl6pPr marL="457189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yriad Web Pro" panose="020B0503030403020204" pitchFamily="34" charset="0"/>
                </a:defRPr>
              </a:lvl6pPr>
              <a:lvl7pPr marL="914378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yriad Web Pro" panose="020B0503030403020204" pitchFamily="34" charset="0"/>
                </a:defRPr>
              </a:lvl7pPr>
              <a:lvl8pPr marL="1371566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yriad Web Pro" panose="020B0503030403020204" pitchFamily="34" charset="0"/>
                </a:defRPr>
              </a:lvl8pPr>
              <a:lvl9pPr marL="1828754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yriad Web Pro" panose="020B0503030403020204" pitchFamily="34" charset="0"/>
                </a:defRPr>
              </a:lvl9pPr>
            </a:lstStyle>
            <a:p>
              <a:r>
                <a:rPr lang="en-US" sz="2000" dirty="0"/>
                <a:t>Regional trends in minimum estimates of COVID-19-associated orphanhood​ and caregiver death, March 1 – May 1, 2022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3E9BA32-25BC-7373-8913-CC5EDA3B63B3}"/>
              </a:ext>
            </a:extLst>
          </p:cNvPr>
          <p:cNvSpPr txBox="1"/>
          <p:nvPr/>
        </p:nvSpPr>
        <p:spPr>
          <a:xfrm>
            <a:off x="1449504" y="4603905"/>
            <a:ext cx="6016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Source: 10.4 Million Children Affected by COVID-19-associated Orphanhood and Caregiver Death: An Imperative</a:t>
            </a:r>
            <a:b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for Action available at:  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https://www.medrxiv.org/content/10.1101/2022.05.08.22274788v1.full.pdf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90AB4B5-B1B9-FE27-3B97-B42A2C4711E4}"/>
              </a:ext>
            </a:extLst>
          </p:cNvPr>
          <p:cNvSpPr/>
          <p:nvPr/>
        </p:nvSpPr>
        <p:spPr>
          <a:xfrm>
            <a:off x="310522" y="989351"/>
            <a:ext cx="8408757" cy="1648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6E24333-8C73-BC16-2F83-6522FAC7EF09}"/>
              </a:ext>
            </a:extLst>
          </p:cNvPr>
          <p:cNvGrpSpPr/>
          <p:nvPr/>
        </p:nvGrpSpPr>
        <p:grpSpPr>
          <a:xfrm>
            <a:off x="2204875" y="937637"/>
            <a:ext cx="5076092" cy="3624768"/>
            <a:chOff x="1719293" y="962593"/>
            <a:chExt cx="5390465" cy="397492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DD90F4C-59AE-DC59-9E15-4679F20ACFCD}"/>
                </a:ext>
              </a:extLst>
            </p:cNvPr>
            <p:cNvGrpSpPr/>
            <p:nvPr/>
          </p:nvGrpSpPr>
          <p:grpSpPr>
            <a:xfrm>
              <a:off x="1719293" y="962593"/>
              <a:ext cx="4818966" cy="3974926"/>
              <a:chOff x="1994211" y="1061402"/>
              <a:chExt cx="4506086" cy="3688827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5C865348-54AD-4E9A-49D5-B64F1C1B4F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94211" y="1061402"/>
                <a:ext cx="4506086" cy="3688827"/>
              </a:xfrm>
              <a:prstGeom prst="rect">
                <a:avLst/>
              </a:prstGeom>
            </p:spPr>
          </p:pic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2352764-A284-A58C-D13C-4DC8A0797F22}"/>
                  </a:ext>
                </a:extLst>
              </p:cNvPr>
              <p:cNvSpPr/>
              <p:nvPr/>
            </p:nvSpPr>
            <p:spPr>
              <a:xfrm>
                <a:off x="2157506" y="1071797"/>
                <a:ext cx="179294" cy="19521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CB5AB98-7B3A-DB61-B576-FE75F654F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24481" y="2306918"/>
              <a:ext cx="1385277" cy="13717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475583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FCAAD9D-0AE7-4B94-842B-F1FEDE7AC5C6}"/>
              </a:ext>
            </a:extLst>
          </p:cNvPr>
          <p:cNvSpPr txBox="1"/>
          <p:nvPr/>
        </p:nvSpPr>
        <p:spPr>
          <a:xfrm>
            <a:off x="263763" y="6893"/>
            <a:ext cx="402061" cy="56527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0E4BDA1-96F9-B042-8355-3F6954B07165}"/>
              </a:ext>
            </a:extLst>
          </p:cNvPr>
          <p:cNvGrpSpPr/>
          <p:nvPr/>
        </p:nvGrpSpPr>
        <p:grpSpPr>
          <a:xfrm>
            <a:off x="3207434" y="15964"/>
            <a:ext cx="5862426" cy="825772"/>
            <a:chOff x="3207434" y="15964"/>
            <a:chExt cx="5862426" cy="8257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1F7CD64-A2BB-CC4C-91F1-AD569923231F}"/>
                </a:ext>
              </a:extLst>
            </p:cNvPr>
            <p:cNvSpPr/>
            <p:nvPr/>
          </p:nvSpPr>
          <p:spPr>
            <a:xfrm>
              <a:off x="3207434" y="15964"/>
              <a:ext cx="2672861" cy="18098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D25A626-2231-134A-AE38-C5C77DA6F7C9}"/>
                </a:ext>
              </a:extLst>
            </p:cNvPr>
            <p:cNvSpPr/>
            <p:nvPr/>
          </p:nvSpPr>
          <p:spPr>
            <a:xfrm>
              <a:off x="7385538" y="27687"/>
              <a:ext cx="1684322" cy="814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E415870-87EB-E147-A190-2E4A260DB58E}"/>
              </a:ext>
            </a:extLst>
          </p:cNvPr>
          <p:cNvSpPr/>
          <p:nvPr/>
        </p:nvSpPr>
        <p:spPr>
          <a:xfrm>
            <a:off x="665824" y="4801742"/>
            <a:ext cx="8404036" cy="2437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26443BA-90C2-134A-9E2C-5808987C264E}"/>
              </a:ext>
            </a:extLst>
          </p:cNvPr>
          <p:cNvGrpSpPr/>
          <p:nvPr/>
        </p:nvGrpSpPr>
        <p:grpSpPr>
          <a:xfrm>
            <a:off x="1" y="2"/>
            <a:ext cx="9144000" cy="5136701"/>
            <a:chOff x="1" y="2"/>
            <a:chExt cx="9144000" cy="513670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A85AA2-F6B1-1F48-B585-C139CA207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2667" y="5045515"/>
              <a:ext cx="603083" cy="91188"/>
            </a:xfrm>
            <a:prstGeom prst="rect">
              <a:avLst/>
            </a:prstGeom>
            <a:solidFill>
              <a:srgbClr val="B01519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E4569D5-55EE-204D-BACC-100B5DB8E3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7885" y="5045515"/>
              <a:ext cx="603083" cy="91188"/>
            </a:xfrm>
            <a:prstGeom prst="rect">
              <a:avLst/>
            </a:prstGeom>
            <a:solidFill>
              <a:srgbClr val="FBAB18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1422945-FD80-4144-8636-0A34C5166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0967" y="5045515"/>
              <a:ext cx="603574" cy="91188"/>
            </a:xfrm>
            <a:prstGeom prst="rect">
              <a:avLst/>
            </a:prstGeom>
            <a:solidFill>
              <a:srgbClr val="292B6E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13BA5C8-A990-6548-9369-1F3481382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0698" y="5045515"/>
              <a:ext cx="1273303" cy="91188"/>
            </a:xfrm>
            <a:prstGeom prst="rect">
              <a:avLst/>
            </a:prstGeom>
            <a:solidFill>
              <a:srgbClr val="4656A6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Rectangle 20">
              <a:extLst>
                <a:ext uri="{FF2B5EF4-FFF2-40B4-BE49-F238E27FC236}">
                  <a16:creationId xmlns:a16="http://schemas.microsoft.com/office/drawing/2014/main" id="{A5C451F2-50CF-3D45-AEE9-C323F6E2B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5045515"/>
              <a:ext cx="5679249" cy="91188"/>
            </a:xfrm>
            <a:prstGeom prst="rect">
              <a:avLst/>
            </a:prstGeom>
            <a:solidFill>
              <a:srgbClr val="17468F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16B1405-71D6-044A-BD61-D9C678608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1059" y="5045515"/>
              <a:ext cx="603083" cy="91188"/>
            </a:xfrm>
            <a:prstGeom prst="rect">
              <a:avLst/>
            </a:prstGeom>
            <a:solidFill>
              <a:srgbClr val="55BF8B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A46EEB6-6690-1348-8D47-C5754D872323}"/>
                </a:ext>
              </a:extLst>
            </p:cNvPr>
            <p:cNvGrpSpPr/>
            <p:nvPr/>
          </p:nvGrpSpPr>
          <p:grpSpPr>
            <a:xfrm>
              <a:off x="1" y="2"/>
              <a:ext cx="267157" cy="895570"/>
              <a:chOff x="2721769" y="2050256"/>
              <a:chExt cx="442912" cy="146966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5F7CD34-F892-1844-AAF7-C6CC52AD0CAE}"/>
                  </a:ext>
                </a:extLst>
              </p:cNvPr>
              <p:cNvSpPr/>
              <p:nvPr userDrawn="1"/>
            </p:nvSpPr>
            <p:spPr>
              <a:xfrm>
                <a:off x="2721769" y="2050256"/>
                <a:ext cx="442912" cy="1335882"/>
              </a:xfrm>
              <a:prstGeom prst="rect">
                <a:avLst/>
              </a:prstGeom>
              <a:solidFill>
                <a:srgbClr val="2D2C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248BE79-12E8-AD4E-BD8A-F1A10EDA301B}"/>
                  </a:ext>
                </a:extLst>
              </p:cNvPr>
              <p:cNvSpPr/>
              <p:nvPr userDrawn="1"/>
            </p:nvSpPr>
            <p:spPr>
              <a:xfrm>
                <a:off x="2721769" y="3386138"/>
                <a:ext cx="442912" cy="133778"/>
              </a:xfrm>
              <a:prstGeom prst="rect">
                <a:avLst/>
              </a:prstGeom>
              <a:solidFill>
                <a:srgbClr val="F0A8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  <a:sym typeface="Arial"/>
                </a:endParaRPr>
              </a:p>
            </p:txBody>
          </p:sp>
        </p:grpSp>
        <p:pic>
          <p:nvPicPr>
            <p:cNvPr id="18" name="Picture 17" descr="Logos of the U.S. Department of Health and Human Services and Centers for Disease Control and Prevention" title="LOGOS">
              <a:extLst>
                <a:ext uri="{FF2B5EF4-FFF2-40B4-BE49-F238E27FC236}">
                  <a16:creationId xmlns:a16="http://schemas.microsoft.com/office/drawing/2014/main" id="{AA84928D-37AE-FC48-B00C-35C3E0134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3440" y="4501098"/>
              <a:ext cx="869114" cy="498262"/>
            </a:xfrm>
            <a:prstGeom prst="rect">
              <a:avLst/>
            </a:prstGeom>
          </p:spPr>
        </p:pic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4894065F-D286-C04E-B8B8-D6331D871034}"/>
                </a:ext>
              </a:extLst>
            </p:cNvPr>
            <p:cNvSpPr txBox="1">
              <a:spLocks/>
            </p:cNvSpPr>
            <p:nvPr/>
          </p:nvSpPr>
          <p:spPr>
            <a:xfrm>
              <a:off x="424721" y="390631"/>
              <a:ext cx="8629592" cy="689591"/>
            </a:xfrm>
            <a:prstGeom prst="rect">
              <a:avLst/>
            </a:prstGeom>
          </p:spPr>
          <p:txBody>
            <a:bodyPr anchor="b" anchorCtr="0"/>
            <a:lstStyle>
              <a:lvl1pPr algn="l" rtl="0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defRPr sz="2800" b="1" kern="1200" baseline="0">
                  <a:solidFill>
                    <a:srgbClr val="006A71"/>
                  </a:solidFill>
                  <a:effectLst/>
                  <a:latin typeface="Calibri" pitchFamily="34" charset="0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yriad Web Pro" panose="020B0503030403020204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yriad Web Pro" panose="020B0503030403020204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yriad Web Pro" panose="020B0503030403020204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yriad Web Pro" panose="020B0503030403020204" pitchFamily="34" charset="0"/>
                </a:defRPr>
              </a:lvl5pPr>
              <a:lvl6pPr marL="457189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yriad Web Pro" panose="020B0503030403020204" pitchFamily="34" charset="0"/>
                </a:defRPr>
              </a:lvl6pPr>
              <a:lvl7pPr marL="914378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yriad Web Pro" panose="020B0503030403020204" pitchFamily="34" charset="0"/>
                </a:defRPr>
              </a:lvl7pPr>
              <a:lvl8pPr marL="1371566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yriad Web Pro" panose="020B0503030403020204" pitchFamily="34" charset="0"/>
                </a:defRPr>
              </a:lvl8pPr>
              <a:lvl9pPr marL="1828754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yriad Web Pro" panose="020B0503030403020204" pitchFamily="34" charset="0"/>
                </a:defRPr>
              </a:lvl9pPr>
            </a:lstStyle>
            <a:p>
              <a:pPr lvl="0">
                <a:buClrTx/>
                <a:defRPr/>
              </a:pPr>
              <a:r>
                <a:rPr lang="en-US" sz="2000" dirty="0">
                  <a:solidFill>
                    <a:srgbClr val="3D6B73"/>
                  </a:solidFill>
                </a:rPr>
                <a:t>3 of every 4 COVID-19 orphans worldwide have lost their fathers, and are therefore at increased risk of exploitation, abuse, poverty, and vulnerability to violent extremism</a:t>
              </a:r>
              <a:r>
                <a:rPr lang="en-US" sz="2000" baseline="30000" dirty="0">
                  <a:solidFill>
                    <a:srgbClr val="3D6B73"/>
                  </a:solidFill>
                </a:rPr>
                <a:t> *</a:t>
              </a:r>
              <a:r>
                <a:rPr lang="en-US" sz="2000" dirty="0">
                  <a:solidFill>
                    <a:srgbClr val="3D6B73"/>
                  </a:solidFill>
                </a:rPr>
                <a:t>, Feb 2022  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E6F0FA9-0E82-5D45-BCEF-05B322963CFE}"/>
              </a:ext>
            </a:extLst>
          </p:cNvPr>
          <p:cNvSpPr txBox="1"/>
          <p:nvPr/>
        </p:nvSpPr>
        <p:spPr>
          <a:xfrm>
            <a:off x="1108065" y="4460740"/>
            <a:ext cx="7550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aseline="300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sz="8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BWIRE: Battle against violent extremism can be won (citizen.digital)</a:t>
            </a:r>
            <a:r>
              <a:rPr lang="en-US" sz="8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8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Developmental Predictors of Violent Extremist Attitudes: A Test of General Strain Theory - Amy Nivette, Manuel Eisner, Denis Ribeaud, 2017 (sagepub.com</a:t>
            </a:r>
            <a:r>
              <a:rPr lang="en-US" sz="8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</a:t>
            </a:r>
            <a:endParaRPr lang="en-US" sz="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800">
                <a:latin typeface="Calibri" panose="020F0502020204030204" pitchFamily="34" charset="0"/>
                <a:cs typeface="Calibri" panose="020F0502020204030204" pitchFamily="34" charset="0"/>
              </a:rPr>
              <a:t>Updated estimates from source :5.2 Million Children Affected by Global Surges in COVID-19-Associated Orphanhood and Caregiver Death (2022) The Lancet CAH </a:t>
            </a:r>
            <a:r>
              <a:rPr lang="en-US" sz="80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https://www.thelancet.com/journals/lanchi/article/PIIS2352-4642(22)00005-0/fulltext</a:t>
            </a:r>
            <a:r>
              <a:rPr lang="en-US" sz="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FD900BD-31D6-624C-A31B-579786A2E81C}"/>
              </a:ext>
            </a:extLst>
          </p:cNvPr>
          <p:cNvGrpSpPr/>
          <p:nvPr/>
        </p:nvGrpSpPr>
        <p:grpSpPr>
          <a:xfrm>
            <a:off x="85344" y="1064326"/>
            <a:ext cx="8984515" cy="3526689"/>
            <a:chOff x="85344" y="1055930"/>
            <a:chExt cx="8984515" cy="318651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3B33D69-633F-0A40-B656-6A327946355F}"/>
                </a:ext>
              </a:extLst>
            </p:cNvPr>
            <p:cNvSpPr txBox="1"/>
            <p:nvPr/>
          </p:nvSpPr>
          <p:spPr>
            <a:xfrm>
              <a:off x="7799503" y="1200769"/>
              <a:ext cx="998991" cy="196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14350">
                <a:defRPr/>
              </a:pPr>
              <a:r>
                <a:rPr lang="en-US" sz="675">
                  <a:solidFill>
                    <a:schemeClr val="accent6"/>
                  </a:solidFill>
                  <a:latin typeface="Calibri" panose="020F0502020204030204"/>
                </a:rPr>
                <a:t>Sex of deceased parent</a:t>
              </a:r>
            </a:p>
          </p:txBody>
        </p:sp>
        <p:graphicFrame>
          <p:nvGraphicFramePr>
            <p:cNvPr id="32" name="Chart 31">
              <a:extLst>
                <a:ext uri="{FF2B5EF4-FFF2-40B4-BE49-F238E27FC236}">
                  <a16:creationId xmlns:a16="http://schemas.microsoft.com/office/drawing/2014/main" id="{92DF1775-2C7C-8743-A2DB-42765EA4790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73161778"/>
                </p:ext>
              </p:extLst>
            </p:nvPr>
          </p:nvGraphicFramePr>
          <p:xfrm>
            <a:off x="85344" y="1055930"/>
            <a:ext cx="8984515" cy="31865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7445775C-FCCE-94D3-EA3A-6F415DA6FEC4}"/>
              </a:ext>
            </a:extLst>
          </p:cNvPr>
          <p:cNvSpPr/>
          <p:nvPr/>
        </p:nvSpPr>
        <p:spPr>
          <a:xfrm>
            <a:off x="310522" y="989351"/>
            <a:ext cx="8408757" cy="1648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1DA692-DCAE-3D09-C453-2161B7EB23B7}"/>
              </a:ext>
            </a:extLst>
          </p:cNvPr>
          <p:cNvSpPr/>
          <p:nvPr/>
        </p:nvSpPr>
        <p:spPr>
          <a:xfrm flipH="1">
            <a:off x="4298950" y="1303369"/>
            <a:ext cx="381000" cy="25825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36BFB67-8F4A-C483-11E2-F8AA57810742}"/>
              </a:ext>
            </a:extLst>
          </p:cNvPr>
          <p:cNvSpPr/>
          <p:nvPr/>
        </p:nvSpPr>
        <p:spPr>
          <a:xfrm flipH="1">
            <a:off x="8494649" y="1336322"/>
            <a:ext cx="381000" cy="25825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1C23EF1-2528-C3F2-C3D5-798E8FAC9502}"/>
              </a:ext>
            </a:extLst>
          </p:cNvPr>
          <p:cNvSpPr/>
          <p:nvPr/>
        </p:nvSpPr>
        <p:spPr>
          <a:xfrm flipH="1">
            <a:off x="5511154" y="1244547"/>
            <a:ext cx="381000" cy="26854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2CEB5DF-9BCE-49EF-CAEC-3FB0C130459D}"/>
              </a:ext>
            </a:extLst>
          </p:cNvPr>
          <p:cNvSpPr/>
          <p:nvPr/>
        </p:nvSpPr>
        <p:spPr>
          <a:xfrm flipH="1">
            <a:off x="4745221" y="1250897"/>
            <a:ext cx="381000" cy="26854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01726F0-BB79-B18E-22B1-5218E97333CE}"/>
              </a:ext>
            </a:extLst>
          </p:cNvPr>
          <p:cNvSpPr/>
          <p:nvPr/>
        </p:nvSpPr>
        <p:spPr>
          <a:xfrm flipH="1">
            <a:off x="7201754" y="1336322"/>
            <a:ext cx="381000" cy="26854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6207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FCAAD9D-0AE7-4B94-842B-F1FEDE7AC5C6}"/>
              </a:ext>
            </a:extLst>
          </p:cNvPr>
          <p:cNvSpPr txBox="1"/>
          <p:nvPr/>
        </p:nvSpPr>
        <p:spPr>
          <a:xfrm>
            <a:off x="263763" y="6893"/>
            <a:ext cx="402061" cy="56527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0E4BDA1-96F9-B042-8355-3F6954B07165}"/>
              </a:ext>
            </a:extLst>
          </p:cNvPr>
          <p:cNvGrpSpPr/>
          <p:nvPr/>
        </p:nvGrpSpPr>
        <p:grpSpPr>
          <a:xfrm>
            <a:off x="3207434" y="15964"/>
            <a:ext cx="5862426" cy="825772"/>
            <a:chOff x="3207434" y="15964"/>
            <a:chExt cx="5862426" cy="8257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1F7CD64-A2BB-CC4C-91F1-AD569923231F}"/>
                </a:ext>
              </a:extLst>
            </p:cNvPr>
            <p:cNvSpPr/>
            <p:nvPr/>
          </p:nvSpPr>
          <p:spPr>
            <a:xfrm>
              <a:off x="3207434" y="15964"/>
              <a:ext cx="2672861" cy="18098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D25A626-2231-134A-AE38-C5C77DA6F7C9}"/>
                </a:ext>
              </a:extLst>
            </p:cNvPr>
            <p:cNvSpPr/>
            <p:nvPr/>
          </p:nvSpPr>
          <p:spPr>
            <a:xfrm>
              <a:off x="7385538" y="27687"/>
              <a:ext cx="1684322" cy="814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E415870-87EB-E147-A190-2E4A260DB58E}"/>
              </a:ext>
            </a:extLst>
          </p:cNvPr>
          <p:cNvSpPr/>
          <p:nvPr/>
        </p:nvSpPr>
        <p:spPr>
          <a:xfrm>
            <a:off x="665824" y="4801742"/>
            <a:ext cx="8404036" cy="2437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26443BA-90C2-134A-9E2C-5808987C264E}"/>
              </a:ext>
            </a:extLst>
          </p:cNvPr>
          <p:cNvGrpSpPr/>
          <p:nvPr/>
        </p:nvGrpSpPr>
        <p:grpSpPr>
          <a:xfrm>
            <a:off x="1" y="2"/>
            <a:ext cx="9144000" cy="5136701"/>
            <a:chOff x="1" y="2"/>
            <a:chExt cx="9144000" cy="513670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A85AA2-F6B1-1F48-B585-C139CA207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2667" y="5045515"/>
              <a:ext cx="603083" cy="91188"/>
            </a:xfrm>
            <a:prstGeom prst="rect">
              <a:avLst/>
            </a:prstGeom>
            <a:solidFill>
              <a:srgbClr val="B01519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E4569D5-55EE-204D-BACC-100B5DB8E3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7885" y="5045515"/>
              <a:ext cx="603083" cy="91188"/>
            </a:xfrm>
            <a:prstGeom prst="rect">
              <a:avLst/>
            </a:prstGeom>
            <a:solidFill>
              <a:srgbClr val="FBAB18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1422945-FD80-4144-8636-0A34C5166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0967" y="5045515"/>
              <a:ext cx="603574" cy="91188"/>
            </a:xfrm>
            <a:prstGeom prst="rect">
              <a:avLst/>
            </a:prstGeom>
            <a:solidFill>
              <a:srgbClr val="292B6E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13BA5C8-A990-6548-9369-1F3481382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0698" y="5045515"/>
              <a:ext cx="1273303" cy="91188"/>
            </a:xfrm>
            <a:prstGeom prst="rect">
              <a:avLst/>
            </a:prstGeom>
            <a:solidFill>
              <a:srgbClr val="4656A6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Rectangle 20">
              <a:extLst>
                <a:ext uri="{FF2B5EF4-FFF2-40B4-BE49-F238E27FC236}">
                  <a16:creationId xmlns:a16="http://schemas.microsoft.com/office/drawing/2014/main" id="{A5C451F2-50CF-3D45-AEE9-C323F6E2B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5045515"/>
              <a:ext cx="5679249" cy="91188"/>
            </a:xfrm>
            <a:prstGeom prst="rect">
              <a:avLst/>
            </a:prstGeom>
            <a:solidFill>
              <a:srgbClr val="17468F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16B1405-71D6-044A-BD61-D9C678608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1059" y="5045515"/>
              <a:ext cx="603083" cy="91188"/>
            </a:xfrm>
            <a:prstGeom prst="rect">
              <a:avLst/>
            </a:prstGeom>
            <a:solidFill>
              <a:srgbClr val="55BF8B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A46EEB6-6690-1348-8D47-C5754D872323}"/>
                </a:ext>
              </a:extLst>
            </p:cNvPr>
            <p:cNvGrpSpPr/>
            <p:nvPr/>
          </p:nvGrpSpPr>
          <p:grpSpPr>
            <a:xfrm>
              <a:off x="1" y="2"/>
              <a:ext cx="267157" cy="895570"/>
              <a:chOff x="2721769" y="2050256"/>
              <a:chExt cx="442912" cy="146966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5F7CD34-F892-1844-AAF7-C6CC52AD0CAE}"/>
                  </a:ext>
                </a:extLst>
              </p:cNvPr>
              <p:cNvSpPr/>
              <p:nvPr userDrawn="1"/>
            </p:nvSpPr>
            <p:spPr>
              <a:xfrm>
                <a:off x="2721769" y="2050256"/>
                <a:ext cx="442912" cy="1335882"/>
              </a:xfrm>
              <a:prstGeom prst="rect">
                <a:avLst/>
              </a:prstGeom>
              <a:solidFill>
                <a:srgbClr val="2D2C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248BE79-12E8-AD4E-BD8A-F1A10EDA301B}"/>
                  </a:ext>
                </a:extLst>
              </p:cNvPr>
              <p:cNvSpPr/>
              <p:nvPr userDrawn="1"/>
            </p:nvSpPr>
            <p:spPr>
              <a:xfrm>
                <a:off x="2721769" y="3386138"/>
                <a:ext cx="442912" cy="133778"/>
              </a:xfrm>
              <a:prstGeom prst="rect">
                <a:avLst/>
              </a:prstGeom>
              <a:solidFill>
                <a:srgbClr val="F0A8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  <a:sym typeface="Arial"/>
                </a:endParaRPr>
              </a:p>
            </p:txBody>
          </p:sp>
        </p:grpSp>
        <p:pic>
          <p:nvPicPr>
            <p:cNvPr id="18" name="Picture 17" descr="Logos of the U.S. Department of Health and Human Services and Centers for Disease Control and Prevention" title="LOGOS">
              <a:extLst>
                <a:ext uri="{FF2B5EF4-FFF2-40B4-BE49-F238E27FC236}">
                  <a16:creationId xmlns:a16="http://schemas.microsoft.com/office/drawing/2014/main" id="{AA84928D-37AE-FC48-B00C-35C3E0134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3440" y="4501098"/>
              <a:ext cx="869114" cy="498262"/>
            </a:xfrm>
            <a:prstGeom prst="rect">
              <a:avLst/>
            </a:prstGeom>
          </p:spPr>
        </p:pic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4894065F-D286-C04E-B8B8-D6331D871034}"/>
                </a:ext>
              </a:extLst>
            </p:cNvPr>
            <p:cNvSpPr txBox="1">
              <a:spLocks/>
            </p:cNvSpPr>
            <p:nvPr/>
          </p:nvSpPr>
          <p:spPr>
            <a:xfrm>
              <a:off x="429063" y="452789"/>
              <a:ext cx="8714935" cy="689591"/>
            </a:xfrm>
            <a:prstGeom prst="rect">
              <a:avLst/>
            </a:prstGeom>
          </p:spPr>
          <p:txBody>
            <a:bodyPr anchor="b" anchorCtr="0"/>
            <a:lstStyle>
              <a:lvl1pPr algn="l" rtl="0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defRPr sz="2800" b="1" kern="1200" baseline="0">
                  <a:solidFill>
                    <a:srgbClr val="006A71"/>
                  </a:solidFill>
                  <a:effectLst/>
                  <a:latin typeface="Calibri" pitchFamily="34" charset="0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yriad Web Pro" panose="020B0503030403020204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yriad Web Pro" panose="020B0503030403020204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yriad Web Pro" panose="020B0503030403020204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yriad Web Pro" panose="020B0503030403020204" pitchFamily="34" charset="0"/>
                </a:defRPr>
              </a:lvl5pPr>
              <a:lvl6pPr marL="457189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yriad Web Pro" panose="020B0503030403020204" pitchFamily="34" charset="0"/>
                </a:defRPr>
              </a:lvl6pPr>
              <a:lvl7pPr marL="914378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yriad Web Pro" panose="020B0503030403020204" pitchFamily="34" charset="0"/>
                </a:defRPr>
              </a:lvl7pPr>
              <a:lvl8pPr marL="1371566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yriad Web Pro" panose="020B0503030403020204" pitchFamily="34" charset="0"/>
                </a:defRPr>
              </a:lvl8pPr>
              <a:lvl9pPr marL="1828754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yriad Web Pro" panose="020B0503030403020204" pitchFamily="34" charset="0"/>
                </a:defRPr>
              </a:lvl9pPr>
            </a:lstStyle>
            <a:p>
              <a:pPr lvl="0">
                <a:buClrTx/>
                <a:defRPr/>
              </a:pPr>
              <a:r>
                <a:rPr lang="en-US" sz="2000" dirty="0">
                  <a:solidFill>
                    <a:srgbClr val="3D6B73"/>
                  </a:solidFill>
                </a:rPr>
                <a:t>2 of every 3 COVID-19 orphans worldwide are adolescents, and are hence at increased risk of sexual violence, incident HIV, mental health problems, adolescent pregnancy, severe distress, Feb 2022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E6D538B-1588-AB4E-A80F-1A8001D88B55}"/>
              </a:ext>
            </a:extLst>
          </p:cNvPr>
          <p:cNvGrpSpPr/>
          <p:nvPr/>
        </p:nvGrpSpPr>
        <p:grpSpPr>
          <a:xfrm>
            <a:off x="210312" y="1291698"/>
            <a:ext cx="8820912" cy="3172152"/>
            <a:chOff x="115824" y="1275110"/>
            <a:chExt cx="8820912" cy="3172152"/>
          </a:xfrm>
        </p:grpSpPr>
        <p:graphicFrame>
          <p:nvGraphicFramePr>
            <p:cNvPr id="26" name="Chart 25">
              <a:extLst>
                <a:ext uri="{FF2B5EF4-FFF2-40B4-BE49-F238E27FC236}">
                  <a16:creationId xmlns:a16="http://schemas.microsoft.com/office/drawing/2014/main" id="{651ABE0E-8DE4-DC49-9C4B-50F7E813ADF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26342058"/>
                </p:ext>
              </p:extLst>
            </p:nvPr>
          </p:nvGraphicFramePr>
          <p:xfrm>
            <a:off x="115824" y="1386154"/>
            <a:ext cx="8820912" cy="30611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19BB1B9-0D22-2A4E-951B-265FC7CA4025}"/>
                </a:ext>
              </a:extLst>
            </p:cNvPr>
            <p:cNvSpPr txBox="1"/>
            <p:nvPr/>
          </p:nvSpPr>
          <p:spPr>
            <a:xfrm>
              <a:off x="7501262" y="1275110"/>
              <a:ext cx="76655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14350">
                <a:defRPr/>
              </a:pPr>
              <a:r>
                <a:rPr lang="en-US" sz="1000">
                  <a:solidFill>
                    <a:schemeClr val="accent6"/>
                  </a:solidFill>
                  <a:latin typeface="Calibri" panose="020F0502020204030204"/>
                </a:rPr>
                <a:t>Age (years)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E6F0FA9-0E82-5D45-BCEF-05B322963CFE}"/>
              </a:ext>
            </a:extLst>
          </p:cNvPr>
          <p:cNvSpPr txBox="1"/>
          <p:nvPr/>
        </p:nvSpPr>
        <p:spPr>
          <a:xfrm>
            <a:off x="1160317" y="4632465"/>
            <a:ext cx="6920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Updated estimates from source :5.2 Million Children Affected by Global Surges in COVID-19-Associated Orphanhood and Caregiver Death (2022) The Lancet CAH </a:t>
            </a:r>
            <a:r>
              <a:rPr lang="en-US" sz="800">
                <a:hlinkClick r:id="rId5"/>
              </a:rPr>
              <a:t>https://www.thelancet.com/journals/lanchi/article/PIIS2352-4642(22)00005-0/fulltext</a:t>
            </a:r>
            <a:r>
              <a:rPr lang="en-US" sz="800"/>
              <a:t>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170BA10-0ED7-18CD-4C39-F0CBB3D4ED11}"/>
              </a:ext>
            </a:extLst>
          </p:cNvPr>
          <p:cNvSpPr/>
          <p:nvPr/>
        </p:nvSpPr>
        <p:spPr>
          <a:xfrm>
            <a:off x="310522" y="1069303"/>
            <a:ext cx="8408757" cy="1648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B062FC6-9036-4540-A8C9-1F25ADAE7452}"/>
              </a:ext>
            </a:extLst>
          </p:cNvPr>
          <p:cNvSpPr/>
          <p:nvPr/>
        </p:nvSpPr>
        <p:spPr>
          <a:xfrm flipH="1">
            <a:off x="7186572" y="2011913"/>
            <a:ext cx="381000" cy="20098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4985C13-00B9-9B84-D0BC-02821E14FFDD}"/>
              </a:ext>
            </a:extLst>
          </p:cNvPr>
          <p:cNvSpPr/>
          <p:nvPr/>
        </p:nvSpPr>
        <p:spPr>
          <a:xfrm flipH="1">
            <a:off x="5499295" y="2001781"/>
            <a:ext cx="381000" cy="20098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1F09F6A-ADF8-20A0-3EC9-BACECF72582C}"/>
              </a:ext>
            </a:extLst>
          </p:cNvPr>
          <p:cNvSpPr/>
          <p:nvPr/>
        </p:nvSpPr>
        <p:spPr>
          <a:xfrm flipH="1">
            <a:off x="4786530" y="2048177"/>
            <a:ext cx="381000" cy="20098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A480025-B939-C5F9-CEB1-5083F0237201}"/>
              </a:ext>
            </a:extLst>
          </p:cNvPr>
          <p:cNvSpPr/>
          <p:nvPr/>
        </p:nvSpPr>
        <p:spPr>
          <a:xfrm flipH="1">
            <a:off x="8492849" y="2076277"/>
            <a:ext cx="381000" cy="20098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3051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6CF48-94F7-B292-AE2D-5A8663AE2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33" y="-34372"/>
            <a:ext cx="8743167" cy="1241347"/>
          </a:xfrm>
        </p:spPr>
        <p:txBody>
          <a:bodyPr/>
          <a:lstStyle/>
          <a:p>
            <a:r>
              <a:rPr lang="en-US" sz="2000" dirty="0">
                <a:solidFill>
                  <a:srgbClr val="2E6C67"/>
                </a:solidFill>
                <a:cs typeface="Calibri" panose="020F0502020204030204" pitchFamily="34" charset="0"/>
              </a:rPr>
              <a:t>Care</a:t>
            </a:r>
            <a:r>
              <a:rPr lang="en-US" sz="2000" dirty="0">
                <a:solidFill>
                  <a:srgbClr val="2E6C67"/>
                </a:solidFill>
                <a:cs typeface="Calibri Light"/>
              </a:rPr>
              <a:t> for COVID-19-Affected Children: Incremental Extension of United States Agency for International Development (USAID) and the U.S. President’s Emergency Plan for AIDS Relief (PEPFAR) investments, low cost and high return</a:t>
            </a:r>
            <a:endParaRPr lang="en-US" sz="2000" dirty="0">
              <a:solidFill>
                <a:srgbClr val="2E6C67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CACAFD8-E028-0E15-34B8-24A515822A9C}"/>
              </a:ext>
            </a:extLst>
          </p:cNvPr>
          <p:cNvGrpSpPr/>
          <p:nvPr/>
        </p:nvGrpSpPr>
        <p:grpSpPr>
          <a:xfrm>
            <a:off x="270164" y="1387186"/>
            <a:ext cx="8453785" cy="3148446"/>
            <a:chOff x="877289" y="1537308"/>
            <a:chExt cx="9844790" cy="357115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D82111A-75B5-99FE-B80C-82CE7AFB5109}"/>
                </a:ext>
              </a:extLst>
            </p:cNvPr>
            <p:cNvCxnSpPr>
              <a:cxnSpLocks/>
              <a:endCxn id="9" idx="2"/>
            </p:cNvCxnSpPr>
            <p:nvPr/>
          </p:nvCxnSpPr>
          <p:spPr>
            <a:xfrm flipV="1">
              <a:off x="5907499" y="3061307"/>
              <a:ext cx="0" cy="557742"/>
            </a:xfrm>
            <a:prstGeom prst="line">
              <a:avLst/>
            </a:prstGeom>
            <a:ln w="25400">
              <a:solidFill>
                <a:srgbClr val="0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18D44E2-7A06-871D-AE93-DB5A2AD51770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 flipV="1">
              <a:off x="3313218" y="2299308"/>
              <a:ext cx="1018063" cy="883278"/>
            </a:xfrm>
            <a:prstGeom prst="line">
              <a:avLst/>
            </a:prstGeom>
            <a:ln w="25400">
              <a:solidFill>
                <a:srgbClr val="0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: Rounded Corners 5">
              <a:extLst>
                <a:ext uri="{FF2B5EF4-FFF2-40B4-BE49-F238E27FC236}">
                  <a16:creationId xmlns:a16="http://schemas.microsoft.com/office/drawing/2014/main" id="{8158BC72-ED00-4FCC-AB50-A01F85E9645A}"/>
                </a:ext>
              </a:extLst>
            </p:cNvPr>
            <p:cNvSpPr/>
            <p:nvPr/>
          </p:nvSpPr>
          <p:spPr>
            <a:xfrm>
              <a:off x="877289" y="2283717"/>
              <a:ext cx="2621459" cy="1553901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PREVENT</a:t>
              </a:r>
              <a:r>
                <a:rPr kumimoji="0" lang="en-US" sz="1800" b="1" i="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COVID-19-deaths </a:t>
              </a:r>
              <a:br>
                <a:rPr kumimoji="0" lang="en-US" sz="1800" b="1" i="0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</a:br>
              <a:r>
                <a:rPr kumimoji="0" lang="en-US" sz="1800" b="1" i="0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of caregivers</a:t>
              </a:r>
              <a:endParaRPr kumimoji="0" lang="en-US" sz="1800" b="1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: Rounded Corners 6">
              <a:extLst>
                <a:ext uri="{FF2B5EF4-FFF2-40B4-BE49-F238E27FC236}">
                  <a16:creationId xmlns:a16="http://schemas.microsoft.com/office/drawing/2014/main" id="{ACFBA896-90AD-9FB5-3EBB-18ABCFAC7AE1}"/>
                </a:ext>
              </a:extLst>
            </p:cNvPr>
            <p:cNvSpPr/>
            <p:nvPr/>
          </p:nvSpPr>
          <p:spPr>
            <a:xfrm>
              <a:off x="4653316" y="3554927"/>
              <a:ext cx="2508366" cy="1553540"/>
            </a:xfrm>
            <a:prstGeom prst="roundRect">
              <a:avLst>
                <a:gd name="adj" fmla="val 0"/>
              </a:avLst>
            </a:prstGeom>
            <a:solidFill>
              <a:srgbClr val="009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PREPARE</a:t>
              </a:r>
              <a:r>
                <a:rPr kumimoji="0" lang="en-US" sz="1800" b="1" i="0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family-based support, </a:t>
              </a:r>
              <a:br>
                <a:rPr kumimoji="0" lang="en-US" sz="1800" b="1" i="0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US" sz="1800" b="1" i="0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avoid institutionalization </a:t>
              </a:r>
              <a:endParaRPr kumimoji="0" lang="en-US" sz="1800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: Rounded Corners 3">
              <a:extLst>
                <a:ext uri="{FF2B5EF4-FFF2-40B4-BE49-F238E27FC236}">
                  <a16:creationId xmlns:a16="http://schemas.microsoft.com/office/drawing/2014/main" id="{86B43A24-C5EA-FBE9-5D30-075D22D96C9D}"/>
                </a:ext>
              </a:extLst>
            </p:cNvPr>
            <p:cNvSpPr/>
            <p:nvPr/>
          </p:nvSpPr>
          <p:spPr>
            <a:xfrm>
              <a:off x="4331281" y="1537308"/>
              <a:ext cx="3152437" cy="1523998"/>
            </a:xfrm>
            <a:prstGeom prst="roundRect">
              <a:avLst>
                <a:gd name="adj" fmla="val 0"/>
              </a:avLst>
            </a:prstGeom>
            <a:solidFill>
              <a:srgbClr val="8021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Children reach their </a:t>
              </a:r>
              <a:r>
                <a:rPr lang="en-US" sz="1800" b="1" kern="1200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full</a:t>
              </a:r>
              <a:r>
                <a:rPr kumimoji="0" lang="en-US" sz="1800" b="1" i="0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kern="1200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potential</a:t>
              </a:r>
              <a:endParaRPr kumimoji="0" lang="en-US" sz="1800" b="1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 Safe &amp; Loving Families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8DCB3BC-D99E-B12A-F0F9-97BF20840FEB}"/>
                </a:ext>
              </a:extLst>
            </p:cNvPr>
            <p:cNvCxnSpPr>
              <a:cxnSpLocks/>
              <a:endCxn id="9" idx="3"/>
            </p:cNvCxnSpPr>
            <p:nvPr/>
          </p:nvCxnSpPr>
          <p:spPr>
            <a:xfrm flipH="1" flipV="1">
              <a:off x="7483718" y="2299308"/>
              <a:ext cx="883327" cy="883278"/>
            </a:xfrm>
            <a:prstGeom prst="line">
              <a:avLst/>
            </a:prstGeom>
            <a:ln w="25400">
              <a:solidFill>
                <a:srgbClr val="0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3DB61392-0396-B693-C9DB-1BABC5279259}"/>
                </a:ext>
              </a:extLst>
            </p:cNvPr>
            <p:cNvSpPr/>
            <p:nvPr/>
          </p:nvSpPr>
          <p:spPr>
            <a:xfrm>
              <a:off x="8040875" y="2306879"/>
              <a:ext cx="2681204" cy="1553901"/>
            </a:xfrm>
            <a:prstGeom prst="roundRect">
              <a:avLst>
                <a:gd name="adj" fmla="val 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PROTECT</a:t>
              </a:r>
              <a:r>
                <a:rPr kumimoji="0" lang="en-US" sz="1800" b="1" i="0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children from poverty, adversity and violence  </a:t>
              </a:r>
              <a:endParaRPr kumimoji="0" lang="en-US" sz="1800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309801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DF6B513-C60B-4A51-89EB-ED6A59B772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8715" y="138605"/>
            <a:ext cx="8040230" cy="701809"/>
          </a:xfrm>
        </p:spPr>
        <p:txBody>
          <a:bodyPr/>
          <a:lstStyle/>
          <a:p>
            <a:pPr marL="0" indent="0">
              <a:buNone/>
            </a:pPr>
            <a:r>
              <a:rPr lang="en-GB" b="1" u="sng" dirty="0">
                <a:solidFill>
                  <a:srgbClr val="006A71"/>
                </a:solidFill>
                <a:ea typeface="+mj-ea"/>
                <a:cs typeface="+mj-cs"/>
              </a:rPr>
              <a:t>Protect children:</a:t>
            </a:r>
            <a:r>
              <a:rPr lang="en-GB" b="1" dirty="0">
                <a:solidFill>
                  <a:srgbClr val="006A71"/>
                </a:solidFill>
                <a:ea typeface="+mj-ea"/>
                <a:cs typeface="+mj-cs"/>
              </a:rPr>
              <a:t> Support evidence-based </a:t>
            </a:r>
            <a:r>
              <a:rPr lang="en-US" b="1" dirty="0">
                <a:solidFill>
                  <a:srgbClr val="006A71"/>
                </a:solidFill>
                <a:ea typeface="+mj-ea"/>
                <a:cs typeface="+mj-cs"/>
              </a:rPr>
              <a:t>cost-effective strategies linked to multiple protective impacts for children</a:t>
            </a:r>
            <a:endParaRPr lang="en-US" dirty="0">
              <a:solidFill>
                <a:srgbClr val="006A71"/>
              </a:solidFill>
              <a:ea typeface="+mj-ea"/>
              <a:cs typeface="+mj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E5FB1DA-005F-4440-809B-54ED73AEEFE3}"/>
              </a:ext>
            </a:extLst>
          </p:cNvPr>
          <p:cNvGrpSpPr/>
          <p:nvPr/>
        </p:nvGrpSpPr>
        <p:grpSpPr>
          <a:xfrm>
            <a:off x="2512582" y="920197"/>
            <a:ext cx="6403494" cy="3463325"/>
            <a:chOff x="3558789" y="799365"/>
            <a:chExt cx="8537992" cy="4617767"/>
          </a:xfrm>
        </p:grpSpPr>
        <p:pic>
          <p:nvPicPr>
            <p:cNvPr id="8" name="Picture 7" descr="A picture containing bubble chart&#10;&#10;Description automatically generated">
              <a:extLst>
                <a:ext uri="{FF2B5EF4-FFF2-40B4-BE49-F238E27FC236}">
                  <a16:creationId xmlns:a16="http://schemas.microsoft.com/office/drawing/2014/main" id="{72807ED2-F0C0-5A40-9641-434E92B4BF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41652" y="1383652"/>
              <a:ext cx="4110355" cy="40334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36F1320-18DD-5046-8A67-1E0AE56BF892}"/>
                </a:ext>
              </a:extLst>
            </p:cNvPr>
            <p:cNvSpPr txBox="1"/>
            <p:nvPr/>
          </p:nvSpPr>
          <p:spPr>
            <a:xfrm>
              <a:off x="4325180" y="2334501"/>
              <a:ext cx="2174100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sz="1350">
                  <a:solidFill>
                    <a:prstClr val="black"/>
                  </a:solidFill>
                  <a:latin typeface="Calibri" panose="020F0502020204030204"/>
                </a:rPr>
                <a:t>Community violence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FC2A8B9-EFF9-D54A-B947-15263DCB1186}"/>
                </a:ext>
              </a:extLst>
            </p:cNvPr>
            <p:cNvSpPr txBox="1"/>
            <p:nvPr/>
          </p:nvSpPr>
          <p:spPr>
            <a:xfrm>
              <a:off x="7634412" y="894410"/>
              <a:ext cx="82757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sz="1350">
                  <a:solidFill>
                    <a:prstClr val="black"/>
                  </a:solidFill>
                  <a:latin typeface="Calibri" panose="020F0502020204030204"/>
                </a:rPr>
                <a:t>Abuse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C4A1D9-2E79-614E-ADD4-842F72023A12}"/>
                </a:ext>
              </a:extLst>
            </p:cNvPr>
            <p:cNvSpPr txBox="1"/>
            <p:nvPr/>
          </p:nvSpPr>
          <p:spPr>
            <a:xfrm>
              <a:off x="3657373" y="3505315"/>
              <a:ext cx="250974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sz="1350">
                  <a:solidFill>
                    <a:prstClr val="black"/>
                  </a:solidFill>
                  <a:latin typeface="Calibri" panose="020F0502020204030204"/>
                </a:rPr>
                <a:t>Perpetration of violence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3743CBD-74CA-7143-9421-171775DB2F6F}"/>
                </a:ext>
              </a:extLst>
            </p:cNvPr>
            <p:cNvSpPr txBox="1"/>
            <p:nvPr/>
          </p:nvSpPr>
          <p:spPr>
            <a:xfrm>
              <a:off x="4190572" y="4687404"/>
              <a:ext cx="267569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sz="1350">
                  <a:solidFill>
                    <a:prstClr val="black"/>
                  </a:solidFill>
                  <a:latin typeface="Calibri" panose="020F0502020204030204"/>
                </a:rPr>
                <a:t>High-risk sexual behaviors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9A852AF-10B8-5B45-BC51-FA2A91AC54A1}"/>
                </a:ext>
              </a:extLst>
            </p:cNvPr>
            <p:cNvSpPr txBox="1"/>
            <p:nvPr/>
          </p:nvSpPr>
          <p:spPr>
            <a:xfrm>
              <a:off x="9161964" y="4669755"/>
              <a:ext cx="202192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sz="1350">
                  <a:solidFill>
                    <a:prstClr val="black"/>
                  </a:solidFill>
                  <a:latin typeface="Calibri" panose="020F0502020204030204"/>
                </a:rPr>
                <a:t>School progression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8190AC7-D3A7-3C41-BDD5-E42563F75E8C}"/>
                </a:ext>
              </a:extLst>
            </p:cNvPr>
            <p:cNvSpPr txBox="1"/>
            <p:nvPr/>
          </p:nvSpPr>
          <p:spPr>
            <a:xfrm>
              <a:off x="10055164" y="2316580"/>
              <a:ext cx="158992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sz="1350">
                  <a:solidFill>
                    <a:prstClr val="black"/>
                  </a:solidFill>
                  <a:latin typeface="Calibri" panose="020F0502020204030204"/>
                </a:rPr>
                <a:t>Mental Health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102A536-BD5E-174E-BBD4-9900001FF3CD}"/>
                </a:ext>
              </a:extLst>
            </p:cNvPr>
            <p:cNvSpPr txBox="1"/>
            <p:nvPr/>
          </p:nvSpPr>
          <p:spPr>
            <a:xfrm>
              <a:off x="10055164" y="3549177"/>
              <a:ext cx="1984645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sz="1350">
                  <a:solidFill>
                    <a:prstClr val="black"/>
                  </a:solidFill>
                  <a:latin typeface="Calibri" panose="020F0502020204030204"/>
                </a:rPr>
                <a:t>HIV Care retention</a:t>
              </a:r>
            </a:p>
          </p:txBody>
        </p:sp>
        <p:sp>
          <p:nvSpPr>
            <p:cNvPr id="16" name="Down Arrow 15">
              <a:extLst>
                <a:ext uri="{FF2B5EF4-FFF2-40B4-BE49-F238E27FC236}">
                  <a16:creationId xmlns:a16="http://schemas.microsoft.com/office/drawing/2014/main" id="{827E1BF3-4B5A-DE40-B767-BD453787EAA1}"/>
                </a:ext>
              </a:extLst>
            </p:cNvPr>
            <p:cNvSpPr/>
            <p:nvPr/>
          </p:nvSpPr>
          <p:spPr>
            <a:xfrm>
              <a:off x="4212749" y="2323226"/>
              <a:ext cx="116732" cy="494810"/>
            </a:xfrm>
            <a:prstGeom prst="downArrow">
              <a:avLst>
                <a:gd name="adj1" fmla="val 50000"/>
                <a:gd name="adj2" fmla="val 1314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Down Arrow 16">
              <a:extLst>
                <a:ext uri="{FF2B5EF4-FFF2-40B4-BE49-F238E27FC236}">
                  <a16:creationId xmlns:a16="http://schemas.microsoft.com/office/drawing/2014/main" id="{55155197-3948-D642-87B7-1E736B8AF34A}"/>
                </a:ext>
              </a:extLst>
            </p:cNvPr>
            <p:cNvSpPr/>
            <p:nvPr/>
          </p:nvSpPr>
          <p:spPr>
            <a:xfrm>
              <a:off x="3558789" y="3481021"/>
              <a:ext cx="116732" cy="494810"/>
            </a:xfrm>
            <a:prstGeom prst="downArrow">
              <a:avLst>
                <a:gd name="adj1" fmla="val 50000"/>
                <a:gd name="adj2" fmla="val 1314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Down Arrow 17">
              <a:extLst>
                <a:ext uri="{FF2B5EF4-FFF2-40B4-BE49-F238E27FC236}">
                  <a16:creationId xmlns:a16="http://schemas.microsoft.com/office/drawing/2014/main" id="{FEF505D4-05E9-CD40-ABFB-470E12C13240}"/>
                </a:ext>
              </a:extLst>
            </p:cNvPr>
            <p:cNvSpPr/>
            <p:nvPr/>
          </p:nvSpPr>
          <p:spPr>
            <a:xfrm>
              <a:off x="4066540" y="4732277"/>
              <a:ext cx="116732" cy="494810"/>
            </a:xfrm>
            <a:prstGeom prst="downArrow">
              <a:avLst>
                <a:gd name="adj1" fmla="val 50000"/>
                <a:gd name="adj2" fmla="val 1314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Down Arrow 18">
              <a:extLst>
                <a:ext uri="{FF2B5EF4-FFF2-40B4-BE49-F238E27FC236}">
                  <a16:creationId xmlns:a16="http://schemas.microsoft.com/office/drawing/2014/main" id="{8CAA8A7D-1430-CC44-8F59-47F3090F4ADF}"/>
                </a:ext>
              </a:extLst>
            </p:cNvPr>
            <p:cNvSpPr/>
            <p:nvPr/>
          </p:nvSpPr>
          <p:spPr>
            <a:xfrm>
              <a:off x="7517679" y="799365"/>
              <a:ext cx="116732" cy="494810"/>
            </a:xfrm>
            <a:prstGeom prst="downArrow">
              <a:avLst>
                <a:gd name="adj1" fmla="val 50000"/>
                <a:gd name="adj2" fmla="val 1314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Down Arrow 19">
              <a:extLst>
                <a:ext uri="{FF2B5EF4-FFF2-40B4-BE49-F238E27FC236}">
                  <a16:creationId xmlns:a16="http://schemas.microsoft.com/office/drawing/2014/main" id="{F40D4D5D-537D-3444-B7CE-78E69DCF7D3E}"/>
                </a:ext>
              </a:extLst>
            </p:cNvPr>
            <p:cNvSpPr/>
            <p:nvPr/>
          </p:nvSpPr>
          <p:spPr>
            <a:xfrm rot="10800000">
              <a:off x="11585908" y="2218325"/>
              <a:ext cx="116732" cy="494810"/>
            </a:xfrm>
            <a:prstGeom prst="downArrow">
              <a:avLst>
                <a:gd name="adj1" fmla="val 50000"/>
                <a:gd name="adj2" fmla="val 131477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Down Arrow 22">
              <a:extLst>
                <a:ext uri="{FF2B5EF4-FFF2-40B4-BE49-F238E27FC236}">
                  <a16:creationId xmlns:a16="http://schemas.microsoft.com/office/drawing/2014/main" id="{375A66BF-57E6-4942-81C3-368D71052711}"/>
                </a:ext>
              </a:extLst>
            </p:cNvPr>
            <p:cNvSpPr/>
            <p:nvPr/>
          </p:nvSpPr>
          <p:spPr>
            <a:xfrm rot="10800000">
              <a:off x="11980049" y="3454130"/>
              <a:ext cx="116732" cy="494810"/>
            </a:xfrm>
            <a:prstGeom prst="downArrow">
              <a:avLst>
                <a:gd name="adj1" fmla="val 50000"/>
                <a:gd name="adj2" fmla="val 131477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Down Arrow 23">
              <a:extLst>
                <a:ext uri="{FF2B5EF4-FFF2-40B4-BE49-F238E27FC236}">
                  <a16:creationId xmlns:a16="http://schemas.microsoft.com/office/drawing/2014/main" id="{4ABA326D-4696-BE42-AF62-932812E53FD0}"/>
                </a:ext>
              </a:extLst>
            </p:cNvPr>
            <p:cNvSpPr/>
            <p:nvPr/>
          </p:nvSpPr>
          <p:spPr>
            <a:xfrm rot="10800000">
              <a:off x="11164527" y="4592356"/>
              <a:ext cx="116732" cy="494810"/>
            </a:xfrm>
            <a:prstGeom prst="downArrow">
              <a:avLst>
                <a:gd name="adj1" fmla="val 50000"/>
                <a:gd name="adj2" fmla="val 131477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03406C7-BF7E-4C4B-B45E-D1F659377BD5}"/>
              </a:ext>
            </a:extLst>
          </p:cNvPr>
          <p:cNvSpPr txBox="1"/>
          <p:nvPr/>
        </p:nvSpPr>
        <p:spPr>
          <a:xfrm>
            <a:off x="110200" y="1986974"/>
            <a:ext cx="205376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b="1" i="1">
                <a:solidFill>
                  <a:srgbClr val="006A71"/>
                </a:solidFill>
              </a:rPr>
              <a:t>Parenting support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b="1" i="1">
              <a:solidFill>
                <a:srgbClr val="006A7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b="1" i="1">
                <a:solidFill>
                  <a:srgbClr val="006A71"/>
                </a:solidFill>
              </a:rPr>
              <a:t>Economic support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b="1" i="1">
              <a:solidFill>
                <a:srgbClr val="006A7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b="1" i="1">
                <a:solidFill>
                  <a:srgbClr val="006A71"/>
                </a:solidFill>
              </a:rPr>
              <a:t>Educational support</a:t>
            </a:r>
            <a:endParaRPr lang="en-US" sz="1600" b="1" i="1">
              <a:solidFill>
                <a:schemeClr val="accent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59AD4D-ACBD-9249-8708-FD6B672077FA}"/>
              </a:ext>
            </a:extLst>
          </p:cNvPr>
          <p:cNvSpPr txBox="1"/>
          <p:nvPr/>
        </p:nvSpPr>
        <p:spPr>
          <a:xfrm>
            <a:off x="3046826" y="4470234"/>
            <a:ext cx="5456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800" dirty="0">
                <a:solidFill>
                  <a:prstClr val="black"/>
                </a:solidFill>
                <a:latin typeface="Calibri" panose="020F0502020204030204"/>
              </a:rPr>
              <a:t>Source: </a:t>
            </a:r>
            <a:r>
              <a:rPr lang="en-GB" sz="800" dirty="0" err="1">
                <a:solidFill>
                  <a:prstClr val="black"/>
                </a:solidFill>
                <a:latin typeface="Calibri" panose="020F0502020204030204"/>
              </a:rPr>
              <a:t>Cluver</a:t>
            </a:r>
            <a:r>
              <a:rPr lang="en-GB" sz="800" dirty="0">
                <a:solidFill>
                  <a:prstClr val="black"/>
                </a:solidFill>
                <a:latin typeface="Calibri" panose="020F0502020204030204"/>
              </a:rPr>
              <a:t>, Orkin, </a:t>
            </a:r>
            <a:r>
              <a:rPr lang="en-GB" sz="800" dirty="0" err="1">
                <a:solidFill>
                  <a:prstClr val="black"/>
                </a:solidFill>
                <a:latin typeface="Calibri" panose="020F0502020204030204"/>
              </a:rPr>
              <a:t>Toska</a:t>
            </a:r>
            <a:r>
              <a:rPr lang="en-GB" sz="800" dirty="0">
                <a:solidFill>
                  <a:prstClr val="black"/>
                </a:solidFill>
                <a:latin typeface="Calibri" panose="020F0502020204030204"/>
              </a:rPr>
              <a:t>, Campeau, Webb, </a:t>
            </a:r>
            <a:r>
              <a:rPr lang="en-GB" sz="800" dirty="0" err="1">
                <a:solidFill>
                  <a:prstClr val="black"/>
                </a:solidFill>
                <a:latin typeface="Calibri" panose="020F0502020204030204"/>
              </a:rPr>
              <a:t>Carlqvist</a:t>
            </a:r>
            <a:r>
              <a:rPr lang="en-GB" sz="8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GB" sz="800" dirty="0" err="1">
                <a:solidFill>
                  <a:prstClr val="black"/>
                </a:solidFill>
                <a:latin typeface="Calibri" panose="020F0502020204030204"/>
              </a:rPr>
              <a:t>Sherr</a:t>
            </a:r>
            <a:r>
              <a:rPr lang="en-GB" sz="800" dirty="0">
                <a:solidFill>
                  <a:prstClr val="black"/>
                </a:solidFill>
                <a:latin typeface="Calibri" panose="020F0502020204030204"/>
              </a:rPr>
              <a:t>, (2019) Lancet CAH AIDS, South Africa, with circles representing 2030 Sustainable Development Goals for health, peace, education, and gender equality</a:t>
            </a:r>
          </a:p>
        </p:txBody>
      </p:sp>
    </p:spTree>
    <p:extLst>
      <p:ext uri="{BB962C8B-B14F-4D97-AF65-F5344CB8AC3E}">
        <p14:creationId xmlns:p14="http://schemas.microsoft.com/office/powerpoint/2010/main" val="426126413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14236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aster">
  <a:themeElements>
    <a:clrScheme name="Custom 2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Master">
  <a:themeElements>
    <a:clrScheme name="Custom 2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Master">
  <a:themeElements>
    <a:clrScheme name="Custom 2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Catch xmlns="52ff0146-47b4-4d51-8c1c-03266fcd63a2">New Item</Catch>
    <TaxCatchAll xmlns="cd03f174-a395-49eb-8ee9-8d943e22f40d" xsi:nil="true"/>
    <_ip_UnifiedCompliancePolicyProperties xmlns="http://schemas.microsoft.com/sharepoint/v3" xsi:nil="true"/>
    <Status xmlns="52ff0146-47b4-4d51-8c1c-03266fcd63a2">Draft</Status>
    <_x0070_n49 xmlns="52ff0146-47b4-4d51-8c1c-03266fcd63a2">
      <UserInfo>
        <DisplayName/>
        <AccountId xsi:nil="true"/>
        <AccountType/>
      </UserInfo>
    </_x0070_n49>
    <PublishingExpirationDate xmlns="http://schemas.microsoft.com/sharepoint/v3" xsi:nil="true"/>
    <ReviewStatus0 xmlns="52ff0146-47b4-4d51-8c1c-03266fcd63a2">Review Not Started</ReviewStatus0>
    <TaxKeywordTaxHTField xmlns="cd03f174-a395-49eb-8ee9-8d943e22f40d">
      <Terms xmlns="http://schemas.microsoft.com/office/infopath/2007/PartnerControls"/>
    </TaxKeywordTaxHTField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263BB87ED693489DF545C68D111AB5" ma:contentTypeVersion="21" ma:contentTypeDescription="Create a new document." ma:contentTypeScope="" ma:versionID="70205b0939149409557dbc70213276bc">
  <xsd:schema xmlns:xsd="http://www.w3.org/2001/XMLSchema" xmlns:xs="http://www.w3.org/2001/XMLSchema" xmlns:p="http://schemas.microsoft.com/office/2006/metadata/properties" xmlns:ns1="http://schemas.microsoft.com/sharepoint/v3" xmlns:ns2="52ff0146-47b4-4d51-8c1c-03266fcd63a2" xmlns:ns3="cd03f174-a395-49eb-8ee9-8d943e22f40d" targetNamespace="http://schemas.microsoft.com/office/2006/metadata/properties" ma:root="true" ma:fieldsID="6b3c8f365168705e497689ba0b734ade" ns1:_="" ns2:_="" ns3:_="">
    <xsd:import namespace="http://schemas.microsoft.com/sharepoint/v3"/>
    <xsd:import namespace="52ff0146-47b4-4d51-8c1c-03266fcd63a2"/>
    <xsd:import namespace="cd03f174-a395-49eb-8ee9-8d943e22f4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Status" minOccurs="0"/>
                <xsd:element ref="ns2:_x0070_n49" minOccurs="0"/>
                <xsd:element ref="ns3:TaxKeywordTaxHTField" minOccurs="0"/>
                <xsd:element ref="ns3:TaxCatchAll" minOccurs="0"/>
                <xsd:element ref="ns2:Catch" minOccurs="0"/>
                <xsd:element ref="ns1:PublishingStartDate" minOccurs="0"/>
                <xsd:element ref="ns1:PublishingExpirationDate" minOccurs="0"/>
                <xsd:element ref="ns2:ReviewStatus0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  <xsd:element name="PublishingStartDate" ma:index="26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27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ff0146-47b4-4d51-8c1c-03266fcd63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Status" ma:index="20" nillable="true" ma:displayName="Status" ma:default="Draft" ma:format="Dropdown" ma:internalName="Status">
      <xsd:simpleType>
        <xsd:restriction base="dms:Choice">
          <xsd:enumeration value="Draft"/>
          <xsd:enumeration value="Final"/>
        </xsd:restriction>
      </xsd:simpleType>
    </xsd:element>
    <xsd:element name="_x0070_n49" ma:index="21" nillable="true" ma:displayName="Person or Group" ma:list="UserInfo" ma:internalName="_x0070_n49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atch" ma:index="25" nillable="true" ma:displayName="Catch" ma:default="New Item" ma:indexed="true" ma:internalName="Catch">
      <xsd:simpleType>
        <xsd:restriction base="dms:Text">
          <xsd:maxLength value="255"/>
        </xsd:restriction>
      </xsd:simpleType>
    </xsd:element>
    <xsd:element name="ReviewStatus0" ma:index="28" nillable="true" ma:displayName="Review Status" ma:default="Review Not Started" ma:format="Dropdown" ma:internalName="ReviewStatus0">
      <xsd:simpleType>
        <xsd:restriction base="dms:Choice">
          <xsd:enumeration value="Review Not Started"/>
          <xsd:enumeration value="Review In-progress"/>
          <xsd:enumeration value="Review Complete"/>
          <xsd:enumeration value="No Action Required"/>
        </xsd:restriction>
      </xsd:simpleType>
    </xsd:element>
    <xsd:element name="MediaLengthInSeconds" ma:index="2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03f174-a395-49eb-8ee9-8d943e22f40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3" nillable="true" ma:taxonomy="true" ma:internalName="TaxKeywordTaxHTField" ma:taxonomyFieldName="TaxKeyword" ma:displayName="Enterprise Keywords" ma:fieldId="{23f27201-bee3-471e-b2e7-b64fd8b7ca38}" ma:taxonomyMulti="true" ma:sspId="9353dbe8-8260-4ccf-8219-3d2995e6fa1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4" nillable="true" ma:displayName="Taxonomy Catch All Column" ma:hidden="true" ma:list="{a3280506-6cd4-40ea-8d11-c5017f6a7f66}" ma:internalName="TaxCatchAll" ma:showField="CatchAllData" ma:web="cd03f174-a395-49eb-8ee9-8d943e22f4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A6AE9A-4650-452C-B304-0CDF48477A50}">
  <ds:schemaRefs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cd03f174-a395-49eb-8ee9-8d943e22f40d"/>
    <ds:schemaRef ds:uri="http://purl.org/dc/terms/"/>
    <ds:schemaRef ds:uri="http://schemas.openxmlformats.org/package/2006/metadata/core-properties"/>
    <ds:schemaRef ds:uri="52ff0146-47b4-4d51-8c1c-03266fcd63a2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C2F0FBB1-B390-41C6-9FD5-0E19ACE282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2ff0146-47b4-4d51-8c1c-03266fcd63a2"/>
    <ds:schemaRef ds:uri="cd03f174-a395-49eb-8ee9-8d943e22f4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6FBD57-4226-44FC-82DF-A6C174EE88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595</Words>
  <Application>Microsoft Office PowerPoint</Application>
  <PresentationFormat>On-screen Show (16:9)</PresentationFormat>
  <Paragraphs>58</Paragraphs>
  <Slides>9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Courier New</vt:lpstr>
      <vt:lpstr>Myriad Web Pro</vt:lpstr>
      <vt:lpstr>Wingdings</vt:lpstr>
      <vt:lpstr>Master</vt:lpstr>
      <vt:lpstr>1_Master</vt:lpstr>
      <vt:lpstr>2_Master</vt:lpstr>
      <vt:lpstr>PowerPoint Presentation</vt:lpstr>
      <vt:lpstr>Global minimum estimates  of children affected by COVID-19-associated orphanhood and caregiver death, Feb 26,2020 – Feb 14, 2022</vt:lpstr>
      <vt:lpstr>Global minimum estimates  of children affected by COVID-19-associated orphanhood and caregiver death, update for May 12, 2022</vt:lpstr>
      <vt:lpstr>PowerPoint Presentation</vt:lpstr>
      <vt:lpstr>PowerPoint Presentation</vt:lpstr>
      <vt:lpstr>PowerPoint Presentation</vt:lpstr>
      <vt:lpstr>Care for COVID-19-Affected Children: Incremental Extension of United States Agency for International Development (USAID) and the U.S. President’s Emergency Plan for AIDS Relief (PEPFAR) investments, low cost and high return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Faith Leaders are Using their Influence for Good:  Leading with Hope and Leading by Example</dc:title>
  <dc:creator>Hillis, Susan (CDC/DDNID/NCIPC/DVP)</dc:creator>
  <cp:lastModifiedBy>susan hillis</cp:lastModifiedBy>
  <cp:revision>20</cp:revision>
  <dcterms:created xsi:type="dcterms:W3CDTF">2021-01-14T19:47:34Z</dcterms:created>
  <dcterms:modified xsi:type="dcterms:W3CDTF">2022-06-15T12:27:01Z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b94a7b8-f06c-4dfe-bdcc-9b548fd58c31_Enabled">
    <vt:lpwstr>true</vt:lpwstr>
  </property>
  <property fmtid="{D5CDD505-2E9C-101B-9397-08002B2CF9AE}" pid="3" name="MSIP_Label_7b94a7b8-f06c-4dfe-bdcc-9b548fd58c31_SetDate">
    <vt:lpwstr>2021-01-14T20:14:22Z</vt:lpwstr>
  </property>
  <property fmtid="{D5CDD505-2E9C-101B-9397-08002B2CF9AE}" pid="4" name="MSIP_Label_7b94a7b8-f06c-4dfe-bdcc-9b548fd58c31_Method">
    <vt:lpwstr>Privileged</vt:lpwstr>
  </property>
  <property fmtid="{D5CDD505-2E9C-101B-9397-08002B2CF9AE}" pid="5" name="MSIP_Label_7b94a7b8-f06c-4dfe-bdcc-9b548fd58c31_Name">
    <vt:lpwstr>7b94a7b8-f06c-4dfe-bdcc-9b548fd58c31</vt:lpwstr>
  </property>
  <property fmtid="{D5CDD505-2E9C-101B-9397-08002B2CF9AE}" pid="6" name="MSIP_Label_7b94a7b8-f06c-4dfe-bdcc-9b548fd58c31_SiteId">
    <vt:lpwstr>9ce70869-60db-44fd-abe8-d2767077fc8f</vt:lpwstr>
  </property>
  <property fmtid="{D5CDD505-2E9C-101B-9397-08002B2CF9AE}" pid="7" name="MSIP_Label_7b94a7b8-f06c-4dfe-bdcc-9b548fd58c31_ActionId">
    <vt:lpwstr>072ba0e4-5f0e-4c9d-92a8-94d36ac3bea3</vt:lpwstr>
  </property>
  <property fmtid="{D5CDD505-2E9C-101B-9397-08002B2CF9AE}" pid="8" name="MSIP_Label_7b94a7b8-f06c-4dfe-bdcc-9b548fd58c31_ContentBits">
    <vt:lpwstr>0</vt:lpwstr>
  </property>
  <property fmtid="{D5CDD505-2E9C-101B-9397-08002B2CF9AE}" pid="9" name="ContentTypeId">
    <vt:lpwstr>0x010100BB263BB87ED693489DF545C68D111AB5</vt:lpwstr>
  </property>
</Properties>
</file>