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8" r:id="rId9"/>
    <p:sldId id="270" r:id="rId10"/>
    <p:sldId id="272" r:id="rId11"/>
    <p:sldId id="273" r:id="rId12"/>
  </p:sldIdLst>
  <p:sldSz cx="9144000" cy="5184775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bGivXlGCPAtYXkC0iQJS+BnOY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ani Ram" initials="" lastIdx="1" clrIdx="0"/>
  <p:cmAuthor id="1" name="Carmen Tull" initials="" lastIdx="1" clrIdx="1"/>
  <p:cmAuthor id="2" name="Folake Olayinka" initials="FO" lastIdx="2" clrIdx="2">
    <p:extLst>
      <p:ext uri="{19B8F6BF-5375-455C-9EA6-DF929625EA0E}">
        <p15:presenceInfo xmlns:p15="http://schemas.microsoft.com/office/powerpoint/2012/main" userId="67e3c92484fe9c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84" y="276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7" name="Google Shape;3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4455f77e8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gb4455f77e8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fc8b6942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gafc8b6942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fc8b6942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gafc8b6942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fc8b6942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afc8b6942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1_Cover - Full Photo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1" y="153988"/>
            <a:ext cx="8768831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575" rIns="91175" bIns="45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575" rIns="91175" bIns="45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400"/>
            </a:lvl9pPr>
          </a:lstStyle>
          <a:p>
            <a:endParaRPr dirty="0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575" rIns="91175" bIns="45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93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175" tIns="45575" rIns="91175" bIns="455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93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175" tIns="45575" rIns="91175" bIns="45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3" name="Google Shape;23;p19"/>
          <p:cNvCxnSpPr/>
          <p:nvPr/>
        </p:nvCxnSpPr>
        <p:spPr>
          <a:xfrm>
            <a:off x="746760" y="2973387"/>
            <a:ext cx="320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 rot="-5400000">
            <a:off x="7862379" y="1098542"/>
            <a:ext cx="207391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575" rIns="91175" bIns="4557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51" y="347800"/>
            <a:ext cx="2758413" cy="10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629841" y="724436"/>
            <a:ext cx="29491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3887391" y="746512"/>
            <a:ext cx="4629150" cy="368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629841" y="1555433"/>
            <a:ext cx="2949178" cy="288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050"/>
              <a:buNone/>
              <a:defRPr sz="105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900"/>
              <a:buNone/>
              <a:defRPr sz="900"/>
            </a:lvl3pPr>
            <a:lvl4pPr marL="1828800" lvl="3" indent="-228600" algn="l">
              <a:spcBef>
                <a:spcPts val="150"/>
              </a:spcBef>
              <a:spcAft>
                <a:spcPts val="0"/>
              </a:spcAft>
              <a:buClr>
                <a:srgbClr val="6C6463"/>
              </a:buClr>
              <a:buSzPts val="750"/>
              <a:buNone/>
              <a:defRPr sz="750"/>
            </a:lvl4pPr>
            <a:lvl5pPr marL="2286000" lvl="4" indent="-228600" algn="l">
              <a:spcBef>
                <a:spcPts val="150"/>
              </a:spcBef>
              <a:spcAft>
                <a:spcPts val="0"/>
              </a:spcAft>
              <a:buClr>
                <a:srgbClr val="6C6463"/>
              </a:buClr>
              <a:buSzPts val="750"/>
              <a:buNone/>
              <a:defRPr sz="750"/>
            </a:lvl5pPr>
            <a:lvl6pPr marL="2743200" lvl="5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628650" y="1380206"/>
            <a:ext cx="3886200" cy="328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2"/>
          </p:nvPr>
        </p:nvSpPr>
        <p:spPr>
          <a:xfrm>
            <a:off x="4629150" y="1380206"/>
            <a:ext cx="3886200" cy="328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8" name="Google Shape;1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10" name="Google Shape;110;p31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5" name="Google Shape;115;p32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32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" name="Google Shape;11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3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4" name="Google Shape;12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33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3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E7E7E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E7E7E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E7E7E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50" name="Google Shape;150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57" name="Google Shape;157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3" name="Google Shape;33;p20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4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7" name="Google Shape;187;p42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92" name="Google Shape;192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00" name="Google Shape;200;p44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4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02" name="Google Shape;202;p44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4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9" name="Google Shape;20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45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8" name="Google Shape;228;p4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9" name="Google Shape;229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34" name="Google Shape;234;p4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41" name="Google Shape;241;p5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5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7" name="Google Shape;247;p5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8" name="Google Shape;248;p5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5" name="Google Shape;255;p5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6" name="Google Shape;256;p5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2" name="Google Shape;262;p5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3" name="Google Shape;263;p5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4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0" name="Google Shape;270;p5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5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76" name="Google Shape;276;p5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5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5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5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283" name="Google Shape;283;p5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4" name="Google Shape;284;p5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highlight">
  <p:cSld name="Green highlight">
    <p:bg>
      <p:bgPr>
        <a:gradFill>
          <a:gsLst>
            <a:gs pos="0">
              <a:srgbClr val="1F497D"/>
            </a:gs>
            <a:gs pos="100000">
              <a:srgbClr val="10253F"/>
            </a:gs>
          </a:gsLst>
          <a:lin ang="8100019" scaled="0"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afc8b69424_2_602"/>
          <p:cNvPicPr preferRelativeResize="0"/>
          <p:nvPr/>
        </p:nvPicPr>
        <p:blipFill rotWithShape="1">
          <a:blip r:embed="rId2">
            <a:alphaModFix/>
          </a:blip>
          <a:srcRect l="29399" t="8740" r="98" b="27"/>
          <a:stretch/>
        </p:blipFill>
        <p:spPr>
          <a:xfrm rot="10800000" flipH="1">
            <a:off x="5374205" y="-2"/>
            <a:ext cx="312713" cy="518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afc8b69424_2_602"/>
          <p:cNvSpPr/>
          <p:nvPr/>
        </p:nvSpPr>
        <p:spPr>
          <a:xfrm>
            <a:off x="0" y="0"/>
            <a:ext cx="5379000" cy="518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gafc8b69424_2_602"/>
          <p:cNvSpPr txBox="1">
            <a:spLocks noGrp="1"/>
          </p:cNvSpPr>
          <p:nvPr>
            <p:ph type="dt" idx="10"/>
          </p:nvPr>
        </p:nvSpPr>
        <p:spPr>
          <a:xfrm>
            <a:off x="7258050" y="4842326"/>
            <a:ext cx="11115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1" name="Google Shape;291;gafc8b69424_2_602"/>
          <p:cNvSpPr txBox="1"/>
          <p:nvPr/>
        </p:nvSpPr>
        <p:spPr>
          <a:xfrm>
            <a:off x="8375904" y="4842326"/>
            <a:ext cx="2859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rebuchet MS"/>
              <a:buNone/>
            </a:pPr>
            <a:fld id="{00000000-1234-1234-1234-123412341234}" type="slidenum">
              <a:rPr lang="en-US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gafc8b69424_2_602"/>
          <p:cNvSpPr txBox="1">
            <a:spLocks noGrp="1"/>
          </p:cNvSpPr>
          <p:nvPr>
            <p:ph type="title"/>
          </p:nvPr>
        </p:nvSpPr>
        <p:spPr>
          <a:xfrm>
            <a:off x="472500" y="470848"/>
            <a:ext cx="46926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600"/>
              <a:buFont typeface="Trebuchet MS"/>
              <a:buNone/>
              <a:defRPr sz="2600" b="0" i="0" u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gafc8b69424_2_602"/>
          <p:cNvSpPr/>
          <p:nvPr/>
        </p:nvSpPr>
        <p:spPr>
          <a:xfrm>
            <a:off x="3886705" y="41783"/>
            <a:ext cx="1371600" cy="16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Pre-decisional</a:t>
            </a:r>
            <a:endParaRPr sz="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one third">
  <p:cSld name="Green one third">
    <p:bg>
      <p:bgPr>
        <a:gradFill>
          <a:gsLst>
            <a:gs pos="0">
              <a:srgbClr val="1F497D"/>
            </a:gs>
            <a:gs pos="100000">
              <a:srgbClr val="10253F"/>
            </a:gs>
          </a:gsLst>
          <a:lin ang="8100019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b4455f77e8_0_492"/>
          <p:cNvPicPr preferRelativeResize="0"/>
          <p:nvPr/>
        </p:nvPicPr>
        <p:blipFill rotWithShape="1">
          <a:blip r:embed="rId2">
            <a:alphaModFix/>
          </a:blip>
          <a:srcRect l="29399" t="8740" r="98" b="27"/>
          <a:stretch/>
        </p:blipFill>
        <p:spPr>
          <a:xfrm flipH="1">
            <a:off x="2753301" y="0"/>
            <a:ext cx="312713" cy="518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b4455f77e8_0_492"/>
          <p:cNvSpPr txBox="1">
            <a:spLocks noGrp="1"/>
          </p:cNvSpPr>
          <p:nvPr>
            <p:ph type="title"/>
          </p:nvPr>
        </p:nvSpPr>
        <p:spPr>
          <a:xfrm>
            <a:off x="472500" y="2026963"/>
            <a:ext cx="23457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b4455f77e8_0_492"/>
          <p:cNvSpPr/>
          <p:nvPr/>
        </p:nvSpPr>
        <p:spPr>
          <a:xfrm>
            <a:off x="3060572" y="-990"/>
            <a:ext cx="6083400" cy="518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gb4455f77e8_0_492"/>
          <p:cNvSpPr txBox="1">
            <a:spLocks noGrp="1"/>
          </p:cNvSpPr>
          <p:nvPr>
            <p:ph type="dt" idx="10"/>
          </p:nvPr>
        </p:nvSpPr>
        <p:spPr>
          <a:xfrm>
            <a:off x="7258050" y="4842326"/>
            <a:ext cx="11115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9" name="Google Shape;299;gb4455f77e8_0_492"/>
          <p:cNvSpPr txBox="1"/>
          <p:nvPr/>
        </p:nvSpPr>
        <p:spPr>
          <a:xfrm>
            <a:off x="8375904" y="4842326"/>
            <a:ext cx="2859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Trebuchet M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800" b="0" i="0" u="none" strike="noStrike" cap="none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gb4455f77e8_0_492"/>
          <p:cNvSpPr/>
          <p:nvPr/>
        </p:nvSpPr>
        <p:spPr>
          <a:xfrm>
            <a:off x="3886705" y="41783"/>
            <a:ext cx="1371600" cy="16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Pre-decisional</a:t>
            </a:r>
            <a:endParaRPr sz="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>
            <a:spLocks noGrp="1"/>
          </p:cNvSpPr>
          <p:nvPr>
            <p:ph type="pic" idx="2"/>
          </p:nvPr>
        </p:nvSpPr>
        <p:spPr>
          <a:xfrm>
            <a:off x="4730918" y="454869"/>
            <a:ext cx="3909060" cy="412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504023" y="1648581"/>
            <a:ext cx="39776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494110" y="2285142"/>
            <a:ext cx="3987404" cy="22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/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2F2F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4455f77e8_0_1019"/>
          <p:cNvSpPr txBox="1">
            <a:spLocks noGrp="1"/>
          </p:cNvSpPr>
          <p:nvPr>
            <p:ph type="dt" idx="10"/>
          </p:nvPr>
        </p:nvSpPr>
        <p:spPr>
          <a:xfrm>
            <a:off x="7258050" y="4842326"/>
            <a:ext cx="11115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gb4455f77e8_0_1019"/>
          <p:cNvSpPr txBox="1">
            <a:spLocks noGrp="1"/>
          </p:cNvSpPr>
          <p:nvPr>
            <p:ph type="title"/>
          </p:nvPr>
        </p:nvSpPr>
        <p:spPr>
          <a:xfrm>
            <a:off x="472500" y="470848"/>
            <a:ext cx="81999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600"/>
              <a:buFont typeface="Trebuchet MS"/>
              <a:buNone/>
              <a:defRPr sz="2600" b="0" i="0" u="none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gb4455f77e8_0_1019"/>
          <p:cNvSpPr/>
          <p:nvPr/>
        </p:nvSpPr>
        <p:spPr>
          <a:xfrm>
            <a:off x="3886705" y="41783"/>
            <a:ext cx="1371600" cy="16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Pre-decisional</a:t>
            </a:r>
            <a:endParaRPr sz="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4730918" y="454869"/>
            <a:ext cx="3909060" cy="412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504023" y="1648581"/>
            <a:ext cx="39776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494110" y="2285142"/>
            <a:ext cx="3987404" cy="22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/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>
            <a:spLocks noGrp="1"/>
          </p:cNvSpPr>
          <p:nvPr>
            <p:ph type="pic" idx="2"/>
          </p:nvPr>
        </p:nvSpPr>
        <p:spPr>
          <a:xfrm>
            <a:off x="4672014" y="506476"/>
            <a:ext cx="1922860" cy="198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494110" y="1701905"/>
            <a:ext cx="39776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>
            <a:spLocks noGrp="1"/>
          </p:cNvSpPr>
          <p:nvPr>
            <p:ph type="pic" idx="3"/>
          </p:nvPr>
        </p:nvSpPr>
        <p:spPr>
          <a:xfrm>
            <a:off x="6738934" y="506476"/>
            <a:ext cx="1922860" cy="198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3" name="Google Shape;63;p25"/>
          <p:cNvSpPr>
            <a:spLocks noGrp="1"/>
          </p:cNvSpPr>
          <p:nvPr>
            <p:ph type="pic" idx="4"/>
          </p:nvPr>
        </p:nvSpPr>
        <p:spPr>
          <a:xfrm>
            <a:off x="4672014" y="2643995"/>
            <a:ext cx="1922860" cy="198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4" name="Google Shape;64;p25"/>
          <p:cNvSpPr>
            <a:spLocks noGrp="1"/>
          </p:cNvSpPr>
          <p:nvPr>
            <p:ph type="pic" idx="5"/>
          </p:nvPr>
        </p:nvSpPr>
        <p:spPr>
          <a:xfrm>
            <a:off x="6738934" y="2643995"/>
            <a:ext cx="1922860" cy="198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6C646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494110" y="2246736"/>
            <a:ext cx="3977878" cy="24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/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796116" y="4861167"/>
            <a:ext cx="70440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" name="Google Shape;15;p18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urworldindata.org/covid-vaccina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.com/en/global-attitudes-covid-19-vaccine-october-20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>
            <a:spLocks noGrp="1"/>
          </p:cNvSpPr>
          <p:nvPr>
            <p:ph type="sldNum" idx="12"/>
          </p:nvPr>
        </p:nvSpPr>
        <p:spPr>
          <a:xfrm>
            <a:off x="9144000" y="6449371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5" tIns="45575" rIns="91175" bIns="45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310" name="Google Shape;310;p1"/>
          <p:cNvSpPr txBox="1">
            <a:spLocks noGrp="1"/>
          </p:cNvSpPr>
          <p:nvPr>
            <p:ph type="ctrTitle"/>
          </p:nvPr>
        </p:nvSpPr>
        <p:spPr>
          <a:xfrm>
            <a:off x="685800" y="1609661"/>
            <a:ext cx="42216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175" tIns="45575" rIns="91175" bIns="45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800" b="1" dirty="0">
                <a:solidFill>
                  <a:schemeClr val="lt1"/>
                </a:solidFill>
              </a:rPr>
              <a:t>Connecting with Faith </a:t>
            </a:r>
            <a:r>
              <a:rPr lang="en-US" sz="2800" b="1" dirty="0"/>
              <a:t>C</a:t>
            </a:r>
            <a:r>
              <a:rPr lang="en-US" sz="2800" b="1" dirty="0">
                <a:solidFill>
                  <a:schemeClr val="lt1"/>
                </a:solidFill>
              </a:rPr>
              <a:t>ommunit</a:t>
            </a:r>
            <a:r>
              <a:rPr lang="en-US" sz="2800" b="1" dirty="0"/>
              <a:t>ies</a:t>
            </a:r>
            <a:r>
              <a:rPr lang="en-US" sz="2800" b="1" dirty="0">
                <a:solidFill>
                  <a:schemeClr val="lt1"/>
                </a:solidFill>
              </a:rPr>
              <a:t> on COVID-19 Vaccin</a:t>
            </a:r>
            <a:r>
              <a:rPr lang="en-US" sz="2800" b="1" dirty="0"/>
              <a:t>ation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"/>
          <p:cNvSpPr txBox="1">
            <a:spLocks noGrp="1"/>
          </p:cNvSpPr>
          <p:nvPr>
            <p:ph type="subTitle" idx="1"/>
          </p:nvPr>
        </p:nvSpPr>
        <p:spPr>
          <a:xfrm>
            <a:off x="685800" y="3130887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175" tIns="45575" rIns="91175" bIns="45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Folake Olayinka MBChB, MPH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Immunization Team Leader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MCHN Office/Global Health Bureau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sz="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27 January 2021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"/>
          <p:cNvSpPr txBox="1">
            <a:spLocks noGrp="1"/>
          </p:cNvSpPr>
          <p:nvPr>
            <p:ph type="title"/>
          </p:nvPr>
        </p:nvSpPr>
        <p:spPr>
          <a:xfrm>
            <a:off x="737419" y="468543"/>
            <a:ext cx="7772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Promising</a:t>
            </a:r>
            <a:r>
              <a:rPr lang="en-US" dirty="0"/>
              <a:t> Practices to increase COVID-19 vaccine uptake</a:t>
            </a:r>
            <a:endParaRPr dirty="0"/>
          </a:p>
        </p:txBody>
      </p:sp>
      <p:sp>
        <p:nvSpPr>
          <p:cNvPr id="456" name="Google Shape;456;p1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/>
            <a:r>
              <a:rPr lang="en-US" dirty="0"/>
              <a:t>Engaging with local communities including faith leaders in developing and implementing tailored strategies to support vaccination delivery and uptake </a:t>
            </a:r>
            <a:endParaRPr dirty="0"/>
          </a:p>
          <a:p>
            <a:pPr marL="230188" lvl="0" indent="-230188">
              <a:spcBef>
                <a:spcPts val="800"/>
              </a:spcBef>
              <a:buSzPts val="1600"/>
            </a:pPr>
            <a:r>
              <a:rPr lang="en-US" dirty="0"/>
              <a:t>Creating an enabling environment – making vaccination easy, quick, and affordable, in all relevant respects</a:t>
            </a:r>
          </a:p>
          <a:p>
            <a:pPr marL="230188" lvl="0" indent="-230188">
              <a:spcBef>
                <a:spcPts val="800"/>
              </a:spcBef>
              <a:buSzPts val="1600"/>
            </a:pPr>
            <a:r>
              <a:rPr lang="en-US" dirty="0"/>
              <a:t>Working in partnership with communities, building trust and ensuring that messages come from trusted endorsers are key to successful strategies. through open and transparent dialogue and communication </a:t>
            </a:r>
            <a:endParaRPr dirty="0"/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/>
              <a:t>Monitoring and responding to changes in drivers of people’s behavior in a timely a manner</a:t>
            </a:r>
            <a:endParaRPr dirty="0"/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/>
              <a:t>Amplifying endorsements from trusted community members who can connect with the group’s identity and self-understanding, share similar values and characteristics with the relevant group </a:t>
            </a:r>
          </a:p>
          <a:p>
            <a:pPr marL="0" indent="0">
              <a:spcBef>
                <a:spcPts val="800"/>
              </a:spcBef>
              <a:buSzPts val="1600"/>
              <a:buNone/>
            </a:pPr>
            <a:endParaRPr lang="en-US" dirty="0"/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endParaRPr dirty="0"/>
          </a:p>
        </p:txBody>
      </p:sp>
      <p:sp>
        <p:nvSpPr>
          <p:cNvPr id="457" name="Google Shape;457;p12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458" name="Google Shape;458;p12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</a:pPr>
            <a:endParaRPr dirty="0"/>
          </a:p>
        </p:txBody>
      </p:sp>
      <p:sp>
        <p:nvSpPr>
          <p:cNvPr id="465" name="Google Shape;465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466" name="Google Shape;466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Dr. Folake Olayinka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Immunization Team Leader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MCHN Office/Global Health Bureau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  <p:sp>
        <p:nvSpPr>
          <p:cNvPr id="468" name="Google Shape;468;p17"/>
          <p:cNvSpPr txBox="1">
            <a:spLocks noGrp="1"/>
          </p:cNvSpPr>
          <p:nvPr>
            <p:ph type="ftr" idx="4294967295"/>
          </p:nvPr>
        </p:nvSpPr>
        <p:spPr>
          <a:xfrm>
            <a:off x="3124200" y="4849813"/>
            <a:ext cx="2895600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FOOTER GOES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/>
          <p:cNvSpPr txBox="1">
            <a:spLocks noGrp="1"/>
          </p:cNvSpPr>
          <p:nvPr>
            <p:ph type="title"/>
          </p:nvPr>
        </p:nvSpPr>
        <p:spPr>
          <a:xfrm>
            <a:off x="686104" y="422938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317" name="Google Shape;317;p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318" name="Google Shape;318;p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6C6463"/>
                </a:solidFill>
              </a:rPr>
              <a:t>2</a:t>
            </a:fld>
            <a:endParaRPr dirty="0">
              <a:solidFill>
                <a:srgbClr val="6C6463"/>
              </a:solidFill>
            </a:endParaRPr>
          </a:p>
        </p:txBody>
      </p:sp>
      <p:sp>
        <p:nvSpPr>
          <p:cNvPr id="320" name="Google Shape;320;p2"/>
          <p:cNvSpPr txBox="1"/>
          <p:nvPr/>
        </p:nvSpPr>
        <p:spPr>
          <a:xfrm>
            <a:off x="2286000" y="2411214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1" name="Google Shape;321;p2"/>
          <p:cNvSpPr txBox="1">
            <a:spLocks noGrp="1"/>
          </p:cNvSpPr>
          <p:nvPr>
            <p:ph type="body" idx="1"/>
          </p:nvPr>
        </p:nvSpPr>
        <p:spPr>
          <a:xfrm>
            <a:off x="784800" y="1521250"/>
            <a:ext cx="8023800" cy="25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7" marR="0" lvl="0" indent="-2555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Provi</a:t>
            </a:r>
            <a:r>
              <a:rPr lang="en-US" sz="2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</a:t>
            </a:r>
            <a:r>
              <a:rPr lang="en-US" sz="2000" dirty="0"/>
              <a:t>e</a:t>
            </a:r>
            <a:r>
              <a:rPr lang="en-US" sz="2000" dirty="0">
                <a:solidFill>
                  <a:schemeClr val="accent3"/>
                </a:solidFill>
              </a:rPr>
              <a:t> update on COVID-19 vaccine landscape and sentiments</a:t>
            </a:r>
            <a:endParaRPr sz="2000" dirty="0">
              <a:solidFill>
                <a:schemeClr val="accent3"/>
              </a:solidFill>
            </a:endParaRPr>
          </a:p>
          <a:p>
            <a:pPr marL="230187" lvl="0" indent="-25558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Provide overview of USAID technical assistance</a:t>
            </a:r>
            <a:endParaRPr sz="2000" dirty="0"/>
          </a:p>
          <a:p>
            <a:pPr marL="230187" lvl="0" indent="-25558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Share relevance of faith community and promising practices to increase trust, acceptability, and uptake of COVID-19 vaccines</a:t>
            </a:r>
            <a:endParaRPr sz="2000" dirty="0">
              <a:solidFill>
                <a:schemeClr val="accent3"/>
              </a:solidFill>
            </a:endParaRPr>
          </a:p>
          <a:p>
            <a:pPr marL="230187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3"/>
              </a:solidFill>
            </a:endParaRPr>
          </a:p>
          <a:p>
            <a:pPr marL="230187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337" name="Google Shape;337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338" name="Google Shape;338;p4"/>
          <p:cNvSpPr txBox="1">
            <a:spLocks noGrp="1"/>
          </p:cNvSpPr>
          <p:nvPr>
            <p:ph type="title"/>
          </p:nvPr>
        </p:nvSpPr>
        <p:spPr>
          <a:xfrm>
            <a:off x="601800" y="259925"/>
            <a:ext cx="794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dirty="0"/>
              <a:t>COVID-19 vaccine doses administered (as of Jan 24, 2021)</a:t>
            </a:r>
            <a:endParaRPr dirty="0"/>
          </a:p>
        </p:txBody>
      </p:sp>
      <p:pic>
        <p:nvPicPr>
          <p:cNvPr id="339" name="Google Shape;3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4" y="785200"/>
            <a:ext cx="7245276" cy="413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"/>
          <p:cNvSpPr txBox="1"/>
          <p:nvPr/>
        </p:nvSpPr>
        <p:spPr>
          <a:xfrm>
            <a:off x="6597525" y="4722100"/>
            <a:ext cx="239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 dirty="0">
                <a:solidFill>
                  <a:schemeClr val="hlink"/>
                </a:solidFill>
                <a:hlinkClick r:id="rId4"/>
              </a:rPr>
              <a:t>Coronavirus (COVID-19) Vaccinations - Statistics and Research - Our World in Data</a:t>
            </a:r>
            <a:endParaRPr sz="1100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4455f77e8_0_506"/>
          <p:cNvSpPr/>
          <p:nvPr/>
        </p:nvSpPr>
        <p:spPr>
          <a:xfrm>
            <a:off x="1064588" y="1136628"/>
            <a:ext cx="7196400" cy="3747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b4455f77e8_0_506"/>
          <p:cNvSpPr txBox="1">
            <a:spLocks noGrp="1"/>
          </p:cNvSpPr>
          <p:nvPr>
            <p:ph type="title"/>
          </p:nvPr>
        </p:nvSpPr>
        <p:spPr>
          <a:xfrm>
            <a:off x="652913" y="364117"/>
            <a:ext cx="81999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solidFill>
                  <a:srgbClr val="BA0C2F"/>
                </a:solidFill>
              </a:rPr>
              <a:t>COVAX consolidates global demand and facilitates equitable allocation of vaccines </a:t>
            </a:r>
            <a:endParaRPr sz="2300" dirty="0">
              <a:solidFill>
                <a:srgbClr val="BA0C2F"/>
              </a:solidFill>
            </a:endParaRPr>
          </a:p>
        </p:txBody>
      </p:sp>
      <p:sp>
        <p:nvSpPr>
          <p:cNvPr id="347" name="Google Shape;347;gb4455f77e8_0_506"/>
          <p:cNvSpPr/>
          <p:nvPr/>
        </p:nvSpPr>
        <p:spPr>
          <a:xfrm>
            <a:off x="1509413" y="1526391"/>
            <a:ext cx="2841000" cy="20928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COVAX Facility</a:t>
            </a:r>
            <a:endParaRPr sz="15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~80 upper-middle and high-income economies given access to procure vaccines 10-50% of their population </a:t>
            </a:r>
            <a:endParaRPr sz="15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gb4455f77e8_0_506"/>
          <p:cNvSpPr txBox="1"/>
          <p:nvPr/>
        </p:nvSpPr>
        <p:spPr>
          <a:xfrm>
            <a:off x="2082788" y="4055094"/>
            <a:ext cx="4901700" cy="73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750" tIns="68750" rIns="68750" bIns="68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Humanitarian Buffer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likely 5% of supply; terms still under discussion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gb4455f77e8_0_506"/>
          <p:cNvSpPr/>
          <p:nvPr/>
        </p:nvSpPr>
        <p:spPr>
          <a:xfrm>
            <a:off x="4794413" y="1526391"/>
            <a:ext cx="2841000" cy="2092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COVAX Advanced Market Commitment </a:t>
            </a:r>
            <a:endParaRPr sz="15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92 low and lower-middle income and IDA-eligible economies supported to procure doses for 20% of their population </a:t>
            </a:r>
            <a:endParaRPr sz="15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fc8b69424_5_0"/>
          <p:cNvSpPr txBox="1">
            <a:spLocks noGrp="1"/>
          </p:cNvSpPr>
          <p:nvPr>
            <p:ph type="title"/>
          </p:nvPr>
        </p:nvSpPr>
        <p:spPr>
          <a:xfrm>
            <a:off x="686104" y="422938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en-US" sz="21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$4 billion USG Contribution to COVAX underscores importance of country readiness for vaccine </a:t>
            </a:r>
            <a:r>
              <a:rPr lang="en-US" sz="21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delivery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55" name="Google Shape;355;gafc8b69424_5_0"/>
          <p:cNvSpPr txBox="1">
            <a:spLocks noGrp="1"/>
          </p:cNvSpPr>
          <p:nvPr>
            <p:ph type="body" idx="1"/>
          </p:nvPr>
        </p:nvSpPr>
        <p:spPr>
          <a:xfrm>
            <a:off x="477200" y="1478250"/>
            <a:ext cx="7772400" cy="3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rebuchet MS"/>
              <a:buChar char="●"/>
            </a:pPr>
            <a:r>
              <a:rPr lang="en-US" sz="15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On December 27, Congress </a:t>
            </a:r>
            <a:r>
              <a:rPr lang="en-US" sz="15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appropriated $4 billion</a:t>
            </a:r>
            <a:r>
              <a:rPr lang="en-US" sz="15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to be made available through the end of fiscal year 2022 to prevent, prepare for, and respond to COVID-19, including for vaccine procurement and delivery through a contribution to Gavi.</a:t>
            </a:r>
            <a:endParaRPr sz="1500" dirty="0">
              <a:solidFill>
                <a:srgbClr val="595959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rebuchet MS"/>
              <a:buChar char="●"/>
            </a:pPr>
            <a:r>
              <a:rPr lang="en-US" sz="15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These funds will support Gavi’s efforts to provide access to vaccines for</a:t>
            </a:r>
            <a:r>
              <a:rPr lang="en-US" sz="15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92 low and lower-middle income</a:t>
            </a:r>
            <a:r>
              <a:rPr lang="en-US" sz="15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and World Bank International Development Association (IDA)-eligible economies that are part of the Gavi COVAX Advance Market Commitment (AMC).</a:t>
            </a:r>
            <a:endParaRPr sz="15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Trebuchet MS"/>
              <a:buChar char="●"/>
            </a:pPr>
            <a:r>
              <a:rPr lang="en-US" sz="1500" dirty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To complement this funding, USAID is in the process of identifying additional resources to support bilateral technical assistance.</a:t>
            </a:r>
            <a:endParaRPr sz="15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"/>
          <p:cNvSpPr txBox="1">
            <a:spLocks noGrp="1"/>
          </p:cNvSpPr>
          <p:nvPr>
            <p:ph type="title"/>
          </p:nvPr>
        </p:nvSpPr>
        <p:spPr>
          <a:xfrm>
            <a:off x="453604" y="229072"/>
            <a:ext cx="800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Public</a:t>
            </a:r>
            <a:r>
              <a:rPr lang="en-US" dirty="0"/>
              <a:t> perceptions around COVID-19 vaccines globally </a:t>
            </a:r>
            <a:endParaRPr dirty="0"/>
          </a:p>
        </p:txBody>
      </p:sp>
      <p:sp>
        <p:nvSpPr>
          <p:cNvPr id="361" name="Google Shape;361;p5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362" name="Google Shape;362;p5"/>
          <p:cNvSpPr txBox="1"/>
          <p:nvPr/>
        </p:nvSpPr>
        <p:spPr>
          <a:xfrm>
            <a:off x="725325" y="4250000"/>
            <a:ext cx="80049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3"/>
              </a:rPr>
              <a:t>COVID-19 vaccination intent is decreasing globally | Ipsos</a:t>
            </a: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</a:rPr>
              <a:t> The survey was conducted by Ipsos on its Global Advisor online platform, October 8-13, 2020, with a sample of 18,526 adults aged 18-74 in the United States, Canada, and South Africa, and 16-74 in Australia, Brazil, China (mainland), France, Germany, India, Italy, Japan, Mexico, South Korea, Spain, and the United Kingdom.</a:t>
            </a:r>
            <a:endParaRPr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3" name="Google Shape;363;p5"/>
          <p:cNvSpPr txBox="1">
            <a:spLocks noGrp="1"/>
          </p:cNvSpPr>
          <p:nvPr>
            <p:ph type="body" idx="1"/>
          </p:nvPr>
        </p:nvSpPr>
        <p:spPr>
          <a:xfrm>
            <a:off x="725325" y="957375"/>
            <a:ext cx="8004900" cy="3097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an October 2020 Ipsos conducted a survey in partnership with WEF of more than 18,000 adults from 15 countries, 73% participants say they would get a vaccine if available. This is 4 percentage points less than 3 months earlier.</a:t>
            </a:r>
            <a:endParaRPr sz="18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34% </a:t>
            </a:r>
            <a:r>
              <a:rPr lang="en-US" sz="1800" b="1" dirty="0"/>
              <a:t>worry about side effects</a:t>
            </a:r>
            <a:endParaRPr sz="1800" b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>
                <a:solidFill>
                  <a:srgbClr val="CC0000"/>
                </a:solidFill>
              </a:rPr>
              <a:t>33%</a:t>
            </a:r>
            <a:r>
              <a:rPr lang="en-US" sz="1800" b="1" dirty="0"/>
              <a:t> worry that vaccine is moving through clinical trials too fast</a:t>
            </a:r>
            <a:endParaRPr sz="1800" b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10%</a:t>
            </a:r>
            <a:r>
              <a:rPr lang="en-US" sz="1800" b="1" dirty="0"/>
              <a:t> have doubts about its effectiveness</a:t>
            </a:r>
            <a:endParaRPr sz="1800" b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8% </a:t>
            </a:r>
            <a:r>
              <a:rPr lang="en-US" sz="1800" b="1" dirty="0"/>
              <a:t>perceive they are not enough at risk from COVID-19</a:t>
            </a:r>
            <a:endParaRPr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fc8b69424_1_16"/>
          <p:cNvSpPr txBox="1">
            <a:spLocks noGrp="1"/>
          </p:cNvSpPr>
          <p:nvPr>
            <p:ph type="title"/>
          </p:nvPr>
        </p:nvSpPr>
        <p:spPr>
          <a:xfrm>
            <a:off x="686104" y="422938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n-US" dirty="0">
                <a:solidFill>
                  <a:schemeClr val="l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USAID </a:t>
            </a:r>
            <a:r>
              <a:rPr lang="en-US" dirty="0">
                <a:solidFill>
                  <a:schemeClr val="lt2"/>
                </a:solidFill>
              </a:rPr>
              <a:t>Technical Assistance to COVID-19 vaccine deployment and delivery</a:t>
            </a:r>
            <a:endParaRPr dirty="0"/>
          </a:p>
        </p:txBody>
      </p:sp>
      <p:sp>
        <p:nvSpPr>
          <p:cNvPr id="399" name="Google Shape;399;gafc8b69424_1_16"/>
          <p:cNvSpPr txBox="1">
            <a:spLocks noGrp="1"/>
          </p:cNvSpPr>
          <p:nvPr>
            <p:ph type="body" idx="1"/>
          </p:nvPr>
        </p:nvSpPr>
        <p:spPr>
          <a:xfrm>
            <a:off x="467400" y="1713475"/>
            <a:ext cx="1782600" cy="3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43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n-US" sz="1300" dirty="0">
                <a:solidFill>
                  <a:srgbClr val="595959"/>
                </a:solidFill>
              </a:rPr>
              <a:t>Technical assistance will be multi- pronged, targeted and catalytic </a:t>
            </a:r>
            <a:endParaRPr sz="13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</a:endParaRPr>
          </a:p>
          <a:p>
            <a:pPr marL="2143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300" dirty="0">
                <a:solidFill>
                  <a:srgbClr val="595959"/>
                </a:solidFill>
              </a:rPr>
              <a:t>Complementary and in coordination with COVAX, other TA partners, and in support of NVDP</a:t>
            </a:r>
            <a:endParaRPr sz="13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</a:endParaRPr>
          </a:p>
          <a:p>
            <a:pPr marL="2143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300" dirty="0">
                <a:solidFill>
                  <a:srgbClr val="595959"/>
                </a:solidFill>
              </a:rPr>
              <a:t>Leverage and strengthen long standing bilateral relationships with countries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00" name="Google Shape;400;gafc8b69424_1_16"/>
          <p:cNvSpPr txBox="1">
            <a:spLocks noGrp="1"/>
          </p:cNvSpPr>
          <p:nvPr>
            <p:ph type="body" idx="1"/>
          </p:nvPr>
        </p:nvSpPr>
        <p:spPr>
          <a:xfrm>
            <a:off x="2402400" y="1706850"/>
            <a:ext cx="65046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</a:rPr>
              <a:t>8 key areas of USAID technical assistance</a:t>
            </a:r>
            <a:endParaRPr sz="1300" b="1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1" name="Google Shape;401;gafc8b69424_1_16" descr="Diagram, timelin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296" b="3306"/>
          <a:stretch/>
        </p:blipFill>
        <p:spPr>
          <a:xfrm>
            <a:off x="2402400" y="1991025"/>
            <a:ext cx="6504600" cy="23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fc8b69424_1_31"/>
          <p:cNvSpPr txBox="1"/>
          <p:nvPr/>
        </p:nvSpPr>
        <p:spPr>
          <a:xfrm>
            <a:off x="685800" y="590547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sz="2400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Examples of </a:t>
            </a:r>
            <a:r>
              <a:rPr lang="en-US" sz="2400" b="0" i="0" dirty="0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rPr>
              <a:t>USAID Technical Assistance </a:t>
            </a:r>
            <a:endParaRPr dirty="0"/>
          </a:p>
        </p:txBody>
      </p:sp>
      <p:sp>
        <p:nvSpPr>
          <p:cNvPr id="416" name="Google Shape;416;gafc8b69424_1_31"/>
          <p:cNvSpPr txBox="1">
            <a:spLocks noGrp="1"/>
          </p:cNvSpPr>
          <p:nvPr>
            <p:ph type="dt" idx="10"/>
          </p:nvPr>
        </p:nvSpPr>
        <p:spPr>
          <a:xfrm>
            <a:off x="152400" y="4864207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417" name="Google Shape;417;gafc8b69424_1_31"/>
          <p:cNvSpPr txBox="1">
            <a:spLocks noGrp="1"/>
          </p:cNvSpPr>
          <p:nvPr>
            <p:ph type="ftr" idx="11"/>
          </p:nvPr>
        </p:nvSpPr>
        <p:spPr>
          <a:xfrm>
            <a:off x="3124200" y="4864207"/>
            <a:ext cx="2895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latin typeface="Gill Sans"/>
                <a:ea typeface="Gill Sans"/>
                <a:cs typeface="Gill Sans"/>
                <a:sym typeface="Gill Sans"/>
              </a:rPr>
              <a:t>FOOTER GOES HERE</a:t>
            </a:r>
            <a:endParaRPr dirty="0"/>
          </a:p>
        </p:txBody>
      </p:sp>
      <p:sp>
        <p:nvSpPr>
          <p:cNvPr id="418" name="Google Shape;418;gafc8b69424_1_31"/>
          <p:cNvSpPr txBox="1"/>
          <p:nvPr/>
        </p:nvSpPr>
        <p:spPr>
          <a:xfrm>
            <a:off x="834377" y="1136749"/>
            <a:ext cx="8054400" cy="3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100"/>
              <a:buFont typeface="Arial"/>
              <a:buNone/>
            </a:pPr>
            <a:r>
              <a:rPr lang="en-US" sz="1600" b="1" i="0" dirty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Community engagement and acceptance:  Bilateral Technical Assistance</a:t>
            </a: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</a:pPr>
            <a:r>
              <a:rPr lang="en-US" sz="1600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Generate confidence, acceptance, and demand for COVID-19 vaccines, including:</a:t>
            </a:r>
            <a:endParaRPr sz="1900"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Gathering and use local data: behavioral and social data, digital listening and media monitoring, and other relevant sources to inform design and evaluation of interventions 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Risk/safety communicatio</a:t>
            </a:r>
            <a:r>
              <a:rPr lang="en-US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n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Community engagement, and training, monitoring and responding to misinformation and rumors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Build on lessons learned from other vaccine introductions to address hesitancy/refusals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Use opportunity to increase demand for COVID-19 vaccines and other vaccines in the national schedule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Gill Sans"/>
              <a:buChar char="•"/>
            </a:pPr>
            <a:r>
              <a:rPr lang="en-US" i="0" dirty="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Communications and media engagement for public information, including key messages by target group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230187" marR="0" lvl="0" indent="-1666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6463"/>
              </a:buClr>
              <a:buSzPts val="1000"/>
              <a:buFont typeface="Arial"/>
              <a:buNone/>
            </a:pPr>
            <a:endParaRPr i="0" dirty="0">
              <a:solidFill>
                <a:srgbClr val="59595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9" name="Google Shape;419;gafc8b69424_1_31"/>
          <p:cNvSpPr txBox="1">
            <a:spLocks noGrp="1"/>
          </p:cNvSpPr>
          <p:nvPr>
            <p:ph type="sldNum" idx="12"/>
          </p:nvPr>
        </p:nvSpPr>
        <p:spPr>
          <a:xfrm>
            <a:off x="6858000" y="4864207"/>
            <a:ext cx="21336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420" name="Google Shape;420;gafc8b69424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00" y="1977710"/>
            <a:ext cx="386525" cy="3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afc8b69424_1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00" y="2392650"/>
            <a:ext cx="378122" cy="3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afc8b69424_1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900" y="2781649"/>
            <a:ext cx="386525" cy="3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afc8b69424_1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523" y="3967502"/>
            <a:ext cx="369902" cy="3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afc8b69424_1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51" y="3587484"/>
            <a:ext cx="378122" cy="3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afc8b69424_1_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255" y="3161667"/>
            <a:ext cx="378122" cy="37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r>
              <a:rPr lang="en-US" dirty="0"/>
              <a:t>Faith community, opinion leaders, community leaders, and civil society are important stakeholders in COVID-19 vaccine delivery and uptake</a:t>
            </a:r>
            <a:endParaRPr dirty="0"/>
          </a:p>
          <a:p>
            <a:pPr marL="230187" lvl="0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/>
              <a:t>Play an important role in health including polio eradication, HIV/AIDS, and malaria and have built trust with communities</a:t>
            </a:r>
            <a:endParaRPr dirty="0"/>
          </a:p>
          <a:p>
            <a:pPr marL="230187" lvl="0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/>
              <a:t>Leveraging these experiences and lessons will be important to enhance COVID-19 service delivery, vaccine uptake and acceptance</a:t>
            </a:r>
          </a:p>
          <a:p>
            <a:pPr marL="230187" lvl="0" indent="-23018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/>
              <a:t>Key role in addressing hesitancy and misinformation</a:t>
            </a:r>
            <a:endParaRPr dirty="0"/>
          </a:p>
        </p:txBody>
      </p:sp>
      <p:pic>
        <p:nvPicPr>
          <p:cNvPr id="440" name="Google Shape;440;p10" descr="A close - up of a water droplet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3724" r="6982"/>
          <a:stretch/>
        </p:blipFill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1/19/2021</a:t>
            </a:r>
            <a:endParaRPr dirty="0"/>
          </a:p>
        </p:txBody>
      </p:sp>
      <p:sp>
        <p:nvSpPr>
          <p:cNvPr id="442" name="Google Shape;442;p1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FOOTER GOES HERE</a:t>
            </a:r>
            <a:endParaRPr dirty="0"/>
          </a:p>
        </p:txBody>
      </p:sp>
      <p:sp>
        <p:nvSpPr>
          <p:cNvPr id="443" name="Google Shape;443;p1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444" name="Google Shape;444;p1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</a:pPr>
            <a:r>
              <a:rPr lang="en-US" dirty="0"/>
              <a:t>Faith community and COVID-19 Vaccines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816</Words>
  <Application>Microsoft Office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</vt:lpstr>
      <vt:lpstr>Arial</vt:lpstr>
      <vt:lpstr>Calibri</vt:lpstr>
      <vt:lpstr>Trebuchet MS</vt:lpstr>
      <vt:lpstr>16.9-Template_12.7.2016</vt:lpstr>
      <vt:lpstr> Connecting with Faith Communities on COVID-19 Vaccination</vt:lpstr>
      <vt:lpstr>Objectives</vt:lpstr>
      <vt:lpstr>COVID-19 vaccine doses administered (as of Jan 24, 2021)</vt:lpstr>
      <vt:lpstr>COVAX consolidates global demand and facilitates equitable allocation of vaccines </vt:lpstr>
      <vt:lpstr>$4 billion USG Contribution to COVAX underscores importance of country readiness for vaccine delivery</vt:lpstr>
      <vt:lpstr>Public perceptions around COVID-19 vaccines globally </vt:lpstr>
      <vt:lpstr>USAID Technical Assistance to COVID-19 vaccine deployment and delivery</vt:lpstr>
      <vt:lpstr>PowerPoint Presentation</vt:lpstr>
      <vt:lpstr>Faith community and COVID-19 Vaccines</vt:lpstr>
      <vt:lpstr>Promising Practices to increase COVID-19 vaccine uptake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with Faith Communities on COVID-19 Vaccination</dc:title>
  <dc:creator>Folake Olayinka</dc:creator>
  <cp:lastModifiedBy>Folake Olayinka</cp:lastModifiedBy>
  <cp:revision>9</cp:revision>
  <dcterms:created xsi:type="dcterms:W3CDTF">2021-01-20T02:25:31Z</dcterms:created>
  <dcterms:modified xsi:type="dcterms:W3CDTF">2021-01-26T17:44:00Z</dcterms:modified>
</cp:coreProperties>
</file>