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766" r:id="rId2"/>
    <p:sldId id="770" r:id="rId3"/>
    <p:sldId id="262" r:id="rId4"/>
    <p:sldId id="423" r:id="rId5"/>
    <p:sldId id="422" r:id="rId6"/>
    <p:sldId id="429" r:id="rId7"/>
    <p:sldId id="430" r:id="rId8"/>
    <p:sldId id="432" r:id="rId9"/>
    <p:sldId id="767" r:id="rId10"/>
    <p:sldId id="768" r:id="rId11"/>
    <p:sldId id="769" r:id="rId12"/>
    <p:sldId id="290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61FDD9-1242-4A36-B632-4AD633664651}">
          <p14:sldIdLst>
            <p14:sldId id="766"/>
            <p14:sldId id="770"/>
            <p14:sldId id="262"/>
            <p14:sldId id="423"/>
            <p14:sldId id="422"/>
            <p14:sldId id="429"/>
            <p14:sldId id="430"/>
            <p14:sldId id="432"/>
            <p14:sldId id="767"/>
            <p14:sldId id="768"/>
            <p14:sldId id="76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7DD"/>
    <a:srgbClr val="E18E3E"/>
    <a:srgbClr val="31383D"/>
    <a:srgbClr val="542456"/>
    <a:srgbClr val="AE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 autoAdjust="0"/>
    <p:restoredTop sz="72922" autoAdjust="0"/>
  </p:normalViewPr>
  <p:slideViewPr>
    <p:cSldViewPr snapToGrid="0" snapToObjects="1">
      <p:cViewPr varScale="1">
        <p:scale>
          <a:sx n="54" d="100"/>
          <a:sy n="54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677AF-6879-4A4A-A504-5C403CE8F35B}" type="doc">
      <dgm:prSet loTypeId="urn:microsoft.com/office/officeart/2008/layout/AlternatingPictureBlocks" loCatId="picture" qsTypeId="urn:microsoft.com/office/officeart/2005/8/quickstyle/simple2" qsCatId="simple" csTypeId="urn:microsoft.com/office/officeart/2005/8/colors/accent0_2" csCatId="mainScheme" phldr="1"/>
      <dgm:spPr/>
    </dgm:pt>
    <dgm:pt modelId="{CF4DB6F0-CF85-4AA7-8BAA-9A447E3A628E}">
      <dgm:prSet phldrT="[Text]" custT="1"/>
      <dgm:spPr/>
      <dgm:t>
        <a:bodyPr/>
        <a:lstStyle/>
        <a:p>
          <a:pPr algn="ctr">
            <a:lnSpc>
              <a:spcPct val="100000"/>
            </a:lnSpc>
            <a:buClr>
              <a:schemeClr val="accent2"/>
            </a:buClr>
            <a:buSzPts val="2442"/>
          </a:pPr>
          <a:r>
            <a:rPr lang="en-GB" sz="1600" b="1" noProof="0" dirty="0">
              <a:latin typeface="Open Sans"/>
              <a:ea typeface="Open Sans"/>
              <a:cs typeface="Open Sans"/>
              <a:sym typeface="Open Sans"/>
            </a:rPr>
            <a:t>Child Protection</a:t>
          </a:r>
          <a:br>
            <a:rPr lang="en-GB" sz="1600" b="1" noProof="0" dirty="0">
              <a:latin typeface="Open Sans"/>
              <a:ea typeface="Open Sans"/>
              <a:cs typeface="Open Sans"/>
              <a:sym typeface="Open Sans"/>
            </a:rPr>
          </a:br>
          <a:br>
            <a:rPr lang="en-GB" sz="1600" noProof="0" dirty="0">
              <a:latin typeface="Open Sans"/>
              <a:ea typeface="Open Sans"/>
              <a:cs typeface="Open Sans"/>
              <a:sym typeface="Open Sans"/>
            </a:rPr>
          </a:br>
          <a:r>
            <a:rPr lang="en-GB" sz="1600" noProof="0" dirty="0">
              <a:latin typeface="Open Sans"/>
              <a:ea typeface="Open Sans"/>
              <a:cs typeface="Open Sans"/>
              <a:sym typeface="Open Sans"/>
            </a:rPr>
            <a:t>In an international context, it must be understood as all the legal frameworks, policies and systems each country has in place to preventing and responding to violence, exploitation and abuse against children.</a:t>
          </a:r>
        </a:p>
      </dgm:t>
    </dgm:pt>
    <dgm:pt modelId="{30816D4F-73BD-4763-8F5D-C35A961D2C9F}" type="parTrans" cxnId="{ACAFB09D-F64C-4766-B9CA-6F7E901C42D8}">
      <dgm:prSet/>
      <dgm:spPr/>
      <dgm:t>
        <a:bodyPr/>
        <a:lstStyle/>
        <a:p>
          <a:endParaRPr lang="en-US" sz="1600"/>
        </a:p>
      </dgm:t>
    </dgm:pt>
    <dgm:pt modelId="{776FD8E2-3C3E-4D32-9A1B-C52E683C7380}" type="sibTrans" cxnId="{ACAFB09D-F64C-4766-B9CA-6F7E901C42D8}">
      <dgm:prSet/>
      <dgm:spPr/>
      <dgm:t>
        <a:bodyPr/>
        <a:lstStyle/>
        <a:p>
          <a:endParaRPr lang="en-US" sz="1600"/>
        </a:p>
      </dgm:t>
    </dgm:pt>
    <dgm:pt modelId="{C923099B-8649-4275-BED0-263F360D06BE}">
      <dgm:prSet phldrT="[Text]" custT="1"/>
      <dgm:spPr/>
      <dgm:t>
        <a:bodyPr/>
        <a:lstStyle/>
        <a:p>
          <a:pPr algn="ctr">
            <a:lnSpc>
              <a:spcPct val="100000"/>
            </a:lnSpc>
            <a:buClr>
              <a:schemeClr val="accent2"/>
            </a:buClr>
            <a:buSzPts val="2442"/>
            <a:buNone/>
          </a:pPr>
          <a:r>
            <a:rPr lang="en-GB" sz="1600" b="1" kern="1200" noProof="0" dirty="0">
              <a:solidFill>
                <a:srgbClr val="93295B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Open Sans"/>
              <a:cs typeface="Open Sans"/>
            </a:rPr>
            <a:t>Child Safeguarding</a:t>
          </a:r>
        </a:p>
        <a:p>
          <a:pPr algn="ctr">
            <a:lnSpc>
              <a:spcPct val="100000"/>
            </a:lnSpc>
            <a:buClr>
              <a:schemeClr val="accent2"/>
            </a:buClr>
            <a:buSzPts val="2442"/>
            <a:buNone/>
          </a:pPr>
          <a:r>
            <a:rPr lang="en-GB" sz="1600" kern="1200" noProof="0" dirty="0">
              <a:solidFill>
                <a:srgbClr val="93295B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Open Sans"/>
              <a:cs typeface="Open Sans"/>
            </a:rPr>
            <a:t>The responsibility which organizations have to make sure their staff, operations, and programs do no harm to children.</a:t>
          </a:r>
        </a:p>
      </dgm:t>
    </dgm:pt>
    <dgm:pt modelId="{56B6CFFD-57E6-4675-9217-19535698FDA1}" type="parTrans" cxnId="{32765985-C177-43A1-999F-0692EDFA4C65}">
      <dgm:prSet/>
      <dgm:spPr/>
      <dgm:t>
        <a:bodyPr/>
        <a:lstStyle/>
        <a:p>
          <a:endParaRPr lang="en-US" sz="1600"/>
        </a:p>
      </dgm:t>
    </dgm:pt>
    <dgm:pt modelId="{02B85853-93F8-47FE-9603-9BC354BA9102}" type="sibTrans" cxnId="{32765985-C177-43A1-999F-0692EDFA4C65}">
      <dgm:prSet/>
      <dgm:spPr/>
      <dgm:t>
        <a:bodyPr/>
        <a:lstStyle/>
        <a:p>
          <a:endParaRPr lang="en-US" sz="1600"/>
        </a:p>
      </dgm:t>
    </dgm:pt>
    <dgm:pt modelId="{5FE65EE7-6687-406E-937D-FB2B04A80AC7}" type="pres">
      <dgm:prSet presAssocID="{9BD677AF-6879-4A4A-A504-5C403CE8F35B}" presName="linearFlow" presStyleCnt="0">
        <dgm:presLayoutVars>
          <dgm:dir/>
          <dgm:resizeHandles val="exact"/>
        </dgm:presLayoutVars>
      </dgm:prSet>
      <dgm:spPr/>
    </dgm:pt>
    <dgm:pt modelId="{1A212AFA-3CCF-4083-8526-CCC26F523415}" type="pres">
      <dgm:prSet presAssocID="{CF4DB6F0-CF85-4AA7-8BAA-9A447E3A628E}" presName="comp" presStyleCnt="0"/>
      <dgm:spPr/>
    </dgm:pt>
    <dgm:pt modelId="{00D3A0A2-6E0F-4CAC-9C59-65CA2AAE1422}" type="pres">
      <dgm:prSet presAssocID="{CF4DB6F0-CF85-4AA7-8BAA-9A447E3A628E}" presName="rect2" presStyleLbl="node1" presStyleIdx="0" presStyleCnt="2">
        <dgm:presLayoutVars>
          <dgm:bulletEnabled val="1"/>
        </dgm:presLayoutVars>
      </dgm:prSet>
      <dgm:spPr/>
    </dgm:pt>
    <dgm:pt modelId="{D5970887-30F2-4376-8443-1B4715282101}" type="pres">
      <dgm:prSet presAssocID="{CF4DB6F0-CF85-4AA7-8BAA-9A447E3A628E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0521D4FA-0306-413E-BB20-72A682C5F28B}" type="pres">
      <dgm:prSet presAssocID="{776FD8E2-3C3E-4D32-9A1B-C52E683C7380}" presName="sibTrans" presStyleCnt="0"/>
      <dgm:spPr/>
    </dgm:pt>
    <dgm:pt modelId="{652E4771-6D51-41CC-AF76-0A8F5D2BD0DB}" type="pres">
      <dgm:prSet presAssocID="{C923099B-8649-4275-BED0-263F360D06BE}" presName="comp" presStyleCnt="0"/>
      <dgm:spPr/>
    </dgm:pt>
    <dgm:pt modelId="{D23AE9BF-EF8E-4FAF-91FA-247A06E27296}" type="pres">
      <dgm:prSet presAssocID="{C923099B-8649-4275-BED0-263F360D06BE}" presName="rect2" presStyleLbl="node1" presStyleIdx="1" presStyleCnt="2">
        <dgm:presLayoutVars>
          <dgm:bulletEnabled val="1"/>
        </dgm:presLayoutVars>
      </dgm:prSet>
      <dgm:spPr/>
    </dgm:pt>
    <dgm:pt modelId="{FA234D5B-1425-45EB-A5B1-FF32480F5585}" type="pres">
      <dgm:prSet presAssocID="{C923099B-8649-4275-BED0-263F360D06BE}" presName="rect1" presStyleLbl="lnNode1" presStyleIdx="1" presStyleCnt="2" custLinFactNeighborX="-476" custLinFactNeighborY="-14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</dgm:ptLst>
  <dgm:cxnLst>
    <dgm:cxn modelId="{97FFF205-8237-4D08-8AFA-96FDC326F3A3}" type="presOf" srcId="{C923099B-8649-4275-BED0-263F360D06BE}" destId="{D23AE9BF-EF8E-4FAF-91FA-247A06E27296}" srcOrd="0" destOrd="0" presId="urn:microsoft.com/office/officeart/2008/layout/AlternatingPictureBlocks"/>
    <dgm:cxn modelId="{5024ED61-EC81-45F8-ADD0-1B38F22130CA}" type="presOf" srcId="{9BD677AF-6879-4A4A-A504-5C403CE8F35B}" destId="{5FE65EE7-6687-406E-937D-FB2B04A80AC7}" srcOrd="0" destOrd="0" presId="urn:microsoft.com/office/officeart/2008/layout/AlternatingPictureBlocks"/>
    <dgm:cxn modelId="{32765985-C177-43A1-999F-0692EDFA4C65}" srcId="{9BD677AF-6879-4A4A-A504-5C403CE8F35B}" destId="{C923099B-8649-4275-BED0-263F360D06BE}" srcOrd="1" destOrd="0" parTransId="{56B6CFFD-57E6-4675-9217-19535698FDA1}" sibTransId="{02B85853-93F8-47FE-9603-9BC354BA9102}"/>
    <dgm:cxn modelId="{ACAFB09D-F64C-4766-B9CA-6F7E901C42D8}" srcId="{9BD677AF-6879-4A4A-A504-5C403CE8F35B}" destId="{CF4DB6F0-CF85-4AA7-8BAA-9A447E3A628E}" srcOrd="0" destOrd="0" parTransId="{30816D4F-73BD-4763-8F5D-C35A961D2C9F}" sibTransId="{776FD8E2-3C3E-4D32-9A1B-C52E683C7380}"/>
    <dgm:cxn modelId="{058745D9-DEBD-495B-A6A1-77E384A39353}" type="presOf" srcId="{CF4DB6F0-CF85-4AA7-8BAA-9A447E3A628E}" destId="{00D3A0A2-6E0F-4CAC-9C59-65CA2AAE1422}" srcOrd="0" destOrd="0" presId="urn:microsoft.com/office/officeart/2008/layout/AlternatingPictureBlocks"/>
    <dgm:cxn modelId="{F752933B-39C5-4772-8995-E72B98E6D291}" type="presParOf" srcId="{5FE65EE7-6687-406E-937D-FB2B04A80AC7}" destId="{1A212AFA-3CCF-4083-8526-CCC26F523415}" srcOrd="0" destOrd="0" presId="urn:microsoft.com/office/officeart/2008/layout/AlternatingPictureBlocks"/>
    <dgm:cxn modelId="{527C4542-0F2B-4063-B5B3-A3B1D606F366}" type="presParOf" srcId="{1A212AFA-3CCF-4083-8526-CCC26F523415}" destId="{00D3A0A2-6E0F-4CAC-9C59-65CA2AAE1422}" srcOrd="0" destOrd="0" presId="urn:microsoft.com/office/officeart/2008/layout/AlternatingPictureBlocks"/>
    <dgm:cxn modelId="{D8D88FE9-696E-41C6-9974-CB5CD6C4742C}" type="presParOf" srcId="{1A212AFA-3CCF-4083-8526-CCC26F523415}" destId="{D5970887-30F2-4376-8443-1B4715282101}" srcOrd="1" destOrd="0" presId="urn:microsoft.com/office/officeart/2008/layout/AlternatingPictureBlocks"/>
    <dgm:cxn modelId="{6E1F5677-13B9-46C6-802F-E3480250A588}" type="presParOf" srcId="{5FE65EE7-6687-406E-937D-FB2B04A80AC7}" destId="{0521D4FA-0306-413E-BB20-72A682C5F28B}" srcOrd="1" destOrd="0" presId="urn:microsoft.com/office/officeart/2008/layout/AlternatingPictureBlocks"/>
    <dgm:cxn modelId="{6E150C15-27C0-4D7D-AD70-7561B65414AA}" type="presParOf" srcId="{5FE65EE7-6687-406E-937D-FB2B04A80AC7}" destId="{652E4771-6D51-41CC-AF76-0A8F5D2BD0DB}" srcOrd="2" destOrd="0" presId="urn:microsoft.com/office/officeart/2008/layout/AlternatingPictureBlocks"/>
    <dgm:cxn modelId="{BE34A660-BAB0-408B-98C6-74E0518889EF}" type="presParOf" srcId="{652E4771-6D51-41CC-AF76-0A8F5D2BD0DB}" destId="{D23AE9BF-EF8E-4FAF-91FA-247A06E27296}" srcOrd="0" destOrd="0" presId="urn:microsoft.com/office/officeart/2008/layout/AlternatingPictureBlocks"/>
    <dgm:cxn modelId="{3360A6EE-8868-46C1-B547-36F498058DBA}" type="presParOf" srcId="{652E4771-6D51-41CC-AF76-0A8F5D2BD0DB}" destId="{FA234D5B-1425-45EB-A5B1-FF32480F558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B7D2A-384B-4CA3-8731-237E1815E0F5}" type="doc">
      <dgm:prSet loTypeId="urn:microsoft.com/office/officeart/2005/8/layout/matrix3" loCatId="matrix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468E7AE-5E5C-4B63-88CA-24A0D1FF0CC4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Physical Abuse:</a:t>
          </a:r>
          <a:br>
            <a:rPr lang="en-US" sz="1100" dirty="0">
              <a:solidFill>
                <a:schemeClr val="tx1"/>
              </a:solidFill>
            </a:rPr>
          </a:br>
          <a:r>
            <a:rPr lang="en-US" sz="1100" dirty="0">
              <a:solidFill>
                <a:schemeClr val="tx1"/>
              </a:solidFill>
              <a:effectLst/>
            </a:rPr>
            <a:t>Actual or potential physical harm caused by another person’s actions </a:t>
          </a:r>
          <a:r>
            <a:rPr lang="en-US" sz="1100" baseline="0" dirty="0">
              <a:solidFill>
                <a:schemeClr val="tx1"/>
              </a:solidFill>
              <a:effectLst/>
            </a:rPr>
            <a:t>e.g. </a:t>
          </a:r>
          <a:r>
            <a:rPr lang="en-US" sz="1100" dirty="0">
              <a:solidFill>
                <a:schemeClr val="tx1"/>
              </a:solidFill>
              <a:effectLst/>
            </a:rPr>
            <a:t>hitting, shaking, poisoning, drowning and burning. </a:t>
          </a:r>
          <a:endParaRPr lang="en-US" sz="1100" dirty="0">
            <a:solidFill>
              <a:schemeClr val="tx1"/>
            </a:solidFill>
          </a:endParaRPr>
        </a:p>
      </dgm:t>
    </dgm:pt>
    <dgm:pt modelId="{430A3553-F95B-41D1-8B15-4C59E2A35ADC}" type="parTrans" cxnId="{8B999B07-1DE7-4200-9F52-1A78171F1EF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33E2BCE-40FF-4954-8EA2-EB4DE1B637C5}" type="sibTrans" cxnId="{8B999B07-1DE7-4200-9F52-1A78171F1EF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F5A5D06-475F-48FC-BEA6-34D98D6BAEAE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Emotional abuse: </a:t>
          </a:r>
          <a:br>
            <a:rPr lang="en-US" sz="1100" dirty="0">
              <a:solidFill>
                <a:schemeClr val="tx1"/>
              </a:solidFill>
            </a:rPr>
          </a:br>
          <a:r>
            <a:rPr lang="en-US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Maltreatment that impacts on a child or vulnerable person’s emotional development</a:t>
          </a:r>
          <a:r>
            <a:rPr lang="en-US" sz="11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e.g. </a:t>
          </a:r>
          <a:r>
            <a:rPr lang="en-US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degrading, humiliating, bullying (including cyber bullying), and threatening, scaring, forms of treatment.</a:t>
          </a:r>
          <a:r>
            <a:rPr lang="en-GB" sz="1100" dirty="0">
              <a:solidFill>
                <a:schemeClr val="tx1"/>
              </a:solidFill>
              <a:effectLst/>
            </a:rPr>
            <a:t> </a:t>
          </a:r>
          <a:endParaRPr lang="en-US" sz="1100" dirty="0">
            <a:solidFill>
              <a:schemeClr val="tx1"/>
            </a:solidFill>
          </a:endParaRPr>
        </a:p>
      </dgm:t>
    </dgm:pt>
    <dgm:pt modelId="{CA9BFCE0-CA3C-46DE-A39D-67A22CDADDF2}" type="parTrans" cxnId="{FEE732E4-3FE3-4974-BAB3-02742C58760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55F247-DBBC-4ACE-AE3C-B766C12FC189}" type="sibTrans" cxnId="{FEE732E4-3FE3-4974-BAB3-02742C58760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47D9297-D011-44BE-A85C-ECD14FCC5C66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Sexual abuse:</a:t>
          </a:r>
          <a:br>
            <a:rPr lang="en-US" sz="1100" dirty="0">
              <a:solidFill>
                <a:schemeClr val="tx1"/>
              </a:solidFill>
            </a:rPr>
          </a:br>
          <a:r>
            <a:rPr lang="en-US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Forcing or enticing a child or vulnerable person to take part in sexual activities e.g.  rape, oral sex, penetration, or non-penetrative acts such as masturbation, kissing, rubbing and touching. It may also include involving children or vulnerable persons in looking at or producing sexual abuse images.</a:t>
          </a:r>
          <a:r>
            <a:rPr lang="en-GB" sz="1100" dirty="0">
              <a:solidFill>
                <a:schemeClr val="tx1"/>
              </a:solidFill>
              <a:effectLst/>
            </a:rPr>
            <a:t> </a:t>
          </a:r>
          <a:endParaRPr lang="en-US" sz="1100" dirty="0">
            <a:solidFill>
              <a:schemeClr val="tx1"/>
            </a:solidFill>
          </a:endParaRPr>
        </a:p>
      </dgm:t>
    </dgm:pt>
    <dgm:pt modelId="{93F1A02A-3423-4F40-B52F-EF30F5769C91}" type="parTrans" cxnId="{CD91319B-C88F-40F9-8409-E51949B9604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9FD40AC-7CF1-428A-968F-D214BDDEC87F}" type="sibTrans" cxnId="{CD91319B-C88F-40F9-8409-E51949B9604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2B3B9A9-9105-43E8-848C-70846BC1A506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Neglect:</a:t>
          </a:r>
          <a:br>
            <a:rPr lang="en-US" sz="1100" dirty="0">
              <a:solidFill>
                <a:schemeClr val="tx1"/>
              </a:solidFill>
            </a:rPr>
          </a:br>
          <a:r>
            <a:rPr lang="en-US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Failure to meet a child’s or vulnerable person’s basic physical and /or psychological needs, which is likely to result in serious impairment of a person’s healthy physical, spiritual, moral and mental development e.g. failure to properly supervise and protect children or vulnerable persons,</a:t>
          </a:r>
          <a:r>
            <a:rPr lang="en-US" sz="11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provide for nutrition, shelter and safe living/working conditions. </a:t>
          </a:r>
          <a:endParaRPr lang="en-US" sz="1100" dirty="0">
            <a:solidFill>
              <a:schemeClr val="tx1"/>
            </a:solidFill>
          </a:endParaRPr>
        </a:p>
      </dgm:t>
    </dgm:pt>
    <dgm:pt modelId="{A0D20EDF-12D1-4058-977F-C186134918E2}" type="parTrans" cxnId="{FABAC8FC-0642-40CF-BD1F-73F5AE6FE8E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CE260DA-2F55-460E-8368-4BDD63AD0671}" type="sibTrans" cxnId="{FABAC8FC-0642-40CF-BD1F-73F5AE6FE8E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01D7A2F-15AD-4373-9B81-996874A202D5}" type="pres">
      <dgm:prSet presAssocID="{DCEB7D2A-384B-4CA3-8731-237E1815E0F5}" presName="matrix" presStyleCnt="0">
        <dgm:presLayoutVars>
          <dgm:chMax val="1"/>
          <dgm:dir/>
          <dgm:resizeHandles val="exact"/>
        </dgm:presLayoutVars>
      </dgm:prSet>
      <dgm:spPr/>
    </dgm:pt>
    <dgm:pt modelId="{41AD598F-CFE7-4AE9-A6FA-EF35E0907434}" type="pres">
      <dgm:prSet presAssocID="{DCEB7D2A-384B-4CA3-8731-237E1815E0F5}" presName="diamond" presStyleLbl="bgShp" presStyleIdx="0" presStyleCnt="1"/>
      <dgm:spPr/>
    </dgm:pt>
    <dgm:pt modelId="{C523E067-D947-46DB-BF23-BEF4E784D6E0}" type="pres">
      <dgm:prSet presAssocID="{DCEB7D2A-384B-4CA3-8731-237E1815E0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3FA4A3-490B-4FCD-8336-8E7456A179F9}" type="pres">
      <dgm:prSet presAssocID="{DCEB7D2A-384B-4CA3-8731-237E1815E0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3EDE46-DC26-4638-9DE2-B6BBB4227444}" type="pres">
      <dgm:prSet presAssocID="{DCEB7D2A-384B-4CA3-8731-237E1815E0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BFB9F7-F7CC-4C24-A258-38C701C1C072}" type="pres">
      <dgm:prSet presAssocID="{DCEB7D2A-384B-4CA3-8731-237E1815E0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999B07-1DE7-4200-9F52-1A78171F1EFF}" srcId="{DCEB7D2A-384B-4CA3-8731-237E1815E0F5}" destId="{D468E7AE-5E5C-4B63-88CA-24A0D1FF0CC4}" srcOrd="0" destOrd="0" parTransId="{430A3553-F95B-41D1-8B15-4C59E2A35ADC}" sibTransId="{833E2BCE-40FF-4954-8EA2-EB4DE1B637C5}"/>
    <dgm:cxn modelId="{FCBA0B20-A760-4F96-933A-F896FC0F3C76}" type="presOf" srcId="{DCEB7D2A-384B-4CA3-8731-237E1815E0F5}" destId="{001D7A2F-15AD-4373-9B81-996874A202D5}" srcOrd="0" destOrd="0" presId="urn:microsoft.com/office/officeart/2005/8/layout/matrix3"/>
    <dgm:cxn modelId="{CD91319B-C88F-40F9-8409-E51949B9604F}" srcId="{DCEB7D2A-384B-4CA3-8731-237E1815E0F5}" destId="{647D9297-D011-44BE-A85C-ECD14FCC5C66}" srcOrd="2" destOrd="0" parTransId="{93F1A02A-3423-4F40-B52F-EF30F5769C91}" sibTransId="{E9FD40AC-7CF1-428A-968F-D214BDDEC87F}"/>
    <dgm:cxn modelId="{72DDD8A3-1830-4504-B9E8-2304786AABF4}" type="presOf" srcId="{647D9297-D011-44BE-A85C-ECD14FCC5C66}" destId="{863EDE46-DC26-4638-9DE2-B6BBB4227444}" srcOrd="0" destOrd="0" presId="urn:microsoft.com/office/officeart/2005/8/layout/matrix3"/>
    <dgm:cxn modelId="{183EF7AC-4489-47E1-BAAC-1D16FF863884}" type="presOf" srcId="{82B3B9A9-9105-43E8-848C-70846BC1A506}" destId="{16BFB9F7-F7CC-4C24-A258-38C701C1C072}" srcOrd="0" destOrd="0" presId="urn:microsoft.com/office/officeart/2005/8/layout/matrix3"/>
    <dgm:cxn modelId="{CE35A4DE-F863-438B-BE66-DCF1DA53E09E}" type="presOf" srcId="{D468E7AE-5E5C-4B63-88CA-24A0D1FF0CC4}" destId="{C523E067-D947-46DB-BF23-BEF4E784D6E0}" srcOrd="0" destOrd="0" presId="urn:microsoft.com/office/officeart/2005/8/layout/matrix3"/>
    <dgm:cxn modelId="{FEE732E4-3FE3-4974-BAB3-02742C587605}" srcId="{DCEB7D2A-384B-4CA3-8731-237E1815E0F5}" destId="{BF5A5D06-475F-48FC-BEA6-34D98D6BAEAE}" srcOrd="1" destOrd="0" parTransId="{CA9BFCE0-CA3C-46DE-A39D-67A22CDADDF2}" sibTransId="{B355F247-DBBC-4ACE-AE3C-B766C12FC189}"/>
    <dgm:cxn modelId="{8398DDE6-3FC7-46B3-AE3E-355EF5517DB5}" type="presOf" srcId="{BF5A5D06-475F-48FC-BEA6-34D98D6BAEAE}" destId="{E73FA4A3-490B-4FCD-8336-8E7456A179F9}" srcOrd="0" destOrd="0" presId="urn:microsoft.com/office/officeart/2005/8/layout/matrix3"/>
    <dgm:cxn modelId="{FABAC8FC-0642-40CF-BD1F-73F5AE6FE8E6}" srcId="{DCEB7D2A-384B-4CA3-8731-237E1815E0F5}" destId="{82B3B9A9-9105-43E8-848C-70846BC1A506}" srcOrd="3" destOrd="0" parTransId="{A0D20EDF-12D1-4058-977F-C186134918E2}" sibTransId="{ACE260DA-2F55-460E-8368-4BDD63AD0671}"/>
    <dgm:cxn modelId="{608167D1-A793-4865-899F-B44253855E21}" type="presParOf" srcId="{001D7A2F-15AD-4373-9B81-996874A202D5}" destId="{41AD598F-CFE7-4AE9-A6FA-EF35E0907434}" srcOrd="0" destOrd="0" presId="urn:microsoft.com/office/officeart/2005/8/layout/matrix3"/>
    <dgm:cxn modelId="{4F7CB013-E54D-4AC9-8E55-D52BE6034835}" type="presParOf" srcId="{001D7A2F-15AD-4373-9B81-996874A202D5}" destId="{C523E067-D947-46DB-BF23-BEF4E784D6E0}" srcOrd="1" destOrd="0" presId="urn:microsoft.com/office/officeart/2005/8/layout/matrix3"/>
    <dgm:cxn modelId="{7CB5B34F-12DF-48D8-A576-87D2495B467B}" type="presParOf" srcId="{001D7A2F-15AD-4373-9B81-996874A202D5}" destId="{E73FA4A3-490B-4FCD-8336-8E7456A179F9}" srcOrd="2" destOrd="0" presId="urn:microsoft.com/office/officeart/2005/8/layout/matrix3"/>
    <dgm:cxn modelId="{D868F40F-4668-4D4F-AD9A-7167F5254D56}" type="presParOf" srcId="{001D7A2F-15AD-4373-9B81-996874A202D5}" destId="{863EDE46-DC26-4638-9DE2-B6BBB4227444}" srcOrd="3" destOrd="0" presId="urn:microsoft.com/office/officeart/2005/8/layout/matrix3"/>
    <dgm:cxn modelId="{EE2BB1A7-2998-43DC-85EB-15CB713DAECE}" type="presParOf" srcId="{001D7A2F-15AD-4373-9B81-996874A202D5}" destId="{16BFB9F7-F7CC-4C24-A258-38C701C1C07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680363-924C-459E-8641-DA75A0F73AA7}" type="doc">
      <dgm:prSet loTypeId="urn:diagrams.loki3.com/VaryingWidthList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7F7656B-E105-4D77-BDEB-301E7AC0F5AF}">
      <dgm:prSet phldrT="[Text]" custT="1"/>
      <dgm:spPr/>
      <dgm:t>
        <a:bodyPr/>
        <a:lstStyle/>
        <a:p>
          <a:r>
            <a:rPr lang="en-US" sz="2000" dirty="0"/>
            <a:t>Includes</a:t>
          </a:r>
          <a:endParaRPr lang="en-US" sz="2800" dirty="0"/>
        </a:p>
      </dgm:t>
    </dgm:pt>
    <dgm:pt modelId="{BCA3C313-9036-4016-A66B-0F916E49ED71}" type="parTrans" cxnId="{CCA584A1-04DF-49DD-9E4C-F2A6445ED289}">
      <dgm:prSet/>
      <dgm:spPr/>
      <dgm:t>
        <a:bodyPr/>
        <a:lstStyle/>
        <a:p>
          <a:endParaRPr lang="en-US" sz="1400"/>
        </a:p>
      </dgm:t>
    </dgm:pt>
    <dgm:pt modelId="{85B664AB-E542-4051-94A0-21656D9A1AD9}" type="sibTrans" cxnId="{CCA584A1-04DF-49DD-9E4C-F2A6445ED289}">
      <dgm:prSet/>
      <dgm:spPr/>
      <dgm:t>
        <a:bodyPr/>
        <a:lstStyle/>
        <a:p>
          <a:endParaRPr lang="en-US" sz="1400"/>
        </a:p>
      </dgm:t>
    </dgm:pt>
    <dgm:pt modelId="{45892483-806F-4825-B4F0-2846E683623F}">
      <dgm:prSet phldrT="[Text]" custT="1"/>
      <dgm:spPr/>
      <dgm:t>
        <a:bodyPr/>
        <a:lstStyle/>
        <a:p>
          <a:r>
            <a:rPr lang="en-US" sz="1100" dirty="0"/>
            <a:t>Abuse online</a:t>
          </a:r>
        </a:p>
      </dgm:t>
    </dgm:pt>
    <dgm:pt modelId="{04E6BEE5-3C80-466B-A84D-0F085F30D98C}" type="parTrans" cxnId="{545F080D-7E2B-4AD0-BA03-9CD785A2A9CC}">
      <dgm:prSet/>
      <dgm:spPr/>
      <dgm:t>
        <a:bodyPr/>
        <a:lstStyle/>
        <a:p>
          <a:endParaRPr lang="en-US" sz="1400"/>
        </a:p>
      </dgm:t>
    </dgm:pt>
    <dgm:pt modelId="{A55858EA-2F7A-4A6B-A4EB-A4D10EC72131}" type="sibTrans" cxnId="{545F080D-7E2B-4AD0-BA03-9CD785A2A9CC}">
      <dgm:prSet/>
      <dgm:spPr/>
      <dgm:t>
        <a:bodyPr/>
        <a:lstStyle/>
        <a:p>
          <a:endParaRPr lang="en-US" sz="1400"/>
        </a:p>
      </dgm:t>
    </dgm:pt>
    <dgm:pt modelId="{EB48EE00-0CA8-475E-8C30-575CC72AB651}">
      <dgm:prSet phldrT="[Text]" custT="1"/>
      <dgm:spPr/>
      <dgm:t>
        <a:bodyPr/>
        <a:lstStyle/>
        <a:p>
          <a:r>
            <a:rPr lang="en-US" sz="1100" dirty="0"/>
            <a:t>Bullying</a:t>
          </a:r>
        </a:p>
      </dgm:t>
    </dgm:pt>
    <dgm:pt modelId="{253E5029-9F2B-4DD0-B7C7-4468539062E4}" type="parTrans" cxnId="{420FCD6A-F48D-4247-908E-9D2DF7FECFCE}">
      <dgm:prSet/>
      <dgm:spPr/>
      <dgm:t>
        <a:bodyPr/>
        <a:lstStyle/>
        <a:p>
          <a:endParaRPr lang="en-US" sz="1400"/>
        </a:p>
      </dgm:t>
    </dgm:pt>
    <dgm:pt modelId="{E1CEF007-0AC2-43A0-BA21-F54ED0854381}" type="sibTrans" cxnId="{420FCD6A-F48D-4247-908E-9D2DF7FECFCE}">
      <dgm:prSet/>
      <dgm:spPr/>
      <dgm:t>
        <a:bodyPr/>
        <a:lstStyle/>
        <a:p>
          <a:endParaRPr lang="en-US" sz="1400"/>
        </a:p>
      </dgm:t>
    </dgm:pt>
    <dgm:pt modelId="{D689E7FE-7A93-48F5-BB03-48601ADF8C89}">
      <dgm:prSet phldrT="[Text]" custT="1"/>
      <dgm:spPr/>
      <dgm:t>
        <a:bodyPr/>
        <a:lstStyle/>
        <a:p>
          <a:r>
            <a:rPr lang="en-US" sz="1100" dirty="0"/>
            <a:t>Harassment</a:t>
          </a:r>
        </a:p>
      </dgm:t>
    </dgm:pt>
    <dgm:pt modelId="{9D798715-94EE-4747-90D0-4753ED3ECEB9}" type="parTrans" cxnId="{8A90834D-89E8-4733-90EC-5C81693513CD}">
      <dgm:prSet/>
      <dgm:spPr/>
      <dgm:t>
        <a:bodyPr/>
        <a:lstStyle/>
        <a:p>
          <a:endParaRPr lang="en-US" sz="1400"/>
        </a:p>
      </dgm:t>
    </dgm:pt>
    <dgm:pt modelId="{F856992D-246D-4775-AB85-0D9D37374FAF}" type="sibTrans" cxnId="{8A90834D-89E8-4733-90EC-5C81693513CD}">
      <dgm:prSet/>
      <dgm:spPr/>
      <dgm:t>
        <a:bodyPr/>
        <a:lstStyle/>
        <a:p>
          <a:endParaRPr lang="en-US" sz="1400"/>
        </a:p>
      </dgm:t>
    </dgm:pt>
    <dgm:pt modelId="{FF7CA135-914A-4A6C-8CB5-1A873587A828}">
      <dgm:prSet phldrT="[Text]" custT="1"/>
      <dgm:spPr/>
      <dgm:t>
        <a:bodyPr/>
        <a:lstStyle/>
        <a:p>
          <a:r>
            <a:rPr lang="en-US" sz="1100" dirty="0"/>
            <a:t>Physical punishment</a:t>
          </a:r>
        </a:p>
      </dgm:t>
    </dgm:pt>
    <dgm:pt modelId="{CAFEE5F0-C454-46BE-B157-4DB646DFB0BD}" type="parTrans" cxnId="{F7F61040-6EDF-4F6B-84EB-651751B340E7}">
      <dgm:prSet/>
      <dgm:spPr/>
      <dgm:t>
        <a:bodyPr/>
        <a:lstStyle/>
        <a:p>
          <a:endParaRPr lang="en-US" sz="1400"/>
        </a:p>
      </dgm:t>
    </dgm:pt>
    <dgm:pt modelId="{4976DC42-9547-4B52-A703-CB6F6994FFED}" type="sibTrans" cxnId="{F7F61040-6EDF-4F6B-84EB-651751B340E7}">
      <dgm:prSet/>
      <dgm:spPr/>
      <dgm:t>
        <a:bodyPr/>
        <a:lstStyle/>
        <a:p>
          <a:endParaRPr lang="en-US" sz="1400"/>
        </a:p>
      </dgm:t>
    </dgm:pt>
    <dgm:pt modelId="{4CB260D3-CD7F-4131-A8AE-D081060E2E21}">
      <dgm:prSet phldrT="[Text]" custT="1"/>
      <dgm:spPr/>
      <dgm:t>
        <a:bodyPr/>
        <a:lstStyle/>
        <a:p>
          <a:r>
            <a:rPr lang="en-US" sz="1100" dirty="0"/>
            <a:t>Spiritual abuse</a:t>
          </a:r>
        </a:p>
      </dgm:t>
    </dgm:pt>
    <dgm:pt modelId="{581E89D3-CF33-4888-A6F4-1E9839BD50DD}" type="parTrans" cxnId="{23E2A708-755B-487A-948F-636227ADF471}">
      <dgm:prSet/>
      <dgm:spPr/>
      <dgm:t>
        <a:bodyPr/>
        <a:lstStyle/>
        <a:p>
          <a:endParaRPr lang="en-US" sz="1400"/>
        </a:p>
      </dgm:t>
    </dgm:pt>
    <dgm:pt modelId="{E4ED6D7D-BEB5-4FC7-AF63-9090F9521008}" type="sibTrans" cxnId="{23E2A708-755B-487A-948F-636227ADF471}">
      <dgm:prSet/>
      <dgm:spPr/>
      <dgm:t>
        <a:bodyPr/>
        <a:lstStyle/>
        <a:p>
          <a:endParaRPr lang="en-US" sz="1400"/>
        </a:p>
      </dgm:t>
    </dgm:pt>
    <dgm:pt modelId="{5EC8AA5B-1A6D-45B9-9DF3-B35AB033B96A}">
      <dgm:prSet phldrT="[Text]" custT="1"/>
      <dgm:spPr/>
      <dgm:t>
        <a:bodyPr/>
        <a:lstStyle/>
        <a:p>
          <a:r>
            <a:rPr lang="en-US" sz="1100" dirty="0"/>
            <a:t>Child sexual exploitation</a:t>
          </a:r>
        </a:p>
      </dgm:t>
    </dgm:pt>
    <dgm:pt modelId="{4BF9A602-27BE-4469-8766-791B74BC592B}" type="parTrans" cxnId="{A453E70C-6A52-4885-86F5-3956A623D1E1}">
      <dgm:prSet/>
      <dgm:spPr/>
      <dgm:t>
        <a:bodyPr/>
        <a:lstStyle/>
        <a:p>
          <a:endParaRPr lang="en-US" sz="1400"/>
        </a:p>
      </dgm:t>
    </dgm:pt>
    <dgm:pt modelId="{9806327E-7708-44CF-92EB-75A550627918}" type="sibTrans" cxnId="{A453E70C-6A52-4885-86F5-3956A623D1E1}">
      <dgm:prSet/>
      <dgm:spPr/>
      <dgm:t>
        <a:bodyPr/>
        <a:lstStyle/>
        <a:p>
          <a:endParaRPr lang="en-US" sz="1400"/>
        </a:p>
      </dgm:t>
    </dgm:pt>
    <dgm:pt modelId="{191F9F31-313F-403D-9A5C-8D0E4E44599C}">
      <dgm:prSet phldrT="[Text]" custT="1"/>
      <dgm:spPr/>
      <dgm:t>
        <a:bodyPr/>
        <a:lstStyle/>
        <a:p>
          <a:r>
            <a:rPr lang="en-US" sz="1100" dirty="0"/>
            <a:t>Commercial exploitation, child </a:t>
          </a:r>
          <a:r>
            <a:rPr lang="en-US" sz="1100" dirty="0" err="1"/>
            <a:t>labour</a:t>
          </a:r>
          <a:endParaRPr lang="en-US" sz="1100" dirty="0"/>
        </a:p>
      </dgm:t>
    </dgm:pt>
    <dgm:pt modelId="{E08CB5DD-511B-465C-A0AE-C3BF348630A7}" type="parTrans" cxnId="{1EF5A3C0-C05E-4A81-8E88-7FF36D39DCB9}">
      <dgm:prSet/>
      <dgm:spPr/>
      <dgm:t>
        <a:bodyPr/>
        <a:lstStyle/>
        <a:p>
          <a:endParaRPr lang="en-US" sz="1400"/>
        </a:p>
      </dgm:t>
    </dgm:pt>
    <dgm:pt modelId="{85728917-4310-4D0B-A2C6-08EE38348D0C}" type="sibTrans" cxnId="{1EF5A3C0-C05E-4A81-8E88-7FF36D39DCB9}">
      <dgm:prSet/>
      <dgm:spPr/>
      <dgm:t>
        <a:bodyPr/>
        <a:lstStyle/>
        <a:p>
          <a:endParaRPr lang="en-US" sz="1400"/>
        </a:p>
      </dgm:t>
    </dgm:pt>
    <dgm:pt modelId="{12C4EBF7-AE2A-4986-9348-CAF094B807C5}">
      <dgm:prSet phldrT="[Text]" custT="1"/>
      <dgm:spPr/>
      <dgm:t>
        <a:bodyPr/>
        <a:lstStyle/>
        <a:p>
          <a:endParaRPr lang="en-US" sz="1100" dirty="0"/>
        </a:p>
      </dgm:t>
    </dgm:pt>
    <dgm:pt modelId="{AB2A9CCF-DCA1-4090-AA66-0E7B4652BDF8}" type="parTrans" cxnId="{D5D31368-861B-40A0-9933-D7559F0D45DD}">
      <dgm:prSet/>
      <dgm:spPr/>
      <dgm:t>
        <a:bodyPr/>
        <a:lstStyle/>
        <a:p>
          <a:endParaRPr lang="en-US"/>
        </a:p>
      </dgm:t>
    </dgm:pt>
    <dgm:pt modelId="{1602ADD0-F356-4AF0-90FD-0452E92097A5}" type="sibTrans" cxnId="{D5D31368-861B-40A0-9933-D7559F0D45DD}">
      <dgm:prSet/>
      <dgm:spPr/>
      <dgm:t>
        <a:bodyPr/>
        <a:lstStyle/>
        <a:p>
          <a:endParaRPr lang="en-US"/>
        </a:p>
      </dgm:t>
    </dgm:pt>
    <dgm:pt modelId="{0ADB3F14-DFDD-482D-A832-2EB56BB27CA9}" type="pres">
      <dgm:prSet presAssocID="{1B680363-924C-459E-8641-DA75A0F73AA7}" presName="Name0" presStyleCnt="0">
        <dgm:presLayoutVars>
          <dgm:resizeHandles/>
        </dgm:presLayoutVars>
      </dgm:prSet>
      <dgm:spPr/>
    </dgm:pt>
    <dgm:pt modelId="{D1C84CAB-6DE5-4F24-8C00-86A6FA12A954}" type="pres">
      <dgm:prSet presAssocID="{B7F7656B-E105-4D77-BDEB-301E7AC0F5AF}" presName="text" presStyleLbl="node1" presStyleIdx="0" presStyleCnt="1" custScaleX="93847" custScaleY="14601" custLinFactNeighborY="-29144">
        <dgm:presLayoutVars>
          <dgm:bulletEnabled val="1"/>
        </dgm:presLayoutVars>
      </dgm:prSet>
      <dgm:spPr/>
    </dgm:pt>
  </dgm:ptLst>
  <dgm:cxnLst>
    <dgm:cxn modelId="{0ACECB03-CD6B-4E3A-949C-B3984FB15BDB}" type="presOf" srcId="{4CB260D3-CD7F-4131-A8AE-D081060E2E21}" destId="{D1C84CAB-6DE5-4F24-8C00-86A6FA12A954}" srcOrd="0" destOrd="8" presId="urn:diagrams.loki3.com/VaryingWidthList"/>
    <dgm:cxn modelId="{23E2A708-755B-487A-948F-636227ADF471}" srcId="{B7F7656B-E105-4D77-BDEB-301E7AC0F5AF}" destId="{4CB260D3-CD7F-4131-A8AE-D081060E2E21}" srcOrd="7" destOrd="0" parTransId="{581E89D3-CF33-4888-A6F4-1E9839BD50DD}" sibTransId="{E4ED6D7D-BEB5-4FC7-AF63-9090F9521008}"/>
    <dgm:cxn modelId="{A453E70C-6A52-4885-86F5-3956A623D1E1}" srcId="{B7F7656B-E105-4D77-BDEB-301E7AC0F5AF}" destId="{5EC8AA5B-1A6D-45B9-9DF3-B35AB033B96A}" srcOrd="3" destOrd="0" parTransId="{4BF9A602-27BE-4469-8766-791B74BC592B}" sibTransId="{9806327E-7708-44CF-92EB-75A550627918}"/>
    <dgm:cxn modelId="{545F080D-7E2B-4AD0-BA03-9CD785A2A9CC}" srcId="{B7F7656B-E105-4D77-BDEB-301E7AC0F5AF}" destId="{45892483-806F-4825-B4F0-2846E683623F}" srcOrd="1" destOrd="0" parTransId="{04E6BEE5-3C80-466B-A84D-0F085F30D98C}" sibTransId="{A55858EA-2F7A-4A6B-A4EB-A4D10EC72131}"/>
    <dgm:cxn modelId="{356E0111-F7D5-4BFD-986A-3AC1CD943ECA}" type="presOf" srcId="{191F9F31-313F-403D-9A5C-8D0E4E44599C}" destId="{D1C84CAB-6DE5-4F24-8C00-86A6FA12A954}" srcOrd="0" destOrd="5" presId="urn:diagrams.loki3.com/VaryingWidthList"/>
    <dgm:cxn modelId="{C2814628-763F-4124-83AC-710597099B58}" type="presOf" srcId="{1B680363-924C-459E-8641-DA75A0F73AA7}" destId="{0ADB3F14-DFDD-482D-A832-2EB56BB27CA9}" srcOrd="0" destOrd="0" presId="urn:diagrams.loki3.com/VaryingWidthList"/>
    <dgm:cxn modelId="{269CE930-6143-4294-BC62-163AB8E53133}" type="presOf" srcId="{B7F7656B-E105-4D77-BDEB-301E7AC0F5AF}" destId="{D1C84CAB-6DE5-4F24-8C00-86A6FA12A954}" srcOrd="0" destOrd="0" presId="urn:diagrams.loki3.com/VaryingWidthList"/>
    <dgm:cxn modelId="{EF190439-7AC5-4847-85C4-570FADF17237}" type="presOf" srcId="{45892483-806F-4825-B4F0-2846E683623F}" destId="{D1C84CAB-6DE5-4F24-8C00-86A6FA12A954}" srcOrd="0" destOrd="2" presId="urn:diagrams.loki3.com/VaryingWidthList"/>
    <dgm:cxn modelId="{F7F61040-6EDF-4F6B-84EB-651751B340E7}" srcId="{B7F7656B-E105-4D77-BDEB-301E7AC0F5AF}" destId="{FF7CA135-914A-4A6C-8CB5-1A873587A828}" srcOrd="6" destOrd="0" parTransId="{CAFEE5F0-C454-46BE-B157-4DB646DFB0BD}" sibTransId="{4976DC42-9547-4B52-A703-CB6F6994FFED}"/>
    <dgm:cxn modelId="{D5D31368-861B-40A0-9933-D7559F0D45DD}" srcId="{B7F7656B-E105-4D77-BDEB-301E7AC0F5AF}" destId="{12C4EBF7-AE2A-4986-9348-CAF094B807C5}" srcOrd="0" destOrd="0" parTransId="{AB2A9CCF-DCA1-4090-AA66-0E7B4652BDF8}" sibTransId="{1602ADD0-F356-4AF0-90FD-0452E92097A5}"/>
    <dgm:cxn modelId="{23403D49-D2EB-44B2-B5FD-CABB0CA7D0F7}" type="presOf" srcId="{5EC8AA5B-1A6D-45B9-9DF3-B35AB033B96A}" destId="{D1C84CAB-6DE5-4F24-8C00-86A6FA12A954}" srcOrd="0" destOrd="4" presId="urn:diagrams.loki3.com/VaryingWidthList"/>
    <dgm:cxn modelId="{420FCD6A-F48D-4247-908E-9D2DF7FECFCE}" srcId="{B7F7656B-E105-4D77-BDEB-301E7AC0F5AF}" destId="{EB48EE00-0CA8-475E-8C30-575CC72AB651}" srcOrd="2" destOrd="0" parTransId="{253E5029-9F2B-4DD0-B7C7-4468539062E4}" sibTransId="{E1CEF007-0AC2-43A0-BA21-F54ED0854381}"/>
    <dgm:cxn modelId="{8A90834D-89E8-4733-90EC-5C81693513CD}" srcId="{B7F7656B-E105-4D77-BDEB-301E7AC0F5AF}" destId="{D689E7FE-7A93-48F5-BB03-48601ADF8C89}" srcOrd="5" destOrd="0" parTransId="{9D798715-94EE-4747-90D0-4753ED3ECEB9}" sibTransId="{F856992D-246D-4775-AB85-0D9D37374FAF}"/>
    <dgm:cxn modelId="{E546B57F-1BF2-47BF-AD64-CA6548D495AD}" type="presOf" srcId="{12C4EBF7-AE2A-4986-9348-CAF094B807C5}" destId="{D1C84CAB-6DE5-4F24-8C00-86A6FA12A954}" srcOrd="0" destOrd="1" presId="urn:diagrams.loki3.com/VaryingWidthList"/>
    <dgm:cxn modelId="{DC95F6A0-9869-4F45-8226-0CFCD74A4C2B}" type="presOf" srcId="{EB48EE00-0CA8-475E-8C30-575CC72AB651}" destId="{D1C84CAB-6DE5-4F24-8C00-86A6FA12A954}" srcOrd="0" destOrd="3" presId="urn:diagrams.loki3.com/VaryingWidthList"/>
    <dgm:cxn modelId="{CCA584A1-04DF-49DD-9E4C-F2A6445ED289}" srcId="{1B680363-924C-459E-8641-DA75A0F73AA7}" destId="{B7F7656B-E105-4D77-BDEB-301E7AC0F5AF}" srcOrd="0" destOrd="0" parTransId="{BCA3C313-9036-4016-A66B-0F916E49ED71}" sibTransId="{85B664AB-E542-4051-94A0-21656D9A1AD9}"/>
    <dgm:cxn modelId="{9377C1B8-A087-4326-9A72-28F322A845B0}" type="presOf" srcId="{FF7CA135-914A-4A6C-8CB5-1A873587A828}" destId="{D1C84CAB-6DE5-4F24-8C00-86A6FA12A954}" srcOrd="0" destOrd="7" presId="urn:diagrams.loki3.com/VaryingWidthList"/>
    <dgm:cxn modelId="{1EF5A3C0-C05E-4A81-8E88-7FF36D39DCB9}" srcId="{B7F7656B-E105-4D77-BDEB-301E7AC0F5AF}" destId="{191F9F31-313F-403D-9A5C-8D0E4E44599C}" srcOrd="4" destOrd="0" parTransId="{E08CB5DD-511B-465C-A0AE-C3BF348630A7}" sibTransId="{85728917-4310-4D0B-A2C6-08EE38348D0C}"/>
    <dgm:cxn modelId="{1BD546C1-996A-4EB7-83D4-24B2A35F8A96}" type="presOf" srcId="{D689E7FE-7A93-48F5-BB03-48601ADF8C89}" destId="{D1C84CAB-6DE5-4F24-8C00-86A6FA12A954}" srcOrd="0" destOrd="6" presId="urn:diagrams.loki3.com/VaryingWidthList"/>
    <dgm:cxn modelId="{BC53818D-0395-4E8F-A9A1-5C9C6AD2BC0F}" type="presParOf" srcId="{0ADB3F14-DFDD-482D-A832-2EB56BB27CA9}" destId="{D1C84CAB-6DE5-4F24-8C00-86A6FA12A954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3A0A2-6E0F-4CAC-9C59-65CA2AAE1422}">
      <dsp:nvSpPr>
        <dsp:cNvPr id="0" name=""/>
        <dsp:cNvSpPr/>
      </dsp:nvSpPr>
      <dsp:spPr>
        <a:xfrm>
          <a:off x="2772703" y="1098"/>
          <a:ext cx="4798709" cy="2170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442"/>
            <a:buNone/>
          </a:pPr>
          <a:r>
            <a:rPr lang="en-GB" sz="1600" b="1" kern="1200" noProof="0" dirty="0">
              <a:latin typeface="Open Sans"/>
              <a:ea typeface="Open Sans"/>
              <a:cs typeface="Open Sans"/>
              <a:sym typeface="Open Sans"/>
            </a:rPr>
            <a:t>Child Protection</a:t>
          </a:r>
          <a:br>
            <a:rPr lang="en-GB" sz="1600" b="1" kern="1200" noProof="0" dirty="0">
              <a:latin typeface="Open Sans"/>
              <a:ea typeface="Open Sans"/>
              <a:cs typeface="Open Sans"/>
              <a:sym typeface="Open Sans"/>
            </a:rPr>
          </a:br>
          <a:br>
            <a:rPr lang="en-GB" sz="1600" kern="1200" noProof="0" dirty="0">
              <a:latin typeface="Open Sans"/>
              <a:ea typeface="Open Sans"/>
              <a:cs typeface="Open Sans"/>
              <a:sym typeface="Open Sans"/>
            </a:rPr>
          </a:br>
          <a:r>
            <a:rPr lang="en-GB" sz="1600" kern="1200" noProof="0" dirty="0">
              <a:latin typeface="Open Sans"/>
              <a:ea typeface="Open Sans"/>
              <a:cs typeface="Open Sans"/>
              <a:sym typeface="Open Sans"/>
            </a:rPr>
            <a:t>In an international context, it must be understood as all the legal frameworks, policies and systems each country has in place to preventing and responding to violence, exploitation and abuse against children.</a:t>
          </a:r>
        </a:p>
      </dsp:txBody>
      <dsp:txXfrm>
        <a:off x="2772703" y="1098"/>
        <a:ext cx="4798709" cy="2170379"/>
      </dsp:txXfrm>
    </dsp:sp>
    <dsp:sp modelId="{D5970887-30F2-4376-8443-1B4715282101}">
      <dsp:nvSpPr>
        <dsp:cNvPr id="0" name=""/>
        <dsp:cNvSpPr/>
      </dsp:nvSpPr>
      <dsp:spPr>
        <a:xfrm>
          <a:off x="409160" y="1098"/>
          <a:ext cx="2148676" cy="2170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3AE9BF-EF8E-4FAF-91FA-247A06E27296}">
      <dsp:nvSpPr>
        <dsp:cNvPr id="0" name=""/>
        <dsp:cNvSpPr/>
      </dsp:nvSpPr>
      <dsp:spPr>
        <a:xfrm>
          <a:off x="409160" y="2529591"/>
          <a:ext cx="4798709" cy="2170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442"/>
            <a:buNone/>
          </a:pPr>
          <a:r>
            <a:rPr lang="en-GB" sz="1600" b="1" kern="1200" noProof="0" dirty="0">
              <a:solidFill>
                <a:srgbClr val="93295B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Open Sans"/>
              <a:cs typeface="Open Sans"/>
            </a:rPr>
            <a:t>Child Safeguarding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442"/>
            <a:buNone/>
          </a:pPr>
          <a:r>
            <a:rPr lang="en-GB" sz="1600" kern="1200" noProof="0" dirty="0">
              <a:solidFill>
                <a:srgbClr val="93295B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Open Sans"/>
              <a:cs typeface="Open Sans"/>
            </a:rPr>
            <a:t>The responsibility which organizations have to make sure their staff, operations, and programs do no harm to children.</a:t>
          </a:r>
        </a:p>
      </dsp:txBody>
      <dsp:txXfrm>
        <a:off x="409160" y="2529591"/>
        <a:ext cx="4798709" cy="2170379"/>
      </dsp:txXfrm>
    </dsp:sp>
    <dsp:sp modelId="{FA234D5B-1425-45EB-A5B1-FF32480F5585}">
      <dsp:nvSpPr>
        <dsp:cNvPr id="0" name=""/>
        <dsp:cNvSpPr/>
      </dsp:nvSpPr>
      <dsp:spPr>
        <a:xfrm>
          <a:off x="5412509" y="2498923"/>
          <a:ext cx="2148676" cy="2170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D598F-CFE7-4AE9-A6FA-EF35E0907434}">
      <dsp:nvSpPr>
        <dsp:cNvPr id="0" name=""/>
        <dsp:cNvSpPr/>
      </dsp:nvSpPr>
      <dsp:spPr>
        <a:xfrm>
          <a:off x="1318333" y="0"/>
          <a:ext cx="5797119" cy="579711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3E067-D947-46DB-BF23-BEF4E784D6E0}">
      <dsp:nvSpPr>
        <dsp:cNvPr id="0" name=""/>
        <dsp:cNvSpPr/>
      </dsp:nvSpPr>
      <dsp:spPr>
        <a:xfrm>
          <a:off x="1869059" y="550726"/>
          <a:ext cx="2260876" cy="22608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Physical Abuse:</a:t>
          </a:r>
          <a:br>
            <a:rPr lang="en-US" sz="1100" kern="1200" dirty="0">
              <a:solidFill>
                <a:schemeClr val="tx1"/>
              </a:solidFill>
            </a:rPr>
          </a:br>
          <a:r>
            <a:rPr lang="en-US" sz="1100" kern="1200" dirty="0">
              <a:solidFill>
                <a:schemeClr val="tx1"/>
              </a:solidFill>
              <a:effectLst/>
            </a:rPr>
            <a:t>Actual or potential physical harm caused by another person’s actions </a:t>
          </a:r>
          <a:r>
            <a:rPr lang="en-US" sz="1100" kern="1200" baseline="0" dirty="0">
              <a:solidFill>
                <a:schemeClr val="tx1"/>
              </a:solidFill>
              <a:effectLst/>
            </a:rPr>
            <a:t>e.g. </a:t>
          </a:r>
          <a:r>
            <a:rPr lang="en-US" sz="1100" kern="1200" dirty="0">
              <a:solidFill>
                <a:schemeClr val="tx1"/>
              </a:solidFill>
              <a:effectLst/>
            </a:rPr>
            <a:t>hitting, shaking, poisoning, drowning and burning.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979426" y="661093"/>
        <a:ext cx="2040142" cy="2040142"/>
      </dsp:txXfrm>
    </dsp:sp>
    <dsp:sp modelId="{E73FA4A3-490B-4FCD-8336-8E7456A179F9}">
      <dsp:nvSpPr>
        <dsp:cNvPr id="0" name=""/>
        <dsp:cNvSpPr/>
      </dsp:nvSpPr>
      <dsp:spPr>
        <a:xfrm>
          <a:off x="4303849" y="550726"/>
          <a:ext cx="2260876" cy="22608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Emotional abuse: </a:t>
          </a:r>
          <a:br>
            <a:rPr lang="en-US" sz="1100" kern="1200" dirty="0">
              <a:solidFill>
                <a:schemeClr val="tx1"/>
              </a:solidFill>
            </a:rPr>
          </a:br>
          <a:r>
            <a: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Maltreatment that impacts on a child or vulnerable person’s emotional development</a:t>
          </a:r>
          <a:r>
            <a:rPr lang="en-US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e.g. </a:t>
          </a:r>
          <a:r>
            <a: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degrading, humiliating, bullying (including cyber bullying), and threatening, scaring, forms of treatment.</a:t>
          </a:r>
          <a:r>
            <a:rPr lang="en-GB" sz="1100" kern="1200" dirty="0">
              <a:solidFill>
                <a:schemeClr val="tx1"/>
              </a:solidFill>
              <a:effectLst/>
            </a:rPr>
            <a:t>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414216" y="661093"/>
        <a:ext cx="2040142" cy="2040142"/>
      </dsp:txXfrm>
    </dsp:sp>
    <dsp:sp modelId="{863EDE46-DC26-4638-9DE2-B6BBB4227444}">
      <dsp:nvSpPr>
        <dsp:cNvPr id="0" name=""/>
        <dsp:cNvSpPr/>
      </dsp:nvSpPr>
      <dsp:spPr>
        <a:xfrm>
          <a:off x="1869059" y="2985516"/>
          <a:ext cx="2260876" cy="22608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Sexual abuse:</a:t>
          </a:r>
          <a:br>
            <a:rPr lang="en-US" sz="1100" kern="1200" dirty="0">
              <a:solidFill>
                <a:schemeClr val="tx1"/>
              </a:solidFill>
            </a:rPr>
          </a:br>
          <a:r>
            <a: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Forcing or enticing a child or vulnerable person to take part in sexual activities e.g.  rape, oral sex, penetration, or non-penetrative acts such as masturbation, kissing, rubbing and touching. It may also include involving children or vulnerable persons in looking at or producing sexual abuse images.</a:t>
          </a:r>
          <a:r>
            <a:rPr lang="en-GB" sz="1100" kern="1200" dirty="0">
              <a:solidFill>
                <a:schemeClr val="tx1"/>
              </a:solidFill>
              <a:effectLst/>
            </a:rPr>
            <a:t>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979426" y="3095883"/>
        <a:ext cx="2040142" cy="2040142"/>
      </dsp:txXfrm>
    </dsp:sp>
    <dsp:sp modelId="{16BFB9F7-F7CC-4C24-A258-38C701C1C072}">
      <dsp:nvSpPr>
        <dsp:cNvPr id="0" name=""/>
        <dsp:cNvSpPr/>
      </dsp:nvSpPr>
      <dsp:spPr>
        <a:xfrm>
          <a:off x="4303849" y="2985516"/>
          <a:ext cx="2260876" cy="22608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Neglect:</a:t>
          </a:r>
          <a:br>
            <a:rPr lang="en-US" sz="1100" kern="1200" dirty="0">
              <a:solidFill>
                <a:schemeClr val="tx1"/>
              </a:solidFill>
            </a:rPr>
          </a:br>
          <a:r>
            <a: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Failure to meet a child’s or vulnerable person’s basic physical and /or psychological needs, which is likely to result in serious impairment of a person’s healthy physical, spiritual, moral and mental development e.g. failure to properly supervise and protect children or vulnerable persons,</a:t>
          </a:r>
          <a:r>
            <a:rPr lang="en-US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provide for nutrition, shelter and safe living/working conditions.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414216" y="3095883"/>
        <a:ext cx="2040142" cy="2040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84CAB-6DE5-4F24-8C00-86A6FA12A954}">
      <dsp:nvSpPr>
        <dsp:cNvPr id="0" name=""/>
        <dsp:cNvSpPr/>
      </dsp:nvSpPr>
      <dsp:spPr>
        <a:xfrm>
          <a:off x="0" y="450420"/>
          <a:ext cx="1868600" cy="48168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Includes</a:t>
          </a:r>
          <a:endParaRPr lang="en-US" sz="2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Abuse online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Bullying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Child sexual exploitation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Commercial exploitation, child </a:t>
          </a:r>
          <a:r>
            <a:rPr lang="en-US" sz="1100" kern="1200" dirty="0" err="1"/>
            <a:t>labour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Harassment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Physical punishment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Spiritual abuse</a:t>
          </a:r>
        </a:p>
      </dsp:txBody>
      <dsp:txXfrm>
        <a:off x="0" y="450420"/>
        <a:ext cx="1868600" cy="48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4E21A-A1D9-4A7D-8C6F-7ED6FF5F2276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171B4-736B-4D71-88BD-93DFB10EA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2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+100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18 FBOs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Reciprocal members: CHS, </a:t>
            </a:r>
            <a:r>
              <a:rPr lang="en-US" dirty="0" err="1"/>
              <a:t>WeProtect</a:t>
            </a:r>
            <a:r>
              <a:rPr lang="en-US" dirty="0"/>
              <a:t>, Consortium for Street children</a:t>
            </a:r>
          </a:p>
          <a:p>
            <a:endParaRPr lang="en-US" dirty="0"/>
          </a:p>
          <a:p>
            <a:r>
              <a:rPr lang="en-US" dirty="0"/>
              <a:t>Certified members: compassion int, Tearfund, </a:t>
            </a:r>
            <a:r>
              <a:rPr lang="en-US" dirty="0" err="1"/>
              <a:t>Terres</a:t>
            </a:r>
            <a:r>
              <a:rPr lang="en-US" dirty="0"/>
              <a:t> des hommes, United World Schools</a:t>
            </a:r>
          </a:p>
          <a:p>
            <a:r>
              <a:rPr lang="en-US" dirty="0"/>
              <a:t>Certified FBOs, last quarter 4 FBOs in </a:t>
            </a:r>
            <a:r>
              <a:rPr lang="en-US" dirty="0" err="1"/>
              <a:t>LatinAmerica</a:t>
            </a:r>
            <a:r>
              <a:rPr lang="en-US" dirty="0"/>
              <a:t> and Europe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171B4-736B-4D71-88BD-93DFB10EA9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2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55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777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7" name="Google Shape;24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62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84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7B8D8-0360-5849-B54E-5C3024497041}"/>
              </a:ext>
            </a:extLst>
          </p:cNvPr>
          <p:cNvSpPr/>
          <p:nvPr userDrawn="1"/>
        </p:nvSpPr>
        <p:spPr>
          <a:xfrm>
            <a:off x="0" y="5772150"/>
            <a:ext cx="2009775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578751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rgbClr val="728B94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461713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rgbClr val="728B94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094231-9500-D647-9ACE-C4E639CFC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504" y="5571354"/>
            <a:ext cx="720915" cy="1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8" y="365127"/>
            <a:ext cx="8543925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3800"/>
              </a:lnSpc>
              <a:defRPr sz="3500" b="1" i="0" spc="-100" baseline="0">
                <a:solidFill>
                  <a:schemeClr val="accent5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8" y="1825625"/>
            <a:ext cx="8543925" cy="435133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2pPr>
            <a:lvl3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3pPr>
            <a:lvl4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4pPr>
            <a:lvl5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84DA7-18C2-EA40-9347-1C719C395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747" y="5735637"/>
            <a:ext cx="1450805" cy="854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78B5B-30E1-5A4D-B5B9-39B72CA49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504" y="5571354"/>
            <a:ext cx="720915" cy="1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55825-9B6A-7C48-BC03-5371D7DE0F33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DF05CC-3E43-034A-85E4-CDD23E39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990227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55825-9B6A-7C48-BC03-5371D7DE0F33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60C1CA-E50A-4548-B4E4-72096B0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990227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55825-9B6A-7C48-BC03-5371D7DE0F33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A6ED48-F93B-A44A-B156-7D22DB509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990227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3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55825-9B6A-7C48-BC03-5371D7DE0F33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8EE5C8-2A4A-2C4B-8BE7-975A6A206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990227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7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55825-9B6A-7C48-BC03-5371D7DE0F33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10826-8D06-D042-B903-F93D2AE81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990227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16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DA61B-3C23-8F4E-938C-27D29375FAB7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rgbClr val="31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C6B7A6-CADF-4442-AE50-028211717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990227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B4EC8B-600F-6640-92C6-ECD00ECD12FC}"/>
              </a:ext>
            </a:extLst>
          </p:cNvPr>
          <p:cNvSpPr/>
          <p:nvPr userDrawn="1"/>
        </p:nvSpPr>
        <p:spPr>
          <a:xfrm>
            <a:off x="0" y="5772150"/>
            <a:ext cx="2009775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A65F8-4394-C74F-A785-ACAB0530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65127"/>
            <a:ext cx="8543925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3800"/>
              </a:lnSpc>
              <a:defRPr sz="3500" b="1" i="0" spc="-100" baseline="0">
                <a:solidFill>
                  <a:schemeClr val="accent5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51A0-3C55-C546-9B1D-50B16AB6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825625"/>
            <a:ext cx="8543925" cy="435133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2pPr>
            <a:lvl3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3pPr>
            <a:lvl4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4pPr>
            <a:lvl5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0DC21-F42E-FE45-B7B8-179602230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504" y="5571354"/>
            <a:ext cx="720915" cy="1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3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B4EC8B-600F-6640-92C6-ECD00ECD12FC}"/>
              </a:ext>
            </a:extLst>
          </p:cNvPr>
          <p:cNvSpPr/>
          <p:nvPr userDrawn="1"/>
        </p:nvSpPr>
        <p:spPr>
          <a:xfrm>
            <a:off x="0" y="5772150"/>
            <a:ext cx="2009775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A65F8-4394-C74F-A785-ACAB0530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65127"/>
            <a:ext cx="8543925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3800"/>
              </a:lnSpc>
              <a:defRPr sz="3500" b="1" i="0" spc="-100" baseline="0">
                <a:solidFill>
                  <a:schemeClr val="accent5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51A0-3C55-C546-9B1D-50B16AB6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825625"/>
            <a:ext cx="8543925" cy="435133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2pPr>
            <a:lvl3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3pPr>
            <a:lvl4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4pPr>
            <a:lvl5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FB949D-F611-D24A-95D7-490247A3D099}"/>
              </a:ext>
            </a:extLst>
          </p:cNvPr>
          <p:cNvSpPr/>
          <p:nvPr userDrawn="1"/>
        </p:nvSpPr>
        <p:spPr>
          <a:xfrm>
            <a:off x="0" y="1859797"/>
            <a:ext cx="9906000" cy="4998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5" y="162637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5" y="461713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64FE5-C7DF-DC42-8AC6-75DE073E1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1078" y="4958640"/>
            <a:ext cx="1154341" cy="16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FB949D-F611-D24A-95D7-490247A3D099}"/>
              </a:ext>
            </a:extLst>
          </p:cNvPr>
          <p:cNvSpPr/>
          <p:nvPr userDrawn="1"/>
        </p:nvSpPr>
        <p:spPr>
          <a:xfrm>
            <a:off x="0" y="1859797"/>
            <a:ext cx="9906000" cy="499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970D3-F52E-7F48-9372-504A8F380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586" y="4889144"/>
            <a:ext cx="1203502" cy="17013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C5DBBE-12CA-2846-825B-330CF024D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62637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7DA495-A7A7-8E48-96B9-B1E0BD770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461713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8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FB949D-F611-D24A-95D7-490247A3D099}"/>
              </a:ext>
            </a:extLst>
          </p:cNvPr>
          <p:cNvSpPr/>
          <p:nvPr userDrawn="1"/>
        </p:nvSpPr>
        <p:spPr>
          <a:xfrm>
            <a:off x="0" y="1859797"/>
            <a:ext cx="9906000" cy="4998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094231-9500-D647-9ACE-C4E639CFC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1078" y="4958640"/>
            <a:ext cx="1154341" cy="16318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EF0461-A1FA-C94F-836F-47EAA2D6A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62637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15D434-9F36-2C40-92C8-4BC3D7C2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461713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FB949D-F611-D24A-95D7-490247A3D099}"/>
              </a:ext>
            </a:extLst>
          </p:cNvPr>
          <p:cNvSpPr/>
          <p:nvPr userDrawn="1"/>
        </p:nvSpPr>
        <p:spPr>
          <a:xfrm>
            <a:off x="0" y="1859797"/>
            <a:ext cx="9906000" cy="4998203"/>
          </a:xfrm>
          <a:prstGeom prst="rect">
            <a:avLst/>
          </a:prstGeom>
          <a:solidFill>
            <a:srgbClr val="31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0A286-1219-3A42-A541-AB385B5BF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1078" y="4958640"/>
            <a:ext cx="1154341" cy="16318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6C3902-41BA-C04E-A249-183EF9E6E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62637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chemeClr val="bg1"/>
                </a:solidFill>
                <a:latin typeface="Zilla Slab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9FBE04-1252-8E47-97F8-928481857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461713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3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44CD0-44AC-984F-9E89-21F9ACB10D5C}"/>
              </a:ext>
            </a:extLst>
          </p:cNvPr>
          <p:cNvSpPr/>
          <p:nvPr userDrawn="1"/>
        </p:nvSpPr>
        <p:spPr>
          <a:xfrm>
            <a:off x="0" y="4626244"/>
            <a:ext cx="9906000" cy="2231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156922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rgbClr val="728B94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225" y="484960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4F582-293C-3645-A424-A86B904A1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0548" y="4996681"/>
            <a:ext cx="963184" cy="13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44CD0-44AC-984F-9E89-21F9ACB10D5C}"/>
              </a:ext>
            </a:extLst>
          </p:cNvPr>
          <p:cNvSpPr/>
          <p:nvPr userDrawn="1"/>
        </p:nvSpPr>
        <p:spPr>
          <a:xfrm>
            <a:off x="0" y="4626244"/>
            <a:ext cx="9906000" cy="22317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4F582-293C-3645-A424-A86B904A1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0548" y="4996681"/>
            <a:ext cx="963184" cy="13616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7ABBFB-B1A0-3246-A22F-9D566048D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56922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rgbClr val="728B94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B92DFC6-FB96-5C4E-BF14-8E4AB3334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484960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44CD0-44AC-984F-9E89-21F9ACB10D5C}"/>
              </a:ext>
            </a:extLst>
          </p:cNvPr>
          <p:cNvSpPr/>
          <p:nvPr userDrawn="1"/>
        </p:nvSpPr>
        <p:spPr>
          <a:xfrm>
            <a:off x="-85725" y="4626244"/>
            <a:ext cx="10067925" cy="2231756"/>
          </a:xfrm>
          <a:prstGeom prst="rect">
            <a:avLst/>
          </a:prstGeom>
          <a:solidFill>
            <a:srgbClr val="313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686D-FF0A-424E-B5F9-C48F3FD0D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826" y="327963"/>
            <a:ext cx="2383917" cy="140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4F582-293C-3645-A424-A86B904A1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0548" y="4996681"/>
            <a:ext cx="963184" cy="13616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DF2D13-02B0-4944-A2CE-18CFB966D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569226"/>
            <a:ext cx="8420100" cy="289868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000"/>
              </a:lnSpc>
              <a:defRPr sz="6000" b="1" i="0" kern="1600" spc="-100" baseline="0">
                <a:solidFill>
                  <a:srgbClr val="728B94"/>
                </a:solidFill>
                <a:latin typeface="Zilla Slab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D6923C-C832-4646-A2C6-CA8ED63CE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4849605"/>
            <a:ext cx="74295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300"/>
              </a:lnSpc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365127"/>
            <a:ext cx="8543925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3800"/>
              </a:lnSpc>
              <a:defRPr sz="3500" b="1" i="0" spc="-100" baseline="0">
                <a:solidFill>
                  <a:schemeClr val="accent5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3" y="1825625"/>
            <a:ext cx="8543925" cy="435133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1pPr>
            <a:lvl2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2pPr>
            <a:lvl3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3pPr>
            <a:lvl4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4pPr>
            <a:lvl5pPr>
              <a:buClr>
                <a:schemeClr val="accent2"/>
              </a:buClr>
              <a:buSzPct val="120000"/>
              <a:defRPr sz="2200" baseline="0">
                <a:solidFill>
                  <a:schemeClr val="accent4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84DA7-18C2-EA40-9347-1C719C395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747" y="5735637"/>
            <a:ext cx="1450805" cy="8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2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78D97-D6EF-DA42-A04B-23D1717E04C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47747" y="5735637"/>
            <a:ext cx="1450805" cy="854842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E41FFB9-26F1-D54F-B9B4-196B8D58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67521"/>
            <a:ext cx="8543925" cy="14231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88" r:id="rId5"/>
    <p:sldLayoutId id="2147483684" r:id="rId6"/>
    <p:sldLayoutId id="2147483689" r:id="rId7"/>
    <p:sldLayoutId id="2147483690" r:id="rId8"/>
    <p:sldLayoutId id="2147483674" r:id="rId9"/>
    <p:sldLayoutId id="2147483706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7" r:id="rId16"/>
    <p:sldLayoutId id="2147483704" r:id="rId17"/>
    <p:sldLayoutId id="2147483707" r:id="rId18"/>
  </p:sldLayoutIdLst>
  <p:txStyles>
    <p:titleStyle>
      <a:lvl1pPr algn="l" defTabSz="914400" rtl="0" eaLnBrk="1" fontAlgn="b" latinLnBrk="0" hangingPunct="1">
        <a:lnSpc>
          <a:spcPts val="3800"/>
        </a:lnSpc>
        <a:spcBef>
          <a:spcPct val="0"/>
        </a:spcBef>
        <a:buNone/>
        <a:defRPr sz="3500" b="1" i="0" kern="1200" spc="-100" baseline="0">
          <a:solidFill>
            <a:schemeClr val="accent5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40"/>
        </a:lnSpc>
        <a:spcBef>
          <a:spcPts val="10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200" kern="1200" baseline="0">
          <a:solidFill>
            <a:schemeClr val="accent4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40"/>
        </a:lnSpc>
        <a:spcBef>
          <a:spcPts val="5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200" kern="1200" baseline="0">
          <a:solidFill>
            <a:schemeClr val="accent4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40"/>
        </a:lnSpc>
        <a:spcBef>
          <a:spcPts val="5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200" kern="1200" baseline="0">
          <a:solidFill>
            <a:schemeClr val="accent4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40"/>
        </a:lnSpc>
        <a:spcBef>
          <a:spcPts val="5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200" kern="1200" baseline="0">
          <a:solidFill>
            <a:schemeClr val="accent4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40"/>
        </a:lnSpc>
        <a:spcBef>
          <a:spcPts val="5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200" kern="1200" baseline="0">
          <a:solidFill>
            <a:schemeClr val="accent4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tina.Mirabolano@keepingchildrensafe.glob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hyperlink" Target="https://faith-and-child-safeguarding.heysummit.com/" TargetMode="External"/><Relationship Id="rId4" Type="http://schemas.openxmlformats.org/officeDocument/2006/relationships/hyperlink" Target="https://www.keepingchildrensafe.globa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2D26C-69E7-2244-B657-FC09ACB2D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2070258"/>
            <a:ext cx="8420100" cy="358759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err="1"/>
              <a:t>Keeping</a:t>
            </a:r>
            <a:r>
              <a:rPr lang="es-ES_tradnl" dirty="0"/>
              <a:t> </a:t>
            </a:r>
            <a:r>
              <a:rPr lang="es-ES_tradnl" dirty="0" err="1"/>
              <a:t>Children</a:t>
            </a:r>
            <a:r>
              <a:rPr lang="es-ES_tradnl" dirty="0"/>
              <a:t> </a:t>
            </a:r>
            <a:r>
              <a:rPr lang="es-ES_tradnl" dirty="0" err="1"/>
              <a:t>Safe</a:t>
            </a:r>
            <a:r>
              <a:rPr lang="es-ES_tradnl" dirty="0"/>
              <a:t> and Child </a:t>
            </a:r>
            <a:r>
              <a:rPr lang="es-ES_tradnl" dirty="0" err="1"/>
              <a:t>Safeguarding</a:t>
            </a:r>
            <a:br>
              <a:rPr lang="es-ES_tradnl" dirty="0"/>
            </a:br>
            <a:r>
              <a:rPr lang="en-US" sz="2700" dirty="0"/>
              <a:t>Faith and Community Initiative (FCI) New Foundations of Hope (NFH)</a:t>
            </a:r>
            <a:br>
              <a:rPr lang="es-ES_tradnl" sz="4400" dirty="0"/>
            </a:br>
            <a:r>
              <a:rPr lang="es-ES_tradnl" sz="3100" dirty="0"/>
              <a:t>15 </a:t>
            </a:r>
            <a:r>
              <a:rPr lang="es-ES_tradnl" sz="3100" dirty="0" err="1"/>
              <a:t>September</a:t>
            </a:r>
            <a:r>
              <a:rPr lang="es-ES_tradnl" sz="31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7185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6048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Open Sans"/>
              <a:buNone/>
            </a:pPr>
            <a:r>
              <a:rPr lang="en-GB" dirty="0"/>
              <a:t>The Standards</a:t>
            </a:r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body" idx="1"/>
          </p:nvPr>
        </p:nvSpPr>
        <p:spPr>
          <a:xfrm>
            <a:off x="326571" y="1825625"/>
            <a:ext cx="3933196" cy="466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818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</a:pPr>
            <a:r>
              <a:rPr lang="en-GB" sz="1800" b="1" dirty="0"/>
              <a:t>Recognized internationally: </a:t>
            </a:r>
            <a:br>
              <a:rPr lang="en-GB" sz="1800" dirty="0"/>
            </a:br>
            <a:r>
              <a:rPr lang="en-GB" sz="1400" dirty="0"/>
              <a:t>USAID, European Commission, UKFCDO, United Nations, among others.</a:t>
            </a:r>
            <a:endParaRPr sz="1800" dirty="0"/>
          </a:p>
          <a:p>
            <a:pPr marL="228600" lvl="0" indent="-228600" algn="l" rtl="0">
              <a:lnSpc>
                <a:spcPct val="13818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</a:pPr>
            <a:r>
              <a:rPr lang="en-GB" sz="1800" dirty="0"/>
              <a:t>Applicable to </a:t>
            </a:r>
            <a:r>
              <a:rPr lang="en-GB" sz="1800" b="1" dirty="0"/>
              <a:t>any kind </a:t>
            </a:r>
            <a:r>
              <a:rPr lang="en-GB" sz="1800" dirty="0"/>
              <a:t>of organization </a:t>
            </a:r>
            <a:endParaRPr sz="1800" b="1" dirty="0"/>
          </a:p>
          <a:p>
            <a:pPr marL="228600" lvl="0" indent="-228600" algn="l" rtl="0">
              <a:lnSpc>
                <a:spcPct val="13818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</a:pPr>
            <a:r>
              <a:rPr lang="en-GB" sz="1800" b="1" dirty="0"/>
              <a:t>Protect </a:t>
            </a:r>
            <a:r>
              <a:rPr lang="en-GB" sz="1800" dirty="0"/>
              <a:t>children, staff and the organization</a:t>
            </a:r>
            <a:endParaRPr sz="1800" dirty="0"/>
          </a:p>
          <a:p>
            <a:pPr marL="228600" lvl="0" indent="-228600" algn="l" rtl="0">
              <a:lnSpc>
                <a:spcPct val="13818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</a:pPr>
            <a:r>
              <a:rPr lang="en-GB" sz="1800" dirty="0"/>
              <a:t>Offer a </a:t>
            </a:r>
            <a:r>
              <a:rPr lang="en-GB" sz="1800" b="1" dirty="0"/>
              <a:t>proper response </a:t>
            </a:r>
            <a:r>
              <a:rPr lang="en-GB" sz="1800" dirty="0"/>
              <a:t>to abuse</a:t>
            </a:r>
            <a:endParaRPr sz="1800" b="1" dirty="0"/>
          </a:p>
        </p:txBody>
      </p:sp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0BB3231-F587-5C48-ACF0-71E7721E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88" y="321590"/>
            <a:ext cx="4276086" cy="62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75D4EF5-7F42-4384-AB33-2C8A3282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49" y="385102"/>
            <a:ext cx="4446310" cy="6317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EE449-5DCC-45BA-A45D-0937BF31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340" y="365127"/>
            <a:ext cx="7818438" cy="1325563"/>
          </a:xfrm>
        </p:spPr>
        <p:txBody>
          <a:bodyPr anchor="b">
            <a:normAutofit/>
          </a:bodyPr>
          <a:lstStyle/>
          <a:p>
            <a:r>
              <a:rPr lang="en-US" sz="3600" dirty="0"/>
              <a:t>A global summit</a:t>
            </a: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E69C5981-05C2-47A7-A39D-665AAD4798C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30982" y="5404502"/>
            <a:ext cx="1349375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DD821-FF93-40F3-8983-E7279A90D0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99" y="5408613"/>
            <a:ext cx="2560638" cy="13335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93E77DA-7D53-40AA-9C11-414CD9B7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22" y="1368410"/>
            <a:ext cx="4589841" cy="4351338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r>
              <a:rPr lang="en-US" sz="1600" dirty="0"/>
              <a:t>8-11 November 2021</a:t>
            </a:r>
          </a:p>
          <a:p>
            <a:r>
              <a:rPr lang="en-US" sz="1600" dirty="0"/>
              <a:t>A global online conference on child safeguarding for faith-based organizations.</a:t>
            </a:r>
          </a:p>
          <a:p>
            <a:r>
              <a:rPr lang="en-US" sz="1600" dirty="0"/>
              <a:t>Free and open to all</a:t>
            </a:r>
          </a:p>
          <a:p>
            <a:r>
              <a:rPr lang="en-US" sz="1600" dirty="0"/>
              <a:t>Speaking and partnering opportunities available. Get in touch at </a:t>
            </a:r>
            <a:r>
              <a:rPr lang="en-US" sz="1600" dirty="0" err="1"/>
              <a:t>valentina.mirabolanokeepingchildrensafe.global</a:t>
            </a:r>
            <a:endParaRPr lang="en-US" sz="1600" dirty="0"/>
          </a:p>
          <a:p>
            <a:pPr fontAlgn="b">
              <a:lnSpc>
                <a:spcPts val="3800"/>
              </a:lnSpc>
              <a:spcBef>
                <a:spcPct val="0"/>
              </a:spcBef>
              <a:buNone/>
            </a:pPr>
            <a:endParaRPr lang="en-US" sz="1800" b="1" spc="-100" dirty="0">
              <a:solidFill>
                <a:schemeClr val="accent5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847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 txBox="1">
            <a:spLocks noGrp="1"/>
          </p:cNvSpPr>
          <p:nvPr>
            <p:ph type="title"/>
          </p:nvPr>
        </p:nvSpPr>
        <p:spPr>
          <a:xfrm>
            <a:off x="2656845" y="3777657"/>
            <a:ext cx="6389254" cy="21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s-ES_tradnl" sz="2400" dirty="0" err="1"/>
              <a:t>Thank</a:t>
            </a:r>
            <a:r>
              <a:rPr lang="es-ES_tradnl" sz="2400" dirty="0"/>
              <a:t> </a:t>
            </a:r>
            <a:r>
              <a:rPr lang="es-ES_tradnl" sz="2400" dirty="0" err="1"/>
              <a:t>you</a:t>
            </a:r>
            <a:r>
              <a:rPr lang="es-ES_tradnl" sz="2400" dirty="0"/>
              <a:t>!</a:t>
            </a:r>
            <a:br>
              <a:rPr lang="es-ES_tradnl" sz="2400" dirty="0"/>
            </a:br>
            <a:br>
              <a:rPr lang="es-ES_tradnl" sz="2400" dirty="0"/>
            </a:br>
            <a:r>
              <a:rPr lang="es-ES_tradnl" sz="2400" dirty="0" err="1"/>
              <a:t>Get</a:t>
            </a:r>
            <a:r>
              <a:rPr lang="es-ES_tradnl" sz="2400" dirty="0"/>
              <a:t> in </a:t>
            </a:r>
            <a:r>
              <a:rPr lang="es-ES_tradnl" sz="2400" dirty="0" err="1"/>
              <a:t>touch</a:t>
            </a:r>
            <a:r>
              <a:rPr lang="es-ES_tradnl" sz="2400" dirty="0"/>
              <a:t> at</a:t>
            </a:r>
            <a:br>
              <a:rPr lang="es-ES_tradnl" sz="2400" dirty="0"/>
            </a:br>
            <a:r>
              <a:rPr lang="en-GB" sz="2000" b="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Valentina.Mirabolano@keepingchildrensafe.global</a:t>
            </a:r>
            <a:r>
              <a:rPr lang="en-GB" sz="2000" b="0" dirty="0"/>
              <a:t> </a:t>
            </a:r>
            <a:br>
              <a:rPr lang="en-GB" sz="2400" dirty="0"/>
            </a:br>
            <a:br>
              <a:rPr lang="es-ES_tradnl" sz="2400" b="0" dirty="0"/>
            </a:br>
            <a:r>
              <a:rPr lang="es-ES_tradnl" sz="2000" b="0" dirty="0" err="1"/>
              <a:t>Our</a:t>
            </a:r>
            <a:r>
              <a:rPr lang="es-ES_tradnl" sz="2000" b="0" dirty="0"/>
              <a:t> </a:t>
            </a:r>
            <a:r>
              <a:rPr lang="es-ES_tradnl" sz="2000" b="0" dirty="0" err="1"/>
              <a:t>website</a:t>
            </a:r>
            <a:br>
              <a:rPr lang="es-ES_tradnl" sz="2000" b="0" dirty="0"/>
            </a:br>
            <a:r>
              <a:rPr lang="es-ES_tradnl" sz="2000" b="0" dirty="0">
                <a:hlinkClick r:id="rId4"/>
              </a:rPr>
              <a:t>https://www.keepingchildrensafe.global</a:t>
            </a:r>
            <a:r>
              <a:rPr lang="es-ES_tradnl" sz="2000" b="0" dirty="0"/>
              <a:t> </a:t>
            </a:r>
            <a:br>
              <a:rPr lang="es-ES_tradnl" sz="2000" b="0" dirty="0"/>
            </a:br>
            <a:br>
              <a:rPr lang="es-ES_tradnl" sz="2000" b="0" dirty="0"/>
            </a:br>
            <a:r>
              <a:rPr lang="es-ES_tradnl" sz="2000" b="0" dirty="0"/>
              <a:t>#FaithAndChildSafeguarding </a:t>
            </a:r>
            <a:br>
              <a:rPr lang="es-ES_tradnl" sz="2000" b="0" dirty="0"/>
            </a:br>
            <a:r>
              <a:rPr lang="es-ES_tradnl" sz="2000" b="0" dirty="0">
                <a:hlinkClick r:id="rId5"/>
              </a:rPr>
              <a:t>https://faith-and-child-safeguarding.heysummit.com/</a:t>
            </a:r>
            <a:r>
              <a:rPr lang="es-ES_tradnl" sz="2000" b="0" dirty="0"/>
              <a:t> </a:t>
            </a:r>
            <a:endParaRPr lang="es-ES_tradnl" sz="24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A2AA72-1C17-4332-9770-7781CDCBCE3A}"/>
              </a:ext>
            </a:extLst>
          </p:cNvPr>
          <p:cNvSpPr txBox="1"/>
          <p:nvPr/>
        </p:nvSpPr>
        <p:spPr>
          <a:xfrm>
            <a:off x="7795967" y="67873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53E6241-67A8-8040-9683-C7D53846B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34" y="678730"/>
            <a:ext cx="2097709" cy="28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1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1.png">
            <a:extLst>
              <a:ext uri="{FF2B5EF4-FFF2-40B4-BE49-F238E27FC236}">
                <a16:creationId xmlns:a16="http://schemas.microsoft.com/office/drawing/2014/main" id="{1719B47B-8256-4A73-8DC5-DCB6E6EF172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73554" y="4577288"/>
            <a:ext cx="1137182" cy="927612"/>
          </a:xfrm>
          <a:prstGeom prst="rect">
            <a:avLst/>
          </a:prstGeom>
        </p:spPr>
      </p:pic>
      <p:pic>
        <p:nvPicPr>
          <p:cNvPr id="22" name="Google Shape;155;p5">
            <a:extLst>
              <a:ext uri="{FF2B5EF4-FFF2-40B4-BE49-F238E27FC236}">
                <a16:creationId xmlns:a16="http://schemas.microsoft.com/office/drawing/2014/main" id="{CF9392DA-11E5-4ED7-A53D-6AD86C3085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724" y="3504581"/>
            <a:ext cx="1070470" cy="72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F1D3C-AB14-428E-8D86-251F47759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210" y="3393644"/>
            <a:ext cx="1594198" cy="940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7AAAE-9BE0-4F3A-9568-2C35FD0E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our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BA221-98B6-4551-B5AB-AB3BE36A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+100 members around the world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DC2DA-B842-489A-9120-194A386CF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555" y="5961972"/>
            <a:ext cx="1241556" cy="896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F6DC18-B0A1-4B84-BCD2-6C0DC8C3C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18" y="4897643"/>
            <a:ext cx="1849618" cy="578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E7251A-1798-47A3-A190-808C97DFBC0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70" y="2540035"/>
            <a:ext cx="2157968" cy="927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14078D-60A6-425C-BD05-C01687D18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719" y="2814639"/>
            <a:ext cx="1913440" cy="597950"/>
          </a:xfrm>
          <a:prstGeom prst="rect">
            <a:avLst/>
          </a:prstGeom>
        </p:spPr>
      </p:pic>
      <p:pic>
        <p:nvPicPr>
          <p:cNvPr id="16" name="Google Shape;142;p5">
            <a:extLst>
              <a:ext uri="{FF2B5EF4-FFF2-40B4-BE49-F238E27FC236}">
                <a16:creationId xmlns:a16="http://schemas.microsoft.com/office/drawing/2014/main" id="{838B735C-5F59-4CD5-BE41-FED583626F4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03315" y="4246398"/>
            <a:ext cx="2150692" cy="5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9;p5">
            <a:extLst>
              <a:ext uri="{FF2B5EF4-FFF2-40B4-BE49-F238E27FC236}">
                <a16:creationId xmlns:a16="http://schemas.microsoft.com/office/drawing/2014/main" id="{AE8FAC81-F1DE-4994-AA1A-523D1219495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36348" y="6299383"/>
            <a:ext cx="1320152" cy="38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8;p5">
            <a:extLst>
              <a:ext uri="{FF2B5EF4-FFF2-40B4-BE49-F238E27FC236}">
                <a16:creationId xmlns:a16="http://schemas.microsoft.com/office/drawing/2014/main" id="{5E6D39FC-4505-4289-A664-C2733DAC9EF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89307" y="3662001"/>
            <a:ext cx="2210339" cy="4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1;p5">
            <a:extLst>
              <a:ext uri="{FF2B5EF4-FFF2-40B4-BE49-F238E27FC236}">
                <a16:creationId xmlns:a16="http://schemas.microsoft.com/office/drawing/2014/main" id="{49F5A08F-488B-4E1C-8095-288BFD6D224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10134" y="2865907"/>
            <a:ext cx="1920962" cy="60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5;p5">
            <a:extLst>
              <a:ext uri="{FF2B5EF4-FFF2-40B4-BE49-F238E27FC236}">
                <a16:creationId xmlns:a16="http://schemas.microsoft.com/office/drawing/2014/main" id="{5B7E6201-82D2-4498-9343-5BCFD118FF38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16628" y="5270231"/>
            <a:ext cx="1453472" cy="36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0;p5">
            <a:extLst>
              <a:ext uri="{FF2B5EF4-FFF2-40B4-BE49-F238E27FC236}">
                <a16:creationId xmlns:a16="http://schemas.microsoft.com/office/drawing/2014/main" id="{3C0831D5-F951-457D-81D5-E7EA321F986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26004" y="5737410"/>
            <a:ext cx="2020928" cy="3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FEA3AA-6EE2-4A12-96DD-A607E97DB5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6829" y="4146389"/>
            <a:ext cx="1457858" cy="4688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991DE4-4CCF-4F22-84B6-43BED98092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9553" y="6122148"/>
            <a:ext cx="2517536" cy="7128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684739-77BA-4603-93EE-BD3760444B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9611" y="5186994"/>
            <a:ext cx="757830" cy="8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DD08D8-12CA-4837-9A7B-AFBB002AF4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2098" y="4390013"/>
            <a:ext cx="1305141" cy="5510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784D4E-3327-44E7-9D09-071A1712C2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14903" y="5466973"/>
            <a:ext cx="1841024" cy="727702"/>
          </a:xfrm>
          <a:prstGeom prst="rect">
            <a:avLst/>
          </a:prstGeom>
        </p:spPr>
      </p:pic>
      <p:pic>
        <p:nvPicPr>
          <p:cNvPr id="40" name="Google Shape;164;p5">
            <a:extLst>
              <a:ext uri="{FF2B5EF4-FFF2-40B4-BE49-F238E27FC236}">
                <a16:creationId xmlns:a16="http://schemas.microsoft.com/office/drawing/2014/main" id="{59479279-21A3-440D-B994-91C61A6574A5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626004" y="4508779"/>
            <a:ext cx="769506" cy="63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67;p5">
            <a:extLst>
              <a:ext uri="{FF2B5EF4-FFF2-40B4-BE49-F238E27FC236}">
                <a16:creationId xmlns:a16="http://schemas.microsoft.com/office/drawing/2014/main" id="{EFEFF35B-1573-4474-A5C0-A250D26375F7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140397" y="4938557"/>
            <a:ext cx="1688458" cy="45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Villages of Hope: Africa Society | LinkedIn">
            <a:extLst>
              <a:ext uri="{FF2B5EF4-FFF2-40B4-BE49-F238E27FC236}">
                <a16:creationId xmlns:a16="http://schemas.microsoft.com/office/drawing/2014/main" id="{9DA32C5F-D0A4-4A7A-AF2E-414A403E5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1" b="32931"/>
          <a:stretch/>
        </p:blipFill>
        <p:spPr bwMode="auto">
          <a:xfrm>
            <a:off x="1381646" y="6102846"/>
            <a:ext cx="1863611" cy="5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oogle Shape;147;p5">
            <a:extLst>
              <a:ext uri="{FF2B5EF4-FFF2-40B4-BE49-F238E27FC236}">
                <a16:creationId xmlns:a16="http://schemas.microsoft.com/office/drawing/2014/main" id="{2AFE7190-F0D9-4279-8B85-F533CC062E3E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8326" y="2696627"/>
            <a:ext cx="1672042" cy="46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7;p5">
            <a:extLst>
              <a:ext uri="{FF2B5EF4-FFF2-40B4-BE49-F238E27FC236}">
                <a16:creationId xmlns:a16="http://schemas.microsoft.com/office/drawing/2014/main" id="{37BF7E12-CF55-4DDF-9077-37FB4B88FC7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287275" y="3705838"/>
            <a:ext cx="1424229" cy="39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59;p5">
            <a:extLst>
              <a:ext uri="{FF2B5EF4-FFF2-40B4-BE49-F238E27FC236}">
                <a16:creationId xmlns:a16="http://schemas.microsoft.com/office/drawing/2014/main" id="{BEDB7A1E-C931-4F2C-BFF1-2039D7D4F228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83349" y="3483048"/>
            <a:ext cx="1505349" cy="46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59D2EA2-D3A1-46DF-BBE8-D12516F032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16738" y="2696627"/>
            <a:ext cx="1605572" cy="6165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991BE82-150F-4FA0-92B7-DDA519769A8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326" y="4256249"/>
            <a:ext cx="2157968" cy="373767"/>
          </a:xfrm>
          <a:prstGeom prst="rect">
            <a:avLst/>
          </a:prstGeom>
        </p:spPr>
      </p:pic>
      <p:pic>
        <p:nvPicPr>
          <p:cNvPr id="48" name="Google Shape;138;p5">
            <a:extLst>
              <a:ext uri="{FF2B5EF4-FFF2-40B4-BE49-F238E27FC236}">
                <a16:creationId xmlns:a16="http://schemas.microsoft.com/office/drawing/2014/main" id="{8F737FFE-08EF-4BFA-AA95-16B16F73D59B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302260" y="6270797"/>
            <a:ext cx="913044" cy="37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037934-A5F1-49FA-981C-393B64D719F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51888" y="4784339"/>
            <a:ext cx="1175280" cy="114316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903FD85-7CE1-4BCF-8045-34B25284892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51096" y="2286915"/>
            <a:ext cx="2065199" cy="45724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03DE81E-2EEB-4FE4-9A28-3F3891ECF2E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74405" y="2175217"/>
            <a:ext cx="176799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4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87422" y="1801074"/>
            <a:ext cx="65123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3533" algn="just" rtl="0">
              <a:lnSpc>
                <a:spcPct val="149385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42"/>
              <a:buNone/>
            </a:pPr>
            <a:endParaRPr sz="2035" dirty="0"/>
          </a:p>
          <a:p>
            <a:pPr marL="228600" lvl="0" indent="-73533" algn="just" rtl="0">
              <a:lnSpc>
                <a:spcPct val="149385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42"/>
              <a:buNone/>
            </a:pPr>
            <a:endParaRPr sz="2035" dirty="0"/>
          </a:p>
          <a:p>
            <a:pPr marL="228600" lvl="0" indent="-73533" algn="just" rtl="0">
              <a:lnSpc>
                <a:spcPct val="149385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42"/>
              <a:buNone/>
            </a:pPr>
            <a:endParaRPr sz="2035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C4AA6C-23CA-41FB-B9C4-B49E0E7EBF90}"/>
              </a:ext>
            </a:extLst>
          </p:cNvPr>
          <p:cNvSpPr/>
          <p:nvPr/>
        </p:nvSpPr>
        <p:spPr>
          <a:xfrm>
            <a:off x="3701091" y="4644779"/>
            <a:ext cx="4953000" cy="284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49385"/>
              </a:lnSpc>
              <a:buClr>
                <a:schemeClr val="accent2"/>
              </a:buClr>
              <a:buSzPts val="2442"/>
            </a:pPr>
            <a:endParaRPr lang="es-ES" sz="1700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7B1267-B463-4F31-9506-8AD2D3CA5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910027"/>
              </p:ext>
            </p:extLst>
          </p:nvPr>
        </p:nvGraphicFramePr>
        <p:xfrm>
          <a:off x="805207" y="1662023"/>
          <a:ext cx="7980574" cy="470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Google Shape;193;p8">
            <a:extLst>
              <a:ext uri="{FF2B5EF4-FFF2-40B4-BE49-F238E27FC236}">
                <a16:creationId xmlns:a16="http://schemas.microsoft.com/office/drawing/2014/main" id="{EA56C69A-EC75-4C3B-8642-7E58BBF3BB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826" y="403331"/>
            <a:ext cx="7829055" cy="99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Open Sans"/>
              <a:buNone/>
            </a:pPr>
            <a:r>
              <a:rPr lang="es-ES" dirty="0" err="1"/>
              <a:t>Child</a:t>
            </a:r>
            <a:r>
              <a:rPr lang="es-ES" dirty="0"/>
              <a:t> </a:t>
            </a:r>
            <a:r>
              <a:rPr lang="es-ES" dirty="0" err="1"/>
              <a:t>Safeguarding</a:t>
            </a:r>
            <a:r>
              <a:rPr lang="es-ES" dirty="0"/>
              <a:t> and </a:t>
            </a:r>
            <a:r>
              <a:rPr lang="es-ES" dirty="0" err="1"/>
              <a:t>Child</a:t>
            </a:r>
            <a:r>
              <a:rPr lang="es-ES" dirty="0"/>
              <a:t> </a:t>
            </a:r>
            <a:r>
              <a:rPr lang="es-ES" dirty="0" err="1"/>
              <a:t>Protection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25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CD00-67FE-44CC-BACA-E7919F3B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Definition of Child Abuse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DF88-EF43-47BC-A955-90B39C15D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32" t="73006" r="3607" b="7759"/>
          <a:stretch/>
        </p:blipFill>
        <p:spPr>
          <a:xfrm>
            <a:off x="8616682" y="5682530"/>
            <a:ext cx="908318" cy="11754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A6688-E64D-4612-9069-17FB65D01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Child abuse and neglect, sometimes also referred to as child maltreatment, is defined in the World Report on Violence and Health as all forms of physical and/or emotional ill-treatment, sexual abuse, neglect or negligent treatment or commercial or other exploitation resulting in actual or potential harm to the child’s health, survival, development or dignity in the context of a relationship of responsibility, trust, or power.</a:t>
            </a:r>
          </a:p>
          <a:p>
            <a:pPr marL="114300" indent="0">
              <a:buNone/>
            </a:pPr>
            <a:r>
              <a:rPr lang="en-US" dirty="0"/>
              <a:t>			(WHO, 1999 &amp; 2002)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52326-76B2-413D-A6BF-C9E5BBCD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4" t="77091" r="65061" b="9161"/>
          <a:stretch/>
        </p:blipFill>
        <p:spPr>
          <a:xfrm>
            <a:off x="381000" y="5680840"/>
            <a:ext cx="1828800" cy="11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9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CD00-67FE-44CC-BACA-E7919F3B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81042"/>
            <a:ext cx="8543925" cy="1030140"/>
          </a:xfrm>
        </p:spPr>
        <p:txBody>
          <a:bodyPr/>
          <a:lstStyle/>
          <a:p>
            <a:r>
              <a:rPr lang="en-GB" sz="3600" dirty="0"/>
              <a:t>What are the types of abuse?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DF88-EF43-47BC-A955-90B39C15D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32" t="73006" r="3607" b="7759"/>
          <a:stretch/>
        </p:blipFill>
        <p:spPr>
          <a:xfrm>
            <a:off x="8616682" y="5682530"/>
            <a:ext cx="908318" cy="1175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52326-76B2-413D-A6BF-C9E5BBCD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4" t="77091" r="65061" b="9161"/>
          <a:stretch/>
        </p:blipFill>
        <p:spPr>
          <a:xfrm>
            <a:off x="381000" y="5680840"/>
            <a:ext cx="1828800" cy="117716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003F35-CE27-4359-A1E9-D64DD982E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925299"/>
              </p:ext>
            </p:extLst>
          </p:nvPr>
        </p:nvGraphicFramePr>
        <p:xfrm>
          <a:off x="381000" y="1060881"/>
          <a:ext cx="8433786" cy="579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08E1E03-7B98-4264-B6BF-A9BDED4A7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732390"/>
              </p:ext>
            </p:extLst>
          </p:nvPr>
        </p:nvGraphicFramePr>
        <p:xfrm>
          <a:off x="7656400" y="1842715"/>
          <a:ext cx="1868600" cy="330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95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CD00-67FE-44CC-BACA-E7919F3B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Faith-based organizations need to know: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A6688-E64D-4612-9069-17FB65D0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825625"/>
            <a:ext cx="8543925" cy="2959439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>
                <a:sym typeface="Libre Franklin"/>
              </a:rPr>
              <a:t>Where, when and how it affects children</a:t>
            </a:r>
            <a:endParaRPr lang="en-GB" dirty="0">
              <a:sym typeface="Arial"/>
            </a:endParaRPr>
          </a:p>
          <a:p>
            <a:pPr lvl="1"/>
            <a:r>
              <a:rPr lang="en-GB" dirty="0">
                <a:sym typeface="Libre Franklin"/>
              </a:rPr>
              <a:t>What policies and procedures are needed</a:t>
            </a:r>
            <a:endParaRPr lang="en-GB" dirty="0">
              <a:sym typeface="Arial"/>
            </a:endParaRPr>
          </a:p>
          <a:p>
            <a:pPr lvl="1"/>
            <a:r>
              <a:rPr lang="en-GB" dirty="0">
                <a:sym typeface="Libre Franklin"/>
              </a:rPr>
              <a:t>Who is the designated safeguarding person/s</a:t>
            </a:r>
            <a:endParaRPr lang="en-GB" dirty="0">
              <a:sym typeface="Arial"/>
            </a:endParaRPr>
          </a:p>
          <a:p>
            <a:pPr lvl="1"/>
            <a:r>
              <a:rPr lang="en-GB" dirty="0">
                <a:sym typeface="Libre Franklin"/>
              </a:rPr>
              <a:t>What safeguarding induction and training is needed</a:t>
            </a:r>
            <a:endParaRPr lang="en-GB" dirty="0">
              <a:sym typeface="Arial"/>
            </a:endParaRPr>
          </a:p>
          <a:p>
            <a:pPr lvl="1"/>
            <a:r>
              <a:rPr lang="en-GB" dirty="0">
                <a:sym typeface="Libre Franklin"/>
              </a:rPr>
              <a:t>Its code of conduct</a:t>
            </a:r>
            <a:endParaRPr lang="en-GB" dirty="0">
              <a:sym typeface="Arial"/>
            </a:endParaRPr>
          </a:p>
          <a:p>
            <a:pPr marL="114300" indent="0" algn="ctr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DF88-EF43-47BC-A955-90B39C15D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32" t="73006" r="3607" b="7759"/>
          <a:stretch/>
        </p:blipFill>
        <p:spPr>
          <a:xfrm>
            <a:off x="8616682" y="5682530"/>
            <a:ext cx="908318" cy="1175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52326-76B2-413D-A6BF-C9E5BBCDF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4" t="77091" r="65061" b="9161"/>
          <a:stretch/>
        </p:blipFill>
        <p:spPr>
          <a:xfrm>
            <a:off x="381000" y="5680840"/>
            <a:ext cx="1828800" cy="1177160"/>
          </a:xfrm>
          <a:prstGeom prst="rect">
            <a:avLst/>
          </a:prstGeom>
        </p:spPr>
      </p:pic>
      <p:pic>
        <p:nvPicPr>
          <p:cNvPr id="6" name="Google Shape;291;p70">
            <a:extLst>
              <a:ext uri="{FF2B5EF4-FFF2-40B4-BE49-F238E27FC236}">
                <a16:creationId xmlns:a16="http://schemas.microsoft.com/office/drawing/2014/main" id="{FEF9D017-9583-4C16-8B87-6A47067B02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3435" y="5098842"/>
            <a:ext cx="888840" cy="8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2;p70">
            <a:extLst>
              <a:ext uri="{FF2B5EF4-FFF2-40B4-BE49-F238E27FC236}">
                <a16:creationId xmlns:a16="http://schemas.microsoft.com/office/drawing/2014/main" id="{7D3D86F2-EB40-4383-9EE3-541DA92970FA}"/>
              </a:ext>
            </a:extLst>
          </p:cNvPr>
          <p:cNvSpPr/>
          <p:nvPr/>
        </p:nvSpPr>
        <p:spPr>
          <a:xfrm>
            <a:off x="4147684" y="4692582"/>
            <a:ext cx="4085640" cy="157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Abuse may still take place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within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 a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faith-based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organization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. </a:t>
            </a:r>
            <a:b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</a:b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At that point, it is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how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it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responds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 that is crucial for the child, vulnerable adult and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the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 </a:t>
            </a:r>
            <a:r>
              <a:rPr lang="es-ES" sz="2000" dirty="0" err="1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organization</a:t>
            </a:r>
            <a:r>
              <a:rPr lang="es-ES" sz="2000" dirty="0">
                <a:solidFill>
                  <a:schemeClr val="accent4"/>
                </a:solidFill>
                <a:latin typeface="Open Sans" panose="020B0606030504020204" pitchFamily="34" charset="0"/>
                <a:sym typeface="Libre Franklin"/>
              </a:rPr>
              <a:t>.</a:t>
            </a:r>
            <a:endParaRPr sz="2000" dirty="0">
              <a:solidFill>
                <a:schemeClr val="accent4"/>
              </a:solidFill>
              <a:latin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3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CD00-67FE-44CC-BACA-E7919F3B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Organizational Contact with Children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DF88-EF43-47BC-A955-90B39C15D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32" t="73006" r="3607" b="7759"/>
          <a:stretch/>
        </p:blipFill>
        <p:spPr>
          <a:xfrm>
            <a:off x="8616682" y="5682530"/>
            <a:ext cx="908318" cy="11754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A6688-E64D-4612-9069-17FB65D01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400" dirty="0"/>
              <a:t>In a faith-based organization it can take place by means of</a:t>
            </a:r>
          </a:p>
          <a:p>
            <a:pPr algn="ctr"/>
            <a:endParaRPr lang="en-US" sz="2400" dirty="0"/>
          </a:p>
          <a:p>
            <a:pPr marL="342900"/>
            <a:r>
              <a:rPr lang="en-US" sz="2400" dirty="0"/>
              <a:t>People (staff, faith leaders, volunteers, consultants, visitors, etc.)</a:t>
            </a:r>
          </a:p>
          <a:p>
            <a:pPr marL="342900"/>
            <a:r>
              <a:rPr lang="en-US" sz="2400" dirty="0"/>
              <a:t>Programs/Projects</a:t>
            </a:r>
          </a:p>
          <a:p>
            <a:pPr marL="342900"/>
            <a:r>
              <a:rPr lang="en-US" sz="2400" dirty="0"/>
              <a:t>Operations 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52326-76B2-413D-A6BF-C9E5BBCD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4" t="77091" r="65061" b="9161"/>
          <a:stretch/>
        </p:blipFill>
        <p:spPr>
          <a:xfrm>
            <a:off x="381000" y="5680840"/>
            <a:ext cx="1828800" cy="11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3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CD00-67FE-44CC-BACA-E7919F3B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include safeguarding into your work as a faith-based organization?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DF88-EF43-47BC-A955-90B39C15D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32" t="73006" r="3607" b="7759"/>
          <a:stretch/>
        </p:blipFill>
        <p:spPr>
          <a:xfrm>
            <a:off x="8616682" y="5682530"/>
            <a:ext cx="908318" cy="11754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A6688-E64D-4612-9069-17FB65D0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312" y="1998234"/>
            <a:ext cx="8543925" cy="4351338"/>
          </a:xfrm>
        </p:spPr>
        <p:txBody>
          <a:bodyPr>
            <a:normAutofit/>
          </a:bodyPr>
          <a:lstStyle/>
          <a:p>
            <a:pPr marL="342900"/>
            <a:r>
              <a:rPr lang="en-US" sz="2000" dirty="0"/>
              <a:t>Identify the different ways in which your organization comes into contact with children.</a:t>
            </a:r>
            <a:endParaRPr lang="en-GB" sz="2000" dirty="0"/>
          </a:p>
          <a:p>
            <a:pPr marL="342900"/>
            <a:r>
              <a:rPr lang="en-US" sz="2000" dirty="0"/>
              <a:t>Identify who in your organization has contact with, access to, or has an impact on children.</a:t>
            </a:r>
          </a:p>
          <a:p>
            <a:pPr marL="342900"/>
            <a:r>
              <a:rPr lang="en-US" sz="2000" dirty="0"/>
              <a:t>Know how contact with children can be made via the internet, and other forms of social media, through letters, and by phone. It does not always involve personal contact.</a:t>
            </a:r>
          </a:p>
          <a:p>
            <a:pPr marL="342900"/>
            <a:r>
              <a:rPr lang="en-US" sz="2000" dirty="0"/>
              <a:t>Carry out child safeguarding </a:t>
            </a:r>
            <a:r>
              <a:rPr lang="en-US" sz="2000" b="1" dirty="0"/>
              <a:t>risk assessments</a:t>
            </a:r>
          </a:p>
          <a:p>
            <a:pPr marL="11430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52326-76B2-413D-A6BF-C9E5BBCD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4" t="77091" r="65061" b="9161"/>
          <a:stretch/>
        </p:blipFill>
        <p:spPr>
          <a:xfrm>
            <a:off x="381000" y="5680840"/>
            <a:ext cx="1828800" cy="11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ctrTitle"/>
          </p:nvPr>
        </p:nvSpPr>
        <p:spPr>
          <a:xfrm>
            <a:off x="638175" y="1626376"/>
            <a:ext cx="8420100" cy="2898684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GB" dirty="0"/>
              <a:t>International Child Safeguarding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1C1A3-0D65-4716-9DF4-9275602F7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S colours 2019-1">
      <a:dk1>
        <a:srgbClr val="000000"/>
      </a:dk1>
      <a:lt1>
        <a:srgbClr val="FFFFFF"/>
      </a:lt1>
      <a:dk2>
        <a:srgbClr val="93295B"/>
      </a:dk2>
      <a:lt2>
        <a:srgbClr val="E7E6E6"/>
      </a:lt2>
      <a:accent1>
        <a:srgbClr val="542456"/>
      </a:accent1>
      <a:accent2>
        <a:srgbClr val="E28200"/>
      </a:accent2>
      <a:accent3>
        <a:srgbClr val="C12C54"/>
      </a:accent3>
      <a:accent4>
        <a:srgbClr val="31383D"/>
      </a:accent4>
      <a:accent5>
        <a:srgbClr val="728B94"/>
      </a:accent5>
      <a:accent6>
        <a:srgbClr val="AEBDBE"/>
      </a:accent6>
      <a:hlink>
        <a:srgbClr val="57B6DE"/>
      </a:hlink>
      <a:folHlink>
        <a:srgbClr val="ECECE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S-A4-slide-master-190816" id="{722265DC-B394-6440-BCE6-EF0B8E050D46}" vid="{84A963F3-F8C8-AB40-B563-2D3D67EB95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S colours 2019-1">
    <a:dk1>
      <a:srgbClr val="000000"/>
    </a:dk1>
    <a:lt1>
      <a:srgbClr val="FFFFFF"/>
    </a:lt1>
    <a:dk2>
      <a:srgbClr val="93295B"/>
    </a:dk2>
    <a:lt2>
      <a:srgbClr val="E7E6E6"/>
    </a:lt2>
    <a:accent1>
      <a:srgbClr val="542456"/>
    </a:accent1>
    <a:accent2>
      <a:srgbClr val="E28200"/>
    </a:accent2>
    <a:accent3>
      <a:srgbClr val="C12C54"/>
    </a:accent3>
    <a:accent4>
      <a:srgbClr val="31383D"/>
    </a:accent4>
    <a:accent5>
      <a:srgbClr val="728B94"/>
    </a:accent5>
    <a:accent6>
      <a:srgbClr val="AEBDBE"/>
    </a:accent6>
    <a:hlink>
      <a:srgbClr val="57B6DE"/>
    </a:hlink>
    <a:folHlink>
      <a:srgbClr val="ECECEC"/>
    </a:folHlink>
  </a:clrScheme>
</a:themeOverride>
</file>

<file path=ppt/theme/themeOverride2.xml><?xml version="1.0" encoding="utf-8"?>
<a:themeOverride xmlns:a="http://schemas.openxmlformats.org/drawingml/2006/main">
  <a:clrScheme name="KCS colours 2019-1">
    <a:dk1>
      <a:srgbClr val="000000"/>
    </a:dk1>
    <a:lt1>
      <a:srgbClr val="FFFFFF"/>
    </a:lt1>
    <a:dk2>
      <a:srgbClr val="93295B"/>
    </a:dk2>
    <a:lt2>
      <a:srgbClr val="E7E6E6"/>
    </a:lt2>
    <a:accent1>
      <a:srgbClr val="542456"/>
    </a:accent1>
    <a:accent2>
      <a:srgbClr val="E28200"/>
    </a:accent2>
    <a:accent3>
      <a:srgbClr val="C12C54"/>
    </a:accent3>
    <a:accent4>
      <a:srgbClr val="31383D"/>
    </a:accent4>
    <a:accent5>
      <a:srgbClr val="728B94"/>
    </a:accent5>
    <a:accent6>
      <a:srgbClr val="AEBDBE"/>
    </a:accent6>
    <a:hlink>
      <a:srgbClr val="57B6DE"/>
    </a:hlink>
    <a:folHlink>
      <a:srgbClr val="ECECE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767</Words>
  <Application>Microsoft Office PowerPoint</Application>
  <PresentationFormat>A4 Paper (210x297 mm)</PresentationFormat>
  <Paragraphs>64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Zilla Slab</vt:lpstr>
      <vt:lpstr>Office Theme</vt:lpstr>
      <vt:lpstr>Keeping Children Safe and Child Safeguarding Faith and Community Initiative (FCI) New Foundations of Hope (NFH) 15 September 2021</vt:lpstr>
      <vt:lpstr>Some of our members</vt:lpstr>
      <vt:lpstr>Child Safeguarding and Child Protection</vt:lpstr>
      <vt:lpstr>Definition of Child Abuse</vt:lpstr>
      <vt:lpstr>What are the types of abuse?</vt:lpstr>
      <vt:lpstr>Faith-based organizations need to know:</vt:lpstr>
      <vt:lpstr>Organizational Contact with Children</vt:lpstr>
      <vt:lpstr>How to include safeguarding into your work as a faith-based organization?</vt:lpstr>
      <vt:lpstr>International Child Safeguarding Standards</vt:lpstr>
      <vt:lpstr>The Standards</vt:lpstr>
      <vt:lpstr>A global summit</vt:lpstr>
      <vt:lpstr>Thank you!  Get in touch at Valentina.Mirabolano@keepingchildrensafe.global   Our website https://www.keepingchildrensafe.global   #FaithAndChildSafeguarding  https://faith-and-child-safeguarding.heysummit.com/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children safe</dc:title>
  <dc:creator>Christian Guthier</dc:creator>
  <cp:lastModifiedBy>Valentina MIrabolano</cp:lastModifiedBy>
  <cp:revision>89</cp:revision>
  <dcterms:created xsi:type="dcterms:W3CDTF">2019-08-16T14:37:57Z</dcterms:created>
  <dcterms:modified xsi:type="dcterms:W3CDTF">2021-09-14T18:54:41Z</dcterms:modified>
</cp:coreProperties>
</file>