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1945" r:id="rId5"/>
    <p:sldId id="293" r:id="rId6"/>
    <p:sldId id="290" r:id="rId7"/>
    <p:sldId id="259" r:id="rId8"/>
    <p:sldId id="265" r:id="rId9"/>
    <p:sldId id="1946" r:id="rId10"/>
    <p:sldId id="369" r:id="rId11"/>
    <p:sldId id="1947" r:id="rId12"/>
    <p:sldId id="257" r:id="rId13"/>
    <p:sldId id="258" r:id="rId14"/>
    <p:sldId id="19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Closing Slides" id="{20EB4EC5-D9FC-4EBD-90BF-191CC107680C}">
          <p14:sldIdLst>
            <p14:sldId id="1945"/>
            <p14:sldId id="293"/>
            <p14:sldId id="290"/>
            <p14:sldId id="259"/>
            <p14:sldId id="265"/>
            <p14:sldId id="1946"/>
            <p14:sldId id="369"/>
            <p14:sldId id="1947"/>
            <p14:sldId id="257"/>
            <p14:sldId id="258"/>
            <p14:sldId id="1949"/>
          </p14:sldIdLst>
        </p14:section>
        <p14:section name="Client-centered program activities for Epidemic Control" id="{61CA06D1-F931-4BFE-93BA-D19A1AB50445}">
          <p14:sldIdLst/>
        </p14:section>
      </p14:sectionLst>
    </p:ext>
    <p:ext uri="{EFAFB233-063F-42B5-8137-9DF3F51BA10A}">
      <p15:sldGuideLst xmlns:p15="http://schemas.microsoft.com/office/powerpoint/2012/main">
        <p15:guide id="1" pos="1272" userDrawn="1">
          <p15:clr>
            <a:srgbClr val="A4A3A4"/>
          </p15:clr>
        </p15:guide>
        <p15:guide id="2" orient="horz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tchen bachman" initials="gb" lastIdx="1" clrIdx="0">
    <p:extLst>
      <p:ext uri="{19B8F6BF-5375-455C-9EA6-DF929625EA0E}">
        <p15:presenceInfo xmlns:p15="http://schemas.microsoft.com/office/powerpoint/2012/main" userId="gretchen bach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5"/>
    <a:srgbClr val="0C507C"/>
    <a:srgbClr val="E5D0D0"/>
    <a:srgbClr val="F3E9E9"/>
    <a:srgbClr val="B64C4B"/>
    <a:srgbClr val="D1EAFB"/>
    <a:srgbClr val="941B1E"/>
    <a:srgbClr val="175895"/>
    <a:srgbClr val="F47C20"/>
    <a:srgbClr val="002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4" autoAdjust="0"/>
    <p:restoredTop sz="96291" autoAdjust="0"/>
  </p:normalViewPr>
  <p:slideViewPr>
    <p:cSldViewPr snapToGrid="0" showGuides="1">
      <p:cViewPr varScale="1">
        <p:scale>
          <a:sx n="85" d="100"/>
          <a:sy n="85" d="100"/>
        </p:scale>
        <p:origin x="208" y="968"/>
      </p:cViewPr>
      <p:guideLst>
        <p:guide pos="1272"/>
        <p:guide orient="horz" pos="600"/>
      </p:guideLst>
    </p:cSldViewPr>
  </p:slideViewPr>
  <p:outlineViewPr>
    <p:cViewPr>
      <p:scale>
        <a:sx n="33" d="100"/>
        <a:sy n="33" d="100"/>
      </p:scale>
      <p:origin x="0" y="-8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8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BABC3-6A33-4FB2-8279-C10337D15543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A1C19-419C-4FC1-9F02-D690BA0F3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4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DE03-B869-425E-88F9-5FFA391B153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AB78A-7831-4A62-AB22-77EAE70E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b18544083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gb185440838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Comprehensive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Effective </a:t>
            </a:r>
            <a:endParaRPr/>
          </a:p>
        </p:txBody>
      </p:sp>
      <p:sp>
        <p:nvSpPr>
          <p:cNvPr id="705" name="Google Shape;705;gb185440838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64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a5b9833735_0_8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n-US"/>
              <a:t>APCCA’s 3 Objectives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n-US"/>
              <a:t>Interrelated, interdependent, and mutually reinforcing, evidence-based strategic objectives.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n-US"/>
              <a:t>(1) Build Strong Beginnings; (2) Put Family First; and (3) Protect Children from Violence.</a:t>
            </a:r>
            <a:endParaRPr/>
          </a:p>
        </p:txBody>
      </p:sp>
      <p:sp>
        <p:nvSpPr>
          <p:cNvPr id="712" name="Google Shape;712;ga5b9833735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7638" y="1143000"/>
            <a:ext cx="54426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75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776cbdf4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e776cbdf4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635C5B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●"/>
            </a:pPr>
            <a:r>
              <a:rPr lang="en-US" sz="2000" dirty="0">
                <a:solidFill>
                  <a:srgbClr val="635C5B"/>
                </a:solidFill>
              </a:rPr>
              <a:t>The guidance focuses on protection concerns for all children, not solely children who have lost caregivers - - but I’m highlighting key supports and interventions for children who have lost caregivers, to provide some concrete examples.</a:t>
            </a:r>
            <a:endParaRPr sz="2000" dirty="0">
              <a:solidFill>
                <a:srgbClr val="635C5B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900"/>
              <a:buChar char="●"/>
            </a:pPr>
            <a:r>
              <a:rPr lang="en-US" sz="2100" dirty="0">
                <a:solidFill>
                  <a:srgbClr val="635C5B"/>
                </a:solidFill>
              </a:rPr>
              <a:t>These activities should be integrated within health, education, and economic sector responses -we don’t need stand-alone child project projects.</a:t>
            </a:r>
            <a:endParaRPr sz="2100" dirty="0">
              <a:solidFill>
                <a:srgbClr val="635C5B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900"/>
              <a:buChar char="●"/>
            </a:pPr>
            <a:r>
              <a:rPr lang="en-US" sz="1800" b="1" dirty="0">
                <a:solidFill>
                  <a:srgbClr val="635C5B"/>
                </a:solidFill>
              </a:rPr>
              <a:t>1: Identify children who have lost caregivers and support them to remain in families:</a:t>
            </a:r>
            <a:endParaRPr sz="1800" b="1" dirty="0">
              <a:solidFill>
                <a:srgbClr val="635C5B"/>
              </a:solidFill>
            </a:endParaRPr>
          </a:p>
          <a:p>
            <a: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900"/>
              <a:buChar char="○"/>
            </a:pPr>
            <a:r>
              <a:rPr lang="en-US" sz="1800" dirty="0">
                <a:solidFill>
                  <a:srgbClr val="635C5B"/>
                </a:solidFill>
              </a:rPr>
              <a:t>Child protection workers in hospitals, clinics, and COVID-19 response/quarantine centers to identify and respond to protection needs;</a:t>
            </a:r>
            <a:endParaRPr sz="1800" dirty="0">
              <a:solidFill>
                <a:srgbClr val="635C5B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○"/>
            </a:pPr>
            <a:r>
              <a:rPr lang="en-US" sz="1800" dirty="0">
                <a:solidFill>
                  <a:srgbClr val="635C5B"/>
                </a:solidFill>
              </a:rPr>
              <a:t>Support hospitals and treatment centers to develop Standard Operating Procedures for immediate documentation of children accompanying infected adults who require treatment or quarantine.</a:t>
            </a:r>
            <a:endParaRPr sz="1800" dirty="0">
              <a:solidFill>
                <a:srgbClr val="635C5B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○"/>
            </a:pPr>
            <a:r>
              <a:rPr lang="en-US" sz="1800" dirty="0">
                <a:solidFill>
                  <a:srgbClr val="635C5B"/>
                </a:solidFill>
              </a:rPr>
              <a:t>Work with religious and community leaders help communities have “eyes on children” and train them to identify and refer at-risk children. </a:t>
            </a:r>
            <a:endParaRPr sz="1800" dirty="0">
              <a:solidFill>
                <a:srgbClr val="635C5B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○"/>
            </a:pPr>
            <a:r>
              <a:rPr lang="en-US" sz="1800" dirty="0">
                <a:solidFill>
                  <a:srgbClr val="635C5B"/>
                </a:solidFill>
              </a:rPr>
              <a:t>Identifying and supporting persons who can care for children separated from their families.</a:t>
            </a:r>
            <a:endParaRPr sz="1800" dirty="0">
              <a:solidFill>
                <a:srgbClr val="635C5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635C5B"/>
                </a:solidFill>
              </a:rPr>
              <a:t>2: </a:t>
            </a:r>
            <a:r>
              <a:rPr lang="en-US" sz="1800" b="1" dirty="0">
                <a:solidFill>
                  <a:srgbClr val="635C5B"/>
                </a:solidFill>
              </a:rPr>
              <a:t>Provide parenting support and strengthening caregiving environment to prevent and respond to violence, and support psychosocial needs of children</a:t>
            </a:r>
            <a:endParaRPr sz="1800" b="1" dirty="0">
              <a:solidFill>
                <a:srgbClr val="635C5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635C5B"/>
                </a:solidFill>
              </a:rPr>
              <a:t>3: Provide economic support:</a:t>
            </a:r>
            <a:endParaRPr sz="1800" b="1" dirty="0">
              <a:solidFill>
                <a:srgbClr val="635C5B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●"/>
            </a:pPr>
            <a:endParaRPr sz="1800" b="1" dirty="0">
              <a:solidFill>
                <a:srgbClr val="635C5B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2000"/>
              <a:buChar char="●"/>
            </a:pPr>
            <a:endParaRPr sz="2000" dirty="0">
              <a:solidFill>
                <a:srgbClr val="635C5B"/>
              </a:solidFill>
            </a:endParaRPr>
          </a:p>
        </p:txBody>
      </p:sp>
      <p:sp>
        <p:nvSpPr>
          <p:cNvPr id="237" name="Google Shape;237;ge776cbdf4c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62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9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-21523" y="-19050"/>
            <a:ext cx="12242800" cy="687705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13899" t="-10942" r="-32574" b="-276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6096000" y="-19049"/>
            <a:ext cx="6096002" cy="6877050"/>
          </a:xfrm>
          <a:prstGeom prst="rect">
            <a:avLst/>
          </a:prstGeom>
          <a:blipFill dpi="0" rotWithShape="1">
            <a:blip r:embed="rId4">
              <a:alphaModFix amt="56000"/>
            </a:blip>
            <a:srcRect/>
            <a:stretch>
              <a:fillRect l="5" t="-12466" r="-19454" b="-198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12901" y="4145966"/>
            <a:ext cx="11266635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8760" y="2518639"/>
            <a:ext cx="11598441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PEPFAR-Logo-Color-Tagline-Transparent-White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88759" y="228603"/>
            <a:ext cx="4248151" cy="1153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FEE807-FA09-4AC1-91D0-088C57E826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98" y="5969740"/>
            <a:ext cx="11496607" cy="5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3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5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5" y="594112"/>
            <a:ext cx="6650219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16276" b="18381"/>
          <a:stretch/>
        </p:blipFill>
        <p:spPr>
          <a:xfrm>
            <a:off x="7186085" y="253993"/>
            <a:ext cx="4773168" cy="641582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51A1-C13E-471F-846A-06F131EE9A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014" y="6446156"/>
            <a:ext cx="7979972" cy="358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CC9AF6-9EFB-4302-A44F-E99181E46B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15227" b="19218"/>
          <a:stretch/>
        </p:blipFill>
        <p:spPr>
          <a:xfrm>
            <a:off x="7186085" y="228600"/>
            <a:ext cx="4770723" cy="6400800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E7861906-974E-44B8-A502-CC7279425E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7186085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51B312-1EB7-4835-9492-B8D5E0E72B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31F2838-EF15-41BF-AC5C-253B061F4222}"/>
              </a:ext>
            </a:extLst>
          </p:cNvPr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C6E0F07-6304-445A-A9EF-5213FF7C57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355" y="594112"/>
            <a:ext cx="6650219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A3224F-A668-4DDF-9098-5B34126D2F61}"/>
              </a:ext>
            </a:extLst>
          </p:cNvPr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941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7854497-0703-4B9F-BCCB-96990A9F53F5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F2787C-87B5-4E1F-B1E5-A01C87A16D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014" y="6446156"/>
            <a:ext cx="7979972" cy="3588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F36441-5678-4B48-9144-808AF7C1C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7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5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048" y="594112"/>
            <a:ext cx="11103904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0C5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623A87-34F8-4802-8524-BA6F34AFF3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224" y="6432498"/>
            <a:ext cx="8009552" cy="366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B1170A-C43B-4EB2-A8CF-80A7BD7B88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8ED9CC-EC29-474A-BF5D-6F22A85DF475}"/>
              </a:ext>
            </a:extLst>
          </p:cNvPr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941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C1447D-C6DE-4878-B85B-D3F61AFE59A2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5C8EA8-0780-4C6F-A9DF-ED2E30010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134D89E-A812-4BBE-9DD0-F630B82FB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048" y="594112"/>
            <a:ext cx="11103904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A66D8-EA6E-4A83-9BCA-1DF616AD6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014" y="6446156"/>
            <a:ext cx="7979972" cy="3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4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5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89E98-B667-4683-B921-16F1A61B6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292F26-0544-4997-8F11-29C97EF1AC77}"/>
              </a:ext>
            </a:extLst>
          </p:cNvPr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F47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EB4C34D-736B-4D3C-82D8-D7B4A98F5487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CDD255-E5A3-46BC-BE69-24D65CBAFE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233" y="6435773"/>
            <a:ext cx="8009535" cy="360165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D541357-2568-40F7-80E4-AC19AA1451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048" y="594112"/>
            <a:ext cx="11103904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765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5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 userDrawn="1">
            <p:ph type="body" sz="quarter" idx="13"/>
          </p:nvPr>
        </p:nvSpPr>
        <p:spPr>
          <a:xfrm>
            <a:off x="474905" y="422662"/>
            <a:ext cx="6650219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/>
          <a:stretch/>
        </p:blipFill>
        <p:spPr>
          <a:xfrm>
            <a:off x="8103870" y="3541312"/>
            <a:ext cx="3868886" cy="2977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71AEA1-AC95-4821-8E9E-D17A492137D6}"/>
              </a:ext>
            </a:extLst>
          </p:cNvPr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F47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48218-545A-481C-A459-97BBCF5BFB22}"/>
              </a:ext>
            </a:extLst>
          </p:cNvPr>
          <p:cNvSpPr txBox="1">
            <a:spLocks/>
          </p:cNvSpPr>
          <p:nvPr userDrawn="1"/>
        </p:nvSpPr>
        <p:spPr>
          <a:xfrm>
            <a:off x="11347853" y="6342192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B57A7-8E3E-4D8F-B349-6ECA261592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233" y="6435773"/>
            <a:ext cx="8009535" cy="360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A1847-D058-4162-ACA6-F8A7A26339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" y="6270552"/>
            <a:ext cx="1549161" cy="3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Globe">
    <p:bg>
      <p:bgPr>
        <a:solidFill>
          <a:srgbClr val="A7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3" b="11553"/>
          <a:stretch/>
        </p:blipFill>
        <p:spPr>
          <a:xfrm>
            <a:off x="4732020" y="0"/>
            <a:ext cx="7434580" cy="6838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63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Countri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 b="12300"/>
          <a:stretch/>
        </p:blipFill>
        <p:spPr>
          <a:xfrm>
            <a:off x="4732020" y="1"/>
            <a:ext cx="7459980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70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Globe">
    <p:bg>
      <p:bgPr>
        <a:solidFill>
          <a:srgbClr val="0C5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 b="12300"/>
          <a:stretch/>
        </p:blipFill>
        <p:spPr>
          <a:xfrm>
            <a:off x="4732020" y="1"/>
            <a:ext cx="7459980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702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Break Glob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11487" b="11830"/>
          <a:stretch/>
        </p:blipFill>
        <p:spPr>
          <a:xfrm>
            <a:off x="4732020" y="-28136"/>
            <a:ext cx="7459981" cy="689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92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-50800" y="-19050"/>
            <a:ext cx="12242800" cy="687705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13899" t="-10942" r="-32574" b="-276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94" name="Rectangle 6893"/>
          <p:cNvSpPr/>
          <p:nvPr userDrawn="1"/>
        </p:nvSpPr>
        <p:spPr>
          <a:xfrm>
            <a:off x="6841581" y="-19049"/>
            <a:ext cx="5350420" cy="6877050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 l="5" t="-12466" r="-68107" b="-198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8760" y="4198071"/>
            <a:ext cx="1159844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88760" y="2570744"/>
            <a:ext cx="11598441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PEPFAR-Logo-Color-Tagline-Transparent-White.gif">
            <a:extLst>
              <a:ext uri="{FF2B5EF4-FFF2-40B4-BE49-F238E27FC236}">
                <a16:creationId xmlns:a16="http://schemas.microsoft.com/office/drawing/2014/main" id="{B0FCA176-831F-4FC4-880F-96BEEA816D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971926" y="775614"/>
            <a:ext cx="4248151" cy="1153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CE840-33AB-460E-94FF-33B74B14CD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98" y="5969740"/>
            <a:ext cx="11496607" cy="5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9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nge Section Break Globe">
    <p:bg>
      <p:bgPr>
        <a:solidFill>
          <a:srgbClr val="009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r="9734" b="10648"/>
          <a:stretch/>
        </p:blipFill>
        <p:spPr>
          <a:xfrm>
            <a:off x="4732019" y="1"/>
            <a:ext cx="7438591" cy="6866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064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ibbon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15FFE-32C2-4689-8273-38CEF8B3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16276" b="18381"/>
          <a:stretch>
            <a:fillRect/>
          </a:stretch>
        </p:blipFill>
        <p:spPr>
          <a:xfrm>
            <a:off x="7284128" y="-19050"/>
            <a:ext cx="4907873" cy="687705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2370931-4772-4928-A0A0-2950133F1C1C}"/>
              </a:ext>
            </a:extLst>
          </p:cNvPr>
          <p:cNvSpPr txBox="1">
            <a:spLocks/>
          </p:cNvSpPr>
          <p:nvPr userDrawn="1"/>
        </p:nvSpPr>
        <p:spPr>
          <a:xfrm>
            <a:off x="11625185" y="65509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5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ibbon Dark Red">
    <p:bg>
      <p:bgPr>
        <a:solidFill>
          <a:srgbClr val="A91F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15227" b="19218"/>
          <a:stretch/>
        </p:blipFill>
        <p:spPr>
          <a:xfrm>
            <a:off x="6907515" y="1"/>
            <a:ext cx="5284485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9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Red Ribbon Reversed">
    <p:bg>
      <p:bgPr>
        <a:solidFill>
          <a:srgbClr val="C3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15227" b="19218"/>
          <a:stretch/>
        </p:blipFill>
        <p:spPr>
          <a:xfrm>
            <a:off x="6907515" y="1"/>
            <a:ext cx="5284485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389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ibbon Red Reverse">
    <p:bg>
      <p:bgPr>
        <a:solidFill>
          <a:srgbClr val="C57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16276" b="18381"/>
          <a:stretch/>
        </p:blipFill>
        <p:spPr>
          <a:xfrm>
            <a:off x="6858001" y="-19050"/>
            <a:ext cx="5308600" cy="6877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08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ed">
    <p:bg>
      <p:bgPr>
        <a:solidFill>
          <a:srgbClr val="B64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16276" b="18381"/>
          <a:stretch>
            <a:fillRect/>
          </a:stretch>
        </p:blipFill>
        <p:spPr>
          <a:xfrm>
            <a:off x="7284128" y="-19050"/>
            <a:ext cx="4907873" cy="6877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705444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88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ibbon Informal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t="288" b="11354"/>
          <a:stretch/>
        </p:blipFill>
        <p:spPr>
          <a:xfrm>
            <a:off x="1" y="19050"/>
            <a:ext cx="6560820" cy="6819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417176"/>
            <a:ext cx="1549161" cy="308071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61000" y="3883182"/>
            <a:ext cx="6426200" cy="8188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9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-2"/>
            <a:ext cx="12192000" cy="82296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2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5" y="6360622"/>
            <a:ext cx="1549161" cy="42117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93135" y="6499276"/>
            <a:ext cx="9604861" cy="172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1421985" y="6398559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50" cy="19184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17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0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-2"/>
            <a:ext cx="12192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2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50" cy="19184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336550" indent="-160338">
              <a:defRPr sz="2400">
                <a:solidFill>
                  <a:schemeClr val="tx1"/>
                </a:solidFill>
                <a:latin typeface="+mn-lt"/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tx1"/>
                </a:solidFill>
                <a:latin typeface="+mn-lt"/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65060" y="6403572"/>
            <a:ext cx="3723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A770F2E-19D4-4CC4-B74B-634446E4E520}" type="slidenum">
              <a:rPr lang="en-US" sz="1200" smtClean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200" dirty="0">
              <a:solidFill>
                <a:srgbClr val="89898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/>
          <a:p>
            <a:fld id="{5406EF81-9AF6-4468-BC8C-A36A8953C7BD}" type="datetimeFigureOut">
              <a:rPr lang="en-US" smtClean="0"/>
              <a:t>8/24/21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64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0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B191-3D0D-A943-951A-C12BAEA1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38BB-80FC-6D4E-92D8-70812A14F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1ED9-F398-ED42-8300-ECA5C2F9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923F-2122-2448-9F4D-A7B1E8022389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1D83D-494A-8E44-B9BF-8C20A761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DD47B-3FC2-504F-99D8-8E7540B6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017-E7E7-324E-9F55-3CE40E31E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5D869-0F35-46EF-98CA-2BAB4C0A0332}"/>
              </a:ext>
            </a:extLst>
          </p:cNvPr>
          <p:cNvSpPr/>
          <p:nvPr userDrawn="1"/>
        </p:nvSpPr>
        <p:spPr>
          <a:xfrm>
            <a:off x="-50800" y="-19050"/>
            <a:ext cx="12242800" cy="687705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13899" t="-10942" r="-32574" b="-276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559330" y="2594151"/>
            <a:ext cx="11073343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D6920526-4347-4B09-A80C-37F27810E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400" y="4206420"/>
            <a:ext cx="1163320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PEPFAR-Logo-Color-Tagline-Transparent-White.gif">
            <a:extLst>
              <a:ext uri="{FF2B5EF4-FFF2-40B4-BE49-F238E27FC236}">
                <a16:creationId xmlns:a16="http://schemas.microsoft.com/office/drawing/2014/main" id="{7D28D937-0D8A-4DCB-9BF3-4AD1D96FF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971926" y="783963"/>
            <a:ext cx="4248151" cy="1153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BDE875-4ECE-4DF7-809B-8D7AEE23D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98" y="5969740"/>
            <a:ext cx="11496607" cy="5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3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F78-65DD-864E-B653-C9B18799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8F25-597C-294D-8FC6-E92F82AF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923F-2122-2448-9F4D-A7B1E8022389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533C7-3539-9942-8766-C2546149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72AC9-3A76-4C4E-936B-D17A2CC4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017-E7E7-324E-9F55-3CE40E31E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5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8AE0-C447-FD41-B80C-0327E504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845C9-9AC7-9F42-B643-6DEBAC87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4D05E-297C-FF41-847A-62F9A560D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1E02F-85CF-AE4C-B658-C232544C0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BFE2E-EBB6-6747-BA2C-ECE17560D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1CADB-0AB0-8D40-B2EB-3C9CC112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923F-2122-2448-9F4D-A7B1E8022389}" type="datetimeFigureOut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8AE97-57E9-D149-875E-EB3E63A4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E5119-B80D-BF44-8C94-963B9686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017-E7E7-324E-9F55-3CE40E31E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6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5D869-0F35-46EF-98CA-2BAB4C0A0332}"/>
              </a:ext>
            </a:extLst>
          </p:cNvPr>
          <p:cNvSpPr/>
          <p:nvPr userDrawn="1"/>
        </p:nvSpPr>
        <p:spPr>
          <a:xfrm>
            <a:off x="-50800" y="-19050"/>
            <a:ext cx="12242800" cy="687705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13899" t="-10942" r="-32574" b="-276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559330" y="2657522"/>
            <a:ext cx="11073343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D6920526-4347-4B09-A80C-37F27810E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400" y="4269791"/>
            <a:ext cx="1163320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5885D-0E3B-40E9-BE1C-DE7949969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46" y="1019122"/>
            <a:ext cx="3515709" cy="69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36C85-3F94-4BA9-9E10-042C4B5E64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98" y="5969740"/>
            <a:ext cx="11496607" cy="5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67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96B8EC-6D43-4A3C-8559-B384F3131F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35" y="6314833"/>
            <a:ext cx="8009552" cy="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2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rgbClr val="0C507C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A85D3-91B7-4184-B852-92EE98CE7E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35" y="6314833"/>
            <a:ext cx="8009552" cy="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3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41C77-CE57-4472-8CCA-022AC7318A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35" y="6314833"/>
            <a:ext cx="8009552" cy="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30828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03456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2000AA-0018-41D5-85F3-7A446923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D218C0-BEA2-430D-A162-C87789DFDE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A317D0-C754-41B3-B410-75386CF6B790}"/>
              </a:ext>
            </a:extLst>
          </p:cNvPr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51F2D-98ED-4E64-AD1C-C479F209F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35" y="6314833"/>
            <a:ext cx="8009552" cy="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30828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03456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AC23F2-14AB-4F22-BCC9-A2BBD588E80F}"/>
              </a:ext>
            </a:extLst>
          </p:cNvPr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5097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BF23628F-A5FA-4BCB-A370-58EE698AF9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6" r:id="rId3"/>
    <p:sldLayoutId id="2147483707" r:id="rId4"/>
    <p:sldLayoutId id="2147483686" r:id="rId5"/>
    <p:sldLayoutId id="2147483709" r:id="rId6"/>
    <p:sldLayoutId id="2147483706" r:id="rId7"/>
    <p:sldLayoutId id="2147483690" r:id="rId8"/>
    <p:sldLayoutId id="2147483703" r:id="rId9"/>
    <p:sldLayoutId id="2147483688" r:id="rId10"/>
    <p:sldLayoutId id="2147483698" r:id="rId11"/>
    <p:sldLayoutId id="2147483705" r:id="rId12"/>
    <p:sldLayoutId id="2147483704" r:id="rId13"/>
    <p:sldLayoutId id="2147483687" r:id="rId14"/>
    <p:sldLayoutId id="2147483702" r:id="rId15"/>
    <p:sldLayoutId id="2147483685" r:id="rId16"/>
    <p:sldLayoutId id="2147483682" r:id="rId17"/>
    <p:sldLayoutId id="2147483708" r:id="rId18"/>
    <p:sldLayoutId id="2147483689" r:id="rId19"/>
    <p:sldLayoutId id="2147483692" r:id="rId20"/>
    <p:sldLayoutId id="2147483693" r:id="rId21"/>
    <p:sldLayoutId id="2147483699" r:id="rId22"/>
    <p:sldLayoutId id="2147483700" r:id="rId23"/>
    <p:sldLayoutId id="2147483697" r:id="rId24"/>
    <p:sldLayoutId id="2147483710" r:id="rId25"/>
    <p:sldLayoutId id="2147483701" r:id="rId26"/>
    <p:sldLayoutId id="2147483711" r:id="rId27"/>
    <p:sldLayoutId id="2147483712" r:id="rId28"/>
    <p:sldLayoutId id="2147483715" r:id="rId29"/>
    <p:sldLayoutId id="2147483716" r:id="rId30"/>
    <p:sldLayoutId id="214748371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C8F12-1A60-F94B-9EF0-DE32CCE74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758" y="4107668"/>
            <a:ext cx="5136668" cy="1733808"/>
          </a:xfrm>
        </p:spPr>
        <p:txBody>
          <a:bodyPr/>
          <a:lstStyle/>
          <a:p>
            <a:pPr algn="r"/>
            <a:r>
              <a:rPr lang="en-US" dirty="0"/>
              <a:t>Gretchen Bachman, Sr. Advisor, Orphans and Vulnerable Children</a:t>
            </a:r>
          </a:p>
          <a:p>
            <a:pPr algn="r"/>
            <a:r>
              <a:rPr lang="en-US" dirty="0"/>
              <a:t>The Office of the U.S. Global AIDS Coordinator and Global Health Diplomacy</a:t>
            </a:r>
          </a:p>
          <a:p>
            <a:pPr algn="r"/>
            <a:r>
              <a:rPr lang="en-US" dirty="0"/>
              <a:t>8/25/21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C0D941-9822-E443-B965-48D1C8D4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2" y="2263806"/>
            <a:ext cx="11598441" cy="1573072"/>
          </a:xfrm>
        </p:spPr>
        <p:txBody>
          <a:bodyPr/>
          <a:lstStyle/>
          <a:p>
            <a:r>
              <a:rPr lang="en-US" sz="4800" dirty="0"/>
              <a:t>Recent recommendations and guidance from PEPFAR and APCCA: Programming for children affected by COVID-19</a:t>
            </a:r>
          </a:p>
        </p:txBody>
      </p:sp>
    </p:spTree>
    <p:extLst>
      <p:ext uri="{BB962C8B-B14F-4D97-AF65-F5344CB8AC3E}">
        <p14:creationId xmlns:p14="http://schemas.microsoft.com/office/powerpoint/2010/main" val="324939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6F6CBC-DC4F-7849-ADCC-15E828A8B2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3909" y="7013575"/>
            <a:ext cx="11212513" cy="1325563"/>
          </a:xfrm>
          <a:solidFill>
            <a:srgbClr val="002060"/>
          </a:solidFill>
        </p:spPr>
        <p:txBody>
          <a:bodyPr vert="horz" lIns="121920" tIns="60960" rIns="121920" bIns="60960" rtlCol="0" anchor="t">
            <a:normAutofit/>
          </a:bodyPr>
          <a:lstStyle/>
          <a:p>
            <a:endParaRPr lang="en-US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31DB30-5DAF-A947-A2CB-BD8B3726824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4715" y="2505075"/>
            <a:ext cx="5148263" cy="3684588"/>
          </a:xfrm>
        </p:spPr>
        <p:txBody>
          <a:bodyPr>
            <a:noAutofit/>
          </a:bodyPr>
          <a:lstStyle/>
          <a:p>
            <a:r>
              <a:rPr lang="en-US" sz="1400" dirty="0"/>
              <a:t>Ensuring that COVID-19 prevention information is part of OVC case management and home visits. </a:t>
            </a:r>
          </a:p>
          <a:p>
            <a:r>
              <a:rPr lang="en-US" sz="1400" dirty="0"/>
              <a:t>Arranging for children to access multi-month supplies of antiretroviral therapy (ART). </a:t>
            </a:r>
          </a:p>
          <a:p>
            <a:r>
              <a:rPr lang="en-US" sz="1400" dirty="0"/>
              <a:t>Facilitating referrals to COVID-19 vaccinations especially for those at highest risk such as elderly caregivers. </a:t>
            </a:r>
          </a:p>
          <a:p>
            <a:r>
              <a:rPr lang="en-US" sz="1400" dirty="0"/>
              <a:t>Serving as referral coordinators between health facilities and surrounding social services for children who have ill or deceased parents or guardians. </a:t>
            </a:r>
          </a:p>
          <a:p>
            <a:r>
              <a:rPr lang="en-US" sz="1400" dirty="0"/>
              <a:t>Advocating that child welfare and protection services remain operational and able to help children in need (e.g., child helplines, child and gender desks at police stations). </a:t>
            </a:r>
          </a:p>
          <a:p>
            <a:r>
              <a:rPr lang="en-US" sz="1400" dirty="0"/>
              <a:t>Continuing evidenced-based parenting and HIV and sexual violence prevention programming under FCI, DREAMS and OVC.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F2C1DE-6739-CE48-AFC7-3E937DBE41A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715125" y="2505075"/>
            <a:ext cx="5476875" cy="3684588"/>
          </a:xfrm>
        </p:spPr>
        <p:txBody>
          <a:bodyPr>
            <a:noAutofit/>
          </a:bodyPr>
          <a:lstStyle/>
          <a:p>
            <a:r>
              <a:rPr lang="en-US" sz="1400" dirty="0"/>
              <a:t>Providing cash transfers or other economic support to children who have lost caregivers due to COVID-19. </a:t>
            </a:r>
          </a:p>
          <a:p>
            <a:r>
              <a:rPr lang="en-US" sz="1400" dirty="0"/>
              <a:t>Enrolling children orphaned by COVID-19 into ongoing case management programs. </a:t>
            </a:r>
          </a:p>
          <a:p>
            <a:r>
              <a:rPr lang="en-US" sz="1400" dirty="0"/>
              <a:t>Developing community-wide detection and referral mechanisms for COVID-19-affected children and families requiring additional support, with special attention to children remaining in the home after the death of a parent or caregiver. </a:t>
            </a:r>
          </a:p>
          <a:p>
            <a:r>
              <a:rPr lang="en-US" sz="1400" dirty="0"/>
              <a:t>Ensuring children separated by COVID-19 receive appropriate family care, including family-based alternative care. </a:t>
            </a:r>
          </a:p>
          <a:p>
            <a:r>
              <a:rPr lang="en-US" sz="1400" dirty="0"/>
              <a:t>Arranging COVID-19 testing, if appropriate, for any child unaccompanied due to caregiver hospitalization with COVID-19. Initiate a case file to record family information, including name and treatment location of the parent(s). </a:t>
            </a:r>
          </a:p>
          <a:p>
            <a:r>
              <a:rPr lang="en-US" sz="1400" dirty="0"/>
              <a:t>Funding legal assistance to ensure and protect guardianship and inheritance rights for children orphaned by COVID-19.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8751C8-9422-4345-AFD0-148DA4FF84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Non-PEPFAR USG, other donors (Existing &amp; Potential)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2265AC-FC0A-7A46-AF28-722239EA3BC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321F5-ACAB-3A4C-96C8-A86C80075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048" y="564524"/>
            <a:ext cx="11103904" cy="979855"/>
          </a:xfrm>
        </p:spPr>
        <p:txBody>
          <a:bodyPr/>
          <a:lstStyle/>
          <a:p>
            <a:r>
              <a:rPr lang="en-US" sz="3600" dirty="0"/>
              <a:t>Illustrative Examples of PEPFAR-funded vs. COVID-funded Activities to Support Children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D45B3F7-1961-EB4A-8B9B-EAB0C45ED0EC}"/>
              </a:ext>
            </a:extLst>
          </p:cNvPr>
          <p:cNvSpPr txBox="1">
            <a:spLocks/>
          </p:cNvSpPr>
          <p:nvPr/>
        </p:nvSpPr>
        <p:spPr>
          <a:xfrm>
            <a:off x="544048" y="1698418"/>
            <a:ext cx="5183187" cy="82391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PEPFAR</a:t>
            </a:r>
          </a:p>
        </p:txBody>
      </p:sp>
    </p:spTree>
    <p:extLst>
      <p:ext uri="{BB962C8B-B14F-4D97-AF65-F5344CB8AC3E}">
        <p14:creationId xmlns:p14="http://schemas.microsoft.com/office/powerpoint/2010/main" val="411503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83BE95-F841-C146-BA4B-E93B69F26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Resources Available for Supporting Children who are Grieving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2C9EA-BCF4-A642-BB45-2319F3509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15338-431F-9C48-8AC3-428BE6F633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714" y="1452724"/>
            <a:ext cx="11614149" cy="49798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Regional Psycho-social Support Network (REPSSI) - https://</a:t>
            </a:r>
            <a:r>
              <a:rPr lang="en-US" sz="3200" dirty="0" err="1"/>
              <a:t>repssi.org</a:t>
            </a:r>
            <a:r>
              <a:rPr lang="en-US" sz="3200" dirty="0"/>
              <a:t>/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Dougy</a:t>
            </a:r>
            <a:r>
              <a:rPr lang="en-US" sz="3200" dirty="0"/>
              <a:t> Center - https://</a:t>
            </a:r>
            <a:r>
              <a:rPr lang="en-US" sz="3200" dirty="0" err="1"/>
              <a:t>www.dougy.org</a:t>
            </a:r>
            <a:r>
              <a:rPr lang="en-US" sz="3200" dirty="0"/>
              <a:t>/about/our-work/our-publications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”Bereavement Tip Sheets” - Parenting for Lifelong Health - https://www.covid19parenting.com/home - </a:t>
            </a:r>
            <a:r>
              <a:rPr lang="en-US" sz="3200" i="1" dirty="0"/>
              <a:t>Coming Soon!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3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8E90E-A5BD-3342-82CE-995802DCA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USG Guidance</a:t>
            </a:r>
          </a:p>
        </p:txBody>
      </p:sp>
    </p:spTree>
    <p:extLst>
      <p:ext uri="{BB962C8B-B14F-4D97-AF65-F5344CB8AC3E}">
        <p14:creationId xmlns:p14="http://schemas.microsoft.com/office/powerpoint/2010/main" val="406789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0"/>
          <p:cNvSpPr/>
          <p:nvPr/>
        </p:nvSpPr>
        <p:spPr>
          <a:xfrm>
            <a:off x="533736" y="1432274"/>
            <a:ext cx="6814912" cy="491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37" tIns="45468" rIns="90937" bIns="45468" anchor="t" anchorCtr="0">
            <a:noAutofit/>
          </a:bodyPr>
          <a:lstStyle/>
          <a:p>
            <a:pPr marL="453554"/>
            <a:endParaRPr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3554" indent="-377962">
              <a:buClr>
                <a:srgbClr val="666666"/>
              </a:buClr>
              <a:buSzPts val="1900"/>
              <a:buFont typeface="Gill Sans"/>
              <a:buChar char="●"/>
            </a:pPr>
            <a:r>
              <a:rPr lang="en-US" sz="2513" dirty="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rPr>
              <a:t>Whole-of-government commitment and approach to investing in the development, care, and safety of the world's most-vulnerable children and their families. </a:t>
            </a:r>
            <a:endParaRPr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3554" indent="-377962">
              <a:buClr>
                <a:srgbClr val="666666"/>
              </a:buClr>
              <a:buSzPts val="1900"/>
              <a:buFont typeface="Gill Sans"/>
              <a:buChar char="●"/>
            </a:pPr>
            <a:r>
              <a:rPr lang="en-US" sz="2513" dirty="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rPr>
              <a:t>USG Partners: U.S. Departments of Health and Human Services, Labor, and State, USAID, and the Peace Corps. </a:t>
            </a:r>
          </a:p>
          <a:p>
            <a:pPr marL="453554" indent="-377962">
              <a:buClr>
                <a:srgbClr val="666666"/>
              </a:buClr>
              <a:buSzPts val="1900"/>
              <a:buFont typeface="Gill Sans"/>
              <a:buChar char="●"/>
            </a:pPr>
            <a:r>
              <a:rPr lang="en-US" sz="2513" dirty="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rPr>
              <a:t>Responds to </a:t>
            </a:r>
            <a:r>
              <a:rPr lang="en-US" sz="2513" i="1" dirty="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rPr>
              <a:t>Public Law 109-95.</a:t>
            </a:r>
            <a:endParaRPr lang="en-US"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3554" indent="-377962">
              <a:buClr>
                <a:srgbClr val="666666"/>
              </a:buClr>
              <a:buSzPts val="1900"/>
              <a:buFont typeface="Gill Sans"/>
              <a:buChar char="●"/>
            </a:pPr>
            <a:endParaRPr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3554">
              <a:buClr>
                <a:schemeClr val="dk1"/>
              </a:buClr>
              <a:buSzPts val="1100"/>
            </a:pPr>
            <a:endParaRPr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3554"/>
            <a:endParaRPr sz="2513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endParaRPr sz="2513" i="1" dirty="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8" name="Google Shape;70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9972" y="1432276"/>
            <a:ext cx="3646149" cy="47185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9" name="Google Shape;709;p110"/>
          <p:cNvSpPr txBox="1"/>
          <p:nvPr/>
        </p:nvSpPr>
        <p:spPr>
          <a:xfrm>
            <a:off x="533735" y="427735"/>
            <a:ext cx="10994572" cy="75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930" tIns="120930" rIns="120930" bIns="120930" anchor="t" anchorCtr="0">
            <a:noAutofit/>
          </a:bodyPr>
          <a:lstStyle/>
          <a:p>
            <a:pPr algn="ctr"/>
            <a:r>
              <a:rPr lang="en-US" sz="3174" dirty="0">
                <a:solidFill>
                  <a:srgbClr val="002055"/>
                </a:solidFill>
                <a:latin typeface="Gill Sans"/>
                <a:ea typeface="Gill Sans"/>
                <a:cs typeface="Gill Sans"/>
                <a:sym typeface="Gill Sans"/>
              </a:rPr>
              <a:t>Advancing Protection and Care for Children in Adversity</a:t>
            </a:r>
            <a:endParaRPr sz="3174" dirty="0">
              <a:solidFill>
                <a:srgbClr val="00205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E8795-336F-124B-82B8-613189AE7978}"/>
              </a:ext>
            </a:extLst>
          </p:cNvPr>
          <p:cNvSpPr txBox="1"/>
          <p:nvPr/>
        </p:nvSpPr>
        <p:spPr>
          <a:xfrm>
            <a:off x="544047" y="5201587"/>
            <a:ext cx="627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www.childreninadversity.gov</a:t>
            </a:r>
            <a:r>
              <a:rPr lang="en-US" sz="1600" dirty="0"/>
              <a:t>/docs/default-source/default-document-library/</a:t>
            </a:r>
            <a:r>
              <a:rPr lang="en-US" sz="1600" dirty="0" err="1"/>
              <a:t>apcca-strategy-final-web.pdf?sfvrsn</a:t>
            </a:r>
            <a:r>
              <a:rPr lang="en-US" sz="1600" dirty="0"/>
              <a:t>=4</a:t>
            </a:r>
          </a:p>
        </p:txBody>
      </p:sp>
    </p:spTree>
    <p:extLst>
      <p:ext uri="{BB962C8B-B14F-4D97-AF65-F5344CB8AC3E}">
        <p14:creationId xmlns:p14="http://schemas.microsoft.com/office/powerpoint/2010/main" val="174784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11"/>
          <p:cNvPicPr preferRelativeResize="0"/>
          <p:nvPr/>
        </p:nvPicPr>
        <p:blipFill rotWithShape="1">
          <a:blip r:embed="rId3">
            <a:alphaModFix/>
          </a:blip>
          <a:srcRect t="-3777"/>
          <a:stretch/>
        </p:blipFill>
        <p:spPr>
          <a:xfrm>
            <a:off x="375778" y="209101"/>
            <a:ext cx="11440442" cy="37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11"/>
          <p:cNvPicPr preferRelativeResize="0"/>
          <p:nvPr/>
        </p:nvPicPr>
        <p:blipFill rotWithShape="1">
          <a:blip r:embed="rId4">
            <a:alphaModFix/>
          </a:blip>
          <a:srcRect b="-5030"/>
          <a:stretch/>
        </p:blipFill>
        <p:spPr>
          <a:xfrm>
            <a:off x="320101" y="4215200"/>
            <a:ext cx="11551800" cy="2552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6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EAB62-ED16-2E48-914A-18790603B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2379113"/>
          </a:xfrm>
        </p:spPr>
        <p:txBody>
          <a:bodyPr/>
          <a:lstStyle/>
          <a:p>
            <a:r>
              <a:rPr lang="en-US" sz="2400" dirty="0"/>
              <a:t>Critical Action for the Protection and Care of Children in Adversity During the COVID-19 Pandemic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APCCA USG Guidance Note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D4802-052F-974A-9C4C-A2FDBDE97D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1" y="1319134"/>
            <a:ext cx="6172199" cy="4778691"/>
          </a:xfrm>
        </p:spPr>
        <p:txBody>
          <a:bodyPr/>
          <a:lstStyle/>
          <a:p>
            <a:r>
              <a:rPr lang="en-US" dirty="0"/>
              <a:t>Key points include: </a:t>
            </a:r>
          </a:p>
          <a:p>
            <a:r>
              <a:rPr lang="en-US" dirty="0"/>
              <a:t>Identify children who have lost caregivers and support family-based care, not institutional care</a:t>
            </a:r>
          </a:p>
          <a:p>
            <a:r>
              <a:rPr lang="en-US" dirty="0"/>
              <a:t>Strengthen the parenting and caregiving environment to prevent and respond to violence, and support psychosocial wellbeing of children</a:t>
            </a:r>
          </a:p>
          <a:p>
            <a:r>
              <a:rPr lang="en-US" dirty="0"/>
              <a:t>Provide economic support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9" name="Google Shape;239;ge776cbdf4c_2_0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327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spAutoFit/>
          </a:bodyPr>
          <a:lstStyle/>
          <a:p>
            <a:fld id="{00000000-1234-1234-1234-123412341234}" type="slidenum">
              <a:rPr lang="en-US"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/>
              <a:t>5</a:t>
            </a:fld>
            <a:endParaRPr sz="133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e776cbdf4c_2_0"/>
          <p:cNvSpPr txBox="1"/>
          <p:nvPr/>
        </p:nvSpPr>
        <p:spPr>
          <a:xfrm>
            <a:off x="2677661" y="6377671"/>
            <a:ext cx="11360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/>
              <a:t>I</a:t>
            </a:r>
            <a:endParaRPr sz="2400" dirty="0"/>
          </a:p>
          <a:p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B55DC0-46AB-8C42-BFA6-235946FE4F0E}"/>
              </a:ext>
            </a:extLst>
          </p:cNvPr>
          <p:cNvSpPr/>
          <p:nvPr/>
        </p:nvSpPr>
        <p:spPr>
          <a:xfrm>
            <a:off x="228601" y="5096656"/>
            <a:ext cx="5227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www.usaid.gov</a:t>
            </a:r>
            <a:r>
              <a:rPr lang="en-US" sz="1400" dirty="0"/>
              <a:t>/documents/us-government-guidance-note-critical-action-protection-and-care-children-adversity-0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73C22-31B4-E341-9E06-C0314626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220" y="948564"/>
            <a:ext cx="3741587" cy="4949156"/>
          </a:xfrm>
          <a:prstGeom prst="rect">
            <a:avLst/>
          </a:prstGeom>
          <a:ln>
            <a:solidFill>
              <a:srgbClr val="0C507C"/>
            </a:solidFill>
          </a:ln>
        </p:spPr>
      </p:pic>
    </p:spTree>
    <p:extLst>
      <p:ext uri="{BB962C8B-B14F-4D97-AF65-F5344CB8AC3E}">
        <p14:creationId xmlns:p14="http://schemas.microsoft.com/office/powerpoint/2010/main" val="331282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37B91-54F3-A948-BD3D-0DE0E049D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Populations of concern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0DFB5-7AB0-714B-8D4A-F207390F0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CF308-20DC-494E-A4C0-6C5927D63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1" y="1287831"/>
            <a:ext cx="11614149" cy="428014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Children with no change in care, but who face protection risks/violations (violence/neglect; mental health and psychosocial distress; child labor, child marriage)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Children who experience caregiver loss, but who have surviving adult caregiver(s)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Children with no adult caregiver who require a family-based placement (i.e., kinship care, adoption, fostering, etc.)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7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C30358-F02F-4FC0-9522-7463EE9EE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43198"/>
          </a:xfrm>
        </p:spPr>
        <p:txBody>
          <a:bodyPr/>
          <a:lstStyle/>
          <a:p>
            <a:r>
              <a:rPr lang="en-US" dirty="0"/>
              <a:t>USG Policy: Strengthen and Promote Family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FB8E1-EE78-4386-9064-2E3E4AB7F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E33654-7342-0E49-AD2D-A7D6F82BC2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69536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 response to emergencies and epidemics (i.e., HIV/AIDS, Ebola) a proliferation of orphanages as a response to loss of caregivers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Numerous studies of children’s long term well-being and developmental outcomes support the critical importance of family care over institutional 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Strengthening families includes supporting families to–</a:t>
            </a:r>
          </a:p>
          <a:p>
            <a:pPr marL="920750" lvl="2" indent="-342900"/>
            <a:r>
              <a:rPr lang="en-US" sz="2800" dirty="0"/>
              <a:t>Meet their basic material needs for shelter, food, health care, safety, etc.</a:t>
            </a:r>
          </a:p>
          <a:p>
            <a:pPr marL="920750" lvl="2" indent="-342900"/>
            <a:r>
              <a:rPr lang="en-US" sz="2800" dirty="0"/>
              <a:t>Maintain social connections and support</a:t>
            </a:r>
          </a:p>
          <a:p>
            <a:pPr marL="920750" lvl="2" indent="-342900"/>
            <a:r>
              <a:rPr lang="en-US" sz="2800" dirty="0"/>
              <a:t>Adapt to new family situations and process trauma – such as taking in a child, losing a parent or grandparent</a:t>
            </a:r>
          </a:p>
          <a:p>
            <a:pPr marL="920750" lvl="2" indent="-342900"/>
            <a:r>
              <a:rPr lang="en-US" sz="2800" dirty="0"/>
              <a:t>Gain parenting/child development knowledge and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9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8E90E-A5BD-3342-82CE-995802DCA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PEPFAR-specific Guidance</a:t>
            </a:r>
          </a:p>
        </p:txBody>
      </p:sp>
    </p:spTree>
    <p:extLst>
      <p:ext uri="{BB962C8B-B14F-4D97-AF65-F5344CB8AC3E}">
        <p14:creationId xmlns:p14="http://schemas.microsoft.com/office/powerpoint/2010/main" val="356790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FA59AA-3011-0245-94A8-C2B9297E7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514" y="1493522"/>
            <a:ext cx="4872398" cy="3253988"/>
          </a:xfrm>
        </p:spPr>
        <p:txBody>
          <a:bodyPr/>
          <a:lstStyle/>
          <a:p>
            <a:pPr marL="456342" indent="-456342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5"/>
                </a:solidFill>
                <a:latin typeface="Calibri"/>
                <a:cs typeface="Calibri"/>
              </a:rPr>
              <a:t>Utilize PEPFAR infrastructure, but resource COVID-funding for COVID-specific activities</a:t>
            </a:r>
          </a:p>
          <a:p>
            <a:pPr marL="456342" indent="-456342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5"/>
                </a:solidFill>
              </a:rPr>
              <a:t> Stay focused on PEPFAR’s mandate to serve children infected, affected, and at risk of HIV.</a:t>
            </a:r>
            <a:endParaRPr lang="en-US" sz="2400" dirty="0">
              <a:solidFill>
                <a:srgbClr val="002055"/>
              </a:solidFill>
              <a:cs typeface="Calibri"/>
            </a:endParaRPr>
          </a:p>
          <a:p>
            <a:pPr marL="456342" indent="-456342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5"/>
                </a:solidFill>
                <a:latin typeface="Calibri"/>
                <a:cs typeface="Calibri"/>
              </a:rPr>
              <a:t>Coordinate with USG-COVID responders (e.g. S/PRM, USAID/BHA) and with the Child Protection Cluster to maximize resources.</a:t>
            </a:r>
          </a:p>
          <a:p>
            <a:pPr marL="456342" indent="-456342"/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B02F41F-6FB0-964E-A3D0-36F760F7E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99" y="387145"/>
            <a:ext cx="10961688" cy="1325563"/>
          </a:xfrm>
        </p:spPr>
        <p:txBody>
          <a:bodyPr vert="horz" lIns="121920" tIns="60960" rIns="121920" bIns="60960" rtlCol="0" anchor="t">
            <a:normAutofit/>
          </a:bodyPr>
          <a:lstStyle/>
          <a:p>
            <a:r>
              <a:rPr lang="en-US" sz="3200" dirty="0"/>
              <a:t>Guidance on PEPFAR’s role in responding to children who lose caregivers to COVID-19</a:t>
            </a:r>
            <a:endParaRPr lang="en-US" sz="3200" dirty="0">
              <a:cs typeface="Myriad Web Pro"/>
            </a:endParaRPr>
          </a:p>
        </p:txBody>
      </p:sp>
      <p:pic>
        <p:nvPicPr>
          <p:cNvPr id="19" name="Picture 4" descr="page1image59282928">
            <a:extLst>
              <a:ext uri="{FF2B5EF4-FFF2-40B4-BE49-F238E27FC236}">
                <a16:creationId xmlns:a16="http://schemas.microsoft.com/office/drawing/2014/main" id="{1D55F54A-D71A-0843-873B-74A5A52E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743199"/>
            <a:ext cx="5862138" cy="31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8A0B9D-0501-BF46-9628-BFC92182D10A}"/>
              </a:ext>
            </a:extLst>
          </p:cNvPr>
          <p:cNvSpPr txBox="1"/>
          <p:nvPr/>
        </p:nvSpPr>
        <p:spPr>
          <a:xfrm>
            <a:off x="3505200" y="5986046"/>
            <a:ext cx="249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UNAIDS AIDS Info 2021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E83DC0-84CC-8D46-B6C2-746D75A90B55}"/>
              </a:ext>
            </a:extLst>
          </p:cNvPr>
          <p:cNvSpPr txBox="1"/>
          <p:nvPr/>
        </p:nvSpPr>
        <p:spPr>
          <a:xfrm>
            <a:off x="391885" y="1852269"/>
            <a:ext cx="622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 Estimated 15.4 Million Children Had Lost One or Both Parents to AIDS as of 2020</a:t>
            </a:r>
          </a:p>
        </p:txBody>
      </p:sp>
    </p:spTree>
    <p:extLst>
      <p:ext uri="{BB962C8B-B14F-4D97-AF65-F5344CB8AC3E}">
        <p14:creationId xmlns:p14="http://schemas.microsoft.com/office/powerpoint/2010/main" val="1659902617"/>
      </p:ext>
    </p:extLst>
  </p:cSld>
  <p:clrMapOvr>
    <a:masterClrMapping/>
  </p:clrMapOvr>
</p:sld>
</file>

<file path=ppt/theme/theme1.xml><?xml version="1.0" encoding="utf-8"?>
<a:theme xmlns:a="http://schemas.openxmlformats.org/drawingml/2006/main" name="PEPFAR Theme">
  <a:themeElements>
    <a:clrScheme name="PEPFAR">
      <a:dk1>
        <a:srgbClr val="16181A"/>
      </a:dk1>
      <a:lt1>
        <a:srgbClr val="FFFFFF"/>
      </a:lt1>
      <a:dk2>
        <a:srgbClr val="468CA8"/>
      </a:dk2>
      <a:lt2>
        <a:srgbClr val="16181A"/>
      </a:lt2>
      <a:accent1>
        <a:srgbClr val="B64C4B"/>
      </a:accent1>
      <a:accent2>
        <a:srgbClr val="468CA8"/>
      </a:accent2>
      <a:accent3>
        <a:srgbClr val="7F7F7F"/>
      </a:accent3>
      <a:accent4>
        <a:srgbClr val="F47C20"/>
      </a:accent4>
      <a:accent5>
        <a:srgbClr val="009999"/>
      </a:accent5>
      <a:accent6>
        <a:srgbClr val="047AAA"/>
      </a:accent6>
      <a:hlink>
        <a:srgbClr val="0563C1"/>
      </a:hlink>
      <a:folHlink>
        <a:srgbClr val="954F72"/>
      </a:folHlink>
    </a:clrScheme>
    <a:fontScheme name="PEPF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PFAR Theme" id="{D554F53B-AEC7-4F82-A0D6-B045BF4FA345}" vid="{26E8B40A-6C7F-4326-89A2-440D0D9D62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lanning_x0020_and_x0020_Reporting_x0020_Cycle xmlns="dddbb6e7-14b4-43ed-a6a0-4f33f1b5f5df" xsi:nil="true"/>
    <PEPFAR_x0020_Country xmlns="dddbb6e7-14b4-43ed-a6a0-4f33f1b5f5df"/>
    <Program_x0020_Area xmlns="dddbb6e7-14b4-43ed-a6a0-4f33f1b5f5df" xsi:nil="true"/>
    <Activities xmlns="dddbb6e7-14b4-43ed-a6a0-4f33f1b5f5df" xsi:nil="true"/>
    <TaxCatchAll xmlns="dddbb6e7-14b4-43ed-a6a0-4f33f1b5f5df"/>
    <Agencies xmlns="dddbb6e7-14b4-43ed-a6a0-4f33f1b5f5df" xsi:nil="true"/>
    <Fiscal_x0020_Year xmlns="dddbb6e7-14b4-43ed-a6a0-4f33f1b5f5df" xsi:nil="true"/>
    <TaxKeywordTaxHTField xmlns="dddbb6e7-14b4-43ed-a6a0-4f33f1b5f5df">
      <Terms xmlns="http://schemas.microsoft.com/office/infopath/2007/PartnerControls"/>
    </TaxKeywordTaxHTField>
    <SharedWithUsers xmlns="dddbb6e7-14b4-43ed-a6a0-4f33f1b5f5df">
      <UserInfo>
        <DisplayName>Rachel A Golin</DisplayName>
        <AccountId>116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HQ Document" ma:contentTypeID="0x010100CF6536BCCD052945AB53604865BD50FC006484170BED30974399E15D58C72FDBE6" ma:contentTypeVersion="40" ma:contentTypeDescription="" ma:contentTypeScope="" ma:versionID="784ec0b1e03410fe1e448819ce13ae63">
  <xsd:schema xmlns:xsd="http://www.w3.org/2001/XMLSchema" xmlns:xs="http://www.w3.org/2001/XMLSchema" xmlns:p="http://schemas.microsoft.com/office/2006/metadata/properties" xmlns:ns2="dddbb6e7-14b4-43ed-a6a0-4f33f1b5f5df" xmlns:ns3="cc7e942e-7528-42a9-b15d-65a90467e425" targetNamespace="http://schemas.microsoft.com/office/2006/metadata/properties" ma:root="true" ma:fieldsID="bdd7b2c64a2ccf3d5323d1e3b2fac0a5" ns2:_="" ns3:_="">
    <xsd:import namespace="dddbb6e7-14b4-43ed-a6a0-4f33f1b5f5df"/>
    <xsd:import namespace="cc7e942e-7528-42a9-b15d-65a90467e425"/>
    <xsd:element name="properties">
      <xsd:complexType>
        <xsd:sequence>
          <xsd:element name="documentManagement">
            <xsd:complexType>
              <xsd:all>
                <xsd:element ref="ns2:Activities" minOccurs="0"/>
                <xsd:element ref="ns2:Program_x0020_Area" minOccurs="0"/>
                <xsd:element ref="ns2:Planning_x0020_and_x0020_Reporting_x0020_Cycle" minOccurs="0"/>
                <xsd:element ref="ns2:Fiscal_x0020_Year" minOccurs="0"/>
                <xsd:element ref="ns2:Agencies" minOccurs="0"/>
                <xsd:element ref="ns2:PEPFAR_x0020_Country" minOccurs="0"/>
                <xsd:element ref="ns2:TaxCatchAllLabel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bb6e7-14b4-43ed-a6a0-4f33f1b5f5df" elementFormDefault="qualified">
    <xsd:import namespace="http://schemas.microsoft.com/office/2006/documentManagement/types"/>
    <xsd:import namespace="http://schemas.microsoft.com/office/infopath/2007/PartnerControls"/>
    <xsd:element name="Activities" ma:index="3" nillable="true" ma:displayName="Activities" ma:format="Dropdown" ma:internalName="Activities" ma:readOnly="false">
      <xsd:simpleType>
        <xsd:restriction base="dms:Choice">
          <xsd:enumeration value="(None)"/>
          <xsd:enumeration value="Communications"/>
          <xsd:enumeration value="Event"/>
          <xsd:enumeration value="Financial"/>
          <xsd:enumeration value="Human Resources"/>
          <xsd:enumeration value="Meeting"/>
          <xsd:enumeration value="Planning"/>
          <xsd:enumeration value="Records"/>
          <xsd:enumeration value="Training"/>
        </xsd:restriction>
      </xsd:simpleType>
    </xsd:element>
    <xsd:element name="Program_x0020_Area" ma:index="4" nillable="true" ma:displayName="Program Area" ma:format="Dropdown" ma:internalName="Program_x0020_Area" ma:readOnly="false">
      <xsd:simpleType>
        <xsd:restriction base="dms:Choice">
          <xsd:enumeration value="(None)"/>
          <xsd:enumeration value="Prevention"/>
          <xsd:enumeration value="Care"/>
          <xsd:enumeration value="Treatment"/>
          <xsd:enumeration value="Systems and Governance"/>
          <xsd:enumeration value="Cross Cutting"/>
        </xsd:restriction>
      </xsd:simpleType>
    </xsd:element>
    <xsd:element name="Planning_x0020_and_x0020_Reporting_x0020_Cycle" ma:index="5" nillable="true" ma:displayName="Planning and Reporting Cycle" ma:format="Dropdown" ma:internalName="Planning_x0020_and_x0020_Reporting_x0020_Cycle" ma:readOnly="false">
      <xsd:simpleType>
        <xsd:restriction base="dms:Choice">
          <xsd:enumeration value="(None)"/>
          <xsd:enumeration value="Archive"/>
          <xsd:enumeration value="APR"/>
          <xsd:enumeration value="COP"/>
          <xsd:enumeration value="HOP"/>
          <xsd:enumeration value="OPU"/>
          <xsd:enumeration value="Pre-COP"/>
          <xsd:enumeration value="SAPR"/>
        </xsd:restriction>
      </xsd:simpleType>
    </xsd:element>
    <xsd:element name="Fiscal_x0020_Year" ma:index="6" nillable="true" ma:displayName="Fiscal Year" ma:format="Dropdown" ma:internalName="Fiscal_x0020_Year" ma:readOnly="false">
      <xsd:simpleType>
        <xsd:restriction base="dms:Choice">
          <xsd:enumeration value="(None)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4"/>
          <xsd:enumeration value="2013"/>
          <xsd:enumeration value="2012"/>
          <xsd:enumeration value="2011"/>
        </xsd:restriction>
      </xsd:simpleType>
    </xsd:element>
    <xsd:element name="Agencies" ma:index="7" nillable="true" ma:displayName="Agency" ma:format="Dropdown" ma:internalName="Agencies" ma:readOnly="false">
      <xsd:simpleType>
        <xsd:restriction base="dms:Choice">
          <xsd:enumeration value="(None)"/>
          <xsd:enumeration value="All"/>
          <xsd:enumeration value="Commerce"/>
          <xsd:enumeration value="Defense"/>
          <xsd:enumeration value="Labor"/>
          <xsd:enumeration value="HHS/CDC"/>
          <xsd:enumeration value="HHS/FDA"/>
          <xsd:enumeration value="HHS/HRSA"/>
          <xsd:enumeration value="HHS/NIH"/>
          <xsd:enumeration value="HHS/OGA"/>
          <xsd:enumeration value="HHS/SAMHSA"/>
          <xsd:enumeration value="Other"/>
          <xsd:enumeration value="Peace Corps"/>
          <xsd:enumeration value="State"/>
          <xsd:enumeration value="Treasury"/>
          <xsd:enumeration value="USAID"/>
        </xsd:restriction>
      </xsd:simpleType>
    </xsd:element>
    <xsd:element name="PEPFAR_x0020_Country" ma:index="8" nillable="true" ma:displayName="OU" ma:internalName="PEPFAR_x0020_Country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(None)"/>
                    <xsd:enumeration value="All"/>
                    <xsd:enumeration value="Angola"/>
                    <xsd:enumeration value="Asia Regional Program (ARP)"/>
                    <xsd:enumeration value="Botswana"/>
                    <xsd:enumeration value="Burma"/>
                    <xsd:enumeration value="Burundi"/>
                    <xsd:enumeration value="Burkina Faso"/>
                    <xsd:enumeration value="Cambodia"/>
                    <xsd:enumeration value="Cameroon"/>
                    <xsd:enumeration value="Caribbean Region"/>
                    <xsd:enumeration value="Central America Region"/>
                    <xsd:enumeration value="Central Asia Region"/>
                    <xsd:enumeration value="Cote d' Ivoire"/>
                    <xsd:enumeration value="Democratic Republic of the Congo"/>
                    <xsd:enumeration value="Dominican Republic"/>
                    <xsd:enumeration value="Eswatini"/>
                    <xsd:enumeration value="Ethiopia"/>
                    <xsd:enumeration value="Ghana"/>
                    <xsd:enumeration value="Guyana"/>
                    <xsd:enumeration value="Haiti"/>
                    <xsd:enumeration value="HQ"/>
                    <xsd:enumeration value="India"/>
                    <xsd:enumeration value="Indonesia"/>
                    <xsd:enumeration value="Kenya"/>
                    <xsd:enumeration value="Lesotho"/>
                    <xsd:enumeration value="Liberia"/>
                    <xsd:enumeration value="Malawi"/>
                    <xsd:enumeration value="Mali"/>
                    <xsd:enumeration value="Mozambique"/>
                    <xsd:enumeration value="Namibia"/>
                    <xsd:enumeration value="Nigeria"/>
                    <xsd:enumeration value="PNG"/>
                    <xsd:enumeration value="Russia"/>
                    <xsd:enumeration value="Rwanda"/>
                    <xsd:enumeration value="Senegal"/>
                    <xsd:enumeration value="South Africa"/>
                    <xsd:enumeration value="South Sudan"/>
                    <xsd:enumeration value="Tanzania"/>
                    <xsd:enumeration value="Togo"/>
                    <xsd:enumeration value="Uganda"/>
                    <xsd:enumeration value="Ukraine"/>
                    <xsd:enumeration value="Vietnam"/>
                    <xsd:enumeration value="West Africa Region"/>
                    <xsd:enumeration value="Zambia"/>
                    <xsd:enumeration value="Zimbabwe"/>
                  </xsd:restriction>
                </xsd:simpleType>
              </xsd:element>
            </xsd:sequence>
          </xsd:extension>
        </xsd:complexContent>
      </xsd:complexType>
    </xsd:element>
    <xsd:element name="TaxCatchAllLabel" ma:index="13" nillable="true" ma:displayName="Taxonomy Catch All Column1" ma:hidden="true" ma:list="{a5a28ea1-8a4a-419d-b416-a05042de416a}" ma:internalName="TaxCatchAllLabel" ma:readOnly="true" ma:showField="CatchAllDataLabel" ma:web="dddbb6e7-14b4-43ed-a6a0-4f33f1b5f5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readOnly="false" ma:fieldId="{23f27201-bee3-471e-b2e7-b64fd8b7ca38}" ma:taxonomyMulti="true" ma:sspId="94767d08-2742-46f5-905b-88795b83120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a5a28ea1-8a4a-419d-b416-a05042de416a}" ma:internalName="TaxCatchAll" ma:readOnly="false" ma:showField="CatchAllData" ma:web="dddbb6e7-14b4-43ed-a6a0-4f33f1b5f5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e942e-7528-42a9-b15d-65a90467e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478DFF-7846-4ABF-9247-1DAD1C34AA20}">
  <ds:schemaRefs>
    <ds:schemaRef ds:uri="http://schemas.microsoft.com/office/2006/metadata/properties"/>
    <ds:schemaRef ds:uri="http://schemas.microsoft.com/office/infopath/2007/PartnerControls"/>
    <ds:schemaRef ds:uri="dddbb6e7-14b4-43ed-a6a0-4f33f1b5f5df"/>
  </ds:schemaRefs>
</ds:datastoreItem>
</file>

<file path=customXml/itemProps2.xml><?xml version="1.0" encoding="utf-8"?>
<ds:datastoreItem xmlns:ds="http://schemas.openxmlformats.org/officeDocument/2006/customXml" ds:itemID="{D7F860AC-9107-4E88-BA80-96EEF1A0FF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95AE5A-451D-411C-BA25-B53406BEF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dbb6e7-14b4-43ed-a6a0-4f33f1b5f5df"/>
    <ds:schemaRef ds:uri="cc7e942e-7528-42a9-b15d-65a90467e4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PEPFAR Theme</Template>
  <TotalTime>4139</TotalTime>
  <Words>1048</Words>
  <Application>Microsoft Macintosh PowerPoint</Application>
  <PresentationFormat>Widescreen</PresentationFormat>
  <Paragraphs>88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Gill Sans</vt:lpstr>
      <vt:lpstr>Myriad Web Pro</vt:lpstr>
      <vt:lpstr>Noto Sans Symbols</vt:lpstr>
      <vt:lpstr>Segoe UI</vt:lpstr>
      <vt:lpstr>Wingdings</vt:lpstr>
      <vt:lpstr>PEPFAR Theme</vt:lpstr>
      <vt:lpstr>Recent recommendations and guidance from PEPFAR and APCCA: Programming for children affected by COVID-19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 on PEPFAR’s role in responding to children who lose caregivers to COVID-19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C. Lima PhD MPH</dc:creator>
  <cp:lastModifiedBy>Gretchen Bachman</cp:lastModifiedBy>
  <cp:revision>513</cp:revision>
  <dcterms:created xsi:type="dcterms:W3CDTF">2016-06-15T16:19:40Z</dcterms:created>
  <dcterms:modified xsi:type="dcterms:W3CDTF">2021-08-24T19:13:30Z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2021-01-03T21:33:20Z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a4b08e61-c8ae-4e99-9166-44cc1276c3ba</vt:lpwstr>
  </property>
  <property fmtid="{D5CDD505-2E9C-101B-9397-08002B2CF9AE}" pid="8" name="MSIP_Label_8af03ff0-41c5-4c41-b55e-fabb8fae94be_ContentBits">
    <vt:lpwstr>0</vt:lpwstr>
  </property>
  <property fmtid="{D5CDD505-2E9C-101B-9397-08002B2CF9AE}" pid="9" name="ContentTypeId">
    <vt:lpwstr>0x010100CF6536BCCD052945AB53604865BD50FC006484170BED30974399E15D58C72FDBE6</vt:lpwstr>
  </property>
  <property fmtid="{D5CDD505-2E9C-101B-9397-08002B2CF9AE}" pid="10" name="TaxKeyword">
    <vt:lpwstr/>
  </property>
</Properties>
</file>