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56" r:id="rId4"/>
    <p:sldId id="269" r:id="rId5"/>
    <p:sldId id="270" r:id="rId6"/>
    <p:sldId id="259" r:id="rId7"/>
    <p:sldId id="260" r:id="rId8"/>
    <p:sldId id="257" r:id="rId9"/>
    <p:sldId id="262" r:id="rId10"/>
    <p:sldId id="263" r:id="rId11"/>
    <p:sldId id="264" r:id="rId12"/>
    <p:sldId id="265" r:id="rId13"/>
    <p:sldId id="296" r:id="rId14"/>
    <p:sldId id="295" r:id="rId15"/>
    <p:sldId id="266" r:id="rId16"/>
    <p:sldId id="29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14"/>
    <a:srgbClr val="ED23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660"/>
  </p:normalViewPr>
  <p:slideViewPr>
    <p:cSldViewPr snapToGrid="0">
      <p:cViewPr varScale="1">
        <p:scale>
          <a:sx n="70" d="100"/>
          <a:sy n="70" d="100"/>
        </p:scale>
        <p:origin x="46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0F9A4-DF48-41BE-AECA-79F7A25C9F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2572EC-D5AB-436B-B9CD-6D31171FD6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8D4EEB-FEE9-4D94-91FA-D9E0F7E96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16A97-DECD-48F0-A273-04DA695AE8BB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339DD-73B7-4229-8F96-8A5784C3A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0BCDF5-7D3C-46E3-87E9-A29A23552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3133E-74FC-42F2-949B-F81FF042F4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110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3E878-2FF5-4201-A874-4F1914151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383CF5-02E8-4132-AB7B-9D11DCA19F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7BFE31-DF20-4297-91FC-EF47DD310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16A97-DECD-48F0-A273-04DA695AE8BB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618230-B4A7-4036-9E11-0F4A5CD5A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2C29C4-08A9-4B22-8D7A-78B8AD1F4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3133E-74FC-42F2-949B-F81FF042F4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412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A7A5D2-8623-4314-9895-F242E4D64C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6F2F3C-25C5-41A9-BC9D-6121FE2D94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18E705-C62F-4C76-8AC8-93DA0CE3C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16A97-DECD-48F0-A273-04DA695AE8BB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BF95E5-A907-479E-9E5F-A24E71EF8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469204-84DC-4CEB-ABA0-4FBB99789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3133E-74FC-42F2-949B-F81FF042F4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8989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138DF-0945-49BD-BF0B-E254422A2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556D35-4E75-401F-B046-F911D5AE3F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D317A2-4DE6-45C6-8501-A8F073E82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16A97-DECD-48F0-A273-04DA695AE8BB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8E0EE-3910-457E-A400-5E2ADE0BB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11E6C8-9102-4630-9EA2-753E8DA44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3133E-74FC-42F2-949B-F81FF042F4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854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2C8C0-138B-491B-9E36-4DCA2334D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DEB6E0-8A92-4642-BFDF-27A598631D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F262BF-91B0-47ED-9205-2131C5C09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16A97-DECD-48F0-A273-04DA695AE8BB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DDCF1-5536-4DB7-A423-65EE28517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DF819C-9D26-42D3-B94F-8EC910500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3133E-74FC-42F2-949B-F81FF042F4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57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85069-07EA-4512-8549-496F01974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125EBA-400A-4043-BCBA-377775ED50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D588A7-E084-4FE6-BDB4-AE06D27277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4B884A-FA5A-47A7-A2DF-42B2CF1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16A97-DECD-48F0-A273-04DA695AE8BB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303BD-0508-4B68-8751-D68165BA6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C3DE31-26EC-48C9-9955-E4D3F4CB8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3133E-74FC-42F2-949B-F81FF042F4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511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2DFB6-8969-4C96-874D-EE0BE10A6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AB154C-7816-4F0C-9788-53AF5D2AE5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7DA901-4FDE-47E1-9631-7A257B9D8A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A7A0EE-3C8F-40E5-B013-B9658A6A40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69A320-F2E5-4452-A967-6DBEB76719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CC479A-C326-4862-AA96-B6BEC70A7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16A97-DECD-48F0-A273-04DA695AE8BB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7CAEE4-F28B-4E1D-9573-C314BB77E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F37DFF-54C1-48F6-919C-1AE4E1311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3133E-74FC-42F2-949B-F81FF042F4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833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3FA2F-62A3-49A5-A39A-C5D1F4793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FBF839-2504-424E-96F5-9D90F4047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16A97-DECD-48F0-A273-04DA695AE8BB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6256AE-6B7F-4038-A7D9-A5365C697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050C99-8886-4F29-A728-F6B135144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3133E-74FC-42F2-949B-F81FF042F4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787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A69B2F-037C-455E-A81F-16874CAB9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16A97-DECD-48F0-A273-04DA695AE8BB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9C4A7F-E2C4-45A4-A56A-80AA9ED8B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5CF78E-F125-4CCF-B805-372DF01A1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3133E-74FC-42F2-949B-F81FF042F4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384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5C652-1758-4256-BB03-BB551DC4B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09F61-62F7-49B8-BBB9-C2785A32B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4E10A7-5FAF-466A-9D5C-0E0D01BCE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24C50F-2822-452E-82BE-41070F4B2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16A97-DECD-48F0-A273-04DA695AE8BB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2DBBF1-76AC-402D-9EC9-723A67A45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D01A37-387F-4E2F-BE73-1DDC33216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3133E-74FC-42F2-949B-F81FF042F4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665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CB15A-242E-491A-84B8-1FD0D7467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C1E25C-7302-485A-9541-31CD3E9583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E6EF19-5A8C-4FCA-B84D-AB83827DFB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6D080C-EB2F-4D2D-B889-57D7D37F3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16A97-DECD-48F0-A273-04DA695AE8BB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3AEED3-067B-4D60-BAB4-40FE0A644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8E1047-A634-4BDB-96AE-9E876982C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3133E-74FC-42F2-949B-F81FF042F4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638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88B5AF-29A5-445D-92D5-FB0C5C4E3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257C9D-050E-45C3-9EDD-9F170FCBE0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59D42-A500-4324-8250-E827DCCCEE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16A97-DECD-48F0-A273-04DA695AE8BB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3C887B-CB3E-4D07-8B87-C47DE759D8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AEF5CF-8C15-4E89-98DE-37AEE76A9C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3133E-74FC-42F2-949B-F81FF042F4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017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VvAVKdhiP8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ildreninemergencies.org/2020/05/27/mentoring" TargetMode="Externa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worldwithoutorphans.org/covid-19" TargetMode="External"/><Relationship Id="rId4" Type="http://schemas.openxmlformats.org/officeDocument/2006/relationships/hyperlink" Target="http://www.covid19parenting.com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FFE15-9A4A-456D-B837-9C93A2F5E3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7843" y="125729"/>
            <a:ext cx="9763511" cy="2068830"/>
          </a:xfrm>
          <a:solidFill>
            <a:schemeClr val="accent4"/>
          </a:solidFill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+mn-lt"/>
              </a:rPr>
              <a:t>Providing Virtual Support for Vulnerable Families and Children During COVID-19:  </a:t>
            </a:r>
            <a:br>
              <a:rPr lang="en-US" sz="3200" b="1" dirty="0">
                <a:solidFill>
                  <a:schemeClr val="tx2"/>
                </a:solidFill>
                <a:latin typeface="+mn-lt"/>
              </a:rPr>
            </a:br>
            <a:r>
              <a:rPr lang="en-US" sz="3200" b="1" i="1" dirty="0">
                <a:solidFill>
                  <a:schemeClr val="tx2"/>
                </a:solidFill>
                <a:latin typeface="+mn-lt"/>
              </a:rPr>
              <a:t>Successful Adaptation and Use of </a:t>
            </a:r>
            <a:br>
              <a:rPr lang="en-US" sz="3200" b="1" i="1" dirty="0">
                <a:solidFill>
                  <a:schemeClr val="tx2"/>
                </a:solidFill>
                <a:latin typeface="+mn-lt"/>
              </a:rPr>
            </a:br>
            <a:r>
              <a:rPr lang="en-US" sz="3200" b="1" i="1" dirty="0">
                <a:solidFill>
                  <a:schemeClr val="tx2"/>
                </a:solidFill>
                <a:latin typeface="+mn-lt"/>
              </a:rPr>
              <a:t>COVID-19 Parenting Tips for Caseworkers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A339B0-0F39-42FF-B678-949B3F1A1A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57975" y="6313725"/>
            <a:ext cx="4701540" cy="418543"/>
          </a:xfrm>
        </p:spPr>
        <p:txBody>
          <a:bodyPr>
            <a:normAutofit fontScale="92500"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Gary Kamaal - Country Director for Viva India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165384-952C-4E87-9FC8-BC45D4DEB4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83" b="33562"/>
          <a:stretch/>
        </p:blipFill>
        <p:spPr>
          <a:xfrm>
            <a:off x="1265388" y="2300471"/>
            <a:ext cx="4478811" cy="39073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CF1EB9-CC34-40BE-A1AD-3734432DE3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" t="17963" r="219" b="14531"/>
          <a:stretch/>
        </p:blipFill>
        <p:spPr>
          <a:xfrm>
            <a:off x="6050280" y="2300471"/>
            <a:ext cx="4316730" cy="390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134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C45CEC-07B1-48F5-B149-E151CB6AE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" y="80010"/>
            <a:ext cx="11861775" cy="67690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DCA2AB-C6A8-44EC-8BA2-CC6357AB0CDD}"/>
              </a:ext>
            </a:extLst>
          </p:cNvPr>
          <p:cNvSpPr txBox="1"/>
          <p:nvPr/>
        </p:nvSpPr>
        <p:spPr>
          <a:xfrm>
            <a:off x="50800" y="203649"/>
            <a:ext cx="210502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2060"/>
                </a:solidFill>
              </a:rPr>
              <a:t>Call Log </a:t>
            </a:r>
          </a:p>
          <a:p>
            <a:pPr algn="ctr"/>
            <a:r>
              <a:rPr lang="en-GB" sz="2000" b="1" dirty="0">
                <a:solidFill>
                  <a:srgbClr val="002060"/>
                </a:solidFill>
              </a:rPr>
              <a:t>Reports </a:t>
            </a:r>
          </a:p>
        </p:txBody>
      </p:sp>
    </p:spTree>
    <p:extLst>
      <p:ext uri="{BB962C8B-B14F-4D97-AF65-F5344CB8AC3E}">
        <p14:creationId xmlns:p14="http://schemas.microsoft.com/office/powerpoint/2010/main" val="520979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C25B50-414E-4812-9234-69FFE4864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28" y="45720"/>
            <a:ext cx="12040136" cy="68122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2084B3-4CFA-4DA6-B6E9-8461CA4222F5}"/>
              </a:ext>
            </a:extLst>
          </p:cNvPr>
          <p:cNvSpPr txBox="1"/>
          <p:nvPr/>
        </p:nvSpPr>
        <p:spPr>
          <a:xfrm>
            <a:off x="50800" y="203649"/>
            <a:ext cx="210502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2060"/>
                </a:solidFill>
              </a:rPr>
              <a:t>Call</a:t>
            </a:r>
            <a:r>
              <a:rPr lang="en-GB" sz="2000" b="1" dirty="0">
                <a:solidFill>
                  <a:srgbClr val="FFC014"/>
                </a:solidFill>
              </a:rPr>
              <a:t> </a:t>
            </a:r>
            <a:r>
              <a:rPr lang="en-GB" sz="2000" b="1" dirty="0">
                <a:solidFill>
                  <a:srgbClr val="002060"/>
                </a:solidFill>
              </a:rPr>
              <a:t>Log</a:t>
            </a:r>
            <a:r>
              <a:rPr lang="en-GB" sz="2000" b="1" dirty="0">
                <a:solidFill>
                  <a:srgbClr val="FFC014"/>
                </a:solidFill>
              </a:rPr>
              <a:t> </a:t>
            </a:r>
          </a:p>
          <a:p>
            <a:pPr algn="ctr"/>
            <a:r>
              <a:rPr lang="en-GB" sz="2000" b="1" dirty="0">
                <a:solidFill>
                  <a:srgbClr val="002060"/>
                </a:solidFill>
              </a:rPr>
              <a:t>Reports</a:t>
            </a:r>
            <a:r>
              <a:rPr lang="en-GB" sz="2000" b="1" dirty="0">
                <a:solidFill>
                  <a:srgbClr val="FFC014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8624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0A3B42C-61EC-4E6D-B071-DBADEDDD7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35" y="43926"/>
            <a:ext cx="11940730" cy="68140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AA52FF-B872-4FF9-93B4-D9C82B7FB875}"/>
              </a:ext>
            </a:extLst>
          </p:cNvPr>
          <p:cNvSpPr txBox="1"/>
          <p:nvPr/>
        </p:nvSpPr>
        <p:spPr>
          <a:xfrm>
            <a:off x="50800" y="203649"/>
            <a:ext cx="210502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2060"/>
                </a:solidFill>
              </a:rPr>
              <a:t>Call Log</a:t>
            </a:r>
          </a:p>
          <a:p>
            <a:pPr algn="ctr"/>
            <a:r>
              <a:rPr lang="en-GB" sz="2000" b="1" dirty="0">
                <a:solidFill>
                  <a:srgbClr val="002060"/>
                </a:solidFill>
              </a:rPr>
              <a:t>Reports </a:t>
            </a:r>
          </a:p>
        </p:txBody>
      </p:sp>
    </p:spTree>
    <p:extLst>
      <p:ext uri="{BB962C8B-B14F-4D97-AF65-F5344CB8AC3E}">
        <p14:creationId xmlns:p14="http://schemas.microsoft.com/office/powerpoint/2010/main" val="3857358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51237D-8645-4B14-821E-9F32DD521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08" y="57150"/>
            <a:ext cx="11968930" cy="67551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AA52FF-B872-4FF9-93B4-D9C82B7FB875}"/>
              </a:ext>
            </a:extLst>
          </p:cNvPr>
          <p:cNvSpPr txBox="1"/>
          <p:nvPr/>
        </p:nvSpPr>
        <p:spPr>
          <a:xfrm>
            <a:off x="50800" y="203649"/>
            <a:ext cx="210502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2060"/>
                </a:solidFill>
              </a:rPr>
              <a:t>Call Log</a:t>
            </a:r>
          </a:p>
          <a:p>
            <a:pPr algn="ctr"/>
            <a:r>
              <a:rPr lang="en-GB" sz="2000" b="1" dirty="0">
                <a:solidFill>
                  <a:srgbClr val="002060"/>
                </a:solidFill>
              </a:rPr>
              <a:t>Reports </a:t>
            </a:r>
          </a:p>
        </p:txBody>
      </p:sp>
    </p:spTree>
    <p:extLst>
      <p:ext uri="{BB962C8B-B14F-4D97-AF65-F5344CB8AC3E}">
        <p14:creationId xmlns:p14="http://schemas.microsoft.com/office/powerpoint/2010/main" val="4060648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9DF022-0B65-42C2-A373-33611D9E2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40" y="62865"/>
            <a:ext cx="11892622" cy="67265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AA52FF-B872-4FF9-93B4-D9C82B7FB875}"/>
              </a:ext>
            </a:extLst>
          </p:cNvPr>
          <p:cNvSpPr txBox="1"/>
          <p:nvPr/>
        </p:nvSpPr>
        <p:spPr>
          <a:xfrm>
            <a:off x="78232" y="130497"/>
            <a:ext cx="210502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2060"/>
                </a:solidFill>
              </a:rPr>
              <a:t>Call Log</a:t>
            </a:r>
          </a:p>
          <a:p>
            <a:pPr algn="ctr"/>
            <a:r>
              <a:rPr lang="en-GB" sz="2000" b="1" dirty="0">
                <a:solidFill>
                  <a:srgbClr val="002060"/>
                </a:solidFill>
              </a:rPr>
              <a:t>Reports </a:t>
            </a:r>
          </a:p>
        </p:txBody>
      </p:sp>
    </p:spTree>
    <p:extLst>
      <p:ext uri="{BB962C8B-B14F-4D97-AF65-F5344CB8AC3E}">
        <p14:creationId xmlns:p14="http://schemas.microsoft.com/office/powerpoint/2010/main" val="3105758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DF9D891-B95F-4483-8936-2EF291ABA6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172" y="3429000"/>
            <a:ext cx="3724684" cy="31039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45F0C2E-3FFB-4FC2-B436-4BA3FDD89FFE}"/>
              </a:ext>
            </a:extLst>
          </p:cNvPr>
          <p:cNvSpPr txBox="1"/>
          <p:nvPr/>
        </p:nvSpPr>
        <p:spPr>
          <a:xfrm>
            <a:off x="402081" y="630541"/>
            <a:ext cx="10067799" cy="2542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/>
              <a:t>Improved relationship between children and parents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/>
              <a:t>Parents monitor their child’s online activity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/>
              <a:t>Parents are engaged in their child’s learning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/>
              <a:t>Covid safety awareness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/>
              <a:t>Emotional support for vulnerable families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/>
              <a:t>Churches and projects helping vulnerable families to cope with the challenges of the covid pandemic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DE1BA0-5FCD-43AC-BC92-36ABEB078ABD}"/>
              </a:ext>
            </a:extLst>
          </p:cNvPr>
          <p:cNvSpPr txBox="1"/>
          <p:nvPr/>
        </p:nvSpPr>
        <p:spPr>
          <a:xfrm>
            <a:off x="3771682" y="99026"/>
            <a:ext cx="39928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</a:rPr>
              <a:t>Programme</a:t>
            </a:r>
            <a:r>
              <a:rPr lang="en-GB" sz="3200" b="1" dirty="0">
                <a:solidFill>
                  <a:srgbClr val="FFC014"/>
                </a:solidFill>
              </a:rPr>
              <a:t> </a:t>
            </a:r>
            <a:r>
              <a:rPr lang="en-GB" sz="3200" b="1" dirty="0">
                <a:solidFill>
                  <a:srgbClr val="002060"/>
                </a:solidFill>
              </a:rPr>
              <a:t>Outcomes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54BEF1-253C-4F32-8DC0-1E7D6160D0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73" b="32396"/>
          <a:stretch/>
        </p:blipFill>
        <p:spPr bwMode="auto">
          <a:xfrm>
            <a:off x="168947" y="3412031"/>
            <a:ext cx="8053034" cy="31208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972198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A5A8973-6B1F-4C0D-9548-E95DE76F8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77960"/>
            <a:ext cx="10515600" cy="89789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+mn-lt"/>
              </a:rPr>
              <a:t>A video recorded in the field at Patna, India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FF043E-2237-4415-AC50-43E5B6F21A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1" t="8752" r="6777"/>
          <a:stretch/>
        </p:blipFill>
        <p:spPr>
          <a:xfrm>
            <a:off x="948091" y="1735015"/>
            <a:ext cx="10295817" cy="50487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9D37E7B-FAB3-4578-A3A1-F0E64E710B95}"/>
              </a:ext>
            </a:extLst>
          </p:cNvPr>
          <p:cNvSpPr txBox="1"/>
          <p:nvPr/>
        </p:nvSpPr>
        <p:spPr>
          <a:xfrm>
            <a:off x="838200" y="1175850"/>
            <a:ext cx="55377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Link to the (2 minute 44 second) video</a:t>
            </a:r>
            <a:r>
              <a:rPr lang="en-GB" dirty="0"/>
              <a:t>  </a:t>
            </a:r>
            <a:r>
              <a:rPr lang="en-GB" dirty="0">
                <a:hlinkClick r:id="rId3"/>
              </a:rPr>
              <a:t>https://youtu.be/gVvAVKdhiP8</a:t>
            </a:r>
            <a:endParaRPr lang="en-GB" dirty="0"/>
          </a:p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8735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4BBDA-80EC-41F0-ABC4-45144FF7E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+mn-lt"/>
              </a:rPr>
              <a:t>Viva uses </a:t>
            </a:r>
            <a:r>
              <a:rPr lang="en-US" sz="3600" b="1" i="1" dirty="0">
                <a:solidFill>
                  <a:schemeClr val="tx2"/>
                </a:solidFill>
                <a:latin typeface="+mn-lt"/>
              </a:rPr>
              <a:t>COVID-19 Parenting Tips Caseworker’s Tool </a:t>
            </a:r>
            <a:r>
              <a:rPr lang="en-US" sz="3600" b="1" dirty="0">
                <a:solidFill>
                  <a:schemeClr val="tx2"/>
                </a:solidFill>
                <a:latin typeface="+mn-lt"/>
              </a:rPr>
              <a:t>to Train Faith Leaders in Reaching Vulnerable Families</a:t>
            </a:r>
          </a:p>
        </p:txBody>
      </p:sp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A8AE67ED-4883-449A-B4F6-2CAE303CD84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321" y="1825625"/>
            <a:ext cx="4215358" cy="4351338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63C82A-0262-47C8-AB06-AAEFC3909B3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Advertise opportunity within congregations</a:t>
            </a: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Then provides training for those interested, including training in Child Safeguarding and in the COVID Parenting Tips</a:t>
            </a: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Vetting of participants who complete training, to assure they are well-suited to provide support for vulnerable families and children </a:t>
            </a:r>
          </a:p>
        </p:txBody>
      </p:sp>
    </p:spTree>
    <p:extLst>
      <p:ext uri="{BB962C8B-B14F-4D97-AF65-F5344CB8AC3E}">
        <p14:creationId xmlns:p14="http://schemas.microsoft.com/office/powerpoint/2010/main" val="2074285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3F90B6A-D962-4221-856C-189FBB2767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8" r="2767" b="4564"/>
          <a:stretch/>
        </p:blipFill>
        <p:spPr>
          <a:xfrm>
            <a:off x="304800" y="1022350"/>
            <a:ext cx="6000468" cy="553035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9F77B44-15D3-4D26-B338-BDD89403BA8E}"/>
              </a:ext>
            </a:extLst>
          </p:cNvPr>
          <p:cNvSpPr/>
          <p:nvPr/>
        </p:nvSpPr>
        <p:spPr>
          <a:xfrm>
            <a:off x="1306095" y="940292"/>
            <a:ext cx="32101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chemeClr val="tx2"/>
                </a:solidFill>
              </a:rPr>
              <a:t>http://covid19parenting.com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67AA91-7791-46D4-9A94-C128AE12B760}"/>
              </a:ext>
            </a:extLst>
          </p:cNvPr>
          <p:cNvSpPr txBox="1"/>
          <p:nvPr/>
        </p:nvSpPr>
        <p:spPr>
          <a:xfrm>
            <a:off x="1946089" y="186455"/>
            <a:ext cx="6921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2060"/>
                </a:solidFill>
              </a:rPr>
              <a:t>Programme Resources and Training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822AFAE-7ED7-40A3-85C9-C27612F26BD7}"/>
              </a:ext>
            </a:extLst>
          </p:cNvPr>
          <p:cNvSpPr/>
          <p:nvPr/>
        </p:nvSpPr>
        <p:spPr>
          <a:xfrm>
            <a:off x="6595872" y="940292"/>
            <a:ext cx="5474208" cy="5786199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000" dirty="0">
                <a:solidFill>
                  <a:srgbClr val="002060"/>
                </a:solidFill>
                <a:ea typeface="Calibri" panose="020F0502020204030204" pitchFamily="34" charset="0"/>
              </a:rPr>
              <a:t>For </a:t>
            </a:r>
            <a:r>
              <a:rPr lang="en-GB" sz="2000" dirty="0" smtClean="0">
                <a:solidFill>
                  <a:srgbClr val="002060"/>
                </a:solidFill>
                <a:ea typeface="Calibri" panose="020F0502020204030204" pitchFamily="34" charset="0"/>
              </a:rPr>
              <a:t>each </a:t>
            </a:r>
            <a:r>
              <a:rPr lang="en-GB" sz="2000" dirty="0">
                <a:solidFill>
                  <a:srgbClr val="002060"/>
                </a:solidFill>
                <a:ea typeface="Calibri" panose="020F0502020204030204" pitchFamily="34" charset="0"/>
              </a:rPr>
              <a:t>theme we </a:t>
            </a:r>
            <a:r>
              <a:rPr lang="en-GB" sz="2000" dirty="0" smtClean="0">
                <a:solidFill>
                  <a:srgbClr val="002060"/>
                </a:solidFill>
                <a:ea typeface="Calibri" panose="020F0502020204030204" pitchFamily="34" charset="0"/>
              </a:rPr>
              <a:t>have:</a:t>
            </a:r>
            <a:endParaRPr lang="en-GB" sz="2000" dirty="0">
              <a:solidFill>
                <a:srgbClr val="002060"/>
              </a:solidFill>
              <a:ea typeface="Calibri" panose="020F0502020204030204" pitchFamily="34" charset="0"/>
            </a:endParaRPr>
          </a:p>
          <a:p>
            <a:pPr marL="342900" lvl="0" indent="-360000">
              <a:spcAft>
                <a:spcPts val="1800"/>
              </a:spcAft>
              <a:buFont typeface="+mj-lt"/>
              <a:buAutoNum type="alphaLcParenR"/>
            </a:pPr>
            <a:r>
              <a:rPr lang="en-GB" sz="2000" dirty="0" smtClean="0">
                <a:solidFill>
                  <a:srgbClr val="002060"/>
                </a:solidFill>
                <a:ea typeface="Calibri" panose="020F0502020204030204" pitchFamily="34" charset="0"/>
              </a:rPr>
              <a:t>A </a:t>
            </a:r>
            <a:r>
              <a:rPr lang="en-GB" sz="2000" dirty="0">
                <a:solidFill>
                  <a:srgbClr val="002060"/>
                </a:solidFill>
                <a:ea typeface="Calibri" panose="020F0502020204030204" pitchFamily="34" charset="0"/>
              </a:rPr>
              <a:t>script outline for phone conversations with parents and children </a:t>
            </a:r>
            <a:r>
              <a:rPr lang="en-GB" sz="2000" u="sng" dirty="0">
                <a:solidFill>
                  <a:srgbClr val="0563C1"/>
                </a:solidFill>
                <a:ea typeface="Calibri" panose="020F0502020204030204" pitchFamily="34" charset="0"/>
                <a:hlinkClick r:id="rId3"/>
              </a:rPr>
              <a:t>www.childreninemergencies.org/2020/05/27/mentoring</a:t>
            </a:r>
            <a:r>
              <a:rPr lang="en-GB" sz="2000" u="sng" dirty="0">
                <a:solidFill>
                  <a:srgbClr val="0563C1"/>
                </a:solidFill>
                <a:ea typeface="Calibri" panose="020F0502020204030204" pitchFamily="34" charset="0"/>
              </a:rPr>
              <a:t>  (Viva)</a:t>
            </a:r>
            <a:endParaRPr lang="en-GB" sz="2000" dirty="0">
              <a:ea typeface="Calibri" panose="020F0502020204030204" pitchFamily="34" charset="0"/>
            </a:endParaRPr>
          </a:p>
          <a:p>
            <a:pPr marL="342900" lvl="0" indent="-360000">
              <a:spcAft>
                <a:spcPts val="1800"/>
              </a:spcAft>
              <a:buFont typeface="+mj-lt"/>
              <a:buAutoNum type="alphaLcParenR"/>
            </a:pPr>
            <a:r>
              <a:rPr lang="en-GB" sz="2000" dirty="0">
                <a:solidFill>
                  <a:srgbClr val="002060"/>
                </a:solidFill>
                <a:ea typeface="Calibri" panose="020F0502020204030204" pitchFamily="34" charset="0"/>
              </a:rPr>
              <a:t>Images or posters type information using WhatsApp or suggested material for printing </a:t>
            </a:r>
            <a:r>
              <a:rPr lang="en-GB" sz="2000" u="sng" dirty="0">
                <a:solidFill>
                  <a:srgbClr val="0563C1"/>
                </a:solidFill>
                <a:ea typeface="Calibri" panose="020F0502020204030204" pitchFamily="34" charset="0"/>
                <a:hlinkClick r:id="rId4"/>
              </a:rPr>
              <a:t>www.covid19parenting.com</a:t>
            </a:r>
            <a:r>
              <a:rPr lang="en-GB" sz="2000" dirty="0">
                <a:ea typeface="Calibri" panose="020F0502020204030204" pitchFamily="34" charset="0"/>
              </a:rPr>
              <a:t> </a:t>
            </a:r>
          </a:p>
          <a:p>
            <a:pPr marL="342900" lvl="0" indent="-360000">
              <a:spcAft>
                <a:spcPts val="1800"/>
              </a:spcAft>
              <a:buFont typeface="+mj-lt"/>
              <a:buAutoNum type="alphaLcParenR"/>
            </a:pPr>
            <a:r>
              <a:rPr lang="en-GB" sz="2000" dirty="0">
                <a:solidFill>
                  <a:srgbClr val="002060"/>
                </a:solidFill>
                <a:ea typeface="Calibri" panose="020F0502020204030204" pitchFamily="34" charset="0"/>
              </a:rPr>
              <a:t>Games or activities that unpack or demonstrate the theme </a:t>
            </a:r>
            <a:r>
              <a:rPr lang="en-GB" sz="2000" u="sng" dirty="0">
                <a:solidFill>
                  <a:srgbClr val="0563C1"/>
                </a:solidFill>
                <a:ea typeface="Calibri" panose="020F0502020204030204" pitchFamily="34" charset="0"/>
                <a:hlinkClick r:id="rId4"/>
              </a:rPr>
              <a:t>www.covid19parenting.com</a:t>
            </a:r>
            <a:r>
              <a:rPr lang="en-GB" sz="2000" dirty="0">
                <a:ea typeface="Calibri" panose="020F0502020204030204" pitchFamily="34" charset="0"/>
              </a:rPr>
              <a:t> </a:t>
            </a:r>
          </a:p>
          <a:p>
            <a:pPr marL="342900" indent="-360000">
              <a:spcAft>
                <a:spcPts val="1800"/>
              </a:spcAft>
              <a:buFont typeface="+mj-lt"/>
              <a:buAutoNum type="alphaLcParenR"/>
            </a:pPr>
            <a:r>
              <a:rPr lang="en-GB" sz="2000" dirty="0">
                <a:solidFill>
                  <a:srgbClr val="002060"/>
                </a:solidFill>
                <a:ea typeface="Calibri" panose="020F0502020204030204" pitchFamily="34" charset="0"/>
              </a:rPr>
              <a:t>Messages, Radio spots, Social Media Messages using Faith Leaders Resources Packs </a:t>
            </a:r>
            <a:r>
              <a:rPr lang="en-GB" sz="2000" u="sng" dirty="0">
                <a:solidFill>
                  <a:srgbClr val="0563C1"/>
                </a:solidFill>
                <a:ea typeface="Calibri" panose="020F0502020204030204" pitchFamily="34" charset="0"/>
                <a:hlinkClick r:id="rId5"/>
              </a:rPr>
              <a:t>www.worldwithoutorphans.org/covid-19</a:t>
            </a:r>
            <a:r>
              <a:rPr lang="en-GB" sz="2000" u="sng" dirty="0">
                <a:solidFill>
                  <a:srgbClr val="0563C1"/>
                </a:solidFill>
                <a:ea typeface="Calibri" panose="020F0502020204030204" pitchFamily="34" charset="0"/>
              </a:rPr>
              <a:t> or Viva</a:t>
            </a:r>
            <a:endParaRPr lang="en-GB" sz="2000" u="sng" dirty="0">
              <a:solidFill>
                <a:srgbClr val="FFC014"/>
              </a:solidFill>
              <a:ea typeface="Calibri" panose="020F0502020204030204" pitchFamily="34" charset="0"/>
            </a:endParaRPr>
          </a:p>
          <a:p>
            <a:pPr marL="342900" indent="-360000">
              <a:spcAft>
                <a:spcPts val="1800"/>
              </a:spcAft>
              <a:buFont typeface="+mj-lt"/>
              <a:buAutoNum type="alphaLcParenR"/>
            </a:pPr>
            <a:r>
              <a:rPr lang="en-GB" sz="2000" dirty="0">
                <a:solidFill>
                  <a:srgbClr val="002060"/>
                </a:solidFill>
                <a:ea typeface="Calibri" panose="020F0502020204030204" pitchFamily="34" charset="0"/>
              </a:rPr>
              <a:t>Call Log by the mentor </a:t>
            </a:r>
            <a:r>
              <a:rPr lang="en-GB" sz="2000" u="sng" dirty="0">
                <a:solidFill>
                  <a:srgbClr val="0563C1"/>
                </a:solidFill>
                <a:ea typeface="Calibri" panose="020F0502020204030204" pitchFamily="34" charset="0"/>
              </a:rPr>
              <a:t>Kobo forms by Viva</a:t>
            </a:r>
            <a:endParaRPr lang="en-GB" sz="2000" dirty="0">
              <a:solidFill>
                <a:srgbClr val="ED2355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329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eme 1 COVID awareness call guide for Viva Phone Mentoring - Word">
            <a:extLst>
              <a:ext uri="{FF2B5EF4-FFF2-40B4-BE49-F238E27FC236}">
                <a16:creationId xmlns:a16="http://schemas.microsoft.com/office/drawing/2014/main" id="{9DF67863-1795-4B61-9B1B-E998486B25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92" t="8661" r="27382" b="44156"/>
          <a:stretch/>
        </p:blipFill>
        <p:spPr>
          <a:xfrm>
            <a:off x="5143499" y="174661"/>
            <a:ext cx="6661337" cy="64521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B0D03360-9ADD-4F4A-B140-72AB6DACC83A}"/>
              </a:ext>
            </a:extLst>
          </p:cNvPr>
          <p:cNvSpPr/>
          <p:nvPr/>
        </p:nvSpPr>
        <p:spPr>
          <a:xfrm>
            <a:off x="387164" y="2102606"/>
            <a:ext cx="4389120" cy="1676400"/>
          </a:xfrm>
          <a:prstGeom prst="rightArrow">
            <a:avLst/>
          </a:prstGeom>
          <a:solidFill>
            <a:srgbClr val="FFC0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</a:rPr>
              <a:t>Mentor’s call script for parents on the theme </a:t>
            </a:r>
          </a:p>
        </p:txBody>
      </p:sp>
    </p:spTree>
    <p:extLst>
      <p:ext uri="{BB962C8B-B14F-4D97-AF65-F5344CB8AC3E}">
        <p14:creationId xmlns:p14="http://schemas.microsoft.com/office/powerpoint/2010/main" val="1314584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eme 1 COVID awareness call guide for Viva Phone Mentoring - Word">
            <a:extLst>
              <a:ext uri="{FF2B5EF4-FFF2-40B4-BE49-F238E27FC236}">
                <a16:creationId xmlns:a16="http://schemas.microsoft.com/office/drawing/2014/main" id="{9DF67863-1795-4B61-9B1B-E998486B25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92" t="8661" r="27382" b="2250"/>
          <a:stretch/>
        </p:blipFill>
        <p:spPr>
          <a:xfrm>
            <a:off x="662939" y="153913"/>
            <a:ext cx="4972541" cy="6641222"/>
          </a:xfrm>
          <a:prstGeom prst="rect">
            <a:avLst/>
          </a:prstGeom>
        </p:spPr>
      </p:pic>
      <p:pic>
        <p:nvPicPr>
          <p:cNvPr id="7" name="Picture 6" descr="Theme 1 COVID awareness call guide for Viva Phone Mentoring - Word">
            <a:extLst>
              <a:ext uri="{FF2B5EF4-FFF2-40B4-BE49-F238E27FC236}">
                <a16:creationId xmlns:a16="http://schemas.microsoft.com/office/drawing/2014/main" id="{F552E407-6F80-41E5-8789-F73378C6FA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53" t="7749" r="27128" b="1917"/>
          <a:stretch/>
        </p:blipFill>
        <p:spPr>
          <a:xfrm>
            <a:off x="6420586" y="85333"/>
            <a:ext cx="4892086" cy="648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682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Right 3">
            <a:extLst>
              <a:ext uri="{FF2B5EF4-FFF2-40B4-BE49-F238E27FC236}">
                <a16:creationId xmlns:a16="http://schemas.microsoft.com/office/drawing/2014/main" id="{DE51E48A-C0B2-4884-9B53-FF87E0977818}"/>
              </a:ext>
            </a:extLst>
          </p:cNvPr>
          <p:cNvSpPr/>
          <p:nvPr/>
        </p:nvSpPr>
        <p:spPr>
          <a:xfrm>
            <a:off x="483998" y="2192142"/>
            <a:ext cx="4389120" cy="1676400"/>
          </a:xfrm>
          <a:prstGeom prst="rightArrow">
            <a:avLst/>
          </a:prstGeom>
          <a:solidFill>
            <a:srgbClr val="FFC0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Mentor’s call script for children on the theme </a:t>
            </a:r>
          </a:p>
        </p:txBody>
      </p:sp>
      <p:pic>
        <p:nvPicPr>
          <p:cNvPr id="6" name="Picture 5" descr="Theme 1 COVID awareness call guide for Viva Phone Mentoring - Word">
            <a:extLst>
              <a:ext uri="{FF2B5EF4-FFF2-40B4-BE49-F238E27FC236}">
                <a16:creationId xmlns:a16="http://schemas.microsoft.com/office/drawing/2014/main" id="{60CAE01F-C3FA-42EE-85CF-4CA9C21E5F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10" t="9687" r="27295" b="38521"/>
          <a:stretch/>
        </p:blipFill>
        <p:spPr>
          <a:xfrm>
            <a:off x="5052367" y="226031"/>
            <a:ext cx="6732092" cy="656338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02536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eme 1 COVID awareness call guide for Viva Phone Mentoring - Word">
            <a:extLst>
              <a:ext uri="{FF2B5EF4-FFF2-40B4-BE49-F238E27FC236}">
                <a16:creationId xmlns:a16="http://schemas.microsoft.com/office/drawing/2014/main" id="{199A3083-4402-40D7-B58A-D0D8477676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10" t="9687" r="27295" b="3250"/>
          <a:stretch/>
        </p:blipFill>
        <p:spPr>
          <a:xfrm>
            <a:off x="582930" y="201393"/>
            <a:ext cx="5011604" cy="6416577"/>
          </a:xfrm>
          <a:prstGeom prst="rect">
            <a:avLst/>
          </a:prstGeom>
        </p:spPr>
      </p:pic>
      <p:pic>
        <p:nvPicPr>
          <p:cNvPr id="7" name="Picture 6" descr="Theme 1 COVID awareness call guide for Viva Phone Mentoring - Word">
            <a:extLst>
              <a:ext uri="{FF2B5EF4-FFF2-40B4-BE49-F238E27FC236}">
                <a16:creationId xmlns:a16="http://schemas.microsoft.com/office/drawing/2014/main" id="{A713C73B-D03A-4F77-BA6E-E76AFA36B2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87" t="8500" r="26904"/>
          <a:stretch/>
        </p:blipFill>
        <p:spPr>
          <a:xfrm>
            <a:off x="6282788" y="201392"/>
            <a:ext cx="4799781" cy="648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15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562B78B-EBBC-47C1-87C6-BEB2BC4121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286" y="1440180"/>
            <a:ext cx="3995458" cy="45711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6A9CA38-D163-48F7-818F-3D364EA99A81}"/>
              </a:ext>
            </a:extLst>
          </p:cNvPr>
          <p:cNvSpPr txBox="1"/>
          <p:nvPr/>
        </p:nvSpPr>
        <p:spPr>
          <a:xfrm>
            <a:off x="2154931" y="446728"/>
            <a:ext cx="76476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</a:rPr>
              <a:t>Posters and </a:t>
            </a:r>
            <a:r>
              <a:rPr lang="en-GB" sz="3200" b="1" dirty="0" smtClean="0">
                <a:solidFill>
                  <a:srgbClr val="002060"/>
                </a:solidFill>
              </a:rPr>
              <a:t>Activities </a:t>
            </a:r>
            <a:r>
              <a:rPr lang="en-GB" sz="3200" b="1" dirty="0">
                <a:solidFill>
                  <a:srgbClr val="002060"/>
                </a:solidFill>
              </a:rPr>
              <a:t>S</a:t>
            </a:r>
            <a:r>
              <a:rPr lang="en-GB" sz="3200" b="1" dirty="0" smtClean="0">
                <a:solidFill>
                  <a:srgbClr val="002060"/>
                </a:solidFill>
              </a:rPr>
              <a:t>hared </a:t>
            </a:r>
            <a:r>
              <a:rPr lang="en-GB" sz="3200" b="1" dirty="0">
                <a:solidFill>
                  <a:srgbClr val="002060"/>
                </a:solidFill>
              </a:rPr>
              <a:t>by the </a:t>
            </a:r>
            <a:r>
              <a:rPr lang="en-GB" sz="3200" b="1" dirty="0" smtClean="0">
                <a:solidFill>
                  <a:srgbClr val="002060"/>
                </a:solidFill>
              </a:rPr>
              <a:t>Mentor</a:t>
            </a:r>
            <a:endParaRPr lang="en-GB" sz="3200" b="1" dirty="0">
              <a:solidFill>
                <a:srgbClr val="00206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1C30FA-AEFB-4F53-AEF2-E0277A62B3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1" y="1440180"/>
            <a:ext cx="3548789" cy="45711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065B28-2D0C-4295-BFA1-3BF70B62C4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040" y="1407463"/>
            <a:ext cx="4306026" cy="460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060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obo hindi translation - Word">
            <a:extLst>
              <a:ext uri="{FF2B5EF4-FFF2-40B4-BE49-F238E27FC236}">
                <a16:creationId xmlns:a16="http://schemas.microsoft.com/office/drawing/2014/main" id="{06E9AD4C-06CC-4726-9F45-40F6F6CDC5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9" t="9167" r="14545" b="29649"/>
          <a:stretch/>
        </p:blipFill>
        <p:spPr>
          <a:xfrm>
            <a:off x="885825" y="1165225"/>
            <a:ext cx="10109079" cy="53441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89F5B1-30C1-4B4B-ABA6-D536EBC2DFF1}"/>
              </a:ext>
            </a:extLst>
          </p:cNvPr>
          <p:cNvSpPr txBox="1"/>
          <p:nvPr/>
        </p:nvSpPr>
        <p:spPr>
          <a:xfrm>
            <a:off x="4724147" y="877966"/>
            <a:ext cx="1976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2"/>
                </a:solidFill>
              </a:rPr>
              <a:t>Call Log Questions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78E03D-74EE-467E-ABEA-7432C069848C}"/>
              </a:ext>
            </a:extLst>
          </p:cNvPr>
          <p:cNvSpPr txBox="1"/>
          <p:nvPr/>
        </p:nvSpPr>
        <p:spPr>
          <a:xfrm>
            <a:off x="320829" y="265833"/>
            <a:ext cx="116952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</a:rPr>
              <a:t>Programme Monitoring of COVID-19 Parenting Tips for Caseworkers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095252C-96E7-4CC4-AD52-B452716A44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6755190"/>
              </p:ext>
            </p:extLst>
          </p:nvPr>
        </p:nvGraphicFramePr>
        <p:xfrm>
          <a:off x="726277" y="1274656"/>
          <a:ext cx="265430" cy="2154344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65430">
                  <a:extLst>
                    <a:ext uri="{9D8B030D-6E8A-4147-A177-3AD203B41FA5}">
                      <a16:colId xmlns:a16="http://schemas.microsoft.com/office/drawing/2014/main" val="265531240"/>
                    </a:ext>
                  </a:extLst>
                </a:gridCol>
              </a:tblGrid>
              <a:tr h="269293"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3034007"/>
                  </a:ext>
                </a:extLst>
              </a:tr>
              <a:tr h="269293">
                <a:tc>
                  <a:txBody>
                    <a:bodyPr/>
                    <a:lstStyle/>
                    <a:p>
                      <a:r>
                        <a:rPr lang="en-GB" sz="900" b="1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2580085"/>
                  </a:ext>
                </a:extLst>
              </a:tr>
              <a:tr h="269293">
                <a:tc>
                  <a:txBody>
                    <a:bodyPr/>
                    <a:lstStyle/>
                    <a:p>
                      <a:r>
                        <a:rPr lang="en-GB" sz="900" b="1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5484304"/>
                  </a:ext>
                </a:extLst>
              </a:tr>
              <a:tr h="269293">
                <a:tc>
                  <a:txBody>
                    <a:bodyPr/>
                    <a:lstStyle/>
                    <a:p>
                      <a:r>
                        <a:rPr lang="en-GB" sz="900" b="1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147455"/>
                  </a:ext>
                </a:extLst>
              </a:tr>
              <a:tr h="269293">
                <a:tc>
                  <a:txBody>
                    <a:bodyPr/>
                    <a:lstStyle/>
                    <a:p>
                      <a:r>
                        <a:rPr lang="en-GB" sz="900" b="1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547557"/>
                  </a:ext>
                </a:extLst>
              </a:tr>
              <a:tr h="269293">
                <a:tc>
                  <a:txBody>
                    <a:bodyPr/>
                    <a:lstStyle/>
                    <a:p>
                      <a:r>
                        <a:rPr lang="en-GB" sz="9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3357142"/>
                  </a:ext>
                </a:extLst>
              </a:tr>
              <a:tr h="269293">
                <a:tc>
                  <a:txBody>
                    <a:bodyPr/>
                    <a:lstStyle/>
                    <a:p>
                      <a:r>
                        <a:rPr lang="en-GB" sz="900" b="1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3447495"/>
                  </a:ext>
                </a:extLst>
              </a:tr>
              <a:tr h="269293">
                <a:tc>
                  <a:txBody>
                    <a:bodyPr/>
                    <a:lstStyle/>
                    <a:p>
                      <a:r>
                        <a:rPr lang="en-GB" sz="900" b="1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7516128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B9C2273-6CD1-4E70-9A8F-FB08F0CF5D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8951876"/>
              </p:ext>
            </p:extLst>
          </p:nvPr>
        </p:nvGraphicFramePr>
        <p:xfrm>
          <a:off x="725316" y="3685806"/>
          <a:ext cx="265430" cy="269293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65430">
                  <a:extLst>
                    <a:ext uri="{9D8B030D-6E8A-4147-A177-3AD203B41FA5}">
                      <a16:colId xmlns:a16="http://schemas.microsoft.com/office/drawing/2014/main" val="265531240"/>
                    </a:ext>
                  </a:extLst>
                </a:gridCol>
              </a:tblGrid>
              <a:tr h="269293"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3034007"/>
                  </a:ext>
                </a:extLst>
              </a:tr>
              <a:tr h="269293">
                <a:tc>
                  <a:txBody>
                    <a:bodyPr/>
                    <a:lstStyle/>
                    <a:p>
                      <a:r>
                        <a:rPr lang="en-GB" sz="900" b="1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2580085"/>
                  </a:ext>
                </a:extLst>
              </a:tr>
              <a:tr h="269293">
                <a:tc>
                  <a:txBody>
                    <a:bodyPr/>
                    <a:lstStyle/>
                    <a:p>
                      <a:r>
                        <a:rPr lang="en-GB" sz="900" b="1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5484304"/>
                  </a:ext>
                </a:extLst>
              </a:tr>
              <a:tr h="269293">
                <a:tc>
                  <a:txBody>
                    <a:bodyPr/>
                    <a:lstStyle/>
                    <a:p>
                      <a:r>
                        <a:rPr lang="en-GB" sz="900" b="1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147455"/>
                  </a:ext>
                </a:extLst>
              </a:tr>
              <a:tr h="269293">
                <a:tc>
                  <a:txBody>
                    <a:bodyPr/>
                    <a:lstStyle/>
                    <a:p>
                      <a:r>
                        <a:rPr lang="en-GB" sz="900" b="1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547557"/>
                  </a:ext>
                </a:extLst>
              </a:tr>
              <a:tr h="269293">
                <a:tc>
                  <a:txBody>
                    <a:bodyPr/>
                    <a:lstStyle/>
                    <a:p>
                      <a:r>
                        <a:rPr lang="en-GB" sz="9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3357142"/>
                  </a:ext>
                </a:extLst>
              </a:tr>
              <a:tr h="269293">
                <a:tc>
                  <a:txBody>
                    <a:bodyPr/>
                    <a:lstStyle/>
                    <a:p>
                      <a:r>
                        <a:rPr lang="en-GB" sz="900" b="1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3447495"/>
                  </a:ext>
                </a:extLst>
              </a:tr>
              <a:tr h="269293">
                <a:tc>
                  <a:txBody>
                    <a:bodyPr/>
                    <a:lstStyle/>
                    <a:p>
                      <a:r>
                        <a:rPr lang="en-GB" sz="900" b="1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7516128"/>
                  </a:ext>
                </a:extLst>
              </a:tr>
              <a:tr h="269293">
                <a:tc>
                  <a:txBody>
                    <a:bodyPr/>
                    <a:lstStyle/>
                    <a:p>
                      <a:r>
                        <a:rPr lang="en-GB" sz="900" b="1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3567724"/>
                  </a:ext>
                </a:extLst>
              </a:tr>
              <a:tr h="269293">
                <a:tc>
                  <a:txBody>
                    <a:bodyPr/>
                    <a:lstStyle/>
                    <a:p>
                      <a:r>
                        <a:rPr lang="en-GB" sz="900" b="1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8656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4468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</TotalTime>
  <Words>298</Words>
  <Application>Microsoft Office PowerPoint</Application>
  <PresentationFormat>Widescreen</PresentationFormat>
  <Paragraphs>55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Providing Virtual Support for Vulnerable Families and Children During COVID-19:   Successful Adaptation and Use of  COVID-19 Parenting Tips for Caseworkers</vt:lpstr>
      <vt:lpstr>Viva uses COVID-19 Parenting Tips Caseworker’s Tool to Train Faith Leaders in Reaching Vulnerable Families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video recorded in the field at Patna, India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 Kamaal</dc:creator>
  <cp:lastModifiedBy>Andrea Uehling</cp:lastModifiedBy>
  <cp:revision>46</cp:revision>
  <dcterms:created xsi:type="dcterms:W3CDTF">2020-11-09T08:18:08Z</dcterms:created>
  <dcterms:modified xsi:type="dcterms:W3CDTF">2021-02-11T19:51:33Z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b94a7b8-f06c-4dfe-bdcc-9b548fd58c31_Enabled">
    <vt:lpwstr>true</vt:lpwstr>
  </property>
  <property fmtid="{D5CDD505-2E9C-101B-9397-08002B2CF9AE}" pid="3" name="MSIP_Label_7b94a7b8-f06c-4dfe-bdcc-9b548fd58c31_SetDate">
    <vt:lpwstr>2020-11-16T13:48:02Z</vt:lpwstr>
  </property>
  <property fmtid="{D5CDD505-2E9C-101B-9397-08002B2CF9AE}" pid="4" name="MSIP_Label_7b94a7b8-f06c-4dfe-bdcc-9b548fd58c31_Method">
    <vt:lpwstr>Privileged</vt:lpwstr>
  </property>
  <property fmtid="{D5CDD505-2E9C-101B-9397-08002B2CF9AE}" pid="5" name="MSIP_Label_7b94a7b8-f06c-4dfe-bdcc-9b548fd58c31_Name">
    <vt:lpwstr>7b94a7b8-f06c-4dfe-bdcc-9b548fd58c31</vt:lpwstr>
  </property>
  <property fmtid="{D5CDD505-2E9C-101B-9397-08002B2CF9AE}" pid="6" name="MSIP_Label_7b94a7b8-f06c-4dfe-bdcc-9b548fd58c31_SiteId">
    <vt:lpwstr>9ce70869-60db-44fd-abe8-d2767077fc8f</vt:lpwstr>
  </property>
  <property fmtid="{D5CDD505-2E9C-101B-9397-08002B2CF9AE}" pid="7" name="MSIP_Label_7b94a7b8-f06c-4dfe-bdcc-9b548fd58c31_ActionId">
    <vt:lpwstr>f72a3f75-9e90-4fe4-b5d5-3168a901801c</vt:lpwstr>
  </property>
  <property fmtid="{D5CDD505-2E9C-101B-9397-08002B2CF9AE}" pid="8" name="MSIP_Label_7b94a7b8-f06c-4dfe-bdcc-9b548fd58c31_ContentBits">
    <vt:lpwstr>0</vt:lpwstr>
  </property>
</Properties>
</file>