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62" r:id="rId2"/>
    <p:sldId id="257" r:id="rId3"/>
    <p:sldId id="460" r:id="rId4"/>
    <p:sldId id="479" r:id="rId5"/>
    <p:sldId id="448" r:id="rId6"/>
    <p:sldId id="261" r:id="rId7"/>
    <p:sldId id="260" r:id="rId8"/>
    <p:sldId id="484" r:id="rId9"/>
    <p:sldId id="476" r:id="rId10"/>
    <p:sldId id="483" r:id="rId11"/>
    <p:sldId id="4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Reynolds" initials="LR" lastIdx="7" clrIdx="0">
    <p:extLst>
      <p:ext uri="{19B8F6BF-5375-455C-9EA6-DF929625EA0E}">
        <p15:presenceInfo xmlns:p15="http://schemas.microsoft.com/office/powerpoint/2012/main" userId="S-1-5-21-1630766965-14560760-1228025406-16913" providerId="AD"/>
      </p:ext>
    </p:extLst>
  </p:cmAuthor>
  <p:cmAuthor id="2" name="Erickson Mamane, Lauren (CDC/DDPHSIS/CGH/DGHT)" initials="EML(" lastIdx="11" clrIdx="1">
    <p:extLst>
      <p:ext uri="{19B8F6BF-5375-455C-9EA6-DF929625EA0E}">
        <p15:presenceInfo xmlns:p15="http://schemas.microsoft.com/office/powerpoint/2012/main" userId="S::nki4@cdc.gov::2dd2b25f-4f25-4cf2-b269-d9fa2afce1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087" autoAdjust="0"/>
  </p:normalViewPr>
  <p:slideViewPr>
    <p:cSldViewPr snapToGrid="0" snapToObjects="1">
      <p:cViewPr varScale="1">
        <p:scale>
          <a:sx n="66" d="100"/>
          <a:sy n="66" d="100"/>
        </p:scale>
        <p:origin x="48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africaid-my.sharepoint.com/personal/tanya_zvandiri_org/Documents/Attachments/2020_10_19%20AFR_ZACH%20Annual%20Repor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africaid-my.sharepoint.com/personal/tanya_zvandiri_org/Documents/Attachments/2020_10_19%20AFR_ZACH%20Annual%20Repor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https://africaid-my.sharepoint.com/personal/tanya_zvandiri_org/Documents/Attachments/2020_10_19%20AFR_ZACH%20Annual%20Repor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oleObject" Target="https://africaid-my.sharepoint.com/personal/tanya_zvandiri_org/Documents/Attachments/2020_10_19%20AFR_ZACH%20Annual%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ysClr val="windowText" lastClr="000000"/>
                </a:solidFill>
                <a:latin typeface="Gill Sans MT" panose="020B0502020104020203" pitchFamily="34" charset="0"/>
                <a:ea typeface="+mn-ea"/>
                <a:cs typeface="+mn-cs"/>
              </a:defRPr>
            </a:pPr>
            <a:r>
              <a:rPr lang="en-ZW" sz="1000" b="1"/>
              <a:t>Ttiel: FY20 Messages of Hope Media Platforms</a:t>
            </a:r>
          </a:p>
        </c:rich>
      </c:tx>
      <c:layout/>
      <c:overlay val="0"/>
      <c:spPr>
        <a:solidFill>
          <a:schemeClr val="bg1">
            <a:lumMod val="95000"/>
          </a:schemeClr>
        </a:solid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Gill Sans MT" panose="020B0502020104020203" pitchFamily="34" charset="0"/>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8A-403B-97EC-C3DF1F9673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8A-403B-97EC-C3DF1F9673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8A-403B-97EC-C3DF1F9673C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A8A-403B-97EC-C3DF1F9673C0}"/>
              </c:ext>
            </c:extLst>
          </c:dPt>
          <c:dLbls>
            <c:dLbl>
              <c:idx val="0"/>
              <c:layout>
                <c:manualLayout>
                  <c:x val="7.6086956521739135E-2"/>
                  <c:y val="-3.570366297091585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A8A-403B-97EC-C3DF1F9673C0}"/>
                </c:ext>
              </c:extLst>
            </c:dLbl>
            <c:dLbl>
              <c:idx val="1"/>
              <c:layout>
                <c:manualLayout>
                  <c:x val="-0.141304347826087"/>
                  <c:y val="0.11782208780402231"/>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FA8A-403B-97EC-C3DF1F9673C0}"/>
                </c:ext>
              </c:extLst>
            </c:dLbl>
            <c:dLbl>
              <c:idx val="2"/>
              <c:layout>
                <c:manualLayout>
                  <c:x val="-0.27826086956521739"/>
                  <c:y val="1.428146518836634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700" b="1" i="0" u="none" strike="noStrike" kern="1200" baseline="0">
                      <a:solidFill>
                        <a:sysClr val="windowText" lastClr="000000"/>
                      </a:solidFill>
                      <a:latin typeface="Gill Sans MT" panose="020B05020201040202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5-FA8A-403B-97EC-C3DF1F9673C0}"/>
                </c:ext>
              </c:extLst>
            </c:dLbl>
            <c:dLbl>
              <c:idx val="3"/>
              <c:layout>
                <c:manualLayout>
                  <c:x val="0.20217391304347809"/>
                  <c:y val="1.428146518836634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FA8A-403B-97EC-C3DF1F9673C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800" b="1" i="0" u="none" strike="noStrike" kern="1200" baseline="0">
                    <a:solidFill>
                      <a:sysClr val="windowText" lastClr="000000"/>
                    </a:solidFill>
                    <a:latin typeface="Gill Sans MT" panose="020B0502020104020203" pitchFamily="34"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MoH!$B$35:$B$41</c:f>
              <c:strCache>
                <c:ptCount val="4"/>
                <c:pt idx="0">
                  <c:v>Whatsapp</c:v>
                </c:pt>
                <c:pt idx="1">
                  <c:v>Sermon</c:v>
                </c:pt>
                <c:pt idx="2">
                  <c:v>Men’s Fellowship</c:v>
                </c:pt>
                <c:pt idx="3">
                  <c:v>Youth group </c:v>
                </c:pt>
              </c:strCache>
              <c:extLst/>
            </c:strRef>
          </c:cat>
          <c:val>
            <c:numRef>
              <c:f>MoH!$O$35:$O$41</c:f>
              <c:numCache>
                <c:formatCode>#,##0</c:formatCode>
                <c:ptCount val="4"/>
                <c:pt idx="0">
                  <c:v>147221</c:v>
                </c:pt>
                <c:pt idx="1">
                  <c:v>3647</c:v>
                </c:pt>
                <c:pt idx="2">
                  <c:v>771</c:v>
                </c:pt>
                <c:pt idx="3">
                  <c:v>929</c:v>
                </c:pt>
              </c:numCache>
              <c:extLst/>
            </c:numRef>
          </c:val>
          <c:extLst>
            <c:ext xmlns:c16="http://schemas.microsoft.com/office/drawing/2014/chart" uri="{C3380CC4-5D6E-409C-BE32-E72D297353CC}">
              <c16:uniqueId val="{00000008-FA8A-403B-97EC-C3DF1F9673C0}"/>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5.7701129750085695E-3"/>
          <c:y val="0.92025347913922129"/>
          <c:w val="0.99422988702499149"/>
          <c:h val="5.8324323078229254E-2"/>
        </c:manualLayout>
      </c:layout>
      <c:overlay val="0"/>
      <c:spPr>
        <a:solidFill>
          <a:schemeClr val="bg1">
            <a:lumMod val="95000"/>
          </a:schemeClr>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Gill Sans MT" panose="020B0502020104020203"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Gill Sans MT" panose="020B0502020104020203"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ysClr val="windowText" lastClr="000000"/>
                </a:solidFill>
                <a:latin typeface="Gill Sans MT" panose="020B0502020104020203" pitchFamily="34" charset="0"/>
                <a:ea typeface="+mn-ea"/>
                <a:cs typeface="+mn-cs"/>
              </a:defRPr>
            </a:pPr>
            <a:r>
              <a:rPr lang="en-ZW" sz="1000" b="1"/>
              <a:t>Ttiel: FY20 Cumulative Clients Reached with Messages of Hope</a:t>
            </a:r>
          </a:p>
        </c:rich>
      </c:tx>
      <c:layout/>
      <c:overlay val="0"/>
      <c:spPr>
        <a:solidFill>
          <a:schemeClr val="bg1">
            <a:lumMod val="95000"/>
          </a:schemeClr>
        </a:solid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Gill Sans MT" panose="020B05020201040202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chemeClr val="tx1"/>
              </a:solidFill>
            </a:ln>
            <a:effectLst/>
          </c:spPr>
          <c:invertIfNegative val="0"/>
          <c:dPt>
            <c:idx val="1"/>
            <c:invertIfNegative val="0"/>
            <c:bubble3D val="0"/>
            <c:spPr>
              <a:solidFill>
                <a:srgbClr val="92D050"/>
              </a:solidFill>
              <a:ln>
                <a:solidFill>
                  <a:schemeClr val="tx1"/>
                </a:solidFill>
              </a:ln>
              <a:effectLst/>
            </c:spPr>
            <c:extLst>
              <c:ext xmlns:c16="http://schemas.microsoft.com/office/drawing/2014/chart" uri="{C3380CC4-5D6E-409C-BE32-E72D297353CC}">
                <c16:uniqueId val="{00000001-FD2B-4F3D-A804-BF7EEC1F7C62}"/>
              </c:ext>
            </c:extLst>
          </c:dPt>
          <c:dPt>
            <c:idx val="2"/>
            <c:invertIfNegative val="0"/>
            <c:bubble3D val="0"/>
            <c:spPr>
              <a:solidFill>
                <a:srgbClr val="00B0F0"/>
              </a:solidFill>
              <a:ln>
                <a:solidFill>
                  <a:schemeClr val="tx1"/>
                </a:solidFill>
              </a:ln>
              <a:effectLst/>
            </c:spPr>
            <c:extLst>
              <c:ext xmlns:c16="http://schemas.microsoft.com/office/drawing/2014/chart" uri="{C3380CC4-5D6E-409C-BE32-E72D297353CC}">
                <c16:uniqueId val="{00000003-FD2B-4F3D-A804-BF7EEC1F7C62}"/>
              </c:ext>
            </c:extLst>
          </c:dPt>
          <c:dPt>
            <c:idx val="3"/>
            <c:invertIfNegative val="0"/>
            <c:bubble3D val="0"/>
            <c:spPr>
              <a:solidFill>
                <a:srgbClr val="FFFF00"/>
              </a:solidFill>
              <a:ln>
                <a:solidFill>
                  <a:schemeClr val="tx1"/>
                </a:solidFill>
              </a:ln>
              <a:effectLst/>
            </c:spPr>
            <c:extLst>
              <c:ext xmlns:c16="http://schemas.microsoft.com/office/drawing/2014/chart" uri="{C3380CC4-5D6E-409C-BE32-E72D297353CC}">
                <c16:uniqueId val="{00000005-FD2B-4F3D-A804-BF7EEC1F7C62}"/>
              </c:ext>
            </c:extLst>
          </c:dPt>
          <c:dPt>
            <c:idx val="4"/>
            <c:invertIfNegative val="0"/>
            <c:bubble3D val="0"/>
            <c:spPr>
              <a:solidFill>
                <a:srgbClr val="7030A0"/>
              </a:solidFill>
              <a:ln>
                <a:solidFill>
                  <a:schemeClr val="tx1"/>
                </a:solidFill>
              </a:ln>
              <a:effectLst/>
            </c:spPr>
            <c:extLst>
              <c:ext xmlns:c16="http://schemas.microsoft.com/office/drawing/2014/chart" uri="{C3380CC4-5D6E-409C-BE32-E72D297353CC}">
                <c16:uniqueId val="{00000007-FD2B-4F3D-A804-BF7EEC1F7C62}"/>
              </c:ext>
            </c:extLst>
          </c:dPt>
          <c:dPt>
            <c:idx val="5"/>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09-FD2B-4F3D-A804-BF7EEC1F7C62}"/>
              </c:ext>
            </c:extLst>
          </c:dPt>
          <c:dPt>
            <c:idx val="6"/>
            <c:invertIfNegative val="0"/>
            <c:bubble3D val="0"/>
            <c:spPr>
              <a:solidFill>
                <a:srgbClr val="FF0000"/>
              </a:solidFill>
              <a:ln>
                <a:solidFill>
                  <a:schemeClr val="tx1"/>
                </a:solidFill>
              </a:ln>
              <a:effectLst/>
            </c:spPr>
            <c:extLst>
              <c:ext xmlns:c16="http://schemas.microsoft.com/office/drawing/2014/chart" uri="{C3380CC4-5D6E-409C-BE32-E72D297353CC}">
                <c16:uniqueId val="{0000000B-FD2B-4F3D-A804-BF7EEC1F7C62}"/>
              </c:ext>
            </c:extLst>
          </c:dPt>
          <c:dPt>
            <c:idx val="7"/>
            <c:invertIfNegative val="0"/>
            <c:bubble3D val="0"/>
            <c:spPr>
              <a:solidFill>
                <a:schemeClr val="tx1"/>
              </a:solidFill>
              <a:ln>
                <a:solidFill>
                  <a:schemeClr val="tx1"/>
                </a:solidFill>
              </a:ln>
              <a:effectLst/>
            </c:spPr>
            <c:extLst>
              <c:ext xmlns:c16="http://schemas.microsoft.com/office/drawing/2014/chart" uri="{C3380CC4-5D6E-409C-BE32-E72D297353CC}">
                <c16:uniqueId val="{0000000D-FD2B-4F3D-A804-BF7EEC1F7C62}"/>
              </c:ext>
            </c:extLst>
          </c:dPt>
          <c:dPt>
            <c:idx val="8"/>
            <c:invertIfNegative val="0"/>
            <c:bubble3D val="0"/>
            <c:spPr>
              <a:solidFill>
                <a:schemeClr val="accent2">
                  <a:lumMod val="60000"/>
                  <a:lumOff val="40000"/>
                </a:schemeClr>
              </a:solidFill>
              <a:ln>
                <a:solidFill>
                  <a:schemeClr val="tx1"/>
                </a:solidFill>
              </a:ln>
              <a:effectLst/>
            </c:spPr>
            <c:extLst>
              <c:ext xmlns:c16="http://schemas.microsoft.com/office/drawing/2014/chart" uri="{C3380CC4-5D6E-409C-BE32-E72D297353CC}">
                <c16:uniqueId val="{0000000F-FD2B-4F3D-A804-BF7EEC1F7C62}"/>
              </c:ext>
            </c:extLst>
          </c:dPt>
          <c:dPt>
            <c:idx val="9"/>
            <c:invertIfNegative val="0"/>
            <c:bubble3D val="0"/>
            <c:spPr>
              <a:solidFill>
                <a:schemeClr val="bg1">
                  <a:lumMod val="85000"/>
                </a:schemeClr>
              </a:solidFill>
              <a:ln>
                <a:solidFill>
                  <a:schemeClr val="tx1"/>
                </a:solidFill>
              </a:ln>
              <a:effectLst/>
            </c:spPr>
            <c:extLst>
              <c:ext xmlns:c16="http://schemas.microsoft.com/office/drawing/2014/chart" uri="{C3380CC4-5D6E-409C-BE32-E72D297353CC}">
                <c16:uniqueId val="{00000011-FD2B-4F3D-A804-BF7EEC1F7C62}"/>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MoH!$E$5:$N$5</c:f>
              <c:strCache>
                <c:ptCount val="10"/>
                <c:pt idx="0">
                  <c:v>Bulawayo</c:v>
                </c:pt>
                <c:pt idx="1">
                  <c:v>Goromonzi</c:v>
                </c:pt>
                <c:pt idx="2">
                  <c:v>Harare</c:v>
                </c:pt>
                <c:pt idx="3">
                  <c:v>Lupane</c:v>
                </c:pt>
                <c:pt idx="4">
                  <c:v>Mazowe</c:v>
                </c:pt>
                <c:pt idx="5">
                  <c:v>Mt Darwin</c:v>
                </c:pt>
                <c:pt idx="6">
                  <c:v>Seke</c:v>
                </c:pt>
                <c:pt idx="7">
                  <c:v>Tsholotsho</c:v>
                </c:pt>
                <c:pt idx="8">
                  <c:v>Umguza</c:v>
                </c:pt>
                <c:pt idx="9">
                  <c:v>Zvimba</c:v>
                </c:pt>
              </c:strCache>
            </c:strRef>
          </c:cat>
          <c:val>
            <c:numRef>
              <c:f>MoH!$E$18:$N$18</c:f>
              <c:numCache>
                <c:formatCode>#,##0</c:formatCode>
                <c:ptCount val="10"/>
                <c:pt idx="0" formatCode="General">
                  <c:v>44456</c:v>
                </c:pt>
                <c:pt idx="1">
                  <c:v>2620</c:v>
                </c:pt>
                <c:pt idx="2">
                  <c:v>38185</c:v>
                </c:pt>
                <c:pt idx="3">
                  <c:v>9187</c:v>
                </c:pt>
                <c:pt idx="4">
                  <c:v>7224</c:v>
                </c:pt>
                <c:pt idx="5">
                  <c:v>12055</c:v>
                </c:pt>
                <c:pt idx="6">
                  <c:v>26413</c:v>
                </c:pt>
                <c:pt idx="7">
                  <c:v>3362</c:v>
                </c:pt>
                <c:pt idx="8">
                  <c:v>2036</c:v>
                </c:pt>
                <c:pt idx="9">
                  <c:v>51486</c:v>
                </c:pt>
              </c:numCache>
            </c:numRef>
          </c:val>
          <c:extLst>
            <c:ext xmlns:c16="http://schemas.microsoft.com/office/drawing/2014/chart" uri="{C3380CC4-5D6E-409C-BE32-E72D297353CC}">
              <c16:uniqueId val="{00000012-FD2B-4F3D-A804-BF7EEC1F7C62}"/>
            </c:ext>
          </c:extLst>
        </c:ser>
        <c:dLbls>
          <c:dLblPos val="outEnd"/>
          <c:showLegendKey val="0"/>
          <c:showVal val="1"/>
          <c:showCatName val="0"/>
          <c:showSerName val="0"/>
          <c:showPercent val="0"/>
          <c:showBubbleSize val="0"/>
        </c:dLbls>
        <c:gapWidth val="219"/>
        <c:overlap val="-27"/>
        <c:axId val="1371600383"/>
        <c:axId val="1371589151"/>
      </c:barChart>
      <c:catAx>
        <c:axId val="1371600383"/>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Gill Sans MT" panose="020B0502020104020203" pitchFamily="34" charset="0"/>
                <a:ea typeface="+mn-ea"/>
                <a:cs typeface="+mn-cs"/>
              </a:defRPr>
            </a:pPr>
            <a:endParaRPr lang="en-US"/>
          </a:p>
        </c:txPr>
        <c:crossAx val="1371589151"/>
        <c:crosses val="autoZero"/>
        <c:auto val="1"/>
        <c:lblAlgn val="ctr"/>
        <c:lblOffset val="100"/>
        <c:noMultiLvlLbl val="0"/>
      </c:catAx>
      <c:valAx>
        <c:axId val="13715891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Gill Sans MT" panose="020B0502020104020203" pitchFamily="34" charset="0"/>
                <a:ea typeface="+mn-ea"/>
                <a:cs typeface="+mn-cs"/>
              </a:defRPr>
            </a:pPr>
            <a:endParaRPr lang="en-US"/>
          </a:p>
        </c:txPr>
        <c:crossAx val="137160038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Gill Sans MT" panose="020B05020201040202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ysClr val="windowText" lastClr="000000"/>
                </a:solidFill>
                <a:latin typeface="Gill Sans MT" panose="020B0502020104020203" pitchFamily="34" charset="0"/>
                <a:ea typeface="+mn-ea"/>
                <a:cs typeface="+mn-cs"/>
              </a:defRPr>
            </a:pPr>
            <a:r>
              <a:rPr lang="en-ZW" sz="1000" b="1"/>
              <a:t>Title: FY20 Clients Reached with Messages of Hope by Platform and Gender</a:t>
            </a:r>
          </a:p>
        </c:rich>
      </c:tx>
      <c:layout/>
      <c:overlay val="0"/>
      <c:spPr>
        <a:solidFill>
          <a:schemeClr val="bg1">
            <a:lumMod val="95000"/>
          </a:schemeClr>
        </a:solid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Gill Sans MT" panose="020B0502020104020203" pitchFamily="34" charset="0"/>
              <a:ea typeface="+mn-ea"/>
              <a:cs typeface="+mn-cs"/>
            </a:defRPr>
          </a:pPr>
          <a:endParaRPr lang="en-US"/>
        </a:p>
      </c:txPr>
    </c:title>
    <c:autoTitleDeleted val="0"/>
    <c:plotArea>
      <c:layout/>
      <c:barChart>
        <c:barDir val="col"/>
        <c:grouping val="stacked"/>
        <c:varyColors val="0"/>
        <c:ser>
          <c:idx val="0"/>
          <c:order val="0"/>
          <c:tx>
            <c:strRef>
              <c:f>MoH!$S$36</c:f>
              <c:strCache>
                <c:ptCount val="1"/>
                <c:pt idx="0">
                  <c:v>Females</c:v>
                </c:pt>
              </c:strCache>
            </c:strRef>
          </c:tx>
          <c:spPr>
            <a:solidFill>
              <a:schemeClr val="accent1"/>
            </a:solidFill>
            <a:ln>
              <a:noFill/>
            </a:ln>
            <a:effectLst/>
          </c:spPr>
          <c:invertIfNegative val="0"/>
          <c:dLbls>
            <c:dLbl>
              <c:idx val="1"/>
              <c:layout>
                <c:manualLayout>
                  <c:x val="0"/>
                  <c:y val="-8.333333333333332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089-4ABC-B1DE-4FC2FA6606BB}"/>
                </c:ext>
              </c:extLst>
            </c:dLbl>
            <c:dLbl>
              <c:idx val="2"/>
              <c:layout>
                <c:manualLayout>
                  <c:x val="-7.9349827264348615E-17"/>
                  <c:y val="-6.944444444444436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089-4ABC-B1DE-4FC2FA6606BB}"/>
                </c:ext>
              </c:extLst>
            </c:dLbl>
            <c:dLbl>
              <c:idx val="3"/>
              <c:layout>
                <c:manualLayout>
                  <c:x val="0"/>
                  <c:y val="-7.870370370370370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089-4ABC-B1DE-4FC2FA6606BB}"/>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MoH!$R$37:$R$40</c:f>
              <c:strCache>
                <c:ptCount val="4"/>
                <c:pt idx="0">
                  <c:v>Whatsapp</c:v>
                </c:pt>
                <c:pt idx="1">
                  <c:v>Sermon</c:v>
                </c:pt>
                <c:pt idx="2">
                  <c:v>Men’s Fellowship</c:v>
                </c:pt>
                <c:pt idx="3">
                  <c:v>Youth group </c:v>
                </c:pt>
              </c:strCache>
            </c:strRef>
          </c:cat>
          <c:val>
            <c:numRef>
              <c:f>MoH!$S$37:$S$40</c:f>
              <c:numCache>
                <c:formatCode>#,##0</c:formatCode>
                <c:ptCount val="4"/>
                <c:pt idx="0">
                  <c:v>110268.99989722615</c:v>
                </c:pt>
                <c:pt idx="1">
                  <c:v>2731.6146651984686</c:v>
                </c:pt>
                <c:pt idx="2">
                  <c:v>577.48146610036179</c:v>
                </c:pt>
                <c:pt idx="3">
                  <c:v>695.82397147501433</c:v>
                </c:pt>
              </c:numCache>
            </c:numRef>
          </c:val>
          <c:extLst>
            <c:ext xmlns:c16="http://schemas.microsoft.com/office/drawing/2014/chart" uri="{C3380CC4-5D6E-409C-BE32-E72D297353CC}">
              <c16:uniqueId val="{00000003-0089-4ABC-B1DE-4FC2FA6606BB}"/>
            </c:ext>
          </c:extLst>
        </c:ser>
        <c:ser>
          <c:idx val="1"/>
          <c:order val="1"/>
          <c:tx>
            <c:strRef>
              <c:f>MoH!$T$36</c:f>
              <c:strCache>
                <c:ptCount val="1"/>
                <c:pt idx="0">
                  <c:v>Males</c:v>
                </c:pt>
              </c:strCache>
            </c:strRef>
          </c:tx>
          <c:spPr>
            <a:solidFill>
              <a:schemeClr val="accent2"/>
            </a:solidFill>
            <a:ln>
              <a:noFill/>
            </a:ln>
            <a:effectLst/>
          </c:spPr>
          <c:invertIfNegative val="0"/>
          <c:dLbls>
            <c:dLbl>
              <c:idx val="1"/>
              <c:layout>
                <c:manualLayout>
                  <c:x val="2.164111197827028E-3"/>
                  <c:y val="-0.157407407407407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089-4ABC-B1DE-4FC2FA6606BB}"/>
                </c:ext>
              </c:extLst>
            </c:dLbl>
            <c:dLbl>
              <c:idx val="2"/>
              <c:layout>
                <c:manualLayout>
                  <c:x val="-2.1641111978271867E-3"/>
                  <c:y val="-0.1388888888888889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089-4ABC-B1DE-4FC2FA6606BB}"/>
                </c:ext>
              </c:extLst>
            </c:dLbl>
            <c:dLbl>
              <c:idx val="3"/>
              <c:layout>
                <c:manualLayout>
                  <c:x val="0"/>
                  <c:y val="-0.138888888888888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089-4ABC-B1DE-4FC2FA6606BB}"/>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MoH!$R$37:$R$40</c:f>
              <c:strCache>
                <c:ptCount val="4"/>
                <c:pt idx="0">
                  <c:v>Whatsapp</c:v>
                </c:pt>
                <c:pt idx="1">
                  <c:v>Sermon</c:v>
                </c:pt>
                <c:pt idx="2">
                  <c:v>Men’s Fellowship</c:v>
                </c:pt>
                <c:pt idx="3">
                  <c:v>Youth group </c:v>
                </c:pt>
              </c:strCache>
            </c:strRef>
          </c:cat>
          <c:val>
            <c:numRef>
              <c:f>MoH!$T$37:$T$40</c:f>
              <c:numCache>
                <c:formatCode>#,##0</c:formatCode>
                <c:ptCount val="4"/>
                <c:pt idx="0">
                  <c:v>79849.965442818939</c:v>
                </c:pt>
                <c:pt idx="1">
                  <c:v>1978.0657920402705</c:v>
                </c:pt>
                <c:pt idx="2">
                  <c:v>418.17623407267581</c:v>
                </c:pt>
                <c:pt idx="3">
                  <c:v>503.87253106811386</c:v>
                </c:pt>
              </c:numCache>
            </c:numRef>
          </c:val>
          <c:extLst>
            <c:ext xmlns:c16="http://schemas.microsoft.com/office/drawing/2014/chart" uri="{C3380CC4-5D6E-409C-BE32-E72D297353CC}">
              <c16:uniqueId val="{00000007-0089-4ABC-B1DE-4FC2FA6606BB}"/>
            </c:ext>
          </c:extLst>
        </c:ser>
        <c:dLbls>
          <c:dLblPos val="ctr"/>
          <c:showLegendKey val="0"/>
          <c:showVal val="1"/>
          <c:showCatName val="0"/>
          <c:showSerName val="0"/>
          <c:showPercent val="0"/>
          <c:showBubbleSize val="0"/>
        </c:dLbls>
        <c:gapWidth val="150"/>
        <c:overlap val="100"/>
        <c:axId val="1290385839"/>
        <c:axId val="1290382095"/>
      </c:barChart>
      <c:catAx>
        <c:axId val="1290385839"/>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Gill Sans MT" panose="020B0502020104020203" pitchFamily="34" charset="0"/>
                <a:ea typeface="+mn-ea"/>
                <a:cs typeface="+mn-cs"/>
              </a:defRPr>
            </a:pPr>
            <a:endParaRPr lang="en-US"/>
          </a:p>
        </c:txPr>
        <c:crossAx val="1290382095"/>
        <c:crosses val="autoZero"/>
        <c:auto val="1"/>
        <c:lblAlgn val="ctr"/>
        <c:lblOffset val="100"/>
        <c:noMultiLvlLbl val="0"/>
      </c:catAx>
      <c:valAx>
        <c:axId val="129038209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ysClr val="windowText" lastClr="000000"/>
                </a:solidFill>
                <a:latin typeface="Gill Sans MT" panose="020B0502020104020203" pitchFamily="34" charset="0"/>
                <a:ea typeface="+mn-ea"/>
                <a:cs typeface="+mn-cs"/>
              </a:defRPr>
            </a:pPr>
            <a:endParaRPr lang="en-US"/>
          </a:p>
        </c:txPr>
        <c:crossAx val="1290385839"/>
        <c:crosses val="autoZero"/>
        <c:crossBetween val="between"/>
      </c:valAx>
      <c:spPr>
        <a:noFill/>
        <a:ln>
          <a:noFill/>
        </a:ln>
        <a:effectLst/>
      </c:spPr>
    </c:plotArea>
    <c:legend>
      <c:legendPos val="b"/>
      <c:layout>
        <c:manualLayout>
          <c:xMode val="edge"/>
          <c:yMode val="edge"/>
          <c:x val="3.3134757670666799E-3"/>
          <c:y val="0.90191090696996212"/>
          <c:w val="0.9912089372680396"/>
          <c:h val="7.0311315252260129E-2"/>
        </c:manualLayout>
      </c:layout>
      <c:overlay val="0"/>
      <c:spPr>
        <a:solidFill>
          <a:schemeClr val="bg1">
            <a:lumMod val="95000"/>
          </a:schemeClr>
        </a:solid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Gill Sans MT" panose="020B0502020104020203"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Gill Sans MT" panose="020B0502020104020203"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solidFill>
                <a:latin typeface="Gill Sans MT" panose="020B0502020104020203" pitchFamily="34" charset="0"/>
                <a:ea typeface="+mn-ea"/>
                <a:cs typeface="+mn-cs"/>
              </a:defRPr>
            </a:pPr>
            <a:r>
              <a:rPr lang="en-ZW" sz="1100" b="1"/>
              <a:t>Title:  FY20 HIV Self Testing</a:t>
            </a:r>
          </a:p>
        </c:rich>
      </c:tx>
      <c:layout>
        <c:manualLayout>
          <c:xMode val="edge"/>
          <c:yMode val="edge"/>
          <c:x val="0.2922013070513837"/>
          <c:y val="1.3888888888888888E-2"/>
        </c:manualLayout>
      </c:layout>
      <c:overlay val="0"/>
      <c:spPr>
        <a:solidFill>
          <a:schemeClr val="bg1">
            <a:lumMod val="95000"/>
          </a:schemeClr>
        </a:solidFill>
        <a:ln>
          <a:noFill/>
        </a:ln>
        <a:effectLst/>
      </c:spPr>
      <c:txPr>
        <a:bodyPr rot="0" spcFirstLastPara="1" vertOverflow="ellipsis" vert="horz" wrap="square" anchor="ctr" anchorCtr="1"/>
        <a:lstStyle/>
        <a:p>
          <a:pPr>
            <a:defRPr sz="1100" b="1" i="0" u="none" strike="noStrike" kern="1200" spc="0" baseline="0">
              <a:solidFill>
                <a:schemeClr val="tx1"/>
              </a:solidFill>
              <a:latin typeface="Gill Sans MT" panose="020B05020201040202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chemeClr val="tx1"/>
              </a:solidFill>
            </a:ln>
            <a:effectLst/>
          </c:spPr>
          <c:invertIfNegative val="0"/>
          <c:dPt>
            <c:idx val="1"/>
            <c:invertIfNegative val="0"/>
            <c:bubble3D val="0"/>
            <c:spPr>
              <a:solidFill>
                <a:srgbClr val="FFFF00"/>
              </a:solidFill>
              <a:ln>
                <a:solidFill>
                  <a:schemeClr val="tx1"/>
                </a:solidFill>
              </a:ln>
              <a:effectLst/>
            </c:spPr>
            <c:extLst>
              <c:ext xmlns:c16="http://schemas.microsoft.com/office/drawing/2014/chart" uri="{C3380CC4-5D6E-409C-BE32-E72D297353CC}">
                <c16:uniqueId val="{00000001-8D81-4AF2-8657-0781193723E0}"/>
              </c:ext>
            </c:extLst>
          </c:dPt>
          <c:dPt>
            <c:idx val="2"/>
            <c:invertIfNegative val="0"/>
            <c:bubble3D val="0"/>
            <c:spPr>
              <a:solidFill>
                <a:srgbClr val="92D050"/>
              </a:solidFill>
              <a:ln>
                <a:solidFill>
                  <a:schemeClr val="tx1"/>
                </a:solidFill>
              </a:ln>
              <a:effectLst/>
            </c:spPr>
            <c:extLst>
              <c:ext xmlns:c16="http://schemas.microsoft.com/office/drawing/2014/chart" uri="{C3380CC4-5D6E-409C-BE32-E72D297353CC}">
                <c16:uniqueId val="{00000003-8D81-4AF2-8657-0781193723E0}"/>
              </c:ext>
            </c:extLst>
          </c:dPt>
          <c:dPt>
            <c:idx val="3"/>
            <c:invertIfNegative val="0"/>
            <c:bubble3D val="0"/>
            <c:spPr>
              <a:solidFill>
                <a:schemeClr val="tx2">
                  <a:lumMod val="75000"/>
                </a:schemeClr>
              </a:solidFill>
              <a:ln>
                <a:solidFill>
                  <a:schemeClr val="tx1"/>
                </a:solidFill>
              </a:ln>
              <a:effectLst/>
            </c:spPr>
            <c:extLst>
              <c:ext xmlns:c16="http://schemas.microsoft.com/office/drawing/2014/chart" uri="{C3380CC4-5D6E-409C-BE32-E72D297353CC}">
                <c16:uniqueId val="{00000005-8D81-4AF2-8657-0781193723E0}"/>
              </c:ext>
            </c:extLst>
          </c:dPt>
          <c:dPt>
            <c:idx val="4"/>
            <c:invertIfNegative val="0"/>
            <c:bubble3D val="0"/>
            <c:spPr>
              <a:solidFill>
                <a:srgbClr val="FF0000"/>
              </a:solidFill>
              <a:ln>
                <a:solidFill>
                  <a:schemeClr val="tx1"/>
                </a:solidFill>
              </a:ln>
              <a:effectLst/>
            </c:spPr>
            <c:extLst>
              <c:ext xmlns:c16="http://schemas.microsoft.com/office/drawing/2014/chart" uri="{C3380CC4-5D6E-409C-BE32-E72D297353CC}">
                <c16:uniqueId val="{00000007-8D81-4AF2-8657-0781193723E0}"/>
              </c:ext>
            </c:extLst>
          </c:dPt>
          <c:dPt>
            <c:idx val="5"/>
            <c:invertIfNegative val="0"/>
            <c:bubble3D val="0"/>
            <c:spPr>
              <a:solidFill>
                <a:srgbClr val="FF6699"/>
              </a:solidFill>
              <a:ln>
                <a:solidFill>
                  <a:schemeClr val="tx1"/>
                </a:solidFill>
              </a:ln>
              <a:effectLst/>
            </c:spPr>
            <c:extLst>
              <c:ext xmlns:c16="http://schemas.microsoft.com/office/drawing/2014/chart" uri="{C3380CC4-5D6E-409C-BE32-E72D297353CC}">
                <c16:uniqueId val="{00000009-8D81-4AF2-8657-0781193723E0}"/>
              </c:ext>
            </c:extLst>
          </c:dPt>
          <c:dPt>
            <c:idx val="6"/>
            <c:invertIfNegative val="0"/>
            <c:bubble3D val="0"/>
            <c:spPr>
              <a:solidFill>
                <a:srgbClr val="FFC000"/>
              </a:solidFill>
              <a:ln>
                <a:solidFill>
                  <a:schemeClr val="tx1"/>
                </a:solidFill>
              </a:ln>
              <a:effectLst/>
            </c:spPr>
            <c:extLst>
              <c:ext xmlns:c16="http://schemas.microsoft.com/office/drawing/2014/chart" uri="{C3380CC4-5D6E-409C-BE32-E72D297353CC}">
                <c16:uniqueId val="{0000000B-8D81-4AF2-8657-0781193723E0}"/>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'HTS_Index-CATS'!$D$3:$N$3</c:f>
              <c:strCache>
                <c:ptCount val="7"/>
                <c:pt idx="0">
                  <c:v>Kits Distributed</c:v>
                </c:pt>
                <c:pt idx="1">
                  <c:v>Kits Used</c:v>
                </c:pt>
                <c:pt idx="2">
                  <c:v> Shared Results</c:v>
                </c:pt>
                <c:pt idx="3">
                  <c:v>Reactive Results</c:v>
                </c:pt>
                <c:pt idx="4">
                  <c:v>HTS_ TST VERIFY</c:v>
                </c:pt>
                <c:pt idx="5">
                  <c:v>HTS _ POS</c:v>
                </c:pt>
                <c:pt idx="6">
                  <c:v>TX _ NEW VERIFY</c:v>
                </c:pt>
              </c:strCache>
              <c:extLst/>
            </c:strRef>
          </c:cat>
          <c:val>
            <c:numRef>
              <c:f>'HTS_Index-CATS'!$D$14:$N$14</c:f>
              <c:numCache>
                <c:formatCode>#,##0</c:formatCode>
                <c:ptCount val="7"/>
                <c:pt idx="0">
                  <c:v>3797</c:v>
                </c:pt>
                <c:pt idx="1">
                  <c:v>3763</c:v>
                </c:pt>
                <c:pt idx="2">
                  <c:v>3698</c:v>
                </c:pt>
                <c:pt idx="3">
                  <c:v>190</c:v>
                </c:pt>
                <c:pt idx="4">
                  <c:v>172</c:v>
                </c:pt>
                <c:pt idx="5">
                  <c:v>162</c:v>
                </c:pt>
                <c:pt idx="6">
                  <c:v>162</c:v>
                </c:pt>
              </c:numCache>
              <c:extLst/>
            </c:numRef>
          </c:val>
          <c:extLst>
            <c:ext xmlns:c16="http://schemas.microsoft.com/office/drawing/2014/chart" uri="{C3380CC4-5D6E-409C-BE32-E72D297353CC}">
              <c16:uniqueId val="{0000000C-8D81-4AF2-8657-0781193723E0}"/>
            </c:ext>
          </c:extLst>
        </c:ser>
        <c:dLbls>
          <c:dLblPos val="outEnd"/>
          <c:showLegendKey val="0"/>
          <c:showVal val="1"/>
          <c:showCatName val="0"/>
          <c:showSerName val="0"/>
          <c:showPercent val="0"/>
          <c:showBubbleSize val="0"/>
        </c:dLbls>
        <c:gapWidth val="219"/>
        <c:overlap val="-27"/>
        <c:axId val="1371601215"/>
        <c:axId val="1371587487"/>
      </c:barChart>
      <c:catAx>
        <c:axId val="1371601215"/>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Gill Sans MT" panose="020B0502020104020203" pitchFamily="34" charset="0"/>
                <a:ea typeface="+mn-ea"/>
                <a:cs typeface="+mn-cs"/>
              </a:defRPr>
            </a:pPr>
            <a:endParaRPr lang="en-US"/>
          </a:p>
        </c:txPr>
        <c:crossAx val="1371587487"/>
        <c:crosses val="autoZero"/>
        <c:auto val="1"/>
        <c:lblAlgn val="ctr"/>
        <c:lblOffset val="100"/>
        <c:noMultiLvlLbl val="0"/>
      </c:catAx>
      <c:valAx>
        <c:axId val="137158748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solidFill>
                <a:latin typeface="Gill Sans MT" panose="020B0502020104020203" pitchFamily="34" charset="0"/>
                <a:ea typeface="+mn-ea"/>
                <a:cs typeface="+mn-cs"/>
              </a:defRPr>
            </a:pPr>
            <a:endParaRPr lang="en-US"/>
          </a:p>
        </c:txPr>
        <c:crossAx val="1371601215"/>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Gill Sans MT" panose="020B0502020104020203"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0.37385</cdr:x>
      <cdr:y>0.5</cdr:y>
    </cdr:from>
    <cdr:to>
      <cdr:x>0.47788</cdr:x>
      <cdr:y>0.56669</cdr:y>
    </cdr:to>
    <cdr:sp macro="" textlink="">
      <cdr:nvSpPr>
        <cdr:cNvPr id="2" name="TextBox 1"/>
        <cdr:cNvSpPr txBox="1"/>
      </cdr:nvSpPr>
      <cdr:spPr>
        <a:xfrm xmlns:a="http://schemas.openxmlformats.org/drawingml/2006/main">
          <a:off x="2002970" y="1566953"/>
          <a:ext cx="557348" cy="2090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800" b="1" dirty="0">
              <a:solidFill>
                <a:srgbClr val="FF0000"/>
              </a:solidFill>
              <a:latin typeface="Gill Sans MT" panose="020B0502020104020203" pitchFamily="34" charset="0"/>
            </a:rPr>
            <a:t>4,710</a:t>
          </a:r>
        </a:p>
      </cdr:txBody>
    </cdr:sp>
  </cdr:relSizeAnchor>
  <cdr:relSizeAnchor xmlns:cdr="http://schemas.openxmlformats.org/drawingml/2006/chartDrawing">
    <cdr:from>
      <cdr:x>0.14439</cdr:x>
      <cdr:y>0.11518</cdr:y>
    </cdr:from>
    <cdr:to>
      <cdr:x>0.24842</cdr:x>
      <cdr:y>0.18187</cdr:y>
    </cdr:to>
    <cdr:sp macro="" textlink="">
      <cdr:nvSpPr>
        <cdr:cNvPr id="3" name="TextBox 1"/>
        <cdr:cNvSpPr txBox="1"/>
      </cdr:nvSpPr>
      <cdr:spPr>
        <a:xfrm xmlns:a="http://schemas.openxmlformats.org/drawingml/2006/main">
          <a:off x="773610" y="360966"/>
          <a:ext cx="557348" cy="2090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W" sz="800" b="1" dirty="0">
              <a:solidFill>
                <a:srgbClr val="FF0000"/>
              </a:solidFill>
              <a:latin typeface="Gill Sans MT" panose="020B0502020104020203" pitchFamily="34" charset="0"/>
            </a:rPr>
            <a:t>190,119</a:t>
          </a:r>
        </a:p>
      </cdr:txBody>
    </cdr:sp>
  </cdr:relSizeAnchor>
  <cdr:relSizeAnchor xmlns:cdr="http://schemas.openxmlformats.org/drawingml/2006/chartDrawing">
    <cdr:from>
      <cdr:x>0.60602</cdr:x>
      <cdr:y>0.5</cdr:y>
    </cdr:from>
    <cdr:to>
      <cdr:x>0.71005</cdr:x>
      <cdr:y>0.56669</cdr:y>
    </cdr:to>
    <cdr:sp macro="" textlink="">
      <cdr:nvSpPr>
        <cdr:cNvPr id="4" name="TextBox 1"/>
        <cdr:cNvSpPr txBox="1"/>
      </cdr:nvSpPr>
      <cdr:spPr>
        <a:xfrm xmlns:a="http://schemas.openxmlformats.org/drawingml/2006/main">
          <a:off x="3246844" y="1566953"/>
          <a:ext cx="557348" cy="2090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W" sz="800" b="1" dirty="0">
              <a:solidFill>
                <a:srgbClr val="FF0000"/>
              </a:solidFill>
              <a:latin typeface="Gill Sans MT" panose="020B0502020104020203" pitchFamily="34" charset="0"/>
            </a:rPr>
            <a:t>996</a:t>
          </a:r>
        </a:p>
      </cdr:txBody>
    </cdr:sp>
  </cdr:relSizeAnchor>
  <cdr:relSizeAnchor xmlns:cdr="http://schemas.openxmlformats.org/drawingml/2006/chartDrawing">
    <cdr:from>
      <cdr:x>0.8176</cdr:x>
      <cdr:y>0.5</cdr:y>
    </cdr:from>
    <cdr:to>
      <cdr:x>0.91486</cdr:x>
      <cdr:y>0.55854</cdr:y>
    </cdr:to>
    <cdr:sp macro="" textlink="">
      <cdr:nvSpPr>
        <cdr:cNvPr id="5" name="TextBox 1"/>
        <cdr:cNvSpPr txBox="1"/>
      </cdr:nvSpPr>
      <cdr:spPr>
        <a:xfrm xmlns:a="http://schemas.openxmlformats.org/drawingml/2006/main">
          <a:off x="4380410" y="1566953"/>
          <a:ext cx="521062" cy="1834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W" sz="800" b="1" dirty="0">
              <a:solidFill>
                <a:srgbClr val="FF0000"/>
              </a:solidFill>
              <a:latin typeface="Gill Sans MT" panose="020B0502020104020203" pitchFamily="34" charset="0"/>
            </a:rPr>
            <a:t>1,200</a:t>
          </a:r>
        </a:p>
      </cdr:txBody>
    </cdr:sp>
  </cdr:relSizeAnchor>
</c:userShapes>
</file>

<file path=ppt/drawings/drawing2.xml><?xml version="1.0" encoding="utf-8"?>
<c:userShapes xmlns:c="http://schemas.openxmlformats.org/drawingml/2006/chart">
  <cdr:relSizeAnchor xmlns:cdr="http://schemas.openxmlformats.org/drawingml/2006/chartDrawing">
    <cdr:from>
      <cdr:x>0.70995</cdr:x>
      <cdr:y>0</cdr:y>
    </cdr:from>
    <cdr:to>
      <cdr:x>0.98356</cdr:x>
      <cdr:y>0.26374</cdr:y>
    </cdr:to>
    <cdr:sp macro="" textlink="">
      <cdr:nvSpPr>
        <cdr:cNvPr id="2" name="TextBox 1"/>
        <cdr:cNvSpPr txBox="1"/>
      </cdr:nvSpPr>
      <cdr:spPr>
        <a:xfrm xmlns:a="http://schemas.openxmlformats.org/drawingml/2006/main">
          <a:off x="7119460" y="0"/>
          <a:ext cx="2743827" cy="708121"/>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prstDash val="lgDashDot"/>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ZA" sz="800" b="1" dirty="0">
              <a:solidFill>
                <a:srgbClr val="FF0000"/>
              </a:solidFill>
              <a:effectLst/>
              <a:latin typeface="Gill Sans MT" panose="020B0502020104020203" pitchFamily="34" charset="0"/>
              <a:ea typeface="+mn-ea"/>
              <a:cs typeface="+mn-cs"/>
            </a:rPr>
            <a:t>Key Highlights:</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ZA" sz="800" dirty="0">
              <a:effectLst/>
              <a:latin typeface="Gill Sans MT" panose="020B0502020104020203" pitchFamily="34" charset="0"/>
              <a:ea typeface="+mn-ea"/>
              <a:cs typeface="+mn-cs"/>
            </a:rPr>
            <a:t>- 3,797</a:t>
          </a:r>
          <a:r>
            <a:rPr lang="en-ZA" sz="800" baseline="0" dirty="0">
              <a:effectLst/>
              <a:latin typeface="Gill Sans MT" panose="020B0502020104020203" pitchFamily="34" charset="0"/>
              <a:ea typeface="+mn-ea"/>
              <a:cs typeface="+mn-cs"/>
            </a:rPr>
            <a:t> HIV Self-Test Kits Distributed.</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ZA" sz="800" baseline="0" dirty="0">
              <a:effectLst/>
              <a:latin typeface="Gill Sans MT" panose="020B0502020104020203" pitchFamily="34" charset="0"/>
              <a:ea typeface="+mn-ea"/>
              <a:cs typeface="+mn-cs"/>
            </a:rPr>
            <a:t>- 99% (3,763/3,797) HIV Self-Test Kits Used</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ZA" sz="800" baseline="0" dirty="0">
              <a:effectLst/>
              <a:latin typeface="Gill Sans MT" panose="020B0502020104020203" pitchFamily="34" charset="0"/>
              <a:ea typeface="+mn-ea"/>
              <a:cs typeface="+mn-cs"/>
            </a:rPr>
            <a:t>- 5% (190/3,698) Reactive Rate.</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ZA" sz="800" baseline="0" dirty="0">
              <a:effectLst/>
              <a:latin typeface="Gill Sans MT" panose="020B0502020104020203" pitchFamily="34" charset="0"/>
              <a:ea typeface="+mn-ea"/>
              <a:cs typeface="+mn-cs"/>
            </a:rPr>
            <a:t>- 100% (130/130) ART Linkage Rate</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ZA" sz="800" baseline="0" dirty="0">
            <a:effectLst/>
            <a:latin typeface="Gill Sans MT" panose="020B0502020104020203" pitchFamily="34" charset="0"/>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D1CEC-571A-A34E-9D64-FA0DD9B19C17}" type="datetimeFigureOut">
              <a:rPr lang="en-GB" smtClean="0"/>
              <a:t>20/10/2020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25925-B537-424F-B067-53C9EF91821E}" type="slidenum">
              <a:rPr lang="en-GB" smtClean="0"/>
              <a:t>‹#›</a:t>
            </a:fld>
            <a:endParaRPr lang="en-GB"/>
          </a:p>
        </p:txBody>
      </p:sp>
    </p:spTree>
    <p:extLst>
      <p:ext uri="{BB962C8B-B14F-4D97-AF65-F5344CB8AC3E}">
        <p14:creationId xmlns:p14="http://schemas.microsoft.com/office/powerpoint/2010/main" val="82753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the Zvandiri programme, highlighting the role of CATS (peer counsellors) across the HIV cascade, integrated within national HIV services and managing case loads between the Health Facility and Community</a:t>
            </a:r>
          </a:p>
        </p:txBody>
      </p:sp>
      <p:sp>
        <p:nvSpPr>
          <p:cNvPr id="4" name="Slide Number Placeholder 3"/>
          <p:cNvSpPr>
            <a:spLocks noGrp="1"/>
          </p:cNvSpPr>
          <p:nvPr>
            <p:ph type="sldNum" sz="quarter" idx="5"/>
          </p:nvPr>
        </p:nvSpPr>
        <p:spPr/>
        <p:txBody>
          <a:bodyPr/>
          <a:lstStyle/>
          <a:p>
            <a:fld id="{CA625925-B537-424F-B067-53C9EF91821E}" type="slidenum">
              <a:rPr lang="en-GB" smtClean="0"/>
              <a:t>3</a:t>
            </a:fld>
            <a:endParaRPr lang="en-GB"/>
          </a:p>
        </p:txBody>
      </p:sp>
    </p:spTree>
    <p:extLst>
      <p:ext uri="{BB962C8B-B14F-4D97-AF65-F5344CB8AC3E}">
        <p14:creationId xmlns:p14="http://schemas.microsoft.com/office/powerpoint/2010/main" val="395926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u="sng" dirty="0"/>
              <a:t>Notes to highlight: </a:t>
            </a:r>
          </a:p>
          <a:p>
            <a:pPr algn="l"/>
            <a:endParaRPr lang="en-GB" u="sng" dirty="0"/>
          </a:p>
          <a:p>
            <a:pPr algn="l"/>
            <a:r>
              <a:rPr lang="en-GB" b="1" dirty="0"/>
              <a:t>PEERS</a:t>
            </a:r>
          </a:p>
          <a:p>
            <a:pPr marL="285750" indent="-285750" algn="l">
              <a:buFont typeface="Arial" panose="020B0604020202020204" pitchFamily="34" charset="0"/>
              <a:buChar char="•"/>
            </a:pPr>
            <a:r>
              <a:rPr lang="en-GB" dirty="0"/>
              <a:t>Personal experience of HIV testing, living and growing up with HIV</a:t>
            </a:r>
          </a:p>
          <a:p>
            <a:pPr marL="285750" indent="-285750" algn="l">
              <a:buFont typeface="Arial" panose="020B0604020202020204" pitchFamily="34" charset="0"/>
              <a:buChar char="•"/>
            </a:pPr>
            <a:r>
              <a:rPr lang="en-GB" dirty="0"/>
              <a:t>Established relationships to identify contacts and link between the home and clinics</a:t>
            </a:r>
          </a:p>
          <a:p>
            <a:pPr marL="285750" indent="-285750" algn="l">
              <a:buFont typeface="Arial" panose="020B0604020202020204" pitchFamily="34" charset="0"/>
              <a:buChar char="•"/>
            </a:pPr>
            <a:endParaRPr lang="en-GB" dirty="0"/>
          </a:p>
          <a:p>
            <a:pPr algn="l"/>
            <a:r>
              <a:rPr lang="en-GB" b="1" dirty="0"/>
              <a:t>TRAINED</a:t>
            </a:r>
          </a:p>
          <a:p>
            <a:pPr marL="285750" indent="-285750" algn="l">
              <a:buFont typeface="Arial" panose="020B0604020202020204" pitchFamily="34" charset="0"/>
              <a:buChar char="•"/>
            </a:pPr>
            <a:r>
              <a:rPr lang="en-GB" dirty="0"/>
              <a:t>Equipped with the skills to provide peer-led HIV and ART information, counselling and support and index case testing</a:t>
            </a:r>
          </a:p>
          <a:p>
            <a:pPr marL="285750" indent="-285750" algn="l">
              <a:buFont typeface="Arial" panose="020B0604020202020204" pitchFamily="34" charset="0"/>
              <a:buChar char="•"/>
            </a:pPr>
            <a:r>
              <a:rPr lang="en-GB" dirty="0"/>
              <a:t>Trained by Zimbabwe MOHCC and Africaid</a:t>
            </a:r>
          </a:p>
          <a:p>
            <a:pPr algn="l"/>
            <a:endParaRPr lang="en-GB" dirty="0"/>
          </a:p>
          <a:p>
            <a:pPr algn="l"/>
            <a:r>
              <a:rPr lang="en-GB" b="1" dirty="0"/>
              <a:t>MENTORED and SUPERVISED</a:t>
            </a:r>
          </a:p>
          <a:p>
            <a:pPr marL="285750" indent="-285750" algn="l">
              <a:buFont typeface="Arial" panose="020B0604020202020204" pitchFamily="34" charset="0"/>
              <a:buChar char="•"/>
            </a:pPr>
            <a:r>
              <a:rPr lang="en-GB" dirty="0"/>
              <a:t>CATS have essential HIV and ART information, counselling, monitoring and support</a:t>
            </a:r>
          </a:p>
          <a:p>
            <a:pPr marL="285750" indent="-285750" algn="l">
              <a:buFont typeface="Arial" panose="020B0604020202020204" pitchFamily="34" charset="0"/>
              <a:buChar char="•"/>
            </a:pPr>
            <a:r>
              <a:rPr lang="en-GB" dirty="0"/>
              <a:t>They are mentored to ensure high-quality service provision within the best interest of the child</a:t>
            </a:r>
          </a:p>
          <a:p>
            <a:pPr marL="285750" indent="-285750" algn="l">
              <a:buFont typeface="Arial" panose="020B0604020202020204" pitchFamily="34" charset="0"/>
              <a:buChar char="•"/>
            </a:pPr>
            <a:r>
              <a:rPr lang="en-GB" dirty="0"/>
              <a:t>CATS support home visits, support groups, adolescent clinic days, MHealth</a:t>
            </a:r>
          </a:p>
          <a:p>
            <a:pPr marL="285750" indent="-285750" algn="l">
              <a:buFont typeface="Arial" panose="020B0604020202020204" pitchFamily="34" charset="0"/>
              <a:buChar char="•"/>
            </a:pPr>
            <a:r>
              <a:rPr lang="en-GB" dirty="0"/>
              <a:t>CATS provide information on caregiver interventions, economic strengthening </a:t>
            </a:r>
          </a:p>
          <a:p>
            <a:pPr marL="285750" indent="-285750">
              <a:buFont typeface="Arial" panose="020B0604020202020204" pitchFamily="34" charset="0"/>
              <a:buChar char="•"/>
            </a:pPr>
            <a:r>
              <a:rPr lang="en-GB" dirty="0"/>
              <a:t>Screening, identification, referral and support for protection, sexual and reproductive health services, disability, mental health,  TB, post-test counselling and support, including disclosure support.</a:t>
            </a:r>
          </a:p>
          <a:p>
            <a:pPr marL="285750" indent="-285750" algn="l">
              <a:buFont typeface="Arial" panose="020B0604020202020204" pitchFamily="34" charset="0"/>
              <a:buChar char="•"/>
            </a:pPr>
            <a:endParaRPr lang="en-GB" dirty="0"/>
          </a:p>
          <a:p>
            <a:pPr algn="l"/>
            <a:endParaRPr lang="en-GB" u="sng" dirty="0"/>
          </a:p>
          <a:p>
            <a:pPr algn="l"/>
            <a:endParaRPr lang="en-GB" u="sng" dirty="0"/>
          </a:p>
          <a:p>
            <a:pPr algn="l"/>
            <a:endParaRPr lang="en-GB" u="sng" dirty="0"/>
          </a:p>
          <a:p>
            <a:pPr algn="l"/>
            <a:endParaRPr lang="en-GB" u="sng" dirty="0"/>
          </a:p>
          <a:p>
            <a:endParaRPr lang="en-US" dirty="0"/>
          </a:p>
        </p:txBody>
      </p:sp>
      <p:sp>
        <p:nvSpPr>
          <p:cNvPr id="4" name="Slide Number Placeholder 3"/>
          <p:cNvSpPr>
            <a:spLocks noGrp="1"/>
          </p:cNvSpPr>
          <p:nvPr>
            <p:ph type="sldNum" sz="quarter" idx="10"/>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29053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FCI has been integrated within the Zvandiri </a:t>
            </a:r>
            <a:r>
              <a:rPr lang="en-US" dirty="0" err="1"/>
              <a:t>programme</a:t>
            </a:r>
            <a:r>
              <a:rPr lang="en-US" dirty="0"/>
              <a:t>, drawing on the same principle of community-based, peer-to-peer service delivery to promote the identification of HIV positive individuals and linkage to treatment, especially among children and men aged, 25-35.</a:t>
            </a:r>
          </a:p>
          <a:p>
            <a:endParaRPr lang="en-US" dirty="0">
              <a:latin typeface="Gill Sans MT" panose="020B0502020104020203" pitchFamily="34" charset="0"/>
            </a:endParaRPr>
          </a:p>
          <a:p>
            <a:r>
              <a:rPr lang="en-ZW" dirty="0">
                <a:latin typeface="Gill Sans MT" panose="020B0502020104020203" pitchFamily="34" charset="0"/>
              </a:rPr>
              <a:t>The programme is being supported by </a:t>
            </a:r>
            <a:r>
              <a:rPr lang="en-ZW" b="1" dirty="0">
                <a:latin typeface="Gill Sans MT" panose="020B0502020104020203" pitchFamily="34" charset="0"/>
              </a:rPr>
              <a:t>80</a:t>
            </a:r>
            <a:r>
              <a:rPr lang="en-ZW" dirty="0">
                <a:latin typeface="Gill Sans MT" panose="020B0502020104020203" pitchFamily="34" charset="0"/>
              </a:rPr>
              <a:t> Faith and Community initiative cadres who lead the dissemination of Messages of hope as well as supporting linkage to HIV testing services</a:t>
            </a:r>
          </a:p>
          <a:p>
            <a:endParaRPr lang="en-ZW" dirty="0">
              <a:latin typeface="Gill Sans MT" panose="020B0502020104020203" pitchFamily="34" charset="0"/>
            </a:endParaRPr>
          </a:p>
          <a:p>
            <a:r>
              <a:rPr lang="en-ZW" dirty="0">
                <a:latin typeface="Gill Sans MT" panose="020B0502020104020203" pitchFamily="34" charset="0"/>
              </a:rPr>
              <a:t>Additionally the program is being supported by </a:t>
            </a:r>
            <a:r>
              <a:rPr lang="en-ZW" b="1" dirty="0">
                <a:latin typeface="Gill Sans MT" panose="020B0502020104020203" pitchFamily="34" charset="0"/>
              </a:rPr>
              <a:t>98</a:t>
            </a:r>
            <a:r>
              <a:rPr lang="en-ZW" dirty="0">
                <a:latin typeface="Gill Sans MT" panose="020B0502020104020203" pitchFamily="34" charset="0"/>
              </a:rPr>
              <a:t> Community Adolescent Treatment Supporters(CATS) </a:t>
            </a:r>
          </a:p>
          <a:p>
            <a:endParaRPr lang="en-ZW" dirty="0">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W" dirty="0">
                <a:latin typeface="Gill Sans MT" panose="020B0502020104020203" pitchFamily="34" charset="0"/>
              </a:rPr>
              <a:t>The programme is currently supporting</a:t>
            </a:r>
            <a:r>
              <a:rPr lang="en-ZW" b="1" dirty="0">
                <a:latin typeface="Gill Sans MT" panose="020B0502020104020203" pitchFamily="34" charset="0"/>
              </a:rPr>
              <a:t> 6 </a:t>
            </a:r>
            <a:r>
              <a:rPr lang="en-ZW" dirty="0">
                <a:latin typeface="Gill Sans MT" panose="020B0502020104020203" pitchFamily="34" charset="0"/>
              </a:rPr>
              <a:t>active community posts in a partnership with a clinical partner but also in the process of opening another community post fully supported by Africaid</a:t>
            </a:r>
          </a:p>
          <a:p>
            <a:endParaRPr lang="en-ZW"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FA5D1758-ED3D-4611-B861-63A1DF032208}" type="slidenum">
              <a:rPr lang="en-US" smtClean="0"/>
              <a:t>5</a:t>
            </a:fld>
            <a:endParaRPr lang="en-US"/>
          </a:p>
        </p:txBody>
      </p:sp>
    </p:spTree>
    <p:extLst>
      <p:ext uri="{BB962C8B-B14F-4D97-AF65-F5344CB8AC3E}">
        <p14:creationId xmlns:p14="http://schemas.microsoft.com/office/powerpoint/2010/main" val="371822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ZW"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ZW"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Kushandisa</a:t>
            </a:r>
            <a:r>
              <a:rPr kumimoji="0" lang="en-ZW"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HIV self-test </a:t>
            </a:r>
            <a:r>
              <a:rPr kumimoji="0" lang="en-ZW"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zvine</a:t>
            </a:r>
            <a:r>
              <a:rPr kumimoji="0" lang="en-ZW"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style!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5D1758-ED3D-4611-B861-63A1DF032208}" type="slidenum">
              <a:rPr lang="en-US" smtClean="0"/>
              <a:t>8</a:t>
            </a:fld>
            <a:endParaRPr lang="en-US"/>
          </a:p>
        </p:txBody>
      </p:sp>
    </p:spTree>
    <p:extLst>
      <p:ext uri="{BB962C8B-B14F-4D97-AF65-F5344CB8AC3E}">
        <p14:creationId xmlns:p14="http://schemas.microsoft.com/office/powerpoint/2010/main" val="72508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A625925-B537-424F-B067-53C9EF91821E}" type="slidenum">
              <a:rPr lang="en-GB" smtClean="0"/>
              <a:t>9</a:t>
            </a:fld>
            <a:endParaRPr lang="en-GB"/>
          </a:p>
        </p:txBody>
      </p:sp>
    </p:spTree>
    <p:extLst>
      <p:ext uri="{BB962C8B-B14F-4D97-AF65-F5344CB8AC3E}">
        <p14:creationId xmlns:p14="http://schemas.microsoft.com/office/powerpoint/2010/main" val="377042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65B4-7489-1E49-87A1-B75953BD67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A3505A0-C38B-3E4E-828C-0B4F341600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DC128FB-7887-0E4C-9A46-3A4FCBE8F676}"/>
              </a:ext>
            </a:extLst>
          </p:cNvPr>
          <p:cNvSpPr>
            <a:spLocks noGrp="1"/>
          </p:cNvSpPr>
          <p:nvPr>
            <p:ph type="dt" sz="half" idx="10"/>
          </p:nvPr>
        </p:nvSpPr>
        <p:spPr/>
        <p:txBody>
          <a:bodyPr/>
          <a:lstStyle/>
          <a:p>
            <a:fld id="{275FE4B6-CA81-D84F-954D-506061C13569}" type="datetimeFigureOut">
              <a:rPr lang="en-GB" smtClean="0"/>
              <a:t>20/10/2020</a:t>
            </a:fld>
            <a:endParaRPr lang="en-GB"/>
          </a:p>
        </p:txBody>
      </p:sp>
      <p:sp>
        <p:nvSpPr>
          <p:cNvPr id="5" name="Footer Placeholder 4">
            <a:extLst>
              <a:ext uri="{FF2B5EF4-FFF2-40B4-BE49-F238E27FC236}">
                <a16:creationId xmlns:a16="http://schemas.microsoft.com/office/drawing/2014/main" id="{048DE13E-FE6B-7743-A124-EFCE68DF8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F381B-08E2-F740-AD86-ED3498061D4F}"/>
              </a:ext>
            </a:extLst>
          </p:cNvPr>
          <p:cNvSpPr>
            <a:spLocks noGrp="1"/>
          </p:cNvSpPr>
          <p:nvPr>
            <p:ph type="sldNum" sz="quarter" idx="12"/>
          </p:nvPr>
        </p:nvSpPr>
        <p:spPr/>
        <p:txBody>
          <a:bodyPr/>
          <a:lstStyle/>
          <a:p>
            <a:fld id="{5644CEFE-6B3E-BF44-AC1F-1501CAEDC973}" type="slidenum">
              <a:rPr lang="en-GB" smtClean="0"/>
              <a:t>‹#›</a:t>
            </a:fld>
            <a:endParaRPr lang="en-GB"/>
          </a:p>
        </p:txBody>
      </p:sp>
    </p:spTree>
    <p:extLst>
      <p:ext uri="{BB962C8B-B14F-4D97-AF65-F5344CB8AC3E}">
        <p14:creationId xmlns:p14="http://schemas.microsoft.com/office/powerpoint/2010/main" val="230472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93806-E3AF-EF49-A616-21FF0484804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0FBE76B-738D-F447-996A-2ABB7C4D15D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C480B8-810E-904F-80F6-B0372DDF6215}"/>
              </a:ext>
            </a:extLst>
          </p:cNvPr>
          <p:cNvSpPr>
            <a:spLocks noGrp="1"/>
          </p:cNvSpPr>
          <p:nvPr>
            <p:ph type="dt" sz="half" idx="10"/>
          </p:nvPr>
        </p:nvSpPr>
        <p:spPr/>
        <p:txBody>
          <a:bodyPr/>
          <a:lstStyle/>
          <a:p>
            <a:fld id="{275FE4B6-CA81-D84F-954D-506061C13569}" type="datetimeFigureOut">
              <a:rPr lang="en-GB" smtClean="0"/>
              <a:t>20/10/2020</a:t>
            </a:fld>
            <a:endParaRPr lang="en-GB"/>
          </a:p>
        </p:txBody>
      </p:sp>
      <p:sp>
        <p:nvSpPr>
          <p:cNvPr id="5" name="Footer Placeholder 4">
            <a:extLst>
              <a:ext uri="{FF2B5EF4-FFF2-40B4-BE49-F238E27FC236}">
                <a16:creationId xmlns:a16="http://schemas.microsoft.com/office/drawing/2014/main" id="{A4319751-082C-0442-AEA6-1A6BFA8DE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59A004-D156-8749-A771-3D6F2740634B}"/>
              </a:ext>
            </a:extLst>
          </p:cNvPr>
          <p:cNvSpPr>
            <a:spLocks noGrp="1"/>
          </p:cNvSpPr>
          <p:nvPr>
            <p:ph type="sldNum" sz="quarter" idx="12"/>
          </p:nvPr>
        </p:nvSpPr>
        <p:spPr/>
        <p:txBody>
          <a:bodyPr/>
          <a:lstStyle/>
          <a:p>
            <a:fld id="{5644CEFE-6B3E-BF44-AC1F-1501CAEDC973}" type="slidenum">
              <a:rPr lang="en-GB" smtClean="0"/>
              <a:t>‹#›</a:t>
            </a:fld>
            <a:endParaRPr lang="en-GB"/>
          </a:p>
        </p:txBody>
      </p:sp>
    </p:spTree>
    <p:extLst>
      <p:ext uri="{BB962C8B-B14F-4D97-AF65-F5344CB8AC3E}">
        <p14:creationId xmlns:p14="http://schemas.microsoft.com/office/powerpoint/2010/main" val="290159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D6EDCF-AB6C-DF48-8C52-C0A81694D9E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6A24E34-682D-0448-8C7A-6666717D0C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4F610E-CA2B-4743-8F9D-0D7FE602FA5C}"/>
              </a:ext>
            </a:extLst>
          </p:cNvPr>
          <p:cNvSpPr>
            <a:spLocks noGrp="1"/>
          </p:cNvSpPr>
          <p:nvPr>
            <p:ph type="dt" sz="half" idx="10"/>
          </p:nvPr>
        </p:nvSpPr>
        <p:spPr/>
        <p:txBody>
          <a:bodyPr/>
          <a:lstStyle/>
          <a:p>
            <a:fld id="{275FE4B6-CA81-D84F-954D-506061C13569}" type="datetimeFigureOut">
              <a:rPr lang="en-GB" smtClean="0"/>
              <a:t>20/10/2020</a:t>
            </a:fld>
            <a:endParaRPr lang="en-GB"/>
          </a:p>
        </p:txBody>
      </p:sp>
      <p:sp>
        <p:nvSpPr>
          <p:cNvPr id="5" name="Footer Placeholder 4">
            <a:extLst>
              <a:ext uri="{FF2B5EF4-FFF2-40B4-BE49-F238E27FC236}">
                <a16:creationId xmlns:a16="http://schemas.microsoft.com/office/drawing/2014/main" id="{F662DC82-C9C6-CB4E-B9E5-A1482AE4A2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E3242-76D6-8A4B-9194-B62AC970C2D8}"/>
              </a:ext>
            </a:extLst>
          </p:cNvPr>
          <p:cNvSpPr>
            <a:spLocks noGrp="1"/>
          </p:cNvSpPr>
          <p:nvPr>
            <p:ph type="sldNum" sz="quarter" idx="12"/>
          </p:nvPr>
        </p:nvSpPr>
        <p:spPr/>
        <p:txBody>
          <a:bodyPr/>
          <a:lstStyle/>
          <a:p>
            <a:fld id="{5644CEFE-6B3E-BF44-AC1F-1501CAEDC973}" type="slidenum">
              <a:rPr lang="en-GB" smtClean="0"/>
              <a:t>‹#›</a:t>
            </a:fld>
            <a:endParaRPr lang="en-GB"/>
          </a:p>
        </p:txBody>
      </p:sp>
    </p:spTree>
    <p:extLst>
      <p:ext uri="{BB962C8B-B14F-4D97-AF65-F5344CB8AC3E}">
        <p14:creationId xmlns:p14="http://schemas.microsoft.com/office/powerpoint/2010/main" val="3321009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3D6240-1AE1-A641-9508-FE273C99C17E}"/>
              </a:ext>
            </a:extLst>
          </p:cNvPr>
          <p:cNvPicPr>
            <a:picLocks noChangeAspect="1"/>
          </p:cNvPicPr>
          <p:nvPr userDrawn="1"/>
        </p:nvPicPr>
        <p:blipFill>
          <a:blip r:embed="rId2"/>
          <a:stretch>
            <a:fillRect/>
          </a:stretch>
        </p:blipFill>
        <p:spPr>
          <a:xfrm>
            <a:off x="0" y="0"/>
            <a:ext cx="1400006" cy="6858000"/>
          </a:xfrm>
          <a:prstGeom prst="rect">
            <a:avLst/>
          </a:prstGeom>
        </p:spPr>
      </p:pic>
      <p:sp>
        <p:nvSpPr>
          <p:cNvPr id="8" name="Freeform 5">
            <a:hlinkClick r:id="" action="ppaction://hlinkshowjump?jump=nextslide"/>
            <a:extLst>
              <a:ext uri="{FF2B5EF4-FFF2-40B4-BE49-F238E27FC236}">
                <a16:creationId xmlns:a16="http://schemas.microsoft.com/office/drawing/2014/main" id="{F76F5CC9-ECF6-F046-8AF0-4277F35F2536}"/>
              </a:ext>
            </a:extLst>
          </p:cNvPr>
          <p:cNvSpPr>
            <a:spLocks noEditPoints="1"/>
          </p:cNvSpPr>
          <p:nvPr userDrawn="1"/>
        </p:nvSpPr>
        <p:spPr bwMode="auto">
          <a:xfrm>
            <a:off x="862074" y="6354072"/>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5">
            <a:hlinkClick r:id="" action="ppaction://hlinkshowjump?jump=previousslide"/>
            <a:extLst>
              <a:ext uri="{FF2B5EF4-FFF2-40B4-BE49-F238E27FC236}">
                <a16:creationId xmlns:a16="http://schemas.microsoft.com/office/drawing/2014/main" id="{0844EA60-F6F7-3746-B67E-F846AF0EA69C}"/>
              </a:ext>
            </a:extLst>
          </p:cNvPr>
          <p:cNvSpPr>
            <a:spLocks noEditPoints="1"/>
          </p:cNvSpPr>
          <p:nvPr userDrawn="1"/>
        </p:nvSpPr>
        <p:spPr bwMode="auto">
          <a:xfrm>
            <a:off x="698743" y="6354072"/>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9A17DE4D-4475-8D4D-825C-E1663ED76499}"/>
              </a:ext>
            </a:extLst>
          </p:cNvPr>
          <p:cNvSpPr txBox="1"/>
          <p:nvPr userDrawn="1"/>
        </p:nvSpPr>
        <p:spPr>
          <a:xfrm>
            <a:off x="360933" y="6360796"/>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bg1"/>
                </a:solidFill>
                <a:latin typeface="Lato" panose="020F0502020204030203" pitchFamily="34" charset="0"/>
              </a:rPr>
              <a:pPr algn="r"/>
              <a:t>‹#›</a:t>
            </a:fld>
            <a:endParaRPr lang="en-US" sz="800" b="0" spc="30" baseline="0" dirty="0">
              <a:solidFill>
                <a:schemeClr val="bg1"/>
              </a:solidFill>
              <a:latin typeface="Lato" panose="020F0502020204030203" pitchFamily="34" charset="0"/>
            </a:endParaRPr>
          </a:p>
        </p:txBody>
      </p:sp>
    </p:spTree>
    <p:extLst>
      <p:ext uri="{BB962C8B-B14F-4D97-AF65-F5344CB8AC3E}">
        <p14:creationId xmlns:p14="http://schemas.microsoft.com/office/powerpoint/2010/main" val="629034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_One Colum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406B6A9-8C3D-A340-B9CA-5CEF203492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 y="6102350"/>
            <a:ext cx="12319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0981D8DF-211B-FB43-B4BD-923B8574FFBD}"/>
              </a:ext>
            </a:extLst>
          </p:cNvPr>
          <p:cNvCxnSpPr/>
          <p:nvPr userDrawn="1"/>
        </p:nvCxnSpPr>
        <p:spPr>
          <a:xfrm>
            <a:off x="792163" y="655638"/>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Freeform 5">
            <a:hlinkClick r:id="" action="ppaction://hlinkshowjump?jump=nextslide"/>
            <a:extLst>
              <a:ext uri="{FF2B5EF4-FFF2-40B4-BE49-F238E27FC236}">
                <a16:creationId xmlns:a16="http://schemas.microsoft.com/office/drawing/2014/main" id="{9EE28E18-D0FC-1D40-A073-EE4F34A4CCB8}"/>
              </a:ext>
            </a:extLst>
          </p:cNvPr>
          <p:cNvSpPr>
            <a:spLocks noEditPoints="1"/>
          </p:cNvSpPr>
          <p:nvPr userDrawn="1"/>
        </p:nvSpPr>
        <p:spPr bwMode="auto">
          <a:xfrm>
            <a:off x="11658600" y="6467475"/>
            <a:ext cx="188913" cy="18732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solidFill>
          <a:ln>
            <a:noFill/>
          </a:ln>
        </p:spPr>
        <p:txBody>
          <a:bodyPr tIns="45721" bIns="45721"/>
          <a:lstStyle/>
          <a:p>
            <a:pPr>
              <a:defRPr/>
            </a:pPr>
            <a:endParaRPr lang="en-US" sz="1351">
              <a:solidFill>
                <a:prstClr val="black"/>
              </a:solidFill>
            </a:endParaRPr>
          </a:p>
        </p:txBody>
      </p:sp>
      <p:sp>
        <p:nvSpPr>
          <p:cNvPr id="8" name="Freeform 5">
            <a:hlinkClick r:id="" action="ppaction://hlinkshowjump?jump=previousslide"/>
            <a:extLst>
              <a:ext uri="{FF2B5EF4-FFF2-40B4-BE49-F238E27FC236}">
                <a16:creationId xmlns:a16="http://schemas.microsoft.com/office/drawing/2014/main" id="{634AB4F6-7877-4449-B9D8-DBB955AB23DF}"/>
              </a:ext>
            </a:extLst>
          </p:cNvPr>
          <p:cNvSpPr>
            <a:spLocks noEditPoints="1"/>
          </p:cNvSpPr>
          <p:nvPr userDrawn="1"/>
        </p:nvSpPr>
        <p:spPr bwMode="auto">
          <a:xfrm>
            <a:off x="11441113" y="6467475"/>
            <a:ext cx="188912" cy="18732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solidFill>
          <a:ln>
            <a:noFill/>
          </a:ln>
        </p:spPr>
        <p:txBody>
          <a:bodyPr tIns="45721" bIns="45721"/>
          <a:lstStyle/>
          <a:p>
            <a:pPr>
              <a:defRPr/>
            </a:pPr>
            <a:endParaRPr lang="en-US" sz="1351">
              <a:solidFill>
                <a:prstClr val="black"/>
              </a:solidFill>
            </a:endParaRPr>
          </a:p>
        </p:txBody>
      </p:sp>
      <p:sp>
        <p:nvSpPr>
          <p:cNvPr id="9" name="TextBox 8">
            <a:extLst>
              <a:ext uri="{FF2B5EF4-FFF2-40B4-BE49-F238E27FC236}">
                <a16:creationId xmlns:a16="http://schemas.microsoft.com/office/drawing/2014/main" id="{02287610-2D6C-9744-A379-375DB861254D}"/>
              </a:ext>
            </a:extLst>
          </p:cNvPr>
          <p:cNvSpPr txBox="1"/>
          <p:nvPr userDrawn="1"/>
        </p:nvSpPr>
        <p:spPr>
          <a:xfrm>
            <a:off x="10990263" y="6475413"/>
            <a:ext cx="276225" cy="123825"/>
          </a:xfrm>
          <a:prstGeom prst="rect">
            <a:avLst/>
          </a:prstGeom>
          <a:noFill/>
        </p:spPr>
        <p:txBody>
          <a:bodyPr lIns="0" tIns="0" rIns="0" bIns="0">
            <a:spAutoFit/>
          </a:bodyPr>
          <a:lstStyle/>
          <a:p>
            <a:pPr algn="r">
              <a:defRPr/>
            </a:pPr>
            <a:fld id="{6B36F695-C255-7C49-858C-35FE707AD451}" type="slidenum">
              <a:rPr lang="en-US" sz="800" spc="31">
                <a:solidFill>
                  <a:prstClr val="white"/>
                </a:solidFill>
                <a:latin typeface="Lato" panose="020F0502020204030203" pitchFamily="34" charset="0"/>
              </a:rPr>
              <a:pPr algn="r">
                <a:defRPr/>
              </a:pPr>
              <a:t>‹#›</a:t>
            </a:fld>
            <a:endParaRPr lang="en-US" sz="800" spc="31">
              <a:solidFill>
                <a:prstClr val="white"/>
              </a:solidFill>
              <a:latin typeface="Lato" panose="020F0502020204030203" pitchFamily="34" charset="0"/>
            </a:endParaRPr>
          </a:p>
        </p:txBody>
      </p:sp>
      <p:sp>
        <p:nvSpPr>
          <p:cNvPr id="10" name="Text Placeholder 9"/>
          <p:cNvSpPr>
            <a:spLocks noGrp="1"/>
          </p:cNvSpPr>
          <p:nvPr>
            <p:ph type="body" sz="quarter" idx="10"/>
          </p:nvPr>
        </p:nvSpPr>
        <p:spPr>
          <a:xfrm>
            <a:off x="778937" y="767788"/>
            <a:ext cx="10604500" cy="511013"/>
          </a:xfrm>
          <a:prstGeom prst="rect">
            <a:avLst/>
          </a:prstGeom>
        </p:spPr>
        <p:txBody>
          <a:bodyPr lIns="0" tIns="0" rIns="0" bIns="0"/>
          <a:lstStyle>
            <a:lvl1pPr marL="0" indent="0" algn="l">
              <a:lnSpc>
                <a:spcPct val="100000"/>
              </a:lnSpc>
              <a:spcBef>
                <a:spcPts val="0"/>
              </a:spcBef>
              <a:buNone/>
              <a:defRPr sz="2201" b="0" cap="all" spc="49"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791635" y="1278801"/>
            <a:ext cx="10604500" cy="188459"/>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2" name="Text Placeholder 9"/>
          <p:cNvSpPr>
            <a:spLocks noGrp="1"/>
          </p:cNvSpPr>
          <p:nvPr>
            <p:ph type="body" sz="quarter" idx="12"/>
          </p:nvPr>
        </p:nvSpPr>
        <p:spPr>
          <a:xfrm>
            <a:off x="778941" y="2057400"/>
            <a:ext cx="10617196" cy="3657600"/>
          </a:xfrm>
          <a:prstGeom prst="rect">
            <a:avLst/>
          </a:prstGeom>
        </p:spPr>
        <p:txBody>
          <a:bodyPr lIns="0" tIns="0" rIns="0" bIns="0"/>
          <a:lstStyle>
            <a:lvl1pPr marL="0" indent="0" algn="l">
              <a:lnSpc>
                <a:spcPts val="1200"/>
              </a:lnSpc>
              <a:spcBef>
                <a:spcPts val="0"/>
              </a:spcBef>
              <a:buNone/>
              <a:defRPr sz="1051" b="0" cap="none" spc="0" baseline="0">
                <a:solidFill>
                  <a:schemeClr val="accent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983907228"/>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32A8-8411-8E47-B82C-BDC82F01E32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8818D87-ABD0-2C46-BE2A-30552E2DD8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A1DFAE-45B5-8F43-AE44-A1079448DB36}"/>
              </a:ext>
            </a:extLst>
          </p:cNvPr>
          <p:cNvSpPr>
            <a:spLocks noGrp="1"/>
          </p:cNvSpPr>
          <p:nvPr>
            <p:ph type="dt" sz="half" idx="10"/>
          </p:nvPr>
        </p:nvSpPr>
        <p:spPr/>
        <p:txBody>
          <a:bodyPr/>
          <a:lstStyle/>
          <a:p>
            <a:fld id="{275FE4B6-CA81-D84F-954D-506061C13569}" type="datetimeFigureOut">
              <a:rPr lang="en-GB" smtClean="0"/>
              <a:t>20/10/2020</a:t>
            </a:fld>
            <a:endParaRPr lang="en-GB"/>
          </a:p>
        </p:txBody>
      </p:sp>
      <p:sp>
        <p:nvSpPr>
          <p:cNvPr id="5" name="Footer Placeholder 4">
            <a:extLst>
              <a:ext uri="{FF2B5EF4-FFF2-40B4-BE49-F238E27FC236}">
                <a16:creationId xmlns:a16="http://schemas.microsoft.com/office/drawing/2014/main" id="{EBFA6F26-1C75-E641-85C7-CF5E4213AA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0D68E9-AB17-354E-913A-C90130B36B9C}"/>
              </a:ext>
            </a:extLst>
          </p:cNvPr>
          <p:cNvSpPr>
            <a:spLocks noGrp="1"/>
          </p:cNvSpPr>
          <p:nvPr>
            <p:ph type="sldNum" sz="quarter" idx="12"/>
          </p:nvPr>
        </p:nvSpPr>
        <p:spPr/>
        <p:txBody>
          <a:bodyPr/>
          <a:lstStyle/>
          <a:p>
            <a:fld id="{5644CEFE-6B3E-BF44-AC1F-1501CAEDC973}" type="slidenum">
              <a:rPr lang="en-GB" smtClean="0"/>
              <a:t>‹#›</a:t>
            </a:fld>
            <a:endParaRPr lang="en-GB"/>
          </a:p>
        </p:txBody>
      </p:sp>
    </p:spTree>
    <p:extLst>
      <p:ext uri="{BB962C8B-B14F-4D97-AF65-F5344CB8AC3E}">
        <p14:creationId xmlns:p14="http://schemas.microsoft.com/office/powerpoint/2010/main" val="8480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E07F-BE96-8A4D-8F50-1E827EED526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528A263-2FDC-7C41-AD3F-B383F2EA7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A9C94A-B83C-4E43-AFE8-25EAB3495052}"/>
              </a:ext>
            </a:extLst>
          </p:cNvPr>
          <p:cNvSpPr>
            <a:spLocks noGrp="1"/>
          </p:cNvSpPr>
          <p:nvPr>
            <p:ph type="dt" sz="half" idx="10"/>
          </p:nvPr>
        </p:nvSpPr>
        <p:spPr/>
        <p:txBody>
          <a:bodyPr/>
          <a:lstStyle/>
          <a:p>
            <a:fld id="{275FE4B6-CA81-D84F-954D-506061C13569}" type="datetimeFigureOut">
              <a:rPr lang="en-GB" smtClean="0"/>
              <a:t>20/10/2020</a:t>
            </a:fld>
            <a:endParaRPr lang="en-GB"/>
          </a:p>
        </p:txBody>
      </p:sp>
      <p:sp>
        <p:nvSpPr>
          <p:cNvPr id="5" name="Footer Placeholder 4">
            <a:extLst>
              <a:ext uri="{FF2B5EF4-FFF2-40B4-BE49-F238E27FC236}">
                <a16:creationId xmlns:a16="http://schemas.microsoft.com/office/drawing/2014/main" id="{B39EA726-FDBF-AB4A-AE5D-4692D2A895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18CAA2-9E32-DB4C-B636-DBF4B04B45CB}"/>
              </a:ext>
            </a:extLst>
          </p:cNvPr>
          <p:cNvSpPr>
            <a:spLocks noGrp="1"/>
          </p:cNvSpPr>
          <p:nvPr>
            <p:ph type="sldNum" sz="quarter" idx="12"/>
          </p:nvPr>
        </p:nvSpPr>
        <p:spPr/>
        <p:txBody>
          <a:bodyPr/>
          <a:lstStyle/>
          <a:p>
            <a:fld id="{5644CEFE-6B3E-BF44-AC1F-1501CAEDC973}" type="slidenum">
              <a:rPr lang="en-GB" smtClean="0"/>
              <a:t>‹#›</a:t>
            </a:fld>
            <a:endParaRPr lang="en-GB"/>
          </a:p>
        </p:txBody>
      </p:sp>
    </p:spTree>
    <p:extLst>
      <p:ext uri="{BB962C8B-B14F-4D97-AF65-F5344CB8AC3E}">
        <p14:creationId xmlns:p14="http://schemas.microsoft.com/office/powerpoint/2010/main" val="423430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25C2-13C3-6743-9F5F-F2E3474DC48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D302B82-EE8B-1343-BA8D-0EDB6256444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6754C52-0B32-BE4E-A2B8-E3C73EA9916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88D0D6F-CE68-1B45-8CED-961E2D4B83A3}"/>
              </a:ext>
            </a:extLst>
          </p:cNvPr>
          <p:cNvSpPr>
            <a:spLocks noGrp="1"/>
          </p:cNvSpPr>
          <p:nvPr>
            <p:ph type="dt" sz="half" idx="10"/>
          </p:nvPr>
        </p:nvSpPr>
        <p:spPr/>
        <p:txBody>
          <a:bodyPr/>
          <a:lstStyle/>
          <a:p>
            <a:fld id="{275FE4B6-CA81-D84F-954D-506061C13569}" type="datetimeFigureOut">
              <a:rPr lang="en-GB" smtClean="0"/>
              <a:t>20/10/2020</a:t>
            </a:fld>
            <a:endParaRPr lang="en-GB"/>
          </a:p>
        </p:txBody>
      </p:sp>
      <p:sp>
        <p:nvSpPr>
          <p:cNvPr id="6" name="Footer Placeholder 5">
            <a:extLst>
              <a:ext uri="{FF2B5EF4-FFF2-40B4-BE49-F238E27FC236}">
                <a16:creationId xmlns:a16="http://schemas.microsoft.com/office/drawing/2014/main" id="{47A9F47B-7A70-214F-8E7F-BBB06F5352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ED0615-35F1-1B44-BA3B-F2F8DBF97A18}"/>
              </a:ext>
            </a:extLst>
          </p:cNvPr>
          <p:cNvSpPr>
            <a:spLocks noGrp="1"/>
          </p:cNvSpPr>
          <p:nvPr>
            <p:ph type="sldNum" sz="quarter" idx="12"/>
          </p:nvPr>
        </p:nvSpPr>
        <p:spPr/>
        <p:txBody>
          <a:bodyPr/>
          <a:lstStyle/>
          <a:p>
            <a:fld id="{5644CEFE-6B3E-BF44-AC1F-1501CAEDC973}" type="slidenum">
              <a:rPr lang="en-GB" smtClean="0"/>
              <a:t>‹#›</a:t>
            </a:fld>
            <a:endParaRPr lang="en-GB"/>
          </a:p>
        </p:txBody>
      </p:sp>
    </p:spTree>
    <p:extLst>
      <p:ext uri="{BB962C8B-B14F-4D97-AF65-F5344CB8AC3E}">
        <p14:creationId xmlns:p14="http://schemas.microsoft.com/office/powerpoint/2010/main" val="375368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7BC6-CECE-2849-85E6-DE3583C7BD7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3AE01A0-75ED-1149-BC8C-C9040A7185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1D2AA5B-B374-D04D-9875-C1937844194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E31A218-586F-9E48-835B-E2AA917C1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2B286C-0311-BD42-804A-6ECE40E40E9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36219C5-30AF-B74C-9EE8-A72B1A939689}"/>
              </a:ext>
            </a:extLst>
          </p:cNvPr>
          <p:cNvSpPr>
            <a:spLocks noGrp="1"/>
          </p:cNvSpPr>
          <p:nvPr>
            <p:ph type="dt" sz="half" idx="10"/>
          </p:nvPr>
        </p:nvSpPr>
        <p:spPr/>
        <p:txBody>
          <a:bodyPr/>
          <a:lstStyle/>
          <a:p>
            <a:fld id="{275FE4B6-CA81-D84F-954D-506061C13569}" type="datetimeFigureOut">
              <a:rPr lang="en-GB" smtClean="0"/>
              <a:t>20/10/2020</a:t>
            </a:fld>
            <a:endParaRPr lang="en-GB"/>
          </a:p>
        </p:txBody>
      </p:sp>
      <p:sp>
        <p:nvSpPr>
          <p:cNvPr id="8" name="Footer Placeholder 7">
            <a:extLst>
              <a:ext uri="{FF2B5EF4-FFF2-40B4-BE49-F238E27FC236}">
                <a16:creationId xmlns:a16="http://schemas.microsoft.com/office/drawing/2014/main" id="{BF9A7E96-AB47-0046-9E39-C8356BD23B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F01E68F-5814-B548-AACE-87E990875D80}"/>
              </a:ext>
            </a:extLst>
          </p:cNvPr>
          <p:cNvSpPr>
            <a:spLocks noGrp="1"/>
          </p:cNvSpPr>
          <p:nvPr>
            <p:ph type="sldNum" sz="quarter" idx="12"/>
          </p:nvPr>
        </p:nvSpPr>
        <p:spPr/>
        <p:txBody>
          <a:bodyPr/>
          <a:lstStyle/>
          <a:p>
            <a:fld id="{5644CEFE-6B3E-BF44-AC1F-1501CAEDC973}" type="slidenum">
              <a:rPr lang="en-GB" smtClean="0"/>
              <a:t>‹#›</a:t>
            </a:fld>
            <a:endParaRPr lang="en-GB"/>
          </a:p>
        </p:txBody>
      </p:sp>
    </p:spTree>
    <p:extLst>
      <p:ext uri="{BB962C8B-B14F-4D97-AF65-F5344CB8AC3E}">
        <p14:creationId xmlns:p14="http://schemas.microsoft.com/office/powerpoint/2010/main" val="334140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8605-692B-2949-8EA5-0834D3B2201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41E8372-2ACC-4C46-8BC8-3FDC6D28EB43}"/>
              </a:ext>
            </a:extLst>
          </p:cNvPr>
          <p:cNvSpPr>
            <a:spLocks noGrp="1"/>
          </p:cNvSpPr>
          <p:nvPr>
            <p:ph type="dt" sz="half" idx="10"/>
          </p:nvPr>
        </p:nvSpPr>
        <p:spPr/>
        <p:txBody>
          <a:bodyPr/>
          <a:lstStyle/>
          <a:p>
            <a:fld id="{275FE4B6-CA81-D84F-954D-506061C13569}" type="datetimeFigureOut">
              <a:rPr lang="en-GB" smtClean="0"/>
              <a:t>20/10/2020</a:t>
            </a:fld>
            <a:endParaRPr lang="en-GB"/>
          </a:p>
        </p:txBody>
      </p:sp>
      <p:sp>
        <p:nvSpPr>
          <p:cNvPr id="4" name="Footer Placeholder 3">
            <a:extLst>
              <a:ext uri="{FF2B5EF4-FFF2-40B4-BE49-F238E27FC236}">
                <a16:creationId xmlns:a16="http://schemas.microsoft.com/office/drawing/2014/main" id="{73B02F32-BA19-E947-8EF2-DCB7A76783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58625C-E082-1849-8E6C-02482EA58FB3}"/>
              </a:ext>
            </a:extLst>
          </p:cNvPr>
          <p:cNvSpPr>
            <a:spLocks noGrp="1"/>
          </p:cNvSpPr>
          <p:nvPr>
            <p:ph type="sldNum" sz="quarter" idx="12"/>
          </p:nvPr>
        </p:nvSpPr>
        <p:spPr/>
        <p:txBody>
          <a:bodyPr/>
          <a:lstStyle/>
          <a:p>
            <a:fld id="{5644CEFE-6B3E-BF44-AC1F-1501CAEDC973}" type="slidenum">
              <a:rPr lang="en-GB" smtClean="0"/>
              <a:t>‹#›</a:t>
            </a:fld>
            <a:endParaRPr lang="en-GB"/>
          </a:p>
        </p:txBody>
      </p:sp>
    </p:spTree>
    <p:extLst>
      <p:ext uri="{BB962C8B-B14F-4D97-AF65-F5344CB8AC3E}">
        <p14:creationId xmlns:p14="http://schemas.microsoft.com/office/powerpoint/2010/main" val="17780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9F28A0-19F8-8044-B8EE-1243E44A533D}"/>
              </a:ext>
            </a:extLst>
          </p:cNvPr>
          <p:cNvSpPr>
            <a:spLocks noGrp="1"/>
          </p:cNvSpPr>
          <p:nvPr>
            <p:ph type="dt" sz="half" idx="10"/>
          </p:nvPr>
        </p:nvSpPr>
        <p:spPr/>
        <p:txBody>
          <a:bodyPr/>
          <a:lstStyle/>
          <a:p>
            <a:fld id="{275FE4B6-CA81-D84F-954D-506061C13569}" type="datetimeFigureOut">
              <a:rPr lang="en-GB" smtClean="0"/>
              <a:t>20/10/2020</a:t>
            </a:fld>
            <a:endParaRPr lang="en-GB"/>
          </a:p>
        </p:txBody>
      </p:sp>
      <p:sp>
        <p:nvSpPr>
          <p:cNvPr id="3" name="Footer Placeholder 2">
            <a:extLst>
              <a:ext uri="{FF2B5EF4-FFF2-40B4-BE49-F238E27FC236}">
                <a16:creationId xmlns:a16="http://schemas.microsoft.com/office/drawing/2014/main" id="{4D4BA40C-31EB-3949-A4AC-30807565D2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840E2B-B70B-924E-8538-DE82AB76092C}"/>
              </a:ext>
            </a:extLst>
          </p:cNvPr>
          <p:cNvSpPr>
            <a:spLocks noGrp="1"/>
          </p:cNvSpPr>
          <p:nvPr>
            <p:ph type="sldNum" sz="quarter" idx="12"/>
          </p:nvPr>
        </p:nvSpPr>
        <p:spPr/>
        <p:txBody>
          <a:bodyPr/>
          <a:lstStyle/>
          <a:p>
            <a:fld id="{5644CEFE-6B3E-BF44-AC1F-1501CAEDC973}" type="slidenum">
              <a:rPr lang="en-GB" smtClean="0"/>
              <a:t>‹#›</a:t>
            </a:fld>
            <a:endParaRPr lang="en-GB"/>
          </a:p>
        </p:txBody>
      </p:sp>
    </p:spTree>
    <p:extLst>
      <p:ext uri="{BB962C8B-B14F-4D97-AF65-F5344CB8AC3E}">
        <p14:creationId xmlns:p14="http://schemas.microsoft.com/office/powerpoint/2010/main" val="314170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1811-20AA-584A-ABB1-735D4276172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20D2085-AA7A-B24E-85C7-A31493B7C8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298F414-E1F5-1040-B38F-B8DE69CEF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8687ED-8E90-7245-AC33-00576054C0AC}"/>
              </a:ext>
            </a:extLst>
          </p:cNvPr>
          <p:cNvSpPr>
            <a:spLocks noGrp="1"/>
          </p:cNvSpPr>
          <p:nvPr>
            <p:ph type="dt" sz="half" idx="10"/>
          </p:nvPr>
        </p:nvSpPr>
        <p:spPr/>
        <p:txBody>
          <a:bodyPr/>
          <a:lstStyle/>
          <a:p>
            <a:fld id="{275FE4B6-CA81-D84F-954D-506061C13569}" type="datetimeFigureOut">
              <a:rPr lang="en-GB" smtClean="0"/>
              <a:t>20/10/2020</a:t>
            </a:fld>
            <a:endParaRPr lang="en-GB"/>
          </a:p>
        </p:txBody>
      </p:sp>
      <p:sp>
        <p:nvSpPr>
          <p:cNvPr id="6" name="Footer Placeholder 5">
            <a:extLst>
              <a:ext uri="{FF2B5EF4-FFF2-40B4-BE49-F238E27FC236}">
                <a16:creationId xmlns:a16="http://schemas.microsoft.com/office/drawing/2014/main" id="{092420E9-CECC-7B48-81DC-6D65E982AE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4F3CAD-D826-1944-A8E9-E916999DE956}"/>
              </a:ext>
            </a:extLst>
          </p:cNvPr>
          <p:cNvSpPr>
            <a:spLocks noGrp="1"/>
          </p:cNvSpPr>
          <p:nvPr>
            <p:ph type="sldNum" sz="quarter" idx="12"/>
          </p:nvPr>
        </p:nvSpPr>
        <p:spPr/>
        <p:txBody>
          <a:bodyPr/>
          <a:lstStyle/>
          <a:p>
            <a:fld id="{5644CEFE-6B3E-BF44-AC1F-1501CAEDC973}" type="slidenum">
              <a:rPr lang="en-GB" smtClean="0"/>
              <a:t>‹#›</a:t>
            </a:fld>
            <a:endParaRPr lang="en-GB"/>
          </a:p>
        </p:txBody>
      </p:sp>
    </p:spTree>
    <p:extLst>
      <p:ext uri="{BB962C8B-B14F-4D97-AF65-F5344CB8AC3E}">
        <p14:creationId xmlns:p14="http://schemas.microsoft.com/office/powerpoint/2010/main" val="196061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ED43A-4F8F-1442-ADFE-09D930769C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9023018-4E61-6B46-B153-F141478196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91FF93-4081-C145-B010-E34C20FA1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DC219D-E523-5F46-A878-67AF71949F72}"/>
              </a:ext>
            </a:extLst>
          </p:cNvPr>
          <p:cNvSpPr>
            <a:spLocks noGrp="1"/>
          </p:cNvSpPr>
          <p:nvPr>
            <p:ph type="dt" sz="half" idx="10"/>
          </p:nvPr>
        </p:nvSpPr>
        <p:spPr/>
        <p:txBody>
          <a:bodyPr/>
          <a:lstStyle/>
          <a:p>
            <a:fld id="{275FE4B6-CA81-D84F-954D-506061C13569}" type="datetimeFigureOut">
              <a:rPr lang="en-GB" smtClean="0"/>
              <a:t>20/10/2020</a:t>
            </a:fld>
            <a:endParaRPr lang="en-GB"/>
          </a:p>
        </p:txBody>
      </p:sp>
      <p:sp>
        <p:nvSpPr>
          <p:cNvPr id="6" name="Footer Placeholder 5">
            <a:extLst>
              <a:ext uri="{FF2B5EF4-FFF2-40B4-BE49-F238E27FC236}">
                <a16:creationId xmlns:a16="http://schemas.microsoft.com/office/drawing/2014/main" id="{4BCFBF9B-9682-C242-928B-89D3759ECC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D6B9ED-447E-CC46-B170-D56E63B47431}"/>
              </a:ext>
            </a:extLst>
          </p:cNvPr>
          <p:cNvSpPr>
            <a:spLocks noGrp="1"/>
          </p:cNvSpPr>
          <p:nvPr>
            <p:ph type="sldNum" sz="quarter" idx="12"/>
          </p:nvPr>
        </p:nvSpPr>
        <p:spPr/>
        <p:txBody>
          <a:bodyPr/>
          <a:lstStyle/>
          <a:p>
            <a:fld id="{5644CEFE-6B3E-BF44-AC1F-1501CAEDC973}" type="slidenum">
              <a:rPr lang="en-GB" smtClean="0"/>
              <a:t>‹#›</a:t>
            </a:fld>
            <a:endParaRPr lang="en-GB"/>
          </a:p>
        </p:txBody>
      </p:sp>
    </p:spTree>
    <p:extLst>
      <p:ext uri="{BB962C8B-B14F-4D97-AF65-F5344CB8AC3E}">
        <p14:creationId xmlns:p14="http://schemas.microsoft.com/office/powerpoint/2010/main" val="256968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87FFB-674E-F249-8352-263B8AC82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F76762F-DE24-3946-81DE-C885E0671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4AFDEDD-0D2A-0C4D-95F5-3E72CFC97B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FE4B6-CA81-D84F-954D-506061C13569}" type="datetimeFigureOut">
              <a:rPr lang="en-GB" smtClean="0"/>
              <a:t>20/10/2020</a:t>
            </a:fld>
            <a:endParaRPr lang="en-GB"/>
          </a:p>
        </p:txBody>
      </p:sp>
      <p:sp>
        <p:nvSpPr>
          <p:cNvPr id="5" name="Footer Placeholder 4">
            <a:extLst>
              <a:ext uri="{FF2B5EF4-FFF2-40B4-BE49-F238E27FC236}">
                <a16:creationId xmlns:a16="http://schemas.microsoft.com/office/drawing/2014/main" id="{BE2044F0-F31A-B54F-869D-0C3844AC19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A4906E-2D73-FD46-AADA-3C589E4C48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4CEFE-6B3E-BF44-AC1F-1501CAEDC973}" type="slidenum">
              <a:rPr lang="en-GB" smtClean="0"/>
              <a:t>‹#›</a:t>
            </a:fld>
            <a:endParaRPr lang="en-GB"/>
          </a:p>
        </p:txBody>
      </p:sp>
    </p:spTree>
    <p:extLst>
      <p:ext uri="{BB962C8B-B14F-4D97-AF65-F5344CB8AC3E}">
        <p14:creationId xmlns:p14="http://schemas.microsoft.com/office/powerpoint/2010/main" val="2791847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9.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3.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a:extLst>
              <a:ext uri="{FF2B5EF4-FFF2-40B4-BE49-F238E27FC236}">
                <a16:creationId xmlns:a16="http://schemas.microsoft.com/office/drawing/2014/main" id="{DFB469D3-4958-9744-9573-0DE5AFAB4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1313" y="3832225"/>
            <a:ext cx="2960687"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81AAA0BD-9CED-4E41-87D5-1216CCECFA56}"/>
              </a:ext>
            </a:extLst>
          </p:cNvPr>
          <p:cNvSpPr>
            <a:spLocks noGrp="1"/>
          </p:cNvSpPr>
          <p:nvPr>
            <p:ph type="body" sz="quarter" idx="10"/>
          </p:nvPr>
        </p:nvSpPr>
        <p:spPr>
          <a:xfrm>
            <a:off x="1265238" y="1660525"/>
            <a:ext cx="10604500" cy="2822801"/>
          </a:xfrm>
        </p:spPr>
        <p:txBody>
          <a:bodyPr>
            <a:noAutofit/>
          </a:bodyPr>
          <a:lstStyle/>
          <a:p>
            <a:pPr algn="ctr" eaLnBrk="1" hangingPunct="1">
              <a:defRPr/>
            </a:pPr>
            <a:endParaRPr lang="en-GB" sz="3200" b="1" dirty="0">
              <a:solidFill>
                <a:schemeClr val="tx1"/>
              </a:solidFill>
            </a:endParaRPr>
          </a:p>
          <a:p>
            <a:pPr algn="ctr"/>
            <a:r>
              <a:rPr lang="en-ZW" sz="3200" b="1" dirty="0">
                <a:solidFill>
                  <a:schemeClr val="tx1"/>
                </a:solidFill>
              </a:rPr>
              <a:t>Faith and Community Initiative </a:t>
            </a:r>
          </a:p>
          <a:p>
            <a:pPr algn="ctr"/>
            <a:r>
              <a:rPr lang="en-ZW" sz="3200" b="1" dirty="0">
                <a:solidFill>
                  <a:schemeClr val="tx1"/>
                </a:solidFill>
              </a:rPr>
              <a:t>New Foundations of Hope Webinar: </a:t>
            </a:r>
          </a:p>
          <a:p>
            <a:pPr algn="ctr"/>
            <a:endParaRPr lang="en-ZW" sz="3200" b="1" dirty="0">
              <a:solidFill>
                <a:schemeClr val="tx1"/>
              </a:solidFill>
            </a:endParaRPr>
          </a:p>
          <a:p>
            <a:pPr algn="ctr"/>
            <a:r>
              <a:rPr lang="en-ZW" sz="3200" b="1" dirty="0">
                <a:solidFill>
                  <a:schemeClr val="tx1"/>
                </a:solidFill>
              </a:rPr>
              <a:t>HIV Model Programs- How to Replicate </a:t>
            </a:r>
            <a:endParaRPr lang="en-ZW" sz="3200" dirty="0">
              <a:solidFill>
                <a:schemeClr val="tx1"/>
              </a:solidFill>
            </a:endParaRPr>
          </a:p>
          <a:p>
            <a:pPr algn="ctr" eaLnBrk="1" hangingPunct="1">
              <a:defRPr/>
            </a:pPr>
            <a:endParaRPr lang="en-GB" sz="3200" b="1" dirty="0"/>
          </a:p>
          <a:p>
            <a:pPr algn="ctr" eaLnBrk="1" hangingPunct="1">
              <a:defRPr/>
            </a:pPr>
            <a:endParaRPr lang="en-ZW" sz="3200" b="1" dirty="0"/>
          </a:p>
          <a:p>
            <a:pPr algn="ctr" eaLnBrk="1" hangingPunct="1">
              <a:defRPr/>
            </a:pPr>
            <a:r>
              <a:rPr lang="en-GB" sz="3200" b="1" dirty="0"/>
              <a:t>28 OCTOBER 2020</a:t>
            </a:r>
            <a:endParaRPr lang="en-GB" sz="3200" b="1" dirty="0">
              <a:solidFill>
                <a:srgbClr val="C00000"/>
              </a:solidFill>
            </a:endParaRPr>
          </a:p>
        </p:txBody>
      </p:sp>
      <p:pic>
        <p:nvPicPr>
          <p:cNvPr id="15363" name="Picture 4">
            <a:extLst>
              <a:ext uri="{FF2B5EF4-FFF2-40B4-BE49-F238E27FC236}">
                <a16:creationId xmlns:a16="http://schemas.microsoft.com/office/drawing/2014/main" id="{8457D3D0-D6E0-114E-A503-751AEA32A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1557338"/>
            <a:ext cx="2308225"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5">
            <a:extLst>
              <a:ext uri="{FF2B5EF4-FFF2-40B4-BE49-F238E27FC236}">
                <a16:creationId xmlns:a16="http://schemas.microsoft.com/office/drawing/2014/main" id="{53B91210-1DA3-ED42-8AA9-DA6B944C0EEF}"/>
              </a:ext>
            </a:extLst>
          </p:cNvPr>
          <p:cNvSpPr txBox="1">
            <a:spLocks noChangeArrowheads="1"/>
          </p:cNvSpPr>
          <p:nvPr/>
        </p:nvSpPr>
        <p:spPr bwMode="auto">
          <a:xfrm>
            <a:off x="323850" y="355600"/>
            <a:ext cx="18827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p>
        </p:txBody>
      </p:sp>
      <p:pic>
        <p:nvPicPr>
          <p:cNvPr id="15365" name="Picture 7" descr="A picture containing food&#10;&#10;Description automatically generated">
            <a:extLst>
              <a:ext uri="{FF2B5EF4-FFF2-40B4-BE49-F238E27FC236}">
                <a16:creationId xmlns:a16="http://schemas.microsoft.com/office/drawing/2014/main" id="{82F1C20A-DBFD-B546-A713-080872DD4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944" y="472281"/>
            <a:ext cx="1093787"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a:extLst>
              <a:ext uri="{FF2B5EF4-FFF2-40B4-BE49-F238E27FC236}">
                <a16:creationId xmlns:a16="http://schemas.microsoft.com/office/drawing/2014/main" id="{CE31139C-62FF-744C-87C3-3C11FE5A54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3917" y="449263"/>
            <a:ext cx="12779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Content Placeholder 12" descr="C:\Users\Placxedes\AppData\Local\Microsoft\Windows\Temporary Internet Files\Content.Outlook\6BQDP4CM\MoHCW logo.jpg">
            <a:extLst>
              <a:ext uri="{FF2B5EF4-FFF2-40B4-BE49-F238E27FC236}">
                <a16:creationId xmlns:a16="http://schemas.microsoft.com/office/drawing/2014/main" id="{5966A0B3-D8A1-2947-8D97-209850176075}"/>
              </a:ext>
            </a:extLst>
          </p:cNvPr>
          <p:cNvPicPr>
            <a:picLocks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9276" y="346075"/>
            <a:ext cx="1092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923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B680-4B35-4774-BDEE-652466C5FCF0}"/>
              </a:ext>
            </a:extLst>
          </p:cNvPr>
          <p:cNvSpPr>
            <a:spLocks noGrp="1"/>
          </p:cNvSpPr>
          <p:nvPr>
            <p:ph type="body" sz="quarter" idx="10"/>
          </p:nvPr>
        </p:nvSpPr>
        <p:spPr/>
        <p:txBody>
          <a:bodyPr/>
          <a:lstStyle/>
          <a:p>
            <a:r>
              <a:rPr lang="en-ZW" sz="3200" b="1" dirty="0">
                <a:solidFill>
                  <a:srgbClr val="002060"/>
                </a:solidFill>
                <a:latin typeface="Lato" panose="020F0502020204030203"/>
              </a:rPr>
              <a:t>KEY LESSONS LEARNED</a:t>
            </a:r>
          </a:p>
          <a:p>
            <a:endParaRPr lang="en-ZW" b="1" dirty="0">
              <a:solidFill>
                <a:srgbClr val="002060"/>
              </a:solidFill>
              <a:latin typeface="Lato" panose="020F0502020204030203"/>
            </a:endParaRPr>
          </a:p>
        </p:txBody>
      </p:sp>
      <p:sp>
        <p:nvSpPr>
          <p:cNvPr id="4" name="TextBox 3">
            <a:extLst>
              <a:ext uri="{FF2B5EF4-FFF2-40B4-BE49-F238E27FC236}">
                <a16:creationId xmlns:a16="http://schemas.microsoft.com/office/drawing/2014/main" id="{41B5A0A9-F102-6A4F-A35C-957D6E2E1A29}"/>
              </a:ext>
            </a:extLst>
          </p:cNvPr>
          <p:cNvSpPr txBox="1"/>
          <p:nvPr/>
        </p:nvSpPr>
        <p:spPr>
          <a:xfrm>
            <a:off x="1910861" y="3627448"/>
            <a:ext cx="9581012" cy="1200329"/>
          </a:xfrm>
          <a:prstGeom prst="rect">
            <a:avLst/>
          </a:prstGeom>
          <a:noFill/>
        </p:spPr>
        <p:txBody>
          <a:bodyPr wrap="square" rtlCol="0">
            <a:spAutoFit/>
          </a:bodyPr>
          <a:lstStyle/>
          <a:p>
            <a:r>
              <a:rPr lang="en-US" sz="2400" b="1" dirty="0" err="1"/>
              <a:t>Standardised</a:t>
            </a:r>
            <a:r>
              <a:rPr lang="en-US" sz="2400" b="1" dirty="0"/>
              <a:t>, integrated training, supervision and mentorship</a:t>
            </a:r>
          </a:p>
          <a:p>
            <a:pPr marL="742932" lvl="1" indent="-285744">
              <a:buFont typeface="Arial" panose="020B0604020202020204" pitchFamily="34" charset="0"/>
              <a:buChar char="•"/>
            </a:pPr>
            <a:r>
              <a:rPr lang="en-US" sz="2400" dirty="0"/>
              <a:t>Joint development of training curricula, implementation tools</a:t>
            </a:r>
          </a:p>
          <a:p>
            <a:pPr marL="742932" lvl="1" indent="-285744">
              <a:buFont typeface="Arial" panose="020B0604020202020204" pitchFamily="34" charset="0"/>
              <a:buChar char="•"/>
            </a:pPr>
            <a:r>
              <a:rPr lang="en-US" sz="2400" dirty="0"/>
              <a:t>Joint training of FCI Champions and CATS with MoHCC</a:t>
            </a:r>
          </a:p>
        </p:txBody>
      </p:sp>
      <p:pic>
        <p:nvPicPr>
          <p:cNvPr id="5" name="Graphic 4" descr="Storytelling">
            <a:extLst>
              <a:ext uri="{FF2B5EF4-FFF2-40B4-BE49-F238E27FC236}">
                <a16:creationId xmlns:a16="http://schemas.microsoft.com/office/drawing/2014/main" id="{5D059EAD-C8A4-9A4A-9322-5D347883D34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31980" y="3627448"/>
            <a:ext cx="914400" cy="914400"/>
          </a:xfrm>
          <a:prstGeom prst="rect">
            <a:avLst/>
          </a:prstGeom>
        </p:spPr>
      </p:pic>
      <p:sp>
        <p:nvSpPr>
          <p:cNvPr id="8" name="Rectangle 7">
            <a:extLst>
              <a:ext uri="{FF2B5EF4-FFF2-40B4-BE49-F238E27FC236}">
                <a16:creationId xmlns:a16="http://schemas.microsoft.com/office/drawing/2014/main" id="{49D9F0AA-EE69-CA47-B9D8-34DEC9D8DCED}"/>
              </a:ext>
            </a:extLst>
          </p:cNvPr>
          <p:cNvSpPr/>
          <p:nvPr/>
        </p:nvSpPr>
        <p:spPr>
          <a:xfrm>
            <a:off x="2019299" y="1478244"/>
            <a:ext cx="9364137" cy="1938992"/>
          </a:xfrm>
          <a:prstGeom prst="rect">
            <a:avLst/>
          </a:prstGeom>
        </p:spPr>
        <p:txBody>
          <a:bodyPr wrap="square">
            <a:spAutoFit/>
          </a:bodyPr>
          <a:lstStyle/>
          <a:p>
            <a:r>
              <a:rPr lang="en-US" sz="2400" b="1" dirty="0"/>
              <a:t>Youth leadership</a:t>
            </a:r>
          </a:p>
          <a:p>
            <a:pPr marL="800100" lvl="1" indent="-342900">
              <a:buFont typeface="Arial" panose="020B0604020202020204" pitchFamily="34" charset="0"/>
              <a:buChar char="•"/>
            </a:pPr>
            <a:r>
              <a:rPr lang="en-US" sz="2400" dirty="0"/>
              <a:t>Young people at the forefront of design, planning and implementation</a:t>
            </a:r>
          </a:p>
          <a:p>
            <a:pPr marL="800100" lvl="1" indent="-342900">
              <a:buFont typeface="Arial" panose="020B0604020202020204" pitchFamily="34" charset="0"/>
              <a:buChar char="•"/>
            </a:pPr>
            <a:r>
              <a:rPr lang="en-US" sz="2400" dirty="0"/>
              <a:t>Co-creation of messages of hope</a:t>
            </a:r>
          </a:p>
          <a:p>
            <a:pPr marL="800100" lvl="1" indent="-342900">
              <a:buFont typeface="Arial" panose="020B0604020202020204" pitchFamily="34" charset="0"/>
              <a:buChar char="•"/>
            </a:pPr>
            <a:r>
              <a:rPr lang="en-US" sz="2400" dirty="0"/>
              <a:t>Sustained supervision and mentorship </a:t>
            </a:r>
          </a:p>
        </p:txBody>
      </p:sp>
      <p:pic>
        <p:nvPicPr>
          <p:cNvPr id="9" name="Graphic 8" descr="Group">
            <a:extLst>
              <a:ext uri="{FF2B5EF4-FFF2-40B4-BE49-F238E27FC236}">
                <a16:creationId xmlns:a16="http://schemas.microsoft.com/office/drawing/2014/main" id="{26A83262-76CB-F047-B889-4ED0949CAD5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31980" y="1478244"/>
            <a:ext cx="914400" cy="914400"/>
          </a:xfrm>
          <a:prstGeom prst="rect">
            <a:avLst/>
          </a:prstGeom>
        </p:spPr>
      </p:pic>
    </p:spTree>
    <p:extLst>
      <p:ext uri="{BB962C8B-B14F-4D97-AF65-F5344CB8AC3E}">
        <p14:creationId xmlns:p14="http://schemas.microsoft.com/office/powerpoint/2010/main" val="206275331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9FD25AE-7F84-B148-ADF7-DAF5913C3CDF}"/>
              </a:ext>
            </a:extLst>
          </p:cNvPr>
          <p:cNvSpPr txBox="1"/>
          <p:nvPr/>
        </p:nvSpPr>
        <p:spPr>
          <a:xfrm>
            <a:off x="1834698" y="2807208"/>
            <a:ext cx="1855559" cy="1243584"/>
          </a:xfrm>
          <a:prstGeom prst="rect">
            <a:avLst/>
          </a:prstGeom>
        </p:spPr>
        <p:txBody>
          <a:bodyPr vert="horz" lIns="91440" tIns="45720" rIns="91440" bIns="45720" rtlCol="0" anchor="ctr">
            <a:normAutofit fontScale="70000" lnSpcReduction="20000"/>
          </a:bodyPr>
          <a:lstStyle/>
          <a:p>
            <a:pPr algn="ctr">
              <a:lnSpc>
                <a:spcPct val="90000"/>
              </a:lnSpc>
              <a:spcBef>
                <a:spcPct val="0"/>
              </a:spcBef>
              <a:spcAft>
                <a:spcPts val="600"/>
              </a:spcAft>
            </a:pPr>
            <a:r>
              <a:rPr lang="en-US" sz="6000" b="1" kern="1200" cap="all" spc="50" dirty="0">
                <a:solidFill>
                  <a:schemeClr val="tx1"/>
                </a:solidFill>
                <a:latin typeface="+mj-lt"/>
                <a:ea typeface="+mj-ea"/>
                <a:cs typeface="+mj-cs"/>
              </a:rPr>
              <a:t>Thank</a:t>
            </a:r>
          </a:p>
          <a:p>
            <a:pPr algn="ctr">
              <a:lnSpc>
                <a:spcPct val="90000"/>
              </a:lnSpc>
              <a:spcBef>
                <a:spcPct val="0"/>
              </a:spcBef>
              <a:spcAft>
                <a:spcPts val="600"/>
              </a:spcAft>
            </a:pPr>
            <a:r>
              <a:rPr lang="en-US" sz="6000" b="1" kern="1200" cap="all" spc="50" dirty="0">
                <a:solidFill>
                  <a:schemeClr val="tx1"/>
                </a:solidFill>
                <a:latin typeface="+mj-lt"/>
                <a:ea typeface="+mj-ea"/>
                <a:cs typeface="+mj-cs"/>
              </a:rPr>
              <a:t> you</a:t>
            </a:r>
            <a:endParaRPr lang="en-US" sz="6000" b="1" kern="1200" spc="5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A9C16C1B-3E87-DD43-8283-840FD02AADFA}"/>
              </a:ext>
            </a:extLst>
          </p:cNvPr>
          <p:cNvSpPr txBox="1"/>
          <p:nvPr/>
        </p:nvSpPr>
        <p:spPr>
          <a:xfrm>
            <a:off x="9176658" y="3282152"/>
            <a:ext cx="2073728" cy="369332"/>
          </a:xfrm>
          <a:prstGeom prst="rect">
            <a:avLst/>
          </a:prstGeom>
          <a:noFill/>
        </p:spPr>
        <p:txBody>
          <a:bodyPr wrap="square" rtlCol="0">
            <a:spAutoFit/>
          </a:bodyPr>
          <a:lstStyle/>
          <a:p>
            <a:r>
              <a:rPr lang="en-GB" dirty="0">
                <a:solidFill>
                  <a:schemeClr val="bg1"/>
                </a:solidFill>
              </a:rPr>
              <a:t>This is My Miracle</a:t>
            </a:r>
          </a:p>
        </p:txBody>
      </p:sp>
      <p:pic>
        <p:nvPicPr>
          <p:cNvPr id="8" name="Picture 7" descr="A picture containing indoor, person, sitting, front&#10;&#10;Description automatically generated">
            <a:extLst>
              <a:ext uri="{FF2B5EF4-FFF2-40B4-BE49-F238E27FC236}">
                <a16:creationId xmlns:a16="http://schemas.microsoft.com/office/drawing/2014/main" id="{8A2054C4-A27B-B64C-923D-8DEEA583B2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84552" y="944053"/>
            <a:ext cx="7525471" cy="5045529"/>
          </a:xfrm>
          <a:prstGeom prst="rect">
            <a:avLst/>
          </a:prstGeom>
        </p:spPr>
      </p:pic>
    </p:spTree>
    <p:extLst>
      <p:ext uri="{BB962C8B-B14F-4D97-AF65-F5344CB8AC3E}">
        <p14:creationId xmlns:p14="http://schemas.microsoft.com/office/powerpoint/2010/main" val="249780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A7213-BC93-1E47-9CB2-3381EF0C0838}"/>
              </a:ext>
            </a:extLst>
          </p:cNvPr>
          <p:cNvSpPr>
            <a:spLocks noGrp="1"/>
          </p:cNvSpPr>
          <p:nvPr>
            <p:ph idx="1"/>
          </p:nvPr>
        </p:nvSpPr>
        <p:spPr/>
        <p:txBody>
          <a:bodyPr>
            <a:normAutofit/>
          </a:bodyPr>
          <a:lstStyle/>
          <a:p>
            <a:r>
              <a:rPr lang="en-GB" sz="3200" dirty="0"/>
              <a:t>Zvandiri Overview</a:t>
            </a:r>
          </a:p>
          <a:p>
            <a:endParaRPr lang="en-GB" sz="3200" dirty="0"/>
          </a:p>
          <a:p>
            <a:r>
              <a:rPr lang="en-GB" sz="3200" dirty="0"/>
              <a:t>Integration of FCI</a:t>
            </a:r>
          </a:p>
          <a:p>
            <a:endParaRPr lang="en-GB" sz="3200" dirty="0"/>
          </a:p>
          <a:p>
            <a:r>
              <a:rPr lang="en-GB" sz="3200" dirty="0"/>
              <a:t>Progress to Date</a:t>
            </a:r>
          </a:p>
          <a:p>
            <a:endParaRPr lang="en-GB" sz="3200" dirty="0"/>
          </a:p>
          <a:p>
            <a:r>
              <a:rPr lang="en-GB" sz="3200" dirty="0"/>
              <a:t>Lesson Learned for Replication</a:t>
            </a:r>
          </a:p>
          <a:p>
            <a:endParaRPr lang="en-GB" dirty="0"/>
          </a:p>
          <a:p>
            <a:pPr lvl="1"/>
            <a:endParaRPr lang="en-GB" dirty="0"/>
          </a:p>
          <a:p>
            <a:endParaRPr lang="en-GB" dirty="0"/>
          </a:p>
        </p:txBody>
      </p:sp>
      <p:pic>
        <p:nvPicPr>
          <p:cNvPr id="5" name="Picture 4">
            <a:extLst>
              <a:ext uri="{FF2B5EF4-FFF2-40B4-BE49-F238E27FC236}">
                <a16:creationId xmlns:a16="http://schemas.microsoft.com/office/drawing/2014/main" id="{A4F2A07E-B36B-134F-B50B-FB0A61B42E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6381" y="142875"/>
            <a:ext cx="6742963" cy="6858000"/>
          </a:xfrm>
          <a:prstGeom prst="rect">
            <a:avLst/>
          </a:prstGeom>
        </p:spPr>
      </p:pic>
      <p:sp>
        <p:nvSpPr>
          <p:cNvPr id="7" name="Text Placeholder 1">
            <a:extLst>
              <a:ext uri="{FF2B5EF4-FFF2-40B4-BE49-F238E27FC236}">
                <a16:creationId xmlns:a16="http://schemas.microsoft.com/office/drawing/2014/main" id="{3496B2C1-79D2-D341-BF7C-3842F855BE1B}"/>
              </a:ext>
            </a:extLst>
          </p:cNvPr>
          <p:cNvSpPr txBox="1">
            <a:spLocks/>
          </p:cNvSpPr>
          <p:nvPr/>
        </p:nvSpPr>
        <p:spPr>
          <a:xfrm>
            <a:off x="534009" y="490700"/>
            <a:ext cx="10604500" cy="5110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W" sz="3600" b="1" dirty="0">
                <a:solidFill>
                  <a:srgbClr val="002060"/>
                </a:solidFill>
                <a:latin typeface="Lato" panose="020F0502020204030203"/>
                <a:ea typeface="Impact" charset="0"/>
                <a:cs typeface="Impact" charset="0"/>
              </a:rPr>
              <a:t>SESSION OUTLINE</a:t>
            </a:r>
            <a:endParaRPr lang="en-ZW" sz="3600" b="1" dirty="0">
              <a:solidFill>
                <a:srgbClr val="002060"/>
              </a:solidFill>
              <a:latin typeface="Lato" panose="020F0502020204030203"/>
            </a:endParaRPr>
          </a:p>
        </p:txBody>
      </p:sp>
    </p:spTree>
    <p:extLst>
      <p:ext uri="{BB962C8B-B14F-4D97-AF65-F5344CB8AC3E}">
        <p14:creationId xmlns:p14="http://schemas.microsoft.com/office/powerpoint/2010/main" val="90011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1B640506-FCC8-1442-9F3A-403159D479C4}"/>
              </a:ext>
            </a:extLst>
          </p:cNvPr>
          <p:cNvPicPr>
            <a:picLocks noChangeAspect="1"/>
          </p:cNvPicPr>
          <p:nvPr/>
        </p:nvPicPr>
        <p:blipFill>
          <a:blip r:embed="rId3"/>
          <a:stretch>
            <a:fillRect/>
          </a:stretch>
        </p:blipFill>
        <p:spPr>
          <a:xfrm>
            <a:off x="3304184" y="424542"/>
            <a:ext cx="8512259" cy="5421086"/>
          </a:xfrm>
          <a:prstGeom prst="rect">
            <a:avLst/>
          </a:prstGeom>
        </p:spPr>
      </p:pic>
      <p:sp>
        <p:nvSpPr>
          <p:cNvPr id="8" name="TextBox 7">
            <a:extLst>
              <a:ext uri="{FF2B5EF4-FFF2-40B4-BE49-F238E27FC236}">
                <a16:creationId xmlns:a16="http://schemas.microsoft.com/office/drawing/2014/main" id="{5BC497DA-3055-154B-8CB1-BC4BCAB12942}"/>
              </a:ext>
            </a:extLst>
          </p:cNvPr>
          <p:cNvSpPr txBox="1"/>
          <p:nvPr/>
        </p:nvSpPr>
        <p:spPr>
          <a:xfrm>
            <a:off x="375557" y="555171"/>
            <a:ext cx="1861457" cy="369332"/>
          </a:xfrm>
          <a:prstGeom prst="rect">
            <a:avLst/>
          </a:prstGeom>
          <a:solidFill>
            <a:schemeClr val="bg1"/>
          </a:solidFill>
        </p:spPr>
        <p:txBody>
          <a:bodyPr wrap="square" rtlCol="0">
            <a:spAutoFit/>
          </a:bodyPr>
          <a:lstStyle/>
          <a:p>
            <a:endParaRPr lang="en-GB" dirty="0"/>
          </a:p>
        </p:txBody>
      </p:sp>
      <p:sp>
        <p:nvSpPr>
          <p:cNvPr id="9" name="Text Placeholder 1">
            <a:extLst>
              <a:ext uri="{FF2B5EF4-FFF2-40B4-BE49-F238E27FC236}">
                <a16:creationId xmlns:a16="http://schemas.microsoft.com/office/drawing/2014/main" id="{B628CB9D-EAA1-4047-B828-A753163C323C}"/>
              </a:ext>
            </a:extLst>
          </p:cNvPr>
          <p:cNvSpPr txBox="1">
            <a:spLocks/>
          </p:cNvSpPr>
          <p:nvPr/>
        </p:nvSpPr>
        <p:spPr>
          <a:xfrm>
            <a:off x="534009" y="668996"/>
            <a:ext cx="2568420" cy="5110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W" sz="3600" b="1" dirty="0">
                <a:solidFill>
                  <a:srgbClr val="002060"/>
                </a:solidFill>
                <a:latin typeface="Lato" panose="020F0502020204030203"/>
                <a:ea typeface="Impact" charset="0"/>
                <a:cs typeface="Impact" charset="0"/>
              </a:rPr>
              <a:t>ZVANDIRI OVERVIEW</a:t>
            </a:r>
            <a:endParaRPr lang="en-ZW" sz="3600" b="1" dirty="0">
              <a:solidFill>
                <a:srgbClr val="002060"/>
              </a:solidFill>
              <a:latin typeface="Lato" panose="020F0502020204030203"/>
            </a:endParaRPr>
          </a:p>
        </p:txBody>
      </p:sp>
    </p:spTree>
    <p:extLst>
      <p:ext uri="{BB962C8B-B14F-4D97-AF65-F5344CB8AC3E}">
        <p14:creationId xmlns:p14="http://schemas.microsoft.com/office/powerpoint/2010/main" val="232968815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B680-4B35-4774-BDEE-652466C5FCF0}"/>
              </a:ext>
            </a:extLst>
          </p:cNvPr>
          <p:cNvSpPr>
            <a:spLocks noGrp="1"/>
          </p:cNvSpPr>
          <p:nvPr>
            <p:ph type="body" sz="quarter" idx="10"/>
          </p:nvPr>
        </p:nvSpPr>
        <p:spPr>
          <a:xfrm>
            <a:off x="701351" y="767788"/>
            <a:ext cx="11413064" cy="511013"/>
          </a:xfrm>
        </p:spPr>
        <p:txBody>
          <a:bodyPr>
            <a:normAutofit/>
          </a:bodyPr>
          <a:lstStyle/>
          <a:p>
            <a:r>
              <a:rPr lang="en-ZW" sz="3000" b="1" dirty="0">
                <a:solidFill>
                  <a:srgbClr val="002060"/>
                </a:solidFill>
                <a:latin typeface="Lato" panose="020F0502020204030203"/>
                <a:ea typeface="Impact" charset="0"/>
                <a:cs typeface="Impact" charset="0"/>
              </a:rPr>
              <a:t>Zvandiri APPROACH TO HIV Testing, TREATMENT, CARE &amp; SUPPORT</a:t>
            </a:r>
            <a:endParaRPr lang="en-ZW" sz="3000" b="1" dirty="0">
              <a:solidFill>
                <a:srgbClr val="002060"/>
              </a:solidFill>
              <a:latin typeface="Lato" panose="020F0502020204030203"/>
            </a:endParaRPr>
          </a:p>
        </p:txBody>
      </p:sp>
      <p:sp>
        <p:nvSpPr>
          <p:cNvPr id="5" name="TextBox 4">
            <a:extLst>
              <a:ext uri="{FF2B5EF4-FFF2-40B4-BE49-F238E27FC236}">
                <a16:creationId xmlns:a16="http://schemas.microsoft.com/office/drawing/2014/main" id="{3AA5C1D5-CC41-C447-B62F-13FD6D1294FF}"/>
              </a:ext>
            </a:extLst>
          </p:cNvPr>
          <p:cNvSpPr txBox="1"/>
          <p:nvPr/>
        </p:nvSpPr>
        <p:spPr>
          <a:xfrm>
            <a:off x="161909" y="1250178"/>
            <a:ext cx="7365562" cy="5078313"/>
          </a:xfrm>
          <a:prstGeom prst="rect">
            <a:avLst/>
          </a:prstGeom>
          <a:noFill/>
        </p:spPr>
        <p:txBody>
          <a:bodyPr wrap="square" rtlCol="0">
            <a:spAutoFit/>
          </a:bodyPr>
          <a:lstStyle/>
          <a:p>
            <a:pPr algn="l"/>
            <a:r>
              <a:rPr lang="en-GB" sz="2000" b="1" dirty="0"/>
              <a:t>PEERS</a:t>
            </a:r>
          </a:p>
          <a:p>
            <a:pPr marL="380990" indent="-228594">
              <a:buFont typeface="Arial" panose="020B0604020202020204" pitchFamily="34" charset="0"/>
              <a:buChar char="•"/>
            </a:pPr>
            <a:r>
              <a:rPr lang="en-GB" sz="2000" dirty="0"/>
              <a:t>Personal experience of HIV testing, living and growing up with HIV</a:t>
            </a:r>
          </a:p>
          <a:p>
            <a:pPr marL="380990" indent="-228594">
              <a:buFont typeface="Arial" panose="020B0604020202020204" pitchFamily="34" charset="0"/>
              <a:buChar char="•"/>
            </a:pPr>
            <a:r>
              <a:rPr lang="en-GB" sz="2000" dirty="0"/>
              <a:t>Established relationships</a:t>
            </a:r>
          </a:p>
          <a:p>
            <a:pPr algn="l"/>
            <a:endParaRPr lang="en-GB" sz="2000" dirty="0"/>
          </a:p>
          <a:p>
            <a:pPr algn="l"/>
            <a:r>
              <a:rPr lang="en-GB" sz="2000" b="1" dirty="0"/>
              <a:t>TRAINED</a:t>
            </a:r>
          </a:p>
          <a:p>
            <a:pPr marL="380990" indent="-228594">
              <a:buFont typeface="Arial" panose="020B0604020202020204" pitchFamily="34" charset="0"/>
              <a:buChar char="•"/>
            </a:pPr>
            <a:r>
              <a:rPr lang="en-GB" sz="2000" dirty="0"/>
              <a:t>Equipped with the skills to provide peer-led HIV and ART information, counselling and support and index case testing</a:t>
            </a:r>
          </a:p>
          <a:p>
            <a:pPr algn="l"/>
            <a:endParaRPr lang="en-GB" sz="2000" dirty="0"/>
          </a:p>
          <a:p>
            <a:pPr algn="l"/>
            <a:r>
              <a:rPr lang="en-GB" sz="2000" b="1" dirty="0"/>
              <a:t>MENTORED and SUPERVISED</a:t>
            </a:r>
          </a:p>
          <a:p>
            <a:pPr marL="380990" indent="-228594">
              <a:buFont typeface="Arial" panose="020B0604020202020204" pitchFamily="34" charset="0"/>
              <a:buChar char="•"/>
            </a:pPr>
            <a:r>
              <a:rPr lang="en-GB" sz="2000" dirty="0"/>
              <a:t>CATS have essential HIV and ART information, counselling, monitoring and support</a:t>
            </a:r>
          </a:p>
          <a:p>
            <a:pPr marL="380990" indent="-228594">
              <a:buFont typeface="Arial" panose="020B0604020202020204" pitchFamily="34" charset="0"/>
              <a:buChar char="•"/>
            </a:pPr>
            <a:r>
              <a:rPr lang="en-GB" sz="2000" dirty="0"/>
              <a:t>They are mentored to ensure high-quality service provision within the best interest of the child</a:t>
            </a:r>
          </a:p>
          <a:p>
            <a:pPr marL="380990" indent="-228594">
              <a:buFont typeface="Arial" panose="020B0604020202020204" pitchFamily="34" charset="0"/>
              <a:buChar char="•"/>
            </a:pPr>
            <a:r>
              <a:rPr lang="en-GB" sz="2000" dirty="0"/>
              <a:t>CATS support a range of services and information within communities</a:t>
            </a:r>
          </a:p>
          <a:p>
            <a:pPr marL="380990" indent="-380990">
              <a:buFont typeface="Arial" panose="020B0604020202020204" pitchFamily="34" charset="0"/>
              <a:buChar char="•"/>
            </a:pPr>
            <a:endParaRPr lang="en-GB" sz="2400" dirty="0"/>
          </a:p>
        </p:txBody>
      </p:sp>
      <p:pic>
        <p:nvPicPr>
          <p:cNvPr id="7" name="Picture 6" descr="A picture containing person, indoor, child, boy&#10;&#10;Description automatically generated">
            <a:extLst>
              <a:ext uri="{FF2B5EF4-FFF2-40B4-BE49-F238E27FC236}">
                <a16:creationId xmlns:a16="http://schemas.microsoft.com/office/drawing/2014/main" id="{B775F905-7CDE-F84B-8A46-0E9BA4D8D0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90756" y="1531642"/>
            <a:ext cx="4332217" cy="341109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134685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B680-4B35-4774-BDEE-652466C5FCF0}"/>
              </a:ext>
            </a:extLst>
          </p:cNvPr>
          <p:cNvSpPr>
            <a:spLocks noGrp="1"/>
          </p:cNvSpPr>
          <p:nvPr>
            <p:ph type="body" sz="quarter" idx="10"/>
          </p:nvPr>
        </p:nvSpPr>
        <p:spPr>
          <a:xfrm>
            <a:off x="787405" y="773193"/>
            <a:ext cx="10604500" cy="511013"/>
          </a:xfrm>
        </p:spPr>
        <p:txBody>
          <a:bodyPr/>
          <a:lstStyle/>
          <a:p>
            <a:r>
              <a:rPr lang="en-ZW" sz="3200" b="1" dirty="0">
                <a:solidFill>
                  <a:srgbClr val="002060"/>
                </a:solidFill>
                <a:latin typeface="Lato" panose="020F0502020204030203"/>
                <a:ea typeface="Impact" charset="0"/>
                <a:cs typeface="Impact" charset="0"/>
              </a:rPr>
              <a:t>Integrating </a:t>
            </a:r>
            <a:r>
              <a:rPr lang="en-ZW" sz="3200" b="1" dirty="0" err="1">
                <a:solidFill>
                  <a:srgbClr val="002060"/>
                </a:solidFill>
                <a:latin typeface="Lato" panose="020F0502020204030203"/>
                <a:ea typeface="Impact" charset="0"/>
                <a:cs typeface="Impact" charset="0"/>
              </a:rPr>
              <a:t>fci</a:t>
            </a:r>
            <a:r>
              <a:rPr lang="en-ZW" sz="3200" b="1" dirty="0">
                <a:solidFill>
                  <a:srgbClr val="002060"/>
                </a:solidFill>
                <a:latin typeface="Lato" panose="020F0502020204030203"/>
                <a:ea typeface="Impact" charset="0"/>
                <a:cs typeface="Impact" charset="0"/>
              </a:rPr>
              <a:t> WITHIN ZVANDIRI</a:t>
            </a:r>
            <a:endParaRPr lang="en-ZW" b="1" dirty="0">
              <a:solidFill>
                <a:srgbClr val="002060"/>
              </a:solidFill>
              <a:latin typeface="Lato" panose="020F0502020204030203"/>
            </a:endParaRPr>
          </a:p>
        </p:txBody>
      </p:sp>
      <p:sp>
        <p:nvSpPr>
          <p:cNvPr id="4" name="Text Placeholder 3">
            <a:extLst>
              <a:ext uri="{FF2B5EF4-FFF2-40B4-BE49-F238E27FC236}">
                <a16:creationId xmlns:a16="http://schemas.microsoft.com/office/drawing/2014/main" id="{DA99832B-E387-459F-839E-2ACE169EFA80}"/>
              </a:ext>
            </a:extLst>
          </p:cNvPr>
          <p:cNvSpPr>
            <a:spLocks noGrp="1"/>
          </p:cNvSpPr>
          <p:nvPr>
            <p:ph type="body" sz="quarter" idx="12"/>
          </p:nvPr>
        </p:nvSpPr>
        <p:spPr>
          <a:xfrm>
            <a:off x="317635" y="1500051"/>
            <a:ext cx="6180934" cy="3657600"/>
          </a:xfrm>
        </p:spPr>
        <p:txBody>
          <a:bodyPr>
            <a:normAutofit/>
          </a:bodyPr>
          <a:lstStyle/>
          <a:p>
            <a:pPr>
              <a:lnSpc>
                <a:spcPct val="100000"/>
              </a:lnSpc>
            </a:pPr>
            <a:r>
              <a:rPr lang="en-ZA" sz="2100" b="1" dirty="0">
                <a:solidFill>
                  <a:schemeClr val="tx1"/>
                </a:solidFill>
                <a:latin typeface="+mn-lt"/>
              </a:rPr>
              <a:t>Purpose: </a:t>
            </a:r>
            <a:r>
              <a:rPr lang="en-ZA" sz="2100" dirty="0">
                <a:solidFill>
                  <a:schemeClr val="tx1"/>
                </a:solidFill>
                <a:latin typeface="+mn-lt"/>
              </a:rPr>
              <a:t>Improve on the number of HIV positive individuals tested and supported to start on treatment, especially among children and men aged 25-35 in </a:t>
            </a:r>
            <a:r>
              <a:rPr lang="en-ZA" sz="2100" b="1" dirty="0">
                <a:solidFill>
                  <a:schemeClr val="tx1"/>
                </a:solidFill>
                <a:latin typeface="+mn-lt"/>
              </a:rPr>
              <a:t>10 </a:t>
            </a:r>
            <a:r>
              <a:rPr lang="en-ZA" sz="2100" dirty="0">
                <a:solidFill>
                  <a:schemeClr val="tx1"/>
                </a:solidFill>
                <a:latin typeface="+mn-lt"/>
              </a:rPr>
              <a:t>districts of Zimbabwe.  </a:t>
            </a:r>
          </a:p>
          <a:p>
            <a:pPr>
              <a:lnSpc>
                <a:spcPct val="100000"/>
              </a:lnSpc>
            </a:pPr>
            <a:endParaRPr lang="en-ZA" sz="2100" dirty="0">
              <a:solidFill>
                <a:schemeClr val="tx1"/>
              </a:solidFill>
              <a:latin typeface="+mn-lt"/>
            </a:endParaRPr>
          </a:p>
          <a:p>
            <a:pPr>
              <a:lnSpc>
                <a:spcPct val="100000"/>
              </a:lnSpc>
            </a:pPr>
            <a:r>
              <a:rPr lang="en-ZA" sz="2100" b="1" dirty="0">
                <a:solidFill>
                  <a:schemeClr val="tx1"/>
                </a:solidFill>
                <a:latin typeface="+mn-lt"/>
              </a:rPr>
              <a:t>Community cadres: 98</a:t>
            </a:r>
            <a:r>
              <a:rPr lang="en-ZA" sz="2100" dirty="0">
                <a:solidFill>
                  <a:schemeClr val="tx1"/>
                </a:solidFill>
                <a:latin typeface="+mn-lt"/>
              </a:rPr>
              <a:t> CATS and </a:t>
            </a:r>
            <a:r>
              <a:rPr lang="en-ZA" sz="2100" b="1" dirty="0">
                <a:solidFill>
                  <a:schemeClr val="tx1"/>
                </a:solidFill>
                <a:latin typeface="+mn-lt"/>
              </a:rPr>
              <a:t>80 </a:t>
            </a:r>
            <a:r>
              <a:rPr lang="en-ZA" sz="2100" dirty="0">
                <a:solidFill>
                  <a:schemeClr val="tx1"/>
                </a:solidFill>
                <a:latin typeface="+mn-lt"/>
              </a:rPr>
              <a:t>FCI champions</a:t>
            </a:r>
            <a:endParaRPr lang="en-ZA" sz="2100" dirty="0"/>
          </a:p>
          <a:p>
            <a:pPr>
              <a:lnSpc>
                <a:spcPct val="100000"/>
              </a:lnSpc>
            </a:pPr>
            <a:endParaRPr lang="en-ZA" sz="2400" dirty="0"/>
          </a:p>
          <a:p>
            <a:endParaRPr lang="en-ZW" dirty="0"/>
          </a:p>
        </p:txBody>
      </p:sp>
      <p:pic>
        <p:nvPicPr>
          <p:cNvPr id="6" name="Content Placeholder 3">
            <a:extLst>
              <a:ext uri="{FF2B5EF4-FFF2-40B4-BE49-F238E27FC236}">
                <a16:creationId xmlns:a16="http://schemas.microsoft.com/office/drawing/2014/main" id="{B827D428-E831-D240-A1F4-6F10328250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8586" y="3458275"/>
            <a:ext cx="4029524" cy="2626532"/>
          </a:xfrm>
          <a:prstGeom prst="rect">
            <a:avLst/>
          </a:prstGeom>
        </p:spPr>
      </p:pic>
      <p:sp>
        <p:nvSpPr>
          <p:cNvPr id="8" name="Text Placeholder 3">
            <a:extLst>
              <a:ext uri="{FF2B5EF4-FFF2-40B4-BE49-F238E27FC236}">
                <a16:creationId xmlns:a16="http://schemas.microsoft.com/office/drawing/2014/main" id="{B2ECEBB8-E621-E546-AE35-F184197E408D}"/>
              </a:ext>
            </a:extLst>
          </p:cNvPr>
          <p:cNvSpPr txBox="1">
            <a:spLocks/>
          </p:cNvSpPr>
          <p:nvPr/>
        </p:nvSpPr>
        <p:spPr>
          <a:xfrm>
            <a:off x="6858000" y="1284206"/>
            <a:ext cx="4865913" cy="4800601"/>
          </a:xfrm>
          <a:prstGeom prst="rect">
            <a:avLst/>
          </a:prstGeom>
          <a:solidFill>
            <a:schemeClr val="accent1">
              <a:lumMod val="20000"/>
              <a:lumOff val="80000"/>
            </a:schemeClr>
          </a:solidFill>
          <a:ln>
            <a:solidFill>
              <a:schemeClr val="accent5">
                <a:lumMod val="40000"/>
                <a:lumOff val="60000"/>
              </a:schemeClr>
            </a:solidFill>
          </a:ln>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1050" b="0" kern="1200" cap="none" spc="0" baseline="0">
                <a:solidFill>
                  <a:schemeClr val="accent1"/>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pPr>
            <a:r>
              <a:rPr lang="en-ZA" sz="2133" b="1" dirty="0">
                <a:solidFill>
                  <a:schemeClr val="tx1"/>
                </a:solidFill>
                <a:latin typeface="+mn-lt"/>
              </a:rPr>
              <a:t>What is the role of </a:t>
            </a:r>
          </a:p>
          <a:p>
            <a:pPr algn="ctr">
              <a:lnSpc>
                <a:spcPct val="100000"/>
              </a:lnSpc>
            </a:pPr>
            <a:r>
              <a:rPr lang="en-ZA" sz="2133" b="1" dirty="0">
                <a:solidFill>
                  <a:schemeClr val="tx1"/>
                </a:solidFill>
                <a:latin typeface="+mn-lt"/>
              </a:rPr>
              <a:t>FCI Champions and CATS? </a:t>
            </a:r>
            <a:endParaRPr lang="en-ZA" sz="2133" b="1" dirty="0" smtClean="0">
              <a:solidFill>
                <a:schemeClr val="tx1"/>
              </a:solidFill>
              <a:latin typeface="+mn-lt"/>
            </a:endParaRPr>
          </a:p>
          <a:p>
            <a:pPr algn="ctr">
              <a:lnSpc>
                <a:spcPct val="100000"/>
              </a:lnSpc>
            </a:pPr>
            <a:endParaRPr lang="en-ZA" sz="2000" b="1" dirty="0" smtClean="0">
              <a:solidFill>
                <a:schemeClr val="tx1"/>
              </a:solidFill>
              <a:latin typeface="+mn-lt"/>
            </a:endParaRPr>
          </a:p>
          <a:p>
            <a:pPr marL="895340" lvl="1" indent="-380990">
              <a:lnSpc>
                <a:spcPct val="100000"/>
              </a:lnSpc>
            </a:pPr>
            <a:r>
              <a:rPr lang="en-ZA" sz="2200" dirty="0" smtClean="0">
                <a:solidFill>
                  <a:schemeClr val="tx1"/>
                </a:solidFill>
              </a:rPr>
              <a:t>Distribute HIVST kits</a:t>
            </a:r>
          </a:p>
          <a:p>
            <a:pPr marL="895340" lvl="1" indent="-380990">
              <a:lnSpc>
                <a:spcPct val="100000"/>
              </a:lnSpc>
            </a:pPr>
            <a:r>
              <a:rPr lang="en-ZA" sz="2200" dirty="0" smtClean="0">
                <a:solidFill>
                  <a:schemeClr val="tx1"/>
                </a:solidFill>
              </a:rPr>
              <a:t>Dissemination of Messages of Hope</a:t>
            </a:r>
          </a:p>
          <a:p>
            <a:pPr marL="895340" lvl="1" indent="-380990">
              <a:lnSpc>
                <a:spcPct val="100000"/>
              </a:lnSpc>
            </a:pPr>
            <a:r>
              <a:rPr lang="en-ZA" sz="2200" dirty="0" smtClean="0"/>
              <a:t>Community Post</a:t>
            </a:r>
            <a:endParaRPr lang="en-ZA" sz="2200" dirty="0" smtClean="0">
              <a:solidFill>
                <a:schemeClr val="tx1"/>
              </a:solidFill>
            </a:endParaRPr>
          </a:p>
          <a:p>
            <a:pPr marL="895340" lvl="1" indent="-380990">
              <a:lnSpc>
                <a:spcPct val="100000"/>
              </a:lnSpc>
            </a:pPr>
            <a:r>
              <a:rPr lang="en-ZA" sz="2200" dirty="0" smtClean="0">
                <a:solidFill>
                  <a:schemeClr val="tx1"/>
                </a:solidFill>
              </a:rPr>
              <a:t>Referral and linkage to services</a:t>
            </a:r>
          </a:p>
          <a:p>
            <a:pPr marL="895340" lvl="1" indent="-380990">
              <a:lnSpc>
                <a:spcPct val="100000"/>
              </a:lnSpc>
            </a:pPr>
            <a:r>
              <a:rPr lang="en-ZA" sz="2200" dirty="0" smtClean="0">
                <a:solidFill>
                  <a:schemeClr val="tx1"/>
                </a:solidFill>
              </a:rPr>
              <a:t>Linkage to CATS</a:t>
            </a:r>
          </a:p>
          <a:p>
            <a:pPr marL="895340" lvl="1" indent="-380990">
              <a:lnSpc>
                <a:spcPct val="100000"/>
              </a:lnSpc>
            </a:pPr>
            <a:r>
              <a:rPr lang="en-ZA" sz="2200" dirty="0" smtClean="0">
                <a:solidFill>
                  <a:schemeClr val="tx1"/>
                </a:solidFill>
              </a:rPr>
              <a:t>Data collection</a:t>
            </a:r>
          </a:p>
          <a:p>
            <a:pPr marL="895340" lvl="1" indent="-380990">
              <a:lnSpc>
                <a:spcPct val="100000"/>
              </a:lnSpc>
            </a:pPr>
            <a:r>
              <a:rPr lang="en-ZA" sz="2200" dirty="0" smtClean="0">
                <a:solidFill>
                  <a:schemeClr val="tx1"/>
                </a:solidFill>
              </a:rPr>
              <a:t>Coaching Boys to Men and Faith Matters</a:t>
            </a:r>
          </a:p>
          <a:p>
            <a:pPr marL="895340" lvl="1" indent="-380990">
              <a:lnSpc>
                <a:spcPct val="100000"/>
              </a:lnSpc>
            </a:pPr>
            <a:r>
              <a:rPr lang="en-ZA" sz="2200" dirty="0" smtClean="0">
                <a:solidFill>
                  <a:schemeClr val="tx1"/>
                </a:solidFill>
              </a:rPr>
              <a:t>Facilitate Group sessions</a:t>
            </a:r>
          </a:p>
          <a:p>
            <a:pPr lvl="1" indent="0">
              <a:lnSpc>
                <a:spcPct val="100000"/>
              </a:lnSpc>
              <a:buNone/>
            </a:pPr>
            <a:endParaRPr lang="en-ZA" sz="2000" dirty="0">
              <a:solidFill>
                <a:schemeClr val="tx1"/>
              </a:solidFill>
              <a:latin typeface="+mn-lt"/>
            </a:endParaRPr>
          </a:p>
          <a:p>
            <a:pPr>
              <a:lnSpc>
                <a:spcPct val="100000"/>
              </a:lnSpc>
            </a:pPr>
            <a:endParaRPr lang="en-ZA" sz="2400" dirty="0"/>
          </a:p>
          <a:p>
            <a:pPr>
              <a:lnSpc>
                <a:spcPct val="100000"/>
              </a:lnSpc>
            </a:pPr>
            <a:endParaRPr lang="en-ZA" sz="2400" dirty="0"/>
          </a:p>
          <a:p>
            <a:endParaRPr lang="en-ZW" sz="1401" dirty="0"/>
          </a:p>
        </p:txBody>
      </p:sp>
    </p:spTree>
    <p:extLst>
      <p:ext uri="{BB962C8B-B14F-4D97-AF65-F5344CB8AC3E}">
        <p14:creationId xmlns:p14="http://schemas.microsoft.com/office/powerpoint/2010/main" val="146545449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C4747B-6024-554B-AD9E-10465A4F15F1}"/>
              </a:ext>
            </a:extLst>
          </p:cNvPr>
          <p:cNvSpPr txBox="1"/>
          <p:nvPr/>
        </p:nvSpPr>
        <p:spPr>
          <a:xfrm>
            <a:off x="1417782" y="156902"/>
            <a:ext cx="5309589" cy="410369"/>
          </a:xfrm>
          <a:prstGeom prst="rect">
            <a:avLst/>
          </a:prstGeom>
          <a:noFill/>
        </p:spPr>
        <p:txBody>
          <a:bodyPr wrap="square" lIns="0" tIns="0" rIns="0" bIns="0" rtlCol="0">
            <a:spAutoFit/>
          </a:bodyPr>
          <a:lstStyle/>
          <a:p>
            <a:pPr marL="0" marR="0" lvl="0" indent="0" algn="ctr" defTabSz="914400" rtl="0" eaLnBrk="1" fontAlgn="auto" latinLnBrk="0" hangingPunct="1">
              <a:lnSpc>
                <a:spcPts val="3200"/>
              </a:lnSpc>
              <a:spcBef>
                <a:spcPts val="0"/>
              </a:spcBef>
              <a:spcAft>
                <a:spcPts val="0"/>
              </a:spcAft>
              <a:buClrTx/>
              <a:buSzTx/>
              <a:buFontTx/>
              <a:buNone/>
              <a:tabLst/>
              <a:defRPr/>
            </a:pPr>
            <a:r>
              <a:rPr kumimoji="0" lang="en-US" sz="3200" b="1" i="0" u="none" strike="noStrike" kern="1200" cap="all" spc="50" normalizeH="0" baseline="0" noProof="0" dirty="0">
                <a:ln>
                  <a:noFill/>
                </a:ln>
                <a:solidFill>
                  <a:prstClr val="black"/>
                </a:solidFill>
                <a:effectLst/>
                <a:uLnTx/>
                <a:uFillTx/>
                <a:latin typeface="Gill Sans MT" panose="020B0502020104020203" pitchFamily="34" charset="0"/>
                <a:ea typeface="+mn-ea"/>
                <a:cs typeface="+mn-cs"/>
              </a:rPr>
              <a:t>FCI </a:t>
            </a:r>
            <a:r>
              <a:rPr kumimoji="0" lang="en-US" sz="3200" b="1" i="0" u="none" strike="noStrike" kern="1200" cap="all" spc="50" normalizeH="0" noProof="0" dirty="0">
                <a:ln>
                  <a:noFill/>
                </a:ln>
                <a:solidFill>
                  <a:prstClr val="black"/>
                </a:solidFill>
                <a:effectLst/>
                <a:uLnTx/>
                <a:uFillTx/>
                <a:latin typeface="Gill Sans MT" panose="020B0502020104020203" pitchFamily="34" charset="0"/>
                <a:ea typeface="+mn-ea"/>
                <a:cs typeface="+mn-cs"/>
              </a:rPr>
              <a:t>testing services</a:t>
            </a:r>
            <a:endParaRPr kumimoji="0" lang="en-US" sz="3200" b="1" i="0" u="none" strike="noStrike" kern="1200" cap="all" spc="50" normalizeH="0" baseline="0" noProof="0" dirty="0">
              <a:ln>
                <a:noFill/>
              </a:ln>
              <a:solidFill>
                <a:prstClr val="black"/>
              </a:solidFill>
              <a:effectLst/>
              <a:uLnTx/>
              <a:uFillTx/>
              <a:latin typeface="Gill Sans MT" panose="020B0502020104020203" pitchFamily="34" charset="0"/>
              <a:ea typeface="+mn-ea"/>
              <a:cs typeface="+mn-cs"/>
            </a:endParaRPr>
          </a:p>
        </p:txBody>
      </p:sp>
      <p:graphicFrame>
        <p:nvGraphicFramePr>
          <p:cNvPr id="5" name="Chart 4"/>
          <p:cNvGraphicFramePr>
            <a:graphicFrameLocks/>
          </p:cNvGraphicFramePr>
          <p:nvPr/>
        </p:nvGraphicFramePr>
        <p:xfrm>
          <a:off x="1532709" y="3386456"/>
          <a:ext cx="4746172" cy="32308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5974079" y="890134"/>
            <a:ext cx="1726425" cy="591199"/>
          </a:xfrm>
          <a:prstGeom prst="rect">
            <a:avLst/>
          </a:prstGeom>
          <a:solidFill>
            <a:schemeClr val="bg1"/>
          </a:solidFill>
          <a:ln>
            <a:solidFill>
              <a:schemeClr val="tx1"/>
            </a:solidFill>
            <a:prstDash val="lgDashDot"/>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800" b="1" dirty="0">
                <a:solidFill>
                  <a:srgbClr val="FF0000"/>
                </a:solidFill>
                <a:effectLst/>
                <a:latin typeface="Gill Sans MT" panose="020B0502020104020203" pitchFamily="34" charset="0"/>
                <a:ea typeface="+mn-ea"/>
                <a:cs typeface="+mn-cs"/>
              </a:rPr>
              <a:t>Key Highlights:</a:t>
            </a:r>
          </a:p>
          <a:p>
            <a:pPr marL="0" marR="0" lvl="0" indent="0" defTabSz="914400" eaLnBrk="1" fontAlgn="auto" latinLnBrk="0" hangingPunct="1">
              <a:lnSpc>
                <a:spcPct val="100000"/>
              </a:lnSpc>
              <a:spcBef>
                <a:spcPts val="0"/>
              </a:spcBef>
              <a:spcAft>
                <a:spcPts val="0"/>
              </a:spcAft>
              <a:buClrTx/>
              <a:buSzTx/>
              <a:buFontTx/>
              <a:buNone/>
              <a:tabLst/>
              <a:defRPr/>
            </a:pPr>
            <a:r>
              <a:rPr lang="en-ZA" sz="800" dirty="0">
                <a:effectLst/>
                <a:latin typeface="Gill Sans MT" panose="020B0502020104020203" pitchFamily="34" charset="0"/>
                <a:ea typeface="+mn-ea"/>
                <a:cs typeface="+mn-cs"/>
              </a:rPr>
              <a:t>- A total of </a:t>
            </a:r>
            <a:r>
              <a:rPr lang="en-ZA" sz="800" dirty="0">
                <a:solidFill>
                  <a:srgbClr val="FF0000"/>
                </a:solidFill>
                <a:effectLst/>
                <a:latin typeface="Gill Sans MT" panose="020B0502020104020203" pitchFamily="34" charset="0"/>
                <a:ea typeface="+mn-ea"/>
                <a:cs typeface="+mn-cs"/>
              </a:rPr>
              <a:t>197,024</a:t>
            </a:r>
            <a:r>
              <a:rPr lang="en-ZA" sz="800" dirty="0">
                <a:effectLst/>
                <a:latin typeface="Gill Sans MT" panose="020B0502020104020203" pitchFamily="34" charset="0"/>
                <a:ea typeface="+mn-ea"/>
                <a:cs typeface="+mn-cs"/>
              </a:rPr>
              <a:t> clients reached </a:t>
            </a:r>
            <a:endParaRPr lang="en-ZA" sz="800" baseline="0" dirty="0">
              <a:effectLst/>
              <a:latin typeface="Gill Sans MT" panose="020B0502020104020203" pitchFamily="34" charset="0"/>
              <a:ea typeface="+mn-ea"/>
              <a:cs typeface="+mn-cs"/>
            </a:endParaRPr>
          </a:p>
        </p:txBody>
      </p:sp>
      <p:graphicFrame>
        <p:nvGraphicFramePr>
          <p:cNvPr id="9" name="Chart 8"/>
          <p:cNvGraphicFramePr>
            <a:graphicFrameLocks/>
          </p:cNvGraphicFramePr>
          <p:nvPr/>
        </p:nvGraphicFramePr>
        <p:xfrm>
          <a:off x="1532709" y="505778"/>
          <a:ext cx="10450285" cy="26902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6531430" y="3483430"/>
          <a:ext cx="5357645" cy="31339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872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C4747B-6024-554B-AD9E-10465A4F15F1}"/>
              </a:ext>
            </a:extLst>
          </p:cNvPr>
          <p:cNvSpPr txBox="1"/>
          <p:nvPr/>
        </p:nvSpPr>
        <p:spPr>
          <a:xfrm>
            <a:off x="1352468" y="595808"/>
            <a:ext cx="10471293" cy="410369"/>
          </a:xfrm>
          <a:prstGeom prst="rect">
            <a:avLst/>
          </a:prstGeom>
          <a:noFill/>
        </p:spPr>
        <p:txBody>
          <a:bodyPr wrap="square" lIns="0" tIns="0" rIns="0" bIns="0" rtlCol="0">
            <a:spAutoFit/>
          </a:bodyPr>
          <a:lstStyle/>
          <a:p>
            <a:pPr marL="0" marR="0" lvl="0" indent="0" algn="ctr" defTabSz="914400" rtl="0" eaLnBrk="1" fontAlgn="auto" latinLnBrk="0" hangingPunct="1">
              <a:lnSpc>
                <a:spcPts val="3200"/>
              </a:lnSpc>
              <a:spcBef>
                <a:spcPts val="0"/>
              </a:spcBef>
              <a:spcAft>
                <a:spcPts val="0"/>
              </a:spcAft>
              <a:buClrTx/>
              <a:buSzTx/>
              <a:buFontTx/>
              <a:buNone/>
              <a:tabLst/>
              <a:defRPr/>
            </a:pPr>
            <a:r>
              <a:rPr kumimoji="0" lang="en-US" sz="3200" b="1" i="0" u="none" strike="noStrike" kern="1200" cap="all" spc="50" normalizeH="0" baseline="0" noProof="0" dirty="0">
                <a:ln>
                  <a:noFill/>
                </a:ln>
                <a:solidFill>
                  <a:prstClr val="black"/>
                </a:solidFill>
                <a:effectLst/>
                <a:uLnTx/>
                <a:uFillTx/>
                <a:latin typeface="Gill Sans MT" panose="020B0502020104020203" pitchFamily="34" charset="0"/>
                <a:ea typeface="+mn-ea"/>
                <a:cs typeface="+mn-cs"/>
              </a:rPr>
              <a:t>FCI </a:t>
            </a:r>
            <a:r>
              <a:rPr kumimoji="0" lang="en-US" sz="3200" b="1" i="0" u="none" strike="noStrike" kern="1200" cap="all" spc="50" normalizeH="0" noProof="0" dirty="0">
                <a:ln>
                  <a:noFill/>
                </a:ln>
                <a:solidFill>
                  <a:prstClr val="black"/>
                </a:solidFill>
                <a:effectLst/>
                <a:uLnTx/>
                <a:uFillTx/>
                <a:latin typeface="Gill Sans MT" panose="020B0502020104020203" pitchFamily="34" charset="0"/>
                <a:ea typeface="+mn-ea"/>
                <a:cs typeface="+mn-cs"/>
              </a:rPr>
              <a:t>testing services</a:t>
            </a:r>
            <a:endParaRPr kumimoji="0" lang="en-US" sz="3200" b="1" i="0" u="none" strike="noStrike" kern="1200" cap="all" spc="50" normalizeH="0" baseline="0" noProof="0" dirty="0">
              <a:ln>
                <a:noFill/>
              </a:ln>
              <a:solidFill>
                <a:prstClr val="black"/>
              </a:solidFill>
              <a:effectLst/>
              <a:uLnTx/>
              <a:uFillTx/>
              <a:latin typeface="Gill Sans MT" panose="020B0502020104020203" pitchFamily="34" charset="0"/>
              <a:ea typeface="+mn-ea"/>
              <a:cs typeface="+mn-cs"/>
            </a:endParaRPr>
          </a:p>
        </p:txBody>
      </p:sp>
      <p:graphicFrame>
        <p:nvGraphicFramePr>
          <p:cNvPr id="6" name="Chart 5"/>
          <p:cNvGraphicFramePr>
            <a:graphicFrameLocks/>
          </p:cNvGraphicFramePr>
          <p:nvPr>
            <p:extLst>
              <p:ext uri="{D42A27DB-BD31-4B8C-83A1-F6EECF244321}">
                <p14:modId xmlns:p14="http://schemas.microsoft.com/office/powerpoint/2010/main" val="590399231"/>
              </p:ext>
            </p:extLst>
          </p:nvPr>
        </p:nvGraphicFramePr>
        <p:xfrm>
          <a:off x="1698171" y="2086516"/>
          <a:ext cx="10493829" cy="26849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761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B680-4B35-4774-BDEE-652466C5FCF0}"/>
              </a:ext>
            </a:extLst>
          </p:cNvPr>
          <p:cNvSpPr>
            <a:spLocks noGrp="1"/>
          </p:cNvSpPr>
          <p:nvPr>
            <p:ph type="body" sz="quarter" idx="10"/>
          </p:nvPr>
        </p:nvSpPr>
        <p:spPr>
          <a:xfrm>
            <a:off x="787405" y="773193"/>
            <a:ext cx="10604500" cy="511013"/>
          </a:xfrm>
        </p:spPr>
        <p:txBody>
          <a:bodyPr/>
          <a:lstStyle/>
          <a:p>
            <a:r>
              <a:rPr lang="en-ZW" sz="3200" b="1" dirty="0">
                <a:solidFill>
                  <a:srgbClr val="002060"/>
                </a:solidFill>
                <a:latin typeface="Lato" panose="020F0502020204030203"/>
                <a:ea typeface="Impact" charset="0"/>
                <a:cs typeface="Impact" charset="0"/>
              </a:rPr>
              <a:t>MESSAGES OF HOPE AND COVID-19</a:t>
            </a:r>
            <a:endParaRPr lang="en-ZW" b="1" dirty="0">
              <a:solidFill>
                <a:srgbClr val="002060"/>
              </a:solidFill>
              <a:latin typeface="Lato" panose="020F0502020204030203"/>
            </a:endParaRPr>
          </a:p>
        </p:txBody>
      </p:sp>
      <p:sp>
        <p:nvSpPr>
          <p:cNvPr id="4" name="Oval Callout 3">
            <a:extLst>
              <a:ext uri="{FF2B5EF4-FFF2-40B4-BE49-F238E27FC236}">
                <a16:creationId xmlns:a16="http://schemas.microsoft.com/office/drawing/2014/main" id="{C56423BD-9CC7-6344-984A-81C8D8CEBEDF}"/>
              </a:ext>
            </a:extLst>
          </p:cNvPr>
          <p:cNvSpPr/>
          <p:nvPr/>
        </p:nvSpPr>
        <p:spPr>
          <a:xfrm>
            <a:off x="8307613" y="1474398"/>
            <a:ext cx="3543300" cy="2014165"/>
          </a:xfrm>
          <a:prstGeom prst="wedgeEllipseCallout">
            <a:avLst>
              <a:gd name="adj1" fmla="val -85350"/>
              <a:gd name="adj2" fmla="val -2586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defRPr/>
            </a:pPr>
            <a:r>
              <a:rPr lang="en-ZW" dirty="0">
                <a:solidFill>
                  <a:prstClr val="black"/>
                </a:solidFill>
                <a:latin typeface="Calibri" panose="020F0502020204030204" pitchFamily="34" charset="0"/>
                <a:ea typeface="Calibri" panose="020F0502020204030204" pitchFamily="34" charset="0"/>
                <a:cs typeface="Times New Roman" panose="02020603050405020304" pitchFamily="18" charset="0"/>
              </a:rPr>
              <a:t>“I wear a mask, as an act of LOVE, to protect the elders in my community who are especially at risk”</a:t>
            </a:r>
          </a:p>
        </p:txBody>
      </p:sp>
      <p:sp>
        <p:nvSpPr>
          <p:cNvPr id="7" name="Oval Callout 6">
            <a:extLst>
              <a:ext uri="{FF2B5EF4-FFF2-40B4-BE49-F238E27FC236}">
                <a16:creationId xmlns:a16="http://schemas.microsoft.com/office/drawing/2014/main" id="{32A838E6-CFCD-E845-8FB0-28FCE4E18277}"/>
              </a:ext>
            </a:extLst>
          </p:cNvPr>
          <p:cNvSpPr/>
          <p:nvPr/>
        </p:nvSpPr>
        <p:spPr>
          <a:xfrm>
            <a:off x="128816" y="1330777"/>
            <a:ext cx="5257800" cy="3086100"/>
          </a:xfrm>
          <a:prstGeom prst="wedgeEllipseCallout">
            <a:avLst>
              <a:gd name="adj1" fmla="val 69850"/>
              <a:gd name="adj2" fmla="val 3234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defRPr/>
            </a:pPr>
            <a:r>
              <a:rPr lang="en-ZW" dirty="0">
                <a:solidFill>
                  <a:prstClr val="black"/>
                </a:solidFill>
                <a:latin typeface="Calibri" panose="020F0502020204030204" pitchFamily="34" charset="0"/>
                <a:ea typeface="Calibri" panose="020F0502020204030204" pitchFamily="34" charset="0"/>
                <a:cs typeface="Times New Roman" panose="02020603050405020304" pitchFamily="18" charset="0"/>
              </a:rPr>
              <a:t>-”When I engage in visiting people who are sick, I make sure to wash my hands before and after the visit, and to keep physical distance, even when praying for others. National guidance for facial coverings are essential and we all must follow them”</a:t>
            </a:r>
          </a:p>
        </p:txBody>
      </p:sp>
      <p:sp>
        <p:nvSpPr>
          <p:cNvPr id="8" name="Oval Callout 7">
            <a:extLst>
              <a:ext uri="{FF2B5EF4-FFF2-40B4-BE49-F238E27FC236}">
                <a16:creationId xmlns:a16="http://schemas.microsoft.com/office/drawing/2014/main" id="{DC31FD95-FBBA-DB42-AF1C-3B0E9D037BFB}"/>
              </a:ext>
            </a:extLst>
          </p:cNvPr>
          <p:cNvSpPr/>
          <p:nvPr/>
        </p:nvSpPr>
        <p:spPr>
          <a:xfrm>
            <a:off x="7391104" y="3752232"/>
            <a:ext cx="3967842" cy="1698171"/>
          </a:xfrm>
          <a:prstGeom prst="wedgeEllipseCallout">
            <a:avLst>
              <a:gd name="adj1" fmla="val 49949"/>
              <a:gd name="adj2" fmla="val 75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defRPr/>
            </a:pPr>
            <a:r>
              <a:rPr lang="en-ZW" dirty="0">
                <a:solidFill>
                  <a:prstClr val="black"/>
                </a:solidFill>
                <a:latin typeface="Calibri" panose="020F0502020204030204" pitchFamily="34" charset="0"/>
                <a:ea typeface="Calibri" panose="020F0502020204030204" pitchFamily="34" charset="0"/>
                <a:cs typeface="Times New Roman" panose="02020603050405020304" pitchFamily="18" charset="0"/>
              </a:rPr>
              <a:t>“Take your ARVs and believe − starting ART early does not take away your faith”.</a:t>
            </a:r>
          </a:p>
        </p:txBody>
      </p:sp>
      <p:sp>
        <p:nvSpPr>
          <p:cNvPr id="9" name="Oval Callout 8">
            <a:extLst>
              <a:ext uri="{FF2B5EF4-FFF2-40B4-BE49-F238E27FC236}">
                <a16:creationId xmlns:a16="http://schemas.microsoft.com/office/drawing/2014/main" id="{5F821B88-A46A-4C4D-87EC-47A0CEB72759}"/>
              </a:ext>
            </a:extLst>
          </p:cNvPr>
          <p:cNvSpPr/>
          <p:nvPr/>
        </p:nvSpPr>
        <p:spPr>
          <a:xfrm>
            <a:off x="3622222" y="4114801"/>
            <a:ext cx="3118757" cy="1845127"/>
          </a:xfrm>
          <a:prstGeom prst="wedgeEllipseCallout">
            <a:avLst>
              <a:gd name="adj1" fmla="val -79472"/>
              <a:gd name="adj2" fmla="val 456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defRPr/>
            </a:pPr>
            <a:r>
              <a:rPr lang="en-ZW" dirty="0">
                <a:solidFill>
                  <a:prstClr val="black"/>
                </a:solidFill>
                <a:latin typeface="Calibri" panose="020F0502020204030204" pitchFamily="34" charset="0"/>
                <a:ea typeface="Calibri" panose="020F0502020204030204" pitchFamily="34" charset="0"/>
                <a:cs typeface="Times New Roman" panose="02020603050405020304" pitchFamily="18" charset="0"/>
              </a:rPr>
              <a:t>“HIV </a:t>
            </a:r>
            <a:r>
              <a:rPr lang="en-ZW"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haisarudze</a:t>
            </a:r>
            <a:r>
              <a:rPr lang="en-ZW"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ZW"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unopinda</a:t>
            </a:r>
            <a:r>
              <a:rPr lang="en-ZW"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ZW"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uriku</a:t>
            </a:r>
            <a:r>
              <a:rPr lang="en-ZW" dirty="0">
                <a:solidFill>
                  <a:prstClr val="black"/>
                </a:solidFill>
                <a:latin typeface="Calibri" panose="020F0502020204030204" pitchFamily="34" charset="0"/>
                <a:ea typeface="Calibri" panose="020F0502020204030204" pitchFamily="34" charset="0"/>
                <a:cs typeface="Times New Roman" panose="02020603050405020304" pitchFamily="18" charset="0"/>
              </a:rPr>
              <a:t> Church </a:t>
            </a:r>
            <a:r>
              <a:rPr lang="en-ZW"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ipi</a:t>
            </a:r>
            <a:r>
              <a:rPr lang="en-ZW" dirty="0">
                <a:solidFill>
                  <a:prstClr val="black"/>
                </a:solidFill>
                <a:latin typeface="Calibri" panose="020F0502020204030204" pitchFamily="34" charset="0"/>
                <a:ea typeface="Calibri" panose="020F0502020204030204" pitchFamily="34" charset="0"/>
                <a:cs typeface="Times New Roman" panose="02020603050405020304" pitchFamily="18" charset="0"/>
              </a:rPr>
              <a:t> . Get Tested &amp; Treated Early!”</a:t>
            </a:r>
          </a:p>
        </p:txBody>
      </p:sp>
    </p:spTree>
    <p:extLst>
      <p:ext uri="{BB962C8B-B14F-4D97-AF65-F5344CB8AC3E}">
        <p14:creationId xmlns:p14="http://schemas.microsoft.com/office/powerpoint/2010/main" val="106097980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B680-4B35-4774-BDEE-652466C5FCF0}"/>
              </a:ext>
            </a:extLst>
          </p:cNvPr>
          <p:cNvSpPr>
            <a:spLocks noGrp="1"/>
          </p:cNvSpPr>
          <p:nvPr>
            <p:ph type="body" sz="quarter" idx="10"/>
          </p:nvPr>
        </p:nvSpPr>
        <p:spPr>
          <a:xfrm>
            <a:off x="793750" y="669856"/>
            <a:ext cx="10604500" cy="511013"/>
          </a:xfrm>
        </p:spPr>
        <p:txBody>
          <a:bodyPr/>
          <a:lstStyle/>
          <a:p>
            <a:r>
              <a:rPr lang="en-ZW" sz="3200" b="1" dirty="0">
                <a:solidFill>
                  <a:srgbClr val="002060"/>
                </a:solidFill>
                <a:latin typeface="Lato" panose="020F0502020204030203"/>
              </a:rPr>
              <a:t>KEY LESSONS LEARNED for REPLICATION</a:t>
            </a:r>
          </a:p>
          <a:p>
            <a:endParaRPr lang="en-ZW" b="1" dirty="0">
              <a:solidFill>
                <a:srgbClr val="002060"/>
              </a:solidFill>
              <a:latin typeface="Lato" panose="020F0502020204030203"/>
            </a:endParaRPr>
          </a:p>
        </p:txBody>
      </p:sp>
      <p:sp>
        <p:nvSpPr>
          <p:cNvPr id="4" name="TextBox 3">
            <a:extLst>
              <a:ext uri="{FF2B5EF4-FFF2-40B4-BE49-F238E27FC236}">
                <a16:creationId xmlns:a16="http://schemas.microsoft.com/office/drawing/2014/main" id="{41B5A0A9-F102-6A4F-A35C-957D6E2E1A29}"/>
              </a:ext>
            </a:extLst>
          </p:cNvPr>
          <p:cNvSpPr txBox="1"/>
          <p:nvPr/>
        </p:nvSpPr>
        <p:spPr>
          <a:xfrm>
            <a:off x="1443868" y="1529308"/>
            <a:ext cx="10218664" cy="5672258"/>
          </a:xfrm>
          <a:prstGeom prst="rect">
            <a:avLst/>
          </a:prstGeom>
          <a:noFill/>
        </p:spPr>
        <p:txBody>
          <a:bodyPr wrap="square" rtlCol="0">
            <a:spAutoFit/>
          </a:bodyPr>
          <a:lstStyle/>
          <a:p>
            <a:r>
              <a:rPr lang="en-US" sz="2133" b="1" dirty="0"/>
              <a:t>Government Leadership and coordination </a:t>
            </a:r>
          </a:p>
          <a:p>
            <a:pPr marL="742932" lvl="1" indent="-285744">
              <a:buFont typeface="Arial" panose="020B0604020202020204" pitchFamily="34" charset="0"/>
              <a:buChar char="•"/>
            </a:pPr>
            <a:r>
              <a:rPr lang="en-US" sz="2133" dirty="0"/>
              <a:t>Government critical in planning and coordination of FCI at national, provincial and district level</a:t>
            </a:r>
          </a:p>
          <a:p>
            <a:pPr marL="1200132" lvl="2" indent="-285744">
              <a:buFont typeface="Arial" panose="020B0604020202020204" pitchFamily="34" charset="0"/>
              <a:buChar char="•"/>
            </a:pPr>
            <a:r>
              <a:rPr lang="en-US" sz="2133" dirty="0"/>
              <a:t>Mapping and selection of districts, facilities and faith communities</a:t>
            </a:r>
          </a:p>
          <a:p>
            <a:pPr marL="1200132" lvl="2" indent="-285744">
              <a:buFont typeface="Arial" panose="020B0604020202020204" pitchFamily="34" charset="0"/>
              <a:buChar char="•"/>
            </a:pPr>
            <a:r>
              <a:rPr lang="en-US" sz="2133" dirty="0" err="1"/>
              <a:t>Standardised</a:t>
            </a:r>
            <a:r>
              <a:rPr lang="en-US" sz="2133" dirty="0"/>
              <a:t> selection criteria and processes for recruitment of FCI cadres</a:t>
            </a:r>
          </a:p>
          <a:p>
            <a:endParaRPr lang="en-US" sz="2133" dirty="0"/>
          </a:p>
          <a:p>
            <a:r>
              <a:rPr lang="en-US" sz="2133" b="1" dirty="0"/>
              <a:t>Community engagement</a:t>
            </a:r>
          </a:p>
          <a:p>
            <a:pPr marL="800100" lvl="1" indent="-342900">
              <a:buFont typeface="Arial" panose="020B0604020202020204" pitchFamily="34" charset="0"/>
              <a:buChar char="•"/>
            </a:pPr>
            <a:r>
              <a:rPr lang="en-US" sz="2133" dirty="0"/>
              <a:t>Meaningful partnership, engagement and leadership from faith communities</a:t>
            </a:r>
          </a:p>
          <a:p>
            <a:pPr marL="800100" lvl="1" indent="-342900">
              <a:buFont typeface="Arial" panose="020B0604020202020204" pitchFamily="34" charset="0"/>
              <a:buChar char="•"/>
            </a:pPr>
            <a:r>
              <a:rPr lang="en-US" sz="2133" dirty="0"/>
              <a:t>Co-creation of messages of hope; feedback on messages of hope</a:t>
            </a:r>
          </a:p>
          <a:p>
            <a:pPr marL="800100" lvl="1" indent="-342900">
              <a:buFont typeface="Arial" panose="020B0604020202020204" pitchFamily="34" charset="0"/>
              <a:buChar char="•"/>
            </a:pPr>
            <a:r>
              <a:rPr lang="en-US" sz="2133" dirty="0"/>
              <a:t>Engagement of community in selection of FCI cadres</a:t>
            </a:r>
          </a:p>
          <a:p>
            <a:pPr marL="742932" lvl="1" indent="-285744">
              <a:buFont typeface="Arial" panose="020B0604020202020204" pitchFamily="34" charset="0"/>
              <a:buChar char="•"/>
            </a:pPr>
            <a:r>
              <a:rPr lang="en-US" sz="2133" dirty="0"/>
              <a:t>Documentation of motivating factors for HIV_ST among young people</a:t>
            </a:r>
          </a:p>
          <a:p>
            <a:pPr marL="742932" lvl="1" indent="-285744">
              <a:buFont typeface="Arial" panose="020B0604020202020204" pitchFamily="34" charset="0"/>
              <a:buChar char="•"/>
            </a:pPr>
            <a:r>
              <a:rPr lang="en-US" sz="2133" dirty="0"/>
              <a:t>Documentation of reasons for abstaining from confirmatory tests and ART initiation</a:t>
            </a:r>
          </a:p>
          <a:p>
            <a:pPr marL="742932" lvl="1" indent="-285744">
              <a:buFont typeface="Arial" panose="020B0604020202020204" pitchFamily="34" charset="0"/>
              <a:buChar char="•"/>
            </a:pPr>
            <a:r>
              <a:rPr lang="en-US" sz="2133" dirty="0"/>
              <a:t>Feedback from communities of faith on messages of hope</a:t>
            </a:r>
          </a:p>
          <a:p>
            <a:pPr marL="800100" lvl="1" indent="-342900">
              <a:buFont typeface="Arial" panose="020B0604020202020204" pitchFamily="34" charset="0"/>
              <a:buChar char="•"/>
            </a:pPr>
            <a:endParaRPr lang="en-US" sz="2133" dirty="0"/>
          </a:p>
          <a:p>
            <a:pPr lvl="1"/>
            <a:endParaRPr lang="en-US" sz="2133" dirty="0"/>
          </a:p>
          <a:p>
            <a:endParaRPr lang="en-US" sz="2133" b="1" dirty="0"/>
          </a:p>
          <a:p>
            <a:endParaRPr lang="en-US" sz="2133" dirty="0"/>
          </a:p>
        </p:txBody>
      </p:sp>
      <p:pic>
        <p:nvPicPr>
          <p:cNvPr id="5" name="Graphic 4" descr="Steering Wheel">
            <a:extLst>
              <a:ext uri="{FF2B5EF4-FFF2-40B4-BE49-F238E27FC236}">
                <a16:creationId xmlns:a16="http://schemas.microsoft.com/office/drawing/2014/main" id="{47E6747B-A4EA-FC45-A0D5-90F3CAAC190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29468" y="1529308"/>
            <a:ext cx="914400" cy="914400"/>
          </a:xfrm>
          <a:prstGeom prst="rect">
            <a:avLst/>
          </a:prstGeom>
        </p:spPr>
      </p:pic>
      <p:pic>
        <p:nvPicPr>
          <p:cNvPr id="13" name="Graphic 12" descr="Neighbourhood">
            <a:extLst>
              <a:ext uri="{FF2B5EF4-FFF2-40B4-BE49-F238E27FC236}">
                <a16:creationId xmlns:a16="http://schemas.microsoft.com/office/drawing/2014/main" id="{D8C9B5E1-2A0F-6F49-B2A8-9FEF765B758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29468" y="3118757"/>
            <a:ext cx="914400" cy="914400"/>
          </a:xfrm>
          <a:prstGeom prst="rect">
            <a:avLst/>
          </a:prstGeom>
        </p:spPr>
      </p:pic>
    </p:spTree>
    <p:extLst>
      <p:ext uri="{BB962C8B-B14F-4D97-AF65-F5344CB8AC3E}">
        <p14:creationId xmlns:p14="http://schemas.microsoft.com/office/powerpoint/2010/main" val="284137253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821</TotalTime>
  <Words>892</Words>
  <Application>Microsoft Office PowerPoint</Application>
  <PresentationFormat>Widescreen</PresentationFormat>
  <Paragraphs>139</Paragraphs>
  <Slides>11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Calibri Light</vt:lpstr>
      <vt:lpstr>Gill Sans MT</vt:lpstr>
      <vt:lpstr>Impact</vt:lpstr>
      <vt:lpstr>Lato</vt:lpstr>
      <vt:lpstr>Lato Black</vt:lpstr>
      <vt:lpstr>Open Sans</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Willis</dc:creator>
  <cp:lastModifiedBy>Andrea Uehling</cp:lastModifiedBy>
  <cp:revision>22</cp:revision>
  <dcterms:created xsi:type="dcterms:W3CDTF">2020-09-21T10:00:41Z</dcterms:created>
  <dcterms:modified xsi:type="dcterms:W3CDTF">2020-10-20T18:29:51Z</dcterms:modified>
</cp:coreProperties>
</file>