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80" r:id="rId1"/>
  </p:sldMasterIdLst>
  <p:notesMasterIdLst>
    <p:notesMasterId r:id="rId11"/>
  </p:notesMasterIdLst>
  <p:sldIdLst>
    <p:sldId id="256" r:id="rId2"/>
    <p:sldId id="331" r:id="rId3"/>
    <p:sldId id="330" r:id="rId4"/>
    <p:sldId id="314" r:id="rId5"/>
    <p:sldId id="328" r:id="rId6"/>
    <p:sldId id="334" r:id="rId7"/>
    <p:sldId id="327" r:id="rId8"/>
    <p:sldId id="332" r:id="rId9"/>
    <p:sldId id="33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9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Uehling" userId="0c8b016d-0992-4a5f-bef4-3fc9974dc8e6" providerId="ADAL" clId="{7F276DA8-1411-4716-BC1A-F42AF80722AB}"/>
    <pc:docChg chg="undo custSel delSld modSld">
      <pc:chgData name="Andrea Uehling" userId="0c8b016d-0992-4a5f-bef4-3fc9974dc8e6" providerId="ADAL" clId="{7F276DA8-1411-4716-BC1A-F42AF80722AB}" dt="2021-08-24T00:57:22.330" v="769" actId="115"/>
      <pc:docMkLst>
        <pc:docMk/>
      </pc:docMkLst>
      <pc:sldChg chg="modSp">
        <pc:chgData name="Andrea Uehling" userId="0c8b016d-0992-4a5f-bef4-3fc9974dc8e6" providerId="ADAL" clId="{7F276DA8-1411-4716-BC1A-F42AF80722AB}" dt="2021-08-24T00:34:56.829" v="184" actId="1076"/>
        <pc:sldMkLst>
          <pc:docMk/>
          <pc:sldMk cId="2350480716" sldId="256"/>
        </pc:sldMkLst>
        <pc:spChg chg="mod">
          <ac:chgData name="Andrea Uehling" userId="0c8b016d-0992-4a5f-bef4-3fc9974dc8e6" providerId="ADAL" clId="{7F276DA8-1411-4716-BC1A-F42AF80722AB}" dt="2021-08-24T00:34:12.256" v="166" actId="1076"/>
          <ac:spMkLst>
            <pc:docMk/>
            <pc:sldMk cId="2350480716" sldId="256"/>
            <ac:spMk id="2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4:02.816" v="163" actId="20577"/>
          <ac:spMkLst>
            <pc:docMk/>
            <pc:sldMk cId="2350480716" sldId="256"/>
            <ac:spMk id="1032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3:49.551" v="157" actId="6549"/>
          <ac:spMkLst>
            <pc:docMk/>
            <pc:sldMk cId="2350480716" sldId="256"/>
            <ac:spMk id="1033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2:18.253" v="135" actId="207"/>
          <ac:spMkLst>
            <pc:docMk/>
            <pc:sldMk cId="2350480716" sldId="256"/>
            <ac:spMk id="1034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4:32.501" v="176" actId="1076"/>
          <ac:spMkLst>
            <pc:docMk/>
            <pc:sldMk cId="2350480716" sldId="256"/>
            <ac:spMk id="1035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4:56.829" v="184" actId="1076"/>
          <ac:spMkLst>
            <pc:docMk/>
            <pc:sldMk cId="2350480716" sldId="256"/>
            <ac:spMk id="1036" creationId="{00000000-0000-0000-0000-000000000000}"/>
          </ac:spMkLst>
        </pc:spChg>
        <pc:picChg chg="mod">
          <ac:chgData name="Andrea Uehling" userId="0c8b016d-0992-4a5f-bef4-3fc9974dc8e6" providerId="ADAL" clId="{7F276DA8-1411-4716-BC1A-F42AF80722AB}" dt="2021-08-24T00:31:02.694" v="61" actId="1076"/>
          <ac:picMkLst>
            <pc:docMk/>
            <pc:sldMk cId="2350480716" sldId="256"/>
            <ac:picMk id="22" creationId="{00000000-0000-0000-0000-000000000000}"/>
          </ac:picMkLst>
        </pc:picChg>
        <pc:picChg chg="mod">
          <ac:chgData name="Andrea Uehling" userId="0c8b016d-0992-4a5f-bef4-3fc9974dc8e6" providerId="ADAL" clId="{7F276DA8-1411-4716-BC1A-F42AF80722AB}" dt="2021-08-24T00:34:53.998" v="183" actId="1076"/>
          <ac:picMkLst>
            <pc:docMk/>
            <pc:sldMk cId="2350480716" sldId="256"/>
            <ac:picMk id="1027" creationId="{00000000-0000-0000-0000-000000000000}"/>
          </ac:picMkLst>
        </pc:picChg>
        <pc:picChg chg="mod">
          <ac:chgData name="Andrea Uehling" userId="0c8b016d-0992-4a5f-bef4-3fc9974dc8e6" providerId="ADAL" clId="{7F276DA8-1411-4716-BC1A-F42AF80722AB}" dt="2021-08-24T00:34:29.113" v="175" actId="14100"/>
          <ac:picMkLst>
            <pc:docMk/>
            <pc:sldMk cId="2350480716" sldId="256"/>
            <ac:picMk id="1028" creationId="{00000000-0000-0000-0000-000000000000}"/>
          </ac:picMkLst>
        </pc:picChg>
        <pc:picChg chg="mod">
          <ac:chgData name="Andrea Uehling" userId="0c8b016d-0992-4a5f-bef4-3fc9974dc8e6" providerId="ADAL" clId="{7F276DA8-1411-4716-BC1A-F42AF80722AB}" dt="2021-08-24T00:34:37.701" v="177" actId="14100"/>
          <ac:picMkLst>
            <pc:docMk/>
            <pc:sldMk cId="2350480716" sldId="256"/>
            <ac:picMk id="1029" creationId="{00000000-0000-0000-0000-000000000000}"/>
          </ac:picMkLst>
        </pc:picChg>
      </pc:sldChg>
      <pc:sldChg chg="addSp delSp modSp">
        <pc:chgData name="Andrea Uehling" userId="0c8b016d-0992-4a5f-bef4-3fc9974dc8e6" providerId="ADAL" clId="{7F276DA8-1411-4716-BC1A-F42AF80722AB}" dt="2021-08-24T00:51:07.309" v="574" actId="20577"/>
        <pc:sldMkLst>
          <pc:docMk/>
          <pc:sldMk cId="0" sldId="314"/>
        </pc:sldMkLst>
        <pc:spChg chg="mod">
          <ac:chgData name="Andrea Uehling" userId="0c8b016d-0992-4a5f-bef4-3fc9974dc8e6" providerId="ADAL" clId="{7F276DA8-1411-4716-BC1A-F42AF80722AB}" dt="2021-08-24T00:51:07.309" v="574" actId="20577"/>
          <ac:spMkLst>
            <pc:docMk/>
            <pc:sldMk cId="0" sldId="314"/>
            <ac:spMk id="2" creationId="{00000000-0000-0000-0000-000000000000}"/>
          </ac:spMkLst>
        </pc:spChg>
        <pc:spChg chg="del mod">
          <ac:chgData name="Andrea Uehling" userId="0c8b016d-0992-4a5f-bef4-3fc9974dc8e6" providerId="ADAL" clId="{7F276DA8-1411-4716-BC1A-F42AF80722AB}" dt="2021-08-24T00:40:37.312" v="451"/>
          <ac:spMkLst>
            <pc:docMk/>
            <pc:sldMk cId="0" sldId="314"/>
            <ac:spMk id="5" creationId="{00000000-0000-0000-0000-000000000000}"/>
          </ac:spMkLst>
        </pc:spChg>
        <pc:spChg chg="add mod">
          <ac:chgData name="Andrea Uehling" userId="0c8b016d-0992-4a5f-bef4-3fc9974dc8e6" providerId="ADAL" clId="{7F276DA8-1411-4716-BC1A-F42AF80722AB}" dt="2021-08-24T00:40:32.819" v="448" actId="14100"/>
          <ac:spMkLst>
            <pc:docMk/>
            <pc:sldMk cId="0" sldId="314"/>
            <ac:spMk id="6" creationId="{331E8FC8-8928-442C-99E1-CDD0B564D701}"/>
          </ac:spMkLst>
        </pc:spChg>
      </pc:sldChg>
      <pc:sldChg chg="modSp modTransition">
        <pc:chgData name="Andrea Uehling" userId="0c8b016d-0992-4a5f-bef4-3fc9974dc8e6" providerId="ADAL" clId="{7F276DA8-1411-4716-BC1A-F42AF80722AB}" dt="2021-08-24T00:55:03.828" v="701" actId="115"/>
        <pc:sldMkLst>
          <pc:docMk/>
          <pc:sldMk cId="1348265050" sldId="327"/>
        </pc:sldMkLst>
        <pc:spChg chg="mod">
          <ac:chgData name="Andrea Uehling" userId="0c8b016d-0992-4a5f-bef4-3fc9974dc8e6" providerId="ADAL" clId="{7F276DA8-1411-4716-BC1A-F42AF80722AB}" dt="2021-08-24T00:31:48.316" v="128" actId="27636"/>
          <ac:spMkLst>
            <pc:docMk/>
            <pc:sldMk cId="1348265050" sldId="327"/>
            <ac:spMk id="2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55:03.828" v="701" actId="115"/>
          <ac:spMkLst>
            <pc:docMk/>
            <pc:sldMk cId="1348265050" sldId="327"/>
            <ac:spMk id="3" creationId="{00000000-0000-0000-0000-000000000000}"/>
          </ac:spMkLst>
        </pc:spChg>
      </pc:sldChg>
      <pc:sldChg chg="modSp modTransition">
        <pc:chgData name="Andrea Uehling" userId="0c8b016d-0992-4a5f-bef4-3fc9974dc8e6" providerId="ADAL" clId="{7F276DA8-1411-4716-BC1A-F42AF80722AB}" dt="2021-08-24T00:52:25.828" v="597" actId="20577"/>
        <pc:sldMkLst>
          <pc:docMk/>
          <pc:sldMk cId="3044027833" sldId="328"/>
        </pc:sldMkLst>
        <pc:spChg chg="mod">
          <ac:chgData name="Andrea Uehling" userId="0c8b016d-0992-4a5f-bef4-3fc9974dc8e6" providerId="ADAL" clId="{7F276DA8-1411-4716-BC1A-F42AF80722AB}" dt="2021-08-24T00:52:22.535" v="595" actId="20577"/>
          <ac:spMkLst>
            <pc:docMk/>
            <pc:sldMk cId="3044027833" sldId="328"/>
            <ac:spMk id="2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52:25.828" v="597" actId="20577"/>
          <ac:spMkLst>
            <pc:docMk/>
            <pc:sldMk cId="3044027833" sldId="328"/>
            <ac:spMk id="3" creationId="{00000000-0000-0000-0000-000000000000}"/>
          </ac:spMkLst>
        </pc:spChg>
      </pc:sldChg>
      <pc:sldChg chg="modSp modTransition">
        <pc:chgData name="Andrea Uehling" userId="0c8b016d-0992-4a5f-bef4-3fc9974dc8e6" providerId="ADAL" clId="{7F276DA8-1411-4716-BC1A-F42AF80722AB}" dt="2021-08-24T00:39:47.238" v="378" actId="115"/>
        <pc:sldMkLst>
          <pc:docMk/>
          <pc:sldMk cId="3690433484" sldId="330"/>
        </pc:sldMkLst>
        <pc:spChg chg="mod">
          <ac:chgData name="Andrea Uehling" userId="0c8b016d-0992-4a5f-bef4-3fc9974dc8e6" providerId="ADAL" clId="{7F276DA8-1411-4716-BC1A-F42AF80722AB}" dt="2021-08-24T00:31:48.295" v="125" actId="27636"/>
          <ac:spMkLst>
            <pc:docMk/>
            <pc:sldMk cId="3690433484" sldId="330"/>
            <ac:spMk id="2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9:47.238" v="378" actId="115"/>
          <ac:spMkLst>
            <pc:docMk/>
            <pc:sldMk cId="3690433484" sldId="330"/>
            <ac:spMk id="3" creationId="{00000000-0000-0000-0000-000000000000}"/>
          </ac:spMkLst>
        </pc:spChg>
      </pc:sldChg>
      <pc:sldChg chg="modSp modTransition">
        <pc:chgData name="Andrea Uehling" userId="0c8b016d-0992-4a5f-bef4-3fc9974dc8e6" providerId="ADAL" clId="{7F276DA8-1411-4716-BC1A-F42AF80722AB}" dt="2021-08-24T00:37:06.346" v="262" actId="1076"/>
        <pc:sldMkLst>
          <pc:docMk/>
          <pc:sldMk cId="1170755071" sldId="331"/>
        </pc:sldMkLst>
        <pc:spChg chg="mod">
          <ac:chgData name="Andrea Uehling" userId="0c8b016d-0992-4a5f-bef4-3fc9974dc8e6" providerId="ADAL" clId="{7F276DA8-1411-4716-BC1A-F42AF80722AB}" dt="2021-08-24T00:37:01.285" v="261" actId="20577"/>
          <ac:spMkLst>
            <pc:docMk/>
            <pc:sldMk cId="1170755071" sldId="331"/>
            <ac:spMk id="2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5:10.886" v="185" actId="1076"/>
          <ac:spMkLst>
            <pc:docMk/>
            <pc:sldMk cId="1170755071" sldId="331"/>
            <ac:spMk id="8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5:14.754" v="189" actId="20577"/>
          <ac:spMkLst>
            <pc:docMk/>
            <pc:sldMk cId="1170755071" sldId="331"/>
            <ac:spMk id="10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5:41.542" v="201" actId="1076"/>
          <ac:spMkLst>
            <pc:docMk/>
            <pc:sldMk cId="1170755071" sldId="331"/>
            <ac:spMk id="11" creationId="{00000000-0000-0000-0000-000000000000}"/>
          </ac:spMkLst>
        </pc:spChg>
        <pc:spChg chg="mod">
          <ac:chgData name="Andrea Uehling" userId="0c8b016d-0992-4a5f-bef4-3fc9974dc8e6" providerId="ADAL" clId="{7F276DA8-1411-4716-BC1A-F42AF80722AB}" dt="2021-08-24T00:35:29.454" v="197" actId="1076"/>
          <ac:spMkLst>
            <pc:docMk/>
            <pc:sldMk cId="1170755071" sldId="331"/>
            <ac:spMk id="12" creationId="{00000000-0000-0000-0000-000000000000}"/>
          </ac:spMkLst>
        </pc:spChg>
        <pc:picChg chg="mod">
          <ac:chgData name="Andrea Uehling" userId="0c8b016d-0992-4a5f-bef4-3fc9974dc8e6" providerId="ADAL" clId="{7F276DA8-1411-4716-BC1A-F42AF80722AB}" dt="2021-08-24T00:35:36.970" v="200" actId="14100"/>
          <ac:picMkLst>
            <pc:docMk/>
            <pc:sldMk cId="1170755071" sldId="331"/>
            <ac:picMk id="5" creationId="{00000000-0000-0000-0000-000000000000}"/>
          </ac:picMkLst>
        </pc:picChg>
        <pc:picChg chg="mod">
          <ac:chgData name="Andrea Uehling" userId="0c8b016d-0992-4a5f-bef4-3fc9974dc8e6" providerId="ADAL" clId="{7F276DA8-1411-4716-BC1A-F42AF80722AB}" dt="2021-08-24T00:35:34.864" v="199" actId="1076"/>
          <ac:picMkLst>
            <pc:docMk/>
            <pc:sldMk cId="1170755071" sldId="331"/>
            <ac:picMk id="7" creationId="{00000000-0000-0000-0000-000000000000}"/>
          </ac:picMkLst>
        </pc:picChg>
        <pc:picChg chg="mod">
          <ac:chgData name="Andrea Uehling" userId="0c8b016d-0992-4a5f-bef4-3fc9974dc8e6" providerId="ADAL" clId="{7F276DA8-1411-4716-BC1A-F42AF80722AB}" dt="2021-08-24T00:37:06.346" v="262" actId="1076"/>
          <ac:picMkLst>
            <pc:docMk/>
            <pc:sldMk cId="1170755071" sldId="331"/>
            <ac:picMk id="13" creationId="{00000000-0000-0000-0000-000000000000}"/>
          </ac:picMkLst>
        </pc:picChg>
      </pc:sldChg>
      <pc:sldChg chg="modSp modTransition">
        <pc:chgData name="Andrea Uehling" userId="0c8b016d-0992-4a5f-bef4-3fc9974dc8e6" providerId="ADAL" clId="{7F276DA8-1411-4716-BC1A-F42AF80722AB}" dt="2021-08-24T00:57:22.330" v="769" actId="115"/>
        <pc:sldMkLst>
          <pc:docMk/>
          <pc:sldMk cId="2185754998" sldId="332"/>
        </pc:sldMkLst>
        <pc:spChg chg="mod">
          <ac:chgData name="Andrea Uehling" userId="0c8b016d-0992-4a5f-bef4-3fc9974dc8e6" providerId="ADAL" clId="{7F276DA8-1411-4716-BC1A-F42AF80722AB}" dt="2021-08-24T00:57:22.330" v="769" actId="115"/>
          <ac:spMkLst>
            <pc:docMk/>
            <pc:sldMk cId="2185754998" sldId="332"/>
            <ac:spMk id="3" creationId="{00000000-0000-0000-0000-000000000000}"/>
          </ac:spMkLst>
        </pc:spChg>
      </pc:sldChg>
      <pc:sldChg chg="modTransition">
        <pc:chgData name="Andrea Uehling" userId="0c8b016d-0992-4a5f-bef4-3fc9974dc8e6" providerId="ADAL" clId="{7F276DA8-1411-4716-BC1A-F42AF80722AB}" dt="2021-08-24T00:29:30.070" v="1"/>
        <pc:sldMkLst>
          <pc:docMk/>
          <pc:sldMk cId="618322428" sldId="333"/>
        </pc:sldMkLst>
      </pc:sldChg>
      <pc:sldChg chg="modSp">
        <pc:chgData name="Andrea Uehling" userId="0c8b016d-0992-4a5f-bef4-3fc9974dc8e6" providerId="ADAL" clId="{7F276DA8-1411-4716-BC1A-F42AF80722AB}" dt="2021-08-24T00:52:57.288" v="623" actId="20577"/>
        <pc:sldMkLst>
          <pc:docMk/>
          <pc:sldMk cId="373354889" sldId="334"/>
        </pc:sldMkLst>
        <pc:spChg chg="mod">
          <ac:chgData name="Andrea Uehling" userId="0c8b016d-0992-4a5f-bef4-3fc9974dc8e6" providerId="ADAL" clId="{7F276DA8-1411-4716-BC1A-F42AF80722AB}" dt="2021-08-24T00:52:57.288" v="623" actId="20577"/>
          <ac:spMkLst>
            <pc:docMk/>
            <pc:sldMk cId="373354889" sldId="334"/>
            <ac:spMk id="3" creationId="{00000000-0000-0000-0000-000000000000}"/>
          </ac:spMkLst>
        </pc:spChg>
      </pc:sldChg>
      <pc:sldChg chg="del">
        <pc:chgData name="Andrea Uehling" userId="0c8b016d-0992-4a5f-bef4-3fc9974dc8e6" providerId="ADAL" clId="{7F276DA8-1411-4716-BC1A-F42AF80722AB}" dt="2021-08-24T00:51:49.864" v="585"/>
        <pc:sldMkLst>
          <pc:docMk/>
          <pc:sldMk cId="3085196951" sldId="33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997E6-71FA-403B-9A7E-E421638965F1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4656A-3826-414C-B069-52F4EE3415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7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4656A-3826-414C-B069-52F4EE3415A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Introduction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 cost of inequities is paid most immediately – and most tragically – by children themselves. But the long-term impact affects generations to come, </a:t>
            </a:r>
            <a:r>
              <a:rPr lang="en-GB" dirty="0">
                <a:solidFill>
                  <a:srgbClr val="FF0000"/>
                </a:solidFill>
              </a:rPr>
              <a:t>undermining the strength of our societies.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4656A-3826-414C-B069-52F4EE3415A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538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80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04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5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162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05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7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88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87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93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DDFFA23-0331-457B-AA3E-75FAFC160E6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4EBC02E-BA8B-4CD5-9FA8-34466061856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56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2" descr="https://www.sotheycan.org/wp-content/uploads/2014/07/SKYW1627_Aberdare_logo_no_tag_FA_LGE-90x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269" y="5177109"/>
            <a:ext cx="1456884" cy="890317"/>
          </a:xfrm>
          <a:prstGeom prst="rect">
            <a:avLst/>
          </a:prstGeom>
          <a:noFill/>
        </p:spPr>
      </p:pic>
      <p:pic>
        <p:nvPicPr>
          <p:cNvPr id="1030" name="Picture 3" descr="https://www.sotheycan.org/wp-content/uploads/2014/07/So-They-Can-WBSP-logo-02-90x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9977" y="5181601"/>
            <a:ext cx="1266825" cy="771525"/>
          </a:xfrm>
          <a:prstGeom prst="rect">
            <a:avLst/>
          </a:prstGeom>
          <a:noFill/>
        </p:spPr>
      </p:pic>
      <p:pic>
        <p:nvPicPr>
          <p:cNvPr id="1029" name="Picture 5" descr="STC Project Map v5.jpg"/>
          <p:cNvPicPr>
            <a:picLocks noChangeAspect="1" noChangeArrowheads="1"/>
          </p:cNvPicPr>
          <p:nvPr/>
        </p:nvPicPr>
        <p:blipFill>
          <a:blip r:embed="rId4" cstate="print"/>
          <a:srcRect l="48225" t="33481" r="45953" b="57428"/>
          <a:stretch>
            <a:fillRect/>
          </a:stretch>
        </p:blipFill>
        <p:spPr bwMode="auto">
          <a:xfrm>
            <a:off x="5370406" y="5106041"/>
            <a:ext cx="954027" cy="815617"/>
          </a:xfrm>
          <a:prstGeom prst="rect">
            <a:avLst/>
          </a:prstGeom>
          <a:noFill/>
        </p:spPr>
      </p:pic>
      <p:pic>
        <p:nvPicPr>
          <p:cNvPr id="1028" name="Picture 8" descr="Logo Holding-hand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65350" y="5138412"/>
            <a:ext cx="1139827" cy="917589"/>
          </a:xfrm>
          <a:prstGeom prst="rect">
            <a:avLst/>
          </a:prstGeom>
          <a:noFill/>
        </p:spPr>
      </p:pic>
      <p:pic>
        <p:nvPicPr>
          <p:cNvPr id="1027" name="Picture 1" descr="STC Project Map v5.jpg"/>
          <p:cNvPicPr>
            <a:picLocks noChangeAspect="1" noChangeArrowheads="1"/>
          </p:cNvPicPr>
          <p:nvPr/>
        </p:nvPicPr>
        <p:blipFill>
          <a:blip r:embed="rId4" cstate="print"/>
          <a:srcRect l="23448" t="57428" r="72726" b="36584"/>
          <a:stretch>
            <a:fillRect/>
          </a:stretch>
        </p:blipFill>
        <p:spPr bwMode="auto">
          <a:xfrm>
            <a:off x="6618468" y="5173972"/>
            <a:ext cx="1109895" cy="731358"/>
          </a:xfrm>
          <a:prstGeom prst="rect">
            <a:avLst/>
          </a:prstGeom>
          <a:noFill/>
        </p:spPr>
      </p:pic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122428" y="6098203"/>
            <a:ext cx="1211103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Reintegration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105400" y="6045370"/>
            <a:ext cx="13716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Family strengthening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3530602" y="5990482"/>
            <a:ext cx="1371601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Women’s empowerment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92469" y="6124576"/>
            <a:ext cx="1144428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Education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Text Box 2"/>
          <p:cNvSpPr txBox="1">
            <a:spLocks noChangeArrowheads="1"/>
          </p:cNvSpPr>
          <p:nvPr/>
        </p:nvSpPr>
        <p:spPr bwMode="auto">
          <a:xfrm>
            <a:off x="6635253" y="6016854"/>
            <a:ext cx="1076324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Community health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1" y="105358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1717760"/>
            <a:ext cx="377026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1" y="2558535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1" y="3349109"/>
            <a:ext cx="889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4006335"/>
            <a:ext cx="9541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</a:t>
            </a: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4463637" y="4688845"/>
            <a:ext cx="2167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32363" y="1106418"/>
            <a:ext cx="6096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ind Madurai" pitchFamily="2" charset="0"/>
                <a:cs typeface="Hind Madurai" pitchFamily="2" charset="0"/>
              </a:rPr>
              <a:t>FCI New Foundations of Hope Webinar:</a:t>
            </a:r>
          </a:p>
          <a:p>
            <a:pPr algn="ctr"/>
            <a:r>
              <a:rPr lang="en-US" sz="2800" dirty="0">
                <a:latin typeface="Hind Madurai" pitchFamily="2" charset="0"/>
                <a:cs typeface="Hind Madurai" pitchFamily="2" charset="0"/>
              </a:rPr>
              <a:t>Children affected by COVID-19</a:t>
            </a:r>
          </a:p>
          <a:p>
            <a:pPr algn="ctr"/>
            <a:endParaRPr lang="en-US" sz="2400" dirty="0">
              <a:latin typeface="Hind Madurai" pitchFamily="2" charset="0"/>
              <a:cs typeface="Hind Madurai" pitchFamily="2" charset="0"/>
            </a:endParaRPr>
          </a:p>
          <a:p>
            <a:pPr algn="ctr"/>
            <a:r>
              <a:rPr lang="en-US" sz="2800" i="1" dirty="0">
                <a:latin typeface="Hind Madurai" pitchFamily="2" charset="0"/>
                <a:cs typeface="Hind Madurai" pitchFamily="2" charset="0"/>
              </a:rPr>
              <a:t>“Hearing from a care leaver”</a:t>
            </a:r>
          </a:p>
          <a:p>
            <a:pPr algn="ctr"/>
            <a:endParaRPr lang="en-US" sz="2800" dirty="0">
              <a:latin typeface="Hind Madurai" pitchFamily="2" charset="0"/>
              <a:cs typeface="Hind Madurai" pitchFamily="2" charset="0"/>
            </a:endParaRPr>
          </a:p>
          <a:p>
            <a:pPr algn="ctr"/>
            <a:endParaRPr lang="en-US" sz="2800" dirty="0">
              <a:latin typeface="Hind Madurai" pitchFamily="2" charset="0"/>
              <a:cs typeface="Hind Madurai" pitchFamily="2" charset="0"/>
            </a:endParaRPr>
          </a:p>
          <a:p>
            <a:pPr algn="ctr"/>
            <a:r>
              <a:rPr lang="en-US" sz="2800" dirty="0">
                <a:latin typeface="Hind Madurai" pitchFamily="2" charset="0"/>
                <a:cs typeface="Hind Madurai" pitchFamily="2" charset="0"/>
              </a:rPr>
              <a:t>Moses </a:t>
            </a:r>
            <a:r>
              <a:rPr lang="en-US" sz="2800" dirty="0" err="1">
                <a:latin typeface="Hind Madurai" pitchFamily="2" charset="0"/>
                <a:cs typeface="Hind Madurai" pitchFamily="2" charset="0"/>
              </a:rPr>
              <a:t>Gachunji</a:t>
            </a:r>
            <a:r>
              <a:rPr lang="en-US" sz="2800" dirty="0">
                <a:latin typeface="Hind Madurai" pitchFamily="2" charset="0"/>
                <a:cs typeface="Hind Madurai" pitchFamily="2" charset="0"/>
              </a:rPr>
              <a:t>, Social Worker </a:t>
            </a:r>
          </a:p>
          <a:p>
            <a:pPr lvl="0" algn="ctr"/>
            <a:r>
              <a:rPr lang="en-US" sz="2400" dirty="0">
                <a:latin typeface="Hind Madurai" pitchFamily="2" charset="0"/>
                <a:cs typeface="Hind Madurai" pitchFamily="2" charset="0"/>
              </a:rPr>
              <a:t>August 25 2021</a:t>
            </a:r>
          </a:p>
          <a:p>
            <a:pPr algn="ctr"/>
            <a:endParaRPr lang="en-US" sz="2400" dirty="0">
              <a:latin typeface="Hind Madurai" pitchFamily="2" charset="0"/>
              <a:cs typeface="Hind Madurai" pitchFamily="2" charset="0"/>
            </a:endParaRPr>
          </a:p>
          <a:p>
            <a:pPr algn="ctr"/>
            <a:endParaRPr lang="en-US" sz="2800" dirty="0">
              <a:latin typeface="Hind Madurai" pitchFamily="2" charset="0"/>
              <a:cs typeface="Hind Madurai" pitchFamily="2" charset="0"/>
            </a:endParaRPr>
          </a:p>
        </p:txBody>
      </p:sp>
      <p:pic>
        <p:nvPicPr>
          <p:cNvPr id="22" name="Picture 2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954" y="96024"/>
            <a:ext cx="4076699" cy="8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480716"/>
      </p:ext>
    </p:extLst>
  </p:cSld>
  <p:clrMapOvr>
    <a:masterClrMapping/>
  </p:clrMapOvr>
  <p:transition spd="slow" advTm="22075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" y="283358"/>
            <a:ext cx="8610600" cy="429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endParaRPr lang="en-US" sz="2400" b="1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endParaRPr lang="en-US" sz="24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sz="2000" dirty="0">
              <a:solidFill>
                <a:prstClr val="black"/>
              </a:solidFill>
              <a:latin typeface="Hind Madurai" pitchFamily="2" charset="0"/>
              <a:cs typeface="Hind Madurai" pitchFamily="2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So They Can (STC) is an Australian NGO that is committed to empowering communities in Africa through education.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STC has offices in Sydney, Australia, Nakuru and Baringo in Kenya, and </a:t>
            </a:r>
            <a:r>
              <a:rPr lang="en-US" sz="2000" dirty="0" err="1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Babati</a:t>
            </a:r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 in Tanzania.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STC was established in 2010, and was initially set up to address the emergency needs of the Internally Displaced Persons (IDPs) in  Nakuru after the post-election violence of 2007/2008.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Since then, the organization has grown into integrated programming in education and social development which include: </a:t>
            </a:r>
          </a:p>
        </p:txBody>
      </p:sp>
      <p:pic>
        <p:nvPicPr>
          <p:cNvPr id="3" name="Picture 2" descr="https://www.sotheycan.org/wp-content/uploads/2014/07/SKYW1627_Aberdare_logo_no_tag_FA_LGE-90x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269" y="5177109"/>
            <a:ext cx="1456884" cy="890317"/>
          </a:xfrm>
          <a:prstGeom prst="rect">
            <a:avLst/>
          </a:prstGeom>
          <a:noFill/>
        </p:spPr>
      </p:pic>
      <p:pic>
        <p:nvPicPr>
          <p:cNvPr id="4" name="Picture 3" descr="https://www.sotheycan.org/wp-content/uploads/2014/07/So-They-Can-WBSP-logo-02-90x5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9977" y="5181601"/>
            <a:ext cx="1266825" cy="771525"/>
          </a:xfrm>
          <a:prstGeom prst="rect">
            <a:avLst/>
          </a:prstGeom>
          <a:noFill/>
        </p:spPr>
      </p:pic>
      <p:pic>
        <p:nvPicPr>
          <p:cNvPr id="5" name="Picture 5" descr="STC Project Map v5.jpg"/>
          <p:cNvPicPr>
            <a:picLocks noChangeAspect="1" noChangeArrowheads="1"/>
          </p:cNvPicPr>
          <p:nvPr/>
        </p:nvPicPr>
        <p:blipFill>
          <a:blip r:embed="rId5" cstate="print"/>
          <a:srcRect l="48225" t="33481" r="45953" b="57428"/>
          <a:stretch>
            <a:fillRect/>
          </a:stretch>
        </p:blipFill>
        <p:spPr bwMode="auto">
          <a:xfrm>
            <a:off x="5464178" y="5121108"/>
            <a:ext cx="1060448" cy="790575"/>
          </a:xfrm>
          <a:prstGeom prst="rect">
            <a:avLst/>
          </a:prstGeom>
          <a:noFill/>
        </p:spPr>
      </p:pic>
      <p:pic>
        <p:nvPicPr>
          <p:cNvPr id="6" name="Picture 8" descr="Logo Holding-hand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00301" y="5257801"/>
            <a:ext cx="647700" cy="657225"/>
          </a:xfrm>
          <a:prstGeom prst="rect">
            <a:avLst/>
          </a:prstGeom>
          <a:noFill/>
        </p:spPr>
      </p:pic>
      <p:pic>
        <p:nvPicPr>
          <p:cNvPr id="7" name="Picture 1" descr="STC Project Map v5.jpg"/>
          <p:cNvPicPr>
            <a:picLocks noChangeAspect="1" noChangeArrowheads="1"/>
          </p:cNvPicPr>
          <p:nvPr/>
        </p:nvPicPr>
        <p:blipFill>
          <a:blip r:embed="rId5" cstate="print"/>
          <a:srcRect l="23448" t="57428" r="72726" b="36584"/>
          <a:stretch>
            <a:fillRect/>
          </a:stretch>
        </p:blipFill>
        <p:spPr bwMode="auto">
          <a:xfrm>
            <a:off x="7010400" y="5098625"/>
            <a:ext cx="914400" cy="839261"/>
          </a:xfrm>
          <a:prstGeom prst="rect">
            <a:avLst/>
          </a:prstGeom>
          <a:noFill/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124076" y="6040291"/>
            <a:ext cx="1219200" cy="44627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Calibri" pitchFamily="34" charset="0"/>
                <a:cs typeface="Times New Roman" pitchFamily="18" charset="0"/>
              </a:rPr>
              <a:t>Reintegration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105400" y="6045370"/>
            <a:ext cx="13716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Family strengthening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489962" y="6045370"/>
            <a:ext cx="1371601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Women’s empowerment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57237" y="6180696"/>
            <a:ext cx="923925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Education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6848476" y="6046472"/>
            <a:ext cx="1076324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Community health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94" y="283358"/>
            <a:ext cx="4076699" cy="8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5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000" dirty="0"/>
              <a:t>Rapid reintegration of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7885"/>
            <a:ext cx="8229600" cy="49831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Deciding</a:t>
            </a:r>
          </a:p>
          <a:p>
            <a:r>
              <a:rPr lang="en-US" sz="2000" dirty="0"/>
              <a:t>In early 2020 after the first COVID-19 case was confirmed, the government </a:t>
            </a:r>
            <a:r>
              <a:rPr lang="en-US" sz="2000" u="sng" dirty="0"/>
              <a:t>ordered learning institutions closed. </a:t>
            </a:r>
          </a:p>
          <a:p>
            <a:r>
              <a:rPr lang="en-US" sz="2000" dirty="0"/>
              <a:t>Later the department for children’s services sent a circular directing CCI management to </a:t>
            </a:r>
            <a:r>
              <a:rPr lang="en-US" sz="2000" u="sng" dirty="0"/>
              <a:t>send all children home to their families</a:t>
            </a:r>
            <a:r>
              <a:rPr lang="en-US" sz="2000" dirty="0"/>
              <a:t>, where possible. </a:t>
            </a:r>
          </a:p>
          <a:p>
            <a:r>
              <a:rPr lang="en-US" sz="2000" dirty="0"/>
              <a:t>The CCI was to </a:t>
            </a:r>
            <a:r>
              <a:rPr lang="en-US" sz="2000" u="sng" dirty="0"/>
              <a:t>ensure the children were safe </a:t>
            </a:r>
            <a:r>
              <a:rPr lang="en-US" sz="2000" dirty="0"/>
              <a:t>during the transition and that children continued to be supported. </a:t>
            </a:r>
          </a:p>
          <a:p>
            <a:r>
              <a:rPr lang="en-US" sz="2000" dirty="0"/>
              <a:t>In March 2020, </a:t>
            </a:r>
            <a:r>
              <a:rPr lang="en-US" sz="2000" u="sng" dirty="0"/>
              <a:t>STC released the children to join their families</a:t>
            </a:r>
            <a:r>
              <a:rPr lang="en-US" sz="2000" dirty="0"/>
              <a:t>.</a:t>
            </a:r>
          </a:p>
          <a:p>
            <a:r>
              <a:rPr lang="en-US" sz="2000" u="sng" dirty="0"/>
              <a:t>Consultations took place </a:t>
            </a:r>
            <a:r>
              <a:rPr lang="en-US" sz="2000" dirty="0"/>
              <a:t>between various levels in the organization regarding future direction.</a:t>
            </a:r>
          </a:p>
          <a:p>
            <a:r>
              <a:rPr lang="en-US" sz="2000" u="sng" dirty="0"/>
              <a:t>A comprehensive assessment was done </a:t>
            </a:r>
            <a:r>
              <a:rPr lang="en-US" sz="2000" dirty="0"/>
              <a:t>on all the families and a report done with recommendations.</a:t>
            </a:r>
          </a:p>
          <a:p>
            <a:r>
              <a:rPr lang="en-US" sz="2000" dirty="0"/>
              <a:t> Six months after the </a:t>
            </a:r>
            <a:r>
              <a:rPr lang="en-US" sz="2000" u="sng" dirty="0"/>
              <a:t>children went home, STC resolved to permanently resettle all the children through a process of rapid reintegration</a:t>
            </a:r>
            <a:r>
              <a:rPr lang="en-US" sz="2000" dirty="0"/>
              <a:t>. 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592" y="6011050"/>
            <a:ext cx="4076699" cy="8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43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62799"/>
            <a:ext cx="8763000" cy="516336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200" b="1" dirty="0">
                <a:latin typeface="Hind Madurai" pitchFamily="2" charset="0"/>
                <a:cs typeface="Hind Madurai" pitchFamily="2" charset="0"/>
              </a:rPr>
              <a:t>After the decision</a:t>
            </a:r>
          </a:p>
          <a:p>
            <a:r>
              <a:rPr lang="en-US" sz="4200" dirty="0">
                <a:latin typeface="Hind Madurai" pitchFamily="2" charset="0"/>
                <a:cs typeface="Hind Madurai" pitchFamily="2" charset="0"/>
              </a:rPr>
              <a:t>STC received a </a:t>
            </a:r>
            <a:r>
              <a:rPr lang="en-US" sz="4200" u="sng" dirty="0">
                <a:latin typeface="Hind Madurai" pitchFamily="2" charset="0"/>
                <a:cs typeface="Hind Madurai" pitchFamily="2" charset="0"/>
              </a:rPr>
              <a:t>permit as an ‘essential services provider’</a:t>
            </a:r>
            <a:r>
              <a:rPr lang="en-US" sz="4200" dirty="0">
                <a:latin typeface="Hind Madurai" pitchFamily="2" charset="0"/>
                <a:cs typeface="Hind Madurai" pitchFamily="2" charset="0"/>
              </a:rPr>
              <a:t> from the Ministry of Interior and Coordination.</a:t>
            </a:r>
          </a:p>
          <a:p>
            <a:r>
              <a:rPr lang="en-US" sz="4200" dirty="0">
                <a:latin typeface="Hind Madurai" pitchFamily="2" charset="0"/>
                <a:cs typeface="Hind Madurai" pitchFamily="2" charset="0"/>
              </a:rPr>
              <a:t>This permit allowed sustained operations enabling us </a:t>
            </a:r>
            <a:r>
              <a:rPr lang="en-US" sz="4200" u="sng" dirty="0">
                <a:latin typeface="Hind Madurai" pitchFamily="2" charset="0"/>
                <a:cs typeface="Hind Madurai" pitchFamily="2" charset="0"/>
              </a:rPr>
              <a:t>reach all targeted families</a:t>
            </a:r>
            <a:r>
              <a:rPr lang="en-US" sz="4200" dirty="0">
                <a:latin typeface="Hind Madurai" pitchFamily="2" charset="0"/>
                <a:cs typeface="Hind Madurai" pitchFamily="2" charset="0"/>
              </a:rPr>
              <a:t>.</a:t>
            </a:r>
          </a:p>
          <a:p>
            <a:r>
              <a:rPr lang="en-US" sz="4200" dirty="0">
                <a:latin typeface="Hind Madurai" pitchFamily="2" charset="0"/>
                <a:cs typeface="Hind Madurai" pitchFamily="2" charset="0"/>
              </a:rPr>
              <a:t>STC developed a </a:t>
            </a:r>
            <a:r>
              <a:rPr lang="en-US" sz="4200" u="sng" dirty="0">
                <a:latin typeface="Hind Madurai" pitchFamily="2" charset="0"/>
                <a:cs typeface="Hind Madurai" pitchFamily="2" charset="0"/>
              </a:rPr>
              <a:t>COVID-19 policy </a:t>
            </a:r>
            <a:r>
              <a:rPr lang="en-US" sz="4200" dirty="0">
                <a:latin typeface="Hind Madurai" pitchFamily="2" charset="0"/>
                <a:cs typeface="Hind Madurai" pitchFamily="2" charset="0"/>
              </a:rPr>
              <a:t>to protect workers and participants.</a:t>
            </a:r>
          </a:p>
          <a:p>
            <a:r>
              <a:rPr lang="en-US" sz="4200" dirty="0">
                <a:latin typeface="Hind Madurai" pitchFamily="2" charset="0"/>
                <a:cs typeface="Hind Madurai" pitchFamily="2" charset="0"/>
              </a:rPr>
              <a:t>STC </a:t>
            </a:r>
            <a:r>
              <a:rPr lang="en-US" sz="4200" u="sng" dirty="0">
                <a:latin typeface="Hind Madurai" pitchFamily="2" charset="0"/>
                <a:cs typeface="Hind Madurai" pitchFamily="2" charset="0"/>
              </a:rPr>
              <a:t>carried out sensitization </a:t>
            </a:r>
            <a:r>
              <a:rPr lang="en-US" sz="4200" dirty="0">
                <a:latin typeface="Hind Madurai" pitchFamily="2" charset="0"/>
                <a:cs typeface="Hind Madurai" pitchFamily="2" charset="0"/>
              </a:rPr>
              <a:t>on knowledge/prevention of COVID-19 for families and children.</a:t>
            </a:r>
          </a:p>
          <a:p>
            <a:r>
              <a:rPr lang="en-US" sz="4200" dirty="0">
                <a:latin typeface="Hind Madurai" pitchFamily="2" charset="0"/>
                <a:cs typeface="Hind Madurai" pitchFamily="2" charset="0"/>
              </a:rPr>
              <a:t>STC International </a:t>
            </a:r>
            <a:r>
              <a:rPr lang="en-US" sz="4200" u="sng" dirty="0">
                <a:latin typeface="Hind Madurai" pitchFamily="2" charset="0"/>
                <a:cs typeface="Hind Madurai" pitchFamily="2" charset="0"/>
              </a:rPr>
              <a:t>board approved extra budget </a:t>
            </a:r>
            <a:r>
              <a:rPr lang="en-US" sz="4200" dirty="0">
                <a:latin typeface="Hind Madurai" pitchFamily="2" charset="0"/>
                <a:cs typeface="Hind Madurai" pitchFamily="2" charset="0"/>
              </a:rPr>
              <a:t>for reintegration activities.</a:t>
            </a:r>
          </a:p>
          <a:p>
            <a:r>
              <a:rPr lang="en-US" sz="4200" u="sng" dirty="0">
                <a:latin typeface="Hind Madurai" pitchFamily="2" charset="0"/>
                <a:cs typeface="Hind Madurai" pitchFamily="2" charset="0"/>
              </a:rPr>
              <a:t>All 81 children were successfully resettled </a:t>
            </a:r>
            <a:r>
              <a:rPr lang="en-US" sz="4200" dirty="0">
                <a:latin typeface="Hind Madurai" pitchFamily="2" charset="0"/>
                <a:cs typeface="Hind Madurai" pitchFamily="2" charset="0"/>
              </a:rPr>
              <a:t>between July - December 2020.</a:t>
            </a:r>
          </a:p>
          <a:p>
            <a:r>
              <a:rPr lang="en-US" sz="4200" dirty="0">
                <a:latin typeface="Hind Madurai" pitchFamily="2" charset="0"/>
                <a:cs typeface="Hind Madurai" pitchFamily="2" charset="0"/>
              </a:rPr>
              <a:t>Consultations on repurposing the facility ongoing.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1" y="6011050"/>
            <a:ext cx="4076699" cy="84695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31E8FC8-8928-442C-99E1-CDD0B564D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30964"/>
            <a:ext cx="8420100" cy="757235"/>
          </a:xfrm>
        </p:spPr>
        <p:txBody>
          <a:bodyPr>
            <a:noAutofit/>
          </a:bodyPr>
          <a:lstStyle/>
          <a:p>
            <a:r>
              <a:rPr lang="en-US" sz="2400" dirty="0"/>
              <a:t>Serving children during the covid-19 pandemic</a:t>
            </a:r>
          </a:p>
        </p:txBody>
      </p:sp>
    </p:spTree>
  </p:cSld>
  <p:clrMapOvr>
    <a:masterClrMapping/>
  </p:clrMapOvr>
  <p:transition spd="slow" advTm="40639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400" dirty="0"/>
              <a:t>COVID 19 context – successes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8316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Resettlement package components: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Education support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Psychosocial/life skills 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Rehabilitation (drug and alcohol dependency by guardians)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Home improvement (repairs, space, bed/beddings)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Food supplements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Social worker monitoring/support (direct access to the social workers)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Livelihood support/business skills training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1" y="5974683"/>
            <a:ext cx="4076699" cy="8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2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400" dirty="0"/>
              <a:t>COVID 19 context –successes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83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222222"/>
                </a:solidFill>
                <a:latin typeface="Hind Madurai" pitchFamily="2" charset="0"/>
                <a:cs typeface="Hind Madurai" pitchFamily="2" charset="0"/>
              </a:rPr>
              <a:t>Challenges:</a:t>
            </a:r>
          </a:p>
          <a:p>
            <a:pPr marL="0" indent="0">
              <a:buNone/>
            </a:pPr>
            <a:endParaRPr lang="en-US" sz="2400" dirty="0">
              <a:solidFill>
                <a:srgbClr val="222222"/>
              </a:solidFill>
              <a:latin typeface="Hind Madurai" pitchFamily="2" charset="0"/>
              <a:cs typeface="Hind Madurai" pitchFamily="2" charset="0"/>
            </a:endParaRPr>
          </a:p>
          <a:p>
            <a:r>
              <a:rPr lang="en-US" sz="2400" dirty="0">
                <a:solidFill>
                  <a:srgbClr val="222222"/>
                </a:solidFill>
                <a:latin typeface="Hind Madurai" pitchFamily="2" charset="0"/>
                <a:cs typeface="Hind Madurai" pitchFamily="2" charset="0"/>
              </a:rPr>
              <a:t>Lockdowns and restriction of movement limited our activities.</a:t>
            </a:r>
          </a:p>
          <a:p>
            <a:r>
              <a:rPr lang="en-US" sz="2400" dirty="0">
                <a:solidFill>
                  <a:srgbClr val="222222"/>
                </a:solidFill>
                <a:latin typeface="Hind Madurai" pitchFamily="2" charset="0"/>
                <a:cs typeface="Hind Madurai" pitchFamily="2" charset="0"/>
              </a:rPr>
              <a:t>Unable to reach all the children as scheduled.</a:t>
            </a:r>
          </a:p>
          <a:p>
            <a:r>
              <a:rPr lang="en-US" sz="2400" dirty="0">
                <a:solidFill>
                  <a:srgbClr val="222222"/>
                </a:solidFill>
                <a:latin typeface="Hind Madurai" pitchFamily="2" charset="0"/>
                <a:cs typeface="Hind Madurai" pitchFamily="2" charset="0"/>
              </a:rPr>
              <a:t>High resettlement package cost.</a:t>
            </a:r>
          </a:p>
          <a:p>
            <a:r>
              <a:rPr lang="en-US" sz="2400" dirty="0">
                <a:solidFill>
                  <a:srgbClr val="222222"/>
                </a:solidFill>
                <a:latin typeface="Hind Madurai" pitchFamily="2" charset="0"/>
                <a:cs typeface="Hind Madurai" pitchFamily="2" charset="0"/>
              </a:rPr>
              <a:t>High logistics cost.</a:t>
            </a:r>
          </a:p>
          <a:p>
            <a:r>
              <a:rPr lang="en-US" sz="2400" dirty="0">
                <a:solidFill>
                  <a:srgbClr val="222222"/>
                </a:solidFill>
                <a:latin typeface="Hind Madurai" pitchFamily="2" charset="0"/>
                <a:cs typeface="Hind Madurai" pitchFamily="2" charset="0"/>
              </a:rPr>
              <a:t>Fear of contracting COVID 19.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1" y="5974683"/>
            <a:ext cx="4076699" cy="8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54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000" b="1" dirty="0">
                <a:latin typeface="Hind Madurai" pitchFamily="2" charset="0"/>
                <a:cs typeface="Hind Madurai" pitchFamily="2" charset="0"/>
              </a:rPr>
              <a:t>COVID 19 Context - The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135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Hind Madurai" pitchFamily="2" charset="0"/>
                <a:cs typeface="Hind Madurai" pitchFamily="2" charset="0"/>
              </a:rPr>
              <a:t>Children &amp; Families:</a:t>
            </a:r>
          </a:p>
          <a:p>
            <a:r>
              <a:rPr lang="en-US" dirty="0">
                <a:latin typeface="Hind Madurai" pitchFamily="2" charset="0"/>
                <a:cs typeface="Hind Madurai" pitchFamily="2" charset="0"/>
              </a:rPr>
              <a:t>Reintegration of children back home was </a:t>
            </a:r>
            <a:r>
              <a:rPr lang="en-US" u="sng" dirty="0">
                <a:latin typeface="Hind Madurai" pitchFamily="2" charset="0"/>
                <a:cs typeface="Hind Madurai" pitchFamily="2" charset="0"/>
              </a:rPr>
              <a:t>rapid. </a:t>
            </a:r>
          </a:p>
          <a:p>
            <a:r>
              <a:rPr lang="en-US" dirty="0">
                <a:latin typeface="Hind Madurai" pitchFamily="2" charset="0"/>
                <a:cs typeface="Hind Madurai" pitchFamily="2" charset="0"/>
              </a:rPr>
              <a:t>The new normal was characterized by </a:t>
            </a:r>
            <a:r>
              <a:rPr lang="en-US" u="sng" dirty="0">
                <a:latin typeface="Hind Madurai" pitchFamily="2" charset="0"/>
                <a:cs typeface="Hind Madurai" pitchFamily="2" charset="0"/>
              </a:rPr>
              <a:t>high level of uncertainty.</a:t>
            </a:r>
          </a:p>
          <a:p>
            <a:r>
              <a:rPr lang="en-US" dirty="0">
                <a:latin typeface="Hind Madurai" pitchFamily="2" charset="0"/>
                <a:cs typeface="Hind Madurai" pitchFamily="2" charset="0"/>
              </a:rPr>
              <a:t>Some guardians lost their jobs while others had reduced working hours with reduced income. This meant </a:t>
            </a:r>
            <a:r>
              <a:rPr lang="en-US" u="sng" dirty="0">
                <a:latin typeface="Hind Madurai" pitchFamily="2" charset="0"/>
                <a:cs typeface="Hind Madurai" pitchFamily="2" charset="0"/>
              </a:rPr>
              <a:t>reduced ability to provide food and other necessities </a:t>
            </a:r>
            <a:r>
              <a:rPr lang="en-US" dirty="0">
                <a:latin typeface="Hind Madurai" pitchFamily="2" charset="0"/>
                <a:cs typeface="Hind Madurai" pitchFamily="2" charset="0"/>
              </a:rPr>
              <a:t>for the families.</a:t>
            </a:r>
          </a:p>
          <a:p>
            <a:r>
              <a:rPr lang="en-US" u="sng" dirty="0">
                <a:latin typeface="Hind Madurai" pitchFamily="2" charset="0"/>
                <a:cs typeface="Hind Madurai" pitchFamily="2" charset="0"/>
              </a:rPr>
              <a:t>Schools were closed </a:t>
            </a:r>
            <a:r>
              <a:rPr lang="en-US" dirty="0">
                <a:latin typeface="Hind Madurai" pitchFamily="2" charset="0"/>
                <a:cs typeface="Hind Madurai" pitchFamily="2" charset="0"/>
              </a:rPr>
              <a:t>and hence guardians had to take care of large families.</a:t>
            </a:r>
          </a:p>
          <a:p>
            <a:r>
              <a:rPr lang="en-US" dirty="0">
                <a:latin typeface="Hind Madurai" pitchFamily="2" charset="0"/>
                <a:cs typeface="Hind Madurai" pitchFamily="2" charset="0"/>
              </a:rPr>
              <a:t>Children experienced </a:t>
            </a:r>
            <a:r>
              <a:rPr lang="en-US" u="sng" dirty="0">
                <a:latin typeface="Hind Madurai" pitchFamily="2" charset="0"/>
                <a:cs typeface="Hind Madurai" pitchFamily="2" charset="0"/>
              </a:rPr>
              <a:t>high levels of anxiety </a:t>
            </a:r>
            <a:r>
              <a:rPr lang="en-US" dirty="0">
                <a:latin typeface="Hind Madurai" pitchFamily="2" charset="0"/>
                <a:cs typeface="Hind Madurai" pitchFamily="2" charset="0"/>
              </a:rPr>
              <a:t>as they didn't know what would happen next.  They were at home, and not going to school. </a:t>
            </a:r>
          </a:p>
          <a:p>
            <a:r>
              <a:rPr lang="en-US" dirty="0">
                <a:latin typeface="Hind Madurai" pitchFamily="2" charset="0"/>
                <a:cs typeface="Hind Madurai" pitchFamily="2" charset="0"/>
              </a:rPr>
              <a:t>Opportunities to socialise with peers was reduced due to the COVID-19 restrictions.</a:t>
            </a:r>
          </a:p>
          <a:p>
            <a:r>
              <a:rPr lang="en-US" dirty="0">
                <a:latin typeface="Hind Madurai" pitchFamily="2" charset="0"/>
                <a:cs typeface="Hind Madurai" pitchFamily="2" charset="0"/>
              </a:rPr>
              <a:t>These worries and the change in circumstances psychologically </a:t>
            </a:r>
            <a:r>
              <a:rPr lang="en-US" u="sng" dirty="0">
                <a:latin typeface="Hind Madurai" pitchFamily="2" charset="0"/>
                <a:cs typeface="Hind Madurai" pitchFamily="2" charset="0"/>
              </a:rPr>
              <a:t>affected the children and their guardians.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1" y="6011050"/>
            <a:ext cx="4076699" cy="8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26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en-US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400" b="1" dirty="0">
                <a:solidFill>
                  <a:prstClr val="black"/>
                </a:solidFill>
                <a:ea typeface="+mn-ea"/>
                <a:cs typeface="+mn-cs"/>
              </a:rPr>
              <a:t>Interventions during COVID 19 pandemic</a:t>
            </a:r>
            <a:br>
              <a:rPr lang="en-US" sz="24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534400" cy="495299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2700" b="1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Service delivery:</a:t>
            </a:r>
          </a:p>
          <a:p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The 22 Class 8 children were hosted at the CCI to enable them sit for the KCPE where they had been registered prior to reintegration.</a:t>
            </a:r>
          </a:p>
          <a:p>
            <a:r>
              <a:rPr lang="en-US" sz="2000" u="sng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Psychosocial support </a:t>
            </a:r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was offered for the children and their families to build resilience and hope.</a:t>
            </a:r>
          </a:p>
          <a:p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STC provided </a:t>
            </a:r>
            <a:r>
              <a:rPr lang="en-US" sz="2000" u="sng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livelihood support </a:t>
            </a:r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for the parents/guardians including business skills training.</a:t>
            </a:r>
          </a:p>
          <a:p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Management availed required </a:t>
            </a:r>
            <a:r>
              <a:rPr lang="en-US" sz="2000" u="sng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resources for program staff </a:t>
            </a:r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including extra airtime for communication, a vehicle and necessary field allowances. </a:t>
            </a:r>
          </a:p>
          <a:p>
            <a:r>
              <a:rPr lang="en-US" sz="2000" u="sng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Constant monitoring </a:t>
            </a:r>
            <a:r>
              <a:rPr lang="en-US" sz="2000" dirty="0">
                <a:solidFill>
                  <a:prstClr val="black"/>
                </a:solidFill>
                <a:latin typeface="Hind Madurai" pitchFamily="2" charset="0"/>
                <a:cs typeface="Hind Madurai" pitchFamily="2" charset="0"/>
              </a:rPr>
              <a:t>by phone and in person of children and their families through home and school visits. </a:t>
            </a:r>
          </a:p>
          <a:p>
            <a:pPr lvl="0"/>
            <a:r>
              <a:rPr lang="en-GB" sz="2000" dirty="0">
                <a:latin typeface="Hind Madurai" pitchFamily="2" charset="0"/>
                <a:cs typeface="Hind Madurai" pitchFamily="2" charset="0"/>
              </a:rPr>
              <a:t>STC </a:t>
            </a:r>
            <a:r>
              <a:rPr lang="en-GB" sz="2000" u="sng" dirty="0">
                <a:latin typeface="Hind Madurai" pitchFamily="2" charset="0"/>
                <a:cs typeface="Hind Madurai" pitchFamily="2" charset="0"/>
              </a:rPr>
              <a:t>continues to provide care </a:t>
            </a:r>
            <a:r>
              <a:rPr lang="en-GB" sz="2000" dirty="0">
                <a:latin typeface="Hind Madurai" pitchFamily="2" charset="0"/>
                <a:cs typeface="Hind Madurai" pitchFamily="2" charset="0"/>
              </a:rPr>
              <a:t>and protection services to the reintegrated children.</a:t>
            </a:r>
          </a:p>
          <a:p>
            <a:pPr lvl="0"/>
            <a:r>
              <a:rPr lang="en-GB" sz="2000" dirty="0">
                <a:latin typeface="Hind Madurai" pitchFamily="2" charset="0"/>
                <a:cs typeface="Hind Madurai" pitchFamily="2" charset="0"/>
              </a:rPr>
              <a:t>In addition, STC has been </a:t>
            </a:r>
            <a:r>
              <a:rPr lang="en-GB" sz="2000" u="sng" dirty="0">
                <a:latin typeface="Hind Madurai" pitchFamily="2" charset="0"/>
                <a:cs typeface="Hind Madurai" pitchFamily="2" charset="0"/>
              </a:rPr>
              <a:t>supporting vulnerable families </a:t>
            </a:r>
            <a:r>
              <a:rPr lang="en-GB" sz="2000" dirty="0">
                <a:latin typeface="Hind Madurai" pitchFamily="2" charset="0"/>
                <a:cs typeface="Hind Madurai" pitchFamily="2" charset="0"/>
              </a:rPr>
              <a:t>through our family strengthening project, currently in East Pokot, Baringo county.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1" y="6011050"/>
            <a:ext cx="4076699" cy="8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754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>
                <a:latin typeface="Hind Madurai" pitchFamily="2" charset="0"/>
                <a:cs typeface="Hind Madurai" pitchFamily="2" charset="0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61832242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6891</TotalTime>
  <Words>773</Words>
  <Application>Microsoft Office PowerPoint</Application>
  <PresentationFormat>On-screen Show (4:3)</PresentationFormat>
  <Paragraphs>95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Hind Madurai</vt:lpstr>
      <vt:lpstr>Times New Roman</vt:lpstr>
      <vt:lpstr>Parcel</vt:lpstr>
      <vt:lpstr>PowerPoint Presentation</vt:lpstr>
      <vt:lpstr>PowerPoint Presentation</vt:lpstr>
      <vt:lpstr>Rapid reintegration of children</vt:lpstr>
      <vt:lpstr>Serving children during the covid-19 pandemic</vt:lpstr>
      <vt:lpstr>COVID 19 context – successes and challenges</vt:lpstr>
      <vt:lpstr>COVID 19 context –successes and challenges</vt:lpstr>
      <vt:lpstr>COVID 19 Context - The challenges</vt:lpstr>
      <vt:lpstr> Interventions during COVID 19 pandemic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Quarterly Review</dc:title>
  <dc:creator>admin</dc:creator>
  <cp:lastModifiedBy>Andrea Uehling</cp:lastModifiedBy>
  <cp:revision>341</cp:revision>
  <dcterms:created xsi:type="dcterms:W3CDTF">2015-03-27T05:55:00Z</dcterms:created>
  <dcterms:modified xsi:type="dcterms:W3CDTF">2021-08-24T00:57:25Z</dcterms:modified>
</cp:coreProperties>
</file>