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475" r:id="rId3"/>
    <p:sldId id="288" r:id="rId4"/>
    <p:sldId id="287" r:id="rId5"/>
    <p:sldId id="259" r:id="rId6"/>
    <p:sldId id="262" r:id="rId7"/>
    <p:sldId id="286" r:id="rId8"/>
    <p:sldId id="271" r:id="rId9"/>
    <p:sldId id="266" r:id="rId10"/>
    <p:sldId id="272" r:id="rId11"/>
    <p:sldId id="274" r:id="rId12"/>
    <p:sldId id="275" r:id="rId13"/>
    <p:sldId id="3330" r:id="rId14"/>
    <p:sldId id="515" r:id="rId15"/>
    <p:sldId id="519" r:id="rId16"/>
    <p:sldId id="520" r:id="rId17"/>
    <p:sldId id="3570" r:id="rId18"/>
    <p:sldId id="270" r:id="rId19"/>
    <p:sldId id="473" r:id="rId20"/>
    <p:sldId id="490" r:id="rId21"/>
    <p:sldId id="476" r:id="rId22"/>
    <p:sldId id="261" r:id="rId23"/>
    <p:sldId id="276" r:id="rId24"/>
    <p:sldId id="278" r:id="rId25"/>
    <p:sldId id="277" r:id="rId26"/>
    <p:sldId id="279" r:id="rId27"/>
    <p:sldId id="280" r:id="rId28"/>
    <p:sldId id="2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5" autoAdjust="0"/>
    <p:restoredTop sz="95000"/>
  </p:normalViewPr>
  <p:slideViewPr>
    <p:cSldViewPr snapToGrid="0">
      <p:cViewPr varScale="1">
        <p:scale>
          <a:sx n="110" d="100"/>
          <a:sy n="110" d="100"/>
        </p:scale>
        <p:origin x="4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4443E-6798-4009-8DBA-9BF6B0FA28DB}" type="datetimeFigureOut">
              <a:rPr lang="en-GB" smtClean="0"/>
              <a:t>22/08/2022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25042-C1E7-4813-9087-DA7068B62320}" type="slidenum">
              <a:rPr lang="en-GB" smtClean="0"/>
              <a:t>‹#›</a:t>
            </a:fld>
            <a:endParaRPr lang="en-GB"/>
          </a:p>
        </p:txBody>
      </p:sp>
    </p:spTree>
    <p:extLst>
      <p:ext uri="{BB962C8B-B14F-4D97-AF65-F5344CB8AC3E}">
        <p14:creationId xmlns:p14="http://schemas.microsoft.com/office/powerpoint/2010/main" val="1391998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2C3FA-8A0D-DD4A-97CC-29333F2F4516}"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546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 estimated 800 000 [640 000–990 000] children living with</a:t>
            </a:r>
            <a:br>
              <a:rPr lang="en-GB" sz="1200" dirty="0"/>
            </a:br>
            <a:r>
              <a:rPr lang="en-GB" sz="1200" dirty="0"/>
              <a:t>HIV are still not receiving HIV treatment, with child antiretroviral therapy coverage especially low in western and central Africa (35% [28–41%]) and eastern and southern Africa (56% [45–71%]. This is mainly due to a failure to test all children who have been exposed to HIV and link those who have acquired HIV to treatment and care. Representative data from seven countries in eastern and southern Africa from 2015–2017</a:t>
            </a:r>
            <a:br>
              <a:rPr lang="en-GB" sz="1200" dirty="0"/>
            </a:br>
            <a:r>
              <a:rPr lang="en-GB" sz="1200" dirty="0"/>
              <a:t>show that 10% of children diagnosed with HIV were not on treatment, and that 48% were not virally suppressed (114). Ensuring point-of-care testing, lowering the cost of test kits and simplifying screening procedures can improve the chances of I </a:t>
            </a:r>
            <a:r>
              <a:rPr lang="en-GB" sz="1200" dirty="0" err="1"/>
              <a:t>dentifying</a:t>
            </a:r>
            <a:r>
              <a:rPr lang="en-GB" sz="1200" dirty="0"/>
              <a:t> undiagnosed children living with HIV and ensuring that they receive life-saving treatment</a:t>
            </a:r>
          </a:p>
          <a:p>
            <a:endParaRPr lang="en-CH" dirty="0"/>
          </a:p>
        </p:txBody>
      </p:sp>
      <p:sp>
        <p:nvSpPr>
          <p:cNvPr id="4" name="Slide Number Placeholder 3"/>
          <p:cNvSpPr>
            <a:spLocks noGrp="1"/>
          </p:cNvSpPr>
          <p:nvPr>
            <p:ph type="sldNum" sz="quarter" idx="5"/>
          </p:nvPr>
        </p:nvSpPr>
        <p:spPr/>
        <p:txBody>
          <a:bodyPr/>
          <a:lstStyle/>
          <a:p>
            <a:fld id="{7FA25042-C1E7-4813-9087-DA7068B62320}" type="slidenum">
              <a:rPr lang="en-GB" smtClean="0"/>
              <a:t>6</a:t>
            </a:fld>
            <a:endParaRPr lang="en-GB"/>
          </a:p>
        </p:txBody>
      </p:sp>
    </p:spTree>
    <p:extLst>
      <p:ext uri="{BB962C8B-B14F-4D97-AF65-F5344CB8AC3E}">
        <p14:creationId xmlns:p14="http://schemas.microsoft.com/office/powerpoint/2010/main" val="3147812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A clearer picture is emerging about why so many children are still acquiring HIV. Analysis of data from HIV programmes and </a:t>
            </a:r>
            <a:r>
              <a:rPr lang="en-GB" sz="1200" dirty="0" err="1"/>
              <a:t>modeling</a:t>
            </a:r>
            <a:br>
              <a:rPr lang="en-GB" sz="1200" dirty="0"/>
            </a:br>
            <a:r>
              <a:rPr lang="en-GB" sz="1200" dirty="0"/>
              <a:t>shows that almost half of new HIV infections in children (75 000 of an</a:t>
            </a:r>
            <a:br>
              <a:rPr lang="en-GB" sz="1200" dirty="0"/>
            </a:br>
            <a:r>
              <a:rPr lang="en-GB" sz="1200" dirty="0"/>
              <a:t>estimated 160 000 infections) are due to HIV-positive women not receiving antiretroviral therapy. HIV services are missing these women, many of whom avoid HIV services for fear of stigma and discrimination. Legal barriers (such as age-of-consent regulations and laws that criminalize key populations) also make it difficult for them be tested for HIV and start antiretroviral therapy before pregnancy. This leads to more undiagnosed cases and more onward transmission. Those legal obstacles should be removed.</a:t>
            </a:r>
            <a:br>
              <a:rPr lang="en-GB" sz="1200" dirty="0"/>
            </a:br>
            <a:endParaRPr lang="en-GB" sz="1200" dirty="0"/>
          </a:p>
          <a:p>
            <a:pPr marL="0" indent="0">
              <a:buNone/>
            </a:pPr>
            <a:r>
              <a:rPr lang="en-GB" sz="1200" dirty="0"/>
              <a:t>Almost half of new HIV infections in children are due to HIV-positive women not receiving antiretroviral therapy.</a:t>
            </a:r>
          </a:p>
          <a:p>
            <a:pPr marL="0" indent="0">
              <a:buNone/>
            </a:pPr>
            <a:endParaRPr lang="en-GB" sz="1200" dirty="0"/>
          </a:p>
          <a:p>
            <a:pPr marL="0" indent="0">
              <a:buNone/>
            </a:pPr>
            <a:r>
              <a:rPr lang="en-GB" sz="1200" dirty="0"/>
              <a:t>In addition, more than 34 000 new child HIV infections occur when mothers are not able to remain on treatment during pregnancy or breastfeeding. Limited access to facilities, unexpected costs (including user fees), HIV-related stigma and discrimination, drug side effects and difficulties</a:t>
            </a:r>
            <a:br>
              <a:rPr lang="en-GB" sz="1200" dirty="0"/>
            </a:br>
            <a:r>
              <a:rPr lang="en-GB" sz="1200" dirty="0"/>
              <a:t>adhering to treatment all contribute to poor retention. Removing user fees (see the Cameroon feature story in Chapter 5) and improving the quality of treatment and care (including the use of optimized treatment regimens and trusted support from mentor mothers and other peers) can help remove those hindrances (115). A further 35 000 new infections occur when programmes miss women and girls who newly acquire HIV during pregnancy or breastfeeding periods. This is a major driver of vertical HIV transmission in eastern and southern Africa, where almost half of new child infections are occurring.</a:t>
            </a:r>
            <a:br>
              <a:rPr lang="en-GB" sz="1200" dirty="0"/>
            </a:br>
            <a:endParaRPr lang="en-GB" sz="1200" dirty="0"/>
          </a:p>
          <a:p>
            <a:pPr marL="0" indent="0">
              <a:buNone/>
            </a:pPr>
            <a:r>
              <a:rPr lang="en-GB" sz="1200" dirty="0"/>
              <a:t>Proven HIV prevention choices, including </a:t>
            </a:r>
            <a:r>
              <a:rPr lang="en-GB" sz="1200" dirty="0" err="1"/>
              <a:t>PrEP</a:t>
            </a:r>
            <a:r>
              <a:rPr lang="en-GB" sz="1200" dirty="0"/>
              <a:t>, should be promoted for pregnant and lactating women and their partners in areas with high HIV incidence. Pregnant and breastfeeding women who do not know their HIV status should be encouraged and supported to access testing and, if needed, rapidly start treatment. Finally, the remaining 13 000 vertical infections occurred because the mother was receiving treatment but was</a:t>
            </a:r>
            <a:br>
              <a:rPr lang="en-GB" sz="1200" dirty="0"/>
            </a:br>
            <a:r>
              <a:rPr lang="en-GB" sz="1200" dirty="0"/>
              <a:t>not virally suppressed</a:t>
            </a:r>
          </a:p>
          <a:p>
            <a:pPr marL="0" indent="0">
              <a:buNone/>
            </a:pPr>
            <a:endParaRPr lang="en-GB" sz="1200" dirty="0"/>
          </a:p>
          <a:p>
            <a:endParaRPr lang="en-CH" dirty="0"/>
          </a:p>
        </p:txBody>
      </p:sp>
      <p:sp>
        <p:nvSpPr>
          <p:cNvPr id="4" name="Slide Number Placeholder 3"/>
          <p:cNvSpPr>
            <a:spLocks noGrp="1"/>
          </p:cNvSpPr>
          <p:nvPr>
            <p:ph type="sldNum" sz="quarter" idx="5"/>
          </p:nvPr>
        </p:nvSpPr>
        <p:spPr/>
        <p:txBody>
          <a:bodyPr/>
          <a:lstStyle/>
          <a:p>
            <a:fld id="{7FA25042-C1E7-4813-9087-DA7068B62320}" type="slidenum">
              <a:rPr lang="en-GB" smtClean="0"/>
              <a:t>9</a:t>
            </a:fld>
            <a:endParaRPr lang="en-GB"/>
          </a:p>
        </p:txBody>
      </p:sp>
    </p:spTree>
    <p:extLst>
      <p:ext uri="{BB962C8B-B14F-4D97-AF65-F5344CB8AC3E}">
        <p14:creationId xmlns:p14="http://schemas.microsoft.com/office/powerpoint/2010/main" val="1597487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affiliated pediatric workshop, Mary Mahy from UNAIDS highlighted the consistently lower ART coverage in children (52%) compared to adults (76%). Despite continued increases in adult ART coverage, pediatric ART coverage has flatlined, highlighting increasing inequities for children.  She also noted that 60% of children not on ART are aged 5-14 years. Implications for PEPFAR include that pediatric case finding strategies need to ensure robust EID systems but also implement effective and innovative strategies to reach older children.</a:t>
            </a:r>
          </a:p>
        </p:txBody>
      </p:sp>
      <p:sp>
        <p:nvSpPr>
          <p:cNvPr id="4" name="Slide Number Placeholder 3"/>
          <p:cNvSpPr>
            <a:spLocks noGrp="1"/>
          </p:cNvSpPr>
          <p:nvPr>
            <p:ph type="sldNum" sz="quarter" idx="5"/>
          </p:nvPr>
        </p:nvSpPr>
        <p:spPr/>
        <p:txBody>
          <a:bodyPr/>
          <a:lstStyle/>
          <a:p>
            <a:fld id="{C94EBB1C-6689-4566-BC6A-033D81CB76B3}" type="slidenum">
              <a:rPr lang="en-US" smtClean="0"/>
              <a:t>12</a:t>
            </a:fld>
            <a:endParaRPr lang="en-US"/>
          </a:p>
        </p:txBody>
      </p:sp>
    </p:spTree>
    <p:extLst>
      <p:ext uri="{BB962C8B-B14F-4D97-AF65-F5344CB8AC3E}">
        <p14:creationId xmlns:p14="http://schemas.microsoft.com/office/powerpoint/2010/main" val="1894901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there were a number of non-abstract driven satellite sessions highlighting the inequities in women and children, and provided strategies and commitment to reduce these inequities. CDC and UNICEF co-organized a satellite on pediatric case finding, several sessions at the PAM and IAS around reducing inequities included MCH presentations, and the Global Alliance to end AIDS in children by 2030 was launched.  There was much more MCH-related content, and we encourage you all to attend the upcoming UNICEF webinar where Lynne </a:t>
            </a:r>
            <a:r>
              <a:rPr lang="en-US" err="1"/>
              <a:t>Mofenson</a:t>
            </a:r>
            <a:r>
              <a:rPr lang="en-US"/>
              <a:t> will provide a more comprehensive MCH overview.</a:t>
            </a:r>
          </a:p>
        </p:txBody>
      </p:sp>
      <p:sp>
        <p:nvSpPr>
          <p:cNvPr id="4" name="Slide Number Placeholder 3"/>
          <p:cNvSpPr>
            <a:spLocks noGrp="1"/>
          </p:cNvSpPr>
          <p:nvPr>
            <p:ph type="sldNum" sz="quarter" idx="5"/>
          </p:nvPr>
        </p:nvSpPr>
        <p:spPr/>
        <p:txBody>
          <a:bodyPr/>
          <a:lstStyle/>
          <a:p>
            <a:fld id="{C94EBB1C-6689-4566-BC6A-033D81CB76B3}" type="slidenum">
              <a:rPr lang="en-US" smtClean="0"/>
              <a:t>13</a:t>
            </a:fld>
            <a:endParaRPr lang="en-US"/>
          </a:p>
        </p:txBody>
      </p:sp>
    </p:spTree>
    <p:extLst>
      <p:ext uri="{BB962C8B-B14F-4D97-AF65-F5344CB8AC3E}">
        <p14:creationId xmlns:p14="http://schemas.microsoft.com/office/powerpoint/2010/main" val="594042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7CEB26-31AF-44AB-8DAC-15701B438C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711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Another presentation shared results from national implementation of a validated pediatric HIV risk assessment tool (HRAT) and index testing in Uganda, which increased the number of children diagnosed in both outpatient and index testing settings. Use of the HRAT reduced the number needed to test in outpatient (40) to a number comparable to index testing (46). Unresolved issues include that validated tools perform better, but require investments to conduct validation studies.  Implications for PEPFAR include that validated HRATs should be included in pediatric case finding strategies.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7CEB26-31AF-44AB-8DAC-15701B438C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587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Urges the world to address the inequalities that are slowing progress</a:t>
            </a:r>
            <a:br>
              <a:rPr lang="en-GB" sz="1200" dirty="0"/>
            </a:br>
            <a:r>
              <a:rPr lang="en-GB" sz="1200" dirty="0"/>
              <a:t>Inequalities are the key reason why the 2020 global targets were missed. </a:t>
            </a:r>
            <a:br>
              <a:rPr lang="en-GB" sz="1200" dirty="0"/>
            </a:br>
            <a:r>
              <a:rPr lang="en-GB" sz="1200" dirty="0"/>
              <a:t>By ending inequalities, transformative outcomes can be achieved for people living with HIV, communities and countries.</a:t>
            </a:r>
            <a:br>
              <a:rPr lang="en-GB" sz="1200" dirty="0"/>
            </a:br>
            <a:r>
              <a:rPr lang="en-GB" sz="1200" dirty="0"/>
              <a:t>it requires bold political leadership to challenge and address the social injustices and inequalities that continue to make certain groups of people and entire communities highly vulnerable to HIV infection.</a:t>
            </a:r>
            <a:br>
              <a:rPr lang="en-GB" sz="1200" dirty="0"/>
            </a:br>
            <a:r>
              <a:rPr lang="en-GB" sz="1200" dirty="0"/>
              <a:t>Community-led service delivery pioneered by the HIV response is helping to overcome the extraordinary impediments created by COVID-19.</a:t>
            </a:r>
            <a:br>
              <a:rPr lang="en-GB" sz="1200" dirty="0"/>
            </a:br>
            <a:r>
              <a:rPr lang="en-GB" sz="1200" dirty="0"/>
              <a:t>Addressing social and structural factors that perpetuate inequalities is key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HIV and AIDS has largely been influenced by politics and victims of ideologies. One key reason is the prejudice and discomfort around the ways HIV is transmitted.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But also, another important factor is that the AIDS epidemic is fuelled by injustices, inequalities and human rights violations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AIDS both exposes and exacerbates multiple fault lines of social and economic inequality and injustice, which in themselves are very political.</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An expanding AIDS epidemic reveals a political system’s weak points, whether at the national or the community level.</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Politics has been the main driver of action as well as inaction and denial regarding AIDS.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 the one hand, positive political action at both the grassroots and governmental levels has greatly enhanced the global response to AIDS. </a:t>
            </a:r>
          </a:p>
          <a:p>
            <a:r>
              <a:rPr lang="en-GB" sz="1200" b="0" i="0" u="none" strike="noStrike" kern="1200" dirty="0">
                <a:solidFill>
                  <a:schemeClr val="tx1"/>
                </a:solidFill>
                <a:effectLst/>
                <a:latin typeface="+mn-lt"/>
                <a:ea typeface="+mn-ea"/>
                <a:cs typeface="+mn-cs"/>
              </a:rPr>
              <a:t>Political action on AIDS has also been an opportunity to correct underlying injustices and mobilize positive political momentum around issues such as key population rights.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 the other hand, politics has been a negative force at times, blocking important policy developments and evidence-informed action on AIDS, particularly prevention of sexual transmission of HIV, and harm reduction among injection drug users. Inaction reflects a political denial, an unwillingness to engage in sensitive issues, such as those inextricably linked to HIV transmission. </a:t>
            </a:r>
          </a:p>
          <a:p>
            <a:endParaRPr lang="en-GB" sz="1200" b="0" i="0" u="none" strike="noStrike" kern="1200" dirty="0">
              <a:solidFill>
                <a:schemeClr val="tx1"/>
              </a:solidFill>
              <a:effectLst/>
              <a:latin typeface="+mn-lt"/>
              <a:ea typeface="+mn-ea"/>
              <a:cs typeface="+mn-cs"/>
            </a:endParaRPr>
          </a:p>
          <a:p>
            <a:r>
              <a:rPr lang="en-GB" sz="1200" dirty="0"/>
              <a:t>Community-led service delivery pioneered by the HIV response is helping to overcome the extraordinary impediments created by COVID-19.</a:t>
            </a:r>
            <a:br>
              <a:rPr lang="en-GB" sz="1200" dirty="0"/>
            </a:br>
            <a:r>
              <a:rPr lang="en-GB" sz="1200" dirty="0"/>
              <a:t>Addressing social and structural factors that perpetuate inequalities is key</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t>
            </a:r>
            <a:endParaRPr lang="en-CH" dirty="0"/>
          </a:p>
          <a:p>
            <a:endParaRPr lang="en-CH" dirty="0"/>
          </a:p>
        </p:txBody>
      </p:sp>
      <p:sp>
        <p:nvSpPr>
          <p:cNvPr id="4" name="Slide Number Placeholder 3"/>
          <p:cNvSpPr>
            <a:spLocks noGrp="1"/>
          </p:cNvSpPr>
          <p:nvPr>
            <p:ph type="sldNum" sz="quarter" idx="5"/>
          </p:nvPr>
        </p:nvSpPr>
        <p:spPr/>
        <p:txBody>
          <a:bodyPr/>
          <a:lstStyle/>
          <a:p>
            <a:fld id="{7F819F31-8C42-4643-B149-42FF023D1FCE}" type="slidenum">
              <a:rPr lang="en-CH" smtClean="0"/>
              <a:t>19</a:t>
            </a:fld>
            <a:endParaRPr lang="en-CH"/>
          </a:p>
        </p:txBody>
      </p:sp>
    </p:spTree>
    <p:extLst>
      <p:ext uri="{BB962C8B-B14F-4D97-AF65-F5344CB8AC3E}">
        <p14:creationId xmlns:p14="http://schemas.microsoft.com/office/powerpoint/2010/main" val="2660659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4F55ACC-EFF6-44E2-913E-DB8ED7D36553}" type="datetimeFigureOut">
              <a:rPr lang="en-GB" smtClean="0"/>
              <a:t>22/08/2022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F8DB2-01C7-4BE5-8336-0646C6EFBC01}" type="slidenum">
              <a:rPr lang="en-GB" smtClean="0"/>
              <a:t>‹#›</a:t>
            </a:fld>
            <a:endParaRPr lang="en-GB"/>
          </a:p>
        </p:txBody>
      </p:sp>
    </p:spTree>
    <p:extLst>
      <p:ext uri="{BB962C8B-B14F-4D97-AF65-F5344CB8AC3E}">
        <p14:creationId xmlns:p14="http://schemas.microsoft.com/office/powerpoint/2010/main" val="374241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4F55ACC-EFF6-44E2-913E-DB8ED7D36553}" type="datetimeFigureOut">
              <a:rPr lang="en-GB" smtClean="0"/>
              <a:t>22/08/2022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F8DB2-01C7-4BE5-8336-0646C6EFBC01}" type="slidenum">
              <a:rPr lang="en-GB" smtClean="0"/>
              <a:t>‹#›</a:t>
            </a:fld>
            <a:endParaRPr lang="en-GB"/>
          </a:p>
        </p:txBody>
      </p:sp>
    </p:spTree>
    <p:extLst>
      <p:ext uri="{BB962C8B-B14F-4D97-AF65-F5344CB8AC3E}">
        <p14:creationId xmlns:p14="http://schemas.microsoft.com/office/powerpoint/2010/main" val="26016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4F55ACC-EFF6-44E2-913E-DB8ED7D36553}" type="datetimeFigureOut">
              <a:rPr lang="en-GB" smtClean="0"/>
              <a:t>22/08/2022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F8DB2-01C7-4BE5-8336-0646C6EFBC01}" type="slidenum">
              <a:rPr lang="en-GB" smtClean="0"/>
              <a:t>‹#›</a:t>
            </a:fld>
            <a:endParaRPr lang="en-GB"/>
          </a:p>
        </p:txBody>
      </p:sp>
    </p:spTree>
    <p:extLst>
      <p:ext uri="{BB962C8B-B14F-4D97-AF65-F5344CB8AC3E}">
        <p14:creationId xmlns:p14="http://schemas.microsoft.com/office/powerpoint/2010/main" val="3634033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9525"/>
            <a:ext cx="12192000" cy="786384"/>
          </a:xfrm>
          <a:solidFill>
            <a:srgbClr val="005DAA"/>
          </a:solidFill>
        </p:spPr>
        <p:txBody>
          <a:bodyPr lIns="274320" rIns="274320"/>
          <a:lstStyle>
            <a:lvl1pPr>
              <a:defRPr u="none" baseline="0">
                <a:solidFill>
                  <a:schemeClr val="bg1"/>
                </a:solidFill>
              </a:defRPr>
            </a:lvl1pPr>
          </a:lstStyle>
          <a:p>
            <a:r>
              <a:rPr lang="en-US"/>
              <a:t>Enter slide title</a:t>
            </a:r>
          </a:p>
        </p:txBody>
      </p:sp>
      <p:sp>
        <p:nvSpPr>
          <p:cNvPr id="4" name="Slide Number Placeholder 5"/>
          <p:cNvSpPr>
            <a:spLocks noGrp="1"/>
          </p:cNvSpPr>
          <p:nvPr>
            <p:ph type="sldNum" sz="quarter" idx="12"/>
          </p:nvPr>
        </p:nvSpPr>
        <p:spPr>
          <a:xfrm>
            <a:off x="10878282" y="6476874"/>
            <a:ext cx="1054100" cy="365125"/>
          </a:xfrm>
        </p:spPr>
        <p:txBody>
          <a:bodyPr/>
          <a:lstStyle/>
          <a:p>
            <a:fld id="{6039E477-088D-487D-A482-1547B74FD154}" type="slidenum">
              <a:rPr lang="en-US" smtClean="0"/>
              <a:t>‹#›</a:t>
            </a:fld>
            <a:endParaRPr lang="en-US"/>
          </a:p>
        </p:txBody>
      </p:sp>
      <p:sp>
        <p:nvSpPr>
          <p:cNvPr id="5" name="Text Placeholder 8"/>
          <p:cNvSpPr>
            <a:spLocks noGrp="1"/>
          </p:cNvSpPr>
          <p:nvPr>
            <p:ph type="body" sz="quarter" idx="13" hasCustomPrompt="1"/>
          </p:nvPr>
        </p:nvSpPr>
        <p:spPr>
          <a:xfrm>
            <a:off x="3920692" y="6467223"/>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a:t>Enter citation</a:t>
            </a:r>
          </a:p>
        </p:txBody>
      </p:sp>
      <p:sp>
        <p:nvSpPr>
          <p:cNvPr id="7" name="Content Placeholder 2"/>
          <p:cNvSpPr>
            <a:spLocks noGrp="1"/>
          </p:cNvSpPr>
          <p:nvPr>
            <p:ph idx="1"/>
          </p:nvPr>
        </p:nvSpPr>
        <p:spPr>
          <a:xfrm>
            <a:off x="257556" y="877986"/>
            <a:ext cx="11676888" cy="5385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0" y="6476871"/>
            <a:ext cx="1984248" cy="365760"/>
          </a:xfrm>
          <a:prstGeom prst="rect">
            <a:avLst/>
          </a:prstGeom>
          <a:noFill/>
        </p:spPr>
        <p:txBody>
          <a:bodyPr wrap="square" rtlCol="0">
            <a:spAutoFit/>
          </a:bodyPr>
          <a:lstStyle/>
          <a:p>
            <a:r>
              <a:rPr lang="en-US" sz="1200">
                <a:solidFill>
                  <a:srgbClr val="898989"/>
                </a:solidFill>
              </a:rPr>
              <a:t>Division of Global HIV</a:t>
            </a:r>
            <a:r>
              <a:rPr lang="en-US" sz="1200" baseline="0">
                <a:solidFill>
                  <a:srgbClr val="898989"/>
                </a:solidFill>
              </a:rPr>
              <a:t> &amp; TB</a:t>
            </a:r>
            <a:endParaRPr lang="en-US" sz="1200">
              <a:solidFill>
                <a:srgbClr val="898989"/>
              </a:solidFill>
            </a:endParaRPr>
          </a:p>
        </p:txBody>
      </p:sp>
    </p:spTree>
    <p:extLst>
      <p:ext uri="{BB962C8B-B14F-4D97-AF65-F5344CB8AC3E}">
        <p14:creationId xmlns:p14="http://schemas.microsoft.com/office/powerpoint/2010/main" val="3729990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8B87-D96B-AE4D-8B04-4E2EA02B70F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35B119CC-52A4-A04B-8574-92DC6BD0B5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76E88601-013E-9345-B54F-5ACA909F0ACB}"/>
              </a:ext>
            </a:extLst>
          </p:cNvPr>
          <p:cNvSpPr>
            <a:spLocks noGrp="1"/>
          </p:cNvSpPr>
          <p:nvPr>
            <p:ph type="dt" sz="half" idx="10"/>
          </p:nvPr>
        </p:nvSpPr>
        <p:spPr/>
        <p:txBody>
          <a:bodyPr/>
          <a:lstStyle/>
          <a:p>
            <a:fld id="{687C9836-4F10-D54D-936D-2A043DF0DEEB}" type="datetimeFigureOut">
              <a:rPr lang="en-CH" smtClean="0"/>
              <a:t>22.08.22</a:t>
            </a:fld>
            <a:endParaRPr lang="en-CH"/>
          </a:p>
        </p:txBody>
      </p:sp>
      <p:sp>
        <p:nvSpPr>
          <p:cNvPr id="5" name="Footer Placeholder 4">
            <a:extLst>
              <a:ext uri="{FF2B5EF4-FFF2-40B4-BE49-F238E27FC236}">
                <a16:creationId xmlns:a16="http://schemas.microsoft.com/office/drawing/2014/main" id="{3927D886-4673-EE4D-8E8B-1CDB9D5D5977}"/>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687A6C2-1A67-6447-AFB1-1E627D104315}"/>
              </a:ext>
            </a:extLst>
          </p:cNvPr>
          <p:cNvSpPr>
            <a:spLocks noGrp="1"/>
          </p:cNvSpPr>
          <p:nvPr>
            <p:ph type="sldNum" sz="quarter" idx="12"/>
          </p:nvPr>
        </p:nvSpPr>
        <p:spPr/>
        <p:txBody>
          <a:bodyPr/>
          <a:lstStyle/>
          <a:p>
            <a:fld id="{20092E08-5081-5740-92E3-AF8DE1A2692D}" type="slidenum">
              <a:rPr lang="en-CH" smtClean="0"/>
              <a:t>‹#›</a:t>
            </a:fld>
            <a:endParaRPr lang="en-CH"/>
          </a:p>
        </p:txBody>
      </p:sp>
    </p:spTree>
    <p:extLst>
      <p:ext uri="{BB962C8B-B14F-4D97-AF65-F5344CB8AC3E}">
        <p14:creationId xmlns:p14="http://schemas.microsoft.com/office/powerpoint/2010/main" val="2270098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AAA19-417B-9D49-9DA9-D027FC7E09F3}"/>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8B080D5D-3397-634C-ADD2-643DD071D14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D33D2080-24CC-EE41-99A3-4AD4CBC6C3B7}"/>
              </a:ext>
            </a:extLst>
          </p:cNvPr>
          <p:cNvSpPr>
            <a:spLocks noGrp="1"/>
          </p:cNvSpPr>
          <p:nvPr>
            <p:ph type="dt" sz="half" idx="10"/>
          </p:nvPr>
        </p:nvSpPr>
        <p:spPr/>
        <p:txBody>
          <a:bodyPr/>
          <a:lstStyle/>
          <a:p>
            <a:fld id="{687C9836-4F10-D54D-936D-2A043DF0DEEB}" type="datetimeFigureOut">
              <a:rPr lang="en-CH" smtClean="0"/>
              <a:t>22.08.22</a:t>
            </a:fld>
            <a:endParaRPr lang="en-CH"/>
          </a:p>
        </p:txBody>
      </p:sp>
      <p:sp>
        <p:nvSpPr>
          <p:cNvPr id="5" name="Footer Placeholder 4">
            <a:extLst>
              <a:ext uri="{FF2B5EF4-FFF2-40B4-BE49-F238E27FC236}">
                <a16:creationId xmlns:a16="http://schemas.microsoft.com/office/drawing/2014/main" id="{DD8EC6E9-9D5C-7C4B-9162-C95FDC888D33}"/>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6FC9ADE-C736-3F46-9B97-4C98D4AF15C9}"/>
              </a:ext>
            </a:extLst>
          </p:cNvPr>
          <p:cNvSpPr>
            <a:spLocks noGrp="1"/>
          </p:cNvSpPr>
          <p:nvPr>
            <p:ph type="sldNum" sz="quarter" idx="12"/>
          </p:nvPr>
        </p:nvSpPr>
        <p:spPr/>
        <p:txBody>
          <a:bodyPr/>
          <a:lstStyle/>
          <a:p>
            <a:fld id="{20092E08-5081-5740-92E3-AF8DE1A2692D}" type="slidenum">
              <a:rPr lang="en-CH" smtClean="0"/>
              <a:t>‹#›</a:t>
            </a:fld>
            <a:endParaRPr lang="en-CH"/>
          </a:p>
        </p:txBody>
      </p:sp>
    </p:spTree>
    <p:extLst>
      <p:ext uri="{BB962C8B-B14F-4D97-AF65-F5344CB8AC3E}">
        <p14:creationId xmlns:p14="http://schemas.microsoft.com/office/powerpoint/2010/main" val="1400183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6537-7280-A74B-86AC-4F73FECA62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4A5FA8C3-370D-3B43-A979-1E2FB5F05D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B93B8B6-F6CA-E743-B2E6-1523AED51252}"/>
              </a:ext>
            </a:extLst>
          </p:cNvPr>
          <p:cNvSpPr>
            <a:spLocks noGrp="1"/>
          </p:cNvSpPr>
          <p:nvPr>
            <p:ph type="dt" sz="half" idx="10"/>
          </p:nvPr>
        </p:nvSpPr>
        <p:spPr/>
        <p:txBody>
          <a:bodyPr/>
          <a:lstStyle/>
          <a:p>
            <a:fld id="{687C9836-4F10-D54D-936D-2A043DF0DEEB}" type="datetimeFigureOut">
              <a:rPr lang="en-CH" smtClean="0"/>
              <a:t>22.08.22</a:t>
            </a:fld>
            <a:endParaRPr lang="en-CH"/>
          </a:p>
        </p:txBody>
      </p:sp>
      <p:sp>
        <p:nvSpPr>
          <p:cNvPr id="5" name="Footer Placeholder 4">
            <a:extLst>
              <a:ext uri="{FF2B5EF4-FFF2-40B4-BE49-F238E27FC236}">
                <a16:creationId xmlns:a16="http://schemas.microsoft.com/office/drawing/2014/main" id="{4D99C901-51EB-854E-BBD9-BF9012ACA30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88913CD3-B1FA-344D-B7DF-A09D63761E5E}"/>
              </a:ext>
            </a:extLst>
          </p:cNvPr>
          <p:cNvSpPr>
            <a:spLocks noGrp="1"/>
          </p:cNvSpPr>
          <p:nvPr>
            <p:ph type="sldNum" sz="quarter" idx="12"/>
          </p:nvPr>
        </p:nvSpPr>
        <p:spPr/>
        <p:txBody>
          <a:bodyPr/>
          <a:lstStyle/>
          <a:p>
            <a:fld id="{20092E08-5081-5740-92E3-AF8DE1A2692D}" type="slidenum">
              <a:rPr lang="en-CH" smtClean="0"/>
              <a:t>‹#›</a:t>
            </a:fld>
            <a:endParaRPr lang="en-CH"/>
          </a:p>
        </p:txBody>
      </p:sp>
    </p:spTree>
    <p:extLst>
      <p:ext uri="{BB962C8B-B14F-4D97-AF65-F5344CB8AC3E}">
        <p14:creationId xmlns:p14="http://schemas.microsoft.com/office/powerpoint/2010/main" val="510903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1803B-CEC7-2748-9071-2266A9FFCF61}"/>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73B0C902-2523-0E45-9C39-ED732E02A51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032947C4-51D6-3A4F-83C5-C5E813C7CE2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DFC8DDDE-1245-3249-A5A3-E3621B9676E9}"/>
              </a:ext>
            </a:extLst>
          </p:cNvPr>
          <p:cNvSpPr>
            <a:spLocks noGrp="1"/>
          </p:cNvSpPr>
          <p:nvPr>
            <p:ph type="dt" sz="half" idx="10"/>
          </p:nvPr>
        </p:nvSpPr>
        <p:spPr/>
        <p:txBody>
          <a:bodyPr/>
          <a:lstStyle/>
          <a:p>
            <a:fld id="{687C9836-4F10-D54D-936D-2A043DF0DEEB}" type="datetimeFigureOut">
              <a:rPr lang="en-CH" smtClean="0"/>
              <a:t>22.08.22</a:t>
            </a:fld>
            <a:endParaRPr lang="en-CH"/>
          </a:p>
        </p:txBody>
      </p:sp>
      <p:sp>
        <p:nvSpPr>
          <p:cNvPr id="6" name="Footer Placeholder 5">
            <a:extLst>
              <a:ext uri="{FF2B5EF4-FFF2-40B4-BE49-F238E27FC236}">
                <a16:creationId xmlns:a16="http://schemas.microsoft.com/office/drawing/2014/main" id="{3AD39A77-B082-1F4B-803C-E2B4B23CF201}"/>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BFA6190B-6BED-9C4F-87A5-9B6F25DD8416}"/>
              </a:ext>
            </a:extLst>
          </p:cNvPr>
          <p:cNvSpPr>
            <a:spLocks noGrp="1"/>
          </p:cNvSpPr>
          <p:nvPr>
            <p:ph type="sldNum" sz="quarter" idx="12"/>
          </p:nvPr>
        </p:nvSpPr>
        <p:spPr/>
        <p:txBody>
          <a:bodyPr/>
          <a:lstStyle/>
          <a:p>
            <a:fld id="{20092E08-5081-5740-92E3-AF8DE1A2692D}" type="slidenum">
              <a:rPr lang="en-CH" smtClean="0"/>
              <a:t>‹#›</a:t>
            </a:fld>
            <a:endParaRPr lang="en-CH"/>
          </a:p>
        </p:txBody>
      </p:sp>
    </p:spTree>
    <p:extLst>
      <p:ext uri="{BB962C8B-B14F-4D97-AF65-F5344CB8AC3E}">
        <p14:creationId xmlns:p14="http://schemas.microsoft.com/office/powerpoint/2010/main" val="2301189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AA9C-1AA4-ED40-BBBF-B61A336BB703}"/>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F1FFD3A0-F872-4C48-962F-B40711085A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E9A10F6-129E-5345-8D21-4B0AC2D6024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1A335B14-566C-9B42-A320-138EF86DBE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D0E28BF-FEAA-9841-9A44-CBEE58CBFB1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9DA454B2-A179-5044-9D66-A20C781B54CF}"/>
              </a:ext>
            </a:extLst>
          </p:cNvPr>
          <p:cNvSpPr>
            <a:spLocks noGrp="1"/>
          </p:cNvSpPr>
          <p:nvPr>
            <p:ph type="dt" sz="half" idx="10"/>
          </p:nvPr>
        </p:nvSpPr>
        <p:spPr/>
        <p:txBody>
          <a:bodyPr/>
          <a:lstStyle/>
          <a:p>
            <a:fld id="{687C9836-4F10-D54D-936D-2A043DF0DEEB}" type="datetimeFigureOut">
              <a:rPr lang="en-CH" smtClean="0"/>
              <a:t>22.08.22</a:t>
            </a:fld>
            <a:endParaRPr lang="en-CH"/>
          </a:p>
        </p:txBody>
      </p:sp>
      <p:sp>
        <p:nvSpPr>
          <p:cNvPr id="8" name="Footer Placeholder 7">
            <a:extLst>
              <a:ext uri="{FF2B5EF4-FFF2-40B4-BE49-F238E27FC236}">
                <a16:creationId xmlns:a16="http://schemas.microsoft.com/office/drawing/2014/main" id="{6B5A6105-FD43-264E-8A10-1FB5D5BD3559}"/>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8263344A-5FD0-2A4D-AD8F-2BB4AA2442F6}"/>
              </a:ext>
            </a:extLst>
          </p:cNvPr>
          <p:cNvSpPr>
            <a:spLocks noGrp="1"/>
          </p:cNvSpPr>
          <p:nvPr>
            <p:ph type="sldNum" sz="quarter" idx="12"/>
          </p:nvPr>
        </p:nvSpPr>
        <p:spPr/>
        <p:txBody>
          <a:bodyPr/>
          <a:lstStyle/>
          <a:p>
            <a:fld id="{20092E08-5081-5740-92E3-AF8DE1A2692D}" type="slidenum">
              <a:rPr lang="en-CH" smtClean="0"/>
              <a:t>‹#›</a:t>
            </a:fld>
            <a:endParaRPr lang="en-CH"/>
          </a:p>
        </p:txBody>
      </p:sp>
    </p:spTree>
    <p:extLst>
      <p:ext uri="{BB962C8B-B14F-4D97-AF65-F5344CB8AC3E}">
        <p14:creationId xmlns:p14="http://schemas.microsoft.com/office/powerpoint/2010/main" val="2934732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24D7-BAF5-8F41-AB84-A20400B97207}"/>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37505825-A833-0048-AA90-3212DEBD10EF}"/>
              </a:ext>
            </a:extLst>
          </p:cNvPr>
          <p:cNvSpPr>
            <a:spLocks noGrp="1"/>
          </p:cNvSpPr>
          <p:nvPr>
            <p:ph type="dt" sz="half" idx="10"/>
          </p:nvPr>
        </p:nvSpPr>
        <p:spPr/>
        <p:txBody>
          <a:bodyPr/>
          <a:lstStyle/>
          <a:p>
            <a:fld id="{687C9836-4F10-D54D-936D-2A043DF0DEEB}" type="datetimeFigureOut">
              <a:rPr lang="en-CH" smtClean="0"/>
              <a:t>22.08.22</a:t>
            </a:fld>
            <a:endParaRPr lang="en-CH"/>
          </a:p>
        </p:txBody>
      </p:sp>
      <p:sp>
        <p:nvSpPr>
          <p:cNvPr id="4" name="Footer Placeholder 3">
            <a:extLst>
              <a:ext uri="{FF2B5EF4-FFF2-40B4-BE49-F238E27FC236}">
                <a16:creationId xmlns:a16="http://schemas.microsoft.com/office/drawing/2014/main" id="{146C5C95-BB21-BC4A-8F5F-B2F5DF2B33C9}"/>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001D430A-8810-304F-A1A2-0B4FFDFE00F8}"/>
              </a:ext>
            </a:extLst>
          </p:cNvPr>
          <p:cNvSpPr>
            <a:spLocks noGrp="1"/>
          </p:cNvSpPr>
          <p:nvPr>
            <p:ph type="sldNum" sz="quarter" idx="12"/>
          </p:nvPr>
        </p:nvSpPr>
        <p:spPr/>
        <p:txBody>
          <a:bodyPr/>
          <a:lstStyle/>
          <a:p>
            <a:fld id="{20092E08-5081-5740-92E3-AF8DE1A2692D}" type="slidenum">
              <a:rPr lang="en-CH" smtClean="0"/>
              <a:t>‹#›</a:t>
            </a:fld>
            <a:endParaRPr lang="en-CH"/>
          </a:p>
        </p:txBody>
      </p:sp>
    </p:spTree>
    <p:extLst>
      <p:ext uri="{BB962C8B-B14F-4D97-AF65-F5344CB8AC3E}">
        <p14:creationId xmlns:p14="http://schemas.microsoft.com/office/powerpoint/2010/main" val="3388375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22DA24-71AD-BB43-A04B-AC297B5664A0}"/>
              </a:ext>
            </a:extLst>
          </p:cNvPr>
          <p:cNvSpPr>
            <a:spLocks noGrp="1"/>
          </p:cNvSpPr>
          <p:nvPr>
            <p:ph type="dt" sz="half" idx="10"/>
          </p:nvPr>
        </p:nvSpPr>
        <p:spPr/>
        <p:txBody>
          <a:bodyPr/>
          <a:lstStyle/>
          <a:p>
            <a:fld id="{687C9836-4F10-D54D-936D-2A043DF0DEEB}" type="datetimeFigureOut">
              <a:rPr lang="en-CH" smtClean="0"/>
              <a:t>22.08.22</a:t>
            </a:fld>
            <a:endParaRPr lang="en-CH"/>
          </a:p>
        </p:txBody>
      </p:sp>
      <p:sp>
        <p:nvSpPr>
          <p:cNvPr id="3" name="Footer Placeholder 2">
            <a:extLst>
              <a:ext uri="{FF2B5EF4-FFF2-40B4-BE49-F238E27FC236}">
                <a16:creationId xmlns:a16="http://schemas.microsoft.com/office/drawing/2014/main" id="{7AD6CAAC-1AC3-EB48-818A-B33A42CD261B}"/>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DDB84996-3523-8E4C-869C-F6B59E530A72}"/>
              </a:ext>
            </a:extLst>
          </p:cNvPr>
          <p:cNvSpPr>
            <a:spLocks noGrp="1"/>
          </p:cNvSpPr>
          <p:nvPr>
            <p:ph type="sldNum" sz="quarter" idx="12"/>
          </p:nvPr>
        </p:nvSpPr>
        <p:spPr/>
        <p:txBody>
          <a:bodyPr/>
          <a:lstStyle/>
          <a:p>
            <a:fld id="{20092E08-5081-5740-92E3-AF8DE1A2692D}" type="slidenum">
              <a:rPr lang="en-CH" smtClean="0"/>
              <a:t>‹#›</a:t>
            </a:fld>
            <a:endParaRPr lang="en-CH"/>
          </a:p>
        </p:txBody>
      </p:sp>
    </p:spTree>
    <p:extLst>
      <p:ext uri="{BB962C8B-B14F-4D97-AF65-F5344CB8AC3E}">
        <p14:creationId xmlns:p14="http://schemas.microsoft.com/office/powerpoint/2010/main" val="2861603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4F55ACC-EFF6-44E2-913E-DB8ED7D36553}" type="datetimeFigureOut">
              <a:rPr lang="en-GB" smtClean="0"/>
              <a:t>22/08/2022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F8DB2-01C7-4BE5-8336-0646C6EFBC01}" type="slidenum">
              <a:rPr lang="en-GB" smtClean="0"/>
              <a:t>‹#›</a:t>
            </a:fld>
            <a:endParaRPr lang="en-GB"/>
          </a:p>
        </p:txBody>
      </p:sp>
    </p:spTree>
    <p:extLst>
      <p:ext uri="{BB962C8B-B14F-4D97-AF65-F5344CB8AC3E}">
        <p14:creationId xmlns:p14="http://schemas.microsoft.com/office/powerpoint/2010/main" val="3801782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3493-4E47-2640-8D32-472CCDBDFBF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08479737-5AD8-D74C-AFBB-251A2C7C5C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41BF689C-2D52-BD41-88D5-DBFDB5557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EBFE27-270F-7748-8941-D0F56E83904D}"/>
              </a:ext>
            </a:extLst>
          </p:cNvPr>
          <p:cNvSpPr>
            <a:spLocks noGrp="1"/>
          </p:cNvSpPr>
          <p:nvPr>
            <p:ph type="dt" sz="half" idx="10"/>
          </p:nvPr>
        </p:nvSpPr>
        <p:spPr/>
        <p:txBody>
          <a:bodyPr/>
          <a:lstStyle/>
          <a:p>
            <a:fld id="{687C9836-4F10-D54D-936D-2A043DF0DEEB}" type="datetimeFigureOut">
              <a:rPr lang="en-CH" smtClean="0"/>
              <a:t>22.08.22</a:t>
            </a:fld>
            <a:endParaRPr lang="en-CH"/>
          </a:p>
        </p:txBody>
      </p:sp>
      <p:sp>
        <p:nvSpPr>
          <p:cNvPr id="6" name="Footer Placeholder 5">
            <a:extLst>
              <a:ext uri="{FF2B5EF4-FFF2-40B4-BE49-F238E27FC236}">
                <a16:creationId xmlns:a16="http://schemas.microsoft.com/office/drawing/2014/main" id="{9F6084BF-6188-8846-BE37-6106400E5998}"/>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38ABB28B-67B8-1841-8084-C6D0F353B388}"/>
              </a:ext>
            </a:extLst>
          </p:cNvPr>
          <p:cNvSpPr>
            <a:spLocks noGrp="1"/>
          </p:cNvSpPr>
          <p:nvPr>
            <p:ph type="sldNum" sz="quarter" idx="12"/>
          </p:nvPr>
        </p:nvSpPr>
        <p:spPr/>
        <p:txBody>
          <a:bodyPr/>
          <a:lstStyle/>
          <a:p>
            <a:fld id="{20092E08-5081-5740-92E3-AF8DE1A2692D}" type="slidenum">
              <a:rPr lang="en-CH" smtClean="0"/>
              <a:t>‹#›</a:t>
            </a:fld>
            <a:endParaRPr lang="en-CH"/>
          </a:p>
        </p:txBody>
      </p:sp>
    </p:spTree>
    <p:extLst>
      <p:ext uri="{BB962C8B-B14F-4D97-AF65-F5344CB8AC3E}">
        <p14:creationId xmlns:p14="http://schemas.microsoft.com/office/powerpoint/2010/main" val="1923233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7C97-0DC3-374C-81DE-6E43A84BD49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28FB7F00-7A83-0246-A762-66EE589C0C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121ADBEB-4C59-C540-90DF-540C4329B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35DE8FA-C20B-B14A-807A-01F46C452494}"/>
              </a:ext>
            </a:extLst>
          </p:cNvPr>
          <p:cNvSpPr>
            <a:spLocks noGrp="1"/>
          </p:cNvSpPr>
          <p:nvPr>
            <p:ph type="dt" sz="half" idx="10"/>
          </p:nvPr>
        </p:nvSpPr>
        <p:spPr/>
        <p:txBody>
          <a:bodyPr/>
          <a:lstStyle/>
          <a:p>
            <a:fld id="{687C9836-4F10-D54D-936D-2A043DF0DEEB}" type="datetimeFigureOut">
              <a:rPr lang="en-CH" smtClean="0"/>
              <a:t>22.08.22</a:t>
            </a:fld>
            <a:endParaRPr lang="en-CH"/>
          </a:p>
        </p:txBody>
      </p:sp>
      <p:sp>
        <p:nvSpPr>
          <p:cNvPr id="6" name="Footer Placeholder 5">
            <a:extLst>
              <a:ext uri="{FF2B5EF4-FFF2-40B4-BE49-F238E27FC236}">
                <a16:creationId xmlns:a16="http://schemas.microsoft.com/office/drawing/2014/main" id="{EDDB7E72-0AAB-6D4F-9B9A-2657D222C12A}"/>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8CFF9F51-86D2-FB47-B6E5-812C027BB712}"/>
              </a:ext>
            </a:extLst>
          </p:cNvPr>
          <p:cNvSpPr>
            <a:spLocks noGrp="1"/>
          </p:cNvSpPr>
          <p:nvPr>
            <p:ph type="sldNum" sz="quarter" idx="12"/>
          </p:nvPr>
        </p:nvSpPr>
        <p:spPr/>
        <p:txBody>
          <a:bodyPr/>
          <a:lstStyle/>
          <a:p>
            <a:fld id="{20092E08-5081-5740-92E3-AF8DE1A2692D}" type="slidenum">
              <a:rPr lang="en-CH" smtClean="0"/>
              <a:t>‹#›</a:t>
            </a:fld>
            <a:endParaRPr lang="en-CH"/>
          </a:p>
        </p:txBody>
      </p:sp>
    </p:spTree>
    <p:extLst>
      <p:ext uri="{BB962C8B-B14F-4D97-AF65-F5344CB8AC3E}">
        <p14:creationId xmlns:p14="http://schemas.microsoft.com/office/powerpoint/2010/main" val="562819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C920F-0C4A-4848-ABFB-D926C7B9048B}"/>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68EF3B38-6F80-6741-8B30-7726E9BA23A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D85598F9-EA09-A04E-9FAA-BFCAE226033F}"/>
              </a:ext>
            </a:extLst>
          </p:cNvPr>
          <p:cNvSpPr>
            <a:spLocks noGrp="1"/>
          </p:cNvSpPr>
          <p:nvPr>
            <p:ph type="dt" sz="half" idx="10"/>
          </p:nvPr>
        </p:nvSpPr>
        <p:spPr/>
        <p:txBody>
          <a:bodyPr/>
          <a:lstStyle/>
          <a:p>
            <a:fld id="{687C9836-4F10-D54D-936D-2A043DF0DEEB}" type="datetimeFigureOut">
              <a:rPr lang="en-CH" smtClean="0"/>
              <a:t>22.08.22</a:t>
            </a:fld>
            <a:endParaRPr lang="en-CH"/>
          </a:p>
        </p:txBody>
      </p:sp>
      <p:sp>
        <p:nvSpPr>
          <p:cNvPr id="5" name="Footer Placeholder 4">
            <a:extLst>
              <a:ext uri="{FF2B5EF4-FFF2-40B4-BE49-F238E27FC236}">
                <a16:creationId xmlns:a16="http://schemas.microsoft.com/office/drawing/2014/main" id="{BF0DFB0F-F3BC-434F-A685-D7DC8373970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554C6D1-7771-1840-AB52-9D327C8EF14A}"/>
              </a:ext>
            </a:extLst>
          </p:cNvPr>
          <p:cNvSpPr>
            <a:spLocks noGrp="1"/>
          </p:cNvSpPr>
          <p:nvPr>
            <p:ph type="sldNum" sz="quarter" idx="12"/>
          </p:nvPr>
        </p:nvSpPr>
        <p:spPr/>
        <p:txBody>
          <a:bodyPr/>
          <a:lstStyle/>
          <a:p>
            <a:fld id="{20092E08-5081-5740-92E3-AF8DE1A2692D}" type="slidenum">
              <a:rPr lang="en-CH" smtClean="0"/>
              <a:t>‹#›</a:t>
            </a:fld>
            <a:endParaRPr lang="en-CH"/>
          </a:p>
        </p:txBody>
      </p:sp>
    </p:spTree>
    <p:extLst>
      <p:ext uri="{BB962C8B-B14F-4D97-AF65-F5344CB8AC3E}">
        <p14:creationId xmlns:p14="http://schemas.microsoft.com/office/powerpoint/2010/main" val="2451871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439626-159F-2B4E-84B1-F989979986E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83FFF37B-96D7-3640-876A-534B0B46572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5F67C400-0210-8E4E-A087-D775A40B6832}"/>
              </a:ext>
            </a:extLst>
          </p:cNvPr>
          <p:cNvSpPr>
            <a:spLocks noGrp="1"/>
          </p:cNvSpPr>
          <p:nvPr>
            <p:ph type="dt" sz="half" idx="10"/>
          </p:nvPr>
        </p:nvSpPr>
        <p:spPr/>
        <p:txBody>
          <a:bodyPr/>
          <a:lstStyle/>
          <a:p>
            <a:fld id="{687C9836-4F10-D54D-936D-2A043DF0DEEB}" type="datetimeFigureOut">
              <a:rPr lang="en-CH" smtClean="0"/>
              <a:t>22.08.22</a:t>
            </a:fld>
            <a:endParaRPr lang="en-CH"/>
          </a:p>
        </p:txBody>
      </p:sp>
      <p:sp>
        <p:nvSpPr>
          <p:cNvPr id="5" name="Footer Placeholder 4">
            <a:extLst>
              <a:ext uri="{FF2B5EF4-FFF2-40B4-BE49-F238E27FC236}">
                <a16:creationId xmlns:a16="http://schemas.microsoft.com/office/drawing/2014/main" id="{B2FBEF7A-DD03-3148-9525-A70CDAA87D5E}"/>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C922D354-0510-9947-82F0-DA80744E430D}"/>
              </a:ext>
            </a:extLst>
          </p:cNvPr>
          <p:cNvSpPr>
            <a:spLocks noGrp="1"/>
          </p:cNvSpPr>
          <p:nvPr>
            <p:ph type="sldNum" sz="quarter" idx="12"/>
          </p:nvPr>
        </p:nvSpPr>
        <p:spPr/>
        <p:txBody>
          <a:bodyPr/>
          <a:lstStyle/>
          <a:p>
            <a:fld id="{20092E08-5081-5740-92E3-AF8DE1A2692D}" type="slidenum">
              <a:rPr lang="en-CH" smtClean="0"/>
              <a:t>‹#›</a:t>
            </a:fld>
            <a:endParaRPr lang="en-CH"/>
          </a:p>
        </p:txBody>
      </p:sp>
    </p:spTree>
    <p:extLst>
      <p:ext uri="{BB962C8B-B14F-4D97-AF65-F5344CB8AC3E}">
        <p14:creationId xmlns:p14="http://schemas.microsoft.com/office/powerpoint/2010/main" val="2813829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Dark Blue Header">
    <p:spTree>
      <p:nvGrpSpPr>
        <p:cNvPr id="1" name=""/>
        <p:cNvGrpSpPr/>
        <p:nvPr/>
      </p:nvGrpSpPr>
      <p:grpSpPr>
        <a:xfrm>
          <a:off x="0" y="0"/>
          <a:ext cx="0" cy="0"/>
          <a:chOff x="0" y="0"/>
          <a:chExt cx="0" cy="0"/>
        </a:xfrm>
      </p:grpSpPr>
      <p:sp>
        <p:nvSpPr>
          <p:cNvPr id="5" name="Rectangle 4"/>
          <p:cNvSpPr/>
          <p:nvPr/>
        </p:nvSpPr>
        <p:spPr>
          <a:xfrm>
            <a:off x="0" y="0"/>
            <a:ext cx="12192000" cy="822325"/>
          </a:xfrm>
          <a:prstGeom prst="rect">
            <a:avLst/>
          </a:prstGeom>
          <a:solidFill>
            <a:srgbClr val="0C507C"/>
          </a:solid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8" y="6289675"/>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11530013" y="6488113"/>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914400" eaLnBrk="1" hangingPunct="1">
              <a:defRPr/>
            </a:pPr>
            <a:fld id="{790F07F7-F994-4742-8DD6-855EA8639C79}" type="slidenum">
              <a:rPr lang="en-US" altLang="en-US" sz="900" smtClean="0">
                <a:solidFill>
                  <a:srgbClr val="060606"/>
                </a:solidFill>
              </a:rPr>
              <a:pPr algn="r" defTabSz="914400" eaLnBrk="1" hangingPunct="1">
                <a:defRPr/>
              </a:pPr>
              <a:t>‹#›</a:t>
            </a:fld>
            <a:endParaRPr lang="en-US" altLang="en-US" sz="900">
              <a:solidFill>
                <a:srgbClr val="060606"/>
              </a:solidFill>
            </a:endParaRPr>
          </a:p>
        </p:txBody>
      </p:sp>
      <p:grpSp>
        <p:nvGrpSpPr>
          <p:cNvPr id="8" name="Group 6"/>
          <p:cNvGrpSpPr>
            <a:grpSpLocks/>
          </p:cNvGrpSpPr>
          <p:nvPr userDrawn="1"/>
        </p:nvGrpSpPr>
        <p:grpSpPr bwMode="auto">
          <a:xfrm>
            <a:off x="2368550" y="6315075"/>
            <a:ext cx="8799513" cy="366713"/>
            <a:chOff x="1557326" y="6333682"/>
            <a:chExt cx="6600591" cy="367116"/>
          </a:xfrm>
        </p:grpSpPr>
        <p:sp>
          <p:nvSpPr>
            <p:cNvPr id="10" name="TextBox 9"/>
            <p:cNvSpPr txBox="1">
              <a:spLocks noChangeArrowheads="1"/>
            </p:cNvSpPr>
            <p:nvPr userDrawn="1"/>
          </p:nvSpPr>
          <p:spPr bwMode="auto">
            <a:xfrm>
              <a:off x="7474399" y="6408377"/>
              <a:ext cx="683518" cy="246332"/>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000" b="1">
                  <a:solidFill>
                    <a:srgbClr val="002156"/>
                  </a:solidFill>
                  <a:ea typeface="+mn-ea"/>
                </a:rPr>
                <a:t>#PEPFAR15</a:t>
              </a:r>
            </a:p>
          </p:txBody>
        </p:sp>
        <p:pic>
          <p:nvPicPr>
            <p:cNvPr id="11"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57326" y="6333682"/>
              <a:ext cx="6007164" cy="36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Placeholder 9"/>
          <p:cNvSpPr>
            <a:spLocks noGrp="1"/>
          </p:cNvSpPr>
          <p:nvPr>
            <p:ph type="body" sz="quarter" idx="13"/>
          </p:nvPr>
        </p:nvSpPr>
        <p:spPr>
          <a:xfrm>
            <a:off x="230021"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Text Placeholder 3"/>
          <p:cNvSpPr>
            <a:spLocks noGrp="1"/>
          </p:cNvSpPr>
          <p:nvPr>
            <p:ph type="body" sz="quarter" idx="15"/>
          </p:nvPr>
        </p:nvSpPr>
        <p:spPr>
          <a:xfrm>
            <a:off x="228603" y="6020376"/>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2" name="Text Placeholder 13"/>
          <p:cNvSpPr>
            <a:spLocks noGrp="1"/>
          </p:cNvSpPr>
          <p:nvPr>
            <p:ph type="body" sz="quarter" idx="14"/>
          </p:nvPr>
        </p:nvSpPr>
        <p:spPr>
          <a:xfrm>
            <a:off x="267536" y="958048"/>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Tree>
    <p:extLst>
      <p:ext uri="{BB962C8B-B14F-4D97-AF65-F5344CB8AC3E}">
        <p14:creationId xmlns:p14="http://schemas.microsoft.com/office/powerpoint/2010/main" val="1214168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F55ACC-EFF6-44E2-913E-DB8ED7D36553}" type="datetimeFigureOut">
              <a:rPr lang="en-GB" smtClean="0"/>
              <a:t>22/08/2022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F8DB2-01C7-4BE5-8336-0646C6EFBC01}" type="slidenum">
              <a:rPr lang="en-GB" smtClean="0"/>
              <a:t>‹#›</a:t>
            </a:fld>
            <a:endParaRPr lang="en-GB"/>
          </a:p>
        </p:txBody>
      </p:sp>
    </p:spTree>
    <p:extLst>
      <p:ext uri="{BB962C8B-B14F-4D97-AF65-F5344CB8AC3E}">
        <p14:creationId xmlns:p14="http://schemas.microsoft.com/office/powerpoint/2010/main" val="4017470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4F55ACC-EFF6-44E2-913E-DB8ED7D36553}" type="datetimeFigureOut">
              <a:rPr lang="en-GB" smtClean="0"/>
              <a:t>22/08/2022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1F8DB2-01C7-4BE5-8336-0646C6EFBC01}" type="slidenum">
              <a:rPr lang="en-GB" smtClean="0"/>
              <a:t>‹#›</a:t>
            </a:fld>
            <a:endParaRPr lang="en-GB"/>
          </a:p>
        </p:txBody>
      </p:sp>
    </p:spTree>
    <p:extLst>
      <p:ext uri="{BB962C8B-B14F-4D97-AF65-F5344CB8AC3E}">
        <p14:creationId xmlns:p14="http://schemas.microsoft.com/office/powerpoint/2010/main" val="797224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4F55ACC-EFF6-44E2-913E-DB8ED7D36553}" type="datetimeFigureOut">
              <a:rPr lang="en-GB" smtClean="0"/>
              <a:t>22/08/2022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11F8DB2-01C7-4BE5-8336-0646C6EFBC01}" type="slidenum">
              <a:rPr lang="en-GB" smtClean="0"/>
              <a:t>‹#›</a:t>
            </a:fld>
            <a:endParaRPr lang="en-GB"/>
          </a:p>
        </p:txBody>
      </p:sp>
    </p:spTree>
    <p:extLst>
      <p:ext uri="{BB962C8B-B14F-4D97-AF65-F5344CB8AC3E}">
        <p14:creationId xmlns:p14="http://schemas.microsoft.com/office/powerpoint/2010/main" val="348120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4F55ACC-EFF6-44E2-913E-DB8ED7D36553}" type="datetimeFigureOut">
              <a:rPr lang="en-GB" smtClean="0"/>
              <a:t>22/08/2022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11F8DB2-01C7-4BE5-8336-0646C6EFBC01}" type="slidenum">
              <a:rPr lang="en-GB" smtClean="0"/>
              <a:t>‹#›</a:t>
            </a:fld>
            <a:endParaRPr lang="en-GB"/>
          </a:p>
        </p:txBody>
      </p:sp>
    </p:spTree>
    <p:extLst>
      <p:ext uri="{BB962C8B-B14F-4D97-AF65-F5344CB8AC3E}">
        <p14:creationId xmlns:p14="http://schemas.microsoft.com/office/powerpoint/2010/main" val="2665207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55ACC-EFF6-44E2-913E-DB8ED7D36553}" type="datetimeFigureOut">
              <a:rPr lang="en-GB" smtClean="0"/>
              <a:t>22/08/2022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11F8DB2-01C7-4BE5-8336-0646C6EFBC01}" type="slidenum">
              <a:rPr lang="en-GB" smtClean="0"/>
              <a:t>‹#›</a:t>
            </a:fld>
            <a:endParaRPr lang="en-GB"/>
          </a:p>
        </p:txBody>
      </p:sp>
    </p:spTree>
    <p:extLst>
      <p:ext uri="{BB962C8B-B14F-4D97-AF65-F5344CB8AC3E}">
        <p14:creationId xmlns:p14="http://schemas.microsoft.com/office/powerpoint/2010/main" val="969851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F55ACC-EFF6-44E2-913E-DB8ED7D36553}" type="datetimeFigureOut">
              <a:rPr lang="en-GB" smtClean="0"/>
              <a:t>22/08/2022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1F8DB2-01C7-4BE5-8336-0646C6EFBC01}" type="slidenum">
              <a:rPr lang="en-GB" smtClean="0"/>
              <a:t>‹#›</a:t>
            </a:fld>
            <a:endParaRPr lang="en-GB"/>
          </a:p>
        </p:txBody>
      </p:sp>
    </p:spTree>
    <p:extLst>
      <p:ext uri="{BB962C8B-B14F-4D97-AF65-F5344CB8AC3E}">
        <p14:creationId xmlns:p14="http://schemas.microsoft.com/office/powerpoint/2010/main" val="2173276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F55ACC-EFF6-44E2-913E-DB8ED7D36553}" type="datetimeFigureOut">
              <a:rPr lang="en-GB" smtClean="0"/>
              <a:t>22/08/2022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1F8DB2-01C7-4BE5-8336-0646C6EFBC01}" type="slidenum">
              <a:rPr lang="en-GB" smtClean="0"/>
              <a:t>‹#›</a:t>
            </a:fld>
            <a:endParaRPr lang="en-GB"/>
          </a:p>
        </p:txBody>
      </p:sp>
    </p:spTree>
    <p:extLst>
      <p:ext uri="{BB962C8B-B14F-4D97-AF65-F5344CB8AC3E}">
        <p14:creationId xmlns:p14="http://schemas.microsoft.com/office/powerpoint/2010/main" val="2805411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55ACC-EFF6-44E2-913E-DB8ED7D36553}" type="datetimeFigureOut">
              <a:rPr lang="en-GB" smtClean="0"/>
              <a:t>22/08/2022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F8DB2-01C7-4BE5-8336-0646C6EFBC01}" type="slidenum">
              <a:rPr lang="en-GB" smtClean="0"/>
              <a:t>‹#›</a:t>
            </a:fld>
            <a:endParaRPr lang="en-GB"/>
          </a:p>
        </p:txBody>
      </p:sp>
    </p:spTree>
    <p:extLst>
      <p:ext uri="{BB962C8B-B14F-4D97-AF65-F5344CB8AC3E}">
        <p14:creationId xmlns:p14="http://schemas.microsoft.com/office/powerpoint/2010/main" val="714399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5D41EE-7A7C-824C-9470-73F1C673DA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F4C4DE07-E9D1-4C49-B520-3BCCED3F50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C3C53BBB-C27B-2C41-9558-BE7315D144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C9836-4F10-D54D-936D-2A043DF0DEEB}" type="datetimeFigureOut">
              <a:rPr lang="en-CH" smtClean="0"/>
              <a:t>22.08.22</a:t>
            </a:fld>
            <a:endParaRPr lang="en-CH"/>
          </a:p>
        </p:txBody>
      </p:sp>
      <p:sp>
        <p:nvSpPr>
          <p:cNvPr id="5" name="Footer Placeholder 4">
            <a:extLst>
              <a:ext uri="{FF2B5EF4-FFF2-40B4-BE49-F238E27FC236}">
                <a16:creationId xmlns:a16="http://schemas.microsoft.com/office/drawing/2014/main" id="{3FEF418A-11C8-6E48-BF17-DC6303C4AD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983CAC47-5C74-134C-A552-995B1F2D5F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092E08-5081-5740-92E3-AF8DE1A2692D}" type="slidenum">
              <a:rPr lang="en-CH" smtClean="0"/>
              <a:t>‹#›</a:t>
            </a:fld>
            <a:endParaRPr lang="en-CH"/>
          </a:p>
        </p:txBody>
      </p:sp>
    </p:spTree>
    <p:extLst>
      <p:ext uri="{BB962C8B-B14F-4D97-AF65-F5344CB8AC3E}">
        <p14:creationId xmlns:p14="http://schemas.microsoft.com/office/powerpoint/2010/main" val="405054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7.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tiff"/><Relationship Id="rId4" Type="http://schemas.openxmlformats.org/officeDocument/2006/relationships/image" Target="../media/image19.jpg"/><Relationship Id="rId9" Type="http://schemas.openxmlformats.org/officeDocument/2006/relationships/image" Target="../media/image24.jpg"/></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tiff"/><Relationship Id="rId2" Type="http://schemas.openxmlformats.org/officeDocument/2006/relationships/image" Target="../media/image28.tiff"/><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5364351"/>
            <a:ext cx="12192000" cy="1493649"/>
          </a:xfrm>
          <a:prstGeom prst="rect">
            <a:avLst/>
          </a:prstGeom>
        </p:spPr>
      </p:pic>
      <p:sp>
        <p:nvSpPr>
          <p:cNvPr id="7" name="Title 6">
            <a:extLst>
              <a:ext uri="{FF2B5EF4-FFF2-40B4-BE49-F238E27FC236}">
                <a16:creationId xmlns:a16="http://schemas.microsoft.com/office/drawing/2014/main" id="{C64982E3-70C0-B441-9949-C6813D13D0B5}"/>
              </a:ext>
            </a:extLst>
          </p:cNvPr>
          <p:cNvSpPr>
            <a:spLocks noGrp="1"/>
          </p:cNvSpPr>
          <p:nvPr>
            <p:ph type="title"/>
          </p:nvPr>
        </p:nvSpPr>
        <p:spPr>
          <a:xfrm>
            <a:off x="838200" y="2103437"/>
            <a:ext cx="10515600" cy="1325563"/>
          </a:xfrm>
        </p:spPr>
        <p:txBody>
          <a:bodyPr>
            <a:normAutofit fontScale="90000"/>
          </a:bodyPr>
          <a:lstStyle/>
          <a:p>
            <a:pPr algn="ctr"/>
            <a:r>
              <a:rPr lang="en-GB" sz="5300" b="1" dirty="0">
                <a:solidFill>
                  <a:srgbClr val="0070C0"/>
                </a:solidFill>
              </a:rPr>
              <a:t>Children and HIV</a:t>
            </a:r>
            <a:br>
              <a:rPr lang="en-GB" sz="4900" b="1" dirty="0">
                <a:solidFill>
                  <a:srgbClr val="002060"/>
                </a:solidFill>
              </a:rPr>
            </a:br>
            <a:r>
              <a:rPr lang="en-GB" sz="4900" b="1" dirty="0">
                <a:solidFill>
                  <a:srgbClr val="002060"/>
                </a:solidFill>
              </a:rPr>
              <a:t>Faith Communities Taking Action </a:t>
            </a:r>
            <a:br>
              <a:rPr lang="en-GB" sz="4900" b="1" dirty="0">
                <a:solidFill>
                  <a:srgbClr val="002060"/>
                </a:solidFill>
              </a:rPr>
            </a:br>
            <a:r>
              <a:rPr lang="en-GB" sz="4900" b="1" dirty="0">
                <a:solidFill>
                  <a:srgbClr val="002060"/>
                </a:solidFill>
              </a:rPr>
              <a:t>to End AIDS in Children</a:t>
            </a:r>
            <a:br>
              <a:rPr lang="en-GB" sz="4900" b="1" dirty="0">
                <a:solidFill>
                  <a:srgbClr val="002060"/>
                </a:solidFill>
              </a:rPr>
            </a:br>
            <a:br>
              <a:rPr lang="en-GB" b="1" i="1" dirty="0">
                <a:solidFill>
                  <a:srgbClr val="002060"/>
                </a:solidFill>
              </a:rPr>
            </a:br>
            <a:r>
              <a:rPr lang="en-GB" dirty="0">
                <a:solidFill>
                  <a:srgbClr val="00B050"/>
                </a:solidFill>
              </a:rPr>
              <a:t>New Foundation Of Hope, FCI</a:t>
            </a:r>
            <a:br>
              <a:rPr lang="en-GB" dirty="0">
                <a:solidFill>
                  <a:srgbClr val="00B050"/>
                </a:solidFill>
              </a:rPr>
            </a:br>
            <a:r>
              <a:rPr lang="fr-CH" sz="3100" dirty="0" err="1">
                <a:solidFill>
                  <a:srgbClr val="002060"/>
                </a:solidFill>
              </a:rPr>
              <a:t>Tiffiany</a:t>
            </a:r>
            <a:r>
              <a:rPr lang="fr-CH" sz="3100" dirty="0">
                <a:solidFill>
                  <a:srgbClr val="002060"/>
                </a:solidFill>
              </a:rPr>
              <a:t> </a:t>
            </a:r>
            <a:r>
              <a:rPr lang="fr-CH" sz="3100" dirty="0" err="1">
                <a:solidFill>
                  <a:srgbClr val="002060"/>
                </a:solidFill>
              </a:rPr>
              <a:t>Aholou</a:t>
            </a:r>
            <a:r>
              <a:rPr lang="fr-CH" sz="3100" dirty="0">
                <a:solidFill>
                  <a:srgbClr val="002060"/>
                </a:solidFill>
              </a:rPr>
              <a:t>, Francesca </a:t>
            </a:r>
            <a:r>
              <a:rPr lang="fr-CH" sz="3100" dirty="0" err="1">
                <a:solidFill>
                  <a:srgbClr val="002060"/>
                </a:solidFill>
              </a:rPr>
              <a:t>Merico</a:t>
            </a:r>
            <a:br>
              <a:rPr lang="fr-CH" sz="3100" dirty="0">
                <a:solidFill>
                  <a:srgbClr val="002060"/>
                </a:solidFill>
              </a:rPr>
            </a:br>
            <a:r>
              <a:rPr lang="fr-CH" sz="2200" dirty="0">
                <a:solidFill>
                  <a:srgbClr val="002060"/>
                </a:solidFill>
              </a:rPr>
              <a:t>24 August 2022</a:t>
            </a:r>
            <a:br>
              <a:rPr lang="en-CH" dirty="0">
                <a:solidFill>
                  <a:srgbClr val="002060"/>
                </a:solidFill>
              </a:rPr>
            </a:br>
            <a:r>
              <a:rPr lang="en-CH" sz="2000" i="1" dirty="0">
                <a:solidFill>
                  <a:srgbClr val="00B050"/>
                </a:solidFill>
                <a:latin typeface="Arial" panose="020B0604020202020204" pitchFamily="34" charset="0"/>
                <a:cs typeface="Arial" panose="020B0604020202020204" pitchFamily="34" charset="0"/>
              </a:rPr>
              <a:t>Data &amp; Tables: UNAIDS July 2022 Global AIDS Report – In Danger</a:t>
            </a:r>
            <a:endParaRPr lang="en-CH" sz="20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880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Graphical user interface, application&#10;&#10;Description automatically generated"/>
          <p:cNvPicPr>
            <a:picLocks noGrp="1" noChangeAspect="1"/>
          </p:cNvPicPr>
          <p:nvPr>
            <p:ph idx="1"/>
          </p:nvPr>
        </p:nvPicPr>
        <p:blipFill rotWithShape="1">
          <a:blip r:embed="rId2"/>
          <a:srcRect l="53021" t="24258" r="5208" b="32594"/>
          <a:stretch/>
        </p:blipFill>
        <p:spPr>
          <a:xfrm>
            <a:off x="1301981" y="643467"/>
            <a:ext cx="9588039" cy="5571066"/>
          </a:xfrm>
          <a:prstGeom prst="rect">
            <a:avLst/>
          </a:prstGeom>
        </p:spPr>
      </p:pic>
      <p:pic>
        <p:nvPicPr>
          <p:cNvPr id="5" name="Picture 4">
            <a:extLst>
              <a:ext uri="{FF2B5EF4-FFF2-40B4-BE49-F238E27FC236}">
                <a16:creationId xmlns:a16="http://schemas.microsoft.com/office/drawing/2014/main" id="{C96A0734-1BF6-7BB5-C91D-8B14B25644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2634"/>
          <a:stretch/>
        </p:blipFill>
        <p:spPr>
          <a:xfrm>
            <a:off x="-21939" y="6000448"/>
            <a:ext cx="12202035" cy="857552"/>
          </a:xfrm>
          <a:prstGeom prst="rect">
            <a:avLst/>
          </a:prstGeom>
        </p:spPr>
      </p:pic>
    </p:spTree>
    <p:extLst>
      <p:ext uri="{BB962C8B-B14F-4D97-AF65-F5344CB8AC3E}">
        <p14:creationId xmlns:p14="http://schemas.microsoft.com/office/powerpoint/2010/main" val="3538967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6781" y="1198416"/>
            <a:ext cx="3011729" cy="4461163"/>
          </a:xfrm>
        </p:spPr>
        <p:txBody>
          <a:bodyPr>
            <a:normAutofit/>
          </a:bodyPr>
          <a:lstStyle/>
          <a:p>
            <a:r>
              <a:rPr lang="en-GB" sz="2800" dirty="0">
                <a:solidFill>
                  <a:schemeClr val="bg1"/>
                </a:solidFill>
                <a:latin typeface="Arial" panose="020B0604020202020204" pitchFamily="34" charset="0"/>
                <a:cs typeface="Arial" panose="020B0604020202020204" pitchFamily="34" charset="0"/>
              </a:rPr>
              <a:t>Eastern and southern Africa remains the region most heavily affected</a:t>
            </a:r>
            <a:br>
              <a:rPr lang="en-GB" sz="2800" dirty="0">
                <a:solidFill>
                  <a:schemeClr val="bg1"/>
                </a:solidFill>
                <a:latin typeface="Arial" panose="020B0604020202020204" pitchFamily="34" charset="0"/>
                <a:cs typeface="Arial" panose="020B0604020202020204" pitchFamily="34" charset="0"/>
              </a:rPr>
            </a:br>
            <a:r>
              <a:rPr lang="en-GB" sz="2800" dirty="0">
                <a:solidFill>
                  <a:schemeClr val="bg1"/>
                </a:solidFill>
                <a:latin typeface="Arial" panose="020B0604020202020204" pitchFamily="34" charset="0"/>
                <a:cs typeface="Arial" panose="020B0604020202020204" pitchFamily="34" charset="0"/>
              </a:rPr>
              <a:t>by HIV</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pPr marL="0" indent="0">
              <a:buNone/>
            </a:pPr>
            <a:r>
              <a:rPr lang="en-GB" dirty="0">
                <a:latin typeface="Arial" panose="020B0604020202020204" pitchFamily="34" charset="0"/>
                <a:cs typeface="Arial" panose="020B0604020202020204" pitchFamily="34" charset="0"/>
              </a:rPr>
              <a:t>The region has also made notable progress in reducing new HIV infections among children: a 61% decline since 2010</a:t>
            </a:r>
          </a:p>
          <a:p>
            <a:pPr marL="0" indent="0">
              <a:buNone/>
            </a:pPr>
            <a:r>
              <a:rPr lang="en-GB" dirty="0">
                <a:latin typeface="Arial" panose="020B0604020202020204" pitchFamily="34" charset="0"/>
                <a:cs typeface="Arial" panose="020B0604020202020204" pitchFamily="34" charset="0"/>
              </a:rPr>
              <a:t>Nonetheless, the rate of vertical HIV transmission after breastfeeding is still estimated to be 8.6%</a:t>
            </a:r>
          </a:p>
        </p:txBody>
      </p:sp>
      <p:pic>
        <p:nvPicPr>
          <p:cNvPr id="4" name="Picture 3">
            <a:extLst>
              <a:ext uri="{FF2B5EF4-FFF2-40B4-BE49-F238E27FC236}">
                <a16:creationId xmlns:a16="http://schemas.microsoft.com/office/drawing/2014/main" id="{E512AC4F-7525-733F-28A6-3A12C7D451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3018008" y="3008910"/>
            <a:ext cx="6858000" cy="840177"/>
          </a:xfrm>
          <a:prstGeom prst="rect">
            <a:avLst/>
          </a:prstGeom>
        </p:spPr>
      </p:pic>
    </p:spTree>
    <p:extLst>
      <p:ext uri="{BB962C8B-B14F-4D97-AF65-F5344CB8AC3E}">
        <p14:creationId xmlns:p14="http://schemas.microsoft.com/office/powerpoint/2010/main" val="125749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314BC36-59DF-4869-90F4-F69C6784E357}"/>
              </a:ext>
            </a:extLst>
          </p:cNvPr>
          <p:cNvSpPr txBox="1">
            <a:spLocks/>
          </p:cNvSpPr>
          <p:nvPr/>
        </p:nvSpPr>
        <p:spPr>
          <a:xfrm>
            <a:off x="-2" y="0"/>
            <a:ext cx="12192000" cy="1053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3200" dirty="0">
                <a:solidFill>
                  <a:srgbClr val="C00000"/>
                </a:solidFill>
                <a:latin typeface="Arial" panose="020B0604020202020204" pitchFamily="34" charset="0"/>
                <a:cs typeface="Arial" panose="020B0604020202020204" pitchFamily="34" charset="0"/>
              </a:rPr>
              <a:t>ART Coverage in Children in 2021 Has Not Improved; </a:t>
            </a:r>
          </a:p>
        </p:txBody>
      </p:sp>
      <p:sp>
        <p:nvSpPr>
          <p:cNvPr id="24" name="TextBox 23">
            <a:extLst>
              <a:ext uri="{FF2B5EF4-FFF2-40B4-BE49-F238E27FC236}">
                <a16:creationId xmlns:a16="http://schemas.microsoft.com/office/drawing/2014/main" id="{8DC51E1C-7F7D-463C-9D5D-49F599DD3E73}"/>
              </a:ext>
            </a:extLst>
          </p:cNvPr>
          <p:cNvSpPr txBox="1"/>
          <p:nvPr/>
        </p:nvSpPr>
        <p:spPr>
          <a:xfrm>
            <a:off x="376234" y="1018173"/>
            <a:ext cx="11439525" cy="1772537"/>
          </a:xfrm>
          <a:prstGeom prst="rect">
            <a:avLst/>
          </a:prstGeom>
          <a:noFill/>
        </p:spPr>
        <p:txBody>
          <a:bodyPr wrap="square">
            <a:spAutoFit/>
          </a:bodyPr>
          <a:lstStyle/>
          <a:p>
            <a:pPr marL="342900" indent="-342900">
              <a:spcBef>
                <a:spcPts val="600"/>
              </a:spcBef>
              <a:buClr>
                <a:srgbClr val="C00000"/>
              </a:buClr>
              <a:buFont typeface="Wingdings" panose="05000000000000000000" pitchFamily="2" charset="2"/>
              <a:buChar char="§"/>
            </a:pPr>
            <a:r>
              <a:rPr lang="en-US" sz="2400" dirty="0">
                <a:latin typeface="Arial" panose="020B0604020202020204" pitchFamily="34" charset="0"/>
                <a:cs typeface="Arial" panose="020B0604020202020204" pitchFamily="34" charset="0"/>
              </a:rPr>
              <a:t>ART coverage in children 0-14 years </a:t>
            </a:r>
            <a:r>
              <a:rPr lang="en-US" sz="2400" b="1" dirty="0">
                <a:latin typeface="Arial" panose="020B0604020202020204" pitchFamily="34" charset="0"/>
                <a:cs typeface="Arial" panose="020B0604020202020204" pitchFamily="34" charset="0"/>
              </a:rPr>
              <a:t>remain 52%</a:t>
            </a:r>
            <a:r>
              <a:rPr lang="en-US" sz="2400" dirty="0">
                <a:latin typeface="Arial" panose="020B0604020202020204" pitchFamily="34" charset="0"/>
                <a:cs typeface="Arial" panose="020B0604020202020204" pitchFamily="34" charset="0"/>
              </a:rPr>
              <a:t>, consistently lower than in adults which increased to 76%</a:t>
            </a:r>
          </a:p>
          <a:p>
            <a:pPr marL="342900" indent="-342900">
              <a:spcBef>
                <a:spcPts val="600"/>
              </a:spcBef>
              <a:buClr>
                <a:srgbClr val="C00000"/>
              </a:buClr>
              <a:buFont typeface="Wingdings" panose="05000000000000000000" pitchFamily="2" charset="2"/>
              <a:buChar char="§"/>
            </a:pPr>
            <a:r>
              <a:rPr lang="en-US" sz="2400" dirty="0">
                <a:latin typeface="Arial" panose="020B0604020202020204" pitchFamily="34" charset="0"/>
                <a:cs typeface="Arial" panose="020B0604020202020204" pitchFamily="34" charset="0"/>
              </a:rPr>
              <a:t>60% of children </a:t>
            </a:r>
            <a:r>
              <a:rPr lang="en-US" sz="2400" u="sng" dirty="0">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on ART are </a:t>
            </a:r>
            <a:r>
              <a:rPr lang="en-US" sz="2400" b="1" dirty="0">
                <a:latin typeface="Arial" panose="020B0604020202020204" pitchFamily="34" charset="0"/>
                <a:cs typeface="Arial" panose="020B0604020202020204" pitchFamily="34" charset="0"/>
              </a:rPr>
              <a:t>aged 5-14 years</a:t>
            </a:r>
          </a:p>
          <a:p>
            <a:pPr marL="342900" indent="-342900">
              <a:lnSpc>
                <a:spcPct val="103000"/>
              </a:lnSpc>
              <a:spcBef>
                <a:spcPts val="600"/>
              </a:spcBef>
              <a:buClr>
                <a:srgbClr val="C00000"/>
              </a:buClr>
              <a:buFont typeface="Wingdings" panose="05000000000000000000" pitchFamily="2" charset="2"/>
              <a:buChar char="§"/>
            </a:pPr>
            <a:endParaRPr lang="en-US" sz="2600"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6AB309F2-4604-8079-9625-4B842CBBD0AF}"/>
              </a:ext>
            </a:extLst>
          </p:cNvPr>
          <p:cNvGrpSpPr/>
          <p:nvPr/>
        </p:nvGrpSpPr>
        <p:grpSpPr>
          <a:xfrm>
            <a:off x="65672" y="2388202"/>
            <a:ext cx="8127706" cy="4180931"/>
            <a:chOff x="283535" y="2365903"/>
            <a:chExt cx="8428073" cy="4433801"/>
          </a:xfrm>
        </p:grpSpPr>
        <p:pic>
          <p:nvPicPr>
            <p:cNvPr id="8" name="Picture 7">
              <a:extLst>
                <a:ext uri="{FF2B5EF4-FFF2-40B4-BE49-F238E27FC236}">
                  <a16:creationId xmlns:a16="http://schemas.microsoft.com/office/drawing/2014/main" id="{D8441B82-57A2-4AF4-37A8-9251FA9FB6BC}"/>
                </a:ext>
              </a:extLst>
            </p:cNvPr>
            <p:cNvPicPr>
              <a:picLocks noChangeAspect="1"/>
            </p:cNvPicPr>
            <p:nvPr/>
          </p:nvPicPr>
          <p:blipFill>
            <a:blip r:embed="rId3"/>
            <a:stretch>
              <a:fillRect/>
            </a:stretch>
          </p:blipFill>
          <p:spPr>
            <a:xfrm>
              <a:off x="283535" y="2657747"/>
              <a:ext cx="8428073" cy="4141957"/>
            </a:xfrm>
            <a:prstGeom prst="rect">
              <a:avLst/>
            </a:prstGeom>
          </p:spPr>
        </p:pic>
        <p:sp>
          <p:nvSpPr>
            <p:cNvPr id="35" name="TextBox 34">
              <a:extLst>
                <a:ext uri="{FF2B5EF4-FFF2-40B4-BE49-F238E27FC236}">
                  <a16:creationId xmlns:a16="http://schemas.microsoft.com/office/drawing/2014/main" id="{8BEA724D-4CA4-88A4-AF89-E7372BD640C9}"/>
                </a:ext>
              </a:extLst>
            </p:cNvPr>
            <p:cNvSpPr txBox="1"/>
            <p:nvPr/>
          </p:nvSpPr>
          <p:spPr>
            <a:xfrm>
              <a:off x="3047495" y="2365903"/>
              <a:ext cx="3516091"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ART Coverage, Adults vs Children</a:t>
              </a:r>
              <a:endParaRPr lang="en-US" sz="1600" b="1" dirty="0"/>
            </a:p>
          </p:txBody>
        </p:sp>
        <p:sp>
          <p:nvSpPr>
            <p:cNvPr id="42" name="TextBox 41">
              <a:extLst>
                <a:ext uri="{FF2B5EF4-FFF2-40B4-BE49-F238E27FC236}">
                  <a16:creationId xmlns:a16="http://schemas.microsoft.com/office/drawing/2014/main" id="{B883535E-2478-AF48-F407-6568FAF7AA96}"/>
                </a:ext>
              </a:extLst>
            </p:cNvPr>
            <p:cNvSpPr txBox="1"/>
            <p:nvPr/>
          </p:nvSpPr>
          <p:spPr>
            <a:xfrm>
              <a:off x="7713034" y="4022676"/>
              <a:ext cx="707065"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52%</a:t>
              </a:r>
              <a:endParaRPr lang="en-US" b="1" dirty="0"/>
            </a:p>
          </p:txBody>
        </p:sp>
        <p:sp>
          <p:nvSpPr>
            <p:cNvPr id="43" name="TextBox 42">
              <a:extLst>
                <a:ext uri="{FF2B5EF4-FFF2-40B4-BE49-F238E27FC236}">
                  <a16:creationId xmlns:a16="http://schemas.microsoft.com/office/drawing/2014/main" id="{FAEDC9BB-BE90-168C-397A-FC17E72C6F37}"/>
                </a:ext>
              </a:extLst>
            </p:cNvPr>
            <p:cNvSpPr txBox="1"/>
            <p:nvPr/>
          </p:nvSpPr>
          <p:spPr>
            <a:xfrm>
              <a:off x="7793224" y="3244334"/>
              <a:ext cx="707065"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76%</a:t>
              </a:r>
              <a:endParaRPr lang="en-US" b="1" dirty="0"/>
            </a:p>
          </p:txBody>
        </p:sp>
      </p:grpSp>
      <p:sp>
        <p:nvSpPr>
          <p:cNvPr id="44" name="TextBox 43">
            <a:extLst>
              <a:ext uri="{FF2B5EF4-FFF2-40B4-BE49-F238E27FC236}">
                <a16:creationId xmlns:a16="http://schemas.microsoft.com/office/drawing/2014/main" id="{E00E65B8-9E4C-9903-D91D-58C33E87312B}"/>
              </a:ext>
            </a:extLst>
          </p:cNvPr>
          <p:cNvSpPr txBox="1"/>
          <p:nvPr/>
        </p:nvSpPr>
        <p:spPr>
          <a:xfrm>
            <a:off x="8163271" y="2276051"/>
            <a:ext cx="2877032" cy="4045403"/>
          </a:xfrm>
          <a:prstGeom prst="rect">
            <a:avLst/>
          </a:prstGeom>
          <a:noFill/>
        </p:spPr>
        <p:txBody>
          <a:bodyPr wrap="square" lIns="91440" tIns="45720" rIns="91440" bIns="45720" anchor="t">
            <a:spAutoFit/>
          </a:bodyPr>
          <a:lstStyle/>
          <a:p>
            <a:pPr marL="342900" indent="-342900">
              <a:lnSpc>
                <a:spcPct val="103000"/>
              </a:lnSpc>
              <a:spcBef>
                <a:spcPts val="600"/>
              </a:spcBef>
              <a:buClr>
                <a:srgbClr val="C00000"/>
              </a:buClr>
              <a:buFont typeface="Wingdings" panose="05000000000000000000" pitchFamily="2" charset="2"/>
              <a:buChar char="§"/>
            </a:pPr>
            <a:r>
              <a:rPr lang="en-US" sz="2000" b="1" dirty="0">
                <a:latin typeface="Arial"/>
                <a:cs typeface="Arial"/>
              </a:rPr>
              <a:t>Implications: </a:t>
            </a:r>
            <a:endParaRPr lang="en-US" sz="2000" b="1" dirty="0">
              <a:latin typeface="Arial" panose="020B0604020202020204" pitchFamily="34" charset="0"/>
              <a:cs typeface="Arial" panose="020B0604020202020204" pitchFamily="34" charset="0"/>
            </a:endParaRPr>
          </a:p>
          <a:p>
            <a:pPr marL="914400" lvl="1" indent="-457200">
              <a:lnSpc>
                <a:spcPct val="103000"/>
              </a:lnSpc>
              <a:spcBef>
                <a:spcPts val="600"/>
              </a:spcBef>
              <a:buClr>
                <a:srgbClr val="C00000"/>
              </a:buClr>
              <a:buFont typeface="Arial" panose="020B0604020202020204" pitchFamily="34" charset="0"/>
              <a:buChar char="─"/>
            </a:pPr>
            <a:r>
              <a:rPr lang="en-US" dirty="0">
                <a:latin typeface="Arial"/>
                <a:cs typeface="Arial"/>
              </a:rPr>
              <a:t>Ensure robust early infant diagnosis (EID) systems</a:t>
            </a:r>
          </a:p>
          <a:p>
            <a:pPr lvl="1">
              <a:lnSpc>
                <a:spcPct val="103000"/>
              </a:lnSpc>
              <a:spcBef>
                <a:spcPts val="600"/>
              </a:spcBef>
              <a:buClr>
                <a:srgbClr val="C00000"/>
              </a:buClr>
            </a:pPr>
            <a:endParaRPr lang="en-US" dirty="0">
              <a:latin typeface="Arial" panose="020B0604020202020204" pitchFamily="34" charset="0"/>
              <a:cs typeface="Arial" panose="020B0604020202020204" pitchFamily="34" charset="0"/>
            </a:endParaRPr>
          </a:p>
          <a:p>
            <a:pPr marL="914400" lvl="1" indent="-457200">
              <a:lnSpc>
                <a:spcPct val="103000"/>
              </a:lnSpc>
              <a:spcBef>
                <a:spcPts val="600"/>
              </a:spcBef>
              <a:buClr>
                <a:srgbClr val="C00000"/>
              </a:buClr>
              <a:buFont typeface="Arial" panose="020B0604020202020204" pitchFamily="34" charset="0"/>
              <a:buChar char="─"/>
            </a:pPr>
            <a:r>
              <a:rPr lang="en-US" dirty="0">
                <a:latin typeface="Arial"/>
                <a:cs typeface="Arial"/>
              </a:rPr>
              <a:t>Strategies needed to identify older children and adolescents living with HIV (CALHIV)</a:t>
            </a:r>
          </a:p>
        </p:txBody>
      </p:sp>
      <p:sp>
        <p:nvSpPr>
          <p:cNvPr id="2" name="Title 1">
            <a:extLst>
              <a:ext uri="{FF2B5EF4-FFF2-40B4-BE49-F238E27FC236}">
                <a16:creationId xmlns:a16="http://schemas.microsoft.com/office/drawing/2014/main" id="{83282D52-981C-4B56-B2C9-855470BED19C}"/>
              </a:ext>
            </a:extLst>
          </p:cNvPr>
          <p:cNvSpPr>
            <a:spLocks noGrp="1"/>
          </p:cNvSpPr>
          <p:nvPr>
            <p:ph type="title"/>
          </p:nvPr>
        </p:nvSpPr>
        <p:spPr>
          <a:xfrm>
            <a:off x="-4" y="-9462"/>
            <a:ext cx="12192000" cy="895495"/>
          </a:xfrm>
          <a:solidFill>
            <a:schemeClr val="accent6">
              <a:lumMod val="75000"/>
            </a:schemeClr>
          </a:solidFill>
        </p:spPr>
        <p:txBody>
          <a:bodyPr>
            <a:noAutofit/>
          </a:bodyPr>
          <a:lstStyle/>
          <a:p>
            <a:r>
              <a:rPr lang="en-US" sz="3200" b="1" dirty="0">
                <a:latin typeface="+mn-lt"/>
                <a:cs typeface="Arial"/>
              </a:rPr>
              <a:t>Consistently Lower ART Coverage in Children vs Adults                         (</a:t>
            </a:r>
            <a:r>
              <a:rPr lang="en-US" sz="3200" b="1" dirty="0" err="1">
                <a:latin typeface="+mn-lt"/>
                <a:cs typeface="Arial"/>
              </a:rPr>
              <a:t>Mahy</a:t>
            </a:r>
            <a:r>
              <a:rPr lang="en-US" sz="3200" b="1" dirty="0">
                <a:latin typeface="+mn-lt"/>
                <a:cs typeface="Arial"/>
              </a:rPr>
              <a:t>, Plenary Pediatric Workshop) </a:t>
            </a:r>
            <a:endParaRPr lang="en-US" sz="3600" dirty="0">
              <a:latin typeface="+mn-lt"/>
            </a:endParaRPr>
          </a:p>
        </p:txBody>
      </p:sp>
      <p:sp>
        <p:nvSpPr>
          <p:cNvPr id="4" name="Text Placeholder 3">
            <a:extLst>
              <a:ext uri="{FF2B5EF4-FFF2-40B4-BE49-F238E27FC236}">
                <a16:creationId xmlns:a16="http://schemas.microsoft.com/office/drawing/2014/main" id="{519AF239-30E6-4A3C-B295-A6377346B8B0}"/>
              </a:ext>
            </a:extLst>
          </p:cNvPr>
          <p:cNvSpPr>
            <a:spLocks noGrp="1"/>
          </p:cNvSpPr>
          <p:nvPr>
            <p:ph type="body" sz="quarter" idx="13"/>
          </p:nvPr>
        </p:nvSpPr>
        <p:spPr>
          <a:xfrm>
            <a:off x="2785954" y="6675437"/>
            <a:ext cx="4350617" cy="365125"/>
          </a:xfrm>
        </p:spPr>
        <p:txBody>
          <a:bodyPr>
            <a:normAutofit fontScale="92500"/>
          </a:bodyPr>
          <a:lstStyle/>
          <a:p>
            <a:r>
              <a:rPr lang="en-US" sz="1200"/>
              <a:t>Source: UNAIDS epidemiological estimates 2022:  </a:t>
            </a:r>
            <a:r>
              <a:rPr lang="en-US" sz="1200" i="1"/>
              <a:t>aidsinfo.unaids.org</a:t>
            </a:r>
            <a:endParaRPr lang="en-CH" sz="1200" i="1"/>
          </a:p>
          <a:p>
            <a:endParaRPr lang="en-US"/>
          </a:p>
        </p:txBody>
      </p:sp>
      <p:pic>
        <p:nvPicPr>
          <p:cNvPr id="3" name="Picture 2">
            <a:extLst>
              <a:ext uri="{FF2B5EF4-FFF2-40B4-BE49-F238E27FC236}">
                <a16:creationId xmlns:a16="http://schemas.microsoft.com/office/drawing/2014/main" id="{D539B274-652C-6619-D50B-60D388DD61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342911" y="2970580"/>
            <a:ext cx="6858000" cy="840177"/>
          </a:xfrm>
          <a:prstGeom prst="rect">
            <a:avLst/>
          </a:prstGeom>
        </p:spPr>
      </p:pic>
    </p:spTree>
    <p:extLst>
      <p:ext uri="{BB962C8B-B14F-4D97-AF65-F5344CB8AC3E}">
        <p14:creationId xmlns:p14="http://schemas.microsoft.com/office/powerpoint/2010/main" val="4271098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D3691-C26B-4C84-A6AD-899AC12178F5}"/>
              </a:ext>
            </a:extLst>
          </p:cNvPr>
          <p:cNvSpPr>
            <a:spLocks noGrp="1"/>
          </p:cNvSpPr>
          <p:nvPr>
            <p:ph type="title"/>
          </p:nvPr>
        </p:nvSpPr>
        <p:spPr>
          <a:xfrm>
            <a:off x="0" y="0"/>
            <a:ext cx="12192000" cy="786384"/>
          </a:xfrm>
          <a:solidFill>
            <a:schemeClr val="accent6">
              <a:lumMod val="75000"/>
            </a:schemeClr>
          </a:solidFill>
        </p:spPr>
        <p:txBody>
          <a:bodyPr>
            <a:normAutofit/>
          </a:bodyPr>
          <a:lstStyle/>
          <a:p>
            <a:r>
              <a:rPr lang="en-US" b="1" dirty="0"/>
              <a:t>Equity in Maternal and Child Health Outcomes</a:t>
            </a:r>
          </a:p>
        </p:txBody>
      </p:sp>
      <p:sp>
        <p:nvSpPr>
          <p:cNvPr id="3" name="Slide Number Placeholder 2">
            <a:extLst>
              <a:ext uri="{FF2B5EF4-FFF2-40B4-BE49-F238E27FC236}">
                <a16:creationId xmlns:a16="http://schemas.microsoft.com/office/drawing/2014/main" id="{992554FC-4B2D-404A-8BEA-0758DB1DA478}"/>
              </a:ext>
            </a:extLst>
          </p:cNvPr>
          <p:cNvSpPr>
            <a:spLocks noGrp="1"/>
          </p:cNvSpPr>
          <p:nvPr>
            <p:ph type="sldNum" sz="quarter" idx="12"/>
          </p:nvPr>
        </p:nvSpPr>
        <p:spPr/>
        <p:txBody>
          <a:bodyPr/>
          <a:lstStyle/>
          <a:p>
            <a:fld id="{6039E477-088D-487D-A482-1547B74FD154}" type="slidenum">
              <a:rPr lang="en-US" smtClean="0"/>
              <a:t>13</a:t>
            </a:fld>
            <a:endParaRPr lang="en-US"/>
          </a:p>
        </p:txBody>
      </p:sp>
      <p:sp>
        <p:nvSpPr>
          <p:cNvPr id="5" name="Content Placeholder 4">
            <a:extLst>
              <a:ext uri="{FF2B5EF4-FFF2-40B4-BE49-F238E27FC236}">
                <a16:creationId xmlns:a16="http://schemas.microsoft.com/office/drawing/2014/main" id="{5240380E-0CEB-466C-AD9A-B426F3C44AAC}"/>
              </a:ext>
            </a:extLst>
          </p:cNvPr>
          <p:cNvSpPr>
            <a:spLocks noGrp="1"/>
          </p:cNvSpPr>
          <p:nvPr>
            <p:ph idx="1"/>
          </p:nvPr>
        </p:nvSpPr>
        <p:spPr>
          <a:xfrm>
            <a:off x="257556" y="877986"/>
            <a:ext cx="11676888" cy="1016915"/>
          </a:xfrm>
        </p:spPr>
        <p:txBody>
          <a:bodyPr/>
          <a:lstStyle/>
          <a:p>
            <a:r>
              <a:rPr lang="en-US" dirty="0"/>
              <a:t>Multiple satellite sessions highlighted the inequities in women and children, and provided strategies and commitment to reduce these inequities</a:t>
            </a:r>
          </a:p>
          <a:p>
            <a:pPr lvl="1"/>
            <a:endParaRPr lang="en-US" dirty="0"/>
          </a:p>
        </p:txBody>
      </p:sp>
      <p:sp>
        <p:nvSpPr>
          <p:cNvPr id="11" name="TextBox 10">
            <a:extLst>
              <a:ext uri="{FF2B5EF4-FFF2-40B4-BE49-F238E27FC236}">
                <a16:creationId xmlns:a16="http://schemas.microsoft.com/office/drawing/2014/main" id="{A39FD14C-655F-48BA-B451-66E8288ED9AF}"/>
              </a:ext>
            </a:extLst>
          </p:cNvPr>
          <p:cNvSpPr txBox="1"/>
          <p:nvPr/>
        </p:nvSpPr>
        <p:spPr>
          <a:xfrm>
            <a:off x="257556" y="2012214"/>
            <a:ext cx="5955957" cy="4626908"/>
          </a:xfrm>
          <a:prstGeom prst="rect">
            <a:avLst/>
          </a:prstGeom>
          <a:noFill/>
        </p:spPr>
        <p:txBody>
          <a:bodyPr wrap="square" lIns="91440" tIns="45720" rIns="91440" bIns="45720" rtlCol="0" anchor="t">
            <a:spAutoFit/>
          </a:bodyPr>
          <a:lstStyle/>
          <a:p>
            <a:pPr marL="457200" indent="-457200">
              <a:spcBef>
                <a:spcPts val="1000"/>
              </a:spcBef>
              <a:buFont typeface="Calibri" panose="020F0502020204030204" pitchFamily="34" charset="0"/>
              <a:buChar char="―"/>
            </a:pPr>
            <a:r>
              <a:rPr lang="en-US" sz="2600" b="1" dirty="0"/>
              <a:t>No Time to Lose: Action to diagnose and treat the missing 800,000 children </a:t>
            </a:r>
            <a:r>
              <a:rPr lang="en-US" sz="2600" dirty="0"/>
              <a:t>(co-organized by CDC and UNICEF)</a:t>
            </a:r>
          </a:p>
          <a:p>
            <a:pPr marL="457200" indent="-457200">
              <a:spcBef>
                <a:spcPts val="1000"/>
              </a:spcBef>
              <a:buFont typeface="Calibri" panose="020F0502020204030204" pitchFamily="34" charset="0"/>
              <a:buChar char="―"/>
            </a:pPr>
            <a:r>
              <a:rPr lang="en-US" sz="2600" b="1" dirty="0"/>
              <a:t>Reducing inequalities, advancing equity</a:t>
            </a:r>
            <a:r>
              <a:rPr lang="en-US" sz="2600" dirty="0"/>
              <a:t>: What will it take to achieve sustained epidemic control of HIV</a:t>
            </a:r>
            <a:endParaRPr lang="en-US" sz="2600" dirty="0">
              <a:cs typeface="Calibri"/>
            </a:endParaRPr>
          </a:p>
          <a:p>
            <a:pPr marL="457200" indent="-457200">
              <a:spcBef>
                <a:spcPts val="1000"/>
              </a:spcBef>
              <a:buFont typeface="Calibri" panose="020F0502020204030204" pitchFamily="34" charset="0"/>
              <a:buChar char="―"/>
            </a:pPr>
            <a:r>
              <a:rPr lang="en-US" sz="2600" b="1" dirty="0"/>
              <a:t>Launch of the Global Alliance Initiative to end AIDS in children by 2030</a:t>
            </a:r>
            <a:r>
              <a:rPr lang="en-US" sz="2600" dirty="0"/>
              <a:t>: Building partnerships, communities, and innovation</a:t>
            </a:r>
            <a:endParaRPr lang="en-US" sz="2600" dirty="0">
              <a:cs typeface="Calibri"/>
            </a:endParaRPr>
          </a:p>
          <a:p>
            <a:endParaRPr lang="en-US" dirty="0"/>
          </a:p>
        </p:txBody>
      </p:sp>
      <p:sp>
        <p:nvSpPr>
          <p:cNvPr id="12" name="TextBox 11">
            <a:extLst>
              <a:ext uri="{FF2B5EF4-FFF2-40B4-BE49-F238E27FC236}">
                <a16:creationId xmlns:a16="http://schemas.microsoft.com/office/drawing/2014/main" id="{5E13D07D-063F-48B6-8531-7C6EA6D2AB83}"/>
              </a:ext>
            </a:extLst>
          </p:cNvPr>
          <p:cNvSpPr txBox="1"/>
          <p:nvPr/>
        </p:nvSpPr>
        <p:spPr>
          <a:xfrm>
            <a:off x="6889581" y="6611167"/>
            <a:ext cx="3899972" cy="230832"/>
          </a:xfrm>
          <a:prstGeom prst="rect">
            <a:avLst/>
          </a:prstGeom>
          <a:noFill/>
        </p:spPr>
        <p:txBody>
          <a:bodyPr wrap="square" rtlCol="0">
            <a:spAutoFit/>
          </a:bodyPr>
          <a:lstStyle/>
          <a:p>
            <a:r>
              <a:rPr lang="en-US" sz="900" dirty="0">
                <a:solidFill>
                  <a:schemeClr val="tx1">
                    <a:lumMod val="65000"/>
                    <a:lumOff val="35000"/>
                  </a:schemeClr>
                </a:solidFill>
              </a:rPr>
              <a:t>Photo credit: © Thom Pierce for the Division of Global HIV and TB, CDC</a:t>
            </a:r>
          </a:p>
        </p:txBody>
      </p:sp>
      <p:pic>
        <p:nvPicPr>
          <p:cNvPr id="13" name="Picture 12">
            <a:extLst>
              <a:ext uri="{FF2B5EF4-FFF2-40B4-BE49-F238E27FC236}">
                <a16:creationId xmlns:a16="http://schemas.microsoft.com/office/drawing/2014/main" id="{9B00E2B3-C870-4608-B68A-29C354604BA1}"/>
              </a:ext>
            </a:extLst>
          </p:cNvPr>
          <p:cNvPicPr>
            <a:picLocks noChangeAspect="1"/>
          </p:cNvPicPr>
          <p:nvPr/>
        </p:nvPicPr>
        <p:blipFill>
          <a:blip r:embed="rId3"/>
          <a:stretch>
            <a:fillRect/>
          </a:stretch>
        </p:blipFill>
        <p:spPr>
          <a:xfrm>
            <a:off x="6978310" y="1784471"/>
            <a:ext cx="3899972" cy="487496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CE64224-030A-A660-3886-F9CAB0F8F8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9039607" y="3689604"/>
            <a:ext cx="5464612" cy="840177"/>
          </a:xfrm>
          <a:prstGeom prst="rect">
            <a:avLst/>
          </a:prstGeom>
        </p:spPr>
      </p:pic>
    </p:spTree>
    <p:extLst>
      <p:ext uri="{BB962C8B-B14F-4D97-AF65-F5344CB8AC3E}">
        <p14:creationId xmlns:p14="http://schemas.microsoft.com/office/powerpoint/2010/main" val="68421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20"/>
            <a:ext cx="12192000" cy="786384"/>
          </a:xfrm>
          <a:solidFill>
            <a:schemeClr val="accent6">
              <a:lumMod val="75000"/>
            </a:schemeClr>
          </a:solidFill>
        </p:spPr>
        <p:txBody>
          <a:bodyPr>
            <a:noAutofit/>
          </a:bodyPr>
          <a:lstStyle/>
          <a:p>
            <a:r>
              <a:rPr lang="en-US" sz="2400" b="1" dirty="0">
                <a:ea typeface="+mj-lt"/>
                <a:cs typeface="+mj-lt"/>
              </a:rPr>
              <a:t>Adding to the HIV Testing Services Toolkit! Caregiver-Assisted Oral HIV Screening of Children 18 Months – 14 Years in Uganda and Zambia</a:t>
            </a:r>
            <a:r>
              <a:rPr lang="en-US" sz="2400" b="1" dirty="0">
                <a:solidFill>
                  <a:srgbClr val="FFFFFF"/>
                </a:solidFill>
                <a:latin typeface="Calibri Light"/>
                <a:cs typeface="Calibri Light"/>
              </a:rPr>
              <a:t> (Stecker, Oral Abstract 18, Pediatric Workshop)</a:t>
            </a:r>
            <a:endParaRPr lang="en-US" altLang="en-US" sz="2400" b="1" dirty="0">
              <a:solidFill>
                <a:srgbClr val="92D050"/>
              </a:solidFill>
              <a:latin typeface="+mn-lt"/>
              <a:cs typeface="Calibri"/>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9E477-088D-487D-A482-1547B74FD1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C50BC62-5AF5-4925-8105-CC543689DA11}"/>
              </a:ext>
            </a:extLst>
          </p:cNvPr>
          <p:cNvSpPr txBox="1"/>
          <p:nvPr/>
        </p:nvSpPr>
        <p:spPr>
          <a:xfrm>
            <a:off x="481101" y="861328"/>
            <a:ext cx="10950191" cy="38779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Key Findings: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1D91BEE-6620-4025-946B-E07E1D66A6EF}"/>
              </a:ext>
            </a:extLst>
          </p:cNvPr>
          <p:cNvGrpSpPr/>
          <p:nvPr/>
        </p:nvGrpSpPr>
        <p:grpSpPr>
          <a:xfrm>
            <a:off x="444639" y="645188"/>
            <a:ext cx="12168026" cy="3873101"/>
            <a:chOff x="444639" y="645188"/>
            <a:chExt cx="12168026" cy="3873101"/>
          </a:xfrm>
        </p:grpSpPr>
        <p:pic>
          <p:nvPicPr>
            <p:cNvPr id="8" name="Picture 7">
              <a:extLst>
                <a:ext uri="{FF2B5EF4-FFF2-40B4-BE49-F238E27FC236}">
                  <a16:creationId xmlns:a16="http://schemas.microsoft.com/office/drawing/2014/main" id="{1466FDBE-D852-4B8F-B441-162BB3442487}"/>
                </a:ext>
              </a:extLst>
            </p:cNvPr>
            <p:cNvPicPr>
              <a:picLocks noChangeAspect="1"/>
            </p:cNvPicPr>
            <p:nvPr/>
          </p:nvPicPr>
          <p:blipFill>
            <a:blip r:embed="rId3"/>
            <a:stretch>
              <a:fillRect/>
            </a:stretch>
          </p:blipFill>
          <p:spPr>
            <a:xfrm>
              <a:off x="444639" y="1394322"/>
              <a:ext cx="4153431" cy="2564176"/>
            </a:xfrm>
            <a:prstGeom prst="rect">
              <a:avLst/>
            </a:prstGeom>
          </p:spPr>
        </p:pic>
        <p:sp>
          <p:nvSpPr>
            <p:cNvPr id="12" name="Title 2">
              <a:extLst>
                <a:ext uri="{FF2B5EF4-FFF2-40B4-BE49-F238E27FC236}">
                  <a16:creationId xmlns:a16="http://schemas.microsoft.com/office/drawing/2014/main" id="{0AD50619-7FE2-4168-9A76-6F4729A40107}"/>
                </a:ext>
              </a:extLst>
            </p:cNvPr>
            <p:cNvSpPr txBox="1">
              <a:spLocks/>
            </p:cNvSpPr>
            <p:nvPr/>
          </p:nvSpPr>
          <p:spPr>
            <a:xfrm>
              <a:off x="2196887" y="645188"/>
              <a:ext cx="10415778" cy="673084"/>
            </a:xfrm>
            <a:prstGeom prst="rect">
              <a:avLst/>
            </a:prstGeom>
          </p:spPr>
          <p:txBody>
            <a:bodyPr anchor="b">
              <a:normAutofit/>
            </a:bodyPr>
            <a:lstStyle>
              <a:lvl1pPr algn="l" defTabSz="914400" rtl="0" eaLnBrk="1" latinLnBrk="0" hangingPunct="1">
                <a:lnSpc>
                  <a:spcPct val="90000"/>
                </a:lnSpc>
                <a:spcBef>
                  <a:spcPct val="0"/>
                </a:spcBef>
                <a:buNone/>
                <a:defRPr sz="3000" b="1" i="0" kern="1200" baseline="0">
                  <a:solidFill>
                    <a:srgbClr val="0076BE"/>
                  </a:solidFill>
                  <a:latin typeface="Times"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76BE"/>
                  </a:solidFill>
                  <a:effectLst/>
                  <a:uLnTx/>
                  <a:uFillTx/>
                  <a:latin typeface="Calibri" panose="020F0502020204030204"/>
                  <a:ea typeface="+mj-ea"/>
                  <a:cs typeface="+mj-cs"/>
                </a:rPr>
                <a:t>Pediatric HIVST had High Acceptability among Caregivers</a:t>
              </a:r>
            </a:p>
          </p:txBody>
        </p:sp>
        <p:pic>
          <p:nvPicPr>
            <p:cNvPr id="13" name="Picture 12">
              <a:extLst>
                <a:ext uri="{FF2B5EF4-FFF2-40B4-BE49-F238E27FC236}">
                  <a16:creationId xmlns:a16="http://schemas.microsoft.com/office/drawing/2014/main" id="{B36AA0D8-3191-482A-80A2-C83812012D56}"/>
                </a:ext>
              </a:extLst>
            </p:cNvPr>
            <p:cNvPicPr>
              <a:picLocks noChangeAspect="1"/>
            </p:cNvPicPr>
            <p:nvPr/>
          </p:nvPicPr>
          <p:blipFill rotWithShape="1">
            <a:blip r:embed="rId4"/>
            <a:srcRect t="10025"/>
            <a:stretch/>
          </p:blipFill>
          <p:spPr>
            <a:xfrm>
              <a:off x="5011864" y="1656657"/>
              <a:ext cx="2564883" cy="2861632"/>
            </a:xfrm>
            <a:prstGeom prst="rect">
              <a:avLst/>
            </a:prstGeom>
          </p:spPr>
        </p:pic>
        <p:sp>
          <p:nvSpPr>
            <p:cNvPr id="14" name="Title 2">
              <a:extLst>
                <a:ext uri="{FF2B5EF4-FFF2-40B4-BE49-F238E27FC236}">
                  <a16:creationId xmlns:a16="http://schemas.microsoft.com/office/drawing/2014/main" id="{FC728067-3737-41BB-8BA4-EFC7D59226F5}"/>
                </a:ext>
              </a:extLst>
            </p:cNvPr>
            <p:cNvSpPr txBox="1">
              <a:spLocks/>
            </p:cNvSpPr>
            <p:nvPr/>
          </p:nvSpPr>
          <p:spPr>
            <a:xfrm>
              <a:off x="5011864" y="1116200"/>
              <a:ext cx="2270288" cy="673084"/>
            </a:xfrm>
            <a:prstGeom prst="rect">
              <a:avLst/>
            </a:prstGeom>
          </p:spPr>
          <p:txBody>
            <a:bodyPr anchor="b">
              <a:normAutofit/>
            </a:bodyPr>
            <a:lstStyle>
              <a:lvl1pPr algn="l" defTabSz="914400" rtl="0" eaLnBrk="1" latinLnBrk="0" hangingPunct="1">
                <a:lnSpc>
                  <a:spcPct val="90000"/>
                </a:lnSpc>
                <a:spcBef>
                  <a:spcPct val="0"/>
                </a:spcBef>
                <a:buNone/>
                <a:defRPr sz="3000" b="1" i="0" kern="1200" baseline="0">
                  <a:solidFill>
                    <a:srgbClr val="0076BE"/>
                  </a:solidFill>
                  <a:latin typeface="Times"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76BE"/>
                  </a:solidFill>
                  <a:effectLst/>
                  <a:uLnTx/>
                  <a:uFillTx/>
                  <a:latin typeface="Calibri" panose="020F0502020204030204"/>
                  <a:ea typeface="+mj-ea"/>
                  <a:cs typeface="+mj-cs"/>
                </a:rPr>
                <a:t>High Feasibility</a:t>
              </a:r>
            </a:p>
          </p:txBody>
        </p:sp>
        <p:sp>
          <p:nvSpPr>
            <p:cNvPr id="15" name="Title 2">
              <a:extLst>
                <a:ext uri="{FF2B5EF4-FFF2-40B4-BE49-F238E27FC236}">
                  <a16:creationId xmlns:a16="http://schemas.microsoft.com/office/drawing/2014/main" id="{5EC178B3-E422-48EE-B0B5-4152A03025D6}"/>
                </a:ext>
              </a:extLst>
            </p:cNvPr>
            <p:cNvSpPr txBox="1">
              <a:spLocks/>
            </p:cNvSpPr>
            <p:nvPr/>
          </p:nvSpPr>
          <p:spPr>
            <a:xfrm>
              <a:off x="7990541" y="1116200"/>
              <a:ext cx="2926340" cy="673084"/>
            </a:xfrm>
            <a:prstGeom prst="rect">
              <a:avLst/>
            </a:prstGeom>
          </p:spPr>
          <p:txBody>
            <a:bodyPr anchor="b">
              <a:normAutofit/>
            </a:bodyPr>
            <a:lstStyle>
              <a:lvl1pPr algn="l" defTabSz="914400" rtl="0" eaLnBrk="1" latinLnBrk="0" hangingPunct="1">
                <a:lnSpc>
                  <a:spcPct val="90000"/>
                </a:lnSpc>
                <a:spcBef>
                  <a:spcPct val="0"/>
                </a:spcBef>
                <a:buNone/>
                <a:defRPr sz="3000" b="1" i="0" kern="1200" baseline="0">
                  <a:solidFill>
                    <a:srgbClr val="0076BE"/>
                  </a:solidFill>
                  <a:latin typeface="Times"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76BE"/>
                  </a:solidFill>
                  <a:effectLst/>
                  <a:uLnTx/>
                  <a:uFillTx/>
                  <a:latin typeface="Calibri" panose="020F0502020204030204"/>
                  <a:ea typeface="+mj-ea"/>
                  <a:cs typeface="+mj-cs"/>
                </a:rPr>
                <a:t>High Effectiveness</a:t>
              </a:r>
            </a:p>
          </p:txBody>
        </p:sp>
        <p:pic>
          <p:nvPicPr>
            <p:cNvPr id="17" name="Picture 16">
              <a:extLst>
                <a:ext uri="{FF2B5EF4-FFF2-40B4-BE49-F238E27FC236}">
                  <a16:creationId xmlns:a16="http://schemas.microsoft.com/office/drawing/2014/main" id="{006319A6-B056-4F90-AE89-CA558C8DDD0F}"/>
                </a:ext>
              </a:extLst>
            </p:cNvPr>
            <p:cNvPicPr>
              <a:picLocks noChangeAspect="1"/>
            </p:cNvPicPr>
            <p:nvPr/>
          </p:nvPicPr>
          <p:blipFill>
            <a:blip r:embed="rId5"/>
            <a:stretch>
              <a:fillRect/>
            </a:stretch>
          </p:blipFill>
          <p:spPr>
            <a:xfrm>
              <a:off x="7996784" y="1788908"/>
              <a:ext cx="3985893" cy="1635907"/>
            </a:xfrm>
            <a:prstGeom prst="rect">
              <a:avLst/>
            </a:prstGeom>
          </p:spPr>
        </p:pic>
      </p:grpSp>
      <p:sp>
        <p:nvSpPr>
          <p:cNvPr id="19" name="TextBox 18">
            <a:extLst>
              <a:ext uri="{FF2B5EF4-FFF2-40B4-BE49-F238E27FC236}">
                <a16:creationId xmlns:a16="http://schemas.microsoft.com/office/drawing/2014/main" id="{1722D1E6-04AC-4C77-BB97-7B4B51064B17}"/>
              </a:ext>
            </a:extLst>
          </p:cNvPr>
          <p:cNvSpPr txBox="1"/>
          <p:nvPr/>
        </p:nvSpPr>
        <p:spPr>
          <a:xfrm flipH="1">
            <a:off x="5388395" y="4676849"/>
            <a:ext cx="3553122"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Unresolved issues: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Cost of oral HIVST kits remains at $2/kit, indicating the need for targeted programming (e.g., children of FSWs, children of index clients living geographically distant from their parents, transport challenges).</a:t>
            </a:r>
          </a:p>
        </p:txBody>
      </p:sp>
      <p:sp>
        <p:nvSpPr>
          <p:cNvPr id="20" name="TextBox 19">
            <a:extLst>
              <a:ext uri="{FF2B5EF4-FFF2-40B4-BE49-F238E27FC236}">
                <a16:creationId xmlns:a16="http://schemas.microsoft.com/office/drawing/2014/main" id="{873E1BED-213A-4EB6-A2B6-FA049E65B60D}"/>
              </a:ext>
            </a:extLst>
          </p:cNvPr>
          <p:cNvSpPr txBox="1"/>
          <p:nvPr/>
        </p:nvSpPr>
        <p:spPr>
          <a:xfrm flipH="1">
            <a:off x="481100" y="4121942"/>
            <a:ext cx="4355909" cy="261610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Implications for PEPFAR: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sets from Uganda and Zambia to be shared with WHO to inform the 2023 HIVST guidelines, including guidance for caregiver-assisted HIV oral screening, and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OraSure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submit regulatory packet to WHO PQ to revise the information for use (IFU) package insert to include caregiver administration.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F1B3B3E2-1133-4CAC-AB6C-B9FC98BA30DF}"/>
              </a:ext>
            </a:extLst>
          </p:cNvPr>
          <p:cNvPicPr>
            <a:picLocks noChangeAspect="1"/>
          </p:cNvPicPr>
          <p:nvPr/>
        </p:nvPicPr>
        <p:blipFill>
          <a:blip r:embed="rId6"/>
          <a:stretch>
            <a:fillRect/>
          </a:stretch>
        </p:blipFill>
        <p:spPr>
          <a:xfrm>
            <a:off x="9215815" y="3562767"/>
            <a:ext cx="2846739" cy="2562066"/>
          </a:xfrm>
          <a:prstGeom prst="rect">
            <a:avLst/>
          </a:prstGeom>
        </p:spPr>
      </p:pic>
      <p:pic>
        <p:nvPicPr>
          <p:cNvPr id="16" name="Picture 3" descr="A picture containing text&#10;&#10;Description automatically generated">
            <a:extLst>
              <a:ext uri="{FF2B5EF4-FFF2-40B4-BE49-F238E27FC236}">
                <a16:creationId xmlns:a16="http://schemas.microsoft.com/office/drawing/2014/main" id="{B63D38AA-617B-431A-8E4E-64FA2C790642}"/>
              </a:ext>
            </a:extLst>
          </p:cNvPr>
          <p:cNvPicPr>
            <a:picLocks noChangeAspect="1"/>
          </p:cNvPicPr>
          <p:nvPr/>
        </p:nvPicPr>
        <p:blipFill>
          <a:blip r:embed="rId7"/>
          <a:stretch>
            <a:fillRect/>
          </a:stretch>
        </p:blipFill>
        <p:spPr>
          <a:xfrm>
            <a:off x="9269405" y="6250186"/>
            <a:ext cx="2922595" cy="547293"/>
          </a:xfrm>
          <a:prstGeom prst="rect">
            <a:avLst/>
          </a:prstGeom>
        </p:spPr>
      </p:pic>
      <p:pic>
        <p:nvPicPr>
          <p:cNvPr id="4" name="Picture 3">
            <a:extLst>
              <a:ext uri="{FF2B5EF4-FFF2-40B4-BE49-F238E27FC236}">
                <a16:creationId xmlns:a16="http://schemas.microsoft.com/office/drawing/2014/main" id="{4DE36B02-9790-D355-C69C-17FD5EA187E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2266821" y="3618151"/>
            <a:ext cx="5014746" cy="481101"/>
          </a:xfrm>
          <a:prstGeom prst="rect">
            <a:avLst/>
          </a:prstGeom>
        </p:spPr>
      </p:pic>
    </p:spTree>
    <p:extLst>
      <p:ext uri="{BB962C8B-B14F-4D97-AF65-F5344CB8AC3E}">
        <p14:creationId xmlns:p14="http://schemas.microsoft.com/office/powerpoint/2010/main" val="2447661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EAD63637-96D2-E7BF-0A02-DF75C074EDD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5198"/>
          <a:stretch/>
        </p:blipFill>
        <p:spPr>
          <a:xfrm>
            <a:off x="7403335" y="1228601"/>
            <a:ext cx="4679397" cy="218668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0" y="-9525"/>
            <a:ext cx="12192000" cy="1081000"/>
          </a:xfrm>
          <a:solidFill>
            <a:schemeClr val="accent6">
              <a:lumMod val="75000"/>
            </a:schemeClr>
          </a:solidFill>
        </p:spPr>
        <p:txBody>
          <a:bodyPr>
            <a:noAutofit/>
          </a:bodyPr>
          <a:lstStyle/>
          <a:p>
            <a:r>
              <a:rPr lang="en-US" sz="2400" b="1" dirty="0">
                <a:ea typeface="+mj-lt"/>
                <a:cs typeface="+mj-lt"/>
              </a:rPr>
              <a:t>National Implementation of a Validated HIV Testing Eligibility Screening Tool and Expansion of Index Testing Improved Pediatric Case Finding in Uganda </a:t>
            </a:r>
            <a:br>
              <a:rPr lang="en-US" sz="2400" b="1" dirty="0">
                <a:ea typeface="+mj-lt"/>
                <a:cs typeface="+mj-lt"/>
              </a:rPr>
            </a:br>
            <a:r>
              <a:rPr lang="en-US" sz="2400" b="1" dirty="0">
                <a:ea typeface="+mj-lt"/>
                <a:cs typeface="+mj-lt"/>
              </a:rPr>
              <a:t>(Mabirizi, Abstract 16, Pediatric HIV Workshop)</a:t>
            </a:r>
            <a:endParaRPr lang="en-US" sz="2400" b="1" dirty="0">
              <a:cs typeface="Calibri Ligh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9E477-088D-487D-A482-1547B74FD1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C50BC62-5AF5-4925-8105-CC543689DA11}"/>
              </a:ext>
            </a:extLst>
          </p:cNvPr>
          <p:cNvSpPr txBox="1"/>
          <p:nvPr/>
        </p:nvSpPr>
        <p:spPr>
          <a:xfrm>
            <a:off x="233681" y="1219344"/>
            <a:ext cx="7254240" cy="487825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Key Findings: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National implementation of a validated pediatric HIV risk assessment tool (HRAT) and increased index testing in Uganda increased the number of children diagnosed through testing in outpatient and index services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Use of the HRAT reduced the number needed to test (NNT) to identify one new child with HIV in outpatient to an NNT comparable to index testing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0DC55342-397E-D448-4448-6ACB65FDF619}"/>
              </a:ext>
            </a:extLst>
          </p:cNvPr>
          <p:cNvPicPr>
            <a:picLocks noChangeAspect="1"/>
          </p:cNvPicPr>
          <p:nvPr/>
        </p:nvPicPr>
        <p:blipFill>
          <a:blip r:embed="rId5"/>
          <a:stretch>
            <a:fillRect/>
          </a:stretch>
        </p:blipFill>
        <p:spPr>
          <a:xfrm>
            <a:off x="407671" y="3601359"/>
            <a:ext cx="7254240" cy="1090237"/>
          </a:xfrm>
          <a:prstGeom prst="rect">
            <a:avLst/>
          </a:prstGeom>
        </p:spPr>
      </p:pic>
      <p:sp>
        <p:nvSpPr>
          <p:cNvPr id="7" name="TextBox 6">
            <a:extLst>
              <a:ext uri="{FF2B5EF4-FFF2-40B4-BE49-F238E27FC236}">
                <a16:creationId xmlns:a16="http://schemas.microsoft.com/office/drawing/2014/main" id="{21A00B25-34DD-435B-A230-6D245A2CB26F}"/>
              </a:ext>
            </a:extLst>
          </p:cNvPr>
          <p:cNvSpPr txBox="1"/>
          <p:nvPr/>
        </p:nvSpPr>
        <p:spPr>
          <a:xfrm>
            <a:off x="233681" y="4909941"/>
            <a:ext cx="111201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Unresolved issues: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Validated tools typically perform better yet require an investment of time and money to conduct validation which may not be possible in all countries.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Implications for PEPFAR: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 of validated HRATs can be incorporated into routine use in outpatient settings, especially for countries with large pediatric treatment gaps, to ensure high-risk children are screened in for HIV testing services.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69F7EA1-51B1-A9E3-6EEE-057256B8C029}"/>
              </a:ext>
            </a:extLst>
          </p:cNvPr>
          <p:cNvSpPr txBox="1"/>
          <p:nvPr/>
        </p:nvSpPr>
        <p:spPr>
          <a:xfrm>
            <a:off x="2681918" y="6477540"/>
            <a:ext cx="93999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lt"/>
                <a:cs typeface="Calibri" panose="020F0502020204030204"/>
              </a:rPr>
              <a:t>This study was conducted through the CDC-supported FASTER mechanism</a:t>
            </a: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4" name="Picture 3">
            <a:extLst>
              <a:ext uri="{FF2B5EF4-FFF2-40B4-BE49-F238E27FC236}">
                <a16:creationId xmlns:a16="http://schemas.microsoft.com/office/drawing/2014/main" id="{61D0F3E9-D99F-13DD-4236-4A0867EDC4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9951463" y="4716554"/>
            <a:ext cx="3442713" cy="840177"/>
          </a:xfrm>
          <a:prstGeom prst="rect">
            <a:avLst/>
          </a:prstGeom>
        </p:spPr>
      </p:pic>
    </p:spTree>
    <p:extLst>
      <p:ext uri="{BB962C8B-B14F-4D97-AF65-F5344CB8AC3E}">
        <p14:creationId xmlns:p14="http://schemas.microsoft.com/office/powerpoint/2010/main" val="968068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79830-3854-406F-B432-5CF4BB8357C5}"/>
              </a:ext>
            </a:extLst>
          </p:cNvPr>
          <p:cNvSpPr>
            <a:spLocks noGrp="1"/>
          </p:cNvSpPr>
          <p:nvPr>
            <p:ph type="title"/>
          </p:nvPr>
        </p:nvSpPr>
        <p:spPr>
          <a:xfrm>
            <a:off x="0" y="0"/>
            <a:ext cx="12192000" cy="786384"/>
          </a:xfrm>
          <a:solidFill>
            <a:schemeClr val="accent6">
              <a:lumMod val="75000"/>
            </a:schemeClr>
          </a:solidFill>
        </p:spPr>
        <p:txBody>
          <a:bodyPr>
            <a:noAutofit/>
          </a:bodyPr>
          <a:lstStyle/>
          <a:p>
            <a:r>
              <a:rPr lang="en-US" sz="3300" dirty="0"/>
              <a:t>Testing non-biological or geographically distant children of PLHIV</a:t>
            </a:r>
          </a:p>
        </p:txBody>
      </p:sp>
      <p:sp>
        <p:nvSpPr>
          <p:cNvPr id="9" name="TextBox 8">
            <a:extLst>
              <a:ext uri="{FF2B5EF4-FFF2-40B4-BE49-F238E27FC236}">
                <a16:creationId xmlns:a16="http://schemas.microsoft.com/office/drawing/2014/main" id="{1F82F320-73EB-F401-DC5C-94FF4602D77C}"/>
              </a:ext>
            </a:extLst>
          </p:cNvPr>
          <p:cNvSpPr txBox="1"/>
          <p:nvPr/>
        </p:nvSpPr>
        <p:spPr>
          <a:xfrm>
            <a:off x="319448" y="1188212"/>
            <a:ext cx="5423985" cy="51167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accent1">
                    <a:lumMod val="75000"/>
                  </a:schemeClr>
                </a:solidFill>
                <a:ea typeface="Calibri"/>
                <a:cs typeface="Calibri"/>
              </a:rPr>
              <a:t>Children Accompanied by Caregivers in Research to Validate a </a:t>
            </a:r>
            <a:r>
              <a:rPr lang="en-US" sz="2400" b="1" dirty="0" err="1">
                <a:solidFill>
                  <a:schemeClr val="accent1">
                    <a:lumMod val="75000"/>
                  </a:schemeClr>
                </a:solidFill>
                <a:ea typeface="Calibri"/>
                <a:cs typeface="Calibri"/>
              </a:rPr>
              <a:t>Paediatric</a:t>
            </a:r>
            <a:r>
              <a:rPr lang="en-US" sz="2400" b="1" dirty="0">
                <a:solidFill>
                  <a:schemeClr val="accent1">
                    <a:lumMod val="75000"/>
                  </a:schemeClr>
                </a:solidFill>
                <a:ea typeface="Calibri"/>
                <a:cs typeface="Calibri"/>
              </a:rPr>
              <a:t> Screening Tool in South Africa</a:t>
            </a:r>
          </a:p>
          <a:p>
            <a:r>
              <a:rPr lang="en-US" sz="1400" i="1" dirty="0">
                <a:ea typeface="Calibri"/>
                <a:cs typeface="Calibri"/>
              </a:rPr>
              <a:t>Dunlop et al. International Workshop on Pediatrics and HIV, Poster 109, 2022. </a:t>
            </a:r>
          </a:p>
          <a:p>
            <a:endParaRPr lang="en-US" sz="1050" i="1" dirty="0">
              <a:ea typeface="Calibri"/>
              <a:cs typeface="Calibri"/>
            </a:endParaRPr>
          </a:p>
          <a:p>
            <a:pPr marL="285750" indent="-285750">
              <a:buFont typeface="Arial,Sans-Serif"/>
              <a:buChar char="•"/>
            </a:pPr>
            <a:r>
              <a:rPr lang="en-US" sz="2400" b="1" dirty="0">
                <a:ea typeface="Calibri"/>
                <a:cs typeface="Calibri"/>
              </a:rPr>
              <a:t>8% (675) of the 8,278 children were non-biological</a:t>
            </a:r>
            <a:endParaRPr lang="en-US" sz="2400" b="1" dirty="0">
              <a:ea typeface="+mn-lt"/>
              <a:cs typeface="+mn-lt"/>
            </a:endParaRPr>
          </a:p>
          <a:p>
            <a:pPr marL="285750" indent="-285750">
              <a:buFont typeface="Arial,Sans-Serif"/>
              <a:buChar char="•"/>
            </a:pPr>
            <a:r>
              <a:rPr lang="en-US" sz="2400" dirty="0">
                <a:ea typeface="+mn-lt"/>
                <a:cs typeface="+mn-lt"/>
              </a:rPr>
              <a:t>HIV prevalence in children with their mother was 0.5% (30 CLHIV) vs. </a:t>
            </a:r>
            <a:r>
              <a:rPr lang="en-US" sz="2400" b="1" dirty="0">
                <a:ea typeface="+mn-lt"/>
                <a:cs typeface="+mn-lt"/>
              </a:rPr>
              <a:t>3.1% in maternal-orphaned</a:t>
            </a:r>
            <a:r>
              <a:rPr lang="en-US" sz="2400" dirty="0">
                <a:ea typeface="+mn-lt"/>
                <a:cs typeface="+mn-lt"/>
              </a:rPr>
              <a:t> children with a caregiver (6 CLHIV)</a:t>
            </a:r>
            <a:endParaRPr lang="en-US" sz="2400" dirty="0">
              <a:ea typeface="Calibri"/>
              <a:cs typeface="Calibri"/>
            </a:endParaRPr>
          </a:p>
          <a:p>
            <a:pPr marL="285750" indent="-285750">
              <a:buFont typeface="Arial,Sans-Serif"/>
              <a:buChar char="•"/>
            </a:pPr>
            <a:r>
              <a:rPr lang="en-US" sz="2400" dirty="0">
                <a:ea typeface="Calibri"/>
                <a:cs typeface="Calibri"/>
              </a:rPr>
              <a:t>Est. 21 non-biological CLHIV went undiagnosed</a:t>
            </a:r>
          </a:p>
          <a:p>
            <a:endParaRPr lang="en-US" sz="2400" dirty="0">
              <a:ea typeface="Calibri"/>
              <a:cs typeface="Calibri"/>
            </a:endParaRPr>
          </a:p>
        </p:txBody>
      </p:sp>
      <p:sp>
        <p:nvSpPr>
          <p:cNvPr id="3" name="TextBox 2">
            <a:extLst>
              <a:ext uri="{FF2B5EF4-FFF2-40B4-BE49-F238E27FC236}">
                <a16:creationId xmlns:a16="http://schemas.microsoft.com/office/drawing/2014/main" id="{9E81BC3A-FB6C-D38A-24F6-F58BD893AD66}"/>
              </a:ext>
            </a:extLst>
          </p:cNvPr>
          <p:cNvSpPr txBox="1"/>
          <p:nvPr/>
        </p:nvSpPr>
        <p:spPr>
          <a:xfrm>
            <a:off x="6327091" y="1188212"/>
            <a:ext cx="5298881" cy="60170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accent1">
                    <a:lumMod val="75000"/>
                  </a:schemeClr>
                </a:solidFill>
                <a:ea typeface="Calibri"/>
                <a:cs typeface="Calibri"/>
              </a:rPr>
              <a:t>Leaving no child behind: Experiences with Pediatric HIV Index Case Finding in Burundi</a:t>
            </a:r>
            <a:endParaRPr lang="en-US" sz="2400" dirty="0">
              <a:solidFill>
                <a:schemeClr val="accent1">
                  <a:lumMod val="75000"/>
                </a:schemeClr>
              </a:solidFill>
            </a:endParaRPr>
          </a:p>
          <a:p>
            <a:r>
              <a:rPr lang="en-US" sz="1400" i="1" dirty="0">
                <a:ea typeface="Calibri"/>
                <a:cs typeface="Calibri"/>
              </a:rPr>
              <a:t>Vrazo et al. International Workshop on Pediatrics and HIV, Poster 114, 2022. </a:t>
            </a:r>
          </a:p>
          <a:p>
            <a:endParaRPr lang="en-US" sz="1050" i="1" dirty="0">
              <a:ea typeface="Calibri"/>
              <a:cs typeface="Calibri"/>
            </a:endParaRPr>
          </a:p>
          <a:p>
            <a:pPr marL="285750" indent="-285750">
              <a:buFont typeface="Arial,Sans-Serif"/>
              <a:buChar char="•"/>
            </a:pPr>
            <a:r>
              <a:rPr lang="en-US" sz="2400" b="1" dirty="0">
                <a:ea typeface="+mn-lt"/>
                <a:cs typeface="+mn-lt"/>
              </a:rPr>
              <a:t>6.2% HIV positivity </a:t>
            </a:r>
            <a:r>
              <a:rPr lang="en-US" sz="2400" dirty="0">
                <a:ea typeface="+mn-lt"/>
                <a:cs typeface="+mn-lt"/>
              </a:rPr>
              <a:t>(1,663) among 26,952 tested</a:t>
            </a:r>
          </a:p>
          <a:p>
            <a:pPr marL="285750" indent="-285750">
              <a:buFont typeface="Arial,Sans-Serif"/>
              <a:buChar char="•"/>
            </a:pPr>
            <a:r>
              <a:rPr lang="en-US" sz="2400" b="1" dirty="0">
                <a:ea typeface="+mn-lt"/>
                <a:cs typeface="+mn-lt"/>
              </a:rPr>
              <a:t>6% (1,746) of 28,698 pediatric contacts not tested</a:t>
            </a:r>
            <a:endParaRPr lang="en-US" sz="2400" dirty="0">
              <a:ea typeface="+mn-lt"/>
              <a:cs typeface="+mn-lt"/>
            </a:endParaRPr>
          </a:p>
          <a:p>
            <a:pPr marL="285750" indent="-285750">
              <a:buFont typeface="Arial,Sans-Serif"/>
              <a:buChar char="•"/>
            </a:pPr>
            <a:r>
              <a:rPr lang="en-US" sz="2400" dirty="0">
                <a:ea typeface="Calibri"/>
                <a:cs typeface="Calibri"/>
              </a:rPr>
              <a:t>Est. 108 CLHIV went undiagnosed</a:t>
            </a:r>
          </a:p>
          <a:p>
            <a:pPr marL="285750" indent="-285750">
              <a:buFont typeface="Arial,Sans-Serif"/>
              <a:buChar char="•"/>
            </a:pPr>
            <a:endParaRPr lang="en-US" sz="1050" dirty="0">
              <a:ea typeface="Calibri"/>
              <a:cs typeface="Calibri"/>
            </a:endParaRPr>
          </a:p>
          <a:p>
            <a:r>
              <a:rPr lang="en-US" sz="2400" b="1" dirty="0">
                <a:ea typeface="Calibri"/>
                <a:cs typeface="Calibri"/>
              </a:rPr>
              <a:t>Barriers</a:t>
            </a:r>
            <a:endParaRPr lang="en-US" sz="2400" dirty="0">
              <a:ea typeface="+mn-lt"/>
              <a:cs typeface="+mn-lt"/>
            </a:endParaRPr>
          </a:p>
          <a:p>
            <a:pPr marL="285750" indent="-285750">
              <a:buFont typeface="Arial"/>
              <a:buChar char="•"/>
            </a:pPr>
            <a:r>
              <a:rPr lang="en-US" sz="2400" b="1" dirty="0">
                <a:ea typeface="+mn-lt"/>
                <a:cs typeface="+mn-lt"/>
              </a:rPr>
              <a:t>disclosure </a:t>
            </a:r>
            <a:r>
              <a:rPr lang="en-US" sz="2400" dirty="0">
                <a:ea typeface="+mn-lt"/>
                <a:cs typeface="+mn-lt"/>
              </a:rPr>
              <a:t>status of WLHIV to their families, and </a:t>
            </a:r>
          </a:p>
          <a:p>
            <a:pPr marL="285750" indent="-285750">
              <a:buFont typeface="Arial"/>
              <a:buChar char="•"/>
            </a:pPr>
            <a:r>
              <a:rPr lang="en-US" sz="2400" dirty="0">
                <a:ea typeface="+mn-lt"/>
                <a:cs typeface="+mn-lt"/>
              </a:rPr>
              <a:t>difficulty following up with indexed </a:t>
            </a:r>
            <a:r>
              <a:rPr lang="en-US" sz="2400" b="1" dirty="0">
                <a:ea typeface="+mn-lt"/>
                <a:cs typeface="+mn-lt"/>
              </a:rPr>
              <a:t>children living away from home</a:t>
            </a:r>
            <a:endParaRPr lang="en-US" sz="2400" b="1" dirty="0">
              <a:ea typeface="Calibri"/>
              <a:cs typeface="Calibri"/>
            </a:endParaRPr>
          </a:p>
          <a:p>
            <a:endParaRPr lang="en-US" sz="2400" dirty="0">
              <a:ea typeface="Calibri"/>
              <a:cs typeface="Calibri"/>
            </a:endParaRPr>
          </a:p>
        </p:txBody>
      </p:sp>
      <p:pic>
        <p:nvPicPr>
          <p:cNvPr id="10" name="Picture 3" descr="A picture containing text&#10;&#10;Description automatically generated">
            <a:extLst>
              <a:ext uri="{FF2B5EF4-FFF2-40B4-BE49-F238E27FC236}">
                <a16:creationId xmlns:a16="http://schemas.microsoft.com/office/drawing/2014/main" id="{10E4E055-E237-422B-84BE-0B514A544F06}"/>
              </a:ext>
            </a:extLst>
          </p:cNvPr>
          <p:cNvPicPr>
            <a:picLocks noChangeAspect="1"/>
          </p:cNvPicPr>
          <p:nvPr/>
        </p:nvPicPr>
        <p:blipFill>
          <a:blip r:embed="rId2"/>
          <a:stretch>
            <a:fillRect/>
          </a:stretch>
        </p:blipFill>
        <p:spPr>
          <a:xfrm>
            <a:off x="2942315" y="6227260"/>
            <a:ext cx="2922595" cy="547293"/>
          </a:xfrm>
          <a:prstGeom prst="rect">
            <a:avLst/>
          </a:prstGeom>
        </p:spPr>
      </p:pic>
      <p:pic>
        <p:nvPicPr>
          <p:cNvPr id="2" name="Picture 1">
            <a:extLst>
              <a:ext uri="{FF2B5EF4-FFF2-40B4-BE49-F238E27FC236}">
                <a16:creationId xmlns:a16="http://schemas.microsoft.com/office/drawing/2014/main" id="{28A53B4B-0F36-F935-B9E0-0C94F18E87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873179" y="3539176"/>
            <a:ext cx="6071616" cy="566030"/>
          </a:xfrm>
          <a:prstGeom prst="rect">
            <a:avLst/>
          </a:prstGeom>
        </p:spPr>
      </p:pic>
    </p:spTree>
    <p:extLst>
      <p:ext uri="{BB962C8B-B14F-4D97-AF65-F5344CB8AC3E}">
        <p14:creationId xmlns:p14="http://schemas.microsoft.com/office/powerpoint/2010/main" val="1234796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id="{A80637C5-4BC7-E91C-EC73-CCA56E1722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3018008" y="3008910"/>
            <a:ext cx="6858000" cy="840177"/>
          </a:xfrm>
          <a:prstGeom prst="rect">
            <a:avLst/>
          </a:prstGeom>
        </p:spPr>
      </p:pic>
      <p:sp>
        <p:nvSpPr>
          <p:cNvPr id="5" name="TextBox 4">
            <a:extLst>
              <a:ext uri="{FF2B5EF4-FFF2-40B4-BE49-F238E27FC236}">
                <a16:creationId xmlns:a16="http://schemas.microsoft.com/office/drawing/2014/main" id="{B51FDA3D-2C79-C8C4-0565-2CA296966713}"/>
              </a:ext>
            </a:extLst>
          </p:cNvPr>
          <p:cNvSpPr txBox="1"/>
          <p:nvPr/>
        </p:nvSpPr>
        <p:spPr>
          <a:xfrm>
            <a:off x="1186900" y="2373136"/>
            <a:ext cx="2256017" cy="1631216"/>
          </a:xfrm>
          <a:prstGeom prst="rect">
            <a:avLst/>
          </a:prstGeom>
          <a:noFill/>
        </p:spPr>
        <p:txBody>
          <a:bodyPr wrap="square" rtlCol="0">
            <a:spAutoFit/>
          </a:bodyPr>
          <a:lstStyle/>
          <a:p>
            <a:r>
              <a:rPr lang="en-GB" sz="2000" b="1" dirty="0">
                <a:solidFill>
                  <a:schemeClr val="bg1"/>
                </a:solidFill>
                <a:latin typeface="Arial" panose="020B0604020202020204" pitchFamily="34" charset="0"/>
                <a:cs typeface="Arial" panose="020B0604020202020204" pitchFamily="34" charset="0"/>
              </a:rPr>
              <a:t>FAITH COMMUNITIES TAKING ACTION TO END AIDS IN CHILDREN</a:t>
            </a:r>
            <a:endParaRPr lang="en-CH" sz="2000" b="1"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59DF344-5595-12BA-06AA-F23E40A16F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48133" y="172785"/>
            <a:ext cx="3661684" cy="3152414"/>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B2222BC-CEE2-26DC-3B19-409A54892F1E}"/>
              </a:ext>
            </a:extLst>
          </p:cNvPr>
          <p:cNvPicPr>
            <a:picLocks noChangeAspect="1"/>
          </p:cNvPicPr>
          <p:nvPr/>
        </p:nvPicPr>
        <p:blipFill>
          <a:blip r:embed="rId4"/>
          <a:stretch>
            <a:fillRect/>
          </a:stretch>
        </p:blipFill>
        <p:spPr>
          <a:xfrm>
            <a:off x="4937969" y="428883"/>
            <a:ext cx="3158564" cy="2103232"/>
          </a:xfrm>
          <a:prstGeom prst="rect">
            <a:avLst/>
          </a:prstGeom>
        </p:spPr>
      </p:pic>
      <p:pic>
        <p:nvPicPr>
          <p:cNvPr id="6" name="Picture 5">
            <a:extLst>
              <a:ext uri="{FF2B5EF4-FFF2-40B4-BE49-F238E27FC236}">
                <a16:creationId xmlns:a16="http://schemas.microsoft.com/office/drawing/2014/main" id="{21D9583A-7374-73C8-5FB3-E81BF781B620}"/>
              </a:ext>
            </a:extLst>
          </p:cNvPr>
          <p:cNvPicPr>
            <a:picLocks noChangeAspect="1"/>
          </p:cNvPicPr>
          <p:nvPr/>
        </p:nvPicPr>
        <p:blipFill>
          <a:blip r:embed="rId5"/>
          <a:stretch>
            <a:fillRect/>
          </a:stretch>
        </p:blipFill>
        <p:spPr>
          <a:xfrm>
            <a:off x="3483073" y="2639286"/>
            <a:ext cx="2222500" cy="1473200"/>
          </a:xfrm>
          <a:prstGeom prst="rect">
            <a:avLst/>
          </a:prstGeom>
        </p:spPr>
      </p:pic>
      <p:pic>
        <p:nvPicPr>
          <p:cNvPr id="7" name="Picture 6">
            <a:extLst>
              <a:ext uri="{FF2B5EF4-FFF2-40B4-BE49-F238E27FC236}">
                <a16:creationId xmlns:a16="http://schemas.microsoft.com/office/drawing/2014/main" id="{2CDD95DB-A205-4B11-2E2F-0C316BA00F07}"/>
              </a:ext>
            </a:extLst>
          </p:cNvPr>
          <p:cNvPicPr>
            <a:picLocks noChangeAspect="1"/>
          </p:cNvPicPr>
          <p:nvPr/>
        </p:nvPicPr>
        <p:blipFill>
          <a:blip r:embed="rId6"/>
          <a:stretch>
            <a:fillRect/>
          </a:stretch>
        </p:blipFill>
        <p:spPr>
          <a:xfrm>
            <a:off x="5632295" y="3325199"/>
            <a:ext cx="2497969" cy="3208235"/>
          </a:xfrm>
          <a:prstGeom prst="rect">
            <a:avLst/>
          </a:prstGeom>
        </p:spPr>
      </p:pic>
      <p:pic>
        <p:nvPicPr>
          <p:cNvPr id="9" name="Picture 8">
            <a:extLst>
              <a:ext uri="{FF2B5EF4-FFF2-40B4-BE49-F238E27FC236}">
                <a16:creationId xmlns:a16="http://schemas.microsoft.com/office/drawing/2014/main" id="{D31A836F-DB51-16FF-FE5D-161B2DAFD4C9}"/>
              </a:ext>
            </a:extLst>
          </p:cNvPr>
          <p:cNvPicPr>
            <a:picLocks noChangeAspect="1"/>
          </p:cNvPicPr>
          <p:nvPr/>
        </p:nvPicPr>
        <p:blipFill>
          <a:blip r:embed="rId7"/>
          <a:stretch>
            <a:fillRect/>
          </a:stretch>
        </p:blipFill>
        <p:spPr>
          <a:xfrm>
            <a:off x="1256585" y="4409247"/>
            <a:ext cx="4146020" cy="2201280"/>
          </a:xfrm>
          <a:prstGeom prst="rect">
            <a:avLst/>
          </a:prstGeom>
        </p:spPr>
      </p:pic>
      <p:pic>
        <p:nvPicPr>
          <p:cNvPr id="11" name="Picture 10">
            <a:extLst>
              <a:ext uri="{FF2B5EF4-FFF2-40B4-BE49-F238E27FC236}">
                <a16:creationId xmlns:a16="http://schemas.microsoft.com/office/drawing/2014/main" id="{CEB65925-8888-0229-A950-D3FB4B9E6AA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248133" y="3534720"/>
            <a:ext cx="3760264" cy="3163736"/>
          </a:xfrm>
          <a:prstGeom prst="rect">
            <a:avLst/>
          </a:prstGeom>
        </p:spPr>
      </p:pic>
      <p:pic>
        <p:nvPicPr>
          <p:cNvPr id="13" name="Content Placeholder 4">
            <a:extLst>
              <a:ext uri="{FF2B5EF4-FFF2-40B4-BE49-F238E27FC236}">
                <a16:creationId xmlns:a16="http://schemas.microsoft.com/office/drawing/2014/main" id="{8FE79E68-C17C-A3E9-8B7B-668B2AB49E04}"/>
              </a:ext>
            </a:extLst>
          </p:cNvPr>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1202792" y="137582"/>
            <a:ext cx="3447099" cy="1938993"/>
          </a:xfrm>
        </p:spPr>
      </p:pic>
    </p:spTree>
    <p:extLst>
      <p:ext uri="{BB962C8B-B14F-4D97-AF65-F5344CB8AC3E}">
        <p14:creationId xmlns:p14="http://schemas.microsoft.com/office/powerpoint/2010/main" val="94310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04698-63A6-9E4F-8DAA-46717F012D94}"/>
              </a:ext>
            </a:extLst>
          </p:cNvPr>
          <p:cNvSpPr>
            <a:spLocks noGrp="1"/>
          </p:cNvSpPr>
          <p:nvPr>
            <p:ph type="title"/>
          </p:nvPr>
        </p:nvSpPr>
        <p:spPr/>
        <p:txBody>
          <a:bodyPr/>
          <a:lstStyle/>
          <a:p>
            <a:endParaRPr lang="en-CH"/>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729024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673B-E26D-4642-92FD-A6C0E89E1591}"/>
              </a:ext>
            </a:extLst>
          </p:cNvPr>
          <p:cNvSpPr>
            <a:spLocks noGrp="1"/>
          </p:cNvSpPr>
          <p:nvPr>
            <p:ph type="title"/>
          </p:nvPr>
        </p:nvSpPr>
        <p:spPr>
          <a:xfrm>
            <a:off x="217714" y="1473200"/>
            <a:ext cx="7900759" cy="4349036"/>
          </a:xfrm>
        </p:spPr>
        <p:txBody>
          <a:bodyPr>
            <a:noAutofit/>
          </a:bodyPr>
          <a:lstStyle/>
          <a:p>
            <a:br>
              <a:rPr lang="en-GB" sz="2400" dirty="0"/>
            </a:br>
            <a:br>
              <a:rPr lang="en-GB" sz="2400" dirty="0"/>
            </a:br>
            <a:br>
              <a:rPr lang="en-GB" sz="2000" dirty="0"/>
            </a:br>
            <a:br>
              <a:rPr lang="en-GB" sz="2000" dirty="0"/>
            </a:br>
            <a:br>
              <a:rPr lang="en-GB" sz="2000" dirty="0"/>
            </a:br>
            <a:endParaRPr lang="en-GB" sz="2000" dirty="0">
              <a:effectLst/>
            </a:endParaRPr>
          </a:p>
        </p:txBody>
      </p:sp>
      <p:pic>
        <p:nvPicPr>
          <p:cNvPr id="4" name="Picture 3" descr="Chart&#10;&#10;Description automatically generated">
            <a:extLst>
              <a:ext uri="{FF2B5EF4-FFF2-40B4-BE49-F238E27FC236}">
                <a16:creationId xmlns:a16="http://schemas.microsoft.com/office/drawing/2014/main" id="{C027D2DB-A44F-1446-A4BE-F5A5E3EE433B}"/>
              </a:ext>
            </a:extLst>
          </p:cNvPr>
          <p:cNvPicPr>
            <a:picLocks noChangeAspect="1"/>
          </p:cNvPicPr>
          <p:nvPr/>
        </p:nvPicPr>
        <p:blipFill>
          <a:blip r:embed="rId3"/>
          <a:stretch>
            <a:fillRect/>
          </a:stretch>
        </p:blipFill>
        <p:spPr>
          <a:xfrm flipV="1">
            <a:off x="0" y="5822236"/>
            <a:ext cx="4059237" cy="1035764"/>
          </a:xfrm>
          <a:prstGeom prst="rect">
            <a:avLst/>
          </a:prstGeom>
        </p:spPr>
      </p:pic>
      <p:pic>
        <p:nvPicPr>
          <p:cNvPr id="6" name="Picture 5" descr="Chart&#10;&#10;Description automatically generated">
            <a:extLst>
              <a:ext uri="{FF2B5EF4-FFF2-40B4-BE49-F238E27FC236}">
                <a16:creationId xmlns:a16="http://schemas.microsoft.com/office/drawing/2014/main" id="{5ADF8A85-4B1F-FD4E-8ACE-B8808E99DD3E}"/>
              </a:ext>
            </a:extLst>
          </p:cNvPr>
          <p:cNvPicPr>
            <a:picLocks noChangeAspect="1"/>
          </p:cNvPicPr>
          <p:nvPr/>
        </p:nvPicPr>
        <p:blipFill>
          <a:blip r:embed="rId3"/>
          <a:stretch>
            <a:fillRect/>
          </a:stretch>
        </p:blipFill>
        <p:spPr>
          <a:xfrm flipV="1">
            <a:off x="4059237" y="5822236"/>
            <a:ext cx="4059237" cy="1035764"/>
          </a:xfrm>
          <a:prstGeom prst="rect">
            <a:avLst/>
          </a:prstGeom>
        </p:spPr>
      </p:pic>
      <p:pic>
        <p:nvPicPr>
          <p:cNvPr id="7" name="Picture 6" descr="Chart&#10;&#10;Description automatically generated">
            <a:extLst>
              <a:ext uri="{FF2B5EF4-FFF2-40B4-BE49-F238E27FC236}">
                <a16:creationId xmlns:a16="http://schemas.microsoft.com/office/drawing/2014/main" id="{6C15E104-F09D-234E-A1BF-987C61C9D64B}"/>
              </a:ext>
            </a:extLst>
          </p:cNvPr>
          <p:cNvPicPr>
            <a:picLocks noChangeAspect="1"/>
          </p:cNvPicPr>
          <p:nvPr/>
        </p:nvPicPr>
        <p:blipFill>
          <a:blip r:embed="rId3"/>
          <a:stretch>
            <a:fillRect/>
          </a:stretch>
        </p:blipFill>
        <p:spPr>
          <a:xfrm flipV="1">
            <a:off x="8132765" y="5839936"/>
            <a:ext cx="4059237" cy="1035764"/>
          </a:xfrm>
          <a:prstGeom prst="rect">
            <a:avLst/>
          </a:prstGeom>
        </p:spPr>
      </p:pic>
      <p:sp>
        <p:nvSpPr>
          <p:cNvPr id="3" name="TextBox 2">
            <a:extLst>
              <a:ext uri="{FF2B5EF4-FFF2-40B4-BE49-F238E27FC236}">
                <a16:creationId xmlns:a16="http://schemas.microsoft.com/office/drawing/2014/main" id="{D8319DF6-3FD0-7B47-8638-F133167AFF97}"/>
              </a:ext>
            </a:extLst>
          </p:cNvPr>
          <p:cNvSpPr txBox="1"/>
          <p:nvPr/>
        </p:nvSpPr>
        <p:spPr>
          <a:xfrm>
            <a:off x="2080015" y="499723"/>
            <a:ext cx="9916886" cy="830997"/>
          </a:xfrm>
          <a:prstGeom prst="rect">
            <a:avLst/>
          </a:prstGeom>
          <a:noFill/>
        </p:spPr>
        <p:txBody>
          <a:bodyPr wrap="square" rtlCol="0">
            <a:spAutoFit/>
          </a:bodyPr>
          <a:lstStyle/>
          <a:p>
            <a:r>
              <a:rPr lang="fr-CH" sz="2400" b="1" dirty="0">
                <a:solidFill>
                  <a:srgbClr val="C00000"/>
                </a:solidFill>
                <a:latin typeface="Arial" panose="020B0604020202020204" pitchFamily="34" charset="0"/>
                <a:cs typeface="Arial" panose="020B0604020202020204" pitchFamily="34" charset="0"/>
              </a:rPr>
              <a:t>Compendium of </a:t>
            </a:r>
            <a:r>
              <a:rPr lang="fr-CH" sz="2400" b="1" dirty="0" err="1">
                <a:solidFill>
                  <a:srgbClr val="C00000"/>
                </a:solidFill>
                <a:latin typeface="Arial" panose="020B0604020202020204" pitchFamily="34" charset="0"/>
                <a:cs typeface="Arial" panose="020B0604020202020204" pitchFamily="34" charset="0"/>
              </a:rPr>
              <a:t>Promising</a:t>
            </a:r>
            <a:r>
              <a:rPr lang="fr-CH" sz="2400" b="1" dirty="0">
                <a:solidFill>
                  <a:srgbClr val="C00000"/>
                </a:solidFill>
                <a:latin typeface="Arial" panose="020B0604020202020204" pitchFamily="34" charset="0"/>
                <a:cs typeface="Arial" panose="020B0604020202020204" pitchFamily="34" charset="0"/>
              </a:rPr>
              <a:t> Practices on </a:t>
            </a:r>
            <a:r>
              <a:rPr lang="fr-CH" sz="2400" b="1" dirty="0" err="1">
                <a:solidFill>
                  <a:srgbClr val="C00000"/>
                </a:solidFill>
                <a:latin typeface="Arial" panose="020B0604020202020204" pitchFamily="34" charset="0"/>
                <a:cs typeface="Arial" panose="020B0604020202020204" pitchFamily="34" charset="0"/>
              </a:rPr>
              <a:t>Paediatric</a:t>
            </a:r>
            <a:r>
              <a:rPr lang="fr-CH" sz="2400" b="1" dirty="0">
                <a:solidFill>
                  <a:srgbClr val="C00000"/>
                </a:solidFill>
                <a:latin typeface="Arial" panose="020B0604020202020204" pitchFamily="34" charset="0"/>
                <a:cs typeface="Arial" panose="020B0604020202020204" pitchFamily="34" charset="0"/>
              </a:rPr>
              <a:t> &amp; </a:t>
            </a:r>
            <a:r>
              <a:rPr lang="fr-CH" sz="2400" b="1" dirty="0" err="1">
                <a:solidFill>
                  <a:srgbClr val="C00000"/>
                </a:solidFill>
                <a:latin typeface="Arial" panose="020B0604020202020204" pitchFamily="34" charset="0"/>
                <a:cs typeface="Arial" panose="020B0604020202020204" pitchFamily="34" charset="0"/>
              </a:rPr>
              <a:t>Adolesceents</a:t>
            </a:r>
            <a:r>
              <a:rPr lang="fr-CH" sz="2400" b="1" dirty="0">
                <a:solidFill>
                  <a:srgbClr val="C00000"/>
                </a:solidFill>
                <a:latin typeface="Arial" panose="020B0604020202020204" pitchFamily="34" charset="0"/>
                <a:cs typeface="Arial" panose="020B0604020202020204" pitchFamily="34" charset="0"/>
              </a:rPr>
              <a:t> HIV by Faith </a:t>
            </a:r>
            <a:r>
              <a:rPr lang="fr-CH" sz="2400" b="1" dirty="0" err="1">
                <a:solidFill>
                  <a:srgbClr val="C00000"/>
                </a:solidFill>
                <a:latin typeface="Arial" panose="020B0604020202020204" pitchFamily="34" charset="0"/>
                <a:cs typeface="Arial" panose="020B0604020202020204" pitchFamily="34" charset="0"/>
              </a:rPr>
              <a:t>Health</a:t>
            </a:r>
            <a:r>
              <a:rPr lang="fr-CH" sz="2400" b="1" dirty="0">
                <a:solidFill>
                  <a:srgbClr val="C00000"/>
                </a:solidFill>
                <a:latin typeface="Arial" panose="020B0604020202020204" pitchFamily="34" charset="0"/>
                <a:cs typeface="Arial" panose="020B0604020202020204" pitchFamily="34" charset="0"/>
              </a:rPr>
              <a:t> Platforms and </a:t>
            </a:r>
            <a:r>
              <a:rPr lang="fr-CH" sz="2400" b="1" dirty="0" err="1">
                <a:solidFill>
                  <a:srgbClr val="C00000"/>
                </a:solidFill>
                <a:latin typeface="Arial" panose="020B0604020202020204" pitchFamily="34" charset="0"/>
                <a:cs typeface="Arial" panose="020B0604020202020204" pitchFamily="34" charset="0"/>
              </a:rPr>
              <a:t>Communities</a:t>
            </a:r>
            <a:endParaRPr lang="en-CH" sz="2400" dirty="0">
              <a:solidFill>
                <a:srgbClr val="C00000"/>
              </a:solidFill>
            </a:endParaRPr>
          </a:p>
        </p:txBody>
      </p:sp>
      <p:sp>
        <p:nvSpPr>
          <p:cNvPr id="9" name="Rounded Rectangle 8">
            <a:extLst>
              <a:ext uri="{FF2B5EF4-FFF2-40B4-BE49-F238E27FC236}">
                <a16:creationId xmlns:a16="http://schemas.microsoft.com/office/drawing/2014/main" id="{478E72B1-F7F8-374A-BCDF-9B1EDE606D56}"/>
              </a:ext>
            </a:extLst>
          </p:cNvPr>
          <p:cNvSpPr/>
          <p:nvPr/>
        </p:nvSpPr>
        <p:spPr>
          <a:xfrm>
            <a:off x="3173790" y="2072163"/>
            <a:ext cx="2813353" cy="3141089"/>
          </a:xfrm>
          <a:prstGeom prst="roundRect">
            <a:avLst/>
          </a:prstGeom>
          <a:solidFill>
            <a:srgbClr val="BBB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latin typeface="+mj-lt"/>
              </a:rPr>
              <a:t>OUTREACH THROUGH FAITH COMMUNITY GROUPS &amp; COMMUNITY VOLUNTEERS</a:t>
            </a:r>
          </a:p>
        </p:txBody>
      </p:sp>
      <p:sp>
        <p:nvSpPr>
          <p:cNvPr id="10" name="Rounded Rectangle 9">
            <a:extLst>
              <a:ext uri="{FF2B5EF4-FFF2-40B4-BE49-F238E27FC236}">
                <a16:creationId xmlns:a16="http://schemas.microsoft.com/office/drawing/2014/main" id="{557868F5-B81E-C749-B954-189F92BBF060}"/>
              </a:ext>
            </a:extLst>
          </p:cNvPr>
          <p:cNvSpPr/>
          <p:nvPr/>
        </p:nvSpPr>
        <p:spPr>
          <a:xfrm>
            <a:off x="6129866" y="2105824"/>
            <a:ext cx="2813353" cy="3141089"/>
          </a:xfrm>
          <a:prstGeom prst="roundRect">
            <a:avLst/>
          </a:prstGeom>
          <a:solidFill>
            <a:srgbClr val="697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j-lt"/>
              </a:rPr>
              <a:t>PLACES OF WORSHIP &amp; RELIGIOUS SCHOOLS-</a:t>
            </a:r>
          </a:p>
          <a:p>
            <a:pPr algn="ctr"/>
            <a:r>
              <a:rPr lang="en-GB" sz="2000" dirty="0">
                <a:latin typeface="+mj-lt"/>
              </a:rPr>
              <a:t>INSTITUTIONS to CREATE AWARENESS, ADDRESS STIGMA &amp; DISCRIMINATION, AND DEMAND FOR HIV SERVICES</a:t>
            </a:r>
            <a:endParaRPr lang="en-CH" sz="2000" dirty="0">
              <a:latin typeface="+mj-lt"/>
            </a:endParaRPr>
          </a:p>
        </p:txBody>
      </p:sp>
      <p:sp>
        <p:nvSpPr>
          <p:cNvPr id="11" name="Rounded Rectangle 10">
            <a:extLst>
              <a:ext uri="{FF2B5EF4-FFF2-40B4-BE49-F238E27FC236}">
                <a16:creationId xmlns:a16="http://schemas.microsoft.com/office/drawing/2014/main" id="{CD15C2BC-85A1-3742-9BDC-C7518041F40B}"/>
              </a:ext>
            </a:extLst>
          </p:cNvPr>
          <p:cNvSpPr/>
          <p:nvPr/>
        </p:nvSpPr>
        <p:spPr>
          <a:xfrm>
            <a:off x="9085942" y="2105825"/>
            <a:ext cx="2813353" cy="310742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dirty="0">
                <a:latin typeface="+mj-lt"/>
              </a:rPr>
              <a:t>ADVOCACY BY RELIGIOUS LEADERS AND FBOs</a:t>
            </a:r>
          </a:p>
        </p:txBody>
      </p:sp>
      <p:sp>
        <p:nvSpPr>
          <p:cNvPr id="5" name="Rounded Rectangle 4">
            <a:extLst>
              <a:ext uri="{FF2B5EF4-FFF2-40B4-BE49-F238E27FC236}">
                <a16:creationId xmlns:a16="http://schemas.microsoft.com/office/drawing/2014/main" id="{75822E0C-A71C-DE4C-8649-F699E1794E34}"/>
              </a:ext>
            </a:extLst>
          </p:cNvPr>
          <p:cNvSpPr/>
          <p:nvPr/>
        </p:nvSpPr>
        <p:spPr>
          <a:xfrm>
            <a:off x="239485" y="2105824"/>
            <a:ext cx="2813353" cy="3107427"/>
          </a:xfrm>
          <a:prstGeom prst="roundRect">
            <a:avLst/>
          </a:prstGeom>
          <a:solidFill>
            <a:srgbClr val="E900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t>SERVICE DELIVERY THROUGH FAITH INSPIRED HEALTH PROVIDERS</a:t>
            </a:r>
          </a:p>
        </p:txBody>
      </p:sp>
      <p:pic>
        <p:nvPicPr>
          <p:cNvPr id="13" name="Picture 12">
            <a:extLst>
              <a:ext uri="{FF2B5EF4-FFF2-40B4-BE49-F238E27FC236}">
                <a16:creationId xmlns:a16="http://schemas.microsoft.com/office/drawing/2014/main" id="{E1519A82-D3CD-D342-AB6C-E354F06B5521}"/>
              </a:ext>
            </a:extLst>
          </p:cNvPr>
          <p:cNvPicPr>
            <a:picLocks noChangeAspect="1"/>
          </p:cNvPicPr>
          <p:nvPr/>
        </p:nvPicPr>
        <p:blipFill>
          <a:blip r:embed="rId4"/>
          <a:stretch>
            <a:fillRect/>
          </a:stretch>
        </p:blipFill>
        <p:spPr>
          <a:xfrm>
            <a:off x="277037" y="286809"/>
            <a:ext cx="1726289" cy="1626156"/>
          </a:xfrm>
          <a:prstGeom prst="rect">
            <a:avLst/>
          </a:prstGeom>
        </p:spPr>
      </p:pic>
    </p:spTree>
    <p:extLst>
      <p:ext uri="{BB962C8B-B14F-4D97-AF65-F5344CB8AC3E}">
        <p14:creationId xmlns:p14="http://schemas.microsoft.com/office/powerpoint/2010/main" val="497541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95" name="Rectangle 7184">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196" name="Freeform: Shape 7186">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189" name="Group 7188">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a:solidFill>
            <a:srgbClr val="FFC000"/>
          </a:solidFill>
        </p:grpSpPr>
        <p:sp>
          <p:nvSpPr>
            <p:cNvPr id="7197"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grp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7198"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grp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8" name="Picture 7">
            <a:extLst>
              <a:ext uri="{FF2B5EF4-FFF2-40B4-BE49-F238E27FC236}">
                <a16:creationId xmlns:a16="http://schemas.microsoft.com/office/drawing/2014/main" id="{4E7F207B-9684-E46D-AD7D-A889DD08DF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364351"/>
            <a:ext cx="12192000" cy="1493649"/>
          </a:xfrm>
          <a:prstGeom prst="rect">
            <a:avLst/>
          </a:prstGeom>
        </p:spPr>
      </p:pic>
      <p:sp>
        <p:nvSpPr>
          <p:cNvPr id="9" name="TextBox 8">
            <a:extLst>
              <a:ext uri="{FF2B5EF4-FFF2-40B4-BE49-F238E27FC236}">
                <a16:creationId xmlns:a16="http://schemas.microsoft.com/office/drawing/2014/main" id="{49E92F2B-D6E0-7E54-D46D-C950D06BF547}"/>
              </a:ext>
            </a:extLst>
          </p:cNvPr>
          <p:cNvSpPr txBox="1"/>
          <p:nvPr/>
        </p:nvSpPr>
        <p:spPr>
          <a:xfrm>
            <a:off x="574401" y="1411145"/>
            <a:ext cx="7763484" cy="3539430"/>
          </a:xfrm>
          <a:prstGeom prst="rect">
            <a:avLst/>
          </a:prstGeom>
          <a:noFill/>
        </p:spPr>
        <p:txBody>
          <a:bodyPr wrap="square">
            <a:spAutoFit/>
          </a:bodyPr>
          <a:lstStyle/>
          <a:p>
            <a:pPr marL="457200" indent="-457200">
              <a:buFont typeface="Wingdings" pitchFamily="2" charset="2"/>
              <a:buChar char="v"/>
            </a:pPr>
            <a:r>
              <a:rPr lang="en-GB" sz="2800" dirty="0">
                <a:solidFill>
                  <a:srgbClr val="000000"/>
                </a:solidFill>
                <a:latin typeface="Arial" panose="020B0604020202020204" pitchFamily="34" charset="0"/>
                <a:cs typeface="Arial" panose="020B0604020202020204" pitchFamily="34" charset="0"/>
              </a:rPr>
              <a:t>O</a:t>
            </a:r>
            <a:r>
              <a:rPr lang="en-GB" sz="2800" b="0" i="0" u="none" strike="noStrike" dirty="0">
                <a:solidFill>
                  <a:srgbClr val="000000"/>
                </a:solidFill>
                <a:effectLst/>
                <a:latin typeface="Arial" panose="020B0604020202020204" pitchFamily="34" charset="0"/>
                <a:cs typeface="Arial" panose="020B0604020202020204" pitchFamily="34" charset="0"/>
              </a:rPr>
              <a:t>nly </a:t>
            </a:r>
            <a:r>
              <a:rPr lang="en-GB" sz="2800" b="1" i="0" u="none" strike="noStrike" dirty="0">
                <a:solidFill>
                  <a:srgbClr val="000000"/>
                </a:solidFill>
                <a:effectLst/>
                <a:latin typeface="Arial" panose="020B0604020202020204" pitchFamily="34" charset="0"/>
                <a:cs typeface="Arial" panose="020B0604020202020204" pitchFamily="34" charset="0"/>
              </a:rPr>
              <a:t>59% of children </a:t>
            </a:r>
            <a:r>
              <a:rPr lang="en-GB" sz="2800" b="0" i="0" u="none" strike="noStrike" dirty="0">
                <a:solidFill>
                  <a:srgbClr val="000000"/>
                </a:solidFill>
                <a:effectLst/>
                <a:latin typeface="Arial" panose="020B0604020202020204" pitchFamily="34" charset="0"/>
                <a:cs typeface="Arial" panose="020B0604020202020204" pitchFamily="34" charset="0"/>
              </a:rPr>
              <a:t>(aged 0-14) living with HIV </a:t>
            </a:r>
            <a:r>
              <a:rPr lang="en-GB" sz="2800" b="1" i="0" u="none" strike="noStrike" dirty="0">
                <a:solidFill>
                  <a:srgbClr val="000000"/>
                </a:solidFill>
                <a:effectLst/>
                <a:latin typeface="Arial" panose="020B0604020202020204" pitchFamily="34" charset="0"/>
                <a:cs typeface="Arial" panose="020B0604020202020204" pitchFamily="34" charset="0"/>
              </a:rPr>
              <a:t>know their status </a:t>
            </a:r>
          </a:p>
          <a:p>
            <a:r>
              <a:rPr lang="en-GB" sz="2800" b="1" dirty="0">
                <a:solidFill>
                  <a:srgbClr val="000000"/>
                </a:solidFill>
                <a:latin typeface="Arial" panose="020B0604020202020204" pitchFamily="34" charset="0"/>
                <a:cs typeface="Arial" panose="020B0604020202020204" pitchFamily="34" charset="0"/>
              </a:rPr>
              <a:t>     </a:t>
            </a:r>
            <a:r>
              <a:rPr lang="en-GB" sz="2800" b="0" i="0" u="none" strike="noStrike" dirty="0">
                <a:solidFill>
                  <a:srgbClr val="000000"/>
                </a:solidFill>
                <a:effectLst/>
                <a:latin typeface="Arial" panose="020B0604020202020204" pitchFamily="34" charset="0"/>
                <a:cs typeface="Arial" panose="020B0604020202020204" pitchFamily="34" charset="0"/>
              </a:rPr>
              <a:t>compared with 86% of adults</a:t>
            </a:r>
            <a:endParaRPr lang="en-GB" sz="2800" dirty="0">
              <a:solidFill>
                <a:srgbClr val="000000"/>
              </a:solidFill>
              <a:latin typeface="Arial" panose="020B0604020202020204" pitchFamily="34" charset="0"/>
              <a:cs typeface="Arial" panose="020B0604020202020204" pitchFamily="34" charset="0"/>
            </a:endParaRPr>
          </a:p>
          <a:p>
            <a:pPr marL="457200" indent="-457200">
              <a:buFont typeface="Wingdings" pitchFamily="2" charset="2"/>
              <a:buChar char="v"/>
            </a:pPr>
            <a:r>
              <a:rPr lang="en-GB" sz="2800" dirty="0">
                <a:solidFill>
                  <a:srgbClr val="000000"/>
                </a:solidFill>
                <a:latin typeface="Arial" panose="020B0604020202020204" pitchFamily="34" charset="0"/>
                <a:cs typeface="Arial" panose="020B0604020202020204" pitchFamily="34" charset="0"/>
              </a:rPr>
              <a:t>O</a:t>
            </a:r>
            <a:r>
              <a:rPr lang="en-GB" sz="2800" b="0" i="0" u="none" strike="noStrike" dirty="0">
                <a:solidFill>
                  <a:srgbClr val="000000"/>
                </a:solidFill>
                <a:effectLst/>
                <a:latin typeface="Arial" panose="020B0604020202020204" pitchFamily="34" charset="0"/>
                <a:cs typeface="Arial" panose="020B0604020202020204" pitchFamily="34" charset="0"/>
              </a:rPr>
              <a:t>nly </a:t>
            </a:r>
            <a:r>
              <a:rPr lang="en-GB" sz="2800" b="1" i="0" u="none" strike="noStrike" dirty="0">
                <a:solidFill>
                  <a:srgbClr val="000000"/>
                </a:solidFill>
                <a:effectLst/>
                <a:latin typeface="Arial" panose="020B0604020202020204" pitchFamily="34" charset="0"/>
                <a:cs typeface="Arial" panose="020B0604020202020204" pitchFamily="34" charset="0"/>
              </a:rPr>
              <a:t>52% of children </a:t>
            </a:r>
            <a:r>
              <a:rPr lang="en-GB" sz="2800" b="0" i="0" u="none" strike="noStrike" dirty="0">
                <a:solidFill>
                  <a:srgbClr val="000000"/>
                </a:solidFill>
                <a:effectLst/>
                <a:latin typeface="Arial" panose="020B0604020202020204" pitchFamily="34" charset="0"/>
                <a:cs typeface="Arial" panose="020B0604020202020204" pitchFamily="34" charset="0"/>
              </a:rPr>
              <a:t>living with HIV </a:t>
            </a:r>
            <a:r>
              <a:rPr lang="en-GB" sz="2800" b="1" i="0" u="none" strike="noStrike" dirty="0">
                <a:solidFill>
                  <a:srgbClr val="000000"/>
                </a:solidFill>
                <a:effectLst/>
                <a:latin typeface="Arial" panose="020B0604020202020204" pitchFamily="34" charset="0"/>
                <a:cs typeface="Arial" panose="020B0604020202020204" pitchFamily="34" charset="0"/>
              </a:rPr>
              <a:t>are on treatment </a:t>
            </a:r>
            <a:r>
              <a:rPr lang="en-GB" sz="2800" b="0" i="0" u="none" strike="noStrike" dirty="0">
                <a:solidFill>
                  <a:srgbClr val="000000"/>
                </a:solidFill>
                <a:effectLst/>
                <a:latin typeface="Arial" panose="020B0604020202020204" pitchFamily="34" charset="0"/>
                <a:cs typeface="Arial" panose="020B0604020202020204" pitchFamily="34" charset="0"/>
              </a:rPr>
              <a:t>compared with 76% of adults</a:t>
            </a:r>
          </a:p>
          <a:p>
            <a:pPr marL="457200" indent="-457200">
              <a:buFont typeface="Wingdings" pitchFamily="2" charset="2"/>
              <a:buChar char="v"/>
            </a:pPr>
            <a:r>
              <a:rPr lang="en-GB" sz="2800" dirty="0">
                <a:solidFill>
                  <a:srgbClr val="000000"/>
                </a:solidFill>
                <a:latin typeface="Arial" panose="020B0604020202020204" pitchFamily="34" charset="0"/>
                <a:cs typeface="Arial" panose="020B0604020202020204" pitchFamily="34" charset="0"/>
              </a:rPr>
              <a:t>O</a:t>
            </a:r>
            <a:r>
              <a:rPr lang="en-GB" sz="2800" b="0" i="0" u="none" strike="noStrike" dirty="0">
                <a:solidFill>
                  <a:srgbClr val="000000"/>
                </a:solidFill>
                <a:effectLst/>
                <a:latin typeface="Arial" panose="020B0604020202020204" pitchFamily="34" charset="0"/>
                <a:cs typeface="Arial" panose="020B0604020202020204" pitchFamily="34" charset="0"/>
              </a:rPr>
              <a:t>nly </a:t>
            </a:r>
            <a:r>
              <a:rPr lang="en-GB" sz="2800" b="1" i="0" u="none" strike="noStrike" dirty="0">
                <a:solidFill>
                  <a:srgbClr val="000000"/>
                </a:solidFill>
                <a:effectLst/>
                <a:latin typeface="Arial" panose="020B0604020202020204" pitchFamily="34" charset="0"/>
                <a:cs typeface="Arial" panose="020B0604020202020204" pitchFamily="34" charset="0"/>
              </a:rPr>
              <a:t>41% of children </a:t>
            </a:r>
            <a:r>
              <a:rPr lang="en-GB" sz="2800" b="0" i="0" u="none" strike="noStrike" dirty="0">
                <a:solidFill>
                  <a:srgbClr val="000000"/>
                </a:solidFill>
                <a:effectLst/>
                <a:latin typeface="Arial" panose="020B0604020202020204" pitchFamily="34" charset="0"/>
                <a:cs typeface="Arial" panose="020B0604020202020204" pitchFamily="34" charset="0"/>
              </a:rPr>
              <a:t>living with HIV </a:t>
            </a:r>
            <a:r>
              <a:rPr lang="en-GB" sz="2800" b="1" i="0" u="none" strike="noStrike" dirty="0">
                <a:solidFill>
                  <a:srgbClr val="000000"/>
                </a:solidFill>
                <a:effectLst/>
                <a:latin typeface="Arial" panose="020B0604020202020204" pitchFamily="34" charset="0"/>
                <a:cs typeface="Arial" panose="020B0604020202020204" pitchFamily="34" charset="0"/>
              </a:rPr>
              <a:t>are virally suppressed </a:t>
            </a:r>
            <a:r>
              <a:rPr lang="en-GB" sz="2800" b="0" i="0" u="none" strike="noStrike" dirty="0">
                <a:solidFill>
                  <a:srgbClr val="000000"/>
                </a:solidFill>
                <a:effectLst/>
                <a:latin typeface="Arial" panose="020B0604020202020204" pitchFamily="34" charset="0"/>
                <a:cs typeface="Arial" panose="020B0604020202020204" pitchFamily="34" charset="0"/>
              </a:rPr>
              <a:t>compared with 70% of adults</a:t>
            </a:r>
            <a:endParaRPr lang="en-CH"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5509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63619" y="1748155"/>
            <a:ext cx="2229530" cy="3930207"/>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3" y="5668660"/>
            <a:ext cx="12168671" cy="1493649"/>
          </a:xfrm>
          <a:prstGeom prst="rect">
            <a:avLst/>
          </a:prstGeom>
        </p:spPr>
      </p:pic>
      <p:sp>
        <p:nvSpPr>
          <p:cNvPr id="4" name="TextBox 3"/>
          <p:cNvSpPr txBox="1"/>
          <p:nvPr/>
        </p:nvSpPr>
        <p:spPr>
          <a:xfrm flipH="1">
            <a:off x="1965960" y="563859"/>
            <a:ext cx="7467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black"/>
                </a:solidFill>
                <a:effectLst/>
                <a:uLnTx/>
                <a:uFillTx/>
                <a:latin typeface="Calibri" panose="020F0502020204030204"/>
                <a:ea typeface="+mn-ea"/>
                <a:cs typeface="+mn-cs"/>
              </a:rPr>
              <a:t>Thank you !</a:t>
            </a:r>
          </a:p>
        </p:txBody>
      </p:sp>
      <p:pic>
        <p:nvPicPr>
          <p:cNvPr id="10" name="Picture 9" descr="A picture containing arrow&#10;&#10;Description automatically generated">
            <a:extLst>
              <a:ext uri="{FF2B5EF4-FFF2-40B4-BE49-F238E27FC236}">
                <a16:creationId xmlns:a16="http://schemas.microsoft.com/office/drawing/2014/main" id="{5476269A-4874-2A41-B9E0-78061461ED2C}"/>
              </a:ext>
            </a:extLst>
          </p:cNvPr>
          <p:cNvPicPr>
            <a:picLocks noChangeAspect="1"/>
          </p:cNvPicPr>
          <p:nvPr/>
        </p:nvPicPr>
        <p:blipFill>
          <a:blip r:embed="rId4" cstate="email">
            <a:alphaModFix amt="70000"/>
            <a:extLst>
              <a:ext uri="{28A0092B-C50C-407E-A947-70E740481C1C}">
                <a14:useLocalDpi xmlns:a14="http://schemas.microsoft.com/office/drawing/2010/main"/>
              </a:ext>
            </a:extLst>
          </a:blip>
          <a:stretch>
            <a:fillRect/>
          </a:stretch>
        </p:blipFill>
        <p:spPr>
          <a:xfrm flipV="1">
            <a:off x="7440828" y="-855707"/>
            <a:ext cx="4751172" cy="2775035"/>
          </a:xfrm>
          <a:prstGeom prst="rect">
            <a:avLst/>
          </a:prstGeom>
        </p:spPr>
      </p:pic>
      <p:pic>
        <p:nvPicPr>
          <p:cNvPr id="11" name="Picture 10">
            <a:extLst>
              <a:ext uri="{FF2B5EF4-FFF2-40B4-BE49-F238E27FC236}">
                <a16:creationId xmlns:a16="http://schemas.microsoft.com/office/drawing/2014/main" id="{347767E3-D6CE-7740-9878-FA776469F9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48774" y="2361712"/>
            <a:ext cx="1817022" cy="3177506"/>
          </a:xfrm>
          <a:prstGeom prst="rect">
            <a:avLst/>
          </a:prstGeom>
        </p:spPr>
      </p:pic>
      <p:pic>
        <p:nvPicPr>
          <p:cNvPr id="12" name="Picture 11">
            <a:extLst>
              <a:ext uri="{FF2B5EF4-FFF2-40B4-BE49-F238E27FC236}">
                <a16:creationId xmlns:a16="http://schemas.microsoft.com/office/drawing/2014/main" id="{45DDA6FE-EC12-1842-BA91-A0C4004D94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817946" y="1887298"/>
            <a:ext cx="2229530" cy="3651920"/>
          </a:xfrm>
          <a:prstGeom prst="rect">
            <a:avLst/>
          </a:prstGeom>
        </p:spPr>
      </p:pic>
      <p:pic>
        <p:nvPicPr>
          <p:cNvPr id="13" name="Picture 12">
            <a:extLst>
              <a:ext uri="{FF2B5EF4-FFF2-40B4-BE49-F238E27FC236}">
                <a16:creationId xmlns:a16="http://schemas.microsoft.com/office/drawing/2014/main" id="{0CF9D1E0-6770-654D-8965-A8604087AC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88802" y="1887298"/>
            <a:ext cx="2010498" cy="3602214"/>
          </a:xfrm>
          <a:prstGeom prst="rect">
            <a:avLst/>
          </a:prstGeom>
        </p:spPr>
      </p:pic>
      <p:pic>
        <p:nvPicPr>
          <p:cNvPr id="14" name="Picture 13">
            <a:extLst>
              <a:ext uri="{FF2B5EF4-FFF2-40B4-BE49-F238E27FC236}">
                <a16:creationId xmlns:a16="http://schemas.microsoft.com/office/drawing/2014/main" id="{1015D250-367F-E74F-8F06-AEF78041A6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7926600" y="2167050"/>
            <a:ext cx="1397071" cy="3412036"/>
          </a:xfrm>
          <a:prstGeom prst="rect">
            <a:avLst/>
          </a:prstGeom>
        </p:spPr>
      </p:pic>
    </p:spTree>
    <p:extLst>
      <p:ext uri="{BB962C8B-B14F-4D97-AF65-F5344CB8AC3E}">
        <p14:creationId xmlns:p14="http://schemas.microsoft.com/office/powerpoint/2010/main" val="2399079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44867" y="1396686"/>
            <a:ext cx="3240506" cy="4064628"/>
          </a:xfrm>
        </p:spPr>
        <p:txBody>
          <a:bodyPr>
            <a:normAutofit/>
          </a:bodyPr>
          <a:lstStyle/>
          <a:p>
            <a:pPr marL="0" indent="0" algn="ctr"/>
            <a:r>
              <a:rPr lang="pt-BR" b="1" dirty="0">
                <a:solidFill>
                  <a:schemeClr val="bg1"/>
                </a:solidFill>
              </a:rPr>
              <a:t>2025 TARGETS</a:t>
            </a:r>
            <a:endParaRPr lang="en-GB" b="1" dirty="0">
              <a:solidFill>
                <a:schemeClr val="bg1"/>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370153" y="2435097"/>
            <a:ext cx="5536397" cy="2197668"/>
          </a:xfrm>
        </p:spPr>
        <p:txBody>
          <a:bodyPr>
            <a:normAutofit/>
          </a:bodyPr>
          <a:lstStyle/>
          <a:p>
            <a:pPr marL="0" indent="0">
              <a:buNone/>
            </a:pPr>
            <a:r>
              <a:rPr lang="pt-BR" dirty="0"/>
              <a:t>ENSURE THAT 75% OF ALL CHILDREN LIVING WITH HIV HAVE SUPPRESSED VIRAL LOADS BY 2023 AND 86% BY 2025, IN LINE WITH THE 95– 95 – 95 HIV TREATMENT TARGETS</a:t>
            </a:r>
          </a:p>
          <a:p>
            <a:pPr marL="0" indent="0">
              <a:buNone/>
            </a:pPr>
            <a:endParaRPr lang="en-GB" dirty="0"/>
          </a:p>
        </p:txBody>
      </p:sp>
      <p:pic>
        <p:nvPicPr>
          <p:cNvPr id="4" name="Picture 3">
            <a:extLst>
              <a:ext uri="{FF2B5EF4-FFF2-40B4-BE49-F238E27FC236}">
                <a16:creationId xmlns:a16="http://schemas.microsoft.com/office/drawing/2014/main" id="{346C1175-63E5-A076-35EA-F58A7A787F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52535"/>
          <a:stretch/>
        </p:blipFill>
        <p:spPr>
          <a:xfrm>
            <a:off x="1" y="6147582"/>
            <a:ext cx="12216986" cy="710418"/>
          </a:xfrm>
          <a:prstGeom prst="rect">
            <a:avLst/>
          </a:prstGeom>
        </p:spPr>
      </p:pic>
    </p:spTree>
    <p:extLst>
      <p:ext uri="{BB962C8B-B14F-4D97-AF65-F5344CB8AC3E}">
        <p14:creationId xmlns:p14="http://schemas.microsoft.com/office/powerpoint/2010/main" val="3235893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Graphical user interface, application&#10;&#10;Description automatically generated"/>
          <p:cNvPicPr>
            <a:picLocks noGrp="1" noChangeAspect="1"/>
          </p:cNvPicPr>
          <p:nvPr>
            <p:ph idx="1"/>
          </p:nvPr>
        </p:nvPicPr>
        <p:blipFill rotWithShape="1">
          <a:blip r:embed="rId2"/>
          <a:srcRect l="52708" t="18148" r="5209" b="35556"/>
          <a:stretch/>
        </p:blipFill>
        <p:spPr>
          <a:xfrm>
            <a:off x="1594585" y="643467"/>
            <a:ext cx="9002829" cy="5571066"/>
          </a:xfrm>
          <a:prstGeom prst="rect">
            <a:avLst/>
          </a:prstGeom>
        </p:spPr>
      </p:pic>
      <p:pic>
        <p:nvPicPr>
          <p:cNvPr id="5" name="Picture 4">
            <a:extLst>
              <a:ext uri="{FF2B5EF4-FFF2-40B4-BE49-F238E27FC236}">
                <a16:creationId xmlns:a16="http://schemas.microsoft.com/office/drawing/2014/main" id="{7396E5D7-6D2A-2CB1-124D-D8BCFAABD3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018008" y="3008910"/>
            <a:ext cx="6858000" cy="840177"/>
          </a:xfrm>
          <a:prstGeom prst="rect">
            <a:avLst/>
          </a:prstGeom>
        </p:spPr>
      </p:pic>
    </p:spTree>
    <p:extLst>
      <p:ext uri="{BB962C8B-B14F-4D97-AF65-F5344CB8AC3E}">
        <p14:creationId xmlns:p14="http://schemas.microsoft.com/office/powerpoint/2010/main" val="3603606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Graphical user interface, application&#10;&#10;Description automatically generated"/>
          <p:cNvPicPr>
            <a:picLocks noGrp="1" noChangeAspect="1"/>
          </p:cNvPicPr>
          <p:nvPr>
            <p:ph idx="1"/>
          </p:nvPr>
        </p:nvPicPr>
        <p:blipFill rotWithShape="1">
          <a:blip r:embed="rId2"/>
          <a:srcRect l="52812" t="17592" r="5208" b="34074"/>
          <a:stretch/>
        </p:blipFill>
        <p:spPr>
          <a:xfrm>
            <a:off x="1794936" y="643467"/>
            <a:ext cx="8602127" cy="5571066"/>
          </a:xfrm>
          <a:prstGeom prst="rect">
            <a:avLst/>
          </a:prstGeom>
        </p:spPr>
      </p:pic>
      <p:pic>
        <p:nvPicPr>
          <p:cNvPr id="5" name="Picture 4">
            <a:extLst>
              <a:ext uri="{FF2B5EF4-FFF2-40B4-BE49-F238E27FC236}">
                <a16:creationId xmlns:a16="http://schemas.microsoft.com/office/drawing/2014/main" id="{43189D75-885B-258A-6491-6616F9DC4D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342911" y="3008912"/>
            <a:ext cx="6858000" cy="840177"/>
          </a:xfrm>
          <a:prstGeom prst="rect">
            <a:avLst/>
          </a:prstGeom>
        </p:spPr>
      </p:pic>
    </p:spTree>
    <p:extLst>
      <p:ext uri="{BB962C8B-B14F-4D97-AF65-F5344CB8AC3E}">
        <p14:creationId xmlns:p14="http://schemas.microsoft.com/office/powerpoint/2010/main" val="3501262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Graphical user interface, application&#10;&#10;Description automatically generated"/>
          <p:cNvPicPr>
            <a:picLocks noGrp="1" noChangeAspect="1"/>
          </p:cNvPicPr>
          <p:nvPr>
            <p:ph idx="1"/>
          </p:nvPr>
        </p:nvPicPr>
        <p:blipFill rotWithShape="1">
          <a:blip r:embed="rId2"/>
          <a:srcRect l="53021" t="17778" r="5208" b="34074"/>
          <a:stretch/>
        </p:blipFill>
        <p:spPr>
          <a:xfrm>
            <a:off x="1799815" y="643467"/>
            <a:ext cx="8592370" cy="5571066"/>
          </a:xfrm>
          <a:prstGeom prst="rect">
            <a:avLst/>
          </a:prstGeom>
        </p:spPr>
      </p:pic>
      <p:pic>
        <p:nvPicPr>
          <p:cNvPr id="5" name="Picture 4">
            <a:extLst>
              <a:ext uri="{FF2B5EF4-FFF2-40B4-BE49-F238E27FC236}">
                <a16:creationId xmlns:a16="http://schemas.microsoft.com/office/drawing/2014/main" id="{EFD80B53-8E0B-8AB4-BC58-490B5589F4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018008" y="3008910"/>
            <a:ext cx="6858000" cy="840177"/>
          </a:xfrm>
          <a:prstGeom prst="rect">
            <a:avLst/>
          </a:prstGeom>
        </p:spPr>
      </p:pic>
    </p:spTree>
    <p:extLst>
      <p:ext uri="{BB962C8B-B14F-4D97-AF65-F5344CB8AC3E}">
        <p14:creationId xmlns:p14="http://schemas.microsoft.com/office/powerpoint/2010/main" val="3685064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Graphical user interface, application&#10;&#10;Description automatically generated"/>
          <p:cNvPicPr>
            <a:picLocks noGrp="1" noChangeAspect="1"/>
          </p:cNvPicPr>
          <p:nvPr>
            <p:ph idx="1"/>
          </p:nvPr>
        </p:nvPicPr>
        <p:blipFill rotWithShape="1">
          <a:blip r:embed="rId2"/>
          <a:srcRect l="52708" t="18703" r="5104" b="35000"/>
          <a:stretch/>
        </p:blipFill>
        <p:spPr>
          <a:xfrm>
            <a:off x="1583450" y="643467"/>
            <a:ext cx="9025099" cy="5571066"/>
          </a:xfrm>
          <a:prstGeom prst="rect">
            <a:avLst/>
          </a:prstGeom>
        </p:spPr>
      </p:pic>
      <p:pic>
        <p:nvPicPr>
          <p:cNvPr id="5" name="Picture 4">
            <a:extLst>
              <a:ext uri="{FF2B5EF4-FFF2-40B4-BE49-F238E27FC236}">
                <a16:creationId xmlns:a16="http://schemas.microsoft.com/office/drawing/2014/main" id="{4AB03704-EBAE-A4C4-9B90-4FC67DC747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342911" y="3008912"/>
            <a:ext cx="6858000" cy="840177"/>
          </a:xfrm>
          <a:prstGeom prst="rect">
            <a:avLst/>
          </a:prstGeom>
        </p:spPr>
      </p:pic>
    </p:spTree>
    <p:extLst>
      <p:ext uri="{BB962C8B-B14F-4D97-AF65-F5344CB8AC3E}">
        <p14:creationId xmlns:p14="http://schemas.microsoft.com/office/powerpoint/2010/main" val="3346469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Graphical user interface, application&#10;&#10;Description automatically generated"/>
          <p:cNvPicPr>
            <a:picLocks noGrp="1" noChangeAspect="1"/>
          </p:cNvPicPr>
          <p:nvPr>
            <p:ph idx="1"/>
          </p:nvPr>
        </p:nvPicPr>
        <p:blipFill rotWithShape="1">
          <a:blip r:embed="rId2"/>
          <a:srcRect l="52708" t="19260" r="5417" b="35926"/>
          <a:stretch/>
        </p:blipFill>
        <p:spPr>
          <a:xfrm>
            <a:off x="1468707" y="643467"/>
            <a:ext cx="9254585" cy="5571066"/>
          </a:xfrm>
          <a:prstGeom prst="rect">
            <a:avLst/>
          </a:prstGeom>
        </p:spPr>
      </p:pic>
      <p:pic>
        <p:nvPicPr>
          <p:cNvPr id="5" name="Picture 4">
            <a:extLst>
              <a:ext uri="{FF2B5EF4-FFF2-40B4-BE49-F238E27FC236}">
                <a16:creationId xmlns:a16="http://schemas.microsoft.com/office/drawing/2014/main" id="{8DE8EC36-B78F-F5CC-7E21-2001963D90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018008" y="3008910"/>
            <a:ext cx="6858000" cy="840177"/>
          </a:xfrm>
          <a:prstGeom prst="rect">
            <a:avLst/>
          </a:prstGeom>
        </p:spPr>
      </p:pic>
    </p:spTree>
    <p:extLst>
      <p:ext uri="{BB962C8B-B14F-4D97-AF65-F5344CB8AC3E}">
        <p14:creationId xmlns:p14="http://schemas.microsoft.com/office/powerpoint/2010/main" val="394876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286DF8-4632-57E7-08CE-00CD7B64F1CD}"/>
              </a:ext>
            </a:extLst>
          </p:cNvPr>
          <p:cNvSpPr>
            <a:spLocks noGrp="1"/>
          </p:cNvSpPr>
          <p:nvPr>
            <p:ph idx="1"/>
          </p:nvPr>
        </p:nvSpPr>
        <p:spPr/>
        <p:txBody>
          <a:bodyPr/>
          <a:lstStyle/>
          <a:p>
            <a:endParaRPr lang="en-CH"/>
          </a:p>
        </p:txBody>
      </p:sp>
      <p:pic>
        <p:nvPicPr>
          <p:cNvPr id="5" name="Picture 4">
            <a:extLst>
              <a:ext uri="{FF2B5EF4-FFF2-40B4-BE49-F238E27FC236}">
                <a16:creationId xmlns:a16="http://schemas.microsoft.com/office/drawing/2014/main" id="{7BC59936-5C74-527A-B759-EA4B59A5DB7C}"/>
              </a:ext>
            </a:extLst>
          </p:cNvPr>
          <p:cNvPicPr>
            <a:picLocks noChangeAspect="1"/>
          </p:cNvPicPr>
          <p:nvPr/>
        </p:nvPicPr>
        <p:blipFill rotWithShape="1">
          <a:blip r:embed="rId2"/>
          <a:srcRect l="3958" t="40555" r="54167" b="14074"/>
          <a:stretch/>
        </p:blipFill>
        <p:spPr>
          <a:xfrm>
            <a:off x="1408601" y="572251"/>
            <a:ext cx="9374798" cy="5713497"/>
          </a:xfrm>
          <a:prstGeom prst="rect">
            <a:avLst/>
          </a:prstGeom>
        </p:spPr>
      </p:pic>
      <p:pic>
        <p:nvPicPr>
          <p:cNvPr id="6" name="Picture 5">
            <a:extLst>
              <a:ext uri="{FF2B5EF4-FFF2-40B4-BE49-F238E27FC236}">
                <a16:creationId xmlns:a16="http://schemas.microsoft.com/office/drawing/2014/main" id="{CF5F18AD-C7B5-6A3E-7FDB-1CFD4FE6A1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018008" y="3008910"/>
            <a:ext cx="6858000" cy="840177"/>
          </a:xfrm>
          <a:prstGeom prst="rect">
            <a:avLst/>
          </a:prstGeom>
        </p:spPr>
      </p:pic>
    </p:spTree>
    <p:extLst>
      <p:ext uri="{BB962C8B-B14F-4D97-AF65-F5344CB8AC3E}">
        <p14:creationId xmlns:p14="http://schemas.microsoft.com/office/powerpoint/2010/main" val="4121245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95" name="Rectangle 7184">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196" name="Freeform: Shape 7186">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189" name="Group 7188">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7197"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solidFill>
              <a:srgbClr val="FFC000"/>
            </a:solid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7198"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pSp>
        <p:nvGrpSpPr>
          <p:cNvPr id="2" name="Group 1">
            <a:extLst>
              <a:ext uri="{FF2B5EF4-FFF2-40B4-BE49-F238E27FC236}">
                <a16:creationId xmlns:a16="http://schemas.microsoft.com/office/drawing/2014/main" id="{B697539B-1168-581F-2BEA-4E76DFD9143E}"/>
              </a:ext>
            </a:extLst>
          </p:cNvPr>
          <p:cNvGrpSpPr/>
          <p:nvPr/>
        </p:nvGrpSpPr>
        <p:grpSpPr>
          <a:xfrm>
            <a:off x="375336" y="1200218"/>
            <a:ext cx="9585325" cy="2859088"/>
            <a:chOff x="606425" y="730250"/>
            <a:chExt cx="9585325" cy="2859088"/>
          </a:xfrm>
        </p:grpSpPr>
        <p:sp>
          <p:nvSpPr>
            <p:cNvPr id="4" name="Text Box 5">
              <a:extLst>
                <a:ext uri="{FF2B5EF4-FFF2-40B4-BE49-F238E27FC236}">
                  <a16:creationId xmlns:a16="http://schemas.microsoft.com/office/drawing/2014/main" id="{9A534B55-286E-66B8-77FD-0D4E20752F14}"/>
                </a:ext>
              </a:extLst>
            </p:cNvPr>
            <p:cNvSpPr txBox="1">
              <a:spLocks noChangeArrowheads="1"/>
            </p:cNvSpPr>
            <p:nvPr/>
          </p:nvSpPr>
          <p:spPr bwMode="auto">
            <a:xfrm>
              <a:off x="1111250" y="1946275"/>
              <a:ext cx="899953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31775" indent="-231775" eaLnBrk="0" hangingPunct="0">
                <a:tabLst>
                  <a:tab pos="231775" algn="l"/>
                  <a:tab pos="4805363" algn="l"/>
                </a:tabLst>
                <a:defRPr>
                  <a:solidFill>
                    <a:schemeClr val="tx1"/>
                  </a:solidFill>
                  <a:latin typeface="Arial" charset="0"/>
                  <a:ea typeface="ＭＳ Ｐゴシック" pitchFamily="34" charset="-128"/>
                </a:defRPr>
              </a:lvl1pPr>
              <a:lvl2pPr marL="37931725" indent="-37474525" eaLnBrk="0" hangingPunct="0">
                <a:tabLst>
                  <a:tab pos="231775" algn="l"/>
                  <a:tab pos="4805363" algn="l"/>
                </a:tabLst>
                <a:defRPr>
                  <a:solidFill>
                    <a:schemeClr val="tx1"/>
                  </a:solidFill>
                  <a:latin typeface="Arial" charset="0"/>
                  <a:ea typeface="ＭＳ Ｐゴシック" pitchFamily="34" charset="-128"/>
                </a:defRPr>
              </a:lvl2pPr>
              <a:lvl3pPr marL="1143000" indent="-228600" eaLnBrk="0" hangingPunct="0">
                <a:tabLst>
                  <a:tab pos="231775" algn="l"/>
                  <a:tab pos="4805363" algn="l"/>
                </a:tabLst>
                <a:defRPr>
                  <a:solidFill>
                    <a:schemeClr val="tx1"/>
                  </a:solidFill>
                  <a:latin typeface="Arial" charset="0"/>
                  <a:ea typeface="ＭＳ Ｐゴシック" pitchFamily="34" charset="-128"/>
                </a:defRPr>
              </a:lvl3pPr>
              <a:lvl4pPr marL="1600200" indent="-228600" eaLnBrk="0" hangingPunct="0">
                <a:tabLst>
                  <a:tab pos="231775" algn="l"/>
                  <a:tab pos="4805363" algn="l"/>
                </a:tabLst>
                <a:defRPr>
                  <a:solidFill>
                    <a:schemeClr val="tx1"/>
                  </a:solidFill>
                  <a:latin typeface="Arial" charset="0"/>
                  <a:ea typeface="ＭＳ Ｐゴシック" pitchFamily="34" charset="-128"/>
                </a:defRPr>
              </a:lvl4pPr>
              <a:lvl5pPr marL="2057400" indent="-228600" eaLnBrk="0" hangingPunct="0">
                <a:tabLst>
                  <a:tab pos="231775" algn="l"/>
                  <a:tab pos="4805363" algn="l"/>
                </a:tabLst>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tabLst>
                  <a:tab pos="231775" algn="l"/>
                  <a:tab pos="4805363" algn="l"/>
                </a:tabLs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tabLst>
                  <a:tab pos="231775" algn="l"/>
                  <a:tab pos="4805363" algn="l"/>
                </a:tabLs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tabLst>
                  <a:tab pos="231775" algn="l"/>
                  <a:tab pos="4805363" algn="l"/>
                </a:tabLs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tabLst>
                  <a:tab pos="231775" algn="l"/>
                  <a:tab pos="4805363" algn="l"/>
                </a:tabLst>
                <a:defRPr>
                  <a:solidFill>
                    <a:schemeClr val="tx1"/>
                  </a:solidFill>
                  <a:latin typeface="Arial" charset="0"/>
                  <a:ea typeface="ＭＳ Ｐゴシック" pitchFamily="34" charset="-128"/>
                </a:defRPr>
              </a:lvl9pPr>
            </a:lstStyle>
            <a:p>
              <a:pPr eaLnBrk="1" fontAlgn="base" hangingPunct="1">
                <a:spcBef>
                  <a:spcPct val="0"/>
                </a:spcBef>
                <a:spcAft>
                  <a:spcPct val="130000"/>
                </a:spcAft>
                <a:buClr>
                  <a:srgbClr val="E93E35"/>
                </a:buClr>
                <a:buSzPct val="130000"/>
                <a:tabLst>
                  <a:tab pos="231775" algn="l"/>
                  <a:tab pos="4805363" algn="l"/>
                  <a:tab pos="6096000" algn="l"/>
                </a:tabLst>
                <a:defRPr/>
              </a:pPr>
              <a:r>
                <a:rPr lang="en-GB" altLang="en-US" b="1">
                  <a:solidFill>
                    <a:prstClr val="black"/>
                  </a:solidFill>
                  <a:latin typeface="Arial Bold" charset="0"/>
                </a:rPr>
                <a:t>Children living with HIV</a:t>
              </a:r>
              <a:r>
                <a:rPr lang="en-GB" altLang="en-US" sz="1600" b="1">
                  <a:solidFill>
                    <a:prstClr val="black"/>
                  </a:solidFill>
                  <a:latin typeface="Arial Bold" charset="0"/>
                </a:rPr>
                <a:t>	</a:t>
              </a:r>
              <a:r>
                <a:rPr lang="en-GB" altLang="en-US" b="1">
                  <a:solidFill>
                    <a:prstClr val="black"/>
                  </a:solidFill>
                </a:rPr>
                <a:t>1.7 million</a:t>
              </a:r>
              <a:r>
                <a:rPr lang="en-GB" altLang="en-US">
                  <a:solidFill>
                    <a:prstClr val="black"/>
                  </a:solidFill>
                </a:rPr>
                <a:t> 	</a:t>
              </a:r>
              <a:r>
                <a:rPr lang="en-GB" altLang="en-US" sz="1300">
                  <a:solidFill>
                    <a:prstClr val="white">
                      <a:lumMod val="50000"/>
                    </a:prstClr>
                  </a:solidFill>
                </a:rPr>
                <a:t>[1.3 million–2.1 million]</a:t>
              </a:r>
            </a:p>
            <a:p>
              <a:pPr eaLnBrk="1" fontAlgn="base" hangingPunct="1">
                <a:spcBef>
                  <a:spcPct val="0"/>
                </a:spcBef>
                <a:spcAft>
                  <a:spcPct val="130000"/>
                </a:spcAft>
                <a:buClr>
                  <a:srgbClr val="E93E35"/>
                </a:buClr>
                <a:buSzPct val="130000"/>
                <a:tabLst>
                  <a:tab pos="231775" algn="l"/>
                  <a:tab pos="4805363" algn="l"/>
                  <a:tab pos="6096000" algn="l"/>
                </a:tabLst>
                <a:defRPr/>
              </a:pPr>
              <a:r>
                <a:rPr lang="en-US" altLang="en-US" b="1">
                  <a:solidFill>
                    <a:prstClr val="black"/>
                  </a:solidFill>
                  <a:latin typeface="Arial Bold" charset="0"/>
                </a:rPr>
                <a:t>New HIV infections in 2021 </a:t>
              </a:r>
              <a:r>
                <a:rPr lang="en-US" altLang="en-US" sz="1600" b="1">
                  <a:solidFill>
                    <a:prstClr val="black"/>
                  </a:solidFill>
                  <a:latin typeface="Arial Bold" charset="0"/>
                </a:rPr>
                <a:t>	</a:t>
              </a:r>
              <a:r>
                <a:rPr lang="en-US" altLang="en-US" b="1">
                  <a:solidFill>
                    <a:prstClr val="black"/>
                  </a:solidFill>
                </a:rPr>
                <a:t>160 000</a:t>
              </a:r>
              <a:r>
                <a:rPr lang="en-US" altLang="en-US">
                  <a:solidFill>
                    <a:prstClr val="black"/>
                  </a:solidFill>
                </a:rPr>
                <a:t> 	</a:t>
              </a:r>
              <a:r>
                <a:rPr lang="en-US" altLang="en-US" sz="1300">
                  <a:solidFill>
                    <a:prstClr val="white">
                      <a:lumMod val="50000"/>
                    </a:prstClr>
                  </a:solidFill>
                </a:rPr>
                <a:t>[110 000–230 000]</a:t>
              </a:r>
            </a:p>
            <a:p>
              <a:pPr eaLnBrk="1" fontAlgn="base" hangingPunct="1">
                <a:spcBef>
                  <a:spcPct val="0"/>
                </a:spcBef>
                <a:spcAft>
                  <a:spcPct val="130000"/>
                </a:spcAft>
                <a:buClr>
                  <a:srgbClr val="E93E35"/>
                </a:buClr>
                <a:buSzPct val="130000"/>
                <a:tabLst>
                  <a:tab pos="231775" algn="l"/>
                  <a:tab pos="4805363" algn="l"/>
                  <a:tab pos="6096000" algn="l"/>
                </a:tabLst>
                <a:defRPr/>
              </a:pPr>
              <a:r>
                <a:rPr lang="en-GB" altLang="en-US" b="1">
                  <a:solidFill>
                    <a:prstClr val="black"/>
                  </a:solidFill>
                  <a:latin typeface="Arial Bold" charset="0"/>
                </a:rPr>
                <a:t>Deaths due to AIDS in 2021</a:t>
              </a:r>
              <a:r>
                <a:rPr lang="en-US" altLang="en-US" sz="1600" b="1">
                  <a:solidFill>
                    <a:prstClr val="black"/>
                  </a:solidFill>
                  <a:latin typeface="Arial Bold" charset="0"/>
                </a:rPr>
                <a:t>	  </a:t>
              </a:r>
              <a:r>
                <a:rPr lang="en-US" altLang="en-US" b="1">
                  <a:solidFill>
                    <a:prstClr val="black"/>
                  </a:solidFill>
                  <a:latin typeface="Arial Bold" charset="0"/>
                </a:rPr>
                <a:t>98</a:t>
              </a:r>
              <a:r>
                <a:rPr lang="en-US" altLang="en-US" b="1">
                  <a:solidFill>
                    <a:prstClr val="black"/>
                  </a:solidFill>
                </a:rPr>
                <a:t> 000</a:t>
              </a:r>
              <a:r>
                <a:rPr lang="en-US" altLang="en-US">
                  <a:solidFill>
                    <a:prstClr val="black"/>
                  </a:solidFill>
                </a:rPr>
                <a:t> 	</a:t>
              </a:r>
              <a:r>
                <a:rPr lang="en-US" altLang="en-US" sz="1300">
                  <a:solidFill>
                    <a:srgbClr val="7F7F7F"/>
                  </a:solidFill>
                </a:rPr>
                <a:t>[67 000–140 000]</a:t>
              </a:r>
            </a:p>
          </p:txBody>
        </p:sp>
        <p:sp>
          <p:nvSpPr>
            <p:cNvPr id="5" name="Line 7">
              <a:extLst>
                <a:ext uri="{FF2B5EF4-FFF2-40B4-BE49-F238E27FC236}">
                  <a16:creationId xmlns:a16="http://schemas.microsoft.com/office/drawing/2014/main" id="{C71676B9-532C-D923-5ECA-60FC6D7A0483}"/>
                </a:ext>
              </a:extLst>
            </p:cNvPr>
            <p:cNvSpPr>
              <a:spLocks noChangeShapeType="1"/>
            </p:cNvSpPr>
            <p:nvPr/>
          </p:nvSpPr>
          <p:spPr bwMode="auto">
            <a:xfrm>
              <a:off x="1195388" y="2449513"/>
              <a:ext cx="8378825" cy="0"/>
            </a:xfrm>
            <a:prstGeom prst="line">
              <a:avLst/>
            </a:prstGeom>
            <a:ln>
              <a:solidFill>
                <a:srgbClr val="00A99A"/>
              </a:solidFill>
              <a:headEnd/>
              <a:tailEnd/>
            </a:ln>
            <a:extLst>
              <a:ext uri="{909E8E84-426E-40DD-AFC4-6F175D3DCCD1}">
                <a14:hiddenFill xmlns:a14="http://schemas.microsoft.com/office/drawing/2010/main">
                  <a:noFill/>
                </a14:hiddenFill>
              </a:ext>
            </a:extLst>
          </p:spPr>
          <p:style>
            <a:lnRef idx="1">
              <a:schemeClr val="accent2"/>
            </a:lnRef>
            <a:fillRef idx="0">
              <a:schemeClr val="accent2"/>
            </a:fillRef>
            <a:effectRef idx="0">
              <a:schemeClr val="accent2"/>
            </a:effectRef>
            <a:fontRef idx="minor">
              <a:schemeClr val="tx1"/>
            </a:fontRef>
          </p:style>
          <p:txBody>
            <a:bodyPr/>
            <a:lstStyle/>
            <a:p>
              <a:pPr fontAlgn="base">
                <a:spcBef>
                  <a:spcPct val="0"/>
                </a:spcBef>
                <a:spcAft>
                  <a:spcPct val="0"/>
                </a:spcAft>
                <a:defRPr/>
              </a:pPr>
              <a:endParaRPr lang="en-US">
                <a:solidFill>
                  <a:prstClr val="black"/>
                </a:solidFill>
                <a:effectLst>
                  <a:outerShdw blurRad="38100" dist="38100" dir="2700000" algn="tl">
                    <a:srgbClr val="000000">
                      <a:alpha val="43137"/>
                    </a:srgbClr>
                  </a:outerShdw>
                </a:effectLst>
                <a:latin typeface="Arial"/>
              </a:endParaRPr>
            </a:p>
          </p:txBody>
        </p:sp>
        <p:sp>
          <p:nvSpPr>
            <p:cNvPr id="6" name="Line 7">
              <a:extLst>
                <a:ext uri="{FF2B5EF4-FFF2-40B4-BE49-F238E27FC236}">
                  <a16:creationId xmlns:a16="http://schemas.microsoft.com/office/drawing/2014/main" id="{9045AEE2-4B7F-6B66-4CF2-A2FB9698BA95}"/>
                </a:ext>
              </a:extLst>
            </p:cNvPr>
            <p:cNvSpPr>
              <a:spLocks noChangeShapeType="1"/>
            </p:cNvSpPr>
            <p:nvPr/>
          </p:nvSpPr>
          <p:spPr bwMode="auto">
            <a:xfrm>
              <a:off x="1196975" y="3079750"/>
              <a:ext cx="8378825" cy="0"/>
            </a:xfrm>
            <a:prstGeom prst="line">
              <a:avLst/>
            </a:prstGeom>
            <a:ln>
              <a:solidFill>
                <a:srgbClr val="00A99A"/>
              </a:solidFill>
              <a:headEnd/>
              <a:tailEnd/>
            </a:ln>
            <a:extLst>
              <a:ext uri="{909E8E84-426E-40DD-AFC4-6F175D3DCCD1}">
                <a14:hiddenFill xmlns:a14="http://schemas.microsoft.com/office/drawing/2010/main">
                  <a:noFill/>
                </a14:hiddenFill>
              </a:ext>
            </a:extLst>
          </p:spPr>
          <p:style>
            <a:lnRef idx="1">
              <a:schemeClr val="accent2"/>
            </a:lnRef>
            <a:fillRef idx="0">
              <a:schemeClr val="accent2"/>
            </a:fillRef>
            <a:effectRef idx="0">
              <a:schemeClr val="accent2"/>
            </a:effectRef>
            <a:fontRef idx="minor">
              <a:schemeClr val="tx1"/>
            </a:fontRef>
          </p:style>
          <p:txBody>
            <a:bodyPr/>
            <a:lstStyle/>
            <a:p>
              <a:pPr fontAlgn="base">
                <a:spcBef>
                  <a:spcPct val="0"/>
                </a:spcBef>
                <a:spcAft>
                  <a:spcPct val="0"/>
                </a:spcAft>
                <a:defRPr/>
              </a:pPr>
              <a:endParaRPr lang="en-US">
                <a:solidFill>
                  <a:prstClr val="black"/>
                </a:solidFill>
                <a:effectLst>
                  <a:outerShdw blurRad="38100" dist="38100" dir="2700000" algn="tl">
                    <a:srgbClr val="000000">
                      <a:alpha val="43137"/>
                    </a:srgbClr>
                  </a:outerShdw>
                </a:effectLst>
                <a:latin typeface="Arial"/>
              </a:endParaRPr>
            </a:p>
          </p:txBody>
        </p:sp>
        <p:sp>
          <p:nvSpPr>
            <p:cNvPr id="7" name="Rectangle 37">
              <a:extLst>
                <a:ext uri="{FF2B5EF4-FFF2-40B4-BE49-F238E27FC236}">
                  <a16:creationId xmlns:a16="http://schemas.microsoft.com/office/drawing/2014/main" id="{20F15376-4D5A-7FFC-C64A-3A5D2A300AA0}"/>
                </a:ext>
              </a:extLst>
            </p:cNvPr>
            <p:cNvSpPr>
              <a:spLocks noChangeArrowheads="1"/>
            </p:cNvSpPr>
            <p:nvPr/>
          </p:nvSpPr>
          <p:spPr bwMode="auto">
            <a:xfrm>
              <a:off x="606425" y="730250"/>
              <a:ext cx="95853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pitchFamily="34" charset="-128"/>
                </a:defRPr>
              </a:lvl1pPr>
              <a:lvl2pPr marL="37931725" indent="-37474525"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defRPr/>
              </a:pPr>
              <a:r>
                <a:rPr lang="en-US" altLang="en-US" sz="2200" dirty="0">
                  <a:solidFill>
                    <a:prstClr val="black"/>
                  </a:solidFill>
                  <a:latin typeface="Arial Bold" charset="0"/>
                </a:rPr>
                <a:t>Global estimates for children (&lt;15 years) </a:t>
              </a:r>
              <a:r>
                <a:rPr lang="en-US" altLang="en-US" sz="2200" b="1" dirty="0">
                  <a:solidFill>
                    <a:srgbClr val="00A99A"/>
                  </a:solidFill>
                  <a:latin typeface="Arial"/>
                  <a:sym typeface="Webdings" pitchFamily="18" charset="2"/>
                </a:rPr>
                <a:t></a:t>
              </a:r>
              <a:r>
                <a:rPr lang="en-US" altLang="en-US" sz="2200" b="1" dirty="0">
                  <a:solidFill>
                    <a:srgbClr val="E31837"/>
                  </a:solidFill>
                  <a:latin typeface="Arial Bold" charset="0"/>
                  <a:sym typeface="Webdings" pitchFamily="18" charset="2"/>
                </a:rPr>
                <a:t> </a:t>
              </a:r>
              <a:r>
                <a:rPr lang="en-US" altLang="en-US" sz="2200" dirty="0">
                  <a:solidFill>
                    <a:prstClr val="black"/>
                  </a:solidFill>
                  <a:latin typeface="Arial Bold" charset="0"/>
                </a:rPr>
                <a:t>2021</a:t>
              </a:r>
            </a:p>
          </p:txBody>
        </p:sp>
      </p:grpSp>
      <p:pic>
        <p:nvPicPr>
          <p:cNvPr id="8" name="Picture 7">
            <a:extLst>
              <a:ext uri="{FF2B5EF4-FFF2-40B4-BE49-F238E27FC236}">
                <a16:creationId xmlns:a16="http://schemas.microsoft.com/office/drawing/2014/main" id="{12407185-83AF-303E-EA5A-FC7D298C60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364351"/>
            <a:ext cx="12192000" cy="1493649"/>
          </a:xfrm>
          <a:prstGeom prst="rect">
            <a:avLst/>
          </a:prstGeom>
        </p:spPr>
      </p:pic>
    </p:spTree>
    <p:extLst>
      <p:ext uri="{BB962C8B-B14F-4D97-AF65-F5344CB8AC3E}">
        <p14:creationId xmlns:p14="http://schemas.microsoft.com/office/powerpoint/2010/main" val="149658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2731" y="362265"/>
            <a:ext cx="3778973" cy="5585619"/>
          </a:xfrm>
        </p:spPr>
        <p:txBody>
          <a:bodyPr>
            <a:normAutofit/>
          </a:bodyPr>
          <a:lstStyle/>
          <a:p>
            <a:br>
              <a:rPr lang="en-GB" sz="3200" dirty="0">
                <a:solidFill>
                  <a:srgbClr val="FFFFFF"/>
                </a:solidFill>
                <a:latin typeface="Arial" panose="020B0604020202020204" pitchFamily="34" charset="0"/>
                <a:cs typeface="Arial" panose="020B0604020202020204" pitchFamily="34" charset="0"/>
              </a:rPr>
            </a:br>
            <a:br>
              <a:rPr lang="en-GB" sz="3200" dirty="0">
                <a:solidFill>
                  <a:srgbClr val="FFFFFF"/>
                </a:solidFill>
                <a:latin typeface="Arial" panose="020B0604020202020204" pitchFamily="34" charset="0"/>
                <a:cs typeface="Arial" panose="020B0604020202020204" pitchFamily="34" charset="0"/>
              </a:rPr>
            </a:br>
            <a:r>
              <a:rPr lang="en-GB" sz="2800" b="1" dirty="0">
                <a:solidFill>
                  <a:srgbClr val="FFFFFF"/>
                </a:solidFill>
                <a:latin typeface="Arial" panose="020B0604020202020204" pitchFamily="34" charset="0"/>
                <a:cs typeface="Arial" panose="020B0604020202020204" pitchFamily="34" charset="0"/>
              </a:rPr>
              <a:t>Children are often left behind</a:t>
            </a:r>
            <a:r>
              <a:rPr lang="en-GB" sz="2800" dirty="0">
                <a:solidFill>
                  <a:srgbClr val="FFFFFF"/>
                </a:solidFill>
                <a:latin typeface="Arial" panose="020B0604020202020204" pitchFamily="34" charset="0"/>
                <a:cs typeface="Arial" panose="020B0604020202020204" pitchFamily="34" charset="0"/>
              </a:rPr>
              <a:t>: </a:t>
            </a:r>
            <a:r>
              <a:rPr lang="en-GB" sz="2800" dirty="0">
                <a:solidFill>
                  <a:schemeClr val="bg1"/>
                </a:solidFill>
                <a:latin typeface="Arial" panose="020B0604020202020204" pitchFamily="34" charset="0"/>
                <a:cs typeface="Arial" panose="020B0604020202020204" pitchFamily="34" charset="0"/>
              </a:rPr>
              <a:t>The gap in HIV treatment coverage between children and adults is increasing rather than narrowing</a:t>
            </a:r>
            <a:br>
              <a:rPr lang="en-GB" dirty="0"/>
            </a:br>
            <a:endParaRPr lang="en-GB"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r>
              <a:rPr lang="en-GB" dirty="0">
                <a:latin typeface="Arial" panose="020B0604020202020204" pitchFamily="34" charset="0"/>
                <a:cs typeface="Arial" panose="020B0604020202020204" pitchFamily="34" charset="0"/>
              </a:rPr>
              <a:t>In 2021, an estimated 800 000 [640 000– 990 000] children living with HIV were still not receiving HIV treatment</a:t>
            </a:r>
          </a:p>
          <a:p>
            <a:r>
              <a:rPr lang="en-GB" b="1" dirty="0">
                <a:latin typeface="Arial" panose="020B0604020202020204" pitchFamily="34" charset="0"/>
                <a:cs typeface="Arial" panose="020B0604020202020204" pitchFamily="34" charset="0"/>
              </a:rPr>
              <a:t>Children comprised 4% of people living with HIV in 2021 but 15% of AIDS-related deaths</a:t>
            </a:r>
            <a:endParaRPr lang="en-GB"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178F926-6223-43D8-6E74-77894911C5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718805"/>
            <a:ext cx="9298744" cy="1139195"/>
          </a:xfrm>
          <a:prstGeom prst="rect">
            <a:avLst/>
          </a:prstGeom>
        </p:spPr>
      </p:pic>
    </p:spTree>
    <p:extLst>
      <p:ext uri="{BB962C8B-B14F-4D97-AF65-F5344CB8AC3E}">
        <p14:creationId xmlns:p14="http://schemas.microsoft.com/office/powerpoint/2010/main" val="1636422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3467" y="640080"/>
            <a:ext cx="3096427" cy="5613236"/>
          </a:xfrm>
        </p:spPr>
        <p:txBody>
          <a:bodyPr anchor="ctr">
            <a:normAutofit fontScale="90000"/>
          </a:bodyPr>
          <a:lstStyle/>
          <a:p>
            <a:r>
              <a:rPr lang="en-GB" sz="2700" dirty="0">
                <a:solidFill>
                  <a:schemeClr val="bg1"/>
                </a:solidFill>
                <a:latin typeface="Arial" panose="020B0604020202020204" pitchFamily="34" charset="0"/>
                <a:cs typeface="Arial" panose="020B0604020202020204" pitchFamily="34" charset="0"/>
              </a:rPr>
              <a:t>The HIV response is failing to meet the needs of children. </a:t>
            </a:r>
            <a:br>
              <a:rPr lang="en-GB" sz="2700" dirty="0">
                <a:solidFill>
                  <a:schemeClr val="bg1"/>
                </a:solidFill>
                <a:latin typeface="Arial" panose="020B0604020202020204" pitchFamily="34" charset="0"/>
                <a:cs typeface="Arial" panose="020B0604020202020204" pitchFamily="34" charset="0"/>
              </a:rPr>
            </a:br>
            <a:br>
              <a:rPr lang="en-GB" sz="2700" dirty="0">
                <a:solidFill>
                  <a:schemeClr val="bg1"/>
                </a:solidFill>
                <a:latin typeface="Arial" panose="020B0604020202020204" pitchFamily="34" charset="0"/>
                <a:cs typeface="Arial" panose="020B0604020202020204" pitchFamily="34" charset="0"/>
              </a:rPr>
            </a:br>
            <a:r>
              <a:rPr lang="en-GB" sz="2700" dirty="0">
                <a:solidFill>
                  <a:schemeClr val="bg1"/>
                </a:solidFill>
                <a:latin typeface="Arial" panose="020B0604020202020204" pitchFamily="34" charset="0"/>
                <a:cs typeface="Arial" panose="020B0604020202020204" pitchFamily="34" charset="0"/>
              </a:rPr>
              <a:t>In 2021, 41% [33–51%] of children living with HIV globally received antiretroviral therapy, compared to 70% [61–80%] of adults living with HIV and well short of the global target of 95% treatment coverage</a:t>
            </a:r>
            <a:br>
              <a:rPr lang="en-GB" dirty="0"/>
            </a:br>
            <a:endParaRPr lang="en-GB" dirty="0">
              <a:solidFill>
                <a:srgbClr val="FFFFFF"/>
              </a:solidFill>
            </a:endParaRPr>
          </a:p>
        </p:txBody>
      </p:sp>
      <p:pic>
        <p:nvPicPr>
          <p:cNvPr id="4" name="Picture 3" descr="Graphical user interface, application&#10;&#10;Description automatically generated"/>
          <p:cNvPicPr>
            <a:picLocks noChangeAspect="1"/>
          </p:cNvPicPr>
          <p:nvPr/>
        </p:nvPicPr>
        <p:blipFill rotWithShape="1">
          <a:blip r:embed="rId2"/>
          <a:srcRect l="3854" t="19630" r="53854" b="33333"/>
          <a:stretch/>
        </p:blipFill>
        <p:spPr>
          <a:xfrm>
            <a:off x="4212336" y="996056"/>
            <a:ext cx="7777820" cy="4865888"/>
          </a:xfrm>
          <a:prstGeom prst="rect">
            <a:avLst/>
          </a:prstGeom>
        </p:spPr>
      </p:pic>
      <p:pic>
        <p:nvPicPr>
          <p:cNvPr id="5" name="Picture 4">
            <a:extLst>
              <a:ext uri="{FF2B5EF4-FFF2-40B4-BE49-F238E27FC236}">
                <a16:creationId xmlns:a16="http://schemas.microsoft.com/office/drawing/2014/main" id="{890A57E3-C340-424F-F5E4-7078037DF5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9934" y="5861736"/>
            <a:ext cx="8132065" cy="996264"/>
          </a:xfrm>
          <a:prstGeom prst="rect">
            <a:avLst/>
          </a:prstGeom>
        </p:spPr>
      </p:pic>
    </p:spTree>
    <p:extLst>
      <p:ext uri="{BB962C8B-B14F-4D97-AF65-F5344CB8AC3E}">
        <p14:creationId xmlns:p14="http://schemas.microsoft.com/office/powerpoint/2010/main" val="533984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9550" y="1780660"/>
            <a:ext cx="3582073" cy="1463472"/>
          </a:xfrm>
        </p:spPr>
        <p:txBody>
          <a:bodyPr anchor="t">
            <a:noAutofit/>
          </a:bodyPr>
          <a:lstStyle/>
          <a:p>
            <a:r>
              <a:rPr lang="en-GB" sz="3200" dirty="0">
                <a:solidFill>
                  <a:schemeClr val="bg1"/>
                </a:solidFill>
                <a:latin typeface="Arial" panose="020B0604020202020204" pitchFamily="34" charset="0"/>
                <a:cs typeface="Arial" panose="020B0604020202020204" pitchFamily="34" charset="0"/>
              </a:rPr>
              <a:t>Antiretroviral Therapy in children</a:t>
            </a:r>
          </a:p>
        </p:txBody>
      </p:sp>
      <p:grpSp>
        <p:nvGrpSpPr>
          <p:cNvPr id="13" name="Group 12">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4"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solidFill>
              <a:srgbClr val="FFC000"/>
            </a:solid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p:cNvSpPr>
            <a:spLocks noGrp="1"/>
          </p:cNvSpPr>
          <p:nvPr>
            <p:ph idx="1"/>
          </p:nvPr>
        </p:nvSpPr>
        <p:spPr>
          <a:xfrm>
            <a:off x="242371" y="3383121"/>
            <a:ext cx="4106991" cy="2793251"/>
          </a:xfrm>
        </p:spPr>
        <p:txBody>
          <a:bodyPr anchor="t">
            <a:normAutofit fontScale="92500"/>
          </a:bodyPr>
          <a:lstStyle/>
          <a:p>
            <a:pPr marL="0" indent="0">
              <a:buNone/>
            </a:pPr>
            <a:r>
              <a:rPr lang="en-GB" sz="1600" dirty="0">
                <a:solidFill>
                  <a:schemeClr val="bg1"/>
                </a:solidFill>
                <a:latin typeface="Arial" panose="020B0604020202020204" pitchFamily="34" charset="0"/>
                <a:cs typeface="Arial" panose="020B0604020202020204" pitchFamily="34" charset="0"/>
              </a:rPr>
              <a:t>The slow pace of progress in closing this gap in many regions is concerning. In eastern and southern Africa, Latin America, the Caribbean, and the Middle East and North Africa, the treatment coverage deficit for children appears to have increased in recent years. Given the profound gaps in testing and treatment for children, the world is not currently within reach of the target of 75% viral suppression among children living with HIV in 2023 and 86% viral suppression in 2025. In 2021, only 41% of children living with HIV had a suppressed viral load</a:t>
            </a:r>
          </a:p>
          <a:p>
            <a:pPr marL="0" indent="0">
              <a:buNone/>
            </a:pPr>
            <a:endParaRPr lang="en-GB" sz="1200" dirty="0">
              <a:solidFill>
                <a:schemeClr val="bg1"/>
              </a:solidFill>
            </a:endParaRPr>
          </a:p>
        </p:txBody>
      </p:sp>
      <p:pic>
        <p:nvPicPr>
          <p:cNvPr id="5" name="Picture 4">
            <a:extLst>
              <a:ext uri="{FF2B5EF4-FFF2-40B4-BE49-F238E27FC236}">
                <a16:creationId xmlns:a16="http://schemas.microsoft.com/office/drawing/2014/main" id="{1711E569-5A0C-41A7-3D2F-6670BD705921}"/>
              </a:ext>
            </a:extLst>
          </p:cNvPr>
          <p:cNvPicPr>
            <a:picLocks noChangeAspect="1"/>
          </p:cNvPicPr>
          <p:nvPr/>
        </p:nvPicPr>
        <p:blipFill rotWithShape="1">
          <a:blip r:embed="rId3"/>
          <a:srcRect l="52708" t="30556" r="5209" b="26111"/>
          <a:stretch/>
        </p:blipFill>
        <p:spPr>
          <a:xfrm>
            <a:off x="4793022" y="1367850"/>
            <a:ext cx="6958714" cy="4030542"/>
          </a:xfrm>
          <a:prstGeom prst="rect">
            <a:avLst/>
          </a:prstGeom>
        </p:spPr>
      </p:pic>
      <p:pic>
        <p:nvPicPr>
          <p:cNvPr id="6" name="Picture 5">
            <a:extLst>
              <a:ext uri="{FF2B5EF4-FFF2-40B4-BE49-F238E27FC236}">
                <a16:creationId xmlns:a16="http://schemas.microsoft.com/office/drawing/2014/main" id="{D72B7B4E-14C8-5A36-842E-4DBF28D960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8835" y="5953091"/>
            <a:ext cx="7521261" cy="921434"/>
          </a:xfrm>
          <a:prstGeom prst="rect">
            <a:avLst/>
          </a:prstGeom>
        </p:spPr>
      </p:pic>
    </p:spTree>
    <p:extLst>
      <p:ext uri="{BB962C8B-B14F-4D97-AF65-F5344CB8AC3E}">
        <p14:creationId xmlns:p14="http://schemas.microsoft.com/office/powerpoint/2010/main" val="1347740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Graphical user interface, application&#10;&#10;Description automatically generated"/>
          <p:cNvPicPr>
            <a:picLocks noGrp="1" noChangeAspect="1"/>
          </p:cNvPicPr>
          <p:nvPr>
            <p:ph idx="1"/>
          </p:nvPr>
        </p:nvPicPr>
        <p:blipFill rotWithShape="1">
          <a:blip r:embed="rId2"/>
          <a:srcRect l="52499" t="35185" r="5209" b="11111"/>
          <a:stretch/>
        </p:blipFill>
        <p:spPr>
          <a:xfrm>
            <a:off x="2196243" y="643467"/>
            <a:ext cx="7799514" cy="5571066"/>
          </a:xfrm>
          <a:prstGeom prst="rect">
            <a:avLst/>
          </a:prstGeom>
        </p:spPr>
      </p:pic>
      <p:pic>
        <p:nvPicPr>
          <p:cNvPr id="5" name="Picture 4">
            <a:extLst>
              <a:ext uri="{FF2B5EF4-FFF2-40B4-BE49-F238E27FC236}">
                <a16:creationId xmlns:a16="http://schemas.microsoft.com/office/drawing/2014/main" id="{DA96AAB6-E5EE-66D4-9E23-872D8B5F0C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008911" y="3008913"/>
            <a:ext cx="6858000" cy="840177"/>
          </a:xfrm>
          <a:prstGeom prst="rect">
            <a:avLst/>
          </a:prstGeom>
        </p:spPr>
      </p:pic>
    </p:spTree>
    <p:extLst>
      <p:ext uri="{BB962C8B-B14F-4D97-AF65-F5344CB8AC3E}">
        <p14:creationId xmlns:p14="http://schemas.microsoft.com/office/powerpoint/2010/main" val="3469933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7290" y="1780661"/>
            <a:ext cx="3582073" cy="1463472"/>
          </a:xfrm>
        </p:spPr>
        <p:txBody>
          <a:bodyPr anchor="t">
            <a:noAutofit/>
          </a:bodyPr>
          <a:lstStyle/>
          <a:p>
            <a:r>
              <a:rPr lang="en-GB" sz="3200" dirty="0">
                <a:solidFill>
                  <a:schemeClr val="bg1"/>
                </a:solidFill>
                <a:latin typeface="Arial" panose="020B0604020202020204" pitchFamily="34" charset="0"/>
                <a:cs typeface="Arial" panose="020B0604020202020204" pitchFamily="34" charset="0"/>
              </a:rPr>
              <a:t>In 2021, 160 000 children newly infected by HIV</a:t>
            </a:r>
          </a:p>
        </p:txBody>
      </p:sp>
      <p:grpSp>
        <p:nvGrpSpPr>
          <p:cNvPr id="13" name="Group 12">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4"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solidFill>
              <a:srgbClr val="FFC000"/>
            </a:solid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p:cNvSpPr>
            <a:spLocks noGrp="1"/>
          </p:cNvSpPr>
          <p:nvPr>
            <p:ph idx="1"/>
          </p:nvPr>
        </p:nvSpPr>
        <p:spPr>
          <a:xfrm>
            <a:off x="198304" y="3383121"/>
            <a:ext cx="4151058" cy="2793251"/>
          </a:xfrm>
        </p:spPr>
        <p:txBody>
          <a:bodyPr anchor="t">
            <a:noAutofit/>
          </a:bodyPr>
          <a:lstStyle/>
          <a:p>
            <a:pPr marL="0" indent="0" algn="just">
              <a:buNone/>
            </a:pPr>
            <a:r>
              <a:rPr lang="en-GB" sz="1400" dirty="0">
                <a:solidFill>
                  <a:schemeClr val="bg1"/>
                </a:solidFill>
                <a:latin typeface="Arial" panose="020B0604020202020204" pitchFamily="34" charset="0"/>
                <a:cs typeface="Arial" panose="020B0604020202020204" pitchFamily="34" charset="0"/>
              </a:rPr>
              <a:t>The number of new HIV infections among children has declined by 52% since 2010. However, despite years of high-level pledges of urgent action to eliminate vertical transmission of HIV and close children’s HIV testing and treatment gaps, children continue to experience some of the most serious HIV-related inequalities. </a:t>
            </a:r>
          </a:p>
          <a:p>
            <a:pPr marL="0" indent="0" algn="just">
              <a:buNone/>
            </a:pPr>
            <a:r>
              <a:rPr lang="en-GB" sz="1400" dirty="0">
                <a:solidFill>
                  <a:schemeClr val="bg1"/>
                </a:solidFill>
                <a:latin typeface="Arial" panose="020B0604020202020204" pitchFamily="34" charset="0"/>
                <a:cs typeface="Arial" panose="020B0604020202020204" pitchFamily="34" charset="0"/>
              </a:rPr>
              <a:t>In 2021, 160 000 [110 000–230 000] children were newly infected with HIV. Almost 85% of new vertical infections occurred in sub-Saharan Africa. Although dozens of countries of all income levels have demonstrated the feasibility of eliminating new HIV infections among children, progress in preventing vertical transmission has slowed, with only a 22% decline in new infections from 2016 to 2021</a:t>
            </a:r>
          </a:p>
        </p:txBody>
      </p:sp>
      <p:pic>
        <p:nvPicPr>
          <p:cNvPr id="4" name="Picture 3" descr="Graphical user interface, application&#10;&#10;Description automatically generated"/>
          <p:cNvPicPr>
            <a:picLocks noChangeAspect="1"/>
          </p:cNvPicPr>
          <p:nvPr/>
        </p:nvPicPr>
        <p:blipFill rotWithShape="1">
          <a:blip r:embed="rId2"/>
          <a:srcRect l="3958" t="27593" r="54062" b="28518"/>
          <a:stretch/>
        </p:blipFill>
        <p:spPr>
          <a:xfrm>
            <a:off x="5116652" y="1186718"/>
            <a:ext cx="6642532" cy="3906331"/>
          </a:xfrm>
          <a:prstGeom prst="rect">
            <a:avLst/>
          </a:prstGeom>
        </p:spPr>
      </p:pic>
      <p:pic>
        <p:nvPicPr>
          <p:cNvPr id="5" name="Picture 4">
            <a:extLst>
              <a:ext uri="{FF2B5EF4-FFF2-40B4-BE49-F238E27FC236}">
                <a16:creationId xmlns:a16="http://schemas.microsoft.com/office/drawing/2014/main" id="{B0BBB8D6-C616-85D2-38CD-5FF1581BC6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8835" y="5936566"/>
            <a:ext cx="7521261" cy="921434"/>
          </a:xfrm>
          <a:prstGeom prst="rect">
            <a:avLst/>
          </a:prstGeom>
        </p:spPr>
      </p:pic>
    </p:spTree>
    <p:extLst>
      <p:ext uri="{BB962C8B-B14F-4D97-AF65-F5344CB8AC3E}">
        <p14:creationId xmlns:p14="http://schemas.microsoft.com/office/powerpoint/2010/main" val="2388209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8237" y="1153571"/>
            <a:ext cx="3200400" cy="4461163"/>
          </a:xfrm>
        </p:spPr>
        <p:txBody>
          <a:bodyPr>
            <a:normAutofit/>
          </a:bodyPr>
          <a:lstStyle/>
          <a:p>
            <a:r>
              <a:rPr lang="en-GB" dirty="0">
                <a:solidFill>
                  <a:schemeClr val="bg1"/>
                </a:solidFill>
              </a:rPr>
              <a:t>WHY SO MANY CHILDREN ARE STILL ACQUIRING HIV?</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64087" y="319088"/>
            <a:ext cx="7438103" cy="5585619"/>
          </a:xfrm>
        </p:spPr>
        <p:txBody>
          <a:bodyPr anchor="ctr">
            <a:normAutofit/>
          </a:bodyPr>
          <a:lstStyle/>
          <a:p>
            <a:pPr marL="0" indent="0">
              <a:buNone/>
            </a:pPr>
            <a:endParaRPr lang="en-GB" sz="2000"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Almost half of new HIV infections in children are due to HIV-positive women not receiving antiretroviral therapy</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More than 34 000 new child HIV infections occur when mothers are not able to remain on treatment during pregnancy or breastfeeding</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A further 35 000 new infections occur when programmes miss women and girls who newly acquire HIV during pregnancy or breastfeeding periods</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he remaining 13 000 vertical infections occurred because the mother was receiving treatment but was</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not virally suppressed</a:t>
            </a:r>
          </a:p>
          <a:p>
            <a:pPr marL="0" indent="0">
              <a:buNone/>
            </a:pPr>
            <a:endParaRPr lang="en-GB" sz="2400"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66A68CE-FB4B-3DEE-535E-A74D23F929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018008" y="3008910"/>
            <a:ext cx="6858000" cy="840177"/>
          </a:xfrm>
          <a:prstGeom prst="rect">
            <a:avLst/>
          </a:prstGeom>
        </p:spPr>
      </p:pic>
      <p:sp>
        <p:nvSpPr>
          <p:cNvPr id="5" name="Oval 4">
            <a:extLst>
              <a:ext uri="{FF2B5EF4-FFF2-40B4-BE49-F238E27FC236}">
                <a16:creationId xmlns:a16="http://schemas.microsoft.com/office/drawing/2014/main" id="{8E9DE663-3E66-A665-9EF5-AB125BD6C081}"/>
              </a:ext>
            </a:extLst>
          </p:cNvPr>
          <p:cNvSpPr/>
          <p:nvPr/>
        </p:nvSpPr>
        <p:spPr>
          <a:xfrm>
            <a:off x="4062061" y="5216576"/>
            <a:ext cx="1769113" cy="164142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dirty="0"/>
              <a:t>STIGMA</a:t>
            </a:r>
            <a:r>
              <a:rPr lang="en-CH" sz="1600" dirty="0"/>
              <a:t> &amp; </a:t>
            </a:r>
            <a:r>
              <a:rPr lang="en-CH" sz="1400" dirty="0"/>
              <a:t>DISCRIMINATION</a:t>
            </a:r>
          </a:p>
        </p:txBody>
      </p:sp>
      <p:sp>
        <p:nvSpPr>
          <p:cNvPr id="6" name="Oval 5">
            <a:extLst>
              <a:ext uri="{FF2B5EF4-FFF2-40B4-BE49-F238E27FC236}">
                <a16:creationId xmlns:a16="http://schemas.microsoft.com/office/drawing/2014/main" id="{175C7208-AC52-FD74-B4E4-96907C01B0FD}"/>
              </a:ext>
            </a:extLst>
          </p:cNvPr>
          <p:cNvSpPr/>
          <p:nvPr/>
        </p:nvSpPr>
        <p:spPr>
          <a:xfrm>
            <a:off x="6750378" y="5257084"/>
            <a:ext cx="1769113" cy="164142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LIMITED ACCESS TO FACILITIES, COSTS,</a:t>
            </a:r>
          </a:p>
          <a:p>
            <a:pPr algn="ctr"/>
            <a:r>
              <a:rPr lang="en-GB" sz="1400" dirty="0"/>
              <a:t>USERS FEES</a:t>
            </a:r>
            <a:endParaRPr lang="en-CH" sz="1400" dirty="0"/>
          </a:p>
        </p:txBody>
      </p:sp>
      <p:sp>
        <p:nvSpPr>
          <p:cNvPr id="7" name="Oval 6">
            <a:extLst>
              <a:ext uri="{FF2B5EF4-FFF2-40B4-BE49-F238E27FC236}">
                <a16:creationId xmlns:a16="http://schemas.microsoft.com/office/drawing/2014/main" id="{BD2A4616-D470-9E3D-D76E-92ADED378E1F}"/>
              </a:ext>
            </a:extLst>
          </p:cNvPr>
          <p:cNvSpPr/>
          <p:nvPr/>
        </p:nvSpPr>
        <p:spPr>
          <a:xfrm>
            <a:off x="9387082" y="5266811"/>
            <a:ext cx="1769114" cy="15911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DRUGS SIDE EFFECTS &amp; DIFFICULTIES ADHERING</a:t>
            </a:r>
            <a:endParaRPr lang="en-CH" sz="1600" dirty="0"/>
          </a:p>
        </p:txBody>
      </p:sp>
    </p:spTree>
    <p:extLst>
      <p:ext uri="{BB962C8B-B14F-4D97-AF65-F5344CB8AC3E}">
        <p14:creationId xmlns:p14="http://schemas.microsoft.com/office/powerpoint/2010/main" val="27022849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1500</TotalTime>
  <Words>2653</Words>
  <Application>Microsoft Macintosh PowerPoint</Application>
  <PresentationFormat>Widescreen</PresentationFormat>
  <Paragraphs>155</Paragraphs>
  <Slides>27</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Arial Bold</vt:lpstr>
      <vt:lpstr>Arial,Sans-Serif</vt:lpstr>
      <vt:lpstr>Calibri</vt:lpstr>
      <vt:lpstr>Calibri Light</vt:lpstr>
      <vt:lpstr>Century Gothic</vt:lpstr>
      <vt:lpstr>Segoe UI</vt:lpstr>
      <vt:lpstr>Wingdings</vt:lpstr>
      <vt:lpstr>Office Theme</vt:lpstr>
      <vt:lpstr>1_Office Theme</vt:lpstr>
      <vt:lpstr>Children and HIV Faith Communities Taking Action  to End AIDS in Children  New Foundation Of Hope, FCI Tiffiany Aholou, Francesca Merico 24 August 2022 Data &amp; Tables: UNAIDS July 2022 Global AIDS Report – In Danger</vt:lpstr>
      <vt:lpstr>PowerPoint Presentation</vt:lpstr>
      <vt:lpstr>PowerPoint Presentation</vt:lpstr>
      <vt:lpstr>  Children are often left behind: The gap in HIV treatment coverage between children and adults is increasing rather than narrowing </vt:lpstr>
      <vt:lpstr>The HIV response is failing to meet the needs of children.   In 2021, 41% [33–51%] of children living with HIV globally received antiretroviral therapy, compared to 70% [61–80%] of adults living with HIV and well short of the global target of 95% treatment coverage </vt:lpstr>
      <vt:lpstr>Antiretroviral Therapy in children</vt:lpstr>
      <vt:lpstr>PowerPoint Presentation</vt:lpstr>
      <vt:lpstr>In 2021, 160 000 children newly infected by HIV</vt:lpstr>
      <vt:lpstr>WHY SO MANY CHILDREN ARE STILL ACQUIRING HIV?</vt:lpstr>
      <vt:lpstr>PowerPoint Presentation</vt:lpstr>
      <vt:lpstr>Eastern and southern Africa remains the region most heavily affected by HIV</vt:lpstr>
      <vt:lpstr>Consistently Lower ART Coverage in Children vs Adults                         (Mahy, Plenary Pediatric Workshop) </vt:lpstr>
      <vt:lpstr>Equity in Maternal and Child Health Outcomes</vt:lpstr>
      <vt:lpstr>Adding to the HIV Testing Services Toolkit! Caregiver-Assisted Oral HIV Screening of Children 18 Months – 14 Years in Uganda and Zambia (Stecker, Oral Abstract 18, Pediatric Workshop)</vt:lpstr>
      <vt:lpstr>National Implementation of a Validated HIV Testing Eligibility Screening Tool and Expansion of Index Testing Improved Pediatric Case Finding in Uganda  (Mabirizi, Abstract 16, Pediatric HIV Workshop)</vt:lpstr>
      <vt:lpstr>Testing non-biological or geographically distant children of PLHIV</vt:lpstr>
      <vt:lpstr>PowerPoint Presentation</vt:lpstr>
      <vt:lpstr>PowerPoint Presentation</vt:lpstr>
      <vt:lpstr>     </vt:lpstr>
      <vt:lpstr>PowerPoint Presentation</vt:lpstr>
      <vt:lpstr>2025 TARGETS</vt:lpstr>
      <vt:lpstr>PowerPoint Presentation</vt:lpstr>
      <vt:lpstr>PowerPoint Presentation</vt:lpstr>
      <vt:lpstr>PowerPoint Presentation</vt:lpstr>
      <vt:lpstr>PowerPoint Presentation</vt:lpstr>
      <vt:lpstr>PowerPoint Presentation</vt:lpstr>
      <vt:lpstr>PowerPoint Presentation</vt:lpstr>
    </vt:vector>
  </TitlesOfParts>
  <Company>World Council of Churches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Heiniger Marc-Henri</dc:creator>
  <cp:lastModifiedBy>Francesca Merico</cp:lastModifiedBy>
  <cp:revision>35</cp:revision>
  <dcterms:created xsi:type="dcterms:W3CDTF">2022-08-16T18:21:55Z</dcterms:created>
  <dcterms:modified xsi:type="dcterms:W3CDTF">2022-08-22T20:04:21Z</dcterms:modified>
</cp:coreProperties>
</file>