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7" r:id="rId4"/>
  </p:sldMasterIdLst>
  <p:notesMasterIdLst>
    <p:notesMasterId r:id="rId16"/>
  </p:notesMasterIdLst>
  <p:handoutMasterIdLst>
    <p:handoutMasterId r:id="rId17"/>
  </p:handoutMasterIdLst>
  <p:sldIdLst>
    <p:sldId id="348" r:id="rId5"/>
    <p:sldId id="2145707384" r:id="rId6"/>
    <p:sldId id="2145707393" r:id="rId7"/>
    <p:sldId id="2145707394" r:id="rId8"/>
    <p:sldId id="2145707385" r:id="rId9"/>
    <p:sldId id="2145707386" r:id="rId10"/>
    <p:sldId id="2145707387" r:id="rId11"/>
    <p:sldId id="2145707388" r:id="rId12"/>
    <p:sldId id="2145707389" r:id="rId13"/>
    <p:sldId id="2145707390" r:id="rId14"/>
    <p:sldId id="317" r:id="rId15"/>
  </p:sldIdLst>
  <p:sldSz cx="12192000" cy="6858000"/>
  <p:notesSz cx="7010400" cy="9296400"/>
  <p:embeddedFontLst>
    <p:embeddedFont>
      <p:font typeface="Calibri" panose="020F0502020204030204" pitchFamily="34" charset="0"/>
      <p:regular r:id="rId18"/>
      <p:bold r:id="rId19"/>
      <p:italic r:id="rId20"/>
      <p:boldItalic r:id="rId21"/>
    </p:embeddedFont>
    <p:embeddedFont>
      <p:font typeface="Myriad Web Pro" panose="020B060402020202020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novan, John (CDC/DDID/NCIRD/OD)" initials="D(" lastIdx="3" clrIdx="6">
    <p:extLst>
      <p:ext uri="{19B8F6BF-5375-455C-9EA6-DF929625EA0E}">
        <p15:presenceInfo xmlns:p15="http://schemas.microsoft.com/office/powerpoint/2012/main" userId="S::ilj1@cdc.gov::f471c6ff-0663-4608-82ba-588acaa8b660" providerId="AD"/>
      </p:ext>
    </p:extLst>
  </p:cmAuthor>
  <p:cmAuthor id="1" name="Messonnier, Nancy (CDC/OID/NCIRD)" initials="MN(" lastIdx="4" clrIdx="0">
    <p:extLst>
      <p:ext uri="{19B8F6BF-5375-455C-9EA6-DF929625EA0E}">
        <p15:presenceInfo xmlns:p15="http://schemas.microsoft.com/office/powerpoint/2012/main" userId="S-1-5-21-1207783550-2075000910-922709458-191222" providerId="AD"/>
      </p:ext>
    </p:extLst>
  </p:cmAuthor>
  <p:cmAuthor id="8" name="Flores, Stephen (CDC/DDID/NCIRD/OD)" initials="FS(" lastIdx="3" clrIdx="7">
    <p:extLst>
      <p:ext uri="{19B8F6BF-5375-455C-9EA6-DF929625EA0E}">
        <p15:presenceInfo xmlns:p15="http://schemas.microsoft.com/office/powerpoint/2012/main" userId="S::sif2@cdc.gov::0feed143-f91b-486c-9254-d687e265e4ce" providerId="AD"/>
      </p:ext>
    </p:extLst>
  </p:cmAuthor>
  <p:cmAuthor id="2" name="Basket, Michelle (CDC/OID/NCIRD)" initials="BM(" lastIdx="1" clrIdx="1">
    <p:extLst>
      <p:ext uri="{19B8F6BF-5375-455C-9EA6-DF929625EA0E}">
        <p15:presenceInfo xmlns:p15="http://schemas.microsoft.com/office/powerpoint/2012/main" userId="S-1-5-21-1207783550-2075000910-922709458-176752" providerId="AD"/>
      </p:ext>
    </p:extLst>
  </p:cmAuthor>
  <p:cmAuthor id="3" name="Quartarone, Richard (CDC/DDID/NCIRD/ISD)" initials="QR(" lastIdx="8" clrIdx="2">
    <p:extLst>
      <p:ext uri="{19B8F6BF-5375-455C-9EA6-DF929625EA0E}">
        <p15:presenceInfo xmlns:p15="http://schemas.microsoft.com/office/powerpoint/2012/main" userId="S::IWD9@cdc.gov::21049f47-452e-4d91-99a1-3effa40c9d1d" providerId="AD"/>
      </p:ext>
    </p:extLst>
  </p:cmAuthor>
  <p:cmAuthor id="4" name="Ryan, Elizabeth (CDC/DDID/NCIRD/ISD) (CTR)" initials="RE((" lastIdx="2" clrIdx="3">
    <p:extLst>
      <p:ext uri="{19B8F6BF-5375-455C-9EA6-DF929625EA0E}">
        <p15:presenceInfo xmlns:p15="http://schemas.microsoft.com/office/powerpoint/2012/main" userId="S::ytn1@cdc.gov::f81697c6-c833-4180-9782-f84072a22811" providerId="AD"/>
      </p:ext>
    </p:extLst>
  </p:cmAuthor>
  <p:cmAuthor id="5" name="Toledo, Chelsea (CDC/DDID/NCIRD/ISD) (CTR)" initials="T(" lastIdx="15" clrIdx="4">
    <p:extLst>
      <p:ext uri="{19B8F6BF-5375-455C-9EA6-DF929625EA0E}">
        <p15:presenceInfo xmlns:p15="http://schemas.microsoft.com/office/powerpoint/2012/main" userId="S::rnv8@cdc.gov::2133716b-8d87-4f91-a2e7-7cfc4509099f" providerId="AD"/>
      </p:ext>
    </p:extLst>
  </p:cmAuthor>
  <p:cmAuthor id="6" name="Wilhelm, Elisabeth (CDC/DDPHSIS/CGH/GID)" initials="W(" lastIdx="2" clrIdx="5">
    <p:extLst>
      <p:ext uri="{19B8F6BF-5375-455C-9EA6-DF929625EA0E}">
        <p15:presenceInfo xmlns:p15="http://schemas.microsoft.com/office/powerpoint/2012/main" userId="S::nla5@cdc.gov::ad55164f-8c17-4f31-9f2e-028bde2e5d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A71"/>
    <a:srgbClr val="EC881D"/>
    <a:srgbClr val="FFFFFF"/>
    <a:srgbClr val="07245D"/>
    <a:srgbClr val="00133A"/>
    <a:srgbClr val="0E66AF"/>
    <a:srgbClr val="695E4A"/>
    <a:srgbClr val="00853F"/>
    <a:srgbClr val="781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776A1-6875-4702-AC78-5FDA1EB6655E}" v="300" dt="2022-01-11T15:42:16.056"/>
    <p1510:client id="{04E43FCA-ABCD-4A1F-56A9-C4CC7B987ADE}" v="82" dt="2022-01-13T18:50:57.044"/>
    <p1510:client id="{051039D4-6C7F-00A6-DB36-EF64101032EC}" v="83" dt="2022-01-12T21:11:57.147"/>
    <p1510:client id="{4841CD69-611D-4601-A210-1C0DA72321E7}" v="11" dt="2022-01-12T21:06:31.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62EC53-6E23-4295-9AB1-B4ABCF009334}" type="datetimeFigureOut">
              <a:rPr lang="en-US" smtClean="0">
                <a:solidFill>
                  <a:schemeClr val="tx2"/>
                </a:solidFill>
              </a:rPr>
              <a:t>1/13/2022</a:t>
            </a:fld>
            <a:endParaRPr lang="en-US">
              <a:solidFill>
                <a:schemeClr val="tx2"/>
              </a:solidFill>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solidFill>
                <a:schemeClr val="tx2"/>
              </a:solidFill>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3590B-C96D-4767-8B2C-514239B15746}" type="slidenum">
              <a:rPr lang="en-US" smtClean="0">
                <a:solidFill>
                  <a:schemeClr val="tx2"/>
                </a:solidFill>
              </a:rPr>
              <a:t>‹#›</a:t>
            </a:fld>
            <a:endParaRPr lang="en-US">
              <a:solidFill>
                <a:schemeClr val="tx2"/>
              </a:solidFill>
            </a:endParaRPr>
          </a:p>
        </p:txBody>
      </p:sp>
    </p:spTree>
    <p:extLst>
      <p:ext uri="{BB962C8B-B14F-4D97-AF65-F5344CB8AC3E}">
        <p14:creationId xmlns:p14="http://schemas.microsoft.com/office/powerpoint/2010/main" val="14012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solidFill>
                  <a:schemeClr val="tx2"/>
                </a:solidFill>
                <a:latin typeface="+mn-lt"/>
              </a:defRPr>
            </a:lvl1pPr>
          </a:lstStyle>
          <a:p>
            <a:pPr>
              <a:defRPr/>
            </a:pPr>
            <a:fld id="{33C03299-4BB1-4AD2-828F-715F084383AD}" type="datetimeFigureOut">
              <a:rPr lang="en-US" smtClean="0"/>
              <a:pPr>
                <a:defRPr/>
              </a:pPr>
              <a:t>1/13/2022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solidFill>
                  <a:schemeClr val="tx2"/>
                </a:solidFill>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solidFill>
                  <a:schemeClr val="tx2"/>
                </a:solidFill>
                <a:latin typeface="+mn-lt"/>
              </a:defRPr>
            </a:lvl1pPr>
          </a:lstStyle>
          <a:p>
            <a:pPr>
              <a:defRPr/>
            </a:pPr>
            <a:fld id="{EB38CAEC-4554-485B-9189-C45C7447A404}" type="slidenum">
              <a:rPr lang="en-US" smtClean="0"/>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2"/>
        </a:solidFill>
        <a:latin typeface="+mn-lt"/>
        <a:ea typeface="+mn-ea"/>
        <a:cs typeface="+mn-cs"/>
      </a:defRPr>
    </a:lvl1pPr>
    <a:lvl2pPr marL="609585" algn="l" rtl="0" fontAlgn="base">
      <a:spcBef>
        <a:spcPct val="30000"/>
      </a:spcBef>
      <a:spcAft>
        <a:spcPct val="0"/>
      </a:spcAft>
      <a:defRPr sz="1600" kern="1200">
        <a:solidFill>
          <a:schemeClr val="tx2"/>
        </a:solidFill>
        <a:latin typeface="+mn-lt"/>
        <a:ea typeface="+mn-ea"/>
        <a:cs typeface="+mn-cs"/>
      </a:defRPr>
    </a:lvl2pPr>
    <a:lvl3pPr marL="1219170" algn="l" rtl="0" fontAlgn="base">
      <a:spcBef>
        <a:spcPct val="30000"/>
      </a:spcBef>
      <a:spcAft>
        <a:spcPct val="0"/>
      </a:spcAft>
      <a:defRPr sz="1600" kern="1200">
        <a:solidFill>
          <a:schemeClr val="tx2"/>
        </a:solidFill>
        <a:latin typeface="+mn-lt"/>
        <a:ea typeface="+mn-ea"/>
        <a:cs typeface="+mn-cs"/>
      </a:defRPr>
    </a:lvl3pPr>
    <a:lvl4pPr marL="1828754" algn="l" rtl="0" fontAlgn="base">
      <a:spcBef>
        <a:spcPct val="30000"/>
      </a:spcBef>
      <a:spcAft>
        <a:spcPct val="0"/>
      </a:spcAft>
      <a:defRPr sz="1600" kern="1200">
        <a:solidFill>
          <a:schemeClr val="tx2"/>
        </a:solidFill>
        <a:latin typeface="+mn-lt"/>
        <a:ea typeface="+mn-ea"/>
        <a:cs typeface="+mn-cs"/>
      </a:defRPr>
    </a:lvl4pPr>
    <a:lvl5pPr marL="2438339" algn="l" rtl="0" fontAlgn="base">
      <a:spcBef>
        <a:spcPct val="30000"/>
      </a:spcBef>
      <a:spcAft>
        <a:spcPct val="0"/>
      </a:spcAft>
      <a:defRPr sz="1600" kern="1200">
        <a:solidFill>
          <a:schemeClr val="tx2"/>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and thank you for having me today.</a:t>
            </a:r>
          </a:p>
          <a:p>
            <a:endParaRPr lang="en-US"/>
          </a:p>
          <a:p>
            <a:r>
              <a:rPr lang="en-US"/>
              <a:t>My name is Chelsea Toledo, and I’m here on behalf of the Adult Immunization Office within CDC’s Immunization Services Division to provide some examples on what the agency is doing to bolster vaccine confidence through partnerships with faith-based organizations.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331287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600" b="1">
                <a:solidFill>
                  <a:srgbClr val="2D2C2C"/>
                </a:solidFill>
                <a:cs typeface="Calibri" panose="020F0502020204030204" pitchFamily="34" charset="0"/>
              </a:rPr>
              <a:t>Spotlights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b="0">
                <a:solidFill>
                  <a:srgbClr val="2D2C2C"/>
                </a:solidFill>
                <a:cs typeface="Calibri" panose="020F0502020204030204" pitchFamily="34" charset="0"/>
              </a:rPr>
              <a:t>Here are two success stories from faith-based organizations working in the P4VE program.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a:solidFill>
                  <a:srgbClr val="000000"/>
                </a:solidFill>
                <a:effectLst/>
                <a:latin typeface="Calibri" panose="020F0502020204030204" pitchFamily="34" charset="0"/>
                <a:ea typeface="Calibri" panose="020F0502020204030204" pitchFamily="34" charset="0"/>
              </a:rPr>
              <a:t>Dar Al-Hijrah Islamic Center</a:t>
            </a:r>
            <a:r>
              <a:rPr lang="en-US" sz="1800" b="0">
                <a:solidFill>
                  <a:schemeClr val="tx1"/>
                </a:solidFill>
                <a:effectLst/>
                <a:latin typeface="Calibri" panose="020F0502020204030204" pitchFamily="34" charset="0"/>
                <a:ea typeface="Calibri" panose="020F0502020204030204" pitchFamily="34" charset="0"/>
                <a:cs typeface="Calibri" panose="020F0502020204030204" pitchFamily="34" charset="0"/>
              </a:rPr>
              <a:t> was able to reach 82,000 people through 9 short videos by community leaders and health professionals in 5 different languages and these videos were viewed by 19,400 people.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a:solidFill>
                  <a:srgbClr val="000000"/>
                </a:solidFill>
                <a:effectLst/>
                <a:latin typeface="Calibri" panose="020F0502020204030204" pitchFamily="34" charset="0"/>
                <a:ea typeface="Calibri" panose="020F0502020204030204" pitchFamily="34" charset="0"/>
              </a:rPr>
              <a:t>Jewish Vocational Service Bureau of Kansas City</a:t>
            </a:r>
            <a:r>
              <a:rPr lang="en-US" sz="1600" b="0">
                <a:solidFill>
                  <a:schemeClr val="tx1"/>
                </a:solidFill>
                <a:effectLst/>
                <a:latin typeface="Calibri" panose="020F0502020204030204" pitchFamily="34" charset="0"/>
                <a:ea typeface="Calibri" panose="020F0502020204030204" pitchFamily="34" charset="0"/>
                <a:cs typeface="+mn-cs"/>
              </a:rPr>
              <a:t> was able to help over 50 Swahili, Kinyarwanda, and </a:t>
            </a:r>
            <a:r>
              <a:rPr lang="en-US" sz="1600" b="0" err="1">
                <a:solidFill>
                  <a:schemeClr val="tx1"/>
                </a:solidFill>
                <a:effectLst/>
                <a:latin typeface="Calibri" panose="020F0502020204030204" pitchFamily="34" charset="0"/>
                <a:ea typeface="Calibri" panose="020F0502020204030204" pitchFamily="34" charset="0"/>
                <a:cs typeface="+mn-cs"/>
              </a:rPr>
              <a:t>Kibembe</a:t>
            </a:r>
            <a:r>
              <a:rPr lang="en-US" sz="1600" b="0">
                <a:solidFill>
                  <a:schemeClr val="tx1"/>
                </a:solidFill>
                <a:effectLst/>
                <a:latin typeface="Calibri" panose="020F0502020204030204" pitchFamily="34" charset="0"/>
                <a:ea typeface="Calibri" panose="020F0502020204030204" pitchFamily="34" charset="0"/>
                <a:cs typeface="+mn-cs"/>
              </a:rPr>
              <a:t> speakers register for the COVID vaccine and answer their questions at a vaccine clinic hosted by a local health department.</a:t>
            </a:r>
            <a:endParaRPr lang="en-US" sz="1600" b="0">
              <a:solidFill>
                <a:srgbClr val="2D2C2C"/>
              </a:solidFill>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415846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1" name="Google Shape;80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With that, I believe my time is coming to an end. If there is one message I can leave you with, it’s this – Vaccine Confidence is rarely instilled directly by government authorities. It’s crucial that we partner with the institutions and messengers that communities trust. Faith-based organizations are among the most trusted entities among many communities – especially those who are at the greatest risk of COVID-19. The work that you all do in reaching people is invaluable, and I’d like to thank you personally for your perseverance during these trying times.</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Thank you for your time and attention today. We appreciate your participation and all you do.</a:t>
            </a:r>
            <a:endParaRPr/>
          </a:p>
        </p:txBody>
      </p:sp>
      <p:sp>
        <p:nvSpPr>
          <p:cNvPr id="802" name="Google Shape;80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sz="1200" b="0" i="0" u="none" strike="noStrike" kern="1200" cap="none">
                <a:solidFill>
                  <a:schemeClr val="tx1"/>
                </a:solidFill>
                <a:effectLst/>
                <a:latin typeface="Calibri"/>
                <a:ea typeface="Calibri"/>
                <a:cs typeface="Calibri"/>
                <a:sym typeface="Calibri"/>
              </a:rPr>
              <a:t>Now my presentation was originally entitled “Addressing COVID-19 Vaccine Hesitancy,” but what I really aim to talk about is increasing vaccine confidence. We don’t like to use the word “hesitancy,” because it becomes self-fulfilling. The more we say it, the more it reinforces the ideas that there is a reason to hesitate in taking vaccines. So our communications and outreach tend to flip the script and talk about vaccine confidence.</a:t>
            </a:r>
          </a:p>
          <a:p>
            <a:pPr lvl="0"/>
            <a:endParaRPr lang="en-US" sz="1200" b="0" i="0" u="none" strike="noStrike" kern="1200" cap="none">
              <a:solidFill>
                <a:schemeClr val="tx1"/>
              </a:solidFill>
              <a:effectLst/>
              <a:latin typeface="Calibri"/>
              <a:ea typeface="Calibri"/>
              <a:cs typeface="Calibri"/>
              <a:sym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a:solidFill>
                  <a:srgbClr val="000000"/>
                </a:solidFill>
                <a:effectLst/>
              </a:rPr>
              <a:t>Vaccine confidence is the belief that vaccines work, are safe, and are part of a trustworthy medical system.</a:t>
            </a:r>
            <a:endParaRPr lang="en-US" sz="1200"/>
          </a:p>
          <a:p>
            <a:pPr lvl="0"/>
            <a:endParaRPr lang="en-US" sz="1200" b="0" i="0" u="none" strike="noStrike" kern="1200" cap="none">
              <a:solidFill>
                <a:schemeClr val="tx1"/>
              </a:solidFill>
              <a:effectLst/>
              <a:latin typeface="Calibri"/>
              <a:ea typeface="Calibri"/>
              <a:cs typeface="Calibri"/>
              <a:sym typeface="Calibri"/>
            </a:endParaRPr>
          </a:p>
          <a:p>
            <a:pPr lvl="0"/>
            <a:r>
              <a:rPr lang="en-US" sz="1200" b="0" i="0" u="none" strike="noStrike" kern="1200" cap="none">
                <a:solidFill>
                  <a:schemeClr val="tx1"/>
                </a:solidFill>
                <a:effectLst/>
                <a:latin typeface="Calibri"/>
                <a:ea typeface="Calibri"/>
                <a:cs typeface="Calibri"/>
                <a:sym typeface="Calibri"/>
              </a:rPr>
              <a:t>Trust is an important foundation of vaccine confidence, whether that’s trust in the medical establishment, public health departments, the government, pharmaceutical companies, employers, or local leaders like those in faith-based organizations.</a:t>
            </a:r>
          </a:p>
          <a:p>
            <a:pPr lvl="0"/>
            <a:endParaRPr lang="en-US" sz="1200" b="0" i="0" u="none" strike="noStrike" kern="1200" cap="none">
              <a:solidFill>
                <a:schemeClr val="tx1"/>
              </a:solidFill>
              <a:effectLst/>
              <a:latin typeface="Calibri"/>
              <a:ea typeface="Calibri"/>
              <a:cs typeface="Calibri"/>
              <a:sym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a:effectLst/>
                <a:latin typeface="Segoe UI" panose="020B0502040204020203" pitchFamily="34" charset="0"/>
              </a:rPr>
              <a:t>A key component of this trust exists outside of the scope of CDC and even modern medicine/public health. It involves leaning on trusted messengers, leaders in communities disproportionately affected by COVID-19. This also extends out to other vaccine-preventable diseases beyond COVID-19.</a:t>
            </a:r>
            <a:endParaRPr lang="en-US" sz="1800">
              <a:effectLst/>
              <a:latin typeface="Arial" panose="020B0604020202020204" pitchFamily="34" charset="0"/>
            </a:endParaRPr>
          </a:p>
          <a:p>
            <a:endParaRPr lang="en-US"/>
          </a:p>
          <a:p>
            <a:endParaRPr lang="en-US"/>
          </a:p>
          <a:p>
            <a:pPr marL="0" lvl="0" indent="0" algn="l" rtl="0">
              <a:lnSpc>
                <a:spcPct val="100000"/>
              </a:lnSpc>
              <a:spcBef>
                <a:spcPts val="0"/>
              </a:spcBef>
              <a:spcAft>
                <a:spcPts val="0"/>
              </a:spcAft>
              <a:buSzPts val="1400"/>
              <a:buNone/>
            </a:pPr>
            <a:endParaRPr/>
          </a:p>
        </p:txBody>
      </p:sp>
      <p:sp>
        <p:nvSpPr>
          <p:cNvPr id="344" name="Google Shape;3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33669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build vaccine confidence, CDC works closely with a wide variety of partners, and faith-based organizations and their networks are very important leaders in this effort. </a:t>
            </a:r>
          </a:p>
          <a:p>
            <a:endParaRPr lang="en-US"/>
          </a:p>
          <a:p>
            <a:r>
              <a:rPr lang="en-US"/>
              <a:t>In fact, a recent article in </a:t>
            </a:r>
            <a:r>
              <a:rPr lang="en-US" i="1"/>
              <a:t>Public Health Reports </a:t>
            </a:r>
            <a:r>
              <a:rPr lang="en-US"/>
              <a:t>touted faith-based organizations as “key players historically in public health outreach in the United States and globally,” with examples of their contributions to malaria control, HIV/AIDS relief, and other efforts.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31357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drive home the point of how important faith-based organizations are in increasing vaccine confidence among communities, I'd like to share a short video clip shared with us by the University of Kentucky, which partners with faith-based organizations for its community health days. This work was supported by the Health Resources and Services Administration of the US Department for Health and Human Services.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a:t>
            </a:fld>
            <a:endParaRPr lang="en-US"/>
          </a:p>
        </p:txBody>
      </p:sp>
    </p:spTree>
    <p:extLst>
      <p:ext uri="{BB962C8B-B14F-4D97-AF65-F5344CB8AC3E}">
        <p14:creationId xmlns:p14="http://schemas.microsoft.com/office/powerpoint/2010/main" val="52487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On this slide, I have listed a few of the areas in which CDC has partnered with faith-based organizations to increase vaccine confidence. Note, however, that CDC is a large agency, so this is not a fully representative list.</a:t>
            </a:r>
          </a:p>
          <a:p>
            <a:endParaRPr lang="en-US"/>
          </a:p>
          <a:p>
            <a:r>
              <a:rPr lang="en-US"/>
              <a:t>Some of this work includes… [read the slide]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9876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t>While CDC supports a variety of partnerships with faith-based organizations, I’m going to focus on those supported by the </a:t>
            </a:r>
            <a:r>
              <a:rPr lang="en-US" i="1"/>
              <a:t>Partnering for Vaccine Equity </a:t>
            </a:r>
            <a:r>
              <a:rPr lang="en-US" i="0"/>
              <a:t>program, as that is the program I support.</a:t>
            </a:r>
          </a:p>
          <a:p>
            <a:endParaRPr lang="en-US" i="0"/>
          </a:p>
          <a:p>
            <a:r>
              <a:rPr lang="en-US" b="1"/>
              <a:t>Program Overview</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b="0">
                <a:solidFill>
                  <a:srgbClr val="2D2C2C"/>
                </a:solidFill>
                <a:cs typeface="Calibri" panose="020F0502020204030204" pitchFamily="34" charset="0"/>
              </a:rPr>
              <a:t>The </a:t>
            </a:r>
            <a:r>
              <a:rPr lang="en-US" sz="1600" b="0" i="1">
                <a:solidFill>
                  <a:srgbClr val="2D2C2C"/>
                </a:solidFill>
                <a:cs typeface="Calibri" panose="020F0502020204030204" pitchFamily="34" charset="0"/>
              </a:rPr>
              <a:t>Partnering for Vaccine Equity </a:t>
            </a:r>
            <a:r>
              <a:rPr lang="en-US" sz="1600" b="0">
                <a:solidFill>
                  <a:srgbClr val="2D2C2C"/>
                </a:solidFill>
                <a:cs typeface="Calibri" panose="020F0502020204030204" pitchFamily="34" charset="0"/>
              </a:rPr>
              <a:t>program supports efforts to increase influenza and COVID-19 vaccination coverage for adults in racial and/or ethnic populations experiencing disparities in the United States. This includes funding national organizations who partner with faith-based organizations at the community level to equip influential messengers by providing trainings and materials, increase vaccination opportunities and enhance provider partnerships, and establish partnerships with state and local health departments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b="0">
                <a:solidFill>
                  <a:srgbClr val="2D2C2C"/>
                </a:solidFill>
                <a:cs typeface="Calibri" panose="020F0502020204030204" pitchFamily="34" charset="0"/>
              </a:rPr>
              <a:t>Partners of the program receive hands-on technical assistance from CDC and other partners, as well as guidance on using data to inform their outreach efforts.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b="0">
                <a:solidFill>
                  <a:srgbClr val="2D2C2C"/>
                </a:solidFill>
                <a:cs typeface="Calibri" panose="020F0502020204030204" pitchFamily="34" charset="0"/>
              </a:rPr>
              <a:t>CDC is also providing partners, immunization awardees, and other stakeholders with communications and resources that share best practices and strategies. </a:t>
            </a:r>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4369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I’m going to expand a bit on what the peer learning and one-on-one technical assistance looks like, but first I thought it would be helpful to give you an idea of who the funded partners are.</a:t>
            </a:r>
          </a:p>
          <a:p>
            <a:endParaRPr lang="en-US"/>
          </a:p>
          <a:p>
            <a:r>
              <a:rPr lang="en-US" dirty="0"/>
              <a:t>In November, CDC published an interactive map of the more than 500 organizations funded through </a:t>
            </a:r>
            <a:r>
              <a:rPr lang="en-US" i="1" dirty="0"/>
              <a:t>Partnering for Vaccine Equity</a:t>
            </a:r>
            <a:r>
              <a:rPr lang="en-US" i="0" dirty="0"/>
              <a:t>. If you look at this screenshot, where it says “Organization Name,” you can see a church right at the top of the list.</a:t>
            </a:r>
            <a:endParaRPr lang="en-US" i="0" dirty="0">
              <a:cs typeface="Calibri"/>
            </a:endParaRPr>
          </a:p>
          <a:p>
            <a:endParaRPr lang="en-US" i="0"/>
          </a:p>
          <a:p>
            <a:r>
              <a:rPr lang="en-US" i="0" dirty="0"/>
              <a:t>If you’d like to explore this map for yourself, I have created a shortened link for you, which you can see at the bottom of the screen. It’s bit.ly/P4VEPartners. Just go to your browser and type in bit dot L Y, slash capital P, number 4, capital V, capital E, then partners with a capital P.</a:t>
            </a:r>
            <a:endParaRPr lang="en-US" i="0" dirty="0">
              <a:cs typeface="Calibri"/>
            </a:endParaRPr>
          </a:p>
          <a:p>
            <a:endParaRPr lang="en-US" i="0"/>
          </a:p>
          <a:p>
            <a:r>
              <a:rPr lang="en-US" i="0" dirty="0"/>
              <a:t>Once you get there, you can scroll through the entire list, or sort by Organization Type, State, or Primary Recipient.</a:t>
            </a:r>
            <a:endParaRPr lang="en-US" i="0" dirty="0">
              <a:cs typeface="Calibri"/>
            </a:endParaRPr>
          </a:p>
          <a:p>
            <a:endParaRPr lang="en-US" i="0"/>
          </a:p>
          <a:p>
            <a:r>
              <a:rPr lang="en-US" i="0" dirty="0"/>
              <a:t>For instance, if you search by Primary Recipient (CLICK FOR ANIMATION) and then select “CNBC,” which stands for the Conference of National Black Churches (CLICK AGAIN), you’ll see a list of churches which are sub-recipients of the funding to CNBC, and where they are located.</a:t>
            </a:r>
            <a:r>
              <a:rPr lang="en-US" dirty="0"/>
              <a:t> This is just one example of how to use this resource, which of course is returning churches. However, I should also note that we partner with many faith-based organizations, including the Buddhist Tzu Chi Medical Foundation in California, the Dar Al-Hijrah Islamic Center in Virginia, the Jewish Vocational Service Bureau of Kansas City, Missouri, and many more.</a:t>
            </a:r>
            <a:endParaRPr lang="en-US" i="0"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7578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a:t>On a previous slide, I mentioned that </a:t>
            </a:r>
            <a:r>
              <a:rPr lang="en-US" sz="1600">
                <a:solidFill>
                  <a:srgbClr val="000000"/>
                </a:solidFill>
                <a:latin typeface="Calibri" panose="020F0502020204030204" pitchFamily="34" charset="0"/>
                <a:cs typeface="Calibri" panose="020F0502020204030204" pitchFamily="34" charset="0"/>
              </a:rPr>
              <a:t>CDC provides hands-on support through peer-learning sessions, expert and 1:1 coaching, materials sharing, and data analytics support. So what does that actually look like?</a:t>
            </a:r>
          </a:p>
          <a:p>
            <a:endParaRPr lang="en-US" sz="1600">
              <a:solidFill>
                <a:srgbClr val="000000"/>
              </a:solidFill>
              <a:latin typeface="Calibri" panose="020F0502020204030204" pitchFamily="34" charset="0"/>
              <a:cs typeface="Calibri" panose="020F0502020204030204" pitchFamily="34" charset="0"/>
            </a:endParaRPr>
          </a:p>
          <a:p>
            <a:r>
              <a:rPr lang="en-US" sz="1600">
                <a:solidFill>
                  <a:srgbClr val="000000"/>
                </a:solidFill>
                <a:latin typeface="Calibri" panose="020F0502020204030204" pitchFamily="34" charset="0"/>
                <a:cs typeface="Calibri" panose="020F0502020204030204" pitchFamily="34" charset="0"/>
              </a:rPr>
              <a:t>(CLICK MOUSE) One of the ways in which CDC supports its partners, including faith-based organizations, is through its Learning Community. This provide opportunities for peer-learning, including through webinars at which funded partners share their best practices. I’ve displayed an example of a past webinar on the topic of equipping trusted messengers.</a:t>
            </a:r>
          </a:p>
          <a:p>
            <a:endParaRPr lang="en-US" sz="1600">
              <a:solidFill>
                <a:srgbClr val="000000"/>
              </a:solidFill>
              <a:latin typeface="Calibri" panose="020F0502020204030204" pitchFamily="34" charset="0"/>
              <a:cs typeface="Calibri" panose="020F0502020204030204" pitchFamily="34" charset="0"/>
            </a:endParaRPr>
          </a:p>
          <a:p>
            <a:r>
              <a:rPr lang="en-US" sz="1600">
                <a:solidFill>
                  <a:srgbClr val="000000"/>
                </a:solidFill>
                <a:latin typeface="Calibri" panose="020F0502020204030204" pitchFamily="34" charset="0"/>
                <a:cs typeface="Calibri" panose="020F0502020204030204" pitchFamily="34" charset="0"/>
              </a:rPr>
              <a:t>(CLICK MOUSE) In addition to these bigger events, funded partners also have the opportunity to attend smaller “Office Hours” events, where they can ask the experts their questions directly. One-one-one support is also provided through CDC’s project officers, who serve as points of contact and provide technical assistance along the way.</a:t>
            </a:r>
          </a:p>
          <a:p>
            <a:endParaRPr lang="en-US" sz="1600">
              <a:solidFill>
                <a:srgbClr val="000000"/>
              </a:solidFill>
              <a:latin typeface="Calibri" panose="020F0502020204030204" pitchFamily="34" charset="0"/>
              <a:cs typeface="Calibri" panose="020F0502020204030204" pitchFamily="34" charset="0"/>
            </a:endParaRPr>
          </a:p>
          <a:p>
            <a:r>
              <a:rPr lang="en-US" sz="1600">
                <a:solidFill>
                  <a:srgbClr val="000000"/>
                </a:solidFill>
                <a:latin typeface="Calibri" panose="020F0502020204030204" pitchFamily="34" charset="0"/>
                <a:cs typeface="Calibri" panose="020F0502020204030204" pitchFamily="34" charset="0"/>
              </a:rPr>
              <a:t>(CLICK MOUSE) In terms of Materials Sharing, CDC has funded the development of a Learning Community website where funded partners can share and access information relevant to increasing vaccine confidence and vaccine uptake at the community level. Here, I’ve included a screenshot showing discussion board posts related to faith-based organizations.</a:t>
            </a:r>
          </a:p>
          <a:p>
            <a:endParaRPr lang="en-US" sz="1600">
              <a:solidFill>
                <a:srgbClr val="000000"/>
              </a:solidFill>
              <a:latin typeface="Calibri" panose="020F0502020204030204" pitchFamily="34" charset="0"/>
              <a:cs typeface="Calibri" panose="020F0502020204030204" pitchFamily="34" charset="0"/>
            </a:endParaRPr>
          </a:p>
          <a:p>
            <a:r>
              <a:rPr lang="en-US" sz="1600">
                <a:solidFill>
                  <a:srgbClr val="000000"/>
                </a:solidFill>
                <a:latin typeface="Calibri" panose="020F0502020204030204" pitchFamily="34" charset="0"/>
                <a:cs typeface="Calibri" panose="020F0502020204030204" pitchFamily="34" charset="0"/>
              </a:rPr>
              <a:t>(CLICK MOUSE) Finally, </a:t>
            </a:r>
            <a:r>
              <a:rPr lang="en-US" sz="1600" i="1">
                <a:solidFill>
                  <a:srgbClr val="000000"/>
                </a:solidFill>
                <a:latin typeface="Calibri" panose="020F0502020204030204" pitchFamily="34" charset="0"/>
                <a:cs typeface="Calibri" panose="020F0502020204030204" pitchFamily="34" charset="0"/>
              </a:rPr>
              <a:t>Partnering for Vaccine Equity </a:t>
            </a:r>
            <a:r>
              <a:rPr lang="en-US" sz="1600" i="0">
                <a:solidFill>
                  <a:srgbClr val="000000"/>
                </a:solidFill>
                <a:latin typeface="Calibri" panose="020F0502020204030204" pitchFamily="34" charset="0"/>
                <a:cs typeface="Calibri" panose="020F0502020204030204" pitchFamily="34" charset="0"/>
              </a:rPr>
              <a:t>provides data-informed technical assistance to its funded partners. </a:t>
            </a:r>
            <a:r>
              <a:rPr lang="en-US" sz="1600" b="0" i="0">
                <a:solidFill>
                  <a:srgbClr val="000000"/>
                </a:solidFill>
                <a:effectLst/>
                <a:latin typeface="Times New Roman" panose="02020603050405020304" pitchFamily="18" charset="0"/>
                <a:cs typeface="Calibri" panose="020F0502020204030204" pitchFamily="34" charset="0"/>
              </a:rPr>
              <a:t>That can take the form of analyses of populations within a given geographic boundary, looking for members of a priority population with given health risks, such as diabetes. These data can inform vaccination campaigns and allow partners to tailor their outreach to specific populations.</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62088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a:t>So what are the results of this partnership? Let’s take a look at one of our funded partners, the Conference of National Black Churches, or CNBC.</a:t>
            </a:r>
          </a:p>
          <a:p>
            <a:endParaRPr lang="en-US"/>
          </a:p>
          <a:p>
            <a:r>
              <a:rPr lang="en-US" b="1" i="0">
                <a:solidFill>
                  <a:srgbClr val="360202"/>
                </a:solidFill>
                <a:effectLst/>
                <a:latin typeface="+mj-lt"/>
              </a:rPr>
              <a:t>Background</a:t>
            </a:r>
            <a:endParaRPr lang="en-US" b="0" i="1">
              <a:solidFill>
                <a:srgbClr val="360202"/>
              </a:solidFill>
              <a:effectLst/>
              <a:latin typeface="+mj-lt"/>
            </a:endParaRPr>
          </a:p>
          <a:p>
            <a:pPr marL="171450" indent="-171450">
              <a:buFont typeface="Arial" panose="020B0604020202020204" pitchFamily="34" charset="0"/>
              <a:buChar char="•"/>
            </a:pPr>
            <a:r>
              <a:rPr lang="en-US" b="0" i="0">
                <a:solidFill>
                  <a:srgbClr val="360202"/>
                </a:solidFill>
                <a:effectLst/>
                <a:latin typeface="+mj-lt"/>
              </a:rPr>
              <a:t>CNBC is comprised of the national leadership of the seven largest historically Black denominations in America. The organization represents more than 80% of African American Christians across this nation that have a combined membership of over 20 million people and 30,000 congregations. Their mission is to speak with a unified voice of black religious bodies that seeks to improve the quality of life for African Americans as they seek to reach their full potential in American society. </a:t>
            </a:r>
          </a:p>
          <a:p>
            <a:endParaRPr lang="en-US" b="0" i="0">
              <a:solidFill>
                <a:srgbClr val="360202"/>
              </a:solidFill>
              <a:effectLst/>
              <a:latin typeface="+mj-lt"/>
            </a:endParaRPr>
          </a:p>
          <a:p>
            <a:r>
              <a:rPr lang="en-US" b="1" i="0">
                <a:solidFill>
                  <a:srgbClr val="360202"/>
                </a:solidFill>
                <a:effectLst/>
                <a:latin typeface="+mj-lt"/>
              </a:rPr>
              <a:t>Recent Activities</a:t>
            </a:r>
          </a:p>
          <a:p>
            <a:pPr marL="171450" indent="-171450">
              <a:buFont typeface="Arial" panose="020B0604020202020204" pitchFamily="34" charset="0"/>
              <a:buChar char="•"/>
            </a:pPr>
            <a:r>
              <a:rPr lang="en-US" sz="1600">
                <a:solidFill>
                  <a:srgbClr val="2D2C2C"/>
                </a:solidFill>
                <a:latin typeface="+mj-lt"/>
                <a:cs typeface="Calibri" panose="020F0502020204030204" pitchFamily="34" charset="0"/>
              </a:rPr>
              <a:t>CNBC’s national campaign to promote COVID-19 vaccination and broaden their denominational and extra-denominational reach to address disparities in adult vaccination began in September and was expanded in October to include additional predominantly White denominations with significant African American membership, including: Disciples of Christ, United Methodist, United Church of Christ, and Presbyterian USA. </a:t>
            </a:r>
          </a:p>
          <a:p>
            <a:pPr marL="171450" indent="-171450">
              <a:buFont typeface="Arial" panose="020B0604020202020204" pitchFamily="34" charset="0"/>
              <a:buChar char="•"/>
            </a:pPr>
            <a:r>
              <a:rPr lang="en-US" sz="1600">
                <a:solidFill>
                  <a:srgbClr val="2D2C2C"/>
                </a:solidFill>
                <a:latin typeface="+mj-lt"/>
                <a:cs typeface="Calibri" panose="020F0502020204030204" pitchFamily="34" charset="0"/>
              </a:rPr>
              <a:t>Over the past months, CNBC reported adding 35 new churches as vaccination sites, training over 2100 pastors, and administering nearly 300,000 vaccines cumulatively. </a:t>
            </a:r>
          </a:p>
          <a:p>
            <a:pPr marL="171450" indent="-171450">
              <a:buFont typeface="Arial" panose="020B0604020202020204" pitchFamily="34" charset="0"/>
              <a:buChar char="•"/>
            </a:pPr>
            <a:r>
              <a:rPr lang="en-US" sz="1600">
                <a:solidFill>
                  <a:srgbClr val="2D2C2C"/>
                </a:solidFill>
                <a:latin typeface="+mj-lt"/>
                <a:cs typeface="Calibri" panose="020F0502020204030204" pitchFamily="34" charset="0"/>
              </a:rPr>
              <a:t>In partnership with Rev. Dr. Terri Hord Owens, the first African American and first female president in the history of a predominantly White denomination, Disciples of Christ, CNBC trained around 30 of their pastors through the organization’s vaccine education webinars during the month of October and more are expected through the end of 2021.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a:solidFill>
                  <a:srgbClr val="2D2C2C"/>
                </a:solidFill>
                <a:latin typeface="+mj-lt"/>
                <a:cs typeface="Calibri" panose="020F0502020204030204" pitchFamily="34" charset="0"/>
              </a:rPr>
              <a:t>Additionally, </a:t>
            </a:r>
            <a:r>
              <a:rPr lang="en-US" sz="1600">
                <a:solidFill>
                  <a:srgbClr val="2D2C2C"/>
                </a:solidFill>
                <a:latin typeface="Calibri" panose="020F0502020204030204" pitchFamily="34" charset="0"/>
                <a:cs typeface="Calibri" panose="020F0502020204030204" pitchFamily="34" charset="0"/>
              </a:rPr>
              <a:t>CNBC launched a new partnership with NAACP, a non-religious, non-partisan civil rights organization, to help equip pastors and ministers of Black churches with training and messaging to overcome vaccine hesitancy among their membership.</a:t>
            </a:r>
            <a:endParaRPr lang="en-US" sz="1600">
              <a:solidFill>
                <a:srgbClr val="2D2C2C"/>
              </a:solidFill>
              <a:latin typeface="+mj-lt"/>
              <a:cs typeface="Calibri" panose="020F0502020204030204" pitchFamily="34" charset="0"/>
            </a:endParaRPr>
          </a:p>
          <a:p>
            <a:pPr marL="0" indent="0">
              <a:buFont typeface="Arial" panose="020B0604020202020204" pitchFamily="34" charset="0"/>
              <a:buNone/>
            </a:pPr>
            <a:endParaRPr lang="en-US" sz="1600">
              <a:solidFill>
                <a:srgbClr val="2D2C2C"/>
              </a:solidFill>
              <a:latin typeface="+mj-lt"/>
              <a:cs typeface="Calibri" panose="020F0502020204030204" pitchFamily="34" charset="0"/>
            </a:endParaRPr>
          </a:p>
          <a:p>
            <a:pPr marL="0" indent="0">
              <a:buFont typeface="Arial" panose="020B0604020202020204" pitchFamily="34" charset="0"/>
              <a:buNone/>
            </a:pPr>
            <a:r>
              <a:rPr lang="en-US" sz="1600" b="1">
                <a:solidFill>
                  <a:srgbClr val="2D2C2C"/>
                </a:solidFill>
                <a:latin typeface="+mj-lt"/>
                <a:cs typeface="Calibri" panose="020F0502020204030204" pitchFamily="34" charset="0"/>
              </a:rPr>
              <a:t>Success Story</a:t>
            </a:r>
          </a:p>
          <a:p>
            <a:pPr marL="171450" indent="-171450">
              <a:buFont typeface="Arial" panose="020B0604020202020204" pitchFamily="34" charset="0"/>
              <a:buChar char="•"/>
            </a:pPr>
            <a:r>
              <a:rPr lang="en-US" sz="1600">
                <a:solidFill>
                  <a:srgbClr val="2D2C2C"/>
                </a:solidFill>
                <a:latin typeface="+mj-lt"/>
                <a:cs typeface="Calibri" panose="020F0502020204030204" pitchFamily="34" charset="0"/>
              </a:rPr>
              <a:t>An example of a success story of one of CNBC’s partners is St. Phillip AME Church in Decatur, Georgia, who holds vaccine clinics every Thursday. </a:t>
            </a:r>
          </a:p>
          <a:p>
            <a:pPr marL="171450" indent="-171450">
              <a:buFont typeface="Arial" panose="020B0604020202020204" pitchFamily="34" charset="0"/>
              <a:buChar char="•"/>
            </a:pPr>
            <a:r>
              <a:rPr lang="en-US" sz="1600">
                <a:solidFill>
                  <a:srgbClr val="2D2C2C"/>
                </a:solidFill>
                <a:latin typeface="+mj-lt"/>
                <a:cs typeface="Calibri" panose="020F0502020204030204" pitchFamily="34" charset="0"/>
              </a:rPr>
              <a:t>In October, they gave a total of 499 Vaccines, 90% of them boosters. Individuals can choose what vaccine they would like to have, within CDC guidelines of mixing and matching vaccine with booster. </a:t>
            </a:r>
          </a:p>
          <a:p>
            <a:pPr marL="171450" indent="-171450">
              <a:buFont typeface="Arial" panose="020B0604020202020204" pitchFamily="34" charset="0"/>
              <a:buChar char="•"/>
            </a:pPr>
            <a:r>
              <a:rPr lang="en-US" sz="1600">
                <a:solidFill>
                  <a:srgbClr val="2D2C2C"/>
                </a:solidFill>
                <a:latin typeface="+mj-lt"/>
                <a:cs typeface="Calibri" panose="020F0502020204030204" pitchFamily="34" charset="0"/>
              </a:rPr>
              <a:t>St Phillip also planned to conduct two separate 4-day events in which they expected to vaccinate over 1,000 people a day in November.</a:t>
            </a:r>
          </a:p>
          <a:p>
            <a:pPr marL="0" indent="0">
              <a:buFont typeface="Arial" panose="020B0604020202020204" pitchFamily="34" charset="0"/>
              <a:buNone/>
            </a:pPr>
            <a:endParaRPr lang="en-US" sz="1600">
              <a:solidFill>
                <a:srgbClr val="2D2C2C"/>
              </a:solidFill>
              <a:latin typeface="+mj-lt"/>
              <a:cs typeface="Calibri" panose="020F0502020204030204" pitchFamily="34" charset="0"/>
            </a:endParaRPr>
          </a:p>
          <a:p>
            <a:pPr marL="0" indent="0">
              <a:buFont typeface="Arial" panose="020B0604020202020204" pitchFamily="34" charset="0"/>
              <a:buNone/>
            </a:pPr>
            <a:r>
              <a:rPr lang="en-US" sz="1600" b="1">
                <a:solidFill>
                  <a:srgbClr val="2D2C2C"/>
                </a:solidFill>
                <a:latin typeface="+mj-lt"/>
                <a:cs typeface="Calibri" panose="020F0502020204030204" pitchFamily="34" charset="0"/>
              </a:rPr>
              <a:t>Lessons Learned</a:t>
            </a:r>
          </a:p>
          <a:p>
            <a:pPr marL="171450" indent="-171450">
              <a:buFont typeface="Arial" panose="020B0604020202020204" pitchFamily="34" charset="0"/>
              <a:buChar char="•"/>
            </a:pPr>
            <a:r>
              <a:rPr lang="en-US" sz="1600">
                <a:solidFill>
                  <a:srgbClr val="2D2C2C"/>
                </a:solidFill>
                <a:latin typeface="Calibri" panose="020F0502020204030204" pitchFamily="34" charset="0"/>
                <a:cs typeface="Calibri" panose="020F0502020204030204" pitchFamily="34" charset="0"/>
              </a:rPr>
              <a:t>People involved in the communities are very influential.</a:t>
            </a:r>
          </a:p>
          <a:p>
            <a:pPr marL="171450" indent="-171450">
              <a:buFont typeface="Arial" panose="020B0604020202020204" pitchFamily="34" charset="0"/>
              <a:buChar char="•"/>
            </a:pPr>
            <a:r>
              <a:rPr lang="en-US" sz="1600">
                <a:solidFill>
                  <a:srgbClr val="2D2C2C"/>
                </a:solidFill>
                <a:latin typeface="Calibri" panose="020F0502020204030204" pitchFamily="34" charset="0"/>
                <a:cs typeface="Calibri" panose="020F0502020204030204" pitchFamily="34" charset="0"/>
              </a:rPr>
              <a:t>Changing attitudes and overcoming hesitancy takes time. Building and rebuilding trust takes time. It’s important to be patient and keep going little by little.</a:t>
            </a:r>
          </a:p>
          <a:p>
            <a:pPr marL="171450" indent="-171450">
              <a:buFont typeface="Arial" panose="020B0604020202020204" pitchFamily="34" charset="0"/>
              <a:buChar char="•"/>
            </a:pPr>
            <a:r>
              <a:rPr lang="en-US" sz="1600">
                <a:solidFill>
                  <a:srgbClr val="2D2C2C"/>
                </a:solidFill>
                <a:latin typeface="Calibri" panose="020F0502020204030204" pitchFamily="34" charset="0"/>
                <a:cs typeface="Calibri" panose="020F0502020204030204" pitchFamily="34" charset="0"/>
              </a:rPr>
              <a:t>Listen and don’t assume – it’s important to have discussions and not shy away from opposition and differing voices.</a:t>
            </a:r>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90554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a:solidFill>
                  <a:schemeClr val="tx2"/>
                </a:solidFill>
                <a:latin typeface="+mj-lt"/>
                <a:ea typeface="Calibri" panose="020F0502020204030204" pitchFamily="34" charset="0"/>
                <a:cs typeface="Times New Roman" panose="02020603050405020304" pitchFamily="18" charset="0"/>
              </a:rPr>
              <a:t> </a:t>
            </a:r>
            <a:r>
              <a:rPr lang="en-US" sz="9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15854685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06A71"/>
        </a:solidFill>
        <a:effectLst/>
      </p:bgPr>
    </p:bg>
    <p:spTree>
      <p:nvGrpSpPr>
        <p:cNvPr id="1" name="Shape 37"/>
        <p:cNvGrpSpPr/>
        <p:nvPr/>
      </p:nvGrpSpPr>
      <p:grpSpPr>
        <a:xfrm>
          <a:off x="0" y="0"/>
          <a:ext cx="0" cy="0"/>
          <a:chOff x="0" y="0"/>
          <a:chExt cx="0" cy="0"/>
        </a:xfrm>
      </p:grpSpPr>
      <p:sp>
        <p:nvSpPr>
          <p:cNvPr id="38" name="Google Shape;38;p68"/>
          <p:cNvSpPr txBox="1">
            <a:spLocks noGrp="1"/>
          </p:cNvSpPr>
          <p:nvPr>
            <p:ph type="title"/>
          </p:nvPr>
        </p:nvSpPr>
        <p:spPr>
          <a:xfrm>
            <a:off x="239485" y="3255151"/>
            <a:ext cx="110598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chemeClr val="lt2"/>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39" name="Google Shape;39;p68"/>
          <p:cNvSpPr txBox="1">
            <a:spLocks noGrp="1"/>
          </p:cNvSpPr>
          <p:nvPr>
            <p:ph type="body" idx="1"/>
          </p:nvPr>
        </p:nvSpPr>
        <p:spPr>
          <a:xfrm>
            <a:off x="239484" y="4688982"/>
            <a:ext cx="10363200" cy="568325"/>
          </a:xfrm>
          <a:prstGeom prst="rect">
            <a:avLst/>
          </a:prstGeom>
          <a:noFill/>
          <a:ln>
            <a:noFill/>
          </a:ln>
        </p:spPr>
        <p:txBody>
          <a:bodyPr spcFirstLastPara="1" wrap="square" lIns="91425" tIns="45700" rIns="91425" bIns="45700" anchor="b" anchorCtr="0">
            <a:noAutofit/>
          </a:bodyPr>
          <a:lstStyle>
            <a:lvl1pPr marL="457200" lvl="0" indent="-228600" algn="l">
              <a:lnSpc>
                <a:spcPct val="109973"/>
              </a:lnSpc>
              <a:spcBef>
                <a:spcPts val="533"/>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a:lnSpc>
                <a:spcPct val="100000"/>
              </a:lnSpc>
              <a:spcBef>
                <a:spcPts val="480"/>
              </a:spcBef>
              <a:spcAft>
                <a:spcPts val="0"/>
              </a:spcAft>
              <a:buClr>
                <a:srgbClr val="8898E5"/>
              </a:buClr>
              <a:buSzPts val="2400"/>
              <a:buNone/>
              <a:defRPr sz="2400">
                <a:solidFill>
                  <a:srgbClr val="8898E5"/>
                </a:solidFill>
              </a:defRPr>
            </a:lvl2pPr>
            <a:lvl3pPr marL="1371600" lvl="2" indent="-228600" algn="l">
              <a:lnSpc>
                <a:spcPct val="100000"/>
              </a:lnSpc>
              <a:spcBef>
                <a:spcPts val="427"/>
              </a:spcBef>
              <a:spcAft>
                <a:spcPts val="0"/>
              </a:spcAft>
              <a:buClr>
                <a:srgbClr val="8898E5"/>
              </a:buClr>
              <a:buSzPts val="2133"/>
              <a:buNone/>
              <a:defRPr sz="2133">
                <a:solidFill>
                  <a:srgbClr val="8898E5"/>
                </a:solidFill>
              </a:defRPr>
            </a:lvl3pPr>
            <a:lvl4pPr marL="1828800" lvl="3" indent="-228600" algn="l">
              <a:lnSpc>
                <a:spcPct val="100000"/>
              </a:lnSpc>
              <a:spcBef>
                <a:spcPts val="373"/>
              </a:spcBef>
              <a:spcAft>
                <a:spcPts val="0"/>
              </a:spcAft>
              <a:buClr>
                <a:srgbClr val="8898E5"/>
              </a:buClr>
              <a:buSzPts val="1867"/>
              <a:buNone/>
              <a:defRPr sz="1867">
                <a:solidFill>
                  <a:srgbClr val="8898E5"/>
                </a:solidFill>
              </a:defRPr>
            </a:lvl4pPr>
            <a:lvl5pPr marL="2286000" lvl="4" indent="-228600" algn="l">
              <a:lnSpc>
                <a:spcPct val="100000"/>
              </a:lnSpc>
              <a:spcBef>
                <a:spcPts val="373"/>
              </a:spcBef>
              <a:spcAft>
                <a:spcPts val="0"/>
              </a:spcAft>
              <a:buClr>
                <a:srgbClr val="8898E5"/>
              </a:buClr>
              <a:buSzPts val="1867"/>
              <a:buNone/>
              <a:defRPr sz="1867">
                <a:solidFill>
                  <a:srgbClr val="8898E5"/>
                </a:solidFill>
              </a:defRPr>
            </a:lvl5pPr>
            <a:lvl6pPr marL="2743200" lvl="5" indent="-228600" algn="l">
              <a:lnSpc>
                <a:spcPct val="100000"/>
              </a:lnSpc>
              <a:spcBef>
                <a:spcPts val="373"/>
              </a:spcBef>
              <a:spcAft>
                <a:spcPts val="0"/>
              </a:spcAft>
              <a:buClr>
                <a:srgbClr val="8898E5"/>
              </a:buClr>
              <a:buSzPts val="1867"/>
              <a:buNone/>
              <a:defRPr sz="1867">
                <a:solidFill>
                  <a:srgbClr val="8898E5"/>
                </a:solidFill>
              </a:defRPr>
            </a:lvl6pPr>
            <a:lvl7pPr marL="3200400" lvl="6" indent="-228600" algn="l">
              <a:lnSpc>
                <a:spcPct val="100000"/>
              </a:lnSpc>
              <a:spcBef>
                <a:spcPts val="373"/>
              </a:spcBef>
              <a:spcAft>
                <a:spcPts val="0"/>
              </a:spcAft>
              <a:buClr>
                <a:srgbClr val="8898E5"/>
              </a:buClr>
              <a:buSzPts val="1867"/>
              <a:buNone/>
              <a:defRPr sz="1867">
                <a:solidFill>
                  <a:srgbClr val="8898E5"/>
                </a:solidFill>
              </a:defRPr>
            </a:lvl7pPr>
            <a:lvl8pPr marL="3657600" lvl="7" indent="-228600" algn="l">
              <a:lnSpc>
                <a:spcPct val="100000"/>
              </a:lnSpc>
              <a:spcBef>
                <a:spcPts val="373"/>
              </a:spcBef>
              <a:spcAft>
                <a:spcPts val="0"/>
              </a:spcAft>
              <a:buClr>
                <a:srgbClr val="8898E5"/>
              </a:buClr>
              <a:buSzPts val="1867"/>
              <a:buNone/>
              <a:defRPr sz="1867">
                <a:solidFill>
                  <a:srgbClr val="8898E5"/>
                </a:solidFill>
              </a:defRPr>
            </a:lvl8pPr>
            <a:lvl9pPr marL="4114800" lvl="8" indent="-228600" algn="l">
              <a:lnSpc>
                <a:spcPct val="100000"/>
              </a:lnSpc>
              <a:spcBef>
                <a:spcPts val="373"/>
              </a:spcBef>
              <a:spcAft>
                <a:spcPts val="0"/>
              </a:spcAft>
              <a:buClr>
                <a:srgbClr val="8898E5"/>
              </a:buClr>
              <a:buSzPts val="1867"/>
              <a:buNone/>
              <a:defRPr sz="1867">
                <a:solidFill>
                  <a:srgbClr val="8898E5"/>
                </a:solidFill>
              </a:defRPr>
            </a:lvl9pPr>
          </a:lstStyle>
          <a:p>
            <a:endParaRPr/>
          </a:p>
        </p:txBody>
      </p:sp>
    </p:spTree>
    <p:extLst>
      <p:ext uri="{BB962C8B-B14F-4D97-AF65-F5344CB8AC3E}">
        <p14:creationId xmlns:p14="http://schemas.microsoft.com/office/powerpoint/2010/main" val="6436584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lt2"/>
        </a:solidFill>
        <a:effectLst/>
      </p:bgPr>
    </p:bg>
    <p:spTree>
      <p:nvGrpSpPr>
        <p:cNvPr id="1" name="Shape 231"/>
        <p:cNvGrpSpPr/>
        <p:nvPr/>
      </p:nvGrpSpPr>
      <p:grpSpPr>
        <a:xfrm>
          <a:off x="0" y="0"/>
          <a:ext cx="0" cy="0"/>
          <a:chOff x="0" y="0"/>
          <a:chExt cx="0" cy="0"/>
        </a:xfrm>
      </p:grpSpPr>
      <p:pic>
        <p:nvPicPr>
          <p:cNvPr id="232" name="Google Shape;232;p73"/>
          <p:cNvPicPr preferRelativeResize="0"/>
          <p:nvPr/>
        </p:nvPicPr>
        <p:blipFill rotWithShape="1">
          <a:blip r:embed="rId2">
            <a:alphaModFix/>
          </a:blip>
          <a:srcRect b="18140"/>
          <a:stretch/>
        </p:blipFill>
        <p:spPr>
          <a:xfrm>
            <a:off x="2608" y="5668741"/>
            <a:ext cx="12192001" cy="1177559"/>
          </a:xfrm>
          <a:prstGeom prst="rect">
            <a:avLst/>
          </a:prstGeom>
          <a:noFill/>
          <a:ln>
            <a:noFill/>
          </a:ln>
        </p:spPr>
      </p:pic>
      <p:sp>
        <p:nvSpPr>
          <p:cNvPr id="233" name="Google Shape;233;p73"/>
          <p:cNvSpPr txBox="1"/>
          <p:nvPr/>
        </p:nvSpPr>
        <p:spPr>
          <a:xfrm>
            <a:off x="169626" y="3662434"/>
            <a:ext cx="8852455"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D2D2D"/>
                </a:solidFill>
                <a:latin typeface="Calibri"/>
                <a:ea typeface="Calibri"/>
                <a:cs typeface="Calibri"/>
                <a:sym typeface="Calibri"/>
              </a:rPr>
              <a:t>For more information, contact CDC</a:t>
            </a:r>
            <a:br>
              <a:rPr lang="en-US" sz="1600" b="0" i="0" u="none" strike="noStrike" cap="none">
                <a:solidFill>
                  <a:srgbClr val="2D2D2D"/>
                </a:solidFill>
                <a:latin typeface="Calibri"/>
                <a:ea typeface="Calibri"/>
                <a:cs typeface="Calibri"/>
                <a:sym typeface="Calibri"/>
              </a:rPr>
            </a:br>
            <a:r>
              <a:rPr lang="en-US" sz="1600" b="0" i="0" u="none" strike="noStrike" cap="none">
                <a:solidFill>
                  <a:srgbClr val="2D2D2D"/>
                </a:solidFill>
                <a:latin typeface="Calibri"/>
                <a:ea typeface="Calibri"/>
                <a:cs typeface="Calibri"/>
                <a:sym typeface="Calibri"/>
              </a:rPr>
              <a:t>1-800-CDC-INFO (232-4636)</a:t>
            </a:r>
            <a:br>
              <a:rPr lang="en-US" sz="1600" b="0" i="0" u="none" strike="noStrike" cap="none">
                <a:solidFill>
                  <a:srgbClr val="2D2D2D"/>
                </a:solidFill>
                <a:latin typeface="Calibri"/>
                <a:ea typeface="Calibri"/>
                <a:cs typeface="Calibri"/>
                <a:sym typeface="Calibri"/>
              </a:rPr>
            </a:br>
            <a:r>
              <a:rPr lang="en-US" sz="1600" b="0" i="0" u="none" strike="noStrike" cap="none">
                <a:solidFill>
                  <a:srgbClr val="2D2D2D"/>
                </a:solidFill>
                <a:latin typeface="Calibri"/>
                <a:ea typeface="Calibri"/>
                <a:cs typeface="Calibri"/>
                <a:sym typeface="Calibri"/>
              </a:rPr>
              <a:t>TTY:  1-888-232-6348    www.cdc.gov</a:t>
            </a:r>
            <a:br>
              <a:rPr lang="en-US" sz="1600" b="0" i="0" u="none" strike="noStrike" cap="none">
                <a:solidFill>
                  <a:srgbClr val="2D2D2D"/>
                </a:solidFill>
                <a:latin typeface="Calibri"/>
                <a:ea typeface="Calibri"/>
                <a:cs typeface="Calibri"/>
                <a:sym typeface="Calibri"/>
              </a:rPr>
            </a:br>
            <a:br>
              <a:rPr lang="en-US" sz="1600" b="0" i="0" u="none" strike="noStrike" cap="none">
                <a:solidFill>
                  <a:srgbClr val="2D2D2D"/>
                </a:solidFill>
                <a:latin typeface="Calibri"/>
                <a:ea typeface="Calibri"/>
                <a:cs typeface="Calibri"/>
                <a:sym typeface="Calibri"/>
              </a:rPr>
            </a:br>
            <a:br>
              <a:rPr lang="en-US" sz="1600" b="0" i="0" u="none" strike="noStrike" cap="none">
                <a:solidFill>
                  <a:srgbClr val="2D2D2D"/>
                </a:solidFill>
                <a:latin typeface="Calibri"/>
                <a:ea typeface="Calibri"/>
                <a:cs typeface="Calibri"/>
                <a:sym typeface="Calibri"/>
              </a:rPr>
            </a:br>
            <a:r>
              <a:rPr lang="en-US" sz="1600" b="0" i="0" u="none" strike="noStrike" cap="none">
                <a:solidFill>
                  <a:srgbClr val="2D2D2D"/>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sz="1400" b="0" i="0" u="none" strike="noStrike" cap="none">
              <a:solidFill>
                <a:srgbClr val="000000"/>
              </a:solidFill>
              <a:latin typeface="Arial"/>
              <a:ea typeface="Arial"/>
              <a:cs typeface="Arial"/>
              <a:sym typeface="Arial"/>
            </a:endParaRPr>
          </a:p>
        </p:txBody>
      </p:sp>
      <p:pic>
        <p:nvPicPr>
          <p:cNvPr id="234" name="Google Shape;234;p73" descr="Logos of the U.S. Department of Health and Human Services and the Centers for Disease Control and Prevention." title="Logos"/>
          <p:cNvPicPr preferRelativeResize="0"/>
          <p:nvPr/>
        </p:nvPicPr>
        <p:blipFill rotWithShape="1">
          <a:blip r:embed="rId3">
            <a:alphaModFix/>
          </a:blip>
          <a:srcRect/>
          <a:stretch/>
        </p:blipFill>
        <p:spPr>
          <a:xfrm>
            <a:off x="0" y="5662473"/>
            <a:ext cx="12192000" cy="1183824"/>
          </a:xfrm>
          <a:prstGeom prst="rect">
            <a:avLst/>
          </a:prstGeom>
          <a:noFill/>
          <a:ln>
            <a:noFill/>
          </a:ln>
        </p:spPr>
      </p:pic>
      <p:grpSp>
        <p:nvGrpSpPr>
          <p:cNvPr id="235" name="Google Shape;235;p73"/>
          <p:cNvGrpSpPr/>
          <p:nvPr/>
        </p:nvGrpSpPr>
        <p:grpSpPr>
          <a:xfrm>
            <a:off x="0" y="5662473"/>
            <a:ext cx="12192000" cy="1183824"/>
            <a:chOff x="0" y="-11827"/>
            <a:chExt cx="9144000" cy="170018"/>
          </a:xfrm>
        </p:grpSpPr>
        <p:sp>
          <p:nvSpPr>
            <p:cNvPr id="236" name="Google Shape;236;p73"/>
            <p:cNvSpPr/>
            <p:nvPr/>
          </p:nvSpPr>
          <p:spPr>
            <a:xfrm>
              <a:off x="0" y="-11827"/>
              <a:ext cx="522365" cy="170018"/>
            </a:xfrm>
            <a:custGeom>
              <a:avLst/>
              <a:gdLst/>
              <a:ahLst/>
              <a:cxnLst/>
              <a:rect l="l" t="t" r="r" b="b"/>
              <a:pathLst>
                <a:path w="1047115" h="1413510" extrusionOk="0">
                  <a:moveTo>
                    <a:pt x="1046875" y="0"/>
                  </a:moveTo>
                  <a:lnTo>
                    <a:pt x="0" y="0"/>
                  </a:lnTo>
                  <a:lnTo>
                    <a:pt x="0" y="1412925"/>
                  </a:lnTo>
                  <a:lnTo>
                    <a:pt x="869393" y="1412925"/>
                  </a:lnTo>
                  <a:lnTo>
                    <a:pt x="1046875" y="0"/>
                  </a:lnTo>
                  <a:close/>
                </a:path>
              </a:pathLst>
            </a:custGeom>
            <a:solidFill>
              <a:srgbClr val="1030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237" name="Google Shape;237;p73"/>
            <p:cNvSpPr/>
            <p:nvPr/>
          </p:nvSpPr>
          <p:spPr>
            <a:xfrm>
              <a:off x="340051" y="-11827"/>
              <a:ext cx="863535" cy="170018"/>
            </a:xfrm>
            <a:custGeom>
              <a:avLst/>
              <a:gdLst/>
              <a:ahLst/>
              <a:cxnLst/>
              <a:rect l="l" t="t" r="r" b="b"/>
              <a:pathLst>
                <a:path w="1731010" h="1413510" extrusionOk="0">
                  <a:moveTo>
                    <a:pt x="1730918" y="0"/>
                  </a:moveTo>
                  <a:lnTo>
                    <a:pt x="179633" y="0"/>
                  </a:lnTo>
                  <a:lnTo>
                    <a:pt x="0" y="1412925"/>
                  </a:lnTo>
                  <a:lnTo>
                    <a:pt x="1296345" y="1412925"/>
                  </a:lnTo>
                  <a:lnTo>
                    <a:pt x="1730918" y="0"/>
                  </a:lnTo>
                  <a:close/>
                </a:path>
              </a:pathLst>
            </a:custGeom>
            <a:solidFill>
              <a:srgbClr val="1D56B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238" name="Google Shape;238;p73"/>
            <p:cNvSpPr/>
            <p:nvPr/>
          </p:nvSpPr>
          <p:spPr>
            <a:xfrm>
              <a:off x="878274" y="-11827"/>
              <a:ext cx="1343452" cy="170018"/>
            </a:xfrm>
            <a:custGeom>
              <a:avLst/>
              <a:gdLst/>
              <a:ahLst/>
              <a:cxnLst/>
              <a:rect l="l" t="t" r="r" b="b"/>
              <a:pathLst>
                <a:path w="2693035" h="1413510" extrusionOk="0">
                  <a:moveTo>
                    <a:pt x="2692774" y="0"/>
                  </a:moveTo>
                  <a:lnTo>
                    <a:pt x="435654" y="0"/>
                  </a:lnTo>
                  <a:lnTo>
                    <a:pt x="0" y="1412925"/>
                  </a:lnTo>
                  <a:lnTo>
                    <a:pt x="1878492" y="1412925"/>
                  </a:lnTo>
                  <a:lnTo>
                    <a:pt x="2692774" y="0"/>
                  </a:lnTo>
                  <a:close/>
                </a:path>
              </a:pathLst>
            </a:custGeom>
            <a:solidFill>
              <a:srgbClr val="1030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239" name="Google Shape;239;p73"/>
            <p:cNvSpPr/>
            <p:nvPr/>
          </p:nvSpPr>
          <p:spPr>
            <a:xfrm>
              <a:off x="1654598" y="-11827"/>
              <a:ext cx="1362458" cy="170018"/>
            </a:xfrm>
            <a:custGeom>
              <a:avLst/>
              <a:gdLst/>
              <a:ahLst/>
              <a:cxnLst/>
              <a:rect l="l" t="t" r="r" b="b"/>
              <a:pathLst>
                <a:path w="2731134" h="1413510" extrusionOk="0">
                  <a:moveTo>
                    <a:pt x="2730969" y="0"/>
                  </a:moveTo>
                  <a:lnTo>
                    <a:pt x="816445" y="0"/>
                  </a:lnTo>
                  <a:lnTo>
                    <a:pt x="0" y="1412925"/>
                  </a:lnTo>
                  <a:lnTo>
                    <a:pt x="1593978" y="1412925"/>
                  </a:lnTo>
                  <a:lnTo>
                    <a:pt x="2730969" y="0"/>
                  </a:lnTo>
                  <a:close/>
                </a:path>
              </a:pathLst>
            </a:custGeom>
            <a:solidFill>
              <a:srgbClr val="1E59B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240" name="Google Shape;240;p73"/>
            <p:cNvSpPr/>
            <p:nvPr/>
          </p:nvSpPr>
          <p:spPr>
            <a:xfrm>
              <a:off x="2304805" y="-11827"/>
              <a:ext cx="937659" cy="170018"/>
            </a:xfrm>
            <a:custGeom>
              <a:avLst/>
              <a:gdLst/>
              <a:ahLst/>
              <a:cxnLst/>
              <a:rect l="l" t="t" r="r" b="b"/>
              <a:pathLst>
                <a:path w="1879600" h="1413510" extrusionOk="0">
                  <a:moveTo>
                    <a:pt x="1879368" y="0"/>
                  </a:moveTo>
                  <a:lnTo>
                    <a:pt x="1140221" y="0"/>
                  </a:lnTo>
                  <a:lnTo>
                    <a:pt x="0" y="1412925"/>
                  </a:lnTo>
                  <a:lnTo>
                    <a:pt x="621900" y="1412925"/>
                  </a:lnTo>
                  <a:lnTo>
                    <a:pt x="1879368" y="0"/>
                  </a:lnTo>
                  <a:close/>
                </a:path>
              </a:pathLst>
            </a:custGeom>
            <a:solidFill>
              <a:srgbClr val="17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241" name="Google Shape;241;p73"/>
            <p:cNvSpPr/>
            <p:nvPr/>
          </p:nvSpPr>
          <p:spPr>
            <a:xfrm>
              <a:off x="2554809" y="-11827"/>
              <a:ext cx="2483849" cy="170018"/>
            </a:xfrm>
            <a:custGeom>
              <a:avLst/>
              <a:gdLst/>
              <a:ahLst/>
              <a:cxnLst/>
              <a:rect l="l" t="t" r="r" b="b"/>
              <a:pathLst>
                <a:path w="4979034" h="1413510" extrusionOk="0">
                  <a:moveTo>
                    <a:pt x="4978576" y="0"/>
                  </a:moveTo>
                  <a:lnTo>
                    <a:pt x="1262846" y="0"/>
                  </a:lnTo>
                  <a:lnTo>
                    <a:pt x="0" y="1412925"/>
                  </a:lnTo>
                  <a:lnTo>
                    <a:pt x="3093828" y="1412925"/>
                  </a:lnTo>
                  <a:lnTo>
                    <a:pt x="4978576" y="0"/>
                  </a:lnTo>
                  <a:close/>
                </a:path>
              </a:pathLst>
            </a:custGeom>
            <a:solidFill>
              <a:srgbClr val="1E59B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242" name="Google Shape;242;p73"/>
            <p:cNvSpPr/>
            <p:nvPr/>
          </p:nvSpPr>
          <p:spPr>
            <a:xfrm>
              <a:off x="3835845" y="-11827"/>
              <a:ext cx="1915234" cy="170018"/>
            </a:xfrm>
            <a:custGeom>
              <a:avLst/>
              <a:gdLst/>
              <a:ahLst/>
              <a:cxnLst/>
              <a:rect l="l" t="t" r="r" b="b"/>
              <a:pathLst>
                <a:path w="3839209" h="1413510" extrusionOk="0">
                  <a:moveTo>
                    <a:pt x="3838727" y="0"/>
                  </a:moveTo>
                  <a:lnTo>
                    <a:pt x="1891189" y="0"/>
                  </a:lnTo>
                  <a:lnTo>
                    <a:pt x="0" y="1412925"/>
                  </a:lnTo>
                  <a:lnTo>
                    <a:pt x="1625414" y="1412925"/>
                  </a:lnTo>
                  <a:lnTo>
                    <a:pt x="3838727" y="0"/>
                  </a:lnTo>
                  <a:close/>
                </a:path>
              </a:pathLst>
            </a:custGeom>
            <a:solidFill>
              <a:srgbClr val="536DB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243" name="Google Shape;243;p73"/>
            <p:cNvSpPr/>
            <p:nvPr/>
          </p:nvSpPr>
          <p:spPr>
            <a:xfrm>
              <a:off x="4458868" y="-11827"/>
              <a:ext cx="4685132" cy="170018"/>
            </a:xfrm>
            <a:custGeom>
              <a:avLst/>
              <a:gdLst/>
              <a:ahLst/>
              <a:cxnLst/>
              <a:rect l="l" t="t" r="r" b="b"/>
              <a:pathLst>
                <a:path w="9391650" h="1413510" extrusionOk="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grpSp>
      <p:pic>
        <p:nvPicPr>
          <p:cNvPr id="244" name="Google Shape;244;p73" descr="Logos of the U.S. Department of Health and Human Services and Centers for Disease Control and Prevention" title="LOGOS"/>
          <p:cNvPicPr preferRelativeResize="0"/>
          <p:nvPr/>
        </p:nvPicPr>
        <p:blipFill rotWithShape="1">
          <a:blip r:embed="rId4">
            <a:alphaModFix/>
          </a:blip>
          <a:srcRect/>
          <a:stretch/>
        </p:blipFill>
        <p:spPr>
          <a:xfrm>
            <a:off x="10400436" y="5786589"/>
            <a:ext cx="1672779" cy="959001"/>
          </a:xfrm>
          <a:prstGeom prst="rect">
            <a:avLst/>
          </a:prstGeom>
          <a:noFill/>
          <a:ln>
            <a:noFill/>
          </a:ln>
        </p:spPr>
      </p:pic>
      <p:pic>
        <p:nvPicPr>
          <p:cNvPr id="245" name="Google Shape;245;p73"/>
          <p:cNvPicPr preferRelativeResize="0"/>
          <p:nvPr/>
        </p:nvPicPr>
        <p:blipFill rotWithShape="1">
          <a:blip r:embed="rId5">
            <a:alphaModFix/>
          </a:blip>
          <a:srcRect/>
          <a:stretch/>
        </p:blipFill>
        <p:spPr>
          <a:xfrm>
            <a:off x="6870494" y="347439"/>
            <a:ext cx="5321508" cy="4390244"/>
          </a:xfrm>
          <a:prstGeom prst="rect">
            <a:avLst/>
          </a:prstGeom>
          <a:noFill/>
          <a:ln>
            <a:noFill/>
          </a:ln>
        </p:spPr>
      </p:pic>
    </p:spTree>
    <p:extLst>
      <p:ext uri="{BB962C8B-B14F-4D97-AF65-F5344CB8AC3E}">
        <p14:creationId xmlns:p14="http://schemas.microsoft.com/office/powerpoint/2010/main" val="17581311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910049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20742626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Eighth level</a:t>
            </a:r>
          </a:p>
          <a:p>
            <a:pPr lvl="7"/>
            <a:r>
              <a:rPr lang="en-US"/>
              <a:t>Ninth level</a:t>
            </a:r>
          </a:p>
          <a:p>
            <a:pPr lvl="7"/>
            <a:r>
              <a:rPr lang="en-US"/>
              <a:t>Tenth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3870931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8657133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752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00487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a:solidFill>
                  <a:schemeClr val="tx2"/>
                </a:solidFill>
                <a:latin typeface="+mj-lt"/>
              </a:rPr>
              <a:t>For more information, contact CDC</a:t>
            </a:r>
            <a:br>
              <a:rPr lang="en-US" sz="1600">
                <a:solidFill>
                  <a:schemeClr val="tx2"/>
                </a:solidFill>
                <a:latin typeface="+mj-lt"/>
              </a:rPr>
            </a:br>
            <a:r>
              <a:rPr lang="en-US" sz="1600">
                <a:solidFill>
                  <a:schemeClr val="tx2"/>
                </a:solidFill>
                <a:latin typeface="+mj-lt"/>
              </a:rPr>
              <a:t>1-800-CDC-INFO (232-4636)</a:t>
            </a:r>
            <a:br>
              <a:rPr lang="en-US" sz="1600">
                <a:solidFill>
                  <a:schemeClr val="tx2"/>
                </a:solidFill>
                <a:latin typeface="+mj-lt"/>
              </a:rPr>
            </a:br>
            <a:r>
              <a:rPr lang="en-US" sz="1600">
                <a:solidFill>
                  <a:schemeClr val="tx2"/>
                </a:solidFill>
                <a:latin typeface="+mj-lt"/>
              </a:rPr>
              <a:t>TTY:  1-888-232-6348    </a:t>
            </a:r>
            <a:r>
              <a:rPr lang="en-US" sz="1600">
                <a:solidFill>
                  <a:schemeClr val="tx2"/>
                </a:solidFill>
                <a:latin typeface="+mj-lt"/>
                <a:hlinkClick r:id="rId3"/>
              </a:rPr>
              <a:t>www.cdc.gov</a:t>
            </a:r>
            <a:endParaRPr lang="en-US" sz="1600">
              <a:solidFill>
                <a:schemeClr val="tx2"/>
              </a:solidFill>
              <a:latin typeface="+mj-lt"/>
            </a:endParaRPr>
          </a:p>
          <a:p>
            <a:br>
              <a:rPr lang="en-US" sz="1600">
                <a:solidFill>
                  <a:schemeClr val="tx2"/>
                </a:solidFill>
                <a:latin typeface="+mj-lt"/>
              </a:rPr>
            </a:br>
            <a:r>
              <a:rPr lang="en-US" sz="120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a:solidFill>
                <a:schemeClr val="tx2"/>
              </a:solidFill>
              <a:latin typeface="+mj-lt"/>
            </a:endParaRPr>
          </a:p>
          <a:p>
            <a:r>
              <a:rPr lang="en-US" sz="1200" kern="120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a:solidFill>
                  <a:schemeClr val="tx2"/>
                </a:solidFill>
                <a:latin typeface="+mj-lt"/>
                <a:ea typeface="Calibri" panose="020F0502020204030204" pitchFamily="34" charset="0"/>
                <a:cs typeface="Times New Roman" panose="02020603050405020304" pitchFamily="18" charset="0"/>
              </a:rPr>
              <a:t> </a:t>
            </a:r>
            <a:r>
              <a:rPr lang="en-US" sz="1200" kern="120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a:t>Click to edit Master text styles</a:t>
            </a:r>
          </a:p>
        </p:txBody>
      </p:sp>
    </p:spTree>
    <p:extLst>
      <p:ext uri="{BB962C8B-B14F-4D97-AF65-F5344CB8AC3E}">
        <p14:creationId xmlns:p14="http://schemas.microsoft.com/office/powerpoint/2010/main" val="27338061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TA SLIDE">
  <p:cSld name="DATA SLIDE">
    <p:bg>
      <p:bgPr>
        <a:solidFill>
          <a:schemeClr val="lt2"/>
        </a:solidFill>
        <a:effectLst/>
      </p:bgPr>
    </p:bg>
    <p:spTree>
      <p:nvGrpSpPr>
        <p:cNvPr id="1" name="Shape 23"/>
        <p:cNvGrpSpPr/>
        <p:nvPr/>
      </p:nvGrpSpPr>
      <p:grpSpPr>
        <a:xfrm>
          <a:off x="0" y="0"/>
          <a:ext cx="0" cy="0"/>
          <a:chOff x="0" y="0"/>
          <a:chExt cx="0" cy="0"/>
        </a:xfrm>
      </p:grpSpPr>
      <p:sp>
        <p:nvSpPr>
          <p:cNvPr id="24" name="Google Shape;24;p67"/>
          <p:cNvSpPr/>
          <p:nvPr/>
        </p:nvSpPr>
        <p:spPr>
          <a:xfrm>
            <a:off x="8110222" y="6727353"/>
            <a:ext cx="804111" cy="121584"/>
          </a:xfrm>
          <a:prstGeom prst="rect">
            <a:avLst/>
          </a:prstGeom>
          <a:solidFill>
            <a:srgbClr val="B01519"/>
          </a:solidFill>
          <a:ln>
            <a:noFill/>
          </a:ln>
        </p:spPr>
        <p:txBody>
          <a:bodyPr spcFirstLastPara="1" wrap="square" lIns="81275" tIns="40625" rIns="81275" bIns="40625" anchor="t" anchorCtr="0">
            <a:noAutofit/>
          </a:bodyPr>
          <a:lstStyle/>
          <a:p>
            <a:pPr marL="0" marR="0" lvl="0" indent="0" algn="l" rtl="0">
              <a:lnSpc>
                <a:spcPct val="100000"/>
              </a:lnSpc>
              <a:spcBef>
                <a:spcPts val="0"/>
              </a:spcBef>
              <a:spcAft>
                <a:spcPts val="0"/>
              </a:spcAft>
              <a:buClr>
                <a:srgbClr val="000000"/>
              </a:buClr>
              <a:buSzPts val="2223"/>
              <a:buFont typeface="Arial"/>
              <a:buNone/>
            </a:pPr>
            <a:endParaRPr sz="2223" b="0" i="0" u="none" strike="noStrike" cap="none">
              <a:solidFill>
                <a:schemeClr val="dk1"/>
              </a:solidFill>
              <a:latin typeface="Open Sans"/>
              <a:ea typeface="Open Sans"/>
              <a:cs typeface="Open Sans"/>
              <a:sym typeface="Open Sans"/>
            </a:endParaRPr>
          </a:p>
        </p:txBody>
      </p:sp>
      <p:sp>
        <p:nvSpPr>
          <p:cNvPr id="25" name="Google Shape;25;p67"/>
          <p:cNvSpPr/>
          <p:nvPr/>
        </p:nvSpPr>
        <p:spPr>
          <a:xfrm>
            <a:off x="8903846" y="6727353"/>
            <a:ext cx="804111" cy="121584"/>
          </a:xfrm>
          <a:prstGeom prst="rect">
            <a:avLst/>
          </a:prstGeom>
          <a:solidFill>
            <a:srgbClr val="FBAB18"/>
          </a:solidFill>
          <a:ln>
            <a:noFill/>
          </a:ln>
        </p:spPr>
        <p:txBody>
          <a:bodyPr spcFirstLastPara="1" wrap="square" lIns="81275" tIns="40625" rIns="81275" bIns="40625" anchor="t" anchorCtr="0">
            <a:noAutofit/>
          </a:bodyPr>
          <a:lstStyle/>
          <a:p>
            <a:pPr marL="0" marR="0" lvl="0" indent="0" algn="l" rtl="0">
              <a:lnSpc>
                <a:spcPct val="100000"/>
              </a:lnSpc>
              <a:spcBef>
                <a:spcPts val="0"/>
              </a:spcBef>
              <a:spcAft>
                <a:spcPts val="0"/>
              </a:spcAft>
              <a:buClr>
                <a:srgbClr val="000000"/>
              </a:buClr>
              <a:buSzPts val="2223"/>
              <a:buFont typeface="Arial"/>
              <a:buNone/>
            </a:pPr>
            <a:endParaRPr sz="2223" b="0" i="0" u="none" strike="noStrike" cap="none">
              <a:solidFill>
                <a:schemeClr val="dk1"/>
              </a:solidFill>
              <a:latin typeface="Open Sans"/>
              <a:ea typeface="Open Sans"/>
              <a:cs typeface="Open Sans"/>
              <a:sym typeface="Open Sans"/>
            </a:endParaRPr>
          </a:p>
        </p:txBody>
      </p:sp>
      <p:sp>
        <p:nvSpPr>
          <p:cNvPr id="26" name="Google Shape;26;p67"/>
          <p:cNvSpPr/>
          <p:nvPr/>
        </p:nvSpPr>
        <p:spPr>
          <a:xfrm>
            <a:off x="9707955" y="6727353"/>
            <a:ext cx="804765" cy="121584"/>
          </a:xfrm>
          <a:prstGeom prst="rect">
            <a:avLst/>
          </a:prstGeom>
          <a:solidFill>
            <a:srgbClr val="292B6E"/>
          </a:solidFill>
          <a:ln>
            <a:noFill/>
          </a:ln>
        </p:spPr>
        <p:txBody>
          <a:bodyPr spcFirstLastPara="1" wrap="square" lIns="81275" tIns="40625" rIns="81275" bIns="40625" anchor="t" anchorCtr="0">
            <a:noAutofit/>
          </a:bodyPr>
          <a:lstStyle/>
          <a:p>
            <a:pPr marL="0" marR="0" lvl="0" indent="0" algn="l" rtl="0">
              <a:lnSpc>
                <a:spcPct val="100000"/>
              </a:lnSpc>
              <a:spcBef>
                <a:spcPts val="0"/>
              </a:spcBef>
              <a:spcAft>
                <a:spcPts val="0"/>
              </a:spcAft>
              <a:buClr>
                <a:srgbClr val="000000"/>
              </a:buClr>
              <a:buSzPts val="2223"/>
              <a:buFont typeface="Arial"/>
              <a:buNone/>
            </a:pPr>
            <a:endParaRPr sz="2223" b="0" i="0" u="none" strike="noStrike" cap="none">
              <a:solidFill>
                <a:schemeClr val="dk1"/>
              </a:solidFill>
              <a:latin typeface="Open Sans"/>
              <a:ea typeface="Open Sans"/>
              <a:cs typeface="Open Sans"/>
              <a:sym typeface="Open Sans"/>
            </a:endParaRPr>
          </a:p>
        </p:txBody>
      </p:sp>
      <p:sp>
        <p:nvSpPr>
          <p:cNvPr id="27" name="Google Shape;27;p67"/>
          <p:cNvSpPr/>
          <p:nvPr/>
        </p:nvSpPr>
        <p:spPr>
          <a:xfrm>
            <a:off x="10494264" y="6727353"/>
            <a:ext cx="1697737" cy="121584"/>
          </a:xfrm>
          <a:prstGeom prst="rect">
            <a:avLst/>
          </a:prstGeom>
          <a:solidFill>
            <a:srgbClr val="4656A6"/>
          </a:solidFill>
          <a:ln>
            <a:noFill/>
          </a:ln>
        </p:spPr>
        <p:txBody>
          <a:bodyPr spcFirstLastPara="1" wrap="square" lIns="81275" tIns="40625" rIns="81275" bIns="40625" anchor="t" anchorCtr="0">
            <a:noAutofit/>
          </a:bodyPr>
          <a:lstStyle/>
          <a:p>
            <a:pPr marL="0" marR="0" lvl="0" indent="0" algn="l" rtl="0">
              <a:lnSpc>
                <a:spcPct val="100000"/>
              </a:lnSpc>
              <a:spcBef>
                <a:spcPts val="0"/>
              </a:spcBef>
              <a:spcAft>
                <a:spcPts val="0"/>
              </a:spcAft>
              <a:buClr>
                <a:srgbClr val="000000"/>
              </a:buClr>
              <a:buSzPts val="2223"/>
              <a:buFont typeface="Arial"/>
              <a:buNone/>
            </a:pPr>
            <a:endParaRPr sz="2223" b="0" i="0" u="none" strike="noStrike" cap="none">
              <a:solidFill>
                <a:schemeClr val="dk1"/>
              </a:solidFill>
              <a:latin typeface="Open Sans"/>
              <a:ea typeface="Open Sans"/>
              <a:cs typeface="Open Sans"/>
              <a:sym typeface="Open Sans"/>
            </a:endParaRPr>
          </a:p>
        </p:txBody>
      </p:sp>
      <p:sp>
        <p:nvSpPr>
          <p:cNvPr id="28" name="Google Shape;28;p67"/>
          <p:cNvSpPr/>
          <p:nvPr/>
        </p:nvSpPr>
        <p:spPr>
          <a:xfrm>
            <a:off x="1" y="6727353"/>
            <a:ext cx="7572332" cy="121584"/>
          </a:xfrm>
          <a:prstGeom prst="rect">
            <a:avLst/>
          </a:prstGeom>
          <a:solidFill>
            <a:srgbClr val="17468F"/>
          </a:solidFill>
          <a:ln>
            <a:noFill/>
          </a:ln>
        </p:spPr>
        <p:txBody>
          <a:bodyPr spcFirstLastPara="1" wrap="square" lIns="81275" tIns="40625" rIns="81275" bIns="40625" anchor="t" anchorCtr="0">
            <a:noAutofit/>
          </a:bodyPr>
          <a:lstStyle/>
          <a:p>
            <a:pPr marL="0" marR="0" lvl="0" indent="0" algn="l" rtl="0">
              <a:lnSpc>
                <a:spcPct val="100000"/>
              </a:lnSpc>
              <a:spcBef>
                <a:spcPts val="0"/>
              </a:spcBef>
              <a:spcAft>
                <a:spcPts val="0"/>
              </a:spcAft>
              <a:buClr>
                <a:srgbClr val="000000"/>
              </a:buClr>
              <a:buSzPts val="2223"/>
              <a:buFont typeface="Arial"/>
              <a:buNone/>
            </a:pPr>
            <a:endParaRPr sz="2223" b="0" i="0" u="none" strike="noStrike" cap="none">
              <a:solidFill>
                <a:schemeClr val="dk1"/>
              </a:solidFill>
              <a:latin typeface="Open Sans"/>
              <a:ea typeface="Open Sans"/>
              <a:cs typeface="Open Sans"/>
              <a:sym typeface="Open Sans"/>
            </a:endParaRPr>
          </a:p>
        </p:txBody>
      </p:sp>
      <p:sp>
        <p:nvSpPr>
          <p:cNvPr id="29" name="Google Shape;29;p67"/>
          <p:cNvSpPr/>
          <p:nvPr/>
        </p:nvSpPr>
        <p:spPr>
          <a:xfrm>
            <a:off x="7308078" y="6727353"/>
            <a:ext cx="804111" cy="121584"/>
          </a:xfrm>
          <a:prstGeom prst="rect">
            <a:avLst/>
          </a:prstGeom>
          <a:solidFill>
            <a:srgbClr val="55BF8B"/>
          </a:solidFill>
          <a:ln>
            <a:noFill/>
          </a:ln>
        </p:spPr>
        <p:txBody>
          <a:bodyPr spcFirstLastPara="1" wrap="square" lIns="81275" tIns="40625" rIns="81275" bIns="40625" anchor="t" anchorCtr="0">
            <a:noAutofit/>
          </a:bodyPr>
          <a:lstStyle/>
          <a:p>
            <a:pPr marL="0" marR="0" lvl="0" indent="0" algn="l" rtl="0">
              <a:lnSpc>
                <a:spcPct val="100000"/>
              </a:lnSpc>
              <a:spcBef>
                <a:spcPts val="0"/>
              </a:spcBef>
              <a:spcAft>
                <a:spcPts val="0"/>
              </a:spcAft>
              <a:buClr>
                <a:srgbClr val="000000"/>
              </a:buClr>
              <a:buSzPts val="2223"/>
              <a:buFont typeface="Arial"/>
              <a:buNone/>
            </a:pPr>
            <a:endParaRPr sz="2223" b="0" i="0" u="none" strike="noStrike" cap="none">
              <a:solidFill>
                <a:schemeClr val="dk1"/>
              </a:solidFill>
              <a:latin typeface="Open Sans"/>
              <a:ea typeface="Open Sans"/>
              <a:cs typeface="Open Sans"/>
              <a:sym typeface="Open Sans"/>
            </a:endParaRPr>
          </a:p>
        </p:txBody>
      </p:sp>
      <p:sp>
        <p:nvSpPr>
          <p:cNvPr id="30" name="Google Shape;30;p67"/>
          <p:cNvSpPr txBox="1">
            <a:spLocks noGrp="1"/>
          </p:cNvSpPr>
          <p:nvPr>
            <p:ph type="title"/>
          </p:nvPr>
        </p:nvSpPr>
        <p:spPr>
          <a:xfrm>
            <a:off x="609600" y="274639"/>
            <a:ext cx="10972800" cy="919455"/>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6A7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31" name="Google Shape;31;p67"/>
          <p:cNvSpPr txBox="1">
            <a:spLocks noGrp="1"/>
          </p:cNvSpPr>
          <p:nvPr>
            <p:ph type="body" idx="1"/>
          </p:nvPr>
        </p:nvSpPr>
        <p:spPr>
          <a:xfrm>
            <a:off x="609600" y="1545167"/>
            <a:ext cx="10972800" cy="4455584"/>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5DAA"/>
              </a:buClr>
              <a:buSzPts val="2667"/>
              <a:buFont typeface="Noto Sans Symbols"/>
              <a:buChar char="▪"/>
              <a:defRPr sz="2667">
                <a:solidFill>
                  <a:srgbClr val="2D2D2D"/>
                </a:solidFill>
              </a:defRPr>
            </a:lvl1pPr>
            <a:lvl2pPr marL="914400" lvl="1" indent="-397954" algn="l">
              <a:lnSpc>
                <a:spcPct val="100000"/>
              </a:lnSpc>
              <a:spcBef>
                <a:spcPts val="533"/>
              </a:spcBef>
              <a:spcAft>
                <a:spcPts val="0"/>
              </a:spcAft>
              <a:buClr>
                <a:srgbClr val="532E63"/>
              </a:buClr>
              <a:buSzPts val="2667"/>
              <a:buChar char="–"/>
              <a:defRPr sz="2667">
                <a:solidFill>
                  <a:srgbClr val="2D2D2D"/>
                </a:solidFill>
              </a:defRPr>
            </a:lvl2pPr>
            <a:lvl3pPr marL="1371600" lvl="2" indent="-397954" algn="l">
              <a:lnSpc>
                <a:spcPct val="100000"/>
              </a:lnSpc>
              <a:spcBef>
                <a:spcPts val="533"/>
              </a:spcBef>
              <a:spcAft>
                <a:spcPts val="0"/>
              </a:spcAft>
              <a:buClr>
                <a:srgbClr val="9A3B26"/>
              </a:buClr>
              <a:buSzPts val="2667"/>
              <a:buChar char="•"/>
              <a:defRPr sz="2667">
                <a:solidFill>
                  <a:srgbClr val="2D2D2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2" name="Google Shape;32;p67" descr="Logos of the U.S. Department of Health and Human Services and Centers for Disease Control and Prevention" title="LOGOS"/>
          <p:cNvPicPr preferRelativeResize="0"/>
          <p:nvPr userDrawn="1"/>
        </p:nvPicPr>
        <p:blipFill rotWithShape="1">
          <a:blip r:embed="rId2">
            <a:alphaModFix/>
          </a:blip>
          <a:srcRect/>
          <a:stretch/>
        </p:blipFill>
        <p:spPr>
          <a:xfrm>
            <a:off x="217919" y="6001464"/>
            <a:ext cx="1158819" cy="664349"/>
          </a:xfrm>
          <a:prstGeom prst="rect">
            <a:avLst/>
          </a:prstGeom>
          <a:noFill/>
          <a:ln>
            <a:noFill/>
          </a:ln>
        </p:spPr>
      </p:pic>
      <p:grpSp>
        <p:nvGrpSpPr>
          <p:cNvPr id="33" name="Google Shape;33;p67"/>
          <p:cNvGrpSpPr/>
          <p:nvPr/>
        </p:nvGrpSpPr>
        <p:grpSpPr>
          <a:xfrm>
            <a:off x="1" y="2"/>
            <a:ext cx="356209" cy="1194093"/>
            <a:chOff x="2721769" y="2050256"/>
            <a:chExt cx="442912" cy="1469660"/>
          </a:xfrm>
        </p:grpSpPr>
        <p:sp>
          <p:nvSpPr>
            <p:cNvPr id="34" name="Google Shape;34;p67"/>
            <p:cNvSpPr/>
            <p:nvPr/>
          </p:nvSpPr>
          <p:spPr>
            <a:xfrm>
              <a:off x="2721769" y="2050256"/>
              <a:ext cx="442912" cy="1335882"/>
            </a:xfrm>
            <a:prstGeom prst="rect">
              <a:avLst/>
            </a:prstGeom>
            <a:solidFill>
              <a:srgbClr val="2D2C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Open Sans"/>
                <a:ea typeface="Open Sans"/>
                <a:cs typeface="Open Sans"/>
                <a:sym typeface="Open Sans"/>
              </a:endParaRPr>
            </a:p>
          </p:txBody>
        </p:sp>
        <p:sp>
          <p:nvSpPr>
            <p:cNvPr id="35" name="Google Shape;35;p67"/>
            <p:cNvSpPr/>
            <p:nvPr/>
          </p:nvSpPr>
          <p:spPr>
            <a:xfrm>
              <a:off x="2721769" y="3386138"/>
              <a:ext cx="442912" cy="133778"/>
            </a:xfrm>
            <a:prstGeom prst="rect">
              <a:avLst/>
            </a:prstGeom>
            <a:solidFill>
              <a:srgbClr val="F0A8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Open Sans"/>
                <a:ea typeface="Open Sans"/>
                <a:cs typeface="Open Sans"/>
                <a:sym typeface="Open Sans"/>
              </a:endParaRPr>
            </a:p>
          </p:txBody>
        </p:sp>
      </p:grpSp>
      <p:sp>
        <p:nvSpPr>
          <p:cNvPr id="36" name="Google Shape;36;p67"/>
          <p:cNvSpPr txBox="1"/>
          <p:nvPr/>
        </p:nvSpPr>
        <p:spPr>
          <a:xfrm>
            <a:off x="11619346" y="6358022"/>
            <a:ext cx="572655"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000000"/>
                </a:solidFill>
                <a:latin typeface="Calibri"/>
                <a:ea typeface="Calibri"/>
                <a:cs typeface="Calibri"/>
                <a:sym typeface="Calibri"/>
              </a:rPr>
              <a:t>‹#›</a:t>
            </a:fld>
            <a:endParaRPr sz="1867"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34902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69187555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1" r:id="rId11"/>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cdc.gov/vaccines/covid-19/vaccinate-with-confidence/building-trust.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journals.sagepub.com/doi/10.1177/00333549211054079?url_ver=Z39.88-2003&amp;rfr_id=ori:rid:crossref.org&amp;rfr_dat=cr_pub%20%200pubm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uAWyqMLNVXU?start=206&amp;feature=oembed"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prc/index.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dc.gov/vaccines/covid-19/vaccinate-with-confidence.html" TargetMode="External"/><Relationship Id="rId5" Type="http://schemas.openxmlformats.org/officeDocument/2006/relationships/hyperlink" Target="https://www.cdc.gov/vaccines/health-equity/index.html" TargetMode="External"/><Relationship Id="rId4" Type="http://schemas.openxmlformats.org/officeDocument/2006/relationships/hyperlink" Target="https://nifa.usda.gov/program/extension-covid-immunization-training-and-education-excit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vaccines/health-equity/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bit.ly/P4VEPartn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09600" y="1541573"/>
            <a:ext cx="10972800" cy="1155779"/>
          </a:xfrm>
        </p:spPr>
        <p:txBody>
          <a:bodyPr/>
          <a:lstStyle/>
          <a:p>
            <a:r>
              <a:rPr lang="en-US"/>
              <a:t>Bolstering COVID-19 Vaccine Confidence</a:t>
            </a:r>
          </a:p>
        </p:txBody>
      </p:sp>
      <p:sp>
        <p:nvSpPr>
          <p:cNvPr id="15" name="Subtitle 14"/>
          <p:cNvSpPr>
            <a:spLocks noGrp="1"/>
          </p:cNvSpPr>
          <p:nvPr>
            <p:ph type="subTitle" idx="1"/>
          </p:nvPr>
        </p:nvSpPr>
        <p:spPr/>
        <p:txBody>
          <a:bodyPr/>
          <a:lstStyle/>
          <a:p>
            <a:r>
              <a:rPr lang="en-US"/>
              <a:t>Chelsea Toledo, MA, MPH</a:t>
            </a:r>
          </a:p>
          <a:p>
            <a:r>
              <a:rPr lang="en-US"/>
              <a:t>Sr. Health Communications Advisor (Contractor – ASRT)  </a:t>
            </a:r>
          </a:p>
          <a:p>
            <a:r>
              <a:rPr lang="en-US"/>
              <a:t>Adult Immunization Office, Immunization Services Division</a:t>
            </a:r>
          </a:p>
        </p:txBody>
      </p:sp>
      <p:sp>
        <p:nvSpPr>
          <p:cNvPr id="16" name="Text Placeholder 15"/>
          <p:cNvSpPr>
            <a:spLocks noGrp="1"/>
          </p:cNvSpPr>
          <p:nvPr>
            <p:ph type="body" sz="quarter" idx="10"/>
          </p:nvPr>
        </p:nvSpPr>
        <p:spPr>
          <a:xfrm>
            <a:off x="609600" y="4916377"/>
            <a:ext cx="8534400" cy="1295400"/>
          </a:xfrm>
        </p:spPr>
        <p:txBody>
          <a:bodyPr/>
          <a:lstStyle/>
          <a:p>
            <a:r>
              <a:rPr lang="en-US"/>
              <a:t>FCI New Foundations of Hope Webinar</a:t>
            </a:r>
          </a:p>
          <a:p>
            <a:r>
              <a:rPr lang="en-US"/>
              <a:t>January 19, 2022</a:t>
            </a:r>
          </a:p>
        </p:txBody>
      </p:sp>
    </p:spTree>
    <p:extLst>
      <p:ext uri="{BB962C8B-B14F-4D97-AF65-F5344CB8AC3E}">
        <p14:creationId xmlns:p14="http://schemas.microsoft.com/office/powerpoint/2010/main" val="11093784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B8C8A6-472D-4EF1-8ED9-9B762C83AD71}"/>
              </a:ext>
            </a:extLst>
          </p:cNvPr>
          <p:cNvSpPr>
            <a:spLocks noGrp="1"/>
          </p:cNvSpPr>
          <p:nvPr>
            <p:ph type="title"/>
          </p:nvPr>
        </p:nvSpPr>
        <p:spPr/>
        <p:txBody>
          <a:bodyPr/>
          <a:lstStyle/>
          <a:p>
            <a:r>
              <a:rPr lang="en-US"/>
              <a:t>Other Faith-Based Organizations’ Successes</a:t>
            </a:r>
          </a:p>
        </p:txBody>
      </p:sp>
      <p:sp>
        <p:nvSpPr>
          <p:cNvPr id="4" name="Text Placeholder 3">
            <a:extLst>
              <a:ext uri="{FF2B5EF4-FFF2-40B4-BE49-F238E27FC236}">
                <a16:creationId xmlns:a16="http://schemas.microsoft.com/office/drawing/2014/main" id="{A01CC5F8-D85F-431A-92E3-4CA545495819}"/>
              </a:ext>
            </a:extLst>
          </p:cNvPr>
          <p:cNvSpPr>
            <a:spLocks noGrp="1"/>
          </p:cNvSpPr>
          <p:nvPr>
            <p:ph type="body" sz="quarter" idx="13"/>
          </p:nvPr>
        </p:nvSpPr>
        <p:spPr/>
        <p:txBody>
          <a:bodyPr/>
          <a:lstStyle/>
          <a:p>
            <a:endParaRPr lang="en-US"/>
          </a:p>
        </p:txBody>
      </p:sp>
      <p:sp>
        <p:nvSpPr>
          <p:cNvPr id="5" name="Content Placeholder 2">
            <a:extLst>
              <a:ext uri="{FF2B5EF4-FFF2-40B4-BE49-F238E27FC236}">
                <a16:creationId xmlns:a16="http://schemas.microsoft.com/office/drawing/2014/main" id="{BE854B50-1637-4D2B-9092-1A3BC1EE7AD9}"/>
              </a:ext>
            </a:extLst>
          </p:cNvPr>
          <p:cNvSpPr txBox="1">
            <a:spLocks noGrp="1"/>
          </p:cNvSpPr>
          <p:nvPr>
            <p:ph sz="quarter" idx="14"/>
          </p:nvPr>
        </p:nvSpPr>
        <p:spPr>
          <a:xfrm>
            <a:off x="609600" y="1554163"/>
            <a:ext cx="10972800" cy="462121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sz="1350">
                <a:solidFill>
                  <a:srgbClr val="2D2C2C"/>
                </a:solidFill>
                <a:cs typeface="Calibri" panose="020F0502020204030204" pitchFamily="34" charset="0"/>
              </a:rPr>
              <a:t>Faith-based organizations are among the more than 250 community-based organizations (CBOs) </a:t>
            </a:r>
            <a:r>
              <a:rPr lang="en-US" sz="1350" b="1">
                <a:solidFill>
                  <a:srgbClr val="2D2C2C"/>
                </a:solidFill>
                <a:cs typeface="Calibri" panose="020F0502020204030204" pitchFamily="34" charset="0"/>
              </a:rPr>
              <a:t>receiving tools and technical assistance from CDC and three partners</a:t>
            </a:r>
            <a:r>
              <a:rPr lang="en-US" sz="1350">
                <a:solidFill>
                  <a:srgbClr val="2D2C2C"/>
                </a:solidFill>
                <a:cs typeface="Calibri" panose="020F0502020204030204" pitchFamily="34" charset="0"/>
              </a:rPr>
              <a:t>: CDC Foundation, Urban Institute, and Community Catalyst. </a:t>
            </a:r>
            <a:r>
              <a:rPr lang="en-US" sz="1350" b="1">
                <a:solidFill>
                  <a:srgbClr val="2D2C2C"/>
                </a:solidFill>
                <a:cs typeface="Calibri" panose="020F0502020204030204" pitchFamily="34" charset="0"/>
              </a:rPr>
              <a:t>Faith-based organizations </a:t>
            </a:r>
            <a:r>
              <a:rPr lang="en-US" sz="1350">
                <a:solidFill>
                  <a:srgbClr val="2D2C2C"/>
                </a:solidFill>
                <a:cs typeface="Calibri" panose="020F0502020204030204" pitchFamily="34" charset="0"/>
              </a:rPr>
              <a:t>and other CBOs are</a:t>
            </a:r>
            <a:r>
              <a:rPr lang="en-US" sz="1350" b="1">
                <a:solidFill>
                  <a:srgbClr val="2D2C2C"/>
                </a:solidFill>
                <a:cs typeface="Calibri" panose="020F0502020204030204" pitchFamily="34" charset="0"/>
              </a:rPr>
              <a:t> equipping influential messengers</a:t>
            </a:r>
            <a:r>
              <a:rPr lang="en-US" sz="1350">
                <a:solidFill>
                  <a:srgbClr val="2D2C2C"/>
                </a:solidFill>
                <a:cs typeface="Calibri" panose="020F0502020204030204" pitchFamily="34" charset="0"/>
              </a:rPr>
              <a:t> with trainings and materials, </a:t>
            </a:r>
            <a:r>
              <a:rPr lang="en-US" sz="1350" b="1">
                <a:solidFill>
                  <a:srgbClr val="2D2C2C"/>
                </a:solidFill>
                <a:cs typeface="Calibri" panose="020F0502020204030204" pitchFamily="34" charset="0"/>
              </a:rPr>
              <a:t>increasing vaccination opportunities,</a:t>
            </a:r>
            <a:r>
              <a:rPr lang="en-US" sz="1350">
                <a:solidFill>
                  <a:srgbClr val="2D2C2C"/>
                </a:solidFill>
                <a:cs typeface="Calibri" panose="020F0502020204030204" pitchFamily="34" charset="0"/>
              </a:rPr>
              <a:t> and </a:t>
            </a:r>
            <a:r>
              <a:rPr lang="en-US" sz="1350" b="1">
                <a:solidFill>
                  <a:srgbClr val="2D2C2C"/>
                </a:solidFill>
                <a:cs typeface="Calibri" panose="020F0502020204030204" pitchFamily="34" charset="0"/>
              </a:rPr>
              <a:t>establishing partnerships </a:t>
            </a:r>
            <a:r>
              <a:rPr lang="en-US" sz="1350">
                <a:solidFill>
                  <a:srgbClr val="2D2C2C"/>
                </a:solidFill>
                <a:cs typeface="Calibri" panose="020F0502020204030204" pitchFamily="34" charset="0"/>
              </a:rPr>
              <a:t>with state and local health departments.</a:t>
            </a:r>
          </a:p>
          <a:p>
            <a:pPr marL="0" indent="0">
              <a:buNone/>
            </a:pPr>
            <a:endParaRPr lang="en-US" sz="1350">
              <a:solidFill>
                <a:srgbClr val="2D2C2C"/>
              </a:solidFill>
              <a:cs typeface="Calibri" panose="020F0502020204030204" pitchFamily="34" charset="0"/>
            </a:endParaRPr>
          </a:p>
        </p:txBody>
      </p:sp>
      <p:sp>
        <p:nvSpPr>
          <p:cNvPr id="12" name="Rectangle 11">
            <a:extLst>
              <a:ext uri="{FF2B5EF4-FFF2-40B4-BE49-F238E27FC236}">
                <a16:creationId xmlns:a16="http://schemas.microsoft.com/office/drawing/2014/main" id="{F202E6F0-F4F3-4D98-92D8-D9BD0354811E}"/>
              </a:ext>
            </a:extLst>
          </p:cNvPr>
          <p:cNvSpPr/>
          <p:nvPr/>
        </p:nvSpPr>
        <p:spPr>
          <a:xfrm>
            <a:off x="6323070" y="2877052"/>
            <a:ext cx="3825380" cy="2747393"/>
          </a:xfrm>
          <a:prstGeom prst="rect">
            <a:avLst/>
          </a:prstGeom>
          <a:noFill/>
          <a:ln>
            <a:solidFill>
              <a:srgbClr val="006A7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03EE36-ED09-43BE-A5CF-87F91F84E807}"/>
              </a:ext>
            </a:extLst>
          </p:cNvPr>
          <p:cNvSpPr/>
          <p:nvPr/>
        </p:nvSpPr>
        <p:spPr>
          <a:xfrm>
            <a:off x="2069852" y="2877119"/>
            <a:ext cx="3825380" cy="2747393"/>
          </a:xfrm>
          <a:prstGeom prst="rect">
            <a:avLst/>
          </a:prstGeom>
          <a:noFill/>
          <a:ln>
            <a:solidFill>
              <a:srgbClr val="006A7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6EDDBF9C-0875-4679-A8A7-072A41407592}"/>
              </a:ext>
            </a:extLst>
          </p:cNvPr>
          <p:cNvSpPr txBox="1">
            <a:spLocks/>
          </p:cNvSpPr>
          <p:nvPr/>
        </p:nvSpPr>
        <p:spPr>
          <a:xfrm>
            <a:off x="2608879" y="2699865"/>
            <a:ext cx="2747326" cy="572405"/>
          </a:xfrm>
          <a:prstGeom prst="rect">
            <a:avLst/>
          </a:prstGeom>
          <a:solidFill>
            <a:srgbClr val="FFFFFF"/>
          </a:solidFill>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lgn="ctr">
              <a:buFont typeface="Wingdings" panose="05000000000000000000" pitchFamily="2" charset="2"/>
              <a:buNone/>
            </a:pPr>
            <a:r>
              <a:rPr lang="en-US" sz="1600" b="1">
                <a:solidFill>
                  <a:srgbClr val="000000"/>
                </a:solidFill>
                <a:latin typeface="Calibri" panose="020F0502020204030204" pitchFamily="34" charset="0"/>
                <a:ea typeface="Calibri" panose="020F0502020204030204" pitchFamily="34" charset="0"/>
              </a:rPr>
              <a:t>Dar Al-Hijrah Islamic Center</a:t>
            </a:r>
            <a:endParaRPr lang="en-US" sz="1800" b="1">
              <a:cs typeface="Calibri" panose="020F0502020204030204" pitchFamily="34" charset="0"/>
            </a:endParaRPr>
          </a:p>
        </p:txBody>
      </p:sp>
      <p:sp>
        <p:nvSpPr>
          <p:cNvPr id="15" name="TextBox 14">
            <a:extLst>
              <a:ext uri="{FF2B5EF4-FFF2-40B4-BE49-F238E27FC236}">
                <a16:creationId xmlns:a16="http://schemas.microsoft.com/office/drawing/2014/main" id="{00745596-D783-4D1A-B550-8E32A8912904}"/>
              </a:ext>
            </a:extLst>
          </p:cNvPr>
          <p:cNvSpPr txBox="1"/>
          <p:nvPr/>
        </p:nvSpPr>
        <p:spPr>
          <a:xfrm>
            <a:off x="2220854" y="4110799"/>
            <a:ext cx="3527847" cy="1384995"/>
          </a:xfrm>
          <a:prstGeom prst="rect">
            <a:avLst/>
          </a:prstGeom>
          <a:noFill/>
        </p:spPr>
        <p:txBody>
          <a:bodyPr wrap="square">
            <a:spAutoFit/>
          </a:bodyPr>
          <a:lstStyle/>
          <a:p>
            <a:pPr algn="ctr"/>
            <a:r>
              <a:rPr lang="en-US" sz="1400">
                <a:solidFill>
                  <a:srgbClr val="2D2C2C"/>
                </a:solidFill>
                <a:latin typeface="Calibri" panose="020F0502020204030204" pitchFamily="34" charset="0"/>
                <a:cs typeface="Calibri" panose="020F0502020204030204" pitchFamily="34" charset="0"/>
              </a:rPr>
              <a:t>“Our major success [in October] was through our online video messaging. We posted these 9 short videos by community leaders and health professionals in 5 different languages, approximately reaching 82,000 people. These videos were viewed by 19,400 people.”</a:t>
            </a:r>
          </a:p>
        </p:txBody>
      </p:sp>
      <p:sp>
        <p:nvSpPr>
          <p:cNvPr id="16" name="TextBox 15">
            <a:extLst>
              <a:ext uri="{FF2B5EF4-FFF2-40B4-BE49-F238E27FC236}">
                <a16:creationId xmlns:a16="http://schemas.microsoft.com/office/drawing/2014/main" id="{0D7DB7A2-D788-414A-8927-77A365FEF522}"/>
              </a:ext>
            </a:extLst>
          </p:cNvPr>
          <p:cNvSpPr txBox="1"/>
          <p:nvPr/>
        </p:nvSpPr>
        <p:spPr>
          <a:xfrm>
            <a:off x="6441961" y="4110799"/>
            <a:ext cx="3587598" cy="1384995"/>
          </a:xfrm>
          <a:prstGeom prst="rect">
            <a:avLst/>
          </a:prstGeom>
          <a:noFill/>
        </p:spPr>
        <p:txBody>
          <a:bodyPr wrap="square">
            <a:spAutoFit/>
          </a:bodyPr>
          <a:lstStyle/>
          <a:p>
            <a:pPr algn="ctr"/>
            <a:r>
              <a:rPr lang="en-US" sz="1400">
                <a:solidFill>
                  <a:srgbClr val="2D2C2C"/>
                </a:solidFill>
                <a:latin typeface="Calibri" panose="020F0502020204030204" pitchFamily="34" charset="0"/>
                <a:cs typeface="Calibri" panose="020F0502020204030204" pitchFamily="34" charset="0"/>
              </a:rPr>
              <a:t>“[Our] new Refugee Medical Case Manager (RMCM) was able to help over 50 Swahili, Kinyarwanda, and </a:t>
            </a:r>
            <a:r>
              <a:rPr lang="en-US" sz="1400" err="1">
                <a:solidFill>
                  <a:srgbClr val="2D2C2C"/>
                </a:solidFill>
                <a:latin typeface="Calibri" panose="020F0502020204030204" pitchFamily="34" charset="0"/>
                <a:cs typeface="Calibri" panose="020F0502020204030204" pitchFamily="34" charset="0"/>
              </a:rPr>
              <a:t>Kibembe</a:t>
            </a:r>
            <a:r>
              <a:rPr lang="en-US" sz="1400">
                <a:solidFill>
                  <a:srgbClr val="2D2C2C"/>
                </a:solidFill>
                <a:latin typeface="Calibri" panose="020F0502020204030204" pitchFamily="34" charset="0"/>
                <a:cs typeface="Calibri" panose="020F0502020204030204" pitchFamily="34" charset="0"/>
              </a:rPr>
              <a:t> speakers register for the COVID vaccine and answer their questions at a vaccine clinic hosted by a local health department [in October].”</a:t>
            </a:r>
          </a:p>
        </p:txBody>
      </p:sp>
      <p:sp>
        <p:nvSpPr>
          <p:cNvPr id="17" name="TextBox 16">
            <a:extLst>
              <a:ext uri="{FF2B5EF4-FFF2-40B4-BE49-F238E27FC236}">
                <a16:creationId xmlns:a16="http://schemas.microsoft.com/office/drawing/2014/main" id="{BA7F9993-890E-446C-97EE-43F2BE0A0200}"/>
              </a:ext>
            </a:extLst>
          </p:cNvPr>
          <p:cNvSpPr txBox="1"/>
          <p:nvPr/>
        </p:nvSpPr>
        <p:spPr>
          <a:xfrm>
            <a:off x="6681700" y="2646016"/>
            <a:ext cx="3108120" cy="584775"/>
          </a:xfrm>
          <a:prstGeom prst="rect">
            <a:avLst/>
          </a:prstGeom>
          <a:solidFill>
            <a:srgbClr val="FFFFFF"/>
          </a:solidFill>
        </p:spPr>
        <p:txBody>
          <a:bodyPr wrap="square">
            <a:spAutoFit/>
          </a:bodyPr>
          <a:lstStyle/>
          <a:p>
            <a:pPr algn="ctr"/>
            <a:r>
              <a:rPr lang="en-US" sz="1600" b="1">
                <a:solidFill>
                  <a:srgbClr val="000000"/>
                </a:solidFill>
                <a:effectLst/>
                <a:latin typeface="Calibri" panose="020F0502020204030204" pitchFamily="34" charset="0"/>
                <a:ea typeface="Calibri" panose="020F0502020204030204" pitchFamily="34" charset="0"/>
              </a:rPr>
              <a:t>Jewish Vocational Service Bureau of Kansas City</a:t>
            </a:r>
            <a:endParaRPr lang="en-US" sz="1600" b="1"/>
          </a:p>
        </p:txBody>
      </p:sp>
      <p:pic>
        <p:nvPicPr>
          <p:cNvPr id="18" name="Picture 2" descr="Dar Al-Hijrah 2">
            <a:extLst>
              <a:ext uri="{FF2B5EF4-FFF2-40B4-BE49-F238E27FC236}">
                <a16:creationId xmlns:a16="http://schemas.microsoft.com/office/drawing/2014/main" id="{56501DE7-204A-4903-800A-8E8869A2B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203" y="3214289"/>
            <a:ext cx="8096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Jewish Vocational Service Logo">
            <a:extLst>
              <a:ext uri="{FF2B5EF4-FFF2-40B4-BE49-F238E27FC236}">
                <a16:creationId xmlns:a16="http://schemas.microsoft.com/office/drawing/2014/main" id="{C624BA4D-AF39-4151-9F3D-164B9C682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274" y="3272270"/>
            <a:ext cx="1172972"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464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55" descr="Logos of the United States Department of Health and Human Services and Centers for Disease Control and Prevention"/>
          <p:cNvPicPr preferRelativeResize="0"/>
          <p:nvPr/>
        </p:nvPicPr>
        <p:blipFill rotWithShape="1">
          <a:blip r:embed="rId3">
            <a:alphaModFix/>
          </a:blip>
          <a:srcRect/>
          <a:stretch/>
        </p:blipFill>
        <p:spPr>
          <a:xfrm>
            <a:off x="203200" y="6515101"/>
            <a:ext cx="254000" cy="190500"/>
          </a:xfrm>
          <a:prstGeom prst="rect">
            <a:avLst/>
          </a:prstGeom>
          <a:noFill/>
          <a:ln>
            <a:noFill/>
          </a:ln>
        </p:spPr>
      </p:pic>
      <p:sp>
        <p:nvSpPr>
          <p:cNvPr id="805" name="Google Shape;805;p55"/>
          <p:cNvSpPr txBox="1"/>
          <p:nvPr/>
        </p:nvSpPr>
        <p:spPr>
          <a:xfrm>
            <a:off x="2155567" y="744172"/>
            <a:ext cx="7193888" cy="406000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2D2D2D"/>
              </a:buClr>
              <a:buSzPts val="6000"/>
              <a:buFont typeface="Arial"/>
              <a:buNone/>
            </a:pPr>
            <a:r>
              <a:rPr lang="en-US" sz="6000" b="1" i="0" u="none" strike="noStrike" cap="none">
                <a:solidFill>
                  <a:srgbClr val="2D2D2D"/>
                </a:solidFill>
                <a:latin typeface="Calibri"/>
                <a:ea typeface="Calibri"/>
                <a:cs typeface="Calibri"/>
                <a:sym typeface="Calibri"/>
              </a:rPr>
              <a:t>Thank you!</a:t>
            </a:r>
          </a:p>
          <a:p>
            <a:pPr marL="0" marR="0" lvl="0" indent="0" algn="ctr" rtl="0">
              <a:lnSpc>
                <a:spcPct val="100000"/>
              </a:lnSpc>
              <a:spcBef>
                <a:spcPts val="0"/>
              </a:spcBef>
              <a:spcAft>
                <a:spcPts val="0"/>
              </a:spcAft>
              <a:buClr>
                <a:srgbClr val="2D2D2D"/>
              </a:buClr>
              <a:buSzPts val="6000"/>
              <a:buFont typeface="Arial"/>
              <a:buNone/>
            </a:pPr>
            <a:endParaRPr lang="en-US" sz="2800" b="1">
              <a:solidFill>
                <a:srgbClr val="2D2D2D"/>
              </a:solidFill>
              <a:latin typeface="Calibri"/>
              <a:ea typeface="Calibri"/>
              <a:cs typeface="Calibri"/>
              <a:sym typeface="Calibri"/>
            </a:endParaRPr>
          </a:p>
          <a:p>
            <a:pPr marL="0" marR="0" lvl="0" indent="0" algn="ctr" rtl="0">
              <a:lnSpc>
                <a:spcPct val="100000"/>
              </a:lnSpc>
              <a:spcBef>
                <a:spcPts val="0"/>
              </a:spcBef>
              <a:spcAft>
                <a:spcPts val="0"/>
              </a:spcAft>
              <a:buClr>
                <a:srgbClr val="2D2D2D"/>
              </a:buClr>
              <a:buSzPts val="6000"/>
              <a:buFont typeface="Arial"/>
              <a:buNone/>
            </a:pPr>
            <a:r>
              <a:rPr lang="en-US" sz="2800" b="1" i="0" u="none" strike="noStrike" cap="none">
                <a:solidFill>
                  <a:srgbClr val="2D2D2D"/>
                </a:solidFill>
                <a:latin typeface="Calibri"/>
                <a:ea typeface="Calibri"/>
                <a:cs typeface="Calibri"/>
                <a:sym typeface="Calibri"/>
              </a:rPr>
              <a:t>ctoledo2@cdc.gov</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Title 1"/>
          <p:cNvSpPr>
            <a:spLocks noGrp="1"/>
          </p:cNvSpPr>
          <p:nvPr>
            <p:ph type="title" idx="4294967295"/>
          </p:nvPr>
        </p:nvSpPr>
        <p:spPr>
          <a:xfrm>
            <a:off x="501446" y="371844"/>
            <a:ext cx="10972800" cy="919162"/>
          </a:xfrm>
        </p:spPr>
        <p:txBody>
          <a:bodyPr/>
          <a:lstStyle/>
          <a:p>
            <a:r>
              <a:rPr lang="en-US" sz="3600"/>
              <a:t>Defining Vaccine Confidence</a:t>
            </a:r>
          </a:p>
        </p:txBody>
      </p:sp>
      <p:sp>
        <p:nvSpPr>
          <p:cNvPr id="4" name="Text Placeholder 2">
            <a:extLst>
              <a:ext uri="{FF2B5EF4-FFF2-40B4-BE49-F238E27FC236}">
                <a16:creationId xmlns:a16="http://schemas.microsoft.com/office/drawing/2014/main" id="{52D4089B-B34F-4667-9305-77885E394682}"/>
              </a:ext>
            </a:extLst>
          </p:cNvPr>
          <p:cNvSpPr>
            <a:spLocks noGrp="1"/>
          </p:cNvSpPr>
          <p:nvPr>
            <p:ph type="body" sz="quarter" idx="4294967295"/>
          </p:nvPr>
        </p:nvSpPr>
        <p:spPr>
          <a:xfrm>
            <a:off x="717754" y="1291006"/>
            <a:ext cx="10589418" cy="4611688"/>
          </a:xfrm>
          <a:prstGeom prst="rect">
            <a:avLst/>
          </a:prstGeom>
        </p:spPr>
        <p:txBody>
          <a:bodyPr/>
          <a:lstStyle/>
          <a:p>
            <a:pPr marL="0" indent="0">
              <a:spcBef>
                <a:spcPts val="533"/>
              </a:spcBef>
              <a:buClr>
                <a:srgbClr val="0070C0"/>
              </a:buClr>
              <a:buSzPts val="2667"/>
              <a:buNone/>
            </a:pPr>
            <a:r>
              <a:rPr lang="en-US" sz="3200" b="0" i="0">
                <a:solidFill>
                  <a:srgbClr val="000000"/>
                </a:solidFill>
                <a:effectLst/>
              </a:rPr>
              <a:t>Vaccine confidence is the belief that vaccines work, are safe, and are part of a trustworthy medical system.</a:t>
            </a:r>
            <a:endParaRPr lang="en-US" sz="3200"/>
          </a:p>
        </p:txBody>
      </p:sp>
      <p:pic>
        <p:nvPicPr>
          <p:cNvPr id="5" name="Picture 4" descr="Image of the word TRUST&#10;">
            <a:extLst>
              <a:ext uri="{FF2B5EF4-FFF2-40B4-BE49-F238E27FC236}">
                <a16:creationId xmlns:a16="http://schemas.microsoft.com/office/drawing/2014/main" id="{BCCBBD82-3972-4D2A-BF14-772EF992C4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241" y="2851762"/>
            <a:ext cx="3416158" cy="2352189"/>
          </a:xfrm>
          <a:prstGeom prst="rect">
            <a:avLst/>
          </a:prstGeom>
        </p:spPr>
      </p:pic>
      <p:sp>
        <p:nvSpPr>
          <p:cNvPr id="3" name="TextBox 2">
            <a:extLst>
              <a:ext uri="{FF2B5EF4-FFF2-40B4-BE49-F238E27FC236}">
                <a16:creationId xmlns:a16="http://schemas.microsoft.com/office/drawing/2014/main" id="{6B67BF5E-3B60-4E43-A82C-01EEBBDB3E2B}"/>
              </a:ext>
            </a:extLst>
          </p:cNvPr>
          <p:cNvSpPr txBox="1"/>
          <p:nvPr/>
        </p:nvSpPr>
        <p:spPr>
          <a:xfrm>
            <a:off x="442676" y="6301490"/>
            <a:ext cx="10589419" cy="369332"/>
          </a:xfrm>
          <a:prstGeom prst="rect">
            <a:avLst/>
          </a:prstGeom>
          <a:noFill/>
        </p:spPr>
        <p:txBody>
          <a:bodyPr wrap="square" rtlCol="0">
            <a:spAutoFit/>
          </a:bodyPr>
          <a:lstStyle/>
          <a:p>
            <a:r>
              <a:rPr lang="en-US">
                <a:solidFill>
                  <a:srgbClr val="000000"/>
                </a:solidFill>
                <a:latin typeface="Calibri" panose="020F0502020204030204" pitchFamily="34" charset="0"/>
                <a:cs typeface="Calibri" panose="020F0502020204030204" pitchFamily="34" charset="0"/>
              </a:rPr>
              <a:t>Source</a:t>
            </a:r>
            <a:r>
              <a:rPr lang="en-US">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hlinkClick r:id="rId4"/>
              </a:rPr>
              <a:t>https://www.cdc.gov/vaccines/covid-19/vaccinate-with-confidence/building-trust.html</a:t>
            </a:r>
            <a:r>
              <a:rPr lang="en-US">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327249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B2E09-7472-4164-896C-ACCBA9CC87F5}"/>
              </a:ext>
            </a:extLst>
          </p:cNvPr>
          <p:cNvSpPr>
            <a:spLocks noGrp="1"/>
          </p:cNvSpPr>
          <p:nvPr>
            <p:ph sz="quarter" idx="14"/>
          </p:nvPr>
        </p:nvSpPr>
        <p:spPr/>
        <p:txBody>
          <a:bodyPr/>
          <a:lstStyle/>
          <a:p>
            <a:pPr marL="243205" indent="-243205"/>
            <a:r>
              <a:rPr lang="en-US" sz="3200" dirty="0">
                <a:ea typeface="+mn-lt"/>
                <a:cs typeface="+mn-lt"/>
              </a:rPr>
              <a:t>CDC works with a diverse array of partners to instill vaccine confidence in communities</a:t>
            </a:r>
            <a:endParaRPr lang="en-US" sz="3200" dirty="0">
              <a:cs typeface="Calibri" panose="020F0502020204030204"/>
            </a:endParaRPr>
          </a:p>
          <a:p>
            <a:pPr marL="243205" indent="-243205"/>
            <a:endParaRPr lang="en-US" sz="3200">
              <a:ea typeface="+mn-lt"/>
              <a:cs typeface="+mn-lt"/>
            </a:endParaRPr>
          </a:p>
          <a:p>
            <a:pPr marL="243205" indent="-243205"/>
            <a:r>
              <a:rPr lang="en-US" sz="3200" dirty="0">
                <a:ea typeface="+mn-lt"/>
                <a:cs typeface="+mn-lt"/>
              </a:rPr>
              <a:t>Faith-based organizations and their networks are key, as they serve as trusted messengers</a:t>
            </a:r>
            <a:endParaRPr lang="en-US" sz="3200"/>
          </a:p>
          <a:p>
            <a:pPr marL="0" indent="0">
              <a:buNone/>
            </a:pPr>
            <a:endParaRPr lang="en-US">
              <a:cs typeface="Calibri"/>
            </a:endParaRPr>
          </a:p>
        </p:txBody>
      </p:sp>
      <p:sp>
        <p:nvSpPr>
          <p:cNvPr id="3" name="Title 2">
            <a:extLst>
              <a:ext uri="{FF2B5EF4-FFF2-40B4-BE49-F238E27FC236}">
                <a16:creationId xmlns:a16="http://schemas.microsoft.com/office/drawing/2014/main" id="{B57761EE-6C11-497B-9034-A122E516505D}"/>
              </a:ext>
            </a:extLst>
          </p:cNvPr>
          <p:cNvSpPr>
            <a:spLocks noGrp="1"/>
          </p:cNvSpPr>
          <p:nvPr>
            <p:ph type="title"/>
          </p:nvPr>
        </p:nvSpPr>
        <p:spPr/>
        <p:txBody>
          <a:bodyPr/>
          <a:lstStyle/>
          <a:p>
            <a:r>
              <a:rPr lang="en-US">
                <a:cs typeface="Calibri"/>
              </a:rPr>
              <a:t>The Role of Partners in Building Vaccine Confidence</a:t>
            </a:r>
            <a:endParaRPr lang="en-US"/>
          </a:p>
        </p:txBody>
      </p:sp>
      <p:sp>
        <p:nvSpPr>
          <p:cNvPr id="4" name="Text Placeholder 3">
            <a:extLst>
              <a:ext uri="{FF2B5EF4-FFF2-40B4-BE49-F238E27FC236}">
                <a16:creationId xmlns:a16="http://schemas.microsoft.com/office/drawing/2014/main" id="{E83BDB30-3A75-495B-A23F-D96E8E425923}"/>
              </a:ext>
            </a:extLst>
          </p:cNvPr>
          <p:cNvSpPr>
            <a:spLocks noGrp="1"/>
          </p:cNvSpPr>
          <p:nvPr>
            <p:ph type="body" sz="quarter" idx="13"/>
          </p:nvPr>
        </p:nvSpPr>
        <p:spPr/>
        <p:txBody>
          <a:bodyPr/>
          <a:lstStyle/>
          <a:p>
            <a:r>
              <a:rPr lang="en-US">
                <a:solidFill>
                  <a:srgbClr val="000000"/>
                </a:solidFill>
                <a:ea typeface="+mn-lt"/>
                <a:cs typeface="+mn-lt"/>
              </a:rPr>
              <a:t>Levin J, Idler EL, </a:t>
            </a:r>
            <a:r>
              <a:rPr lang="en-US" err="1">
                <a:solidFill>
                  <a:srgbClr val="000000"/>
                </a:solidFill>
                <a:ea typeface="+mn-lt"/>
                <a:cs typeface="+mn-lt"/>
              </a:rPr>
              <a:t>VanderWeele</a:t>
            </a:r>
            <a:r>
              <a:rPr lang="en-US">
                <a:solidFill>
                  <a:srgbClr val="000000"/>
                </a:solidFill>
                <a:ea typeface="+mn-lt"/>
                <a:cs typeface="+mn-lt"/>
              </a:rPr>
              <a:t> TJ. Faith-Based Organizations and SARS-CoV-2 Vaccination: Challenges and Recommendations. Public Health Reports. 2022;137(1):11-16. </a:t>
            </a:r>
            <a:r>
              <a:rPr lang="en-US">
                <a:solidFill>
                  <a:srgbClr val="000000"/>
                </a:solidFill>
                <a:ea typeface="+mn-lt"/>
                <a:cs typeface="+mn-lt"/>
                <a:hlinkClick r:id="rId3">
                  <a:extLst>
                    <a:ext uri="{A12FA001-AC4F-418D-AE19-62706E023703}">
                      <ahyp:hlinkClr xmlns:ahyp="http://schemas.microsoft.com/office/drawing/2018/hyperlinkcolor" val="tx"/>
                    </a:ext>
                  </a:extLst>
                </a:hlinkClick>
              </a:rPr>
              <a:t>doi:10.1177/00333549211054079</a:t>
            </a:r>
            <a:endParaRPr lang="en-US">
              <a:solidFill>
                <a:srgbClr val="000000"/>
              </a:solidFill>
            </a:endParaRPr>
          </a:p>
        </p:txBody>
      </p:sp>
    </p:spTree>
    <p:extLst>
      <p:ext uri="{BB962C8B-B14F-4D97-AF65-F5344CB8AC3E}">
        <p14:creationId xmlns:p14="http://schemas.microsoft.com/office/powerpoint/2010/main" val="33186856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B0A418FF-4793-4A38-BAC6-D69052336606}"/>
              </a:ext>
            </a:extLst>
          </p:cNvPr>
          <p:cNvPicPr>
            <a:picLocks noRot="1" noChangeAspect="1"/>
          </p:cNvPicPr>
          <p:nvPr>
            <a:videoFile r:link="rId1"/>
          </p:nvPr>
        </p:nvPicPr>
        <p:blipFill>
          <a:blip r:embed="rId4"/>
          <a:stretch>
            <a:fillRect/>
          </a:stretch>
        </p:blipFill>
        <p:spPr>
          <a:xfrm>
            <a:off x="708550" y="-871699"/>
            <a:ext cx="10523500" cy="7103920"/>
          </a:xfrm>
          <a:prstGeom prst="rect">
            <a:avLst/>
          </a:prstGeom>
        </p:spPr>
      </p:pic>
      <p:sp>
        <p:nvSpPr>
          <p:cNvPr id="3" name="TextBox 2">
            <a:extLst>
              <a:ext uri="{FF2B5EF4-FFF2-40B4-BE49-F238E27FC236}">
                <a16:creationId xmlns:a16="http://schemas.microsoft.com/office/drawing/2014/main" id="{7BE2B1C0-4F5C-4330-A2F5-DD6C99546151}"/>
              </a:ext>
            </a:extLst>
          </p:cNvPr>
          <p:cNvSpPr txBox="1"/>
          <p:nvPr/>
        </p:nvSpPr>
        <p:spPr>
          <a:xfrm>
            <a:off x="634678" y="6315918"/>
            <a:ext cx="68329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Calibri"/>
                <a:cs typeface="Calibri"/>
              </a:rPr>
              <a:t>Source: University of Kentucky, </a:t>
            </a:r>
            <a:r>
              <a:rPr lang="en-US" dirty="0">
                <a:solidFill>
                  <a:srgbClr val="0B40A5"/>
                </a:solidFill>
                <a:latin typeface="Myriad Web Pro"/>
                <a:cs typeface="Calibri"/>
              </a:rPr>
              <a:t>https</a:t>
            </a:r>
            <a:r>
              <a:rPr lang="en-US" dirty="0">
                <a:latin typeface="Myriad Web Pro"/>
                <a:cs typeface="Calibri"/>
              </a:rPr>
              <a:t>://youtu.be/uAWyqMLNVXU</a:t>
            </a:r>
            <a:endParaRPr lang="en-US" dirty="0">
              <a:solidFill>
                <a:srgbClr val="000000"/>
              </a:solidFill>
              <a:latin typeface="Calibri"/>
              <a:cs typeface="Calibri"/>
            </a:endParaRPr>
          </a:p>
        </p:txBody>
      </p:sp>
    </p:spTree>
    <p:extLst>
      <p:ext uri="{BB962C8B-B14F-4D97-AF65-F5344CB8AC3E}">
        <p14:creationId xmlns:p14="http://schemas.microsoft.com/office/powerpoint/2010/main" val="24794131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C693E8-6037-496E-8E71-A93338419248}"/>
              </a:ext>
            </a:extLst>
          </p:cNvPr>
          <p:cNvSpPr>
            <a:spLocks noGrp="1"/>
          </p:cNvSpPr>
          <p:nvPr>
            <p:ph idx="1"/>
          </p:nvPr>
        </p:nvSpPr>
        <p:spPr/>
        <p:txBody>
          <a:bodyPr/>
          <a:lstStyle/>
          <a:p>
            <a:r>
              <a:rPr lang="en-US" sz="2000"/>
              <a:t>Funding </a:t>
            </a:r>
            <a:r>
              <a:rPr lang="en-US" sz="2000">
                <a:solidFill>
                  <a:srgbClr val="00B0F0"/>
                </a:solidFill>
                <a:hlinkClick r:id="rId3">
                  <a:extLst>
                    <a:ext uri="{A12FA001-AC4F-418D-AE19-62706E023703}">
                      <ahyp:hlinkClr xmlns:ahyp="http://schemas.microsoft.com/office/drawing/2018/hyperlinkcolor" val="tx"/>
                    </a:ext>
                  </a:extLst>
                </a:hlinkClick>
              </a:rPr>
              <a:t>Prevention Research Centers</a:t>
            </a:r>
            <a:r>
              <a:rPr lang="en-US" sz="2000">
                <a:solidFill>
                  <a:srgbClr val="00B0F0"/>
                </a:solidFill>
              </a:rPr>
              <a:t> </a:t>
            </a:r>
            <a:r>
              <a:rPr lang="en-US" sz="2000"/>
              <a:t>to create a rural vaccination task force, including FBOs</a:t>
            </a:r>
          </a:p>
          <a:p>
            <a:endParaRPr lang="en-US" sz="2000"/>
          </a:p>
          <a:p>
            <a:r>
              <a:rPr lang="en-US" sz="2000"/>
              <a:t>Funding land grant universities (with USDA) who partner with FBOs via the </a:t>
            </a:r>
            <a:r>
              <a:rPr lang="en-US" sz="2000">
                <a:solidFill>
                  <a:srgbClr val="00B0F0"/>
                </a:solidFill>
                <a:hlinkClick r:id="rId4">
                  <a:extLst>
                    <a:ext uri="{A12FA001-AC4F-418D-AE19-62706E023703}">
                      <ahyp:hlinkClr xmlns:ahyp="http://schemas.microsoft.com/office/drawing/2018/hyperlinkcolor" val="tx"/>
                    </a:ext>
                  </a:extLst>
                </a:hlinkClick>
              </a:rPr>
              <a:t>Extension COVID Immunization Training and Education (EXCITE)</a:t>
            </a:r>
            <a:r>
              <a:rPr lang="en-US" sz="2000">
                <a:solidFill>
                  <a:srgbClr val="00B0F0"/>
                </a:solidFill>
              </a:rPr>
              <a:t> </a:t>
            </a:r>
            <a:r>
              <a:rPr lang="en-US" sz="2000"/>
              <a:t>program</a:t>
            </a:r>
          </a:p>
          <a:p>
            <a:endParaRPr lang="en-US" sz="2000"/>
          </a:p>
          <a:p>
            <a:r>
              <a:rPr lang="en-US" sz="2000"/>
              <a:t>Funding national, local, and community-based partnerships via the </a:t>
            </a:r>
            <a:r>
              <a:rPr lang="en-US" sz="2000" i="1">
                <a:solidFill>
                  <a:srgbClr val="00B0F0"/>
                </a:solidFill>
                <a:hlinkClick r:id="rId5">
                  <a:extLst>
                    <a:ext uri="{A12FA001-AC4F-418D-AE19-62706E023703}">
                      <ahyp:hlinkClr xmlns:ahyp="http://schemas.microsoft.com/office/drawing/2018/hyperlinkcolor" val="tx"/>
                    </a:ext>
                  </a:extLst>
                </a:hlinkClick>
              </a:rPr>
              <a:t>Partnering for Vaccine Equity</a:t>
            </a:r>
            <a:r>
              <a:rPr lang="en-US" sz="2000" i="1">
                <a:solidFill>
                  <a:srgbClr val="00B0F0"/>
                </a:solidFill>
              </a:rPr>
              <a:t> </a:t>
            </a:r>
            <a:r>
              <a:rPr lang="en-US" sz="2000"/>
              <a:t>program</a:t>
            </a:r>
          </a:p>
          <a:p>
            <a:endParaRPr lang="en-US"/>
          </a:p>
          <a:p>
            <a:endParaRPr lang="en-US"/>
          </a:p>
        </p:txBody>
      </p:sp>
      <p:sp>
        <p:nvSpPr>
          <p:cNvPr id="3" name="Content Placeholder 2">
            <a:extLst>
              <a:ext uri="{FF2B5EF4-FFF2-40B4-BE49-F238E27FC236}">
                <a16:creationId xmlns:a16="http://schemas.microsoft.com/office/drawing/2014/main" id="{2FEEF3EC-ED42-4822-8712-67EA6F019CFF}"/>
              </a:ext>
            </a:extLst>
          </p:cNvPr>
          <p:cNvSpPr>
            <a:spLocks noGrp="1"/>
          </p:cNvSpPr>
          <p:nvPr>
            <p:ph idx="10"/>
          </p:nvPr>
        </p:nvSpPr>
        <p:spPr>
          <a:xfrm>
            <a:off x="6329814" y="1123348"/>
            <a:ext cx="5242560" cy="4620894"/>
          </a:xfrm>
        </p:spPr>
        <p:txBody>
          <a:bodyPr/>
          <a:lstStyle/>
          <a:p>
            <a:pPr marL="243205" indent="-243205"/>
            <a:endParaRPr lang="en-US">
              <a:cs typeface="Calibri" panose="020F0502020204030204"/>
            </a:endParaRPr>
          </a:p>
          <a:p>
            <a:pPr marL="243205" indent="-243205"/>
            <a:r>
              <a:rPr lang="en-US" sz="2000"/>
              <a:t>Supporting jurisdictions which partner with faith communities for vaccination sites and volunteers at vaccination events</a:t>
            </a:r>
            <a:endParaRPr lang="en-US" sz="2000">
              <a:cs typeface="Calibri" panose="020F0502020204030204"/>
            </a:endParaRPr>
          </a:p>
          <a:p>
            <a:pPr marL="243205" indent="-243205"/>
            <a:endParaRPr lang="en-US" sz="2000">
              <a:cs typeface="Calibri" panose="020F0502020204030204"/>
            </a:endParaRPr>
          </a:p>
          <a:p>
            <a:pPr marL="243205" indent="-243205"/>
            <a:r>
              <a:rPr lang="en-US" sz="2000">
                <a:cs typeface="Calibri" panose="020F0502020204030204"/>
              </a:rPr>
              <a:t>Offering Vaccine Confidence Bootcamps to community leaders and organizations, including faith-based groups, to promote vaccine confidence</a:t>
            </a:r>
          </a:p>
          <a:p>
            <a:pPr marL="243205" indent="-243205"/>
            <a:endParaRPr lang="en-US" sz="2000">
              <a:cs typeface="Calibri" panose="020F0502020204030204"/>
            </a:endParaRPr>
          </a:p>
          <a:p>
            <a:pPr marL="243205" indent="-243205"/>
            <a:r>
              <a:rPr lang="en-US" sz="2000">
                <a:cs typeface="Calibri" panose="020F0502020204030204"/>
              </a:rPr>
              <a:t>Development of </a:t>
            </a:r>
            <a:r>
              <a:rPr lang="en-US" sz="2000">
                <a:solidFill>
                  <a:srgbClr val="00B0F0"/>
                </a:solidFill>
                <a:cs typeface="Calibri" panose="020F0502020204030204"/>
                <a:hlinkClick r:id="rId6">
                  <a:extLst>
                    <a:ext uri="{A12FA001-AC4F-418D-AE19-62706E023703}">
                      <ahyp:hlinkClr xmlns:ahyp="http://schemas.microsoft.com/office/drawing/2018/hyperlinkcolor" val="tx"/>
                    </a:ext>
                  </a:extLst>
                </a:hlinkClick>
              </a:rPr>
              <a:t>State of Vaccine Confidence Insights Reports</a:t>
            </a:r>
            <a:r>
              <a:rPr lang="en-US" sz="2000">
                <a:cs typeface="Calibri" panose="020F0502020204030204"/>
              </a:rPr>
              <a:t> identifying threats to vaccine confidence and ways organizations can act</a:t>
            </a:r>
          </a:p>
        </p:txBody>
      </p:sp>
      <p:sp>
        <p:nvSpPr>
          <p:cNvPr id="4" name="Title 3">
            <a:extLst>
              <a:ext uri="{FF2B5EF4-FFF2-40B4-BE49-F238E27FC236}">
                <a16:creationId xmlns:a16="http://schemas.microsoft.com/office/drawing/2014/main" id="{BDFDAB39-5ACD-4C41-A60E-E95FB7EFAC61}"/>
              </a:ext>
            </a:extLst>
          </p:cNvPr>
          <p:cNvSpPr>
            <a:spLocks noGrp="1"/>
          </p:cNvSpPr>
          <p:nvPr>
            <p:ph type="title"/>
          </p:nvPr>
        </p:nvSpPr>
        <p:spPr/>
        <p:txBody>
          <a:bodyPr>
            <a:normAutofit fontScale="90000"/>
          </a:bodyPr>
          <a:lstStyle/>
          <a:p>
            <a:r>
              <a:rPr lang="en-US"/>
              <a:t>Examples of CDC’s Partnerships with Faith-Based Organizations (FBOs) to Increase Vaccine Confidence</a:t>
            </a:r>
          </a:p>
        </p:txBody>
      </p:sp>
      <p:sp>
        <p:nvSpPr>
          <p:cNvPr id="5" name="Text Placeholder 4">
            <a:extLst>
              <a:ext uri="{FF2B5EF4-FFF2-40B4-BE49-F238E27FC236}">
                <a16:creationId xmlns:a16="http://schemas.microsoft.com/office/drawing/2014/main" id="{AB4325EE-0B2A-496E-AE71-26AF5C81FB93}"/>
              </a:ext>
            </a:extLst>
          </p:cNvPr>
          <p:cNvSpPr>
            <a:spLocks noGrp="1"/>
          </p:cNvSpPr>
          <p:nvPr>
            <p:ph type="body" sz="quarter" idx="13"/>
          </p:nvPr>
        </p:nvSpPr>
        <p:spPr>
          <a:xfrm>
            <a:off x="609600" y="5744633"/>
            <a:ext cx="10972800" cy="981605"/>
          </a:xfrm>
        </p:spPr>
        <p:txBody>
          <a:bodyPr/>
          <a:lstStyle/>
          <a:p>
            <a:endParaRPr lang="en-US" sz="1100" i="1"/>
          </a:p>
        </p:txBody>
      </p:sp>
    </p:spTree>
    <p:extLst>
      <p:ext uri="{BB962C8B-B14F-4D97-AF65-F5344CB8AC3E}">
        <p14:creationId xmlns:p14="http://schemas.microsoft.com/office/powerpoint/2010/main" val="6431043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8944E0-B252-4D4E-A4E5-F4BB1804B2FD}"/>
              </a:ext>
            </a:extLst>
          </p:cNvPr>
          <p:cNvSpPr>
            <a:spLocks noGrp="1"/>
          </p:cNvSpPr>
          <p:nvPr>
            <p:ph type="title"/>
          </p:nvPr>
        </p:nvSpPr>
        <p:spPr/>
        <p:txBody>
          <a:bodyPr/>
          <a:lstStyle/>
          <a:p>
            <a:r>
              <a:rPr lang="en-US">
                <a:latin typeface="Calibri"/>
                <a:cs typeface="Calibri"/>
              </a:rPr>
              <a:t>Partnering for Vaccine Equity (P4VE)</a:t>
            </a:r>
            <a:endParaRPr lang="en-US"/>
          </a:p>
        </p:txBody>
      </p:sp>
      <p:sp>
        <p:nvSpPr>
          <p:cNvPr id="4" name="Text Placeholder 3">
            <a:extLst>
              <a:ext uri="{FF2B5EF4-FFF2-40B4-BE49-F238E27FC236}">
                <a16:creationId xmlns:a16="http://schemas.microsoft.com/office/drawing/2014/main" id="{A4F40C46-18E1-4C41-B5E1-8C541C185C2B}"/>
              </a:ext>
            </a:extLst>
          </p:cNvPr>
          <p:cNvSpPr>
            <a:spLocks noGrp="1"/>
          </p:cNvSpPr>
          <p:nvPr>
            <p:ph type="body" sz="quarter" idx="13"/>
          </p:nvPr>
        </p:nvSpPr>
        <p:spPr/>
        <p:txBody>
          <a:bodyPr/>
          <a:lstStyle/>
          <a:p>
            <a:r>
              <a:rPr lang="en-US">
                <a:hlinkClick r:id="rId3"/>
              </a:rPr>
              <a:t>https://www.cdc.gov/vaccines/health-equity/index.html</a:t>
            </a:r>
            <a:r>
              <a:rPr lang="en-US"/>
              <a:t> </a:t>
            </a:r>
          </a:p>
        </p:txBody>
      </p:sp>
      <p:sp>
        <p:nvSpPr>
          <p:cNvPr id="31" name="Content Placeholder 2">
            <a:extLst>
              <a:ext uri="{FF2B5EF4-FFF2-40B4-BE49-F238E27FC236}">
                <a16:creationId xmlns:a16="http://schemas.microsoft.com/office/drawing/2014/main" id="{06985F07-4E70-4906-A058-6B3204DD64E5}"/>
              </a:ext>
            </a:extLst>
          </p:cNvPr>
          <p:cNvSpPr txBox="1">
            <a:spLocks/>
          </p:cNvSpPr>
          <p:nvPr/>
        </p:nvSpPr>
        <p:spPr>
          <a:xfrm>
            <a:off x="609600" y="1086252"/>
            <a:ext cx="9741243" cy="689220"/>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914378" fontAlgn="auto">
              <a:spcAft>
                <a:spcPts val="1350"/>
              </a:spcAft>
              <a:defRPr/>
            </a:pPr>
            <a:r>
              <a:rPr lang="en-US" sz="1350">
                <a:solidFill>
                  <a:prstClr val="black"/>
                </a:solidFill>
                <a:latin typeface="Calibri" panose="020F0502020204030204" pitchFamily="34" charset="0"/>
                <a:ea typeface="Open Sans" panose="020B0606030504020204" pitchFamily="34" charset="0"/>
                <a:cs typeface="Calibri" panose="020F0502020204030204" pitchFamily="34" charset="0"/>
              </a:rPr>
              <a:t>Through the </a:t>
            </a:r>
            <a:r>
              <a:rPr lang="en-US" sz="1350" i="1">
                <a:solidFill>
                  <a:prstClr val="black"/>
                </a:solidFill>
                <a:latin typeface="Calibri" panose="020F0502020204030204" pitchFamily="34" charset="0"/>
                <a:ea typeface="Open Sans" panose="020B0606030504020204" pitchFamily="34" charset="0"/>
                <a:cs typeface="Calibri" panose="020F0502020204030204" pitchFamily="34" charset="0"/>
              </a:rPr>
              <a:t>Partnering for Vaccine Equity </a:t>
            </a:r>
            <a:r>
              <a:rPr lang="en-US" sz="1350">
                <a:solidFill>
                  <a:prstClr val="black"/>
                </a:solidFill>
                <a:latin typeface="Calibri" panose="020F0502020204030204" pitchFamily="34" charset="0"/>
                <a:ea typeface="Open Sans" panose="020B0606030504020204" pitchFamily="34" charset="0"/>
                <a:cs typeface="Calibri" panose="020F0502020204030204" pitchFamily="34" charset="0"/>
              </a:rPr>
              <a:t>program, CDC aims to improve equity in adult immunization across disproportionately affected populations, including racial and ethnic minority groups, through partnerships with faith-based organizations and other groups to drive community-level action.</a:t>
            </a:r>
          </a:p>
        </p:txBody>
      </p:sp>
      <p:sp>
        <p:nvSpPr>
          <p:cNvPr id="32" name="TextBox 31">
            <a:extLst>
              <a:ext uri="{FF2B5EF4-FFF2-40B4-BE49-F238E27FC236}">
                <a16:creationId xmlns:a16="http://schemas.microsoft.com/office/drawing/2014/main" id="{89E2E52A-6CD4-4401-A591-9CF04F28F9AD}"/>
              </a:ext>
            </a:extLst>
          </p:cNvPr>
          <p:cNvSpPr txBox="1"/>
          <p:nvPr/>
        </p:nvSpPr>
        <p:spPr>
          <a:xfrm>
            <a:off x="2073506" y="2525714"/>
            <a:ext cx="8277337" cy="692495"/>
          </a:xfrm>
          <a:prstGeom prst="rect">
            <a:avLst/>
          </a:prstGeom>
          <a:noFill/>
        </p:spPr>
        <p:txBody>
          <a:bodyPr wrap="square" lIns="68579" tIns="34289" rIns="68579" bIns="34289" rtlCol="0">
            <a:spAutoFit/>
          </a:bodyPr>
          <a:lstStyle/>
          <a:p>
            <a:pPr defTabSz="685783" eaLnBrk="1" fontAlgn="auto" hangingPunct="1">
              <a:spcBef>
                <a:spcPts val="0"/>
              </a:spcBef>
              <a:spcAft>
                <a:spcPts val="0"/>
              </a:spcAft>
              <a:defRPr/>
            </a:pPr>
            <a:r>
              <a:rPr lang="en-US" sz="1350" b="1">
                <a:solidFill>
                  <a:srgbClr val="00B050"/>
                </a:solidFill>
                <a:latin typeface="Calibri" panose="020F0502020204030204" pitchFamily="34" charset="0"/>
                <a:cs typeface="Calibri" panose="020F0502020204030204" pitchFamily="34" charset="0"/>
              </a:rPr>
              <a:t>Funding to partners on the ground: </a:t>
            </a:r>
            <a:r>
              <a:rPr lang="en-US" sz="1350">
                <a:solidFill>
                  <a:srgbClr val="000000"/>
                </a:solidFill>
                <a:latin typeface="Calibri" panose="020F0502020204030204" pitchFamily="34" charset="0"/>
                <a:cs typeface="Calibri" panose="020F0502020204030204" pitchFamily="34" charset="0"/>
              </a:rPr>
              <a:t>CDC has provided $6.7B to jurisdictions and over $156M* million to 500+ partners across national, state, and community levels working in racial and ethnic minority communities, including faith-based organizations </a:t>
            </a:r>
          </a:p>
        </p:txBody>
      </p:sp>
      <p:sp>
        <p:nvSpPr>
          <p:cNvPr id="33" name="TextBox 32">
            <a:extLst>
              <a:ext uri="{FF2B5EF4-FFF2-40B4-BE49-F238E27FC236}">
                <a16:creationId xmlns:a16="http://schemas.microsoft.com/office/drawing/2014/main" id="{E0D6573D-56F4-4FC5-8E1A-6AD5724F6277}"/>
              </a:ext>
            </a:extLst>
          </p:cNvPr>
          <p:cNvSpPr txBox="1"/>
          <p:nvPr/>
        </p:nvSpPr>
        <p:spPr>
          <a:xfrm>
            <a:off x="2073507" y="3576295"/>
            <a:ext cx="8277336" cy="484746"/>
          </a:xfrm>
          <a:prstGeom prst="rect">
            <a:avLst/>
          </a:prstGeom>
          <a:noFill/>
        </p:spPr>
        <p:txBody>
          <a:bodyPr wrap="square" lIns="68579" tIns="34289" rIns="68579" bIns="34289" rtlCol="0">
            <a:spAutoFit/>
          </a:bodyPr>
          <a:lstStyle/>
          <a:p>
            <a:pPr defTabSz="685783" eaLnBrk="1" fontAlgn="auto" hangingPunct="1">
              <a:spcBef>
                <a:spcPts val="0"/>
              </a:spcBef>
              <a:spcAft>
                <a:spcPts val="0"/>
              </a:spcAft>
              <a:defRPr/>
            </a:pPr>
            <a:r>
              <a:rPr lang="en-US" sz="1350" b="1">
                <a:solidFill>
                  <a:srgbClr val="007D57">
                    <a:lumMod val="75000"/>
                  </a:srgbClr>
                </a:solidFill>
                <a:latin typeface="Calibri" panose="020F0502020204030204" pitchFamily="34" charset="0"/>
                <a:cs typeface="Calibri" panose="020F0502020204030204" pitchFamily="34" charset="0"/>
              </a:rPr>
              <a:t>Technical assistance for partners to accelerate their efforts: </a:t>
            </a:r>
            <a:r>
              <a:rPr lang="en-US" sz="1350">
                <a:solidFill>
                  <a:srgbClr val="000000"/>
                </a:solidFill>
                <a:latin typeface="Calibri" panose="020F0502020204030204" pitchFamily="34" charset="0"/>
                <a:cs typeface="Calibri" panose="020F0502020204030204" pitchFamily="34" charset="0"/>
              </a:rPr>
              <a:t>CDC provides hands-on support through peer-learning sessions, expert and 1:1 coaching, materials sharing, and data analytics support </a:t>
            </a:r>
            <a:endParaRPr lang="en-US" sz="1350">
              <a:solidFill>
                <a:srgbClr val="000000"/>
              </a:solidFill>
              <a:highlight>
                <a:srgbClr val="FFFF00"/>
              </a:highlight>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30B4946A-B49D-49A3-A1EF-BB5B28AA6F59}"/>
              </a:ext>
            </a:extLst>
          </p:cNvPr>
          <p:cNvSpPr txBox="1"/>
          <p:nvPr/>
        </p:nvSpPr>
        <p:spPr>
          <a:xfrm>
            <a:off x="2073509" y="4383109"/>
            <a:ext cx="8277334" cy="484746"/>
          </a:xfrm>
          <a:prstGeom prst="rect">
            <a:avLst/>
          </a:prstGeom>
          <a:noFill/>
        </p:spPr>
        <p:txBody>
          <a:bodyPr wrap="square" lIns="68579" tIns="34289" rIns="68579" bIns="34289" rtlCol="0">
            <a:spAutoFit/>
          </a:bodyPr>
          <a:lstStyle/>
          <a:p>
            <a:pPr defTabSz="685783" eaLnBrk="1" fontAlgn="auto" hangingPunct="1">
              <a:spcBef>
                <a:spcPts val="0"/>
              </a:spcBef>
              <a:spcAft>
                <a:spcPts val="0"/>
              </a:spcAft>
              <a:defRPr/>
            </a:pPr>
            <a:r>
              <a:rPr lang="en-US" sz="1350" b="1">
                <a:solidFill>
                  <a:srgbClr val="007D57">
                    <a:lumMod val="50000"/>
                  </a:srgbClr>
                </a:solidFill>
                <a:latin typeface="Calibri" panose="020F0502020204030204" pitchFamily="34" charset="0"/>
                <a:cs typeface="Calibri" panose="020F0502020204030204" pitchFamily="34" charset="0"/>
              </a:rPr>
              <a:t>Guidance and communications for funded partners, Immunization Awardees, and other stakeholders</a:t>
            </a:r>
            <a:r>
              <a:rPr lang="en-US" sz="1350" b="1">
                <a:solidFill>
                  <a:srgbClr val="000000"/>
                </a:solidFill>
                <a:latin typeface="Calibri" panose="020F0502020204030204" pitchFamily="34" charset="0"/>
                <a:cs typeface="Calibri" panose="020F0502020204030204" pitchFamily="34" charset="0"/>
              </a:rPr>
              <a:t>: </a:t>
            </a:r>
            <a:r>
              <a:rPr lang="en-US" sz="1350">
                <a:solidFill>
                  <a:srgbClr val="000000"/>
                </a:solidFill>
                <a:latin typeface="Calibri" panose="020F0502020204030204" pitchFamily="34" charset="0"/>
                <a:cs typeface="Calibri" panose="020F0502020204030204" pitchFamily="34" charset="0"/>
              </a:rPr>
              <a:t>CDC develops guidance, communications, and resources to share vaccine information, best practices, and strategies</a:t>
            </a:r>
          </a:p>
        </p:txBody>
      </p:sp>
      <p:sp>
        <p:nvSpPr>
          <p:cNvPr id="35" name="Arrow: Circular 34">
            <a:extLst>
              <a:ext uri="{FF2B5EF4-FFF2-40B4-BE49-F238E27FC236}">
                <a16:creationId xmlns:a16="http://schemas.microsoft.com/office/drawing/2014/main" id="{932928E3-AA87-4043-BB10-ABEDF450847E}"/>
              </a:ext>
            </a:extLst>
          </p:cNvPr>
          <p:cNvSpPr/>
          <p:nvPr/>
        </p:nvSpPr>
        <p:spPr>
          <a:xfrm>
            <a:off x="470398" y="2172186"/>
            <a:ext cx="1612522" cy="1610464"/>
          </a:xfrm>
          <a:prstGeom prst="circularArrow">
            <a:avLst>
              <a:gd name="adj1" fmla="val 10980"/>
              <a:gd name="adj2" fmla="val 1142322"/>
              <a:gd name="adj3" fmla="val 4500000"/>
              <a:gd name="adj4" fmla="val 10800000"/>
              <a:gd name="adj5" fmla="val 12500"/>
            </a:avLst>
          </a:prstGeom>
          <a:solidFill>
            <a:srgbClr val="00B05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defTabSz="685800" eaLnBrk="1" fontAlgn="auto" hangingPunct="1">
              <a:spcBef>
                <a:spcPts val="0"/>
              </a:spcBef>
              <a:spcAft>
                <a:spcPts val="0"/>
              </a:spcAft>
              <a:defRPr/>
            </a:pPr>
            <a:endParaRPr lang="en-US" sz="1350">
              <a:solidFill>
                <a:srgbClr val="FFC000"/>
              </a:solidFill>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7A6211A5-B336-48B1-89B0-E6EF567113FB}"/>
              </a:ext>
            </a:extLst>
          </p:cNvPr>
          <p:cNvSpPr/>
          <p:nvPr/>
        </p:nvSpPr>
        <p:spPr>
          <a:xfrm>
            <a:off x="807981" y="2650750"/>
            <a:ext cx="939056" cy="430425"/>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73" tIns="8573" rIns="8573" bIns="8573" numCol="1" spcCol="1270" anchor="ctr" anchorCtr="0">
            <a:noAutofit/>
          </a:bodyPr>
          <a:lstStyle/>
          <a:p>
            <a:pPr algn="ctr" defTabSz="600075" eaLnBrk="1" fontAlgn="auto" hangingPunct="1">
              <a:lnSpc>
                <a:spcPct val="90000"/>
              </a:lnSpc>
              <a:spcAft>
                <a:spcPct val="35000"/>
              </a:spcAft>
              <a:defRPr/>
            </a:pPr>
            <a:r>
              <a:rPr lang="en-US" sz="1125" b="1">
                <a:solidFill>
                  <a:srgbClr val="00B050"/>
                </a:solidFill>
                <a:latin typeface="Calibri" panose="020F0502020204030204" pitchFamily="34" charset="0"/>
                <a:cs typeface="Calibri" panose="020F0502020204030204" pitchFamily="34" charset="0"/>
              </a:rPr>
              <a:t>Funded Partnerships</a:t>
            </a:r>
          </a:p>
        </p:txBody>
      </p:sp>
      <p:sp>
        <p:nvSpPr>
          <p:cNvPr id="37" name="Shape 36">
            <a:extLst>
              <a:ext uri="{FF2B5EF4-FFF2-40B4-BE49-F238E27FC236}">
                <a16:creationId xmlns:a16="http://schemas.microsoft.com/office/drawing/2014/main" id="{07C08BD2-A911-4B2E-AFC6-086AB78C4B3A}"/>
              </a:ext>
            </a:extLst>
          </p:cNvPr>
          <p:cNvSpPr/>
          <p:nvPr/>
        </p:nvSpPr>
        <p:spPr>
          <a:xfrm>
            <a:off x="40015" y="3062654"/>
            <a:ext cx="1612522" cy="1610464"/>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defTabSz="685800" eaLnBrk="1" fontAlgn="auto" hangingPunct="1">
              <a:spcBef>
                <a:spcPts val="0"/>
              </a:spcBef>
              <a:spcAft>
                <a:spcPts val="0"/>
              </a:spcAft>
              <a:defRPr/>
            </a:pPr>
            <a:endParaRPr lang="en-US" sz="1350">
              <a:solidFill>
                <a:srgbClr val="FFC000"/>
              </a:solidFill>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97B08B05-4878-40D3-8AF0-CAEBEFE5D009}"/>
              </a:ext>
            </a:extLst>
          </p:cNvPr>
          <p:cNvSpPr/>
          <p:nvPr/>
        </p:nvSpPr>
        <p:spPr>
          <a:xfrm>
            <a:off x="483416" y="3610801"/>
            <a:ext cx="939056" cy="430425"/>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73" tIns="8573" rIns="8573" bIns="8573" numCol="1" spcCol="1270" anchor="ctr" anchorCtr="0">
            <a:noAutofit/>
          </a:bodyPr>
          <a:lstStyle/>
          <a:p>
            <a:pPr defTabSz="600075" eaLnBrk="1" fontAlgn="auto" hangingPunct="1">
              <a:lnSpc>
                <a:spcPct val="90000"/>
              </a:lnSpc>
              <a:spcAft>
                <a:spcPct val="35000"/>
              </a:spcAft>
              <a:defRPr/>
            </a:pPr>
            <a:r>
              <a:rPr lang="en-US" sz="1125" b="1">
                <a:solidFill>
                  <a:srgbClr val="007D57"/>
                </a:solidFill>
                <a:latin typeface="Calibri" panose="020F0502020204030204" pitchFamily="34" charset="0"/>
                <a:cs typeface="Calibri" panose="020F0502020204030204" pitchFamily="34" charset="0"/>
              </a:rPr>
              <a:t>Technical Assistance </a:t>
            </a:r>
          </a:p>
        </p:txBody>
      </p:sp>
      <p:sp>
        <p:nvSpPr>
          <p:cNvPr id="39" name="Block Arc 38">
            <a:extLst>
              <a:ext uri="{FF2B5EF4-FFF2-40B4-BE49-F238E27FC236}">
                <a16:creationId xmlns:a16="http://schemas.microsoft.com/office/drawing/2014/main" id="{F9A13AEF-50E5-45C0-8B19-325F0E5C3CCB}"/>
              </a:ext>
            </a:extLst>
          </p:cNvPr>
          <p:cNvSpPr/>
          <p:nvPr/>
        </p:nvSpPr>
        <p:spPr>
          <a:xfrm>
            <a:off x="580685" y="4059683"/>
            <a:ext cx="1385406" cy="1383982"/>
          </a:xfrm>
          <a:prstGeom prst="blockArc">
            <a:avLst>
              <a:gd name="adj1" fmla="val 13500000"/>
              <a:gd name="adj2" fmla="val 10800000"/>
              <a:gd name="adj3" fmla="val 12740"/>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defTabSz="685800" eaLnBrk="1" fontAlgn="auto" hangingPunct="1">
              <a:spcBef>
                <a:spcPts val="0"/>
              </a:spcBef>
              <a:spcAft>
                <a:spcPts val="0"/>
              </a:spcAft>
              <a:defRPr/>
            </a:pPr>
            <a:endParaRPr lang="en-US" sz="1350">
              <a:solidFill>
                <a:srgbClr val="FFC000"/>
              </a:solidFill>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9FD81BF4-53C0-4A46-A284-7A2A87F503DA}"/>
              </a:ext>
            </a:extLst>
          </p:cNvPr>
          <p:cNvSpPr/>
          <p:nvPr/>
        </p:nvSpPr>
        <p:spPr>
          <a:xfrm>
            <a:off x="693320" y="4460960"/>
            <a:ext cx="1188459" cy="430425"/>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algn="ctr" defTabSz="533400" eaLnBrk="1" fontAlgn="auto" hangingPunct="1">
              <a:lnSpc>
                <a:spcPct val="90000"/>
              </a:lnSpc>
              <a:spcAft>
                <a:spcPct val="35000"/>
              </a:spcAft>
              <a:defRPr/>
            </a:pPr>
            <a:r>
              <a:rPr lang="en-US" sz="1125" b="1">
                <a:solidFill>
                  <a:srgbClr val="007D57">
                    <a:lumMod val="50000"/>
                  </a:srgbClr>
                </a:solidFill>
                <a:latin typeface="Calibri" panose="020F0502020204030204" pitchFamily="34" charset="0"/>
                <a:cs typeface="Calibri" panose="020F0502020204030204" pitchFamily="34" charset="0"/>
              </a:rPr>
              <a:t>Guidance &amp; Communications</a:t>
            </a:r>
          </a:p>
        </p:txBody>
      </p:sp>
      <p:sp>
        <p:nvSpPr>
          <p:cNvPr id="41" name="Oval 40">
            <a:extLst>
              <a:ext uri="{FF2B5EF4-FFF2-40B4-BE49-F238E27FC236}">
                <a16:creationId xmlns:a16="http://schemas.microsoft.com/office/drawing/2014/main" id="{E4C21B4C-92EE-44C0-B7A2-0A1B22DED0F5}"/>
              </a:ext>
            </a:extLst>
          </p:cNvPr>
          <p:cNvSpPr/>
          <p:nvPr/>
        </p:nvSpPr>
        <p:spPr>
          <a:xfrm>
            <a:off x="553025" y="4685336"/>
            <a:ext cx="240030" cy="240030"/>
          </a:xfrm>
          <a:prstGeom prst="ellipse">
            <a:avLst/>
          </a:prstGeom>
          <a:solidFill>
            <a:schemeClr val="accent2">
              <a:lumMod val="50000"/>
            </a:schemeClr>
          </a:solidFill>
          <a:ln w="12700" cap="flat" cmpd="sng" algn="ctr">
            <a:noFill/>
            <a:prstDash val="solid"/>
            <a:miter lim="800000"/>
          </a:ln>
          <a:effectLst/>
        </p:spPr>
        <p:txBody>
          <a:bodyPr rtlCol="0" anchor="ctr"/>
          <a:lstStyle/>
          <a:p>
            <a:pPr algn="ctr" defTabSz="685783" eaLnBrk="1" fontAlgn="auto" hangingPunct="1">
              <a:spcBef>
                <a:spcPts val="0"/>
              </a:spcBef>
              <a:spcAft>
                <a:spcPts val="0"/>
              </a:spcAft>
              <a:defRPr/>
            </a:pPr>
            <a:endParaRPr lang="en-US" sz="1425" kern="0">
              <a:solidFill>
                <a:prstClr val="white"/>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B715A70A-BD10-47A2-80E0-105481BFB718}"/>
              </a:ext>
            </a:extLst>
          </p:cNvPr>
          <p:cNvSpPr/>
          <p:nvPr/>
        </p:nvSpPr>
        <p:spPr>
          <a:xfrm>
            <a:off x="1973181" y="5319680"/>
            <a:ext cx="8444666" cy="230832"/>
          </a:xfrm>
          <a:prstGeom prst="rect">
            <a:avLst/>
          </a:prstGeom>
        </p:spPr>
        <p:txBody>
          <a:bodyPr wrap="square">
            <a:spAutoFit/>
          </a:bodyPr>
          <a:lstStyle/>
          <a:p>
            <a:pPr defTabSz="685800" eaLnBrk="1" fontAlgn="auto" hangingPunct="1">
              <a:spcBef>
                <a:spcPts val="0"/>
              </a:spcBef>
              <a:spcAft>
                <a:spcPts val="0"/>
              </a:spcAft>
              <a:defRPr/>
            </a:pPr>
            <a:r>
              <a:rPr lang="en-US" sz="900">
                <a:solidFill>
                  <a:srgbClr val="000000"/>
                </a:solidFill>
                <a:latin typeface="Calibri" panose="020F0502020204030204" pitchFamily="34" charset="0"/>
                <a:cs typeface="Calibri" panose="020F0502020204030204" pitchFamily="34" charset="0"/>
              </a:rPr>
              <a:t>*This does not include an additional $150M to fund other partners supporting vaccine equity for other disproportionately affected adult populations</a:t>
            </a:r>
            <a:endParaRPr lang="en-US" sz="900">
              <a:solidFill>
                <a:srgbClr val="0F56DC"/>
              </a:solidFill>
              <a:latin typeface="Myriad Web Pro"/>
            </a:endParaRPr>
          </a:p>
        </p:txBody>
      </p:sp>
    </p:spTree>
    <p:extLst>
      <p:ext uri="{BB962C8B-B14F-4D97-AF65-F5344CB8AC3E}">
        <p14:creationId xmlns:p14="http://schemas.microsoft.com/office/powerpoint/2010/main" val="40785394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849AD-F894-4932-BDFC-28DD9EE8C191}"/>
              </a:ext>
            </a:extLst>
          </p:cNvPr>
          <p:cNvPicPr>
            <a:picLocks noChangeAspect="1"/>
          </p:cNvPicPr>
          <p:nvPr/>
        </p:nvPicPr>
        <p:blipFill>
          <a:blip r:embed="rId3"/>
          <a:stretch>
            <a:fillRect/>
          </a:stretch>
        </p:blipFill>
        <p:spPr>
          <a:xfrm>
            <a:off x="1810907" y="0"/>
            <a:ext cx="7756426" cy="6206816"/>
          </a:xfrm>
          <a:prstGeom prst="rect">
            <a:avLst/>
          </a:prstGeom>
        </p:spPr>
      </p:pic>
      <p:sp>
        <p:nvSpPr>
          <p:cNvPr id="5" name="Text Placeholder 3">
            <a:extLst>
              <a:ext uri="{FF2B5EF4-FFF2-40B4-BE49-F238E27FC236}">
                <a16:creationId xmlns:a16="http://schemas.microsoft.com/office/drawing/2014/main" id="{738F084B-3E42-4CA3-9B3E-36C40E8A36A3}"/>
              </a:ext>
            </a:extLst>
          </p:cNvPr>
          <p:cNvSpPr txBox="1">
            <a:spLocks/>
          </p:cNvSpPr>
          <p:nvPr/>
        </p:nvSpPr>
        <p:spPr>
          <a:xfrm>
            <a:off x="609600" y="6175375"/>
            <a:ext cx="10972800" cy="550863"/>
          </a:xfrm>
          <a:prstGeom prst="rect">
            <a:avLst/>
          </a:prstGeom>
        </p:spPr>
        <p:txBody>
          <a:bodyPr anchor="b"/>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buNone/>
            </a:pPr>
            <a:r>
              <a:rPr lang="en-US" sz="1200">
                <a:hlinkClick r:id="rId4"/>
              </a:rPr>
              <a:t>https://bit.ly/P4VEPartners</a:t>
            </a:r>
            <a:r>
              <a:rPr lang="en-US" sz="1200"/>
              <a:t> </a:t>
            </a:r>
          </a:p>
        </p:txBody>
      </p:sp>
      <p:sp>
        <p:nvSpPr>
          <p:cNvPr id="6" name="Oval 5">
            <a:extLst>
              <a:ext uri="{FF2B5EF4-FFF2-40B4-BE49-F238E27FC236}">
                <a16:creationId xmlns:a16="http://schemas.microsoft.com/office/drawing/2014/main" id="{3B666DB9-FB2B-497D-807D-08524285400D}"/>
              </a:ext>
            </a:extLst>
          </p:cNvPr>
          <p:cNvSpPr/>
          <p:nvPr/>
        </p:nvSpPr>
        <p:spPr>
          <a:xfrm>
            <a:off x="2057400" y="3285067"/>
            <a:ext cx="1274234" cy="550862"/>
          </a:xfrm>
          <a:prstGeom prst="ellipse">
            <a:avLst/>
          </a:prstGeom>
          <a:noFill/>
          <a:ln w="9525"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pic>
        <p:nvPicPr>
          <p:cNvPr id="8" name="Picture 7">
            <a:extLst>
              <a:ext uri="{FF2B5EF4-FFF2-40B4-BE49-F238E27FC236}">
                <a16:creationId xmlns:a16="http://schemas.microsoft.com/office/drawing/2014/main" id="{3126C2C2-48D8-4EAC-9AFB-0009CA7F5968}"/>
              </a:ext>
            </a:extLst>
          </p:cNvPr>
          <p:cNvPicPr>
            <a:picLocks noChangeAspect="1"/>
          </p:cNvPicPr>
          <p:nvPr/>
        </p:nvPicPr>
        <p:blipFill>
          <a:blip r:embed="rId5"/>
          <a:stretch>
            <a:fillRect/>
          </a:stretch>
        </p:blipFill>
        <p:spPr>
          <a:xfrm>
            <a:off x="264103" y="50799"/>
            <a:ext cx="11190354" cy="6256867"/>
          </a:xfrm>
          <a:prstGeom prst="rect">
            <a:avLst/>
          </a:prstGeom>
        </p:spPr>
      </p:pic>
    </p:spTree>
    <p:extLst>
      <p:ext uri="{BB962C8B-B14F-4D97-AF65-F5344CB8AC3E}">
        <p14:creationId xmlns:p14="http://schemas.microsoft.com/office/powerpoint/2010/main" val="2139246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77A3-F8A4-4A83-9D01-720FF79961F6}"/>
              </a:ext>
            </a:extLst>
          </p:cNvPr>
          <p:cNvSpPr>
            <a:spLocks noGrp="1"/>
          </p:cNvSpPr>
          <p:nvPr>
            <p:ph type="title"/>
          </p:nvPr>
        </p:nvSpPr>
        <p:spPr/>
        <p:txBody>
          <a:bodyPr/>
          <a:lstStyle/>
          <a:p>
            <a:r>
              <a:rPr lang="en-US"/>
              <a:t>Support for P4VE Partners</a:t>
            </a:r>
          </a:p>
        </p:txBody>
      </p:sp>
      <p:sp>
        <p:nvSpPr>
          <p:cNvPr id="3" name="Text Placeholder 2">
            <a:extLst>
              <a:ext uri="{FF2B5EF4-FFF2-40B4-BE49-F238E27FC236}">
                <a16:creationId xmlns:a16="http://schemas.microsoft.com/office/drawing/2014/main" id="{948055D1-02E1-4068-BCC9-E075ADE81405}"/>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9615F61F-9229-457F-9901-F6B9885CC8BC}"/>
              </a:ext>
            </a:extLst>
          </p:cNvPr>
          <p:cNvPicPr>
            <a:picLocks noChangeAspect="1"/>
          </p:cNvPicPr>
          <p:nvPr/>
        </p:nvPicPr>
        <p:blipFill>
          <a:blip r:embed="rId3"/>
          <a:stretch>
            <a:fillRect/>
          </a:stretch>
        </p:blipFill>
        <p:spPr>
          <a:xfrm>
            <a:off x="533622" y="1016000"/>
            <a:ext cx="3841008" cy="489966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A10C286-4508-442A-8714-3E04D45A6D32}"/>
              </a:ext>
            </a:extLst>
          </p:cNvPr>
          <p:cNvPicPr>
            <a:picLocks noChangeAspect="1"/>
          </p:cNvPicPr>
          <p:nvPr/>
        </p:nvPicPr>
        <p:blipFill>
          <a:blip r:embed="rId4"/>
          <a:stretch>
            <a:fillRect/>
          </a:stretch>
        </p:blipFill>
        <p:spPr>
          <a:xfrm>
            <a:off x="2838779" y="1016000"/>
            <a:ext cx="3994872" cy="489966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2C9FD8EC-7BAB-49BE-9749-0C2EBFC24960}"/>
              </a:ext>
            </a:extLst>
          </p:cNvPr>
          <p:cNvPicPr>
            <a:picLocks noChangeAspect="1"/>
          </p:cNvPicPr>
          <p:nvPr/>
        </p:nvPicPr>
        <p:blipFill>
          <a:blip r:embed="rId5"/>
          <a:stretch>
            <a:fillRect/>
          </a:stretch>
        </p:blipFill>
        <p:spPr>
          <a:xfrm>
            <a:off x="6174476" y="249767"/>
            <a:ext cx="4944533" cy="2091559"/>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38B9CF3-3509-42C4-89C1-4AE1EB3D2259}"/>
              </a:ext>
            </a:extLst>
          </p:cNvPr>
          <p:cNvPicPr>
            <a:picLocks noChangeAspect="1"/>
          </p:cNvPicPr>
          <p:nvPr/>
        </p:nvPicPr>
        <p:blipFill>
          <a:blip r:embed="rId6"/>
          <a:stretch>
            <a:fillRect/>
          </a:stretch>
        </p:blipFill>
        <p:spPr>
          <a:xfrm>
            <a:off x="6038445" y="2984183"/>
            <a:ext cx="5080564" cy="2857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3862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92F969-90DE-4AE7-8765-DE2687A071B7}"/>
              </a:ext>
            </a:extLst>
          </p:cNvPr>
          <p:cNvSpPr/>
          <p:nvPr/>
        </p:nvSpPr>
        <p:spPr>
          <a:xfrm>
            <a:off x="6223473" y="2470245"/>
            <a:ext cx="5017731" cy="1344266"/>
          </a:xfrm>
          <a:prstGeom prst="rect">
            <a:avLst/>
          </a:prstGeom>
          <a:noFill/>
          <a:ln w="12700" cap="flat" cmpd="sng" algn="ctr">
            <a:solidFill>
              <a:srgbClr val="006A7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 name="Rectangle 1">
            <a:extLst>
              <a:ext uri="{FF2B5EF4-FFF2-40B4-BE49-F238E27FC236}">
                <a16:creationId xmlns:a16="http://schemas.microsoft.com/office/drawing/2014/main" id="{4C99C5A8-3AC9-4327-B14F-DC4B79AC1C4D}"/>
              </a:ext>
            </a:extLst>
          </p:cNvPr>
          <p:cNvSpPr/>
          <p:nvPr/>
        </p:nvSpPr>
        <p:spPr>
          <a:xfrm>
            <a:off x="6223474" y="4051112"/>
            <a:ext cx="5017731" cy="1573400"/>
          </a:xfrm>
          <a:prstGeom prst="rect">
            <a:avLst/>
          </a:prstGeom>
          <a:noFill/>
          <a:ln w="12700" cap="flat" cmpd="sng" algn="ctr">
            <a:solidFill>
              <a:srgbClr val="006A7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Title 2">
            <a:extLst>
              <a:ext uri="{FF2B5EF4-FFF2-40B4-BE49-F238E27FC236}">
                <a16:creationId xmlns:a16="http://schemas.microsoft.com/office/drawing/2014/main" id="{B25E326E-4EF9-4CE5-8747-FC28F4A8D849}"/>
              </a:ext>
            </a:extLst>
          </p:cNvPr>
          <p:cNvSpPr>
            <a:spLocks noGrp="1"/>
          </p:cNvSpPr>
          <p:nvPr>
            <p:ph type="title"/>
          </p:nvPr>
        </p:nvSpPr>
        <p:spPr/>
        <p:txBody>
          <a:bodyPr>
            <a:normAutofit fontScale="90000"/>
          </a:bodyPr>
          <a:lstStyle/>
          <a:p>
            <a:r>
              <a:rPr lang="en-US">
                <a:cs typeface="Calibri" panose="020F0502020204030204" pitchFamily="34" charset="0"/>
              </a:rPr>
              <a:t>Impact of Partnership:</a:t>
            </a:r>
            <a:br>
              <a:rPr lang="en-US">
                <a:cs typeface="Calibri" panose="020F0502020204030204" pitchFamily="34" charset="0"/>
              </a:rPr>
            </a:br>
            <a:r>
              <a:rPr lang="en-US">
                <a:cs typeface="Calibri" panose="020F0502020204030204" pitchFamily="34" charset="0"/>
              </a:rPr>
              <a:t>Conference of National Black Churches (CNBC)</a:t>
            </a:r>
            <a:endParaRPr lang="en-US"/>
          </a:p>
        </p:txBody>
      </p:sp>
      <p:sp>
        <p:nvSpPr>
          <p:cNvPr id="4" name="Text Placeholder 3">
            <a:extLst>
              <a:ext uri="{FF2B5EF4-FFF2-40B4-BE49-F238E27FC236}">
                <a16:creationId xmlns:a16="http://schemas.microsoft.com/office/drawing/2014/main" id="{36D69C97-3AE2-4231-A9B6-AC1070152D0F}"/>
              </a:ext>
            </a:extLst>
          </p:cNvPr>
          <p:cNvSpPr>
            <a:spLocks noGrp="1"/>
          </p:cNvSpPr>
          <p:nvPr>
            <p:ph type="body" sz="quarter" idx="13"/>
          </p:nvPr>
        </p:nvSpPr>
        <p:spPr/>
        <p:txBody>
          <a:bodyPr/>
          <a:lstStyle/>
          <a:p>
            <a:endParaRPr lang="en-US"/>
          </a:p>
        </p:txBody>
      </p:sp>
      <p:pic>
        <p:nvPicPr>
          <p:cNvPr id="20" name="Picture 2" descr="Conference of National Black Churches">
            <a:extLst>
              <a:ext uri="{FF2B5EF4-FFF2-40B4-BE49-F238E27FC236}">
                <a16:creationId xmlns:a16="http://schemas.microsoft.com/office/drawing/2014/main" id="{4D7B1049-0C06-4F2B-A623-991269445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533" y="278356"/>
            <a:ext cx="1302233" cy="1196647"/>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0763C285-7A46-46C7-8991-677C4122F360}"/>
              </a:ext>
            </a:extLst>
          </p:cNvPr>
          <p:cNvSpPr txBox="1">
            <a:spLocks noGrp="1"/>
          </p:cNvSpPr>
          <p:nvPr>
            <p:ph sz="quarter" idx="14"/>
          </p:nvPr>
        </p:nvSpPr>
        <p:spPr>
          <a:xfrm>
            <a:off x="609600" y="1554163"/>
            <a:ext cx="10972800" cy="462121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indent="0">
              <a:buNone/>
            </a:pPr>
            <a:r>
              <a:rPr lang="en-US" sz="1350" b="0">
                <a:solidFill>
                  <a:srgbClr val="2D2C2C"/>
                </a:solidFill>
                <a:effectLst/>
                <a:cs typeface="Calibri" panose="020F0502020204030204" pitchFamily="34" charset="0"/>
              </a:rPr>
              <a:t>CNBC is comprised of the </a:t>
            </a:r>
            <a:r>
              <a:rPr lang="en-US" sz="1350" b="1">
                <a:solidFill>
                  <a:srgbClr val="2D2C2C"/>
                </a:solidFill>
                <a:effectLst/>
                <a:cs typeface="Calibri" panose="020F0502020204030204" pitchFamily="34" charset="0"/>
              </a:rPr>
              <a:t>national leadership of the seven largest historically Black denominations</a:t>
            </a:r>
            <a:r>
              <a:rPr lang="en-US" sz="1350" b="0">
                <a:solidFill>
                  <a:srgbClr val="2D2C2C"/>
                </a:solidFill>
                <a:effectLst/>
                <a:cs typeface="Calibri" panose="020F0502020204030204" pitchFamily="34" charset="0"/>
              </a:rPr>
              <a:t> in America, representing more than </a:t>
            </a:r>
            <a:r>
              <a:rPr lang="en-US" sz="1350" b="1">
                <a:solidFill>
                  <a:srgbClr val="2D2C2C"/>
                </a:solidFill>
                <a:effectLst/>
                <a:cs typeface="Calibri" panose="020F0502020204030204" pitchFamily="34" charset="0"/>
              </a:rPr>
              <a:t>80% of African American Christians</a:t>
            </a:r>
            <a:r>
              <a:rPr lang="en-US" sz="1350" b="0">
                <a:solidFill>
                  <a:srgbClr val="2D2C2C"/>
                </a:solidFill>
                <a:effectLst/>
                <a:cs typeface="Calibri" panose="020F0502020204030204" pitchFamily="34" charset="0"/>
              </a:rPr>
              <a:t> with a combined </a:t>
            </a:r>
            <a:r>
              <a:rPr lang="en-US" sz="1350" b="1">
                <a:solidFill>
                  <a:srgbClr val="2D2C2C"/>
                </a:solidFill>
                <a:effectLst/>
                <a:cs typeface="Calibri" panose="020F0502020204030204" pitchFamily="34" charset="0"/>
              </a:rPr>
              <a:t>membership of over 20 million people and 30,000 congregations</a:t>
            </a:r>
            <a:r>
              <a:rPr lang="en-US" sz="1350" b="0">
                <a:solidFill>
                  <a:srgbClr val="2D2C2C"/>
                </a:solidFill>
                <a:effectLst/>
                <a:cs typeface="Calibri" panose="020F0502020204030204" pitchFamily="34" charset="0"/>
              </a:rPr>
              <a:t>.</a:t>
            </a:r>
            <a:endParaRPr lang="en-US" sz="1350">
              <a:solidFill>
                <a:srgbClr val="2D2C2C"/>
              </a:solidFill>
              <a:cs typeface="Calibri" panose="020F0502020204030204" pitchFamily="34" charset="0"/>
            </a:endParaRPr>
          </a:p>
        </p:txBody>
      </p:sp>
      <p:grpSp>
        <p:nvGrpSpPr>
          <p:cNvPr id="24" name="Group 23">
            <a:extLst>
              <a:ext uri="{FF2B5EF4-FFF2-40B4-BE49-F238E27FC236}">
                <a16:creationId xmlns:a16="http://schemas.microsoft.com/office/drawing/2014/main" id="{1ADF73F4-84B3-4350-A15F-B7A2AF26DEAB}"/>
              </a:ext>
            </a:extLst>
          </p:cNvPr>
          <p:cNvGrpSpPr/>
          <p:nvPr/>
        </p:nvGrpSpPr>
        <p:grpSpPr>
          <a:xfrm>
            <a:off x="609598" y="2390017"/>
            <a:ext cx="5358928" cy="3234495"/>
            <a:chOff x="-552345" y="1680837"/>
            <a:chExt cx="5358928" cy="3183679"/>
          </a:xfrm>
        </p:grpSpPr>
        <p:sp>
          <p:nvSpPr>
            <p:cNvPr id="25" name="Rectangle 24">
              <a:extLst>
                <a:ext uri="{FF2B5EF4-FFF2-40B4-BE49-F238E27FC236}">
                  <a16:creationId xmlns:a16="http://schemas.microsoft.com/office/drawing/2014/main" id="{60F13BF2-F1CD-45CA-8610-EAC105B6A4A2}"/>
                </a:ext>
              </a:extLst>
            </p:cNvPr>
            <p:cNvSpPr/>
            <p:nvPr/>
          </p:nvSpPr>
          <p:spPr>
            <a:xfrm>
              <a:off x="-552344" y="1705460"/>
              <a:ext cx="5358927" cy="3159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FBAFF40A-BC41-4E62-A501-ED0C7AC56067}"/>
                </a:ext>
              </a:extLst>
            </p:cNvPr>
            <p:cNvSpPr txBox="1">
              <a:spLocks/>
            </p:cNvSpPr>
            <p:nvPr/>
          </p:nvSpPr>
          <p:spPr bwMode="auto">
            <a:xfrm>
              <a:off x="-552345" y="1680837"/>
              <a:ext cx="4616811" cy="3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b="1">
                  <a:solidFill>
                    <a:srgbClr val="2D2C2C"/>
                  </a:solidFill>
                  <a:cs typeface="Calibri" panose="020F0502020204030204" pitchFamily="34" charset="0"/>
                </a:rPr>
                <a:t>Recent Activities (October - November 2021)</a:t>
              </a:r>
            </a:p>
          </p:txBody>
        </p:sp>
        <p:sp>
          <p:nvSpPr>
            <p:cNvPr id="27" name="TextBox 26">
              <a:extLst>
                <a:ext uri="{FF2B5EF4-FFF2-40B4-BE49-F238E27FC236}">
                  <a16:creationId xmlns:a16="http://schemas.microsoft.com/office/drawing/2014/main" id="{7D517068-092B-4319-A64A-A7EE81F51F6F}"/>
                </a:ext>
              </a:extLst>
            </p:cNvPr>
            <p:cNvSpPr txBox="1"/>
            <p:nvPr/>
          </p:nvSpPr>
          <p:spPr>
            <a:xfrm>
              <a:off x="-552342" y="1941133"/>
              <a:ext cx="5279538" cy="2817353"/>
            </a:xfrm>
            <a:prstGeom prst="rect">
              <a:avLst/>
            </a:prstGeom>
            <a:solidFill>
              <a:schemeClr val="accent4">
                <a:lumMod val="20000"/>
                <a:lumOff val="80000"/>
              </a:schemeClr>
            </a:solidFill>
          </p:spPr>
          <p:txBody>
            <a:bodyPr wrap="square">
              <a:spAutoFit/>
            </a:bodyPr>
            <a:lstStyle/>
            <a:p>
              <a:pPr marL="171450" indent="-171450">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Expanded national campaign to promote COVID-19 vaccination and broaden their reach to address disparities in adult vaccination by including additional predominantly White denominations with significant African American membership </a:t>
              </a:r>
            </a:p>
            <a:p>
              <a:pPr marL="171450" indent="-171450">
                <a:buFont typeface="Arial" panose="020B0604020202020204" pitchFamily="34" charset="0"/>
                <a:buChar char="•"/>
              </a:pPr>
              <a:endParaRPr lang="en-US" sz="1200">
                <a:solidFill>
                  <a:srgbClr val="2D2C2C"/>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Reported adding 35 new churches as vaccination sites, training over 2100 pastors, and administering nearly 300,000 vaccines cumulatively</a:t>
              </a:r>
            </a:p>
            <a:p>
              <a:pPr marL="171450" indent="-171450">
                <a:buFont typeface="Arial" panose="020B0604020202020204" pitchFamily="34" charset="0"/>
                <a:buChar char="•"/>
              </a:pPr>
              <a:endParaRPr lang="en-US" sz="1200">
                <a:solidFill>
                  <a:srgbClr val="2D2C2C"/>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Trained around 30 of Disciples of Christ pastors in CNBC’s vaccine education webinars and more are expected through the end of 2021</a:t>
              </a:r>
            </a:p>
            <a:p>
              <a:pPr marL="171450" indent="-171450">
                <a:buFont typeface="Arial" panose="020B0604020202020204" pitchFamily="34" charset="0"/>
                <a:buChar char="•"/>
              </a:pPr>
              <a:endParaRPr lang="en-US" sz="1200">
                <a:solidFill>
                  <a:srgbClr val="2D2C2C"/>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Launched new partnership with NAACP (non-religious, non-partisan civil rights organization) to help equip pastors and ministers of Black churches with training and messaging to overcome vaccine hesitancy among their membership</a:t>
              </a:r>
            </a:p>
          </p:txBody>
        </p:sp>
      </p:grpSp>
      <p:grpSp>
        <p:nvGrpSpPr>
          <p:cNvPr id="28" name="Group 27">
            <a:extLst>
              <a:ext uri="{FF2B5EF4-FFF2-40B4-BE49-F238E27FC236}">
                <a16:creationId xmlns:a16="http://schemas.microsoft.com/office/drawing/2014/main" id="{0E90DB61-9761-432A-B1E2-C88A344902C9}"/>
              </a:ext>
            </a:extLst>
          </p:cNvPr>
          <p:cNvGrpSpPr/>
          <p:nvPr/>
        </p:nvGrpSpPr>
        <p:grpSpPr>
          <a:xfrm>
            <a:off x="6317370" y="2298313"/>
            <a:ext cx="4756985" cy="1523067"/>
            <a:chOff x="5155428" y="1536938"/>
            <a:chExt cx="3426030" cy="1523067"/>
          </a:xfrm>
        </p:grpSpPr>
        <p:sp>
          <p:nvSpPr>
            <p:cNvPr id="29" name="TextBox 28">
              <a:extLst>
                <a:ext uri="{FF2B5EF4-FFF2-40B4-BE49-F238E27FC236}">
                  <a16:creationId xmlns:a16="http://schemas.microsoft.com/office/drawing/2014/main" id="{BDDB0C68-9D89-4B19-83E6-AABC097F145E}"/>
                </a:ext>
              </a:extLst>
            </p:cNvPr>
            <p:cNvSpPr txBox="1"/>
            <p:nvPr/>
          </p:nvSpPr>
          <p:spPr>
            <a:xfrm>
              <a:off x="5155428" y="1839158"/>
              <a:ext cx="3426030" cy="1220847"/>
            </a:xfrm>
            <a:prstGeom prst="rect">
              <a:avLst/>
            </a:prstGeom>
            <a:noFill/>
          </p:spPr>
          <p:txBody>
            <a:bodyPr wrap="square">
              <a:spAutoFit/>
            </a:bodyPr>
            <a:lstStyle/>
            <a:p>
              <a:pPr>
                <a:spcAft>
                  <a:spcPts val="800"/>
                </a:spcAft>
              </a:pPr>
              <a:r>
                <a:rPr lang="en-US" sz="1200" i="1">
                  <a:solidFill>
                    <a:srgbClr val="2D2C2C"/>
                  </a:solidFill>
                  <a:latin typeface="Calibri" panose="020F0502020204030204" pitchFamily="34" charset="0"/>
                  <a:cs typeface="Calibri" panose="020F0502020204030204" pitchFamily="34" charset="0"/>
                </a:rPr>
                <a:t>St. Phillip AME Church in Decatur, Georgia </a:t>
              </a:r>
              <a:endParaRPr lang="en-US" sz="1100" i="1">
                <a:solidFill>
                  <a:srgbClr val="2D2C2C"/>
                </a:solidFill>
                <a:latin typeface="Calibri" panose="020F0502020204030204" pitchFamily="34" charset="0"/>
                <a:cs typeface="Calibri" panose="020F0502020204030204" pitchFamily="34" charset="0"/>
              </a:endParaRPr>
            </a:p>
            <a:p>
              <a:pPr marL="171450" indent="-171450">
                <a:spcAft>
                  <a:spcPts val="800"/>
                </a:spcAft>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Holds vaccine clinics every Thursday and gave 499 vaccines in October, 90% of them boosters</a:t>
              </a:r>
            </a:p>
            <a:p>
              <a:pPr marL="171450" indent="-171450">
                <a:spcAft>
                  <a:spcPts val="800"/>
                </a:spcAft>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Conducted two separate 4-day events with the capacity to vaccinate 1,000+ people a day in November </a:t>
              </a:r>
              <a:r>
                <a:rPr lang="en-US" sz="1200" i="1">
                  <a:solidFill>
                    <a:srgbClr val="2D2C2C"/>
                  </a:solidFill>
                  <a:latin typeface="Calibri" panose="020F0502020204030204" pitchFamily="34" charset="0"/>
                  <a:cs typeface="Calibri" panose="020F0502020204030204" pitchFamily="34" charset="0"/>
                </a:rPr>
                <a:t>(data forthcoming)</a:t>
              </a:r>
            </a:p>
          </p:txBody>
        </p:sp>
        <p:sp>
          <p:nvSpPr>
            <p:cNvPr id="30" name="Text Placeholder 2">
              <a:extLst>
                <a:ext uri="{FF2B5EF4-FFF2-40B4-BE49-F238E27FC236}">
                  <a16:creationId xmlns:a16="http://schemas.microsoft.com/office/drawing/2014/main" id="{38324D63-97F3-49BD-8F57-165EB492D63D}"/>
                </a:ext>
              </a:extLst>
            </p:cNvPr>
            <p:cNvSpPr txBox="1">
              <a:spLocks/>
            </p:cNvSpPr>
            <p:nvPr/>
          </p:nvSpPr>
          <p:spPr bwMode="auto">
            <a:xfrm>
              <a:off x="5160500" y="1536938"/>
              <a:ext cx="851186" cy="2960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b="1">
                  <a:solidFill>
                    <a:srgbClr val="2D2C2C"/>
                  </a:solidFill>
                  <a:cs typeface="Calibri" panose="020F0502020204030204" pitchFamily="34" charset="0"/>
                </a:rPr>
                <a:t>Success Story</a:t>
              </a:r>
            </a:p>
          </p:txBody>
        </p:sp>
      </p:grpSp>
      <p:grpSp>
        <p:nvGrpSpPr>
          <p:cNvPr id="31" name="Group 30">
            <a:extLst>
              <a:ext uri="{FF2B5EF4-FFF2-40B4-BE49-F238E27FC236}">
                <a16:creationId xmlns:a16="http://schemas.microsoft.com/office/drawing/2014/main" id="{82B241D7-E888-4BFA-92AC-A5A52A228DC8}"/>
              </a:ext>
            </a:extLst>
          </p:cNvPr>
          <p:cNvGrpSpPr/>
          <p:nvPr/>
        </p:nvGrpSpPr>
        <p:grpSpPr>
          <a:xfrm>
            <a:off x="6317370" y="3893378"/>
            <a:ext cx="4756985" cy="1706057"/>
            <a:chOff x="5061532" y="3110575"/>
            <a:chExt cx="3426030" cy="1706057"/>
          </a:xfrm>
        </p:grpSpPr>
        <p:sp>
          <p:nvSpPr>
            <p:cNvPr id="33" name="TextBox 32">
              <a:extLst>
                <a:ext uri="{FF2B5EF4-FFF2-40B4-BE49-F238E27FC236}">
                  <a16:creationId xmlns:a16="http://schemas.microsoft.com/office/drawing/2014/main" id="{D304D9EF-86FA-4A04-AD43-99F3007CEF94}"/>
                </a:ext>
              </a:extLst>
            </p:cNvPr>
            <p:cNvSpPr txBox="1"/>
            <p:nvPr/>
          </p:nvSpPr>
          <p:spPr>
            <a:xfrm>
              <a:off x="5061532" y="3411119"/>
              <a:ext cx="3426030" cy="1405513"/>
            </a:xfrm>
            <a:prstGeom prst="rect">
              <a:avLst/>
            </a:prstGeom>
            <a:noFill/>
          </p:spPr>
          <p:txBody>
            <a:bodyPr wrap="square">
              <a:spAutoFit/>
            </a:bodyPr>
            <a:lstStyle/>
            <a:p>
              <a:pPr marL="171450" indent="-171450">
                <a:spcAft>
                  <a:spcPts val="800"/>
                </a:spcAft>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People involved in the communities are very influential</a:t>
              </a:r>
            </a:p>
            <a:p>
              <a:pPr marL="171450" indent="-171450">
                <a:spcAft>
                  <a:spcPts val="800"/>
                </a:spcAft>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It’s important to be patient and keep going little by little because changing attitudes, overcoming hesitancy, and building and rebuilding trust takes time</a:t>
              </a:r>
            </a:p>
            <a:p>
              <a:pPr marL="171450" indent="-171450">
                <a:spcAft>
                  <a:spcPts val="800"/>
                </a:spcAft>
                <a:buFont typeface="Arial" panose="020B0604020202020204" pitchFamily="34" charset="0"/>
                <a:buChar char="•"/>
              </a:pPr>
              <a:r>
                <a:rPr lang="en-US" sz="1200">
                  <a:solidFill>
                    <a:srgbClr val="2D2C2C"/>
                  </a:solidFill>
                  <a:latin typeface="Calibri" panose="020F0502020204030204" pitchFamily="34" charset="0"/>
                  <a:cs typeface="Calibri" panose="020F0502020204030204" pitchFamily="34" charset="0"/>
                </a:rPr>
                <a:t>Listen and don’t assume – have discussions and don’t shy away from opposition or differing voices</a:t>
              </a:r>
            </a:p>
          </p:txBody>
        </p:sp>
        <p:sp>
          <p:nvSpPr>
            <p:cNvPr id="32" name="Text Placeholder 2">
              <a:extLst>
                <a:ext uri="{FF2B5EF4-FFF2-40B4-BE49-F238E27FC236}">
                  <a16:creationId xmlns:a16="http://schemas.microsoft.com/office/drawing/2014/main" id="{097F9A55-7A36-459A-B046-DC7E3B19A27E}"/>
                </a:ext>
              </a:extLst>
            </p:cNvPr>
            <p:cNvSpPr txBox="1">
              <a:spLocks/>
            </p:cNvSpPr>
            <p:nvPr/>
          </p:nvSpPr>
          <p:spPr bwMode="auto">
            <a:xfrm>
              <a:off x="5061532" y="3110575"/>
              <a:ext cx="1439460" cy="249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b="1">
                  <a:solidFill>
                    <a:srgbClr val="2D2C2C"/>
                  </a:solidFill>
                  <a:cs typeface="Calibri" panose="020F0502020204030204" pitchFamily="34" charset="0"/>
                </a:rPr>
                <a:t>CNBC’s</a:t>
              </a:r>
              <a:r>
                <a:rPr lang="en-US" sz="1400" b="1">
                  <a:solidFill>
                    <a:srgbClr val="C00000"/>
                  </a:solidFill>
                  <a:cs typeface="Calibri" panose="020F0502020204030204" pitchFamily="34" charset="0"/>
                </a:rPr>
                <a:t> </a:t>
              </a:r>
              <a:r>
                <a:rPr lang="en-US" sz="1400" b="1">
                  <a:solidFill>
                    <a:srgbClr val="2D2C2C"/>
                  </a:solidFill>
                  <a:cs typeface="Calibri" panose="020F0502020204030204" pitchFamily="34" charset="0"/>
                </a:rPr>
                <a:t>Lessons Learned</a:t>
              </a:r>
            </a:p>
          </p:txBody>
        </p:sp>
      </p:grpSp>
    </p:spTree>
    <p:extLst>
      <p:ext uri="{BB962C8B-B14F-4D97-AF65-F5344CB8AC3E}">
        <p14:creationId xmlns:p14="http://schemas.microsoft.com/office/powerpoint/2010/main" val="2221317489"/>
      </p:ext>
    </p:extLst>
  </p:cSld>
  <p:clrMapOvr>
    <a:masterClrMapping/>
  </p:clrMapOvr>
  <p:transition>
    <p:fade/>
  </p:transition>
</p:sld>
</file>

<file path=ppt/theme/theme1.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2.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F95D3C687C8D4CBA7E5DC7181504FE" ma:contentTypeVersion="10" ma:contentTypeDescription="Create a new document." ma:contentTypeScope="" ma:versionID="2a8fbe686960c4eb3d1c95b0bb71cbac">
  <xsd:schema xmlns:xsd="http://www.w3.org/2001/XMLSchema" xmlns:xs="http://www.w3.org/2001/XMLSchema" xmlns:p="http://schemas.microsoft.com/office/2006/metadata/properties" xmlns:ns2="3ddda2a7-8ef1-4ba1-8194-cece9ae32d09" xmlns:ns3="619fc41e-ee22-414e-a3a4-4e37f91c2b42" targetNamespace="http://schemas.microsoft.com/office/2006/metadata/properties" ma:root="true" ma:fieldsID="eb643c239b95a6ac5b85fc2ede440eee" ns2:_="" ns3:_="">
    <xsd:import namespace="3ddda2a7-8ef1-4ba1-8194-cece9ae32d09"/>
    <xsd:import namespace="619fc41e-ee22-414e-a3a4-4e37f91c2b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da2a7-8ef1-4ba1-8194-cece9ae32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fc41e-ee22-414e-a3a4-4e37f91c2b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19fc41e-ee22-414e-a3a4-4e37f91c2b42">
      <UserInfo>
        <DisplayName>Jatlaoui, Tara (CDC/DDID/NCIRD/ISD)</DisplayName>
        <AccountId>14</AccountId>
        <AccountType/>
      </UserInfo>
      <UserInfo>
        <DisplayName>NT Service\spsearch</DisplayName>
        <AccountId>11</AccountId>
        <AccountType/>
      </UserInfo>
      <UserInfo>
        <DisplayName>Medina Martinez, Gisela (CDC/DDID/NCIRD/ISD)</DisplayName>
        <AccountId>13</AccountId>
        <AccountType/>
      </UserInfo>
      <UserInfo>
        <DisplayName>SharingLinks.56fc3853-8528-47eb-b4a2-aa5a72fd98c9.Flexible.4385935c-318e-408e-b5b9-aed49e9677c6</DisplayName>
        <AccountId>18</AccountId>
        <AccountType/>
      </UserInfo>
      <UserInfo>
        <DisplayName>Quartarone, Richard (CDC/DDID/NCIRD/ISD)</DisplayName>
        <AccountId>60</AccountId>
        <AccountType/>
      </UserInfo>
    </SharedWithUsers>
  </documentManagement>
</p:properties>
</file>

<file path=customXml/itemProps1.xml><?xml version="1.0" encoding="utf-8"?>
<ds:datastoreItem xmlns:ds="http://schemas.openxmlformats.org/officeDocument/2006/customXml" ds:itemID="{1DE6F0AD-6D21-4D47-9547-E21292650F0B}">
  <ds:schemaRefs>
    <ds:schemaRef ds:uri="3ddda2a7-8ef1-4ba1-8194-cece9ae32d09"/>
    <ds:schemaRef ds:uri="619fc41e-ee22-414e-a3a4-4e37f91c2b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4DB454-710E-4917-99CE-E4364CE36965}">
  <ds:schemaRefs>
    <ds:schemaRef ds:uri="http://schemas.microsoft.com/sharepoint/v3/contenttype/forms"/>
  </ds:schemaRefs>
</ds:datastoreItem>
</file>

<file path=customXml/itemProps3.xml><?xml version="1.0" encoding="utf-8"?>
<ds:datastoreItem xmlns:ds="http://schemas.openxmlformats.org/officeDocument/2006/customXml" ds:itemID="{73C6E52F-0232-4BA5-A918-4C6B438F53C7}">
  <ds:schemaRefs>
    <ds:schemaRef ds:uri="http://purl.org/dc/terms/"/>
    <ds:schemaRef ds:uri="3ddda2a7-8ef1-4ba1-8194-cece9ae32d09"/>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619fc41e-ee22-414e-a3a4-4e37f91c2b4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2622</Words>
  <Application>Microsoft Office PowerPoint</Application>
  <PresentationFormat>Widescreen</PresentationFormat>
  <Paragraphs>143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NCIRD-2016-9b</vt:lpstr>
      <vt:lpstr>Bolstering COVID-19 Vaccine Confidence</vt:lpstr>
      <vt:lpstr>Defining Vaccine Confidence</vt:lpstr>
      <vt:lpstr>The Role of Partners in Building Vaccine Confidence</vt:lpstr>
      <vt:lpstr>PowerPoint Presentation</vt:lpstr>
      <vt:lpstr>Examples of CDC’s Partnerships with Faith-Based Organizations (FBOs) to Increase Vaccine Confidence</vt:lpstr>
      <vt:lpstr>Partnering for Vaccine Equity (P4VE)</vt:lpstr>
      <vt:lpstr>PowerPoint Presentation</vt:lpstr>
      <vt:lpstr>Support for P4VE Partners</vt:lpstr>
      <vt:lpstr>Impact of Partnership: Conference of National Black Churches (CNBC)</vt:lpstr>
      <vt:lpstr>Other Faith-Based Organizations’ Successes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Toledo, Chelsea (CDC/DDID/NCIRD/ISD) (CTR)</cp:lastModifiedBy>
  <cp:revision>63</cp:revision>
  <cp:lastPrinted>2016-04-11T13:22:33Z</cp:lastPrinted>
  <dcterms:created xsi:type="dcterms:W3CDTF">2011-03-17T17:43:16Z</dcterms:created>
  <dcterms:modified xsi:type="dcterms:W3CDTF">2022-01-13T18:53:17Z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2021-12-13T18:55:10Z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ea3e6764-88fa-48b1-aa61-a8edf3868b1d</vt:lpwstr>
  </property>
  <property fmtid="{D5CDD505-2E9C-101B-9397-08002B2CF9AE}" pid="9" name="MSIP_Label_8af03ff0-41c5-4c41-b55e-fabb8fae94be_ContentBits">
    <vt:lpwstr>0</vt:lpwstr>
  </property>
  <property fmtid="{D5CDD505-2E9C-101B-9397-08002B2CF9AE}" pid="10" name="ContentTypeId">
    <vt:lpwstr>0x010100BAF95D3C687C8D4CBA7E5DC7181504FE</vt:lpwstr>
  </property>
</Properties>
</file>