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7" r:id="rId2"/>
    <p:sldId id="284" r:id="rId3"/>
    <p:sldId id="282" r:id="rId4"/>
    <p:sldId id="283" r:id="rId5"/>
    <p:sldId id="290" r:id="rId6"/>
    <p:sldId id="285" r:id="rId7"/>
    <p:sldId id="257" r:id="rId8"/>
    <p:sldId id="293" r:id="rId9"/>
    <p:sldId id="294" r:id="rId10"/>
    <p:sldId id="272" r:id="rId11"/>
    <p:sldId id="28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A097"/>
    <a:srgbClr val="27534E"/>
    <a:srgbClr val="66DD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83921"/>
  </p:normalViewPr>
  <p:slideViewPr>
    <p:cSldViewPr snapToGrid="0">
      <p:cViewPr varScale="1">
        <p:scale>
          <a:sx n="98" d="100"/>
          <a:sy n="98" d="100"/>
        </p:scale>
        <p:origin x="11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E7CBF5-65A5-A047-A4E6-40DCCC800EE1}" type="datetimeFigureOut">
              <a:rPr lang="en-CH" smtClean="0"/>
              <a:t>24.05.23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499BD-7926-5A4B-9D5C-C8447032971D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731548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Global consensus on the importance of tackling AIDS-related stigma and discrimination is highlighted by the Global AIDS Strategy 2021 – 2026 and by The Political Declaration on HIV &amp; AIDS – adopted by all UN member states in 2021. Both these docs affirm that confronting stigma and discrimination is a prerequisite for effective prevention and care, and reaffirms that discrimination on the grounds of one’s HIV status is a violation of human rights. </a:t>
            </a:r>
            <a:endParaRPr lang="en-GB" dirty="0"/>
          </a:p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499BD-7926-5A4B-9D5C-C8447032971D}" type="slidenum">
              <a:rPr lang="en-CH" smtClean="0"/>
              <a:t>2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219314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499BD-7926-5A4B-9D5C-C8447032971D}" type="slidenum">
              <a:rPr lang="en-CH" smtClean="0"/>
              <a:t>6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127370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871E-493F-411E-9018-B2A3393E9608}" type="datetimeFigureOut">
              <a:rPr lang="en-GB" smtClean="0"/>
              <a:t>24/05/2023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4ABE9-F2DE-46C8-90D8-9BE870B643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265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871E-493F-411E-9018-B2A3393E9608}" type="datetimeFigureOut">
              <a:rPr lang="en-GB" smtClean="0"/>
              <a:t>24/05/2023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4ABE9-F2DE-46C8-90D8-9BE870B643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428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871E-493F-411E-9018-B2A3393E9608}" type="datetimeFigureOut">
              <a:rPr lang="en-GB" smtClean="0"/>
              <a:t>24/05/2023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4ABE9-F2DE-46C8-90D8-9BE870B643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539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871E-493F-411E-9018-B2A3393E9608}" type="datetimeFigureOut">
              <a:rPr lang="en-GB" smtClean="0"/>
              <a:t>24/05/2023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4ABE9-F2DE-46C8-90D8-9BE870B643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317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871E-493F-411E-9018-B2A3393E9608}" type="datetimeFigureOut">
              <a:rPr lang="en-GB" smtClean="0"/>
              <a:t>24/05/2023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4ABE9-F2DE-46C8-90D8-9BE870B643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544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871E-493F-411E-9018-B2A3393E9608}" type="datetimeFigureOut">
              <a:rPr lang="en-GB" smtClean="0"/>
              <a:t>24/05/2023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4ABE9-F2DE-46C8-90D8-9BE870B643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888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871E-493F-411E-9018-B2A3393E9608}" type="datetimeFigureOut">
              <a:rPr lang="en-GB" smtClean="0"/>
              <a:t>24/05/2023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4ABE9-F2DE-46C8-90D8-9BE870B643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328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871E-493F-411E-9018-B2A3393E9608}" type="datetimeFigureOut">
              <a:rPr lang="en-GB" smtClean="0"/>
              <a:t>24/05/2023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4ABE9-F2DE-46C8-90D8-9BE870B643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794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871E-493F-411E-9018-B2A3393E9608}" type="datetimeFigureOut">
              <a:rPr lang="en-GB" smtClean="0"/>
              <a:t>24/05/2023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4ABE9-F2DE-46C8-90D8-9BE870B643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2115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871E-493F-411E-9018-B2A3393E9608}" type="datetimeFigureOut">
              <a:rPr lang="en-GB" smtClean="0"/>
              <a:t>24/05/2023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4ABE9-F2DE-46C8-90D8-9BE870B643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875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871E-493F-411E-9018-B2A3393E9608}" type="datetimeFigureOut">
              <a:rPr lang="en-GB" smtClean="0"/>
              <a:t>24/05/2023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4ABE9-F2DE-46C8-90D8-9BE870B643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986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8871E-493F-411E-9018-B2A3393E9608}" type="datetimeFigureOut">
              <a:rPr lang="en-GB" smtClean="0"/>
              <a:t>24/05/2023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4ABE9-F2DE-46C8-90D8-9BE870B643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562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4C8688-060A-B040-96D8-1011DF07717C}"/>
              </a:ext>
            </a:extLst>
          </p:cNvPr>
          <p:cNvSpPr txBox="1"/>
          <p:nvPr/>
        </p:nvSpPr>
        <p:spPr>
          <a:xfrm>
            <a:off x="1605643" y="990600"/>
            <a:ext cx="898071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4000" b="1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Combination Prevention and </a:t>
            </a:r>
          </a:p>
          <a:p>
            <a:pPr algn="ctr"/>
            <a:r>
              <a:rPr lang="en-CH" sz="4000" b="1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Ending Stigma </a:t>
            </a:r>
            <a:endParaRPr lang="en-US" sz="4000" b="1" i="1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US" sz="4000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Overview based on the 2025 Targets</a:t>
            </a:r>
          </a:p>
          <a:p>
            <a:pPr algn="ctr"/>
            <a:r>
              <a:rPr lang="en-US" sz="4000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And Prevention Roadmap </a:t>
            </a:r>
            <a:r>
              <a:rPr lang="en-US" sz="1800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  <a:p>
            <a:pPr algn="ctr"/>
            <a:r>
              <a:rPr lang="en-CH" dirty="0">
                <a:solidFill>
                  <a:schemeClr val="accent6">
                    <a:lumMod val="75000"/>
                  </a:schemeClr>
                </a:solidFill>
              </a:rPr>
              <a:t>Francesca Merico</a:t>
            </a:r>
          </a:p>
          <a:p>
            <a:pPr algn="ctr"/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PEPFAR </a:t>
            </a:r>
            <a:r>
              <a:rPr lang="en-US"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New Foundations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of Hope; PEPFAR – UNAIDS Faith Initiative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CH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A53E3D9C-0A3B-0E8B-8A16-2321ADEEE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5822236"/>
            <a:ext cx="4059237" cy="1035764"/>
          </a:xfrm>
          <a:prstGeom prst="rect">
            <a:avLst/>
          </a:prstGeom>
        </p:spPr>
      </p:pic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7E2FEE29-1AD3-854C-4AD4-F16E37D312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4059237" y="5822236"/>
            <a:ext cx="4059237" cy="1035764"/>
          </a:xfrm>
          <a:prstGeom prst="rect">
            <a:avLst/>
          </a:prstGeom>
        </p:spPr>
      </p:pic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1975B500-A43C-F8AC-C57F-91E547D0F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8118474" y="5822236"/>
            <a:ext cx="4059237" cy="103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464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83" t="17704" r="21250" b="7926"/>
          <a:stretch/>
        </p:blipFill>
        <p:spPr>
          <a:xfrm>
            <a:off x="57681" y="73573"/>
            <a:ext cx="120766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717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8C1A4-0B07-7349-95A5-FA1FB58B1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CH" b="1" dirty="0"/>
              <a:t>THANK YOU</a:t>
            </a:r>
            <a:br>
              <a:rPr lang="en-CH" b="1" dirty="0"/>
            </a:br>
            <a:r>
              <a:rPr lang="en-GB" b="1" dirty="0"/>
              <a:t>https://</a:t>
            </a:r>
            <a:r>
              <a:rPr lang="en-GB" b="1" dirty="0" err="1"/>
              <a:t>www.faithandcommunityinitiative.org</a:t>
            </a:r>
            <a:br>
              <a:rPr lang="en-CH" b="1" dirty="0"/>
            </a:br>
            <a:endParaRPr lang="en-CH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3D78BE-C4A9-F741-9817-4900D5569A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29" y="1685768"/>
            <a:ext cx="3422279" cy="48892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DB8C89-E291-8B41-81D5-BDE7D79E90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029" y="1685767"/>
            <a:ext cx="3559390" cy="48892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08D937-F979-9741-9E67-430FC27F96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127" y="1685767"/>
            <a:ext cx="3324648" cy="496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425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8CF8C7-2948-F9F7-237F-F80270247D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194" y="235963"/>
            <a:ext cx="3835400" cy="4902200"/>
          </a:xfrm>
          <a:prstGeom prst="rect">
            <a:avLst/>
          </a:prstGeom>
        </p:spPr>
      </p:pic>
      <p:sp>
        <p:nvSpPr>
          <p:cNvPr id="6" name="object 13">
            <a:extLst>
              <a:ext uri="{FF2B5EF4-FFF2-40B4-BE49-F238E27FC236}">
                <a16:creationId xmlns:a16="http://schemas.microsoft.com/office/drawing/2014/main" id="{96CBB49D-472C-8D33-EAB4-4202570732A4}"/>
              </a:ext>
            </a:extLst>
          </p:cNvPr>
          <p:cNvSpPr/>
          <p:nvPr/>
        </p:nvSpPr>
        <p:spPr>
          <a:xfrm>
            <a:off x="58" y="3003696"/>
            <a:ext cx="3714745" cy="1571326"/>
          </a:xfrm>
          <a:custGeom>
            <a:avLst/>
            <a:gdLst/>
            <a:ahLst/>
            <a:cxnLst/>
            <a:rect l="l" t="t" r="r" b="b"/>
            <a:pathLst>
              <a:path w="7560309" h="3004185">
                <a:moveTo>
                  <a:pt x="7559992" y="0"/>
                </a:moveTo>
                <a:lnTo>
                  <a:pt x="0" y="0"/>
                </a:lnTo>
                <a:lnTo>
                  <a:pt x="0" y="3003600"/>
                </a:lnTo>
                <a:lnTo>
                  <a:pt x="7559992" y="3003600"/>
                </a:lnTo>
                <a:lnTo>
                  <a:pt x="7559992" y="0"/>
                </a:lnTo>
                <a:close/>
              </a:path>
            </a:pathLst>
          </a:custGeom>
          <a:solidFill>
            <a:srgbClr val="E31837"/>
          </a:solidFill>
        </p:spPr>
        <p:txBody>
          <a:bodyPr wrap="square" lIns="0" tIns="0" rIns="0" bIns="0" rtlCol="0"/>
          <a:lstStyle/>
          <a:p>
            <a:pPr algn="ctr" defTabSz="586405"/>
            <a:r>
              <a:rPr lang="fr-CH" sz="3463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AIDS STRATEGY </a:t>
            </a:r>
          </a:p>
          <a:p>
            <a:pPr algn="ctr" defTabSz="586405"/>
            <a:r>
              <a:rPr lang="fr-CH" sz="2822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2021 - 2026</a:t>
            </a:r>
            <a:endParaRPr sz="2822" b="1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ject 4">
            <a:extLst>
              <a:ext uri="{FF2B5EF4-FFF2-40B4-BE49-F238E27FC236}">
                <a16:creationId xmlns:a16="http://schemas.microsoft.com/office/drawing/2014/main" id="{FC7697BA-41D1-5D4A-46D4-B2C97CBD706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8" y="4575022"/>
            <a:ext cx="3714553" cy="2282978"/>
          </a:xfrm>
          <a:prstGeom prst="rect">
            <a:avLst/>
          </a:prstGeom>
        </p:spPr>
      </p:pic>
      <p:grpSp>
        <p:nvGrpSpPr>
          <p:cNvPr id="8" name="object 8">
            <a:extLst>
              <a:ext uri="{FF2B5EF4-FFF2-40B4-BE49-F238E27FC236}">
                <a16:creationId xmlns:a16="http://schemas.microsoft.com/office/drawing/2014/main" id="{0413AF51-DED3-97A8-4671-C1B2C81A9AEE}"/>
              </a:ext>
            </a:extLst>
          </p:cNvPr>
          <p:cNvGrpSpPr/>
          <p:nvPr/>
        </p:nvGrpSpPr>
        <p:grpSpPr>
          <a:xfrm>
            <a:off x="57" y="1"/>
            <a:ext cx="3714745" cy="3005510"/>
            <a:chOff x="0" y="9064561"/>
            <a:chExt cx="7560309" cy="1627505"/>
          </a:xfrm>
        </p:grpSpPr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B8954784-7EBE-6B2D-7BFE-C6B233EE6672}"/>
                </a:ext>
              </a:extLst>
            </p:cNvPr>
            <p:cNvSpPr/>
            <p:nvPr/>
          </p:nvSpPr>
          <p:spPr>
            <a:xfrm>
              <a:off x="5578322" y="9064561"/>
              <a:ext cx="519430" cy="1627505"/>
            </a:xfrm>
            <a:custGeom>
              <a:avLst/>
              <a:gdLst/>
              <a:ahLst/>
              <a:cxnLst/>
              <a:rect l="l" t="t" r="r" b="b"/>
              <a:pathLst>
                <a:path w="519429" h="1627504">
                  <a:moveTo>
                    <a:pt x="519328" y="0"/>
                  </a:moveTo>
                  <a:lnTo>
                    <a:pt x="0" y="0"/>
                  </a:lnTo>
                  <a:lnTo>
                    <a:pt x="0" y="1627441"/>
                  </a:lnTo>
                  <a:lnTo>
                    <a:pt x="519328" y="1627441"/>
                  </a:lnTo>
                  <a:lnTo>
                    <a:pt x="519328" y="0"/>
                  </a:lnTo>
                  <a:close/>
                </a:path>
              </a:pathLst>
            </a:custGeom>
            <a:solidFill>
              <a:srgbClr val="00B3F0"/>
            </a:solidFill>
          </p:spPr>
          <p:txBody>
            <a:bodyPr wrap="square" lIns="0" tIns="0" rIns="0" bIns="0" rtlCol="0"/>
            <a:lstStyle/>
            <a:p>
              <a:pPr defTabSz="586405"/>
              <a:endParaRPr sz="1154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E092F920-14FD-BC91-3BAB-C3BC328E12C5}"/>
                </a:ext>
              </a:extLst>
            </p:cNvPr>
            <p:cNvSpPr/>
            <p:nvPr/>
          </p:nvSpPr>
          <p:spPr>
            <a:xfrm>
              <a:off x="6097638" y="9878275"/>
              <a:ext cx="1462405" cy="814069"/>
            </a:xfrm>
            <a:custGeom>
              <a:avLst/>
              <a:gdLst/>
              <a:ahLst/>
              <a:cxnLst/>
              <a:rect l="l" t="t" r="r" b="b"/>
              <a:pathLst>
                <a:path w="1462404" h="814070">
                  <a:moveTo>
                    <a:pt x="1462354" y="0"/>
                  </a:moveTo>
                  <a:lnTo>
                    <a:pt x="0" y="0"/>
                  </a:lnTo>
                  <a:lnTo>
                    <a:pt x="0" y="813727"/>
                  </a:lnTo>
                  <a:lnTo>
                    <a:pt x="1462354" y="813727"/>
                  </a:lnTo>
                  <a:lnTo>
                    <a:pt x="1462354" y="0"/>
                  </a:lnTo>
                  <a:close/>
                </a:path>
              </a:pathLst>
            </a:custGeom>
            <a:solidFill>
              <a:srgbClr val="2655A6"/>
            </a:solidFill>
          </p:spPr>
          <p:txBody>
            <a:bodyPr wrap="square" lIns="0" tIns="0" rIns="0" bIns="0" rtlCol="0"/>
            <a:lstStyle/>
            <a:p>
              <a:pPr defTabSz="586405"/>
              <a:endParaRPr sz="1154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8BECE0F2-348D-CAFD-A958-8F54B7A74012}"/>
                </a:ext>
              </a:extLst>
            </p:cNvPr>
            <p:cNvSpPr/>
            <p:nvPr/>
          </p:nvSpPr>
          <p:spPr>
            <a:xfrm>
              <a:off x="0" y="9064561"/>
              <a:ext cx="5578475" cy="1627505"/>
            </a:xfrm>
            <a:custGeom>
              <a:avLst/>
              <a:gdLst/>
              <a:ahLst/>
              <a:cxnLst/>
              <a:rect l="l" t="t" r="r" b="b"/>
              <a:pathLst>
                <a:path w="5578475" h="1627504">
                  <a:moveTo>
                    <a:pt x="5578322" y="0"/>
                  </a:moveTo>
                  <a:lnTo>
                    <a:pt x="0" y="0"/>
                  </a:lnTo>
                  <a:lnTo>
                    <a:pt x="0" y="1627441"/>
                  </a:lnTo>
                  <a:lnTo>
                    <a:pt x="5578322" y="1627441"/>
                  </a:lnTo>
                  <a:lnTo>
                    <a:pt x="5578322" y="0"/>
                  </a:lnTo>
                  <a:close/>
                </a:path>
              </a:pathLst>
            </a:custGeom>
            <a:solidFill>
              <a:srgbClr val="E0D967"/>
            </a:solidFill>
          </p:spPr>
          <p:txBody>
            <a:bodyPr wrap="square" lIns="0" tIns="0" rIns="0" bIns="0" rtlCol="0"/>
            <a:lstStyle/>
            <a:p>
              <a:pPr defTabSz="586405"/>
              <a:endParaRPr sz="1154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CE652F4A-F4E4-31DB-DD82-0478FA7D25CD}"/>
                </a:ext>
              </a:extLst>
            </p:cNvPr>
            <p:cNvSpPr/>
            <p:nvPr/>
          </p:nvSpPr>
          <p:spPr>
            <a:xfrm>
              <a:off x="6097638" y="9064561"/>
              <a:ext cx="1462405" cy="814069"/>
            </a:xfrm>
            <a:custGeom>
              <a:avLst/>
              <a:gdLst/>
              <a:ahLst/>
              <a:cxnLst/>
              <a:rect l="l" t="t" r="r" b="b"/>
              <a:pathLst>
                <a:path w="1462404" h="814070">
                  <a:moveTo>
                    <a:pt x="1462354" y="0"/>
                  </a:moveTo>
                  <a:lnTo>
                    <a:pt x="0" y="0"/>
                  </a:lnTo>
                  <a:lnTo>
                    <a:pt x="0" y="813714"/>
                  </a:lnTo>
                  <a:lnTo>
                    <a:pt x="1462354" y="813714"/>
                  </a:lnTo>
                  <a:lnTo>
                    <a:pt x="1462354" y="0"/>
                  </a:lnTo>
                  <a:close/>
                </a:path>
              </a:pathLst>
            </a:custGeom>
            <a:solidFill>
              <a:srgbClr val="E01A85"/>
            </a:solidFill>
          </p:spPr>
          <p:txBody>
            <a:bodyPr wrap="square" lIns="0" tIns="0" rIns="0" bIns="0" rtlCol="0"/>
            <a:lstStyle/>
            <a:p>
              <a:pPr defTabSz="586405"/>
              <a:endParaRPr sz="1154" kern="0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B0AC75A5-1963-10DD-7112-BAF220AA86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671" y="-8966"/>
            <a:ext cx="4295202" cy="458398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B228F47-F1D1-428D-28C5-EF645DCEC877}"/>
              </a:ext>
            </a:extLst>
          </p:cNvPr>
          <p:cNvSpPr txBox="1"/>
          <p:nvPr/>
        </p:nvSpPr>
        <p:spPr>
          <a:xfrm>
            <a:off x="3856747" y="5138163"/>
            <a:ext cx="8128847" cy="15137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86405">
              <a:defRPr/>
            </a:pPr>
            <a:r>
              <a:rPr lang="en-GB" sz="2309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Confronting stigma and discrimination is a prerequisite for effective prevention and care. </a:t>
            </a:r>
          </a:p>
          <a:p>
            <a:pPr defTabSz="586405">
              <a:defRPr/>
            </a:pPr>
            <a:r>
              <a:rPr lang="en-GB" sz="2309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Discrimination on the grounds of one’s HIV status is a violation of human rights.</a:t>
            </a:r>
            <a:endParaRPr lang="en-GB" sz="2309" i="1" kern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606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266CBF6-B583-BE1B-E7B9-753C34737D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41388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7AA49A-28F1-982A-302D-D6E25385EB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760" y="4406900"/>
            <a:ext cx="3556000" cy="2451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D449DE-27EF-167D-9888-5D4C1CAF59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217" y="0"/>
            <a:ext cx="3327400" cy="11049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963BE90-254D-ABE0-B5D6-034053F5C62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342912" y="3054632"/>
            <a:ext cx="6858000" cy="84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426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CE8A321-5AB4-AF82-50C7-C68052415D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19100"/>
            <a:ext cx="11752891" cy="619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033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6363F8-8C7D-522B-548D-CB5DBC67BE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0"/>
            <a:ext cx="11260383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A46E35-8E5D-F00B-76CB-7BE33279A84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342912" y="3008912"/>
            <a:ext cx="6858000" cy="84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575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4D6C84-2C8B-B086-9D07-6CB09C9F49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264"/>
            <a:ext cx="12173806" cy="686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555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8BF114-4214-9B87-F488-EBC2412E1D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554" y="-1"/>
            <a:ext cx="9358892" cy="57778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91206A-EEAE-6438-0EC3-4031260601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554" y="5324422"/>
            <a:ext cx="9358892" cy="14952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D54860-8C3D-4E61-0E52-13158486F95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342911" y="2970580"/>
            <a:ext cx="6858000" cy="8401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7BD135-929C-07A3-A9A2-79CC6DFE8DB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3008911" y="3008911"/>
            <a:ext cx="6858000" cy="84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59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C60D35-B098-E7E1-89D7-B8D7BC31EB3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342912" y="3054632"/>
            <a:ext cx="6858000" cy="8401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AF23E0-ECDC-2CBE-FC65-17277F2488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405" y="0"/>
            <a:ext cx="9884654" cy="690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615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854DB1-C49D-607C-56CA-62BA17F3612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342912" y="3054632"/>
            <a:ext cx="6858000" cy="8401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78EB49-7DE0-E877-8C48-65EF98028D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11" y="45721"/>
            <a:ext cx="106091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9775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1971</TotalTime>
  <Words>150</Words>
  <Application>Microsoft Macintosh PowerPoint</Application>
  <PresentationFormat>Widescreen</PresentationFormat>
  <Paragraphs>14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https://www.faithandcommunityinitiative.org </vt:lpstr>
    </vt:vector>
  </TitlesOfParts>
  <Company>World Council of Churches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Heiniger Marc-Henri</dc:creator>
  <cp:lastModifiedBy>Francesca Merico</cp:lastModifiedBy>
  <cp:revision>67</cp:revision>
  <dcterms:created xsi:type="dcterms:W3CDTF">2020-10-23T11:46:04Z</dcterms:created>
  <dcterms:modified xsi:type="dcterms:W3CDTF">2023-05-24T07:29:18Z</dcterms:modified>
</cp:coreProperties>
</file>