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3"/>
  </p:notesMasterIdLst>
  <p:sldIdLst>
    <p:sldId id="277" r:id="rId2"/>
  </p:sldIdLst>
  <p:sldSz cx="42803763" cy="320754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ayouts" id="{CA43B3C1-B38F-42AD-8BE9-71E9B5FF2681}">
          <p14:sldIdLst>
            <p14:sldId id="277"/>
          </p14:sldIdLst>
        </p14:section>
        <p14:section name="Templates" id="{308BD6DF-2AF1-4753-B82C-DC8B0482435F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1820"/>
    <a:srgbClr val="B64C4B"/>
    <a:srgbClr val="E72240"/>
    <a:srgbClr val="35697E"/>
    <a:srgbClr val="F47C20"/>
    <a:srgbClr val="468CA8"/>
    <a:srgbClr val="175895"/>
    <a:srgbClr val="009999"/>
    <a:srgbClr val="234654"/>
    <a:srgbClr val="0C5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17" autoAdjust="0"/>
    <p:restoredTop sz="93985" autoAdjust="0"/>
  </p:normalViewPr>
  <p:slideViewPr>
    <p:cSldViewPr snapToGrid="0" showGuides="1">
      <p:cViewPr>
        <p:scale>
          <a:sx n="31" d="100"/>
          <a:sy n="31" d="100"/>
        </p:scale>
        <p:origin x="3144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2680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4319A-0DF8-4A3C-9535-9A7B3EA2ACDE}" type="datetimeFigureOut">
              <a:rPr lang="en-US" smtClean="0"/>
              <a:t>6/26/20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1143000"/>
            <a:ext cx="4117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05ACB-2C62-47C6-8DA3-C5292626D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05ACB-2C62-47C6-8DA3-C5292626D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14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175895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90164" y="6362096"/>
            <a:ext cx="25527985" cy="19515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90167" y="4787829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lang="en-US" sz="65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4276740" rtl="0" eaLnBrk="1" latinLnBrk="0" hangingPunct="1">
              <a:lnSpc>
                <a:spcPct val="90000"/>
              </a:lnSpc>
              <a:spcBef>
                <a:spcPts val="4677"/>
              </a:spcBef>
              <a:buFontTx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487" y="6370731"/>
            <a:ext cx="13626097" cy="220938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883" y="4796465"/>
            <a:ext cx="1439932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1B068-0E10-44BF-A90A-F748DDBBB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861" y="29798968"/>
            <a:ext cx="30822040" cy="1882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595819"/>
            <a:ext cx="5029200" cy="447916"/>
          </a:xfrm>
          <a:prstGeom prst="rect">
            <a:avLst/>
          </a:prstGeom>
        </p:spPr>
      </p:pic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29087" y="10572498"/>
            <a:ext cx="25527985" cy="1215928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29090" y="8697611"/>
            <a:ext cx="25527984" cy="155156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lang="en-US" sz="65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288363" y="27211308"/>
            <a:ext cx="25527985" cy="166414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288366" y="25637041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lang="en-US" sz="6500" b="1" kern="1200" dirty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160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175895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73600" y="23285216"/>
            <a:ext cx="11448496" cy="52207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73600" y="21710950"/>
            <a:ext cx="11448497" cy="1260116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0353726" y="5978842"/>
            <a:ext cx="11363079" cy="77371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0072122" y="4404576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1B068-0E10-44BF-A90A-F748DDBBB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861" y="29798968"/>
            <a:ext cx="30822040" cy="1882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029760"/>
            <a:ext cx="5029200" cy="447916"/>
          </a:xfrm>
          <a:prstGeom prst="rect">
            <a:avLst/>
          </a:prstGeom>
        </p:spPr>
      </p:pic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353726" y="15801467"/>
            <a:ext cx="11363079" cy="773715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072122" y="14227201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0353726" y="25821734"/>
            <a:ext cx="11363079" cy="40504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0072122" y="24203924"/>
            <a:ext cx="12007889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1812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 Border Logo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>
            <a:spLocks noChangeAspect="1"/>
          </p:cNvSpPr>
          <p:nvPr userDrawn="1"/>
        </p:nvSpPr>
        <p:spPr>
          <a:xfrm>
            <a:off x="713581" y="806688"/>
            <a:ext cx="41376600" cy="30541367"/>
          </a:xfrm>
          <a:prstGeom prst="rect">
            <a:avLst/>
          </a:prstGeom>
          <a:noFill/>
          <a:ln w="508000">
            <a:solidFill>
              <a:srgbClr val="7F182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920E51-DA48-4974-A15E-7B631AD693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343" y="30006813"/>
            <a:ext cx="31211076" cy="18724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96F411-7689-4755-9B46-44B8B1C522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413" y="1548618"/>
            <a:ext cx="10700941" cy="3875782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3062" y="6163831"/>
            <a:ext cx="38217645" cy="317066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ctr">
              <a:buFontTx/>
              <a:buNone/>
              <a:defRPr sz="12000" b="1">
                <a:solidFill>
                  <a:srgbClr val="17589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AB430F4A-4AE2-4688-B0C4-0DDD767CA3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2081530" y="9799194"/>
            <a:ext cx="18429177" cy="18928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C9B20FB-5095-4694-BA3B-16C7E104D50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93062" y="9799194"/>
            <a:ext cx="18429177" cy="1892879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0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DA7143-5694-4E11-BB05-F1F9F5F9949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89908" y="29335896"/>
            <a:ext cx="4223949" cy="3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17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7F1820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5893708"/>
            <a:ext cx="26427591" cy="36857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4525414"/>
            <a:ext cx="26427591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90164" y="6362096"/>
            <a:ext cx="25527985" cy="27726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90167" y="4787829"/>
            <a:ext cx="25527984" cy="1105877"/>
          </a:xfrm>
          <a:ln>
            <a:solidFill>
              <a:srgbClr val="7F1820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5B95A90-F48D-48BC-98C4-21B06B981D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5902344"/>
            <a:ext cx="14906758" cy="232187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BF9556B-87D0-467A-9527-1D799D82A4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4534051"/>
            <a:ext cx="14906758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487" y="6370731"/>
            <a:ext cx="13626097" cy="220938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883" y="4796465"/>
            <a:ext cx="1439932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595819"/>
            <a:ext cx="5029200" cy="447916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1375919"/>
            <a:ext cx="26427591" cy="120495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0007626"/>
            <a:ext cx="26427591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29087" y="11844307"/>
            <a:ext cx="25527985" cy="110224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29090" y="9969419"/>
            <a:ext cx="25527984" cy="140649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5379090"/>
            <a:ext cx="26427591" cy="38102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4010796"/>
            <a:ext cx="26427591" cy="1414485"/>
          </a:xfrm>
          <a:prstGeom prst="rect">
            <a:avLst/>
          </a:prstGeom>
          <a:solidFill>
            <a:srgbClr val="7F1820"/>
          </a:solidFill>
          <a:ln w="9525">
            <a:solidFill>
              <a:srgbClr val="7F182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329087" y="25847478"/>
            <a:ext cx="25527985" cy="27564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329090" y="24273211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0920E51-DA48-4974-A15E-7B631AD693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96343" y="30006813"/>
            <a:ext cx="31211076" cy="187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0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id Blue Heade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8AC5D4-5A38-45A9-8FFF-7D5DD054905A}"/>
              </a:ext>
            </a:extLst>
          </p:cNvPr>
          <p:cNvSpPr/>
          <p:nvPr userDrawn="1"/>
        </p:nvSpPr>
        <p:spPr>
          <a:xfrm>
            <a:off x="2" y="0"/>
            <a:ext cx="42803763" cy="4009430"/>
          </a:xfrm>
          <a:prstGeom prst="rect">
            <a:avLst/>
          </a:prstGeom>
          <a:solidFill>
            <a:srgbClr val="E72240"/>
          </a:solidFill>
          <a:ln w="952500"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98C06D9-AE6F-4352-BA89-00D049CAC14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2722" y="524619"/>
            <a:ext cx="41798012" cy="3170661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A885FE4-53FB-4131-9927-FE2B2749A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650" y="30252038"/>
            <a:ext cx="4904598" cy="129936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5893708"/>
            <a:ext cx="26427591" cy="368572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54220" y="4525414"/>
            <a:ext cx="26427591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90164" y="6362096"/>
            <a:ext cx="25527985" cy="277266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6290167" y="4787829"/>
            <a:ext cx="25527984" cy="1105877"/>
          </a:xfrm>
          <a:ln>
            <a:solidFill>
              <a:srgbClr val="E72240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95B95A90-F48D-48BC-98C4-21B06B981D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5902344"/>
            <a:ext cx="14906758" cy="2321877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BF9556B-87D0-467A-9527-1D799D82A4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2723" y="4534051"/>
            <a:ext cx="14906758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9CBFA26B-A9EF-431B-950D-456EEEF481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7487" y="6370731"/>
            <a:ext cx="13626097" cy="220938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824A86E9-A51A-4935-8A96-CEC9B1D9E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45883" y="4796465"/>
            <a:ext cx="14399325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C1B068-0E10-44BF-A90A-F748DDBBB8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0861" y="29798968"/>
            <a:ext cx="30822040" cy="18827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A39F52-35BA-4206-9D05-3FA3BF523F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50810" y="30595819"/>
            <a:ext cx="5029200" cy="447916"/>
          </a:xfrm>
          <a:prstGeom prst="rect">
            <a:avLst/>
          </a:prstGeom>
        </p:spPr>
      </p:pic>
      <p:sp>
        <p:nvSpPr>
          <p:cNvPr id="21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1375919"/>
            <a:ext cx="26427591" cy="120495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10007626"/>
            <a:ext cx="26427591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6329087" y="11844307"/>
            <a:ext cx="25527985" cy="1102240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329090" y="9969419"/>
            <a:ext cx="25527984" cy="1406499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765DA99F-9533-40B6-90A8-EECD2BC405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5379090"/>
            <a:ext cx="26427591" cy="381022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6" name="Rectangle 5">
            <a:extLst>
              <a:ext uri="{FF2B5EF4-FFF2-40B4-BE49-F238E27FC236}">
                <a16:creationId xmlns:a16="http://schemas.microsoft.com/office/drawing/2014/main" id="{2894C905-08C0-416E-A84C-6E7629B3DF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93143" y="24010796"/>
            <a:ext cx="26427591" cy="1414485"/>
          </a:xfrm>
          <a:prstGeom prst="rect">
            <a:avLst/>
          </a:prstGeom>
          <a:solidFill>
            <a:srgbClr val="E72240"/>
          </a:solidFill>
          <a:ln w="9525">
            <a:solidFill>
              <a:srgbClr val="E7224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E458AF60-35A8-484D-B9FB-AC3EF2D94AF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6329087" y="25847478"/>
            <a:ext cx="25527985" cy="275647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291840" indent="-1097280">
              <a:lnSpc>
                <a:spcPct val="100000"/>
              </a:lnSpc>
              <a:buFont typeface="Arial" panose="020B0604020202020204" pitchFamily="34" charset="0"/>
              <a:buChar char="•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486400" indent="-1097280">
              <a:lnSpc>
                <a:spcPct val="100000"/>
              </a:lnSpc>
              <a:buFont typeface="Arial" panose="020B0604020202020204" pitchFamily="34" charset="0"/>
              <a:buChar char="−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680960" indent="-1097280">
              <a:lnSpc>
                <a:spcPct val="100000"/>
              </a:lnSpc>
              <a:buFont typeface="Wingdings" panose="05000000000000000000" pitchFamily="2" charset="2"/>
              <a:buChar char="§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9875520" indent="-1097280">
              <a:lnSpc>
                <a:spcPct val="100000"/>
              </a:lnSpc>
              <a:buFont typeface="Courier New" panose="02070309020205020404" pitchFamily="49" charset="0"/>
              <a:buChar char="o"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  <a:p>
            <a:pPr lvl="5"/>
            <a:endParaRPr lang="en-US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206CA39-54D3-404F-A317-5468D057F4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6329090" y="24273211"/>
            <a:ext cx="25527984" cy="1105877"/>
          </a:xfrm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6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07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707727"/>
            <a:ext cx="36918246" cy="6199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538600"/>
            <a:ext cx="36918246" cy="2035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ADBF-C19E-4367-8D78-0988518A1CF6}" type="datetimeFigureOut">
              <a:rPr lang="en-US" smtClean="0"/>
              <a:t>6/26/20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9729186"/>
            <a:ext cx="14446270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9729186"/>
            <a:ext cx="9630847" cy="17077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6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70971-746E-4023-AB4D-0430AF6F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2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4" r:id="rId3"/>
    <p:sldLayoutId id="2147483736" r:id="rId4"/>
    <p:sldLayoutId id="2147483735" r:id="rId5"/>
  </p:sldLayoutIdLst>
  <p:txStyles>
    <p:titleStyle>
      <a:lvl1pPr algn="l" defTabSz="4276740" rtl="0" eaLnBrk="1" latinLnBrk="0" hangingPunct="1">
        <a:lnSpc>
          <a:spcPct val="90000"/>
        </a:lnSpc>
        <a:spcBef>
          <a:spcPct val="0"/>
        </a:spcBef>
        <a:buNone/>
        <a:defRPr sz="2057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69185" indent="-1069185" algn="l" defTabSz="4276740" rtl="0" eaLnBrk="1" latinLnBrk="0" hangingPunct="1">
        <a:lnSpc>
          <a:spcPct val="90000"/>
        </a:lnSpc>
        <a:spcBef>
          <a:spcPts val="4677"/>
        </a:spcBef>
        <a:buFont typeface="Arial" panose="020B0604020202020204" pitchFamily="34" charset="0"/>
        <a:buChar char="•"/>
        <a:defRPr sz="13096" kern="1200">
          <a:solidFill>
            <a:schemeClr val="tx1"/>
          </a:solidFill>
          <a:latin typeface="+mn-lt"/>
          <a:ea typeface="+mn-ea"/>
          <a:cs typeface="+mn-cs"/>
        </a:defRPr>
      </a:lvl1pPr>
      <a:lvl2pPr marL="320755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11225" kern="1200">
          <a:solidFill>
            <a:schemeClr val="tx1"/>
          </a:solidFill>
          <a:latin typeface="+mn-lt"/>
          <a:ea typeface="+mn-ea"/>
          <a:cs typeface="+mn-cs"/>
        </a:defRPr>
      </a:lvl2pPr>
      <a:lvl3pPr marL="534592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9354" kern="1200">
          <a:solidFill>
            <a:schemeClr val="tx1"/>
          </a:solidFill>
          <a:latin typeface="+mn-lt"/>
          <a:ea typeface="+mn-ea"/>
          <a:cs typeface="+mn-cs"/>
        </a:defRPr>
      </a:lvl3pPr>
      <a:lvl4pPr marL="7484295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962266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176103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389940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603777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8176146" indent="-1069185" algn="l" defTabSz="4276740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1pPr>
      <a:lvl2pPr marL="213837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2pPr>
      <a:lvl3pPr marL="427674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3pPr>
      <a:lvl4pPr marL="641511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4pPr>
      <a:lvl5pPr marL="8553480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5pPr>
      <a:lvl6pPr marL="1069185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6pPr>
      <a:lvl7pPr marL="1283022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7pPr>
      <a:lvl8pPr marL="1496859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8pPr>
      <a:lvl9pPr marL="17106961" algn="l" defTabSz="4276740" rtl="0" eaLnBrk="1" latinLnBrk="0" hangingPunct="1">
        <a:defRPr sz="84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3482" userDrawn="1">
          <p15:clr>
            <a:srgbClr val="F26B43"/>
          </p15:clr>
        </p15:guide>
        <p15:guide id="2" orient="horz" pos="19901" userDrawn="1">
          <p15:clr>
            <a:srgbClr val="F26B43"/>
          </p15:clr>
        </p15:guide>
        <p15:guide id="3" pos="304" userDrawn="1">
          <p15:clr>
            <a:srgbClr val="F26B43"/>
          </p15:clr>
        </p15:guide>
        <p15:guide id="4" pos="26659" userDrawn="1">
          <p15:clr>
            <a:srgbClr val="F26B43"/>
          </p15:clr>
        </p15:guide>
        <p15:guide id="5" orient="horz" pos="304" userDrawn="1">
          <p15:clr>
            <a:srgbClr val="F26B43"/>
          </p15:clr>
        </p15:guide>
        <p15:guide id="6" orient="horz" pos="101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3311C4-8C4A-4A88-B751-6501D91B85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2721" y="524619"/>
            <a:ext cx="42281041" cy="3170661"/>
          </a:xfrm>
        </p:spPr>
        <p:txBody>
          <a:bodyPr>
            <a:noAutofit/>
          </a:bodyPr>
          <a:lstStyle/>
          <a:p>
            <a:pPr algn="ctr" defTabSz="86732"/>
            <a:r>
              <a:rPr lang="en-US" sz="6000" dirty="0"/>
              <a:t>Maximizing Same-Day Antiretroviral Treatment (ART) Initiations by Implementing an HIV Testing and ART Initiation Escalation Plan</a:t>
            </a:r>
            <a:r>
              <a:rPr lang="en-GB" sz="6000" dirty="0"/>
              <a:t>, Integrated Screening, and Client Education</a:t>
            </a:r>
            <a:endParaRPr lang="en-US" sz="6000" dirty="0"/>
          </a:p>
          <a:p>
            <a:pPr algn="ctr"/>
            <a:r>
              <a:rPr lang="en-GB" sz="4000" dirty="0"/>
              <a:t>Authors: </a:t>
            </a:r>
            <a:r>
              <a:rPr lang="en-GB" sz="4000" dirty="0" err="1"/>
              <a:t>VanderWal</a:t>
            </a:r>
            <a:r>
              <a:rPr lang="en-GB" sz="4000" dirty="0"/>
              <a:t>, Echo; </a:t>
            </a:r>
            <a:r>
              <a:rPr lang="en-GB" sz="4000" dirty="0" err="1"/>
              <a:t>Benzerga</a:t>
            </a:r>
            <a:r>
              <a:rPr lang="en-GB" sz="4000" dirty="0"/>
              <a:t>, Wendy; </a:t>
            </a:r>
            <a:r>
              <a:rPr lang="en-GB" sz="4000" dirty="0" err="1"/>
              <a:t>Lukhele</a:t>
            </a:r>
            <a:r>
              <a:rPr lang="en-GB" sz="4000" dirty="0"/>
              <a:t>, </a:t>
            </a:r>
            <a:r>
              <a:rPr lang="en-GB" sz="4000" dirty="0" err="1"/>
              <a:t>Njabuliso</a:t>
            </a:r>
            <a:endParaRPr lang="en-GB" sz="40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BD85329-38DE-4E85-89A6-340C45039B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23545" y="18496750"/>
            <a:ext cx="12125223" cy="112471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D07518-7979-489F-BB23-C2895E63CD2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7999" y="4502558"/>
            <a:ext cx="11839686" cy="80005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895" y="2106856"/>
            <a:ext cx="2409162" cy="15451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27B2BD7-6098-A34F-B005-0A1CD6C927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936" y="2011200"/>
            <a:ext cx="5154088" cy="1971998"/>
          </a:xfrm>
          <a:prstGeom prst="rect">
            <a:avLst/>
          </a:prstGeom>
        </p:spPr>
      </p:pic>
      <p:sp>
        <p:nvSpPr>
          <p:cNvPr id="3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4392649" y="4419948"/>
            <a:ext cx="7928085" cy="80748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Lessons Learned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 Placeholder 5">
            <a:extLst>
              <a:ext uri="{FF2B5EF4-FFF2-40B4-BE49-F238E27FC236}">
                <a16:creationId xmlns:a16="http://schemas.microsoft.com/office/drawing/2014/main" id="{EBD85329-38DE-4E85-89A6-340C45039B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4242651" y="18372560"/>
            <a:ext cx="18415032" cy="137309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/ Next Steps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/>
          <a:srcRect t="10432"/>
          <a:stretch/>
        </p:blipFill>
        <p:spPr>
          <a:xfrm>
            <a:off x="13463575" y="5521205"/>
            <a:ext cx="19463150" cy="1277873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53373" y="5495867"/>
            <a:ext cx="9991783" cy="8627948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3947978" y="19557033"/>
            <a:ext cx="20104581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Critical elements of the model include: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Communication platform for escalation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Rapid escalation to skilled </a:t>
            </a:r>
            <a:r>
              <a:rPr lang="en-GB" sz="6000" dirty="0" err="1">
                <a:latin typeface="Arial" panose="020B0604020202020204" pitchFamily="34" charset="0"/>
                <a:cs typeface="Arial" panose="020B0604020202020204" pitchFamily="34" charset="0"/>
              </a:rPr>
              <a:t>counselors</a:t>
            </a:r>
            <a:endParaRPr lang="en-GB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Ongoing feedback/evaluation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Upskill junior-level staffers to become proficient in encouraging patients to test and initiate</a:t>
            </a:r>
          </a:p>
          <a:p>
            <a:pPr marL="914400" indent="-914400">
              <a:buFont typeface="+mj-lt"/>
              <a:buAutoNum type="arabicPeriod"/>
            </a:pPr>
            <a:r>
              <a:rPr lang="en-GB" sz="6000" dirty="0">
                <a:latin typeface="Arial" panose="020B0604020202020204" pitchFamily="34" charset="0"/>
                <a:cs typeface="Arial" panose="020B0604020202020204" pitchFamily="34" charset="0"/>
              </a:rPr>
              <a:t>Share model for possible duplication by other organizations in Eswatini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2DF9168-706B-744D-A6AE-F42A0A49E80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052559" y="2128235"/>
            <a:ext cx="2136006" cy="15023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3FD5DCC-838D-274A-9B5D-43AA12E6344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3" t="30675" r="6923" b="47713"/>
          <a:stretch/>
        </p:blipFill>
        <p:spPr>
          <a:xfrm>
            <a:off x="37722299" y="2035532"/>
            <a:ext cx="4773478" cy="16877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3A35AC-CB65-F04C-9122-745C3B1E79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559" y="16439221"/>
            <a:ext cx="6948993" cy="12958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71FBBE69-36D4-394D-8F8E-94B4ABE073BF}"/>
              </a:ext>
            </a:extLst>
          </p:cNvPr>
          <p:cNvSpPr/>
          <p:nvPr/>
        </p:nvSpPr>
        <p:spPr>
          <a:xfrm>
            <a:off x="33201290" y="14496688"/>
            <a:ext cx="9119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Table 2: Screenshot of Communication Platform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EE62A2C-3B19-2D4B-9CF3-40EB717FEEA5}"/>
              </a:ext>
            </a:extLst>
          </p:cNvPr>
          <p:cNvSpPr/>
          <p:nvPr/>
        </p:nvSpPr>
        <p:spPr>
          <a:xfrm>
            <a:off x="14242651" y="4526371"/>
            <a:ext cx="184150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cs typeface="Arial" panose="020B0604020202020204" pitchFamily="34" charset="0"/>
              </a:rPr>
              <a:t>Table 1: ART Initiations (Reporting Quarters/Gender)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721" y="5624866"/>
            <a:ext cx="13126873" cy="12287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533" y="17867289"/>
            <a:ext cx="5206712" cy="5206712"/>
          </a:xfrm>
          <a:prstGeom prst="rect">
            <a:avLst/>
          </a:prstGeom>
        </p:spPr>
      </p:pic>
      <p:pic>
        <p:nvPicPr>
          <p:cNvPr id="5" name="TLC Escalations - Audio Final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 flipH="1">
            <a:off x="41079864" y="29242706"/>
            <a:ext cx="1240869" cy="12408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/>
          <a:srcRect l="8125" r="7419"/>
          <a:stretch/>
        </p:blipFill>
        <p:spPr>
          <a:xfrm>
            <a:off x="433332" y="19598614"/>
            <a:ext cx="13353817" cy="97683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289921" y="28279373"/>
            <a:ext cx="19307541" cy="109138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7F91EF-D2F9-814C-B826-66A651E45720}"/>
              </a:ext>
            </a:extLst>
          </p:cNvPr>
          <p:cNvSpPr txBox="1"/>
          <p:nvPr/>
        </p:nvSpPr>
        <p:spPr>
          <a:xfrm>
            <a:off x="15731770" y="28526767"/>
            <a:ext cx="162509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BEE1CD-9287-BA45-A025-3DC71DC866EF}"/>
              </a:ext>
            </a:extLst>
          </p:cNvPr>
          <p:cNvSpPr txBox="1"/>
          <p:nvPr/>
        </p:nvSpPr>
        <p:spPr>
          <a:xfrm>
            <a:off x="15231958" y="28505501"/>
            <a:ext cx="17431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Contact: Echo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VanderWal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The Luke Commission, Eswatini,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vanderwal@lukecommission.org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2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2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4770</TotalTime>
  <Words>126</Words>
  <Application>Microsoft Macintosh PowerPoint</Application>
  <PresentationFormat>Custom</PresentationFormat>
  <Paragraphs>18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Karyn DeLuca</dc:creator>
  <cp:lastModifiedBy>Colin Moody</cp:lastModifiedBy>
  <cp:revision>299</cp:revision>
  <dcterms:created xsi:type="dcterms:W3CDTF">2018-06-11T13:16:26Z</dcterms:created>
  <dcterms:modified xsi:type="dcterms:W3CDTF">2020-06-26T10:40:50Z</dcterms:modified>
</cp:coreProperties>
</file>