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sldIdLst>
    <p:sldId id="285" r:id="rId2"/>
  </p:sldIdLst>
  <p:sldSz cx="42803763" cy="320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CA43B3C1-B38F-42AD-8BE9-71E9B5FF2681}">
          <p14:sldIdLst>
            <p14:sldId id="285"/>
          </p14:sldIdLst>
        </p14:section>
        <p14:section name="Examples of Use" id="{FD9E9D22-D614-47D6-9E92-7B938AC446D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820"/>
    <a:srgbClr val="B64C4B"/>
    <a:srgbClr val="E72240"/>
    <a:srgbClr val="35697E"/>
    <a:srgbClr val="F47C20"/>
    <a:srgbClr val="468CA8"/>
    <a:srgbClr val="175895"/>
    <a:srgbClr val="009999"/>
    <a:srgbClr val="234654"/>
    <a:srgbClr val="0C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 autoAdjust="0"/>
    <p:restoredTop sz="93928" autoAdjust="0"/>
  </p:normalViewPr>
  <p:slideViewPr>
    <p:cSldViewPr snapToGrid="0" showGuides="1">
      <p:cViewPr varScale="1">
        <p:scale>
          <a:sx n="14" d="100"/>
          <a:sy n="14" d="100"/>
        </p:scale>
        <p:origin x="159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319A-0DF8-4A3C-9535-9A7B3EA2ACD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5ACB-2C62-47C6-8DA3-C5292626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1951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0572498"/>
            <a:ext cx="25527985" cy="12159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8697611"/>
            <a:ext cx="25527984" cy="155156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288363" y="27211308"/>
            <a:ext cx="25527985" cy="16641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288366" y="2563704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60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73600" y="23285216"/>
            <a:ext cx="11448496" cy="52207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73600" y="21710950"/>
            <a:ext cx="11448497" cy="126011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53726" y="5978842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72122" y="4404576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029760"/>
            <a:ext cx="5029200" cy="447916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353726" y="15801467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072122" y="14227201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353726" y="25821734"/>
            <a:ext cx="11363079" cy="4050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072122" y="24203924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8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Border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>
            <a:spLocks noChangeAspect="1"/>
          </p:cNvSpPr>
          <p:nvPr userDrawn="1"/>
        </p:nvSpPr>
        <p:spPr>
          <a:xfrm>
            <a:off x="713581" y="806688"/>
            <a:ext cx="41376600" cy="30541367"/>
          </a:xfrm>
          <a:prstGeom prst="rect">
            <a:avLst/>
          </a:prstGeom>
          <a:noFill/>
          <a:ln w="508000">
            <a:solidFill>
              <a:srgbClr val="7F18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343" y="30006813"/>
            <a:ext cx="31211076" cy="1872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96F411-7689-4755-9B46-44B8B1C5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13" y="1548618"/>
            <a:ext cx="10700941" cy="387578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062" y="6163831"/>
            <a:ext cx="38217645" cy="3170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0" b="1">
                <a:solidFill>
                  <a:srgbClr val="1758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B430F4A-4AE2-4688-B0C4-0DDD767C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81530" y="9799194"/>
            <a:ext cx="18429177" cy="18928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C9B20FB-5095-4694-BA3B-16C7E104D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93062" y="9799194"/>
            <a:ext cx="18429177" cy="18928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A7143-5694-4E11-BB05-F1F9F5F994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89908" y="29335896"/>
            <a:ext cx="4223949" cy="3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7F1820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5893708"/>
            <a:ext cx="26427591" cy="36857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4525414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2772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  <a:ln>
            <a:solidFill>
              <a:srgbClr val="7F1820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490675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4906758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1375919"/>
            <a:ext cx="26427591" cy="12049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0007626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1844307"/>
            <a:ext cx="25527985" cy="110224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9969419"/>
            <a:ext cx="25527984" cy="140649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5379090"/>
            <a:ext cx="26427591" cy="38102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4010796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9087" y="25847478"/>
            <a:ext cx="25527985" cy="2756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29090" y="2427321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343" y="30006813"/>
            <a:ext cx="31211076" cy="1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E72240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5893708"/>
            <a:ext cx="26427591" cy="36857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4525414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2772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  <a:ln>
            <a:solidFill>
              <a:srgbClr val="E72240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490675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4906758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1375919"/>
            <a:ext cx="26427591" cy="12049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0007626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1844307"/>
            <a:ext cx="25527985" cy="110224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9969419"/>
            <a:ext cx="25527984" cy="140649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5379090"/>
            <a:ext cx="26427591" cy="38102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4010796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9087" y="25847478"/>
            <a:ext cx="25527985" cy="2756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29090" y="2427321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0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727"/>
            <a:ext cx="36918246" cy="61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8600"/>
            <a:ext cx="36918246" cy="2035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ADBF-C19E-4367-8D78-0988518A1CF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29186"/>
            <a:ext cx="14446270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4" r:id="rId3"/>
    <p:sldLayoutId id="2147483736" r:id="rId4"/>
    <p:sldLayoutId id="2147483735" r:id="rId5"/>
  </p:sldLayoutIdLst>
  <p:txStyles>
    <p:titleStyle>
      <a:lvl1pPr algn="l" defTabSz="4276740" rtl="0" eaLnBrk="1" latinLnBrk="0" hangingPunct="1">
        <a:lnSpc>
          <a:spcPct val="90000"/>
        </a:lnSpc>
        <a:spcBef>
          <a:spcPct val="0"/>
        </a:spcBef>
        <a:buNone/>
        <a:defRPr sz="205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185" indent="-1069185" algn="l" defTabSz="4276740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55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5" kern="1200">
          <a:solidFill>
            <a:schemeClr val="tx1"/>
          </a:solidFill>
          <a:latin typeface="+mn-lt"/>
          <a:ea typeface="+mn-ea"/>
          <a:cs typeface="+mn-cs"/>
        </a:defRPr>
      </a:lvl2pPr>
      <a:lvl3pPr marL="534592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4" kern="1200">
          <a:solidFill>
            <a:schemeClr val="tx1"/>
          </a:solidFill>
          <a:latin typeface="+mn-lt"/>
          <a:ea typeface="+mn-ea"/>
          <a:cs typeface="+mn-cs"/>
        </a:defRPr>
      </a:lvl3pPr>
      <a:lvl4pPr marL="748429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266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03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89940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777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4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37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74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11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48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5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22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9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696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482" userDrawn="1">
          <p15:clr>
            <a:srgbClr val="F26B43"/>
          </p15:clr>
        </p15:guide>
        <p15:guide id="2" orient="horz" pos="1990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26659" userDrawn="1">
          <p15:clr>
            <a:srgbClr val="F26B43"/>
          </p15:clr>
        </p15:guide>
        <p15:guide id="5" orient="horz" pos="304" userDrawn="1">
          <p15:clr>
            <a:srgbClr val="F26B43"/>
          </p15:clr>
        </p15:guide>
        <p15:guide id="6" orient="horz" pos="101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7958" y="5194"/>
            <a:ext cx="41798012" cy="324433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Faith-engaged community posts associated with over 1200% increase in new HIV case ascertainment, with high linkage and retention, Zambia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60119" y="5087437"/>
            <a:ext cx="13356769" cy="3913320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Calibri" panose="020F0502020204030204" pitchFamily="34" charset="0"/>
                <a:cs typeface="Calibri" panose="020F0502020204030204" pitchFamily="34" charset="0"/>
              </a:rPr>
              <a:t>In March 2018, to increase HIV case-finding, linkage, and retention particularly among men and children, Circle of Hope (</a:t>
            </a:r>
            <a:r>
              <a:rPr lang="en-US" sz="4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CoH</a:t>
            </a:r>
            <a:r>
              <a:rPr lang="en-US" sz="4400" b="0" dirty="0">
                <a:latin typeface="Calibri" panose="020F0502020204030204" pitchFamily="34" charset="0"/>
                <a:cs typeface="Calibri" panose="020F0502020204030204" pitchFamily="34" charset="0"/>
              </a:rPr>
              <a:t>) and Catholic Relief Services (CRS) started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engaging faith leaders and deploying faith community members to de-centralized community posts (CPs).</a:t>
            </a:r>
            <a:endParaRPr lang="en-US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610217" y="3953906"/>
            <a:ext cx="14774153" cy="133259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BACKGROUND &amp; DESCRIPTION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14285117" y="4225544"/>
            <a:ext cx="20407791" cy="78931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LESSONS LEARNED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5048572" y="5525718"/>
            <a:ext cx="7377233" cy="5130972"/>
          </a:xfrm>
        </p:spPr>
        <p:txBody>
          <a:bodyPr>
            <a:normAutofit fontScale="77500" lnSpcReduction="20000"/>
          </a:bodyPr>
          <a:lstStyle/>
          <a:p>
            <a:r>
              <a:rPr lang="en-US" sz="6200" b="0" dirty="0">
                <a:latin typeface="+mn-lt"/>
              </a:rPr>
              <a:t>The faith-engaged CP model results in substantial improvements in case-finding, linkage, and retention.</a:t>
            </a:r>
          </a:p>
          <a:p>
            <a:r>
              <a:rPr lang="en-US" sz="6200" b="0" dirty="0">
                <a:latin typeface="+mn-lt"/>
              </a:rPr>
              <a:t>Replicating it may help advance  epidemic control</a:t>
            </a:r>
            <a:r>
              <a:rPr lang="en-US" b="0" dirty="0">
                <a:latin typeface="+mn-lt"/>
              </a:rPr>
              <a:t>.</a:t>
            </a:r>
            <a:endParaRPr lang="en-GB" b="0" dirty="0">
              <a:latin typeface="+mn-lt"/>
            </a:endParaRPr>
          </a:p>
          <a:p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714500" y="2960061"/>
            <a:ext cx="39147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Gibstar Makangila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, Albert Mwango</a:t>
            </a:r>
            <a:r>
              <a:rPr lang="en-US" sz="2400" baseline="30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Minesh</a:t>
            </a:r>
            <a:r>
              <a:rPr lang="en-US" sz="2400" dirty="0">
                <a:solidFill>
                  <a:schemeClr val="bg1"/>
                </a:solidFill>
              </a:rPr>
              <a:t> Shah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Nzali</a:t>
            </a:r>
            <a:r>
              <a:rPr lang="en-US" sz="2400" dirty="0">
                <a:solidFill>
                  <a:schemeClr val="bg1"/>
                </a:solidFill>
              </a:rPr>
              <a:t> Kancheya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, Kennedy Nkwemu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, Isaac Zulu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Idongesit</a:t>
            </a:r>
            <a:r>
              <a:rPr lang="en-US" sz="2400" dirty="0">
                <a:solidFill>
                  <a:schemeClr val="bg1"/>
                </a:solidFill>
              </a:rPr>
              <a:t> Essiet-Gibson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, Lauren Erickson Mamane</a:t>
            </a:r>
            <a:r>
              <a:rPr lang="en-US" sz="2400" baseline="30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, Simon Agolory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, Susan Hillis</a:t>
            </a:r>
            <a:r>
              <a:rPr lang="en-US" sz="2400" baseline="30000" dirty="0">
                <a:solidFill>
                  <a:schemeClr val="bg1"/>
                </a:solidFill>
              </a:rPr>
              <a:t>5 </a:t>
            </a:r>
            <a:r>
              <a:rPr lang="en-US" sz="2400" dirty="0">
                <a:solidFill>
                  <a:schemeClr val="bg1"/>
                </a:solidFill>
              </a:rPr>
              <a:t>1 Circle of Hope (COH), Lusaka, Zambia; 2 Catholic Relief Services (CRS), Lusaka Zambia; 3 CDC, Atlanta, GA, USA; 4 CDC, Lusaka, Zambia; 5 Office of the Global AIDS Coordinator, Washington, DC,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1" y="2191396"/>
            <a:ext cx="1492732" cy="1332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500" y="21063370"/>
            <a:ext cx="4341579" cy="8520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4290" y="6166795"/>
            <a:ext cx="19140456" cy="731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5702" r="24717"/>
          <a:stretch/>
        </p:blipFill>
        <p:spPr>
          <a:xfrm>
            <a:off x="35087443" y="10586435"/>
            <a:ext cx="6294474" cy="13707511"/>
          </a:xfrm>
          <a:prstGeom prst="rect">
            <a:avLst/>
          </a:prstGeom>
        </p:spPr>
      </p:pic>
      <p:sp>
        <p:nvSpPr>
          <p:cNvPr id="29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35048572" y="4003112"/>
            <a:ext cx="6587218" cy="123418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67A93B-A82F-8A40-AE33-4FC0677DA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6701" y="13977135"/>
            <a:ext cx="19140456" cy="6512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6854" y="13404594"/>
            <a:ext cx="6687892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767" y="5286498"/>
            <a:ext cx="7919390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89739F-15A5-6740-8029-4D9E4B64F0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2249" y="1748862"/>
            <a:ext cx="1858154" cy="830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877F5F-27E3-574C-837C-BBA7EA2C17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77" t="3848" r="3085"/>
          <a:stretch/>
        </p:blipFill>
        <p:spPr>
          <a:xfrm>
            <a:off x="40787286" y="2724612"/>
            <a:ext cx="1933117" cy="1178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t="7594" b="7344"/>
          <a:stretch/>
        </p:blipFill>
        <p:spPr>
          <a:xfrm>
            <a:off x="660120" y="8472708"/>
            <a:ext cx="13356768" cy="107215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118" y="19450207"/>
            <a:ext cx="13356769" cy="10048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/>
          <a:srcRect t="23755"/>
          <a:stretch/>
        </p:blipFill>
        <p:spPr>
          <a:xfrm>
            <a:off x="19189897" y="24754114"/>
            <a:ext cx="23189366" cy="45482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/>
          <a:srcRect l="36566" t="6385" r="35844"/>
          <a:stretch/>
        </p:blipFill>
        <p:spPr>
          <a:xfrm>
            <a:off x="23121257" y="22715686"/>
            <a:ext cx="8791600" cy="1390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7045" y="20775217"/>
            <a:ext cx="3751442" cy="3751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09982" y="20775217"/>
            <a:ext cx="3563536" cy="35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4344</TotalTime>
  <Words>180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Heiniger Marc-Henri</cp:lastModifiedBy>
  <cp:revision>259</cp:revision>
  <dcterms:created xsi:type="dcterms:W3CDTF">2018-06-11T13:16:26Z</dcterms:created>
  <dcterms:modified xsi:type="dcterms:W3CDTF">2020-06-22T09:28:30Z</dcterms:modified>
</cp:coreProperties>
</file>