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3" r:id="rId1"/>
    <p:sldMasterId id="2147484011" r:id="rId2"/>
    <p:sldMasterId id="2147484023" r:id="rId3"/>
  </p:sldMasterIdLst>
  <p:notesMasterIdLst>
    <p:notesMasterId r:id="rId21"/>
  </p:notesMasterIdLst>
  <p:handoutMasterIdLst>
    <p:handoutMasterId r:id="rId22"/>
  </p:handoutMasterIdLst>
  <p:sldIdLst>
    <p:sldId id="2145706118" r:id="rId4"/>
    <p:sldId id="884" r:id="rId5"/>
    <p:sldId id="2145706696" r:id="rId6"/>
    <p:sldId id="2145706693" r:id="rId7"/>
    <p:sldId id="2145706694" r:id="rId8"/>
    <p:sldId id="2145706695" r:id="rId9"/>
    <p:sldId id="2145706341" r:id="rId10"/>
    <p:sldId id="2145706518" r:id="rId11"/>
    <p:sldId id="2145706570" r:id="rId12"/>
    <p:sldId id="2145706363" r:id="rId13"/>
    <p:sldId id="2145706697" r:id="rId14"/>
    <p:sldId id="2145706272" r:id="rId15"/>
    <p:sldId id="2145706566" r:id="rId16"/>
    <p:sldId id="2145706691" r:id="rId17"/>
    <p:sldId id="2145706542" r:id="rId18"/>
    <p:sldId id="2145706689" r:id="rId19"/>
    <p:sldId id="214570609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Moody" initials="CM" lastIdx="14" clrIdx="0">
    <p:extLst>
      <p:ext uri="{19B8F6BF-5375-455C-9EA6-DF929625EA0E}">
        <p15:presenceInfo xmlns:p15="http://schemas.microsoft.com/office/powerpoint/2012/main" userId="Colin Moo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7D4"/>
    <a:srgbClr val="A71830"/>
    <a:srgbClr val="898989"/>
    <a:srgbClr val="C9CAC8"/>
    <a:srgbClr val="3F9C35"/>
    <a:srgbClr val="D6B7D4"/>
    <a:srgbClr val="A71930"/>
    <a:srgbClr val="D51F30"/>
    <a:srgbClr val="D62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28"/>
    <p:restoredTop sz="93372" autoAdjust="0"/>
  </p:normalViewPr>
  <p:slideViewPr>
    <p:cSldViewPr>
      <p:cViewPr varScale="1">
        <p:scale>
          <a:sx n="114" d="100"/>
          <a:sy n="114" d="100"/>
        </p:scale>
        <p:origin x="320" y="168"/>
      </p:cViewPr>
      <p:guideLst>
        <p:guide orient="horz" pos="2160"/>
        <p:guide pos="3840"/>
      </p:guideLst>
    </p:cSldViewPr>
  </p:slideViewPr>
  <p:notesTextViewPr>
    <p:cViewPr>
      <p:scale>
        <a:sx n="190" d="100"/>
        <a:sy n="190" d="100"/>
      </p:scale>
      <p:origin x="0" y="0"/>
    </p:cViewPr>
  </p:notesTextViewPr>
  <p:sorterViewPr>
    <p:cViewPr>
      <p:scale>
        <a:sx n="1" d="1"/>
        <a:sy n="1" d="1"/>
      </p:scale>
      <p:origin x="0" y="88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FE4931-95E5-B146-A014-5D96B5326E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B1C2029-6C5C-5643-B077-F4E8B092A0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4BA575-2B2E-D74D-86C9-B1DEA6178E99}" type="datetime4">
              <a:rPr lang="en-US" smtClean="0"/>
              <a:t>August 24, 2022</a:t>
            </a:fld>
            <a:endParaRPr lang="en-US"/>
          </a:p>
        </p:txBody>
      </p:sp>
      <p:sp>
        <p:nvSpPr>
          <p:cNvPr id="4" name="Footer Placeholder 3">
            <a:extLst>
              <a:ext uri="{FF2B5EF4-FFF2-40B4-BE49-F238E27FC236}">
                <a16:creationId xmlns:a16="http://schemas.microsoft.com/office/drawing/2014/main" id="{4FBBF881-E0AA-2A4D-9C8E-60C0CDCD2F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BCB9B7-BAB3-5A46-B39C-62C4298A81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7D2950-1483-874F-8078-E8C42C925496}" type="slidenum">
              <a:rPr lang="en-US" smtClean="0"/>
              <a:t>‹#›</a:t>
            </a:fld>
            <a:endParaRPr lang="en-US"/>
          </a:p>
        </p:txBody>
      </p:sp>
    </p:spTree>
    <p:extLst>
      <p:ext uri="{BB962C8B-B14F-4D97-AF65-F5344CB8AC3E}">
        <p14:creationId xmlns:p14="http://schemas.microsoft.com/office/powerpoint/2010/main" val="112890380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0ED6A0-81CF-A649-83CF-5BB03CD87696}" type="datetime4">
              <a:rPr lang="en-US" smtClean="0"/>
              <a:t>August 24, 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64247B-1739-46F4-8939-5236A78C4CAA}" type="slidenum">
              <a:rPr lang="en-US" smtClean="0"/>
              <a:t>‹#›</a:t>
            </a:fld>
            <a:endParaRPr lang="en-US"/>
          </a:p>
        </p:txBody>
      </p:sp>
    </p:spTree>
    <p:extLst>
      <p:ext uri="{BB962C8B-B14F-4D97-AF65-F5344CB8AC3E}">
        <p14:creationId xmlns:p14="http://schemas.microsoft.com/office/powerpoint/2010/main" val="267942760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750ED6A0-81CF-A649-83CF-5BB03CD87696}" type="datetime4">
              <a:rPr lang="en-US" smtClean="0"/>
              <a:t>August 24, 2022</a:t>
            </a:fld>
            <a:endParaRPr lang="en-US"/>
          </a:p>
        </p:txBody>
      </p:sp>
      <p:sp>
        <p:nvSpPr>
          <p:cNvPr id="5" name="Slide Number Placeholder 4"/>
          <p:cNvSpPr>
            <a:spLocks noGrp="1"/>
          </p:cNvSpPr>
          <p:nvPr>
            <p:ph type="sldNum" sz="quarter" idx="5"/>
          </p:nvPr>
        </p:nvSpPr>
        <p:spPr/>
        <p:txBody>
          <a:bodyPr/>
          <a:lstStyle/>
          <a:p>
            <a:fld id="{4E64247B-1739-46F4-8939-5236A78C4CAA}" type="slidenum">
              <a:rPr lang="en-US" smtClean="0"/>
              <a:t>1</a:t>
            </a:fld>
            <a:endParaRPr lang="en-US"/>
          </a:p>
        </p:txBody>
      </p:sp>
    </p:spTree>
    <p:extLst>
      <p:ext uri="{BB962C8B-B14F-4D97-AF65-F5344CB8AC3E}">
        <p14:creationId xmlns:p14="http://schemas.microsoft.com/office/powerpoint/2010/main" val="2075164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Spiritual support creates optimal conditions for healing. When patients feel loved and accepted, they share openly with caregivers. They are not alone. In the face of suffering, they dare to hope. </a:t>
            </a:r>
          </a:p>
          <a:p>
            <a:endParaRPr lang="en-US" dirty="0"/>
          </a:p>
        </p:txBody>
      </p:sp>
      <p:sp>
        <p:nvSpPr>
          <p:cNvPr id="4" name="Date Placeholder 3"/>
          <p:cNvSpPr>
            <a:spLocks noGrp="1"/>
          </p:cNvSpPr>
          <p:nvPr>
            <p:ph type="dt" idx="1"/>
          </p:nvPr>
        </p:nvSpPr>
        <p:spPr/>
        <p:txBody>
          <a:bodyPr/>
          <a:lstStyle/>
          <a:p>
            <a:fld id="{750ED6A0-81CF-A649-83CF-5BB03CD87696}" type="datetime4">
              <a:rPr lang="en-US" smtClean="0"/>
              <a:t>August 24, 2022</a:t>
            </a:fld>
            <a:endParaRPr lang="en-US"/>
          </a:p>
        </p:txBody>
      </p:sp>
      <p:sp>
        <p:nvSpPr>
          <p:cNvPr id="5" name="Slide Number Placeholder 4"/>
          <p:cNvSpPr>
            <a:spLocks noGrp="1"/>
          </p:cNvSpPr>
          <p:nvPr>
            <p:ph type="sldNum" sz="quarter" idx="5"/>
          </p:nvPr>
        </p:nvSpPr>
        <p:spPr/>
        <p:txBody>
          <a:bodyPr/>
          <a:lstStyle/>
          <a:p>
            <a:fld id="{4E64247B-1739-46F4-8939-5236A78C4CAA}" type="slidenum">
              <a:rPr lang="en-US" smtClean="0"/>
              <a:t>17</a:t>
            </a:fld>
            <a:endParaRPr lang="en-US"/>
          </a:p>
        </p:txBody>
      </p:sp>
    </p:spTree>
    <p:extLst>
      <p:ext uri="{BB962C8B-B14F-4D97-AF65-F5344CB8AC3E}">
        <p14:creationId xmlns:p14="http://schemas.microsoft.com/office/powerpoint/2010/main" val="109932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TLC = Tender Loving Care</a:t>
            </a:r>
          </a:p>
          <a:p>
            <a:endParaRPr lang="en-US" dirty="0"/>
          </a:p>
          <a:p>
            <a:r>
              <a:rPr lang="en-US" dirty="0"/>
              <a:t>Today, planning to look at spiritual care through the lens of the TLC COVID response, but applies equally to all. </a:t>
            </a:r>
          </a:p>
          <a:p>
            <a:endParaRPr lang="en-US" dirty="0"/>
          </a:p>
          <a:p>
            <a:r>
              <a:rPr lang="en-US" dirty="0"/>
              <a:t>We cannot heal everyone, but we can love everyone</a:t>
            </a:r>
          </a:p>
          <a:p>
            <a:endParaRPr lang="en-US" dirty="0"/>
          </a:p>
          <a:p>
            <a:r>
              <a:rPr lang="en-US" dirty="0"/>
              <a:t>Spiritual care is for everyone: patients, families/loved ones, staff, and I will share about each of these areas.</a:t>
            </a:r>
          </a:p>
        </p:txBody>
      </p:sp>
      <p:sp>
        <p:nvSpPr>
          <p:cNvPr id="4" name="Date Placeholder 3"/>
          <p:cNvSpPr>
            <a:spLocks noGrp="1"/>
          </p:cNvSpPr>
          <p:nvPr>
            <p:ph type="dt" idx="1"/>
          </p:nvPr>
        </p:nvSpPr>
        <p:spPr/>
        <p:txBody>
          <a:bodyPr/>
          <a:lstStyle/>
          <a:p>
            <a:fld id="{750ED6A0-81CF-A649-83CF-5BB03CD87696}" type="datetime4">
              <a:rPr lang="en-US" smtClean="0"/>
              <a:t>August 24, 2022</a:t>
            </a:fld>
            <a:endParaRPr lang="en-US"/>
          </a:p>
        </p:txBody>
      </p:sp>
      <p:sp>
        <p:nvSpPr>
          <p:cNvPr id="5" name="Slide Number Placeholder 4"/>
          <p:cNvSpPr>
            <a:spLocks noGrp="1"/>
          </p:cNvSpPr>
          <p:nvPr>
            <p:ph type="sldNum" sz="quarter" idx="5"/>
          </p:nvPr>
        </p:nvSpPr>
        <p:spPr/>
        <p:txBody>
          <a:bodyPr/>
          <a:lstStyle/>
          <a:p>
            <a:fld id="{4E64247B-1739-46F4-8939-5236A78C4CAA}" type="slidenum">
              <a:rPr lang="en-US" smtClean="0"/>
              <a:t>2</a:t>
            </a:fld>
            <a:endParaRPr lang="en-US"/>
          </a:p>
        </p:txBody>
      </p:sp>
    </p:spTree>
    <p:extLst>
      <p:ext uri="{BB962C8B-B14F-4D97-AF65-F5344CB8AC3E}">
        <p14:creationId xmlns:p14="http://schemas.microsoft.com/office/powerpoint/2010/main" val="980143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750ED6A0-81CF-A649-83CF-5BB03CD87696}" type="datetime4">
              <a:rPr lang="en-US" smtClean="0"/>
              <a:t>August 24, 2022</a:t>
            </a:fld>
            <a:endParaRPr lang="en-US"/>
          </a:p>
        </p:txBody>
      </p:sp>
      <p:sp>
        <p:nvSpPr>
          <p:cNvPr id="5" name="Slide Number Placeholder 4"/>
          <p:cNvSpPr>
            <a:spLocks noGrp="1"/>
          </p:cNvSpPr>
          <p:nvPr>
            <p:ph type="sldNum" sz="quarter" idx="5"/>
          </p:nvPr>
        </p:nvSpPr>
        <p:spPr/>
        <p:txBody>
          <a:bodyPr/>
          <a:lstStyle/>
          <a:p>
            <a:fld id="{4E64247B-1739-46F4-8939-5236A78C4CAA}" type="slidenum">
              <a:rPr lang="en-US" smtClean="0"/>
              <a:t>4</a:t>
            </a:fld>
            <a:endParaRPr lang="en-US"/>
          </a:p>
        </p:txBody>
      </p:sp>
    </p:spTree>
    <p:extLst>
      <p:ext uri="{BB962C8B-B14F-4D97-AF65-F5344CB8AC3E}">
        <p14:creationId xmlns:p14="http://schemas.microsoft.com/office/powerpoint/2010/main" val="9426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recognized the extreme anxiety of patients critically ill with COVID, especially with family members not able to provide normal caregiver support. When COVID came and caregivers left the hospitals, we lost a treasured member of the health care team. In response to the caregiver crisis, we trained a team of breathing coaches who stood next to the bed of every critical patient to ensure that patients were comforted, encouraged, and loved.</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9BF460-3A49-8D47-8649-1B1E2C934213}" type="datetime4">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August 24, 2022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4247B-1739-46F4-8939-5236A78C4C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0810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pictures of people praying for others and breathing coaches are very similar – this is integrated care!</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1EA20-6AC6-944F-AC55-50DD33E6C154}" type="datetime4">
              <a:rPr kumimoji="0" lang="en-US" sz="1200" b="0" i="0" u="none" strike="noStrike" kern="1200" cap="none" spc="0" normalizeH="0" baseline="0" noProof="0" smtClean="0">
                <a:ln>
                  <a:noFill/>
                </a:ln>
                <a:solidFill>
                  <a:prstClr val="black"/>
                </a:solidFill>
                <a:effectLst/>
                <a:uLnTx/>
                <a:uFillTx/>
                <a:latin typeface="Calibri"/>
                <a:ea typeface="+mn-ea"/>
                <a:cs typeface="+mn-cs"/>
              </a:rPr>
              <a:t>August 24, 2022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4247B-1739-46F4-8939-5236A78C4C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9630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recognized the extreme anxiety of patients critically ill with COVID, especially with family members not able to provide normal caregiver support. When COVID came and caregivers left the hospitals, we lost a treasured member of the health care team. In response to the caregiver crisis, we trained a team of breathing coaches who stood next to the bed of every critical patient to ensure that patients were comforted, encouraged, and loved.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immediately alerted the doctors and nurses when the patient needed medical assistance. This allowed the doctors and nurses to do what only they could do, and at the same time made sure patients felt safe and loved during some of the most traumatic days of their lives. Patients were never alone.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Date Placeholder 3"/>
          <p:cNvSpPr>
            <a:spLocks noGrp="1"/>
          </p:cNvSpPr>
          <p:nvPr>
            <p:ph type="dt" idx="1"/>
          </p:nvPr>
        </p:nvSpPr>
        <p:spPr/>
        <p:txBody>
          <a:bodyPr/>
          <a:lstStyle/>
          <a:p>
            <a:fld id="{750ED6A0-81CF-A649-83CF-5BB03CD87696}" type="datetime4">
              <a:rPr lang="en-US" smtClean="0"/>
              <a:t>August 24, 2022</a:t>
            </a:fld>
            <a:endParaRPr lang="en-US"/>
          </a:p>
        </p:txBody>
      </p:sp>
      <p:sp>
        <p:nvSpPr>
          <p:cNvPr id="5" name="Slide Number Placeholder 4"/>
          <p:cNvSpPr>
            <a:spLocks noGrp="1"/>
          </p:cNvSpPr>
          <p:nvPr>
            <p:ph type="sldNum" sz="quarter" idx="5"/>
          </p:nvPr>
        </p:nvSpPr>
        <p:spPr/>
        <p:txBody>
          <a:bodyPr/>
          <a:lstStyle/>
          <a:p>
            <a:fld id="{4E64247B-1739-46F4-8939-5236A78C4CAA}" type="slidenum">
              <a:rPr lang="en-US" smtClean="0"/>
              <a:t>8</a:t>
            </a:fld>
            <a:endParaRPr lang="en-US"/>
          </a:p>
        </p:txBody>
      </p:sp>
    </p:spTree>
    <p:extLst>
      <p:ext uri="{BB962C8B-B14F-4D97-AF65-F5344CB8AC3E}">
        <p14:creationId xmlns:p14="http://schemas.microsoft.com/office/powerpoint/2010/main" val="2029054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recognized the extreme anxiety of patients critically ill with COVID, especially with family members not able to provide normal caregiver support. When COVID came and caregivers left the hospitals, we lost a treasured member of the health care team. In response to the caregiver crisis, we trained a team of breathing coaches who stood next to the bed of every critical patient to ensure that patients were comforted, encouraged, and loved.</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9BF460-3A49-8D47-8649-1B1E2C934213}" type="datetime4">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August 24, 2022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4247B-1739-46F4-8939-5236A78C4C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9741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750ED6A0-81CF-A649-83CF-5BB03CD87696}" type="datetime4">
              <a:rPr lang="en-US" smtClean="0"/>
              <a:t>August 24, 2022</a:t>
            </a:fld>
            <a:endParaRPr lang="en-US"/>
          </a:p>
        </p:txBody>
      </p:sp>
      <p:sp>
        <p:nvSpPr>
          <p:cNvPr id="5" name="Slide Number Placeholder 4"/>
          <p:cNvSpPr>
            <a:spLocks noGrp="1"/>
          </p:cNvSpPr>
          <p:nvPr>
            <p:ph type="sldNum" sz="quarter" idx="5"/>
          </p:nvPr>
        </p:nvSpPr>
        <p:spPr/>
        <p:txBody>
          <a:bodyPr/>
          <a:lstStyle/>
          <a:p>
            <a:fld id="{4E64247B-1739-46F4-8939-5236A78C4CAA}" type="slidenum">
              <a:rPr lang="en-US" smtClean="0"/>
              <a:t>13</a:t>
            </a:fld>
            <a:endParaRPr lang="en-US"/>
          </a:p>
        </p:txBody>
      </p:sp>
    </p:spTree>
    <p:extLst>
      <p:ext uri="{BB962C8B-B14F-4D97-AF65-F5344CB8AC3E}">
        <p14:creationId xmlns:p14="http://schemas.microsoft.com/office/powerpoint/2010/main" val="3647490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-One thing that we have witnessed over the last 17 years is that compassion never, ever fails.</a:t>
            </a:r>
          </a:p>
          <a:p>
            <a:r>
              <a:rPr lang="en-US" dirty="0"/>
              <a:t>-We know that we cannot heal every person. This is the brutal reality.  </a:t>
            </a:r>
          </a:p>
          <a:p>
            <a:r>
              <a:rPr lang="en-US" dirty="0"/>
              <a:t>-But we know that we can love every person. This is the faith-filled promise.</a:t>
            </a:r>
          </a:p>
          <a:p>
            <a:r>
              <a:rPr lang="en-US" b="1" dirty="0"/>
              <a:t>-</a:t>
            </a:r>
            <a:r>
              <a:rPr lang="en-US" b="1" u="sng" dirty="0"/>
              <a:t>Compassion is a limitless resource in a resource-limited world. </a:t>
            </a:r>
            <a:r>
              <a:rPr lang="en-US" sz="1200" kern="1200" dirty="0">
                <a:solidFill>
                  <a:schemeClr val="tx1"/>
                </a:solidFill>
                <a:effectLst/>
                <a:latin typeface="+mn-lt"/>
                <a:ea typeface="+mn-ea"/>
                <a:cs typeface="+mn-cs"/>
              </a:rPr>
              <a:t>When compassion is deeply integrated and consistently expected from every staff member—gardeners, construction workers, cleaners, caregivers, engineers, executives</a:t>
            </a:r>
            <a:r>
              <a:rPr lang="en-US" dirty="0"/>
              <a:t>, doctors, nurses, security guards, everyone—the atmosphere changes. </a:t>
            </a:r>
            <a:endParaRPr lang="en-US" sz="1200" kern="1200" dirty="0">
              <a:solidFill>
                <a:schemeClr val="tx1"/>
              </a:solidFill>
              <a:effectLst/>
              <a:latin typeface="+mn-lt"/>
              <a:ea typeface="+mn-ea"/>
              <a:cs typeface="+mn-cs"/>
            </a:endParaRP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9BF460-3A49-8D47-8649-1B1E2C934213}" type="datetime4">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August 24, 2022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4247B-1739-46F4-8939-5236A78C4C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444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lgn="ctr">
              <a:defRPr b="1" i="0">
                <a:latin typeface="Avenir Next" panose="020B0503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295400"/>
          </a:xfrm>
        </p:spPr>
        <p:txBody>
          <a:bodyPr/>
          <a:lstStyle>
            <a:lvl1pPr marL="0" indent="0" algn="ctr">
              <a:buNone/>
              <a:defRPr b="1">
                <a:solidFill>
                  <a:srgbClr val="898989"/>
                </a:solidFill>
                <a:latin typeface="Avenir Next" panose="020B05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1555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normAutofit/>
          </a:bodyPr>
          <a:lstStyle>
            <a:lvl1pPr algn="l">
              <a:defRPr sz="3200" b="1">
                <a:latin typeface="Avenir Next" panose="020B0503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5"/>
            <a:ext cx="6815667" cy="5289545"/>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127497"/>
          </a:xfrm>
        </p:spPr>
        <p:txBody>
          <a:bodyPr>
            <a:normAutofit/>
          </a:bodyPr>
          <a:lstStyle>
            <a:lvl1pPr marL="0" indent="0">
              <a:buNone/>
              <a:defRPr sz="320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a:extLst>
              <a:ext uri="{FF2B5EF4-FFF2-40B4-BE49-F238E27FC236}">
                <a16:creationId xmlns:a16="http://schemas.microsoft.com/office/drawing/2014/main" id="{49D3AEA5-9013-DC44-A936-2B2A38CF463A}"/>
              </a:ext>
            </a:extLst>
          </p:cNvPr>
          <p:cNvSpPr>
            <a:spLocks noGrp="1"/>
          </p:cNvSpPr>
          <p:nvPr>
            <p:ph type="sldNum" sz="quarter" idx="10"/>
          </p:nvPr>
        </p:nvSpPr>
        <p:spPr/>
        <p:txBody>
          <a:body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244503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Autofit/>
          </a:bodyPr>
          <a:lstStyle>
            <a:lvl1pPr algn="l">
              <a:defRPr sz="3200" b="1">
                <a:latin typeface="Avenir Next" panose="020B0503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Avenir Next"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271462"/>
          </a:xfrm>
        </p:spPr>
        <p:txBody>
          <a:bodyPr>
            <a:noAutofit/>
          </a:bodyPr>
          <a:lstStyle>
            <a:lvl1pPr marL="0" indent="0">
              <a:buNone/>
              <a:defRPr sz="160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04507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lgn="ctr">
              <a:defRPr b="1" i="0">
                <a:latin typeface="Avenir Next" panose="020B0503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295400"/>
          </a:xfrm>
        </p:spPr>
        <p:txBody>
          <a:bodyPr/>
          <a:lstStyle>
            <a:lvl1pPr marL="0" indent="0" algn="ctr">
              <a:buNone/>
              <a:defRPr b="1">
                <a:solidFill>
                  <a:srgbClr val="898989"/>
                </a:solidFill>
                <a:latin typeface="Avenir Next" panose="020B05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52364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457200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DB00FC45-A950-9248-817F-77C753BC7FA5}"/>
              </a:ext>
            </a:extLst>
          </p:cNvPr>
          <p:cNvSpPr>
            <a:spLocks noGrp="1"/>
          </p:cNvSpPr>
          <p:nvPr>
            <p:ph type="sldNum" sz="quarter" idx="10"/>
          </p:nvPr>
        </p:nvSpPr>
        <p:spPr>
          <a:xfrm>
            <a:off x="11277600" y="278866"/>
            <a:ext cx="817880" cy="365125"/>
          </a:xfrm>
          <a:prstGeom prst="rect">
            <a:avLst/>
          </a:prstGeom>
        </p:spPr>
        <p:txBody>
          <a:bodyPr/>
          <a:lstStyle>
            <a:lvl1pPr algn="l">
              <a:defRPr/>
            </a:lvl1pPr>
          </a:lstStyle>
          <a:p>
            <a:fld id="{2FE93496-40D8-FD4D-948C-46CB5A38207E}" type="slidenum">
              <a:rPr lang="en-US" smtClean="0"/>
              <a:pPr/>
              <a:t>‹#›</a:t>
            </a:fld>
            <a:endParaRPr lang="en-US" dirty="0"/>
          </a:p>
        </p:txBody>
      </p:sp>
      <p:sp>
        <p:nvSpPr>
          <p:cNvPr id="5" name="Title 4">
            <a:extLst>
              <a:ext uri="{FF2B5EF4-FFF2-40B4-BE49-F238E27FC236}">
                <a16:creationId xmlns:a16="http://schemas.microsoft.com/office/drawing/2014/main" id="{FD3F4676-5518-9444-BDEE-D29C61125F9D}"/>
              </a:ext>
            </a:extLst>
          </p:cNvPr>
          <p:cNvSpPr>
            <a:spLocks noGrp="1"/>
          </p:cNvSpPr>
          <p:nvPr>
            <p:ph type="title"/>
          </p:nvPr>
        </p:nvSpPr>
        <p:spPr>
          <a:xfrm>
            <a:off x="609600" y="274638"/>
            <a:ext cx="10972800" cy="792162"/>
          </a:xfrm>
        </p:spPr>
        <p:txBody>
          <a:bodyPr/>
          <a:lstStyle/>
          <a:p>
            <a:r>
              <a:rPr lang="en-US" dirty="0"/>
              <a:t>Click to edit Master title style</a:t>
            </a:r>
          </a:p>
        </p:txBody>
      </p:sp>
    </p:spTree>
    <p:extLst>
      <p:ext uri="{BB962C8B-B14F-4D97-AF65-F5344CB8AC3E}">
        <p14:creationId xmlns:p14="http://schemas.microsoft.com/office/powerpoint/2010/main" val="1764476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371725"/>
            <a:ext cx="10363200" cy="1362075"/>
          </a:xfrm>
        </p:spPr>
        <p:txBody>
          <a:bodyPr anchor="t">
            <a:normAutofit/>
          </a:bodyPr>
          <a:lstStyle>
            <a:lvl1pPr algn="ctr">
              <a:defRPr sz="4400" b="1" cap="none" baseline="0">
                <a:solidFill>
                  <a:srgbClr val="A71830"/>
                </a:solidFill>
                <a:latin typeface="Avenir Next" panose="020B0503020202020204" pitchFamily="34" charset="0"/>
              </a:defRPr>
            </a:lvl1pPr>
          </a:lstStyle>
          <a:p>
            <a:r>
              <a:rPr lang="en-US" dirty="0"/>
              <a:t>Click to edit section header</a:t>
            </a:r>
          </a:p>
        </p:txBody>
      </p:sp>
    </p:spTree>
    <p:extLst>
      <p:ext uri="{BB962C8B-B14F-4D97-AF65-F5344CB8AC3E}">
        <p14:creationId xmlns:p14="http://schemas.microsoft.com/office/powerpoint/2010/main" val="46122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19201"/>
            <a:ext cx="5384800" cy="4571999"/>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199"/>
            <a:ext cx="5384800" cy="4572001"/>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866FD95-C404-3C49-9321-822D8CBEF88D}"/>
              </a:ext>
            </a:extLst>
          </p:cNvPr>
          <p:cNvSpPr>
            <a:spLocks noGrp="1"/>
          </p:cNvSpPr>
          <p:nvPr>
            <p:ph type="sldNum" sz="quarter" idx="10"/>
          </p:nvPr>
        </p:nvSpPr>
        <p:spPr>
          <a:xfrm>
            <a:off x="11582400" y="278866"/>
            <a:ext cx="513080" cy="365125"/>
          </a:xfrm>
          <a:prstGeom prst="rect">
            <a:avLst/>
          </a:prstGeom>
        </p:spPr>
        <p:txBody>
          <a:bodyPr/>
          <a:lstStyle/>
          <a:p>
            <a:fld id="{2FE93496-40D8-FD4D-948C-46CB5A38207E}" type="slidenum">
              <a:rPr lang="en-US" smtClean="0"/>
              <a:pPr/>
              <a:t>‹#›</a:t>
            </a:fld>
            <a:endParaRPr lang="en-US" dirty="0"/>
          </a:p>
        </p:txBody>
      </p:sp>
      <p:sp>
        <p:nvSpPr>
          <p:cNvPr id="2" name="Title 1">
            <a:extLst>
              <a:ext uri="{FF2B5EF4-FFF2-40B4-BE49-F238E27FC236}">
                <a16:creationId xmlns:a16="http://schemas.microsoft.com/office/drawing/2014/main" id="{EA1C0184-1D0A-9342-95B4-07A5FE407F3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3075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223427"/>
            <a:ext cx="5386917" cy="639762"/>
          </a:xfrm>
        </p:spPr>
        <p:txBody>
          <a:bodyPr anchor="b">
            <a:noAutofit/>
          </a:bodyPr>
          <a:lstStyle>
            <a:lvl1pPr marL="0" indent="0">
              <a:buNone/>
              <a:defRPr sz="3200" b="1">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a:xfrm>
            <a:off x="609600" y="1863190"/>
            <a:ext cx="5386917" cy="392801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70" y="1223427"/>
            <a:ext cx="5389033" cy="639762"/>
          </a:xfrm>
        </p:spPr>
        <p:txBody>
          <a:bodyPr anchor="b">
            <a:noAutofit/>
          </a:bodyPr>
          <a:lstStyle>
            <a:lvl1pPr marL="0" indent="0">
              <a:buNone/>
              <a:defRPr sz="3200" b="1">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p:cNvSpPr>
            <a:spLocks noGrp="1"/>
          </p:cNvSpPr>
          <p:nvPr>
            <p:ph sz="quarter" idx="4"/>
          </p:nvPr>
        </p:nvSpPr>
        <p:spPr>
          <a:xfrm>
            <a:off x="6193370" y="1863190"/>
            <a:ext cx="5389033" cy="392801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50E83C2-DCE3-2349-8FBD-9EEA610AC70D}"/>
              </a:ext>
            </a:extLst>
          </p:cNvPr>
          <p:cNvSpPr>
            <a:spLocks noGrp="1"/>
          </p:cNvSpPr>
          <p:nvPr>
            <p:ph type="sldNum" sz="quarter" idx="10"/>
          </p:nvPr>
        </p:nvSpPr>
        <p:spPr>
          <a:xfrm>
            <a:off x="11582400" y="278866"/>
            <a:ext cx="513080" cy="365125"/>
          </a:xfrm>
          <a:prstGeom prst="rect">
            <a:avLst/>
          </a:prstGeom>
        </p:spPr>
        <p:txBody>
          <a:bodyPr/>
          <a:lstStyle/>
          <a:p>
            <a:fld id="{2FE93496-40D8-FD4D-948C-46CB5A38207E}" type="slidenum">
              <a:rPr lang="en-US" smtClean="0"/>
              <a:pPr/>
              <a:t>‹#›</a:t>
            </a:fld>
            <a:endParaRPr lang="en-US" dirty="0"/>
          </a:p>
        </p:txBody>
      </p:sp>
      <p:sp>
        <p:nvSpPr>
          <p:cNvPr id="11" name="Title 10">
            <a:extLst>
              <a:ext uri="{FF2B5EF4-FFF2-40B4-BE49-F238E27FC236}">
                <a16:creationId xmlns:a16="http://schemas.microsoft.com/office/drawing/2014/main" id="{CD66C50F-9564-1B4F-968D-E52F188493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4317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hoto_bg_b">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613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hoto_bg_w">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164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losing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7223E6-94C3-5946-94E3-1532EA7EF36F}"/>
              </a:ext>
            </a:extLst>
          </p:cNvPr>
          <p:cNvSpPr txBox="1"/>
          <p:nvPr userDrawn="1"/>
        </p:nvSpPr>
        <p:spPr>
          <a:xfrm>
            <a:off x="0" y="5257800"/>
            <a:ext cx="12191999" cy="646331"/>
          </a:xfrm>
          <a:prstGeom prst="rect">
            <a:avLst/>
          </a:prstGeom>
          <a:noFill/>
        </p:spPr>
        <p:txBody>
          <a:bodyPr wrap="square" rtlCol="0">
            <a:spAutoFit/>
          </a:bodyPr>
          <a:lstStyle/>
          <a:p>
            <a:pPr algn="ctr"/>
            <a:r>
              <a:rPr lang="en-US" sz="3600" dirty="0">
                <a:latin typeface="Avenir Next Medium" panose="020B0503020202020204" pitchFamily="34" charset="0"/>
              </a:rPr>
              <a:t>partnering to reach every last one</a:t>
            </a:r>
          </a:p>
        </p:txBody>
      </p:sp>
      <p:sp>
        <p:nvSpPr>
          <p:cNvPr id="7" name="Rectangle 6">
            <a:extLst>
              <a:ext uri="{FF2B5EF4-FFF2-40B4-BE49-F238E27FC236}">
                <a16:creationId xmlns:a16="http://schemas.microsoft.com/office/drawing/2014/main" id="{2B4CEC6C-9018-D342-AA10-7693ABAB872F}"/>
              </a:ext>
            </a:extLst>
          </p:cNvPr>
          <p:cNvSpPr/>
          <p:nvPr userDrawn="1"/>
        </p:nvSpPr>
        <p:spPr>
          <a:xfrm>
            <a:off x="-3" y="5029201"/>
            <a:ext cx="12192001" cy="102503"/>
          </a:xfrm>
          <a:prstGeom prst="rect">
            <a:avLst/>
          </a:prstGeom>
          <a:solidFill>
            <a:srgbClr val="A7193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673395FA-A6C5-C24B-8503-5B58C58EA1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8" cy="5029202"/>
          </a:xfrm>
          <a:prstGeom prst="rect">
            <a:avLst/>
          </a:prstGeom>
        </p:spPr>
      </p:pic>
    </p:spTree>
    <p:extLst>
      <p:ext uri="{BB962C8B-B14F-4D97-AF65-F5344CB8AC3E}">
        <p14:creationId xmlns:p14="http://schemas.microsoft.com/office/powerpoint/2010/main" val="15973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457200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DB00FC45-A950-9248-817F-77C753BC7FA5}"/>
              </a:ext>
            </a:extLst>
          </p:cNvPr>
          <p:cNvSpPr>
            <a:spLocks noGrp="1"/>
          </p:cNvSpPr>
          <p:nvPr>
            <p:ph type="sldNum" sz="quarter" idx="10"/>
          </p:nvPr>
        </p:nvSpPr>
        <p:spPr/>
        <p:txBody>
          <a:bodyPr/>
          <a:lstStyle/>
          <a:p>
            <a:fld id="{2FE93496-40D8-FD4D-948C-46CB5A38207E}" type="slidenum">
              <a:rPr lang="en-US" smtClean="0"/>
              <a:pPr/>
              <a:t>‹#›</a:t>
            </a:fld>
            <a:endParaRPr lang="en-US" dirty="0"/>
          </a:p>
        </p:txBody>
      </p:sp>
      <p:sp>
        <p:nvSpPr>
          <p:cNvPr id="5" name="Title 4">
            <a:extLst>
              <a:ext uri="{FF2B5EF4-FFF2-40B4-BE49-F238E27FC236}">
                <a16:creationId xmlns:a16="http://schemas.microsoft.com/office/drawing/2014/main" id="{FD3F4676-5518-9444-BDEE-D29C61125F9D}"/>
              </a:ext>
            </a:extLst>
          </p:cNvPr>
          <p:cNvSpPr>
            <a:spLocks noGrp="1"/>
          </p:cNvSpPr>
          <p:nvPr>
            <p:ph type="title"/>
          </p:nvPr>
        </p:nvSpPr>
        <p:spPr>
          <a:xfrm>
            <a:off x="609600" y="274638"/>
            <a:ext cx="10972800" cy="792162"/>
          </a:xfrm>
        </p:spPr>
        <p:txBody>
          <a:bodyPr/>
          <a:lstStyle/>
          <a:p>
            <a:r>
              <a:rPr lang="en-US" dirty="0"/>
              <a:t>Click to edit Master title style</a:t>
            </a:r>
          </a:p>
        </p:txBody>
      </p:sp>
    </p:spTree>
    <p:extLst>
      <p:ext uri="{BB962C8B-B14F-4D97-AF65-F5344CB8AC3E}">
        <p14:creationId xmlns:p14="http://schemas.microsoft.com/office/powerpoint/2010/main" val="604013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atin typeface="Avenir Next" panose="020B0503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D096AFF1-429E-3A46-B823-709BF205D6FF}"/>
              </a:ext>
            </a:extLst>
          </p:cNvPr>
          <p:cNvSpPr>
            <a:spLocks noGrp="1"/>
          </p:cNvSpPr>
          <p:nvPr>
            <p:ph type="sldNum" sz="quarter" idx="10"/>
          </p:nvPr>
        </p:nvSpPr>
        <p:spPr>
          <a:xfrm>
            <a:off x="11201400" y="278866"/>
            <a:ext cx="894080" cy="365125"/>
          </a:xfrm>
          <a:prstGeom prst="rect">
            <a:avLst/>
          </a:prstGeom>
        </p:spPr>
        <p:txBody>
          <a:bodyPr/>
          <a:lstStyle>
            <a:lvl1pPr algn="l">
              <a:defRPr/>
            </a:lvl1p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2777397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normAutofit/>
          </a:bodyPr>
          <a:lstStyle>
            <a:lvl1pPr algn="l">
              <a:defRPr sz="3200" b="1">
                <a:latin typeface="Avenir Next" panose="020B0503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5"/>
            <a:ext cx="6815667" cy="5289545"/>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127497"/>
          </a:xfrm>
        </p:spPr>
        <p:txBody>
          <a:bodyPr>
            <a:normAutofit/>
          </a:bodyPr>
          <a:lstStyle>
            <a:lvl1pPr marL="0" indent="0">
              <a:buNone/>
              <a:defRPr sz="320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a:extLst>
              <a:ext uri="{FF2B5EF4-FFF2-40B4-BE49-F238E27FC236}">
                <a16:creationId xmlns:a16="http://schemas.microsoft.com/office/drawing/2014/main" id="{49D3AEA5-9013-DC44-A936-2B2A38CF463A}"/>
              </a:ext>
            </a:extLst>
          </p:cNvPr>
          <p:cNvSpPr>
            <a:spLocks noGrp="1"/>
          </p:cNvSpPr>
          <p:nvPr>
            <p:ph type="sldNum" sz="quarter" idx="10"/>
          </p:nvPr>
        </p:nvSpPr>
        <p:spPr>
          <a:xfrm>
            <a:off x="11582400" y="278866"/>
            <a:ext cx="513080" cy="365125"/>
          </a:xfrm>
          <a:prstGeom prst="rect">
            <a:avLst/>
          </a:prstGeom>
        </p:spPr>
        <p:txBody>
          <a:body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3218105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Autofit/>
          </a:bodyPr>
          <a:lstStyle>
            <a:lvl1pPr algn="l">
              <a:defRPr sz="3200" b="1">
                <a:latin typeface="Avenir Next" panose="020B0503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Avenir Next"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271462"/>
          </a:xfrm>
        </p:spPr>
        <p:txBody>
          <a:bodyPr>
            <a:noAutofit/>
          </a:bodyPr>
          <a:lstStyle>
            <a:lvl1pPr marL="0" indent="0">
              <a:buNone/>
              <a:defRPr sz="160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02099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lgn="ctr">
              <a:defRPr b="1" i="0">
                <a:latin typeface="Avenir Next" panose="020B0503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295400"/>
          </a:xfrm>
        </p:spPr>
        <p:txBody>
          <a:bodyPr/>
          <a:lstStyle>
            <a:lvl1pPr marL="0" indent="0" algn="ctr">
              <a:buNone/>
              <a:defRPr b="1">
                <a:solidFill>
                  <a:srgbClr val="898989"/>
                </a:solidFill>
                <a:latin typeface="Avenir Next" panose="020B05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820079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68362"/>
          </a:xfrm>
        </p:spPr>
        <p:txBody>
          <a:bodyPr/>
          <a:lstStyle>
            <a:lvl1pPr algn="l">
              <a:defRPr b="1">
                <a:latin typeface="Avenir Next" panose="020B0503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143000"/>
            <a:ext cx="10972800" cy="472440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DB00FC45-A950-9248-817F-77C753BC7FA5}"/>
              </a:ext>
            </a:extLst>
          </p:cNvPr>
          <p:cNvSpPr>
            <a:spLocks noGrp="1"/>
          </p:cNvSpPr>
          <p:nvPr>
            <p:ph type="sldNum" sz="quarter" idx="10"/>
          </p:nvPr>
        </p:nvSpPr>
        <p:spPr/>
        <p:txBody>
          <a:body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685267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371725"/>
            <a:ext cx="10363200" cy="1362075"/>
          </a:xfrm>
        </p:spPr>
        <p:txBody>
          <a:bodyPr anchor="t">
            <a:normAutofit/>
          </a:bodyPr>
          <a:lstStyle>
            <a:lvl1pPr algn="ctr">
              <a:defRPr sz="4400" b="1" cap="none" baseline="0">
                <a:solidFill>
                  <a:srgbClr val="A71830"/>
                </a:solidFill>
                <a:latin typeface="Avenir Next" panose="020B0503020202020204" pitchFamily="34" charset="0"/>
              </a:defRPr>
            </a:lvl1pPr>
          </a:lstStyle>
          <a:p>
            <a:r>
              <a:rPr lang="en-US" dirty="0"/>
              <a:t>Section Header</a:t>
            </a:r>
          </a:p>
        </p:txBody>
      </p:sp>
    </p:spTree>
    <p:extLst>
      <p:ext uri="{BB962C8B-B14F-4D97-AF65-F5344CB8AC3E}">
        <p14:creationId xmlns:p14="http://schemas.microsoft.com/office/powerpoint/2010/main" val="2948754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143000"/>
            <a:ext cx="5384800" cy="4724399"/>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43001"/>
            <a:ext cx="5384800" cy="4724398"/>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866FD95-C404-3C49-9321-822D8CBEF88D}"/>
              </a:ext>
            </a:extLst>
          </p:cNvPr>
          <p:cNvSpPr>
            <a:spLocks noGrp="1"/>
          </p:cNvSpPr>
          <p:nvPr>
            <p:ph type="sldNum" sz="quarter" idx="10"/>
          </p:nvPr>
        </p:nvSpPr>
        <p:spPr/>
        <p:txBody>
          <a:bodyPr/>
          <a:lstStyle/>
          <a:p>
            <a:fld id="{2FE93496-40D8-FD4D-948C-46CB5A38207E}" type="slidenum">
              <a:rPr lang="en-US" smtClean="0"/>
              <a:pPr/>
              <a:t>‹#›</a:t>
            </a:fld>
            <a:endParaRPr lang="en-US" dirty="0"/>
          </a:p>
        </p:txBody>
      </p:sp>
      <p:sp>
        <p:nvSpPr>
          <p:cNvPr id="7" name="Title 6">
            <a:extLst>
              <a:ext uri="{FF2B5EF4-FFF2-40B4-BE49-F238E27FC236}">
                <a16:creationId xmlns:a16="http://schemas.microsoft.com/office/drawing/2014/main" id="{A8AF58AA-3EF0-A54C-B98B-02979EE7008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2425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147228"/>
            <a:ext cx="5386917" cy="639762"/>
          </a:xfrm>
        </p:spPr>
        <p:txBody>
          <a:bodyPr anchor="b">
            <a:noAutofit/>
          </a:bodyPr>
          <a:lstStyle>
            <a:lvl1pPr marL="0" indent="0">
              <a:buNone/>
              <a:defRPr sz="3200" b="1">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a:xfrm>
            <a:off x="609600" y="1786991"/>
            <a:ext cx="5386917" cy="385181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70" y="1147228"/>
            <a:ext cx="5389033" cy="639762"/>
          </a:xfrm>
        </p:spPr>
        <p:txBody>
          <a:bodyPr anchor="b">
            <a:noAutofit/>
          </a:bodyPr>
          <a:lstStyle>
            <a:lvl1pPr marL="0" indent="0">
              <a:buNone/>
              <a:defRPr sz="3200" b="1">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p:cNvSpPr>
            <a:spLocks noGrp="1"/>
          </p:cNvSpPr>
          <p:nvPr>
            <p:ph sz="quarter" idx="4"/>
          </p:nvPr>
        </p:nvSpPr>
        <p:spPr>
          <a:xfrm>
            <a:off x="6193370" y="1786991"/>
            <a:ext cx="5389033" cy="385181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50E83C2-DCE3-2349-8FBD-9EEA610AC70D}"/>
              </a:ext>
            </a:extLst>
          </p:cNvPr>
          <p:cNvSpPr>
            <a:spLocks noGrp="1"/>
          </p:cNvSpPr>
          <p:nvPr>
            <p:ph type="sldNum" sz="quarter" idx="10"/>
          </p:nvPr>
        </p:nvSpPr>
        <p:spPr/>
        <p:txBody>
          <a:bodyPr/>
          <a:lstStyle/>
          <a:p>
            <a:fld id="{2FE93496-40D8-FD4D-948C-46CB5A38207E}" type="slidenum">
              <a:rPr lang="en-US" smtClean="0"/>
              <a:pPr/>
              <a:t>‹#›</a:t>
            </a:fld>
            <a:endParaRPr lang="en-US" dirty="0"/>
          </a:p>
        </p:txBody>
      </p:sp>
      <p:sp>
        <p:nvSpPr>
          <p:cNvPr id="11" name="Title 10">
            <a:extLst>
              <a:ext uri="{FF2B5EF4-FFF2-40B4-BE49-F238E27FC236}">
                <a16:creationId xmlns:a16="http://schemas.microsoft.com/office/drawing/2014/main" id="{CD66C50F-9564-1B4F-968D-E52F188493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0917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hoto_bg_b">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79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hoto_bg_w">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868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371725"/>
            <a:ext cx="10363200" cy="1362075"/>
          </a:xfrm>
        </p:spPr>
        <p:txBody>
          <a:bodyPr anchor="t">
            <a:normAutofit/>
          </a:bodyPr>
          <a:lstStyle>
            <a:lvl1pPr algn="ctr">
              <a:defRPr sz="4400" b="1" cap="none" baseline="0">
                <a:solidFill>
                  <a:srgbClr val="A71830"/>
                </a:solidFill>
                <a:latin typeface="Avenir Next" panose="020B0503020202020204" pitchFamily="34" charset="0"/>
              </a:defRPr>
            </a:lvl1pPr>
          </a:lstStyle>
          <a:p>
            <a:r>
              <a:rPr lang="en-US" dirty="0"/>
              <a:t>Click to edit section header</a:t>
            </a:r>
          </a:p>
        </p:txBody>
      </p:sp>
    </p:spTree>
    <p:extLst>
      <p:ext uri="{BB962C8B-B14F-4D97-AF65-F5344CB8AC3E}">
        <p14:creationId xmlns:p14="http://schemas.microsoft.com/office/powerpoint/2010/main" val="3587369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Closing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1E9EB-773C-CF49-A0ED-1E5CFD739E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1" y="1"/>
            <a:ext cx="12191999" cy="5029200"/>
          </a:xfrm>
          <a:prstGeom prst="rect">
            <a:avLst/>
          </a:prstGeom>
        </p:spPr>
      </p:pic>
      <p:sp>
        <p:nvSpPr>
          <p:cNvPr id="3" name="TextBox 2">
            <a:extLst>
              <a:ext uri="{FF2B5EF4-FFF2-40B4-BE49-F238E27FC236}">
                <a16:creationId xmlns:a16="http://schemas.microsoft.com/office/drawing/2014/main" id="{117223E6-94C3-5946-94E3-1532EA7EF36F}"/>
              </a:ext>
            </a:extLst>
          </p:cNvPr>
          <p:cNvSpPr txBox="1"/>
          <p:nvPr userDrawn="1"/>
        </p:nvSpPr>
        <p:spPr>
          <a:xfrm>
            <a:off x="0" y="5257800"/>
            <a:ext cx="12191999" cy="646331"/>
          </a:xfrm>
          <a:prstGeom prst="rect">
            <a:avLst/>
          </a:prstGeom>
          <a:noFill/>
        </p:spPr>
        <p:txBody>
          <a:bodyPr wrap="square" rtlCol="0">
            <a:spAutoFit/>
          </a:bodyPr>
          <a:lstStyle/>
          <a:p>
            <a:pPr algn="ctr"/>
            <a:r>
              <a:rPr lang="en-US" sz="3600" dirty="0">
                <a:latin typeface="Avenir Next Medium" panose="020B0503020202020204" pitchFamily="34" charset="0"/>
              </a:rPr>
              <a:t>partnering to reach every last one</a:t>
            </a:r>
          </a:p>
        </p:txBody>
      </p:sp>
      <p:sp>
        <p:nvSpPr>
          <p:cNvPr id="7" name="Rectangle 6">
            <a:extLst>
              <a:ext uri="{FF2B5EF4-FFF2-40B4-BE49-F238E27FC236}">
                <a16:creationId xmlns:a16="http://schemas.microsoft.com/office/drawing/2014/main" id="{2B4CEC6C-9018-D342-AA10-7693ABAB872F}"/>
              </a:ext>
            </a:extLst>
          </p:cNvPr>
          <p:cNvSpPr/>
          <p:nvPr userDrawn="1"/>
        </p:nvSpPr>
        <p:spPr>
          <a:xfrm>
            <a:off x="-3" y="5029201"/>
            <a:ext cx="12192001" cy="102503"/>
          </a:xfrm>
          <a:prstGeom prst="rect">
            <a:avLst/>
          </a:prstGeom>
          <a:solidFill>
            <a:srgbClr val="A7193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09837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atin typeface="Avenir Next" panose="020B0503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D096AFF1-429E-3A46-B823-709BF205D6FF}"/>
              </a:ext>
            </a:extLst>
          </p:cNvPr>
          <p:cNvSpPr>
            <a:spLocks noGrp="1"/>
          </p:cNvSpPr>
          <p:nvPr>
            <p:ph type="sldNum" sz="quarter" idx="10"/>
          </p:nvPr>
        </p:nvSpPr>
        <p:spPr/>
        <p:txBody>
          <a:body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1374047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normAutofit/>
          </a:bodyPr>
          <a:lstStyle>
            <a:lvl1pPr algn="l">
              <a:defRPr sz="3200" b="1">
                <a:latin typeface="Avenir Next" panose="020B0503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5"/>
            <a:ext cx="6815667" cy="5289545"/>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127497"/>
          </a:xfrm>
        </p:spPr>
        <p:txBody>
          <a:bodyPr>
            <a:normAutofit/>
          </a:bodyPr>
          <a:lstStyle>
            <a:lvl1pPr marL="0" indent="0">
              <a:buNone/>
              <a:defRPr sz="320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a:extLst>
              <a:ext uri="{FF2B5EF4-FFF2-40B4-BE49-F238E27FC236}">
                <a16:creationId xmlns:a16="http://schemas.microsoft.com/office/drawing/2014/main" id="{49D3AEA5-9013-DC44-A936-2B2A38CF463A}"/>
              </a:ext>
            </a:extLst>
          </p:cNvPr>
          <p:cNvSpPr>
            <a:spLocks noGrp="1"/>
          </p:cNvSpPr>
          <p:nvPr>
            <p:ph type="sldNum" sz="quarter" idx="10"/>
          </p:nvPr>
        </p:nvSpPr>
        <p:spPr/>
        <p:txBody>
          <a:body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3437262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Autofit/>
          </a:bodyPr>
          <a:lstStyle>
            <a:lvl1pPr algn="l">
              <a:defRPr sz="3200" b="1">
                <a:latin typeface="Avenir Next" panose="020B0503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Avenir Next"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271462"/>
          </a:xfrm>
        </p:spPr>
        <p:txBody>
          <a:bodyPr>
            <a:noAutofit/>
          </a:bodyPr>
          <a:lstStyle>
            <a:lvl1pPr marL="0" indent="0">
              <a:buNone/>
              <a:defRPr sz="1600">
                <a:latin typeface="Avenir Next" panose="020B0503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298564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Avenir Next" panose="020B0503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09600" y="1600205"/>
            <a:ext cx="10972800" cy="3962395"/>
          </a:xfrm>
        </p:spPr>
        <p:txBody>
          <a:bodyPr vert="eaVert"/>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8560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60562" cy="5364157"/>
          </a:xfrm>
        </p:spPr>
        <p:txBody>
          <a:bodyPr vert="eaVert"/>
          <a:lstStyle>
            <a:lvl1pPr>
              <a:defRPr>
                <a:latin typeface="Avenir Next" panose="020B0503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09600" y="274643"/>
            <a:ext cx="8077200" cy="5364157"/>
          </a:xfrm>
        </p:spPr>
        <p:txBody>
          <a:bodyPr vert="eaVert"/>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4422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19201"/>
            <a:ext cx="5384800" cy="4571999"/>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199"/>
            <a:ext cx="5384800" cy="4572001"/>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866FD95-C404-3C49-9321-822D8CBEF88D}"/>
              </a:ext>
            </a:extLst>
          </p:cNvPr>
          <p:cNvSpPr>
            <a:spLocks noGrp="1"/>
          </p:cNvSpPr>
          <p:nvPr>
            <p:ph type="sldNum" sz="quarter" idx="10"/>
          </p:nvPr>
        </p:nvSpPr>
        <p:spPr/>
        <p:txBody>
          <a:bodyPr/>
          <a:lstStyle/>
          <a:p>
            <a:fld id="{2FE93496-40D8-FD4D-948C-46CB5A38207E}" type="slidenum">
              <a:rPr lang="en-US" smtClean="0"/>
              <a:pPr/>
              <a:t>‹#›</a:t>
            </a:fld>
            <a:endParaRPr lang="en-US" dirty="0"/>
          </a:p>
        </p:txBody>
      </p:sp>
      <p:sp>
        <p:nvSpPr>
          <p:cNvPr id="2" name="Title 1">
            <a:extLst>
              <a:ext uri="{FF2B5EF4-FFF2-40B4-BE49-F238E27FC236}">
                <a16:creationId xmlns:a16="http://schemas.microsoft.com/office/drawing/2014/main" id="{EA1C0184-1D0A-9342-95B4-07A5FE407F3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4818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223427"/>
            <a:ext cx="5386917" cy="639762"/>
          </a:xfrm>
        </p:spPr>
        <p:txBody>
          <a:bodyPr anchor="b">
            <a:noAutofit/>
          </a:bodyPr>
          <a:lstStyle>
            <a:lvl1pPr marL="0" indent="0">
              <a:buNone/>
              <a:defRPr sz="3200" b="1">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a:xfrm>
            <a:off x="609600" y="1863190"/>
            <a:ext cx="5386917" cy="392801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70" y="1223427"/>
            <a:ext cx="5389033" cy="639762"/>
          </a:xfrm>
        </p:spPr>
        <p:txBody>
          <a:bodyPr anchor="b">
            <a:noAutofit/>
          </a:bodyPr>
          <a:lstStyle>
            <a:lvl1pPr marL="0" indent="0">
              <a:buNone/>
              <a:defRPr sz="3200" b="1">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p:cNvSpPr>
            <a:spLocks noGrp="1"/>
          </p:cNvSpPr>
          <p:nvPr>
            <p:ph sz="quarter" idx="4"/>
          </p:nvPr>
        </p:nvSpPr>
        <p:spPr>
          <a:xfrm>
            <a:off x="6193370" y="1863190"/>
            <a:ext cx="5389033" cy="3928010"/>
          </a:xfrm>
        </p:spPr>
        <p:txBody>
          <a:bodyPr>
            <a:normAutofit/>
          </a:bodyPr>
          <a:lstStyle>
            <a:lvl1pPr>
              <a:defRPr sz="3200">
                <a:latin typeface="Avenir Next" panose="020B0503020202020204" pitchFamily="34" charset="0"/>
              </a:defRPr>
            </a:lvl1pPr>
            <a:lvl2pPr>
              <a:defRPr sz="3200">
                <a:latin typeface="Avenir Next" panose="020B0503020202020204" pitchFamily="34" charset="0"/>
              </a:defRPr>
            </a:lvl2pPr>
            <a:lvl3pPr>
              <a:defRPr sz="3200">
                <a:latin typeface="Avenir Next" panose="020B0503020202020204" pitchFamily="34" charset="0"/>
              </a:defRPr>
            </a:lvl3pPr>
            <a:lvl4pPr>
              <a:defRPr sz="3200">
                <a:latin typeface="Avenir Next" panose="020B0503020202020204" pitchFamily="34" charset="0"/>
              </a:defRPr>
            </a:lvl4pPr>
            <a:lvl5pPr>
              <a:defRPr sz="3200">
                <a:latin typeface="Avenir Next" panose="020B0503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50E83C2-DCE3-2349-8FBD-9EEA610AC70D}"/>
              </a:ext>
            </a:extLst>
          </p:cNvPr>
          <p:cNvSpPr>
            <a:spLocks noGrp="1"/>
          </p:cNvSpPr>
          <p:nvPr>
            <p:ph type="sldNum" sz="quarter" idx="10"/>
          </p:nvPr>
        </p:nvSpPr>
        <p:spPr/>
        <p:txBody>
          <a:bodyPr/>
          <a:lstStyle/>
          <a:p>
            <a:fld id="{2FE93496-40D8-FD4D-948C-46CB5A38207E}" type="slidenum">
              <a:rPr lang="en-US" smtClean="0"/>
              <a:pPr/>
              <a:t>‹#›</a:t>
            </a:fld>
            <a:endParaRPr lang="en-US" dirty="0"/>
          </a:p>
        </p:txBody>
      </p:sp>
      <p:sp>
        <p:nvSpPr>
          <p:cNvPr id="11" name="Title 10">
            <a:extLst>
              <a:ext uri="{FF2B5EF4-FFF2-40B4-BE49-F238E27FC236}">
                <a16:creationId xmlns:a16="http://schemas.microsoft.com/office/drawing/2014/main" id="{CD66C50F-9564-1B4F-968D-E52F188493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592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hoto_bg_b">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841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hoto_bg_w">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004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Closing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1E9EB-773C-CF49-A0ED-1E5CFD739E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1" y="1"/>
            <a:ext cx="12191999" cy="5029200"/>
          </a:xfrm>
          <a:prstGeom prst="rect">
            <a:avLst/>
          </a:prstGeom>
        </p:spPr>
      </p:pic>
      <p:sp>
        <p:nvSpPr>
          <p:cNvPr id="3" name="TextBox 2">
            <a:extLst>
              <a:ext uri="{FF2B5EF4-FFF2-40B4-BE49-F238E27FC236}">
                <a16:creationId xmlns:a16="http://schemas.microsoft.com/office/drawing/2014/main" id="{117223E6-94C3-5946-94E3-1532EA7EF36F}"/>
              </a:ext>
            </a:extLst>
          </p:cNvPr>
          <p:cNvSpPr txBox="1"/>
          <p:nvPr userDrawn="1"/>
        </p:nvSpPr>
        <p:spPr>
          <a:xfrm>
            <a:off x="0" y="5257800"/>
            <a:ext cx="12191999" cy="646331"/>
          </a:xfrm>
          <a:prstGeom prst="rect">
            <a:avLst/>
          </a:prstGeom>
          <a:noFill/>
        </p:spPr>
        <p:txBody>
          <a:bodyPr wrap="square" rtlCol="0">
            <a:spAutoFit/>
          </a:bodyPr>
          <a:lstStyle/>
          <a:p>
            <a:pPr algn="ctr"/>
            <a:r>
              <a:rPr lang="en-US" sz="3600" dirty="0">
                <a:latin typeface="Avenir Next Medium" panose="020B0503020202020204" pitchFamily="34" charset="0"/>
              </a:rPr>
              <a:t>partnering to reach every last one</a:t>
            </a:r>
          </a:p>
        </p:txBody>
      </p:sp>
      <p:sp>
        <p:nvSpPr>
          <p:cNvPr id="7" name="Rectangle 6">
            <a:extLst>
              <a:ext uri="{FF2B5EF4-FFF2-40B4-BE49-F238E27FC236}">
                <a16:creationId xmlns:a16="http://schemas.microsoft.com/office/drawing/2014/main" id="{2B4CEC6C-9018-D342-AA10-7693ABAB872F}"/>
              </a:ext>
            </a:extLst>
          </p:cNvPr>
          <p:cNvSpPr/>
          <p:nvPr userDrawn="1"/>
        </p:nvSpPr>
        <p:spPr>
          <a:xfrm>
            <a:off x="-3" y="5029201"/>
            <a:ext cx="12192001" cy="102503"/>
          </a:xfrm>
          <a:prstGeom prst="rect">
            <a:avLst/>
          </a:prstGeom>
          <a:solidFill>
            <a:srgbClr val="A7193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807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atin typeface="Avenir Next" panose="020B0503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D096AFF1-429E-3A46-B823-709BF205D6FF}"/>
              </a:ext>
            </a:extLst>
          </p:cNvPr>
          <p:cNvSpPr>
            <a:spLocks noGrp="1"/>
          </p:cNvSpPr>
          <p:nvPr>
            <p:ph type="sldNum" sz="quarter" idx="10"/>
          </p:nvPr>
        </p:nvSpPr>
        <p:spPr/>
        <p:txBody>
          <a:body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1260428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4.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emf"/><Relationship Id="rId2" Type="http://schemas.openxmlformats.org/officeDocument/2006/relationships/slideLayout" Target="../slideLayouts/slideLayout24.xml"/><Relationship Id="rId16" Type="http://schemas.openxmlformats.org/officeDocument/2006/relationships/image" Target="../media/image2.emf"/><Relationship Id="rId20" Type="http://schemas.openxmlformats.org/officeDocument/2006/relationships/image" Target="../media/image6.sv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9.png"/><Relationship Id="rId10" Type="http://schemas.openxmlformats.org/officeDocument/2006/relationships/slideLayout" Target="../slideLayouts/slideLayout32.xml"/><Relationship Id="rId19" Type="http://schemas.openxmlformats.org/officeDocument/2006/relationships/image" Target="../media/image5.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921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21370"/>
            <a:ext cx="10972800" cy="45741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980156"/>
            <a:ext cx="12192000" cy="6868444"/>
          </a:xfrm>
          <a:prstGeom prst="rect">
            <a:avLst/>
          </a:prstGeom>
          <a:gradFill flip="none" rotWithShape="1">
            <a:gsLst>
              <a:gs pos="0">
                <a:schemeClr val="lt1"/>
              </a:gs>
              <a:gs pos="100000">
                <a:schemeClr val="bg1">
                  <a:alpha val="0"/>
                </a:schemeClr>
              </a:gs>
            </a:gsLst>
            <a:lin ang="162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dirty="0"/>
          </a:p>
        </p:txBody>
      </p:sp>
      <p:pic>
        <p:nvPicPr>
          <p:cNvPr id="9" name="Picture 8" descr="footer.png"/>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1" y="6578108"/>
            <a:ext cx="12192001" cy="230384"/>
          </a:xfrm>
          <a:prstGeom prst="rect">
            <a:avLst/>
          </a:prstGeom>
        </p:spPr>
      </p:pic>
      <p:sp>
        <p:nvSpPr>
          <p:cNvPr id="10" name="Rectangle 9"/>
          <p:cNvSpPr/>
          <p:nvPr userDrawn="1"/>
        </p:nvSpPr>
        <p:spPr>
          <a:xfrm>
            <a:off x="0" y="6755497"/>
            <a:ext cx="12192001" cy="102503"/>
          </a:xfrm>
          <a:prstGeom prst="rect">
            <a:avLst/>
          </a:prstGeom>
          <a:solidFill>
            <a:srgbClr val="A7193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grpSp>
        <p:nvGrpSpPr>
          <p:cNvPr id="8" name="Group 7">
            <a:extLst>
              <a:ext uri="{FF2B5EF4-FFF2-40B4-BE49-F238E27FC236}">
                <a16:creationId xmlns:a16="http://schemas.microsoft.com/office/drawing/2014/main" id="{702BFB94-088D-CF4C-9A26-652A4A657056}"/>
              </a:ext>
            </a:extLst>
          </p:cNvPr>
          <p:cNvGrpSpPr/>
          <p:nvPr userDrawn="1"/>
        </p:nvGrpSpPr>
        <p:grpSpPr>
          <a:xfrm>
            <a:off x="1415483" y="5960843"/>
            <a:ext cx="9366511" cy="640084"/>
            <a:chOff x="1415483" y="5960843"/>
            <a:chExt cx="9366511" cy="640084"/>
          </a:xfrm>
        </p:grpSpPr>
        <p:pic>
          <p:nvPicPr>
            <p:cNvPr id="20" name="Picture 19">
              <a:extLst>
                <a:ext uri="{FF2B5EF4-FFF2-40B4-BE49-F238E27FC236}">
                  <a16:creationId xmlns:a16="http://schemas.microsoft.com/office/drawing/2014/main" id="{484A3098-71DD-C949-AFF4-A80F491935D5}"/>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415483" y="5964096"/>
              <a:ext cx="988868" cy="636831"/>
            </a:xfrm>
            <a:prstGeom prst="rect">
              <a:avLst/>
            </a:prstGeom>
          </p:spPr>
        </p:pic>
        <p:pic>
          <p:nvPicPr>
            <p:cNvPr id="5" name="Picture 4">
              <a:extLst>
                <a:ext uri="{FF2B5EF4-FFF2-40B4-BE49-F238E27FC236}">
                  <a16:creationId xmlns:a16="http://schemas.microsoft.com/office/drawing/2014/main" id="{128888DA-C090-9242-A1B5-BA854809FEF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103477" y="6050125"/>
              <a:ext cx="1678517" cy="522081"/>
            </a:xfrm>
            <a:prstGeom prst="rect">
              <a:avLst/>
            </a:prstGeom>
          </p:spPr>
        </p:pic>
        <p:pic>
          <p:nvPicPr>
            <p:cNvPr id="14" name="Picture 13">
              <a:extLst>
                <a:ext uri="{FF2B5EF4-FFF2-40B4-BE49-F238E27FC236}">
                  <a16:creationId xmlns:a16="http://schemas.microsoft.com/office/drawing/2014/main" id="{61170AFF-C32F-1E42-A6E7-1F14781A271F}"/>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l="10778" t="15692" r="9561" b="18409"/>
            <a:stretch/>
          </p:blipFill>
          <p:spPr>
            <a:xfrm>
              <a:off x="3815244" y="6081435"/>
              <a:ext cx="1565125" cy="495382"/>
            </a:xfrm>
            <a:prstGeom prst="rect">
              <a:avLst/>
            </a:prstGeom>
          </p:spPr>
        </p:pic>
        <p:pic>
          <p:nvPicPr>
            <p:cNvPr id="16" name="Graphic 15">
              <a:extLst>
                <a:ext uri="{FF2B5EF4-FFF2-40B4-BE49-F238E27FC236}">
                  <a16:creationId xmlns:a16="http://schemas.microsoft.com/office/drawing/2014/main" id="{D336160F-E2AE-DB43-B5F6-401BD66EB6E3}"/>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778086" y="5960843"/>
              <a:ext cx="894758" cy="629328"/>
            </a:xfrm>
            <a:prstGeom prst="rect">
              <a:avLst/>
            </a:prstGeom>
          </p:spPr>
        </p:pic>
      </p:grpSp>
      <p:sp>
        <p:nvSpPr>
          <p:cNvPr id="6" name="Slide Number Placeholder 5"/>
          <p:cNvSpPr>
            <a:spLocks noGrp="1"/>
          </p:cNvSpPr>
          <p:nvPr userDrawn="1">
            <p:ph type="sldNum" sz="quarter" idx="4"/>
          </p:nvPr>
        </p:nvSpPr>
        <p:spPr>
          <a:xfrm>
            <a:off x="11201400" y="278866"/>
            <a:ext cx="741680" cy="365125"/>
          </a:xfrm>
          <a:prstGeom prst="rect">
            <a:avLst/>
          </a:prstGeom>
        </p:spPr>
        <p:txBody>
          <a:bodyPr vert="horz" lIns="91440" tIns="45720" rIns="91440" bIns="45720" rtlCol="0" anchor="ctr"/>
          <a:lstStyle>
            <a:lvl1pPr algn="r">
              <a:defRPr sz="1600" b="1" i="0">
                <a:solidFill>
                  <a:srgbClr val="898989"/>
                </a:solidFill>
                <a:latin typeface="Avenir Next" panose="020B0503020202020204" pitchFamily="34" charset="0"/>
              </a:defRPr>
            </a:lvl1p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66121671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85" r:id="rId6"/>
    <p:sldLayoutId id="2147483986" r:id="rId7"/>
    <p:sldLayoutId id="2147483980" r:id="rId8"/>
    <p:sldLayoutId id="2147483979" r:id="rId9"/>
    <p:sldLayoutId id="2147483981" r:id="rId10"/>
    <p:sldLayoutId id="2147483982" r:id="rId11"/>
  </p:sldLayoutIdLst>
  <p:hf hdr="0" ftr="0" dt="0"/>
  <p:txStyles>
    <p:titleStyle>
      <a:lvl1pPr algn="l" defTabSz="457200" rtl="0" eaLnBrk="1" latinLnBrk="0" hangingPunct="1">
        <a:spcBef>
          <a:spcPct val="0"/>
        </a:spcBef>
        <a:buNone/>
        <a:defRPr sz="4400" b="1" i="0" kern="1200">
          <a:solidFill>
            <a:schemeClr val="tx1"/>
          </a:solidFill>
          <a:latin typeface="Avenir Next" panose="020B0503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1pPr>
      <a:lvl2pPr marL="742950" indent="-28575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2pPr>
      <a:lvl3pPr marL="11430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3pPr>
      <a:lvl4pPr marL="16002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4pPr>
      <a:lvl5pPr marL="20574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921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21370"/>
            <a:ext cx="10972800" cy="45741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10444"/>
            <a:ext cx="12192000" cy="6868444"/>
          </a:xfrm>
          <a:prstGeom prst="rect">
            <a:avLst/>
          </a:prstGeom>
          <a:gradFill flip="none" rotWithShape="1">
            <a:gsLst>
              <a:gs pos="0">
                <a:schemeClr val="lt1"/>
              </a:gs>
              <a:gs pos="100000">
                <a:schemeClr val="bg1">
                  <a:alpha val="0"/>
                </a:schemeClr>
              </a:gs>
            </a:gsLst>
            <a:lin ang="162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dirty="0"/>
          </a:p>
        </p:txBody>
      </p:sp>
      <p:pic>
        <p:nvPicPr>
          <p:cNvPr id="9" name="Picture 8" descr="footer.png"/>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1" y="6578108"/>
            <a:ext cx="12192001" cy="230384"/>
          </a:xfrm>
          <a:prstGeom prst="rect">
            <a:avLst/>
          </a:prstGeom>
        </p:spPr>
      </p:pic>
      <p:sp>
        <p:nvSpPr>
          <p:cNvPr id="10" name="Rectangle 9"/>
          <p:cNvSpPr/>
          <p:nvPr userDrawn="1"/>
        </p:nvSpPr>
        <p:spPr>
          <a:xfrm>
            <a:off x="0" y="6755497"/>
            <a:ext cx="12192001" cy="102503"/>
          </a:xfrm>
          <a:prstGeom prst="rect">
            <a:avLst/>
          </a:prstGeom>
          <a:solidFill>
            <a:srgbClr val="A7193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grpSp>
        <p:nvGrpSpPr>
          <p:cNvPr id="8" name="Group 7">
            <a:extLst>
              <a:ext uri="{FF2B5EF4-FFF2-40B4-BE49-F238E27FC236}">
                <a16:creationId xmlns:a16="http://schemas.microsoft.com/office/drawing/2014/main" id="{702BFB94-088D-CF4C-9A26-652A4A657056}"/>
              </a:ext>
            </a:extLst>
          </p:cNvPr>
          <p:cNvGrpSpPr/>
          <p:nvPr userDrawn="1"/>
        </p:nvGrpSpPr>
        <p:grpSpPr>
          <a:xfrm>
            <a:off x="1415483" y="5960843"/>
            <a:ext cx="9366511" cy="640084"/>
            <a:chOff x="1415483" y="5960843"/>
            <a:chExt cx="9366511" cy="640084"/>
          </a:xfrm>
        </p:grpSpPr>
        <p:pic>
          <p:nvPicPr>
            <p:cNvPr id="20" name="Picture 19">
              <a:extLst>
                <a:ext uri="{FF2B5EF4-FFF2-40B4-BE49-F238E27FC236}">
                  <a16:creationId xmlns:a16="http://schemas.microsoft.com/office/drawing/2014/main" id="{484A3098-71DD-C949-AFF4-A80F491935D5}"/>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415483" y="5964096"/>
              <a:ext cx="988868" cy="636831"/>
            </a:xfrm>
            <a:prstGeom prst="rect">
              <a:avLst/>
            </a:prstGeom>
          </p:spPr>
        </p:pic>
        <p:pic>
          <p:nvPicPr>
            <p:cNvPr id="5" name="Picture 4">
              <a:extLst>
                <a:ext uri="{FF2B5EF4-FFF2-40B4-BE49-F238E27FC236}">
                  <a16:creationId xmlns:a16="http://schemas.microsoft.com/office/drawing/2014/main" id="{128888DA-C090-9242-A1B5-BA854809FEF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103477" y="6050125"/>
              <a:ext cx="1678517" cy="522081"/>
            </a:xfrm>
            <a:prstGeom prst="rect">
              <a:avLst/>
            </a:prstGeom>
          </p:spPr>
        </p:pic>
        <p:pic>
          <p:nvPicPr>
            <p:cNvPr id="14" name="Picture 13">
              <a:extLst>
                <a:ext uri="{FF2B5EF4-FFF2-40B4-BE49-F238E27FC236}">
                  <a16:creationId xmlns:a16="http://schemas.microsoft.com/office/drawing/2014/main" id="{61170AFF-C32F-1E42-A6E7-1F14781A271F}"/>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l="10778" t="15692" r="9561" b="18409"/>
            <a:stretch/>
          </p:blipFill>
          <p:spPr>
            <a:xfrm>
              <a:off x="3815244" y="6081435"/>
              <a:ext cx="1565125" cy="495382"/>
            </a:xfrm>
            <a:prstGeom prst="rect">
              <a:avLst/>
            </a:prstGeom>
          </p:spPr>
        </p:pic>
        <p:pic>
          <p:nvPicPr>
            <p:cNvPr id="16" name="Graphic 15">
              <a:extLst>
                <a:ext uri="{FF2B5EF4-FFF2-40B4-BE49-F238E27FC236}">
                  <a16:creationId xmlns:a16="http://schemas.microsoft.com/office/drawing/2014/main" id="{D336160F-E2AE-DB43-B5F6-401BD66EB6E3}"/>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778086" y="5960843"/>
              <a:ext cx="894758" cy="629328"/>
            </a:xfrm>
            <a:prstGeom prst="rect">
              <a:avLst/>
            </a:prstGeom>
          </p:spPr>
        </p:pic>
      </p:grpSp>
      <p:sp>
        <p:nvSpPr>
          <p:cNvPr id="15" name="Slide Number Placeholder 5">
            <a:extLst>
              <a:ext uri="{FF2B5EF4-FFF2-40B4-BE49-F238E27FC236}">
                <a16:creationId xmlns:a16="http://schemas.microsoft.com/office/drawing/2014/main" id="{4316DE87-2AC4-AB45-BBED-8F75B578C413}"/>
              </a:ext>
            </a:extLst>
          </p:cNvPr>
          <p:cNvSpPr>
            <a:spLocks noGrp="1"/>
          </p:cNvSpPr>
          <p:nvPr>
            <p:ph type="sldNum" sz="quarter" idx="4"/>
          </p:nvPr>
        </p:nvSpPr>
        <p:spPr>
          <a:xfrm>
            <a:off x="11201400" y="278866"/>
            <a:ext cx="741680" cy="365125"/>
          </a:xfrm>
          <a:prstGeom prst="rect">
            <a:avLst/>
          </a:prstGeom>
        </p:spPr>
        <p:txBody>
          <a:bodyPr vert="horz" lIns="91440" tIns="45720" rIns="91440" bIns="45720" rtlCol="0" anchor="ctr"/>
          <a:lstStyle>
            <a:lvl1pPr algn="ctr">
              <a:defRPr sz="1600" b="1" i="0">
                <a:solidFill>
                  <a:srgbClr val="898989"/>
                </a:solidFill>
                <a:latin typeface="Avenir Next" panose="020B0503020202020204" pitchFamily="34" charset="0"/>
              </a:defRPr>
            </a:lvl1p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479535523"/>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hf hdr="0" ftr="0" dt="0"/>
  <p:txStyles>
    <p:titleStyle>
      <a:lvl1pPr algn="l" defTabSz="457200" rtl="0" eaLnBrk="1" latinLnBrk="0" hangingPunct="1">
        <a:spcBef>
          <a:spcPct val="0"/>
        </a:spcBef>
        <a:buNone/>
        <a:defRPr sz="4400" b="1" i="0" kern="1200">
          <a:solidFill>
            <a:schemeClr val="tx1"/>
          </a:solidFill>
          <a:latin typeface="Avenir Next" panose="020B0503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1pPr>
      <a:lvl2pPr marL="742950" indent="-28575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2pPr>
      <a:lvl3pPr marL="11430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3pPr>
      <a:lvl4pPr marL="16002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4pPr>
      <a:lvl5pPr marL="20574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921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066800"/>
            <a:ext cx="10972800" cy="47709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18033"/>
            <a:ext cx="12192000" cy="6868444"/>
          </a:xfrm>
          <a:prstGeom prst="rect">
            <a:avLst/>
          </a:prstGeom>
          <a:gradFill flip="none" rotWithShape="1">
            <a:gsLst>
              <a:gs pos="0">
                <a:schemeClr val="lt1"/>
              </a:gs>
              <a:gs pos="100000">
                <a:schemeClr val="bg1">
                  <a:alpha val="0"/>
                </a:schemeClr>
              </a:gs>
            </a:gsLst>
            <a:lin ang="162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dirty="0"/>
          </a:p>
        </p:txBody>
      </p:sp>
      <p:pic>
        <p:nvPicPr>
          <p:cNvPr id="9" name="Picture 8" descr="footer.png"/>
          <p:cNvPicPr>
            <a:picLocks noChangeAspect="1"/>
          </p:cNvPicPr>
          <p:nvPr userDrawn="1"/>
        </p:nvPicPr>
        <p:blipFill rotWithShape="1">
          <a:blip r:embed="rId15" cstate="screen">
            <a:extLst>
              <a:ext uri="{28A0092B-C50C-407E-A947-70E740481C1C}">
                <a14:useLocalDpi xmlns:a14="http://schemas.microsoft.com/office/drawing/2010/main"/>
              </a:ext>
            </a:extLst>
          </a:blip>
          <a:srcRect b="46883"/>
          <a:stretch/>
        </p:blipFill>
        <p:spPr>
          <a:xfrm>
            <a:off x="-1" y="6578108"/>
            <a:ext cx="12192001" cy="230384"/>
          </a:xfrm>
          <a:prstGeom prst="rect">
            <a:avLst/>
          </a:prstGeom>
        </p:spPr>
      </p:pic>
      <p:sp>
        <p:nvSpPr>
          <p:cNvPr id="10" name="Rectangle 9"/>
          <p:cNvSpPr/>
          <p:nvPr userDrawn="1"/>
        </p:nvSpPr>
        <p:spPr>
          <a:xfrm>
            <a:off x="0" y="6755497"/>
            <a:ext cx="12192001" cy="102503"/>
          </a:xfrm>
          <a:prstGeom prst="rect">
            <a:avLst/>
          </a:prstGeom>
          <a:solidFill>
            <a:srgbClr val="A7193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grpSp>
        <p:nvGrpSpPr>
          <p:cNvPr id="8" name="Group 7">
            <a:extLst>
              <a:ext uri="{FF2B5EF4-FFF2-40B4-BE49-F238E27FC236}">
                <a16:creationId xmlns:a16="http://schemas.microsoft.com/office/drawing/2014/main" id="{702BFB94-088D-CF4C-9A26-652A4A657056}"/>
              </a:ext>
            </a:extLst>
          </p:cNvPr>
          <p:cNvGrpSpPr/>
          <p:nvPr userDrawn="1"/>
        </p:nvGrpSpPr>
        <p:grpSpPr>
          <a:xfrm>
            <a:off x="1415483" y="5960843"/>
            <a:ext cx="9366511" cy="640084"/>
            <a:chOff x="1415483" y="5960843"/>
            <a:chExt cx="9366511" cy="640084"/>
          </a:xfrm>
        </p:grpSpPr>
        <p:pic>
          <p:nvPicPr>
            <p:cNvPr id="20" name="Picture 19">
              <a:extLst>
                <a:ext uri="{FF2B5EF4-FFF2-40B4-BE49-F238E27FC236}">
                  <a16:creationId xmlns:a16="http://schemas.microsoft.com/office/drawing/2014/main" id="{484A3098-71DD-C949-AFF4-A80F491935D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415483" y="5964096"/>
              <a:ext cx="988868" cy="636831"/>
            </a:xfrm>
            <a:prstGeom prst="rect">
              <a:avLst/>
            </a:prstGeom>
          </p:spPr>
        </p:pic>
        <p:pic>
          <p:nvPicPr>
            <p:cNvPr id="5" name="Picture 4">
              <a:extLst>
                <a:ext uri="{FF2B5EF4-FFF2-40B4-BE49-F238E27FC236}">
                  <a16:creationId xmlns:a16="http://schemas.microsoft.com/office/drawing/2014/main" id="{128888DA-C090-9242-A1B5-BA854809FEFA}"/>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9103477" y="6050125"/>
              <a:ext cx="1678517" cy="522081"/>
            </a:xfrm>
            <a:prstGeom prst="rect">
              <a:avLst/>
            </a:prstGeom>
          </p:spPr>
        </p:pic>
        <p:pic>
          <p:nvPicPr>
            <p:cNvPr id="14" name="Picture 13">
              <a:extLst>
                <a:ext uri="{FF2B5EF4-FFF2-40B4-BE49-F238E27FC236}">
                  <a16:creationId xmlns:a16="http://schemas.microsoft.com/office/drawing/2014/main" id="{61170AFF-C32F-1E42-A6E7-1F14781A271F}"/>
                </a:ext>
              </a:extLst>
            </p:cNvPr>
            <p:cNvPicPr>
              <a:picLocks noChangeAspect="1"/>
            </p:cNvPicPr>
            <p:nvPr userDrawn="1"/>
          </p:nvPicPr>
          <p:blipFill rotWithShape="1">
            <a:blip r:embed="rId18" cstate="screen">
              <a:extLst>
                <a:ext uri="{28A0092B-C50C-407E-A947-70E740481C1C}">
                  <a14:useLocalDpi xmlns:a14="http://schemas.microsoft.com/office/drawing/2010/main"/>
                </a:ext>
              </a:extLst>
            </a:blip>
            <a:srcRect l="10778" t="15692" r="9561" b="18409"/>
            <a:stretch/>
          </p:blipFill>
          <p:spPr>
            <a:xfrm>
              <a:off x="3815244" y="6081435"/>
              <a:ext cx="1565125" cy="495382"/>
            </a:xfrm>
            <a:prstGeom prst="rect">
              <a:avLst/>
            </a:prstGeom>
          </p:spPr>
        </p:pic>
        <p:pic>
          <p:nvPicPr>
            <p:cNvPr id="16" name="Graphic 15">
              <a:extLst>
                <a:ext uri="{FF2B5EF4-FFF2-40B4-BE49-F238E27FC236}">
                  <a16:creationId xmlns:a16="http://schemas.microsoft.com/office/drawing/2014/main" id="{D336160F-E2AE-DB43-B5F6-401BD66EB6E3}"/>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778086" y="5960843"/>
              <a:ext cx="894758" cy="629328"/>
            </a:xfrm>
            <a:prstGeom prst="rect">
              <a:avLst/>
            </a:prstGeom>
          </p:spPr>
        </p:pic>
      </p:grpSp>
      <p:sp>
        <p:nvSpPr>
          <p:cNvPr id="6" name="Slide Number Placeholder 5"/>
          <p:cNvSpPr>
            <a:spLocks noGrp="1"/>
          </p:cNvSpPr>
          <p:nvPr userDrawn="1">
            <p:ph type="sldNum" sz="quarter" idx="4"/>
          </p:nvPr>
        </p:nvSpPr>
        <p:spPr>
          <a:xfrm>
            <a:off x="11582400" y="278866"/>
            <a:ext cx="513080" cy="365125"/>
          </a:xfrm>
          <a:prstGeom prst="rect">
            <a:avLst/>
          </a:prstGeom>
        </p:spPr>
        <p:txBody>
          <a:bodyPr vert="horz" lIns="91440" tIns="45720" rIns="91440" bIns="45720" rtlCol="0" anchor="ctr"/>
          <a:lstStyle>
            <a:lvl1pPr algn="r">
              <a:defRPr sz="1600" b="1" i="0">
                <a:solidFill>
                  <a:srgbClr val="898989"/>
                </a:solidFill>
                <a:latin typeface="Avenir Next" panose="020B0503020202020204" pitchFamily="34" charset="0"/>
              </a:defRPr>
            </a:lvl1pPr>
          </a:lstStyle>
          <a:p>
            <a:fld id="{2FE93496-40D8-FD4D-948C-46CB5A38207E}" type="slidenum">
              <a:rPr lang="en-US" smtClean="0"/>
              <a:pPr/>
              <a:t>‹#›</a:t>
            </a:fld>
            <a:endParaRPr lang="en-US" dirty="0"/>
          </a:p>
        </p:txBody>
      </p:sp>
    </p:spTree>
    <p:extLst>
      <p:ext uri="{BB962C8B-B14F-4D97-AF65-F5344CB8AC3E}">
        <p14:creationId xmlns:p14="http://schemas.microsoft.com/office/powerpoint/2010/main" val="267646011"/>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Lst>
  <p:hf hdr="0" ftr="0" dt="0"/>
  <p:txStyles>
    <p:titleStyle>
      <a:lvl1pPr algn="l" defTabSz="457200" rtl="0" eaLnBrk="1" latinLnBrk="0" hangingPunct="1">
        <a:spcBef>
          <a:spcPct val="0"/>
        </a:spcBef>
        <a:buNone/>
        <a:defRPr sz="4400" b="1" i="0" kern="1200">
          <a:solidFill>
            <a:schemeClr val="tx1"/>
          </a:solidFill>
          <a:latin typeface="Avenir Next" panose="020B0503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1pPr>
      <a:lvl2pPr marL="742950" indent="-28575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2pPr>
      <a:lvl3pPr marL="11430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3pPr>
      <a:lvl4pPr marL="16002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4pPr>
      <a:lvl5pPr marL="2057400" indent="-228600" algn="l" defTabSz="457200" rtl="0" eaLnBrk="1" latinLnBrk="0" hangingPunct="1">
        <a:spcBef>
          <a:spcPct val="20000"/>
        </a:spcBef>
        <a:buFont typeface="Arial"/>
        <a:buChar char="»"/>
        <a:defRPr sz="3200" b="0" i="0" kern="1200">
          <a:solidFill>
            <a:schemeClr val="tx1"/>
          </a:solidFill>
          <a:latin typeface="Avenir Next" panose="020B0503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26EE-7734-4C0E-A90F-F064D54EE0F9}"/>
              </a:ext>
            </a:extLst>
          </p:cNvPr>
          <p:cNvSpPr>
            <a:spLocks noGrp="1"/>
          </p:cNvSpPr>
          <p:nvPr>
            <p:ph type="ctrTitle"/>
          </p:nvPr>
        </p:nvSpPr>
        <p:spPr>
          <a:xfrm>
            <a:off x="0" y="1333500"/>
            <a:ext cx="12192000" cy="2136770"/>
          </a:xfrm>
        </p:spPr>
        <p:txBody>
          <a:bodyPr>
            <a:normAutofit/>
          </a:bodyPr>
          <a:lstStyle/>
          <a:p>
            <a:r>
              <a:rPr lang="en-US" dirty="0"/>
              <a:t>Integrated Spiritual Support in a</a:t>
            </a:r>
            <a:br>
              <a:rPr lang="en-US" dirty="0"/>
            </a:br>
            <a:r>
              <a:rPr lang="en-US" dirty="0"/>
              <a:t>Comprehensive Health Care Platform</a:t>
            </a:r>
          </a:p>
        </p:txBody>
      </p:sp>
      <p:sp>
        <p:nvSpPr>
          <p:cNvPr id="3" name="Subtitle 2">
            <a:extLst>
              <a:ext uri="{FF2B5EF4-FFF2-40B4-BE49-F238E27FC236}">
                <a16:creationId xmlns:a16="http://schemas.microsoft.com/office/drawing/2014/main" id="{2CBE4072-D549-4618-98E1-2F8F844E5D5F}"/>
              </a:ext>
            </a:extLst>
          </p:cNvPr>
          <p:cNvSpPr>
            <a:spLocks noGrp="1"/>
          </p:cNvSpPr>
          <p:nvPr>
            <p:ph type="subTitle" idx="1"/>
          </p:nvPr>
        </p:nvSpPr>
        <p:spPr>
          <a:xfrm>
            <a:off x="1828800" y="3886200"/>
            <a:ext cx="8534400" cy="1676400"/>
          </a:xfrm>
        </p:spPr>
        <p:txBody>
          <a:bodyPr>
            <a:normAutofit lnSpcReduction="10000"/>
          </a:bodyPr>
          <a:lstStyle/>
          <a:p>
            <a:r>
              <a:rPr lang="en-US" dirty="0"/>
              <a:t>Echo VanderWal - The Luke Commission</a:t>
            </a:r>
          </a:p>
          <a:p>
            <a:r>
              <a:rPr lang="en-US" b="0" dirty="0"/>
              <a:t>New Foundations of Hope Webinar</a:t>
            </a:r>
          </a:p>
          <a:p>
            <a:r>
              <a:rPr lang="en-US" b="0" dirty="0"/>
              <a:t>August 24, 2022</a:t>
            </a:r>
          </a:p>
        </p:txBody>
      </p:sp>
    </p:spTree>
    <p:extLst>
      <p:ext uri="{BB962C8B-B14F-4D97-AF65-F5344CB8AC3E}">
        <p14:creationId xmlns:p14="http://schemas.microsoft.com/office/powerpoint/2010/main" val="1001259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57E5B7-D210-8E4E-9ACF-24CBD5E8CBB8}"/>
              </a:ext>
            </a:extLst>
          </p:cNvPr>
          <p:cNvSpPr>
            <a:spLocks noGrp="1"/>
          </p:cNvSpPr>
          <p:nvPr>
            <p:ph type="body" idx="1"/>
          </p:nvPr>
        </p:nvSpPr>
        <p:spPr/>
        <p:txBody>
          <a:bodyPr/>
          <a:lstStyle/>
          <a:p>
            <a:r>
              <a:rPr lang="en-US" dirty="0"/>
              <a:t>Challenge</a:t>
            </a:r>
          </a:p>
        </p:txBody>
      </p:sp>
      <p:sp>
        <p:nvSpPr>
          <p:cNvPr id="2" name="Content Placeholder 1">
            <a:extLst>
              <a:ext uri="{FF2B5EF4-FFF2-40B4-BE49-F238E27FC236}">
                <a16:creationId xmlns:a16="http://schemas.microsoft.com/office/drawing/2014/main" id="{532BBBA6-1DC9-EA42-88A8-F0DA5121FF3D}"/>
              </a:ext>
            </a:extLst>
          </p:cNvPr>
          <p:cNvSpPr>
            <a:spLocks noGrp="1"/>
          </p:cNvSpPr>
          <p:nvPr>
            <p:ph sz="half" idx="2"/>
          </p:nvPr>
        </p:nvSpPr>
        <p:spPr>
          <a:xfrm>
            <a:off x="609601" y="1863190"/>
            <a:ext cx="4495800" cy="3928010"/>
          </a:xfrm>
        </p:spPr>
        <p:txBody>
          <a:bodyPr>
            <a:normAutofit lnSpcReduction="10000"/>
          </a:bodyPr>
          <a:lstStyle/>
          <a:p>
            <a:r>
              <a:rPr lang="en-US" dirty="0"/>
              <a:t>Family members fear becoming infected</a:t>
            </a:r>
          </a:p>
          <a:p>
            <a:r>
              <a:rPr lang="en-US" dirty="0"/>
              <a:t>Family members may come all at once</a:t>
            </a:r>
          </a:p>
          <a:p>
            <a:r>
              <a:rPr lang="en-US" dirty="0"/>
              <a:t>Family members bear the burdens of deep anxiety, worry, frustration, and grief</a:t>
            </a:r>
          </a:p>
        </p:txBody>
      </p:sp>
      <p:sp>
        <p:nvSpPr>
          <p:cNvPr id="7" name="Text Placeholder 6">
            <a:extLst>
              <a:ext uri="{FF2B5EF4-FFF2-40B4-BE49-F238E27FC236}">
                <a16:creationId xmlns:a16="http://schemas.microsoft.com/office/drawing/2014/main" id="{2FAE78F8-5A41-2541-A29E-75B2CFAB27D6}"/>
              </a:ext>
            </a:extLst>
          </p:cNvPr>
          <p:cNvSpPr>
            <a:spLocks noGrp="1"/>
          </p:cNvSpPr>
          <p:nvPr>
            <p:ph type="body" sz="quarter" idx="3"/>
          </p:nvPr>
        </p:nvSpPr>
        <p:spPr>
          <a:xfrm>
            <a:off x="5638800" y="1223427"/>
            <a:ext cx="5943603" cy="639762"/>
          </a:xfrm>
        </p:spPr>
        <p:txBody>
          <a:bodyPr/>
          <a:lstStyle/>
          <a:p>
            <a:r>
              <a:rPr lang="en-US" dirty="0"/>
              <a:t>Solution</a:t>
            </a:r>
          </a:p>
        </p:txBody>
      </p:sp>
      <p:sp>
        <p:nvSpPr>
          <p:cNvPr id="8" name="Content Placeholder 7">
            <a:extLst>
              <a:ext uri="{FF2B5EF4-FFF2-40B4-BE49-F238E27FC236}">
                <a16:creationId xmlns:a16="http://schemas.microsoft.com/office/drawing/2014/main" id="{5495A739-A15A-444F-88EF-D4A595D452C2}"/>
              </a:ext>
            </a:extLst>
          </p:cNvPr>
          <p:cNvSpPr>
            <a:spLocks noGrp="1"/>
          </p:cNvSpPr>
          <p:nvPr>
            <p:ph sz="quarter" idx="4"/>
          </p:nvPr>
        </p:nvSpPr>
        <p:spPr>
          <a:xfrm>
            <a:off x="5638800" y="1863190"/>
            <a:ext cx="5943603" cy="3928010"/>
          </a:xfrm>
        </p:spPr>
        <p:txBody>
          <a:bodyPr>
            <a:normAutofit fontScale="92500" lnSpcReduction="10000"/>
          </a:bodyPr>
          <a:lstStyle/>
          <a:p>
            <a:r>
              <a:rPr lang="en-US" sz="3500" dirty="0"/>
              <a:t>Allocated additional PPE</a:t>
            </a:r>
          </a:p>
          <a:p>
            <a:r>
              <a:rPr lang="en-US" sz="3500" dirty="0"/>
              <a:t>Established guidelines on visit length, numbers</a:t>
            </a:r>
          </a:p>
          <a:p>
            <a:r>
              <a:rPr lang="en-US" sz="3500" dirty="0"/>
              <a:t>Staffed family care managers at entrance and ward</a:t>
            </a:r>
          </a:p>
          <a:p>
            <a:r>
              <a:rPr lang="en-US" sz="3500" dirty="0"/>
              <a:t>Made all spiritual support services available to all family members on request</a:t>
            </a:r>
          </a:p>
          <a:p>
            <a:endParaRPr lang="en-US" dirty="0"/>
          </a:p>
        </p:txBody>
      </p:sp>
      <p:sp>
        <p:nvSpPr>
          <p:cNvPr id="3" name="Slide Number Placeholder 2">
            <a:extLst>
              <a:ext uri="{FF2B5EF4-FFF2-40B4-BE49-F238E27FC236}">
                <a16:creationId xmlns:a16="http://schemas.microsoft.com/office/drawing/2014/main" id="{1C166AAE-3D7C-A447-93F2-CFB8D677EB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93496-40D8-FD4D-948C-46CB5A38207E}" type="slidenum">
              <a:rPr kumimoji="0" lang="en-US" sz="1600" b="1" i="0" u="none" strike="noStrike" kern="1200" cap="none" spc="0" normalizeH="0" baseline="0" noProof="0" smtClean="0">
                <a:ln>
                  <a:noFill/>
                </a:ln>
                <a:solidFill>
                  <a:srgbClr val="898989"/>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1" i="0" u="none" strike="noStrike" kern="1200" cap="none" spc="0" normalizeH="0" baseline="0" noProof="0" dirty="0">
              <a:ln>
                <a:noFill/>
              </a:ln>
              <a:solidFill>
                <a:srgbClr val="898989"/>
              </a:solidFill>
              <a:effectLst/>
              <a:uLnTx/>
              <a:uFillTx/>
              <a:latin typeface="Avenir Next" panose="020B0503020202020204" pitchFamily="34" charset="0"/>
              <a:ea typeface="+mn-ea"/>
              <a:cs typeface="+mn-cs"/>
            </a:endParaRPr>
          </a:p>
        </p:txBody>
      </p:sp>
      <p:sp>
        <p:nvSpPr>
          <p:cNvPr id="4" name="Title 3">
            <a:extLst>
              <a:ext uri="{FF2B5EF4-FFF2-40B4-BE49-F238E27FC236}">
                <a16:creationId xmlns:a16="http://schemas.microsoft.com/office/drawing/2014/main" id="{0DAD70C8-8695-8848-A545-C5F5C52FF27A}"/>
              </a:ext>
            </a:extLst>
          </p:cNvPr>
          <p:cNvSpPr>
            <a:spLocks noGrp="1"/>
          </p:cNvSpPr>
          <p:nvPr>
            <p:ph type="title"/>
          </p:nvPr>
        </p:nvSpPr>
        <p:spPr/>
        <p:txBody>
          <a:bodyPr/>
          <a:lstStyle/>
          <a:p>
            <a:r>
              <a:rPr lang="en-US" dirty="0"/>
              <a:t>Families: Relational/Spiritual Support</a:t>
            </a:r>
          </a:p>
        </p:txBody>
      </p:sp>
    </p:spTree>
    <p:extLst>
      <p:ext uri="{BB962C8B-B14F-4D97-AF65-F5344CB8AC3E}">
        <p14:creationId xmlns:p14="http://schemas.microsoft.com/office/powerpoint/2010/main" val="647268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D5E229-2B20-D959-A7BE-9C75BCF9DF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573" r="6192" b="899"/>
          <a:stretch/>
        </p:blipFill>
        <p:spPr>
          <a:xfrm>
            <a:off x="4343400" y="376460"/>
            <a:ext cx="7614514" cy="6176739"/>
          </a:xfrm>
          <a:prstGeom prst="rect">
            <a:avLst/>
          </a:prstGeom>
        </p:spPr>
      </p:pic>
      <p:pic>
        <p:nvPicPr>
          <p:cNvPr id="3" name="Picture 2" descr="A group of people standing under a tent&#10;&#10;Description automatically generated with medium confidence">
            <a:extLst>
              <a:ext uri="{FF2B5EF4-FFF2-40B4-BE49-F238E27FC236}">
                <a16:creationId xmlns:a16="http://schemas.microsoft.com/office/drawing/2014/main" id="{EBD3051E-798F-7605-B93D-3E8F9E4705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121" r="-2" b="-2"/>
          <a:stretch/>
        </p:blipFill>
        <p:spPr>
          <a:xfrm>
            <a:off x="269482" y="363014"/>
            <a:ext cx="3769118" cy="1921154"/>
          </a:xfrm>
          <a:prstGeom prst="rect">
            <a:avLst/>
          </a:prstGeom>
        </p:spPr>
      </p:pic>
      <p:pic>
        <p:nvPicPr>
          <p:cNvPr id="4" name="Picture 3" descr="A group of people standing outside a tent&#10;&#10;Description automatically generated with medium confidence">
            <a:extLst>
              <a:ext uri="{FF2B5EF4-FFF2-40B4-BE49-F238E27FC236}">
                <a16:creationId xmlns:a16="http://schemas.microsoft.com/office/drawing/2014/main" id="{93E4EDB5-09DE-9F85-FCAA-5405DD967D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0548" r="-2" b="13682"/>
          <a:stretch/>
        </p:blipFill>
        <p:spPr>
          <a:xfrm>
            <a:off x="269482" y="2497530"/>
            <a:ext cx="3769118" cy="1921154"/>
          </a:xfrm>
          <a:prstGeom prst="rect">
            <a:avLst/>
          </a:prstGeom>
        </p:spPr>
      </p:pic>
      <p:pic>
        <p:nvPicPr>
          <p:cNvPr id="5" name="Picture 4" descr="A group of people sitting in chairs&#10;&#10;Description automatically generated with low confidence">
            <a:extLst>
              <a:ext uri="{FF2B5EF4-FFF2-40B4-BE49-F238E27FC236}">
                <a16:creationId xmlns:a16="http://schemas.microsoft.com/office/drawing/2014/main" id="{C6B03426-AACA-52C0-30FF-284A9E67EC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6" b="14293"/>
          <a:stretch/>
        </p:blipFill>
        <p:spPr>
          <a:xfrm>
            <a:off x="271539" y="4632046"/>
            <a:ext cx="3767061" cy="1921154"/>
          </a:xfrm>
          <a:prstGeom prst="rect">
            <a:avLst/>
          </a:prstGeom>
        </p:spPr>
      </p:pic>
    </p:spTree>
    <p:extLst>
      <p:ext uri="{BB962C8B-B14F-4D97-AF65-F5344CB8AC3E}">
        <p14:creationId xmlns:p14="http://schemas.microsoft.com/office/powerpoint/2010/main" val="1684016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A46D54-A816-1044-BFF5-1FAC88AE3FA0}"/>
              </a:ext>
            </a:extLst>
          </p:cNvPr>
          <p:cNvSpPr txBox="1"/>
          <p:nvPr/>
        </p:nvSpPr>
        <p:spPr>
          <a:xfrm>
            <a:off x="3048000" y="3105835"/>
            <a:ext cx="6096000" cy="1200329"/>
          </a:xfrm>
          <a:prstGeom prst="rect">
            <a:avLst/>
          </a:prstGeom>
          <a:noFill/>
        </p:spPr>
        <p:txBody>
          <a:bodyPr wrap="square">
            <a:spAutoFit/>
          </a:bodyPr>
          <a:lstStyle/>
          <a:p>
            <a:r>
              <a:rPr lang="en-US" dirty="0"/>
              <a:t>https://us02web.zoom.us/j/89463252874?pwd=Wjd0bGhNK2dudDgwUk5zd3ZwTk53dz09&amp;from=addon </a:t>
            </a:r>
            <a:r>
              <a:rPr lang="en-US" sz="1800" dirty="0">
                <a:effectLst/>
                <a:latin typeface="Calibri" panose="020F0502020204030204" pitchFamily="34" charset="0"/>
                <a:ea typeface="Calibri" panose="020F0502020204030204" pitchFamily="34" charset="0"/>
              </a:rPr>
              <a:t>https://us02web.zoom.us/j/89463252874?pwd=Wjd0bGhNK2dudDgwUk5zd3ZwTk53dz09&amp;from=addon</a:t>
            </a:r>
            <a:r>
              <a:rPr lang="en-US" dirty="0">
                <a:effectLst/>
              </a:rPr>
              <a:t> </a:t>
            </a:r>
            <a:endParaRPr lang="en-US" dirty="0"/>
          </a:p>
        </p:txBody>
      </p:sp>
      <p:grpSp>
        <p:nvGrpSpPr>
          <p:cNvPr id="5" name="Group 4">
            <a:extLst>
              <a:ext uri="{FF2B5EF4-FFF2-40B4-BE49-F238E27FC236}">
                <a16:creationId xmlns:a16="http://schemas.microsoft.com/office/drawing/2014/main" id="{23FE2FD6-699B-4934-9E8D-BCDB19D52AC4}"/>
              </a:ext>
            </a:extLst>
          </p:cNvPr>
          <p:cNvGrpSpPr/>
          <p:nvPr/>
        </p:nvGrpSpPr>
        <p:grpSpPr>
          <a:xfrm>
            <a:off x="-1" y="1"/>
            <a:ext cx="12192001" cy="6857999"/>
            <a:chOff x="-1" y="1"/>
            <a:chExt cx="12192001" cy="6857999"/>
          </a:xfrm>
        </p:grpSpPr>
        <p:pic>
          <p:nvPicPr>
            <p:cNvPr id="6" name="Picture 5" descr="A picture containing hospital room, person, room, scene&#10;&#10;Description automatically generated">
              <a:extLst>
                <a:ext uri="{FF2B5EF4-FFF2-40B4-BE49-F238E27FC236}">
                  <a16:creationId xmlns:a16="http://schemas.microsoft.com/office/drawing/2014/main" id="{B9FE6359-F374-4B19-875B-5F0992BCFB0C}"/>
                </a:ext>
              </a:extLst>
            </p:cNvPr>
            <p:cNvPicPr>
              <a:picLocks noChangeAspect="1"/>
            </p:cNvPicPr>
            <p:nvPr/>
          </p:nvPicPr>
          <p:blipFill rotWithShape="1">
            <a:blip r:embed="rId2">
              <a:extLst>
                <a:ext uri="{28A0092B-C50C-407E-A947-70E740481C1C}">
                  <a14:useLocalDpi xmlns:a14="http://schemas.microsoft.com/office/drawing/2010/main"/>
                </a:ext>
              </a:extLst>
            </a:blip>
            <a:srcRect t="13525" r="1" b="16687"/>
            <a:stretch/>
          </p:blipFill>
          <p:spPr>
            <a:xfrm>
              <a:off x="-1" y="10"/>
              <a:ext cx="7370057" cy="6857990"/>
            </a:xfrm>
            <a:prstGeom prst="rect">
              <a:avLst/>
            </a:prstGeom>
          </p:spPr>
        </p:pic>
        <p:pic>
          <p:nvPicPr>
            <p:cNvPr id="7" name="Picture 6" descr="A group of people in a room&#10;&#10;Description automatically generated with low confidence">
              <a:extLst>
                <a:ext uri="{FF2B5EF4-FFF2-40B4-BE49-F238E27FC236}">
                  <a16:creationId xmlns:a16="http://schemas.microsoft.com/office/drawing/2014/main" id="{6D88C326-D987-41FD-88A3-C7834C0B31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95" r="-1" b="-1"/>
            <a:stretch/>
          </p:blipFill>
          <p:spPr>
            <a:xfrm>
              <a:off x="7534656" y="1"/>
              <a:ext cx="4657344" cy="3346704"/>
            </a:xfrm>
            <a:prstGeom prst="rect">
              <a:avLst/>
            </a:prstGeom>
          </p:spPr>
        </p:pic>
        <p:pic>
          <p:nvPicPr>
            <p:cNvPr id="8" name="Picture 7" descr="A group of doctors attending to a patient&#10;&#10;Description automatically generated with low confidence">
              <a:extLst>
                <a:ext uri="{FF2B5EF4-FFF2-40B4-BE49-F238E27FC236}">
                  <a16:creationId xmlns:a16="http://schemas.microsoft.com/office/drawing/2014/main" id="{9FE50D18-A591-48A8-ADA5-C1B9515726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868" r="-3" b="-3"/>
            <a:stretch/>
          </p:blipFill>
          <p:spPr>
            <a:xfrm>
              <a:off x="7534654" y="3511296"/>
              <a:ext cx="4657346" cy="3346704"/>
            </a:xfrm>
            <a:prstGeom prst="rect">
              <a:avLst/>
            </a:prstGeom>
          </p:spPr>
        </p:pic>
      </p:grpSp>
    </p:spTree>
    <p:extLst>
      <p:ext uri="{BB962C8B-B14F-4D97-AF65-F5344CB8AC3E}">
        <p14:creationId xmlns:p14="http://schemas.microsoft.com/office/powerpoint/2010/main" val="2522007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5549C4-4A88-BD4C-8BE9-F6A5B627B054}"/>
              </a:ext>
            </a:extLst>
          </p:cNvPr>
          <p:cNvSpPr>
            <a:spLocks noGrp="1"/>
          </p:cNvSpPr>
          <p:nvPr>
            <p:ph type="sldNum" sz="quarter" idx="10"/>
          </p:nvPr>
        </p:nvSpPr>
        <p:spPr/>
        <p:txBody>
          <a:bodyPr/>
          <a:lstStyle/>
          <a:p>
            <a:fld id="{2FE93496-40D8-FD4D-948C-46CB5A38207E}" type="slidenum">
              <a:rPr lang="en-US" smtClean="0"/>
              <a:pPr/>
              <a:t>13</a:t>
            </a:fld>
            <a:endParaRPr lang="en-US" dirty="0"/>
          </a:p>
        </p:txBody>
      </p:sp>
      <p:pic>
        <p:nvPicPr>
          <p:cNvPr id="4" name="Picture 3" descr="Text, letter&#10;&#10;Description automatically generated">
            <a:extLst>
              <a:ext uri="{FF2B5EF4-FFF2-40B4-BE49-F238E27FC236}">
                <a16:creationId xmlns:a16="http://schemas.microsoft.com/office/drawing/2014/main" id="{D0AEC214-D1A0-AF4E-ADA6-A8FAF03FD0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 y="-1134999"/>
            <a:ext cx="12170664" cy="9127998"/>
          </a:xfrm>
          <a:prstGeom prst="rect">
            <a:avLst/>
          </a:prstGeom>
        </p:spPr>
      </p:pic>
    </p:spTree>
    <p:extLst>
      <p:ext uri="{BB962C8B-B14F-4D97-AF65-F5344CB8AC3E}">
        <p14:creationId xmlns:p14="http://schemas.microsoft.com/office/powerpoint/2010/main" val="2001185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F4386D-4D15-D34B-A908-B23C14D26366}"/>
              </a:ext>
            </a:extLst>
          </p:cNvPr>
          <p:cNvSpPr>
            <a:spLocks noGrp="1"/>
          </p:cNvSpPr>
          <p:nvPr>
            <p:ph idx="1"/>
          </p:nvPr>
        </p:nvSpPr>
        <p:spPr>
          <a:xfrm>
            <a:off x="609600" y="1219200"/>
            <a:ext cx="10972800" cy="5029200"/>
          </a:xfrm>
        </p:spPr>
        <p:txBody>
          <a:bodyPr>
            <a:normAutofit/>
          </a:bodyPr>
          <a:lstStyle/>
          <a:p>
            <a:r>
              <a:rPr lang="en-US" dirty="0"/>
              <a:t>Departments begin the day with prayer, inviting God’s leadership and guidance for the challenges and opportunities of the day</a:t>
            </a:r>
          </a:p>
          <a:p>
            <a:r>
              <a:rPr lang="en-US" dirty="0"/>
              <a:t>All staff are free to request counseling at any time</a:t>
            </a:r>
          </a:p>
          <a:p>
            <a:r>
              <a:rPr lang="en-US" dirty="0"/>
              <a:t>Spiritual care team meets with staff before/after each shift</a:t>
            </a:r>
          </a:p>
          <a:p>
            <a:r>
              <a:rPr lang="en-US" dirty="0"/>
              <a:t>Staff are also invited to participate in ongoing personal or spiritual growth opportunities</a:t>
            </a:r>
          </a:p>
        </p:txBody>
      </p:sp>
      <p:sp>
        <p:nvSpPr>
          <p:cNvPr id="3" name="Slide Number Placeholder 2">
            <a:extLst>
              <a:ext uri="{FF2B5EF4-FFF2-40B4-BE49-F238E27FC236}">
                <a16:creationId xmlns:a16="http://schemas.microsoft.com/office/drawing/2014/main" id="{F4FCDB0B-AC3F-ED3D-979A-16AAF14F0B9E}"/>
              </a:ext>
            </a:extLst>
          </p:cNvPr>
          <p:cNvSpPr>
            <a:spLocks noGrp="1"/>
          </p:cNvSpPr>
          <p:nvPr>
            <p:ph type="sldNum" sz="quarter" idx="10"/>
          </p:nvPr>
        </p:nvSpPr>
        <p:spPr/>
        <p:txBody>
          <a:bodyPr/>
          <a:lstStyle/>
          <a:p>
            <a:fld id="{2FE93496-40D8-FD4D-948C-46CB5A38207E}" type="slidenum">
              <a:rPr lang="en-US" smtClean="0"/>
              <a:pPr/>
              <a:t>14</a:t>
            </a:fld>
            <a:endParaRPr lang="en-US" dirty="0"/>
          </a:p>
        </p:txBody>
      </p:sp>
      <p:sp>
        <p:nvSpPr>
          <p:cNvPr id="4" name="Title 3">
            <a:extLst>
              <a:ext uri="{FF2B5EF4-FFF2-40B4-BE49-F238E27FC236}">
                <a16:creationId xmlns:a16="http://schemas.microsoft.com/office/drawing/2014/main" id="{102E0DAE-2F4B-3D14-F002-099FE37F8DA6}"/>
              </a:ext>
            </a:extLst>
          </p:cNvPr>
          <p:cNvSpPr>
            <a:spLocks noGrp="1"/>
          </p:cNvSpPr>
          <p:nvPr>
            <p:ph type="title"/>
          </p:nvPr>
        </p:nvSpPr>
        <p:spPr/>
        <p:txBody>
          <a:bodyPr>
            <a:normAutofit/>
          </a:bodyPr>
          <a:lstStyle/>
          <a:p>
            <a:r>
              <a:rPr lang="en-US" dirty="0"/>
              <a:t>Staff: Spiritual Rhythms and Counseling </a:t>
            </a:r>
          </a:p>
        </p:txBody>
      </p:sp>
    </p:spTree>
    <p:extLst>
      <p:ext uri="{BB962C8B-B14F-4D97-AF65-F5344CB8AC3E}">
        <p14:creationId xmlns:p14="http://schemas.microsoft.com/office/powerpoint/2010/main" val="1357584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ED2748-3E96-46FD-92A5-176730617D2F}"/>
              </a:ext>
            </a:extLst>
          </p:cNvPr>
          <p:cNvGrpSpPr/>
          <p:nvPr/>
        </p:nvGrpSpPr>
        <p:grpSpPr>
          <a:xfrm>
            <a:off x="191086" y="166533"/>
            <a:ext cx="11815068" cy="6524935"/>
            <a:chOff x="191086" y="166533"/>
            <a:chExt cx="11815068" cy="6524935"/>
          </a:xfrm>
        </p:grpSpPr>
        <p:pic>
          <p:nvPicPr>
            <p:cNvPr id="5" name="Picture 4" descr="A group of people wearing surgical scrubs&#10;&#10;Description automatically generated with medium confidence">
              <a:extLst>
                <a:ext uri="{FF2B5EF4-FFF2-40B4-BE49-F238E27FC236}">
                  <a16:creationId xmlns:a16="http://schemas.microsoft.com/office/drawing/2014/main" id="{12FA6A2F-7CFB-4D31-BC87-28F8FFEF81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b="27673"/>
            <a:stretch/>
          </p:blipFill>
          <p:spPr>
            <a:xfrm>
              <a:off x="191086" y="166533"/>
              <a:ext cx="7807938" cy="3176605"/>
            </a:xfrm>
            <a:prstGeom prst="rect">
              <a:avLst/>
            </a:prstGeom>
          </p:spPr>
        </p:pic>
        <p:pic>
          <p:nvPicPr>
            <p:cNvPr id="6" name="Picture 5" descr="A group of people standing outside&#10;&#10;Description automatically generated with low confidence">
              <a:extLst>
                <a:ext uri="{FF2B5EF4-FFF2-40B4-BE49-F238E27FC236}">
                  <a16:creationId xmlns:a16="http://schemas.microsoft.com/office/drawing/2014/main" id="{83DB9146-495B-46DB-AA54-573E4836C4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81" r="3681" b="1"/>
            <a:stretch/>
          </p:blipFill>
          <p:spPr>
            <a:xfrm>
              <a:off x="8183346" y="166533"/>
              <a:ext cx="3822808" cy="3160653"/>
            </a:xfrm>
            <a:prstGeom prst="rect">
              <a:avLst/>
            </a:prstGeom>
          </p:spPr>
        </p:pic>
        <p:pic>
          <p:nvPicPr>
            <p:cNvPr id="7" name="Picture 6" descr="A group of people in blue robes&#10;&#10;Description automatically generated with low confidence">
              <a:extLst>
                <a:ext uri="{FF2B5EF4-FFF2-40B4-BE49-F238E27FC236}">
                  <a16:creationId xmlns:a16="http://schemas.microsoft.com/office/drawing/2014/main" id="{E5F891E6-4102-4E99-855B-02DB208384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9658" r="1" b="27930"/>
            <a:stretch/>
          </p:blipFill>
          <p:spPr>
            <a:xfrm>
              <a:off x="191086" y="3509670"/>
              <a:ext cx="7807938" cy="3181797"/>
            </a:xfrm>
            <a:prstGeom prst="rect">
              <a:avLst/>
            </a:prstGeom>
          </p:spPr>
        </p:pic>
        <p:pic>
          <p:nvPicPr>
            <p:cNvPr id="8" name="Picture 7" descr="A group of people sitting outside&#10;&#10;Description automatically generated with medium confidence">
              <a:extLst>
                <a:ext uri="{FF2B5EF4-FFF2-40B4-BE49-F238E27FC236}">
                  <a16:creationId xmlns:a16="http://schemas.microsoft.com/office/drawing/2014/main" id="{67669ACB-E321-4C26-BD89-ADC4B326D58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956" r="5020" b="2"/>
            <a:stretch/>
          </p:blipFill>
          <p:spPr>
            <a:xfrm>
              <a:off x="8183346" y="3506741"/>
              <a:ext cx="3822808" cy="3184727"/>
            </a:xfrm>
            <a:prstGeom prst="rect">
              <a:avLst/>
            </a:prstGeom>
          </p:spPr>
        </p:pic>
      </p:grpSp>
    </p:spTree>
    <p:extLst>
      <p:ext uri="{BB962C8B-B14F-4D97-AF65-F5344CB8AC3E}">
        <p14:creationId xmlns:p14="http://schemas.microsoft.com/office/powerpoint/2010/main" val="3788159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BA6CE-1A13-7AFE-AF59-8C969A64EA47}"/>
              </a:ext>
            </a:extLst>
          </p:cNvPr>
          <p:cNvSpPr>
            <a:spLocks noGrp="1"/>
          </p:cNvSpPr>
          <p:nvPr>
            <p:ph type="title"/>
          </p:nvPr>
        </p:nvSpPr>
        <p:spPr/>
        <p:txBody>
          <a:bodyPr>
            <a:normAutofit/>
          </a:bodyPr>
          <a:lstStyle/>
          <a:p>
            <a:r>
              <a:rPr lang="en-US" dirty="0"/>
              <a:t>Compassion: The Heartbeat of Faith</a:t>
            </a:r>
          </a:p>
        </p:txBody>
      </p:sp>
      <p:sp>
        <p:nvSpPr>
          <p:cNvPr id="3" name="Content Placeholder 2">
            <a:extLst>
              <a:ext uri="{FF2B5EF4-FFF2-40B4-BE49-F238E27FC236}">
                <a16:creationId xmlns:a16="http://schemas.microsoft.com/office/drawing/2014/main" id="{1B60E601-A911-AC08-E3AB-095AB73051EF}"/>
              </a:ext>
            </a:extLst>
          </p:cNvPr>
          <p:cNvSpPr>
            <a:spLocks noGrp="1"/>
          </p:cNvSpPr>
          <p:nvPr>
            <p:ph idx="1"/>
          </p:nvPr>
        </p:nvSpPr>
        <p:spPr/>
        <p:txBody>
          <a:bodyPr>
            <a:normAutofit lnSpcReduction="10000"/>
          </a:bodyPr>
          <a:lstStyle/>
          <a:p>
            <a:pPr marL="0" indent="0" algn="ctr">
              <a:buNone/>
            </a:pPr>
            <a:r>
              <a:rPr lang="en-US" dirty="0"/>
              <a:t>“The principle of compassion lies at the heart of all religious, ethical and spiritual traditions, calling us always to treat all others as we wish to be treated ourselves. Compassion impels us to work tirelessly to alleviate the suffering of our fellow creatures, to dethrone ourselves from the </a:t>
            </a:r>
            <a:r>
              <a:rPr lang="en-US" dirty="0" err="1"/>
              <a:t>centre</a:t>
            </a:r>
            <a:r>
              <a:rPr lang="en-US" dirty="0"/>
              <a:t> of our world and put another there, and to </a:t>
            </a:r>
            <a:r>
              <a:rPr lang="en-US" dirty="0" err="1"/>
              <a:t>honour</a:t>
            </a:r>
            <a:r>
              <a:rPr lang="en-US" dirty="0"/>
              <a:t> the inviolable sanctity of every single human being, treating everybody, without exception, with absolute justice, equity and respect.”</a:t>
            </a:r>
          </a:p>
          <a:p>
            <a:pPr marL="0" indent="0" algn="ctr">
              <a:buNone/>
            </a:pPr>
            <a:r>
              <a:rPr lang="en-US" dirty="0"/>
              <a:t>- from the Charter for Compassion</a:t>
            </a:r>
          </a:p>
        </p:txBody>
      </p:sp>
      <p:sp>
        <p:nvSpPr>
          <p:cNvPr id="4" name="Slide Number Placeholder 3">
            <a:extLst>
              <a:ext uri="{FF2B5EF4-FFF2-40B4-BE49-F238E27FC236}">
                <a16:creationId xmlns:a16="http://schemas.microsoft.com/office/drawing/2014/main" id="{AE2B241B-40EF-278B-05B8-26809358E67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93496-40D8-FD4D-948C-46CB5A38207E}" type="slidenum">
              <a:rPr kumimoji="0" lang="en-US" sz="1600" b="1" i="0" u="none" strike="noStrike" kern="1200" cap="none" spc="0" normalizeH="0" baseline="0" noProof="0" smtClean="0">
                <a:ln>
                  <a:noFill/>
                </a:ln>
                <a:solidFill>
                  <a:srgbClr val="898989"/>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1" i="0" u="none" strike="noStrike" kern="1200" cap="none" spc="0" normalizeH="0" baseline="0" noProof="0" dirty="0">
              <a:ln>
                <a:noFill/>
              </a:ln>
              <a:solidFill>
                <a:srgbClr val="898989"/>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278037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653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EE6A9D-74A2-B947-AF5B-094B10F693DC}"/>
              </a:ext>
            </a:extLst>
          </p:cNvPr>
          <p:cNvSpPr>
            <a:spLocks noGrp="1"/>
          </p:cNvSpPr>
          <p:nvPr>
            <p:ph idx="1"/>
          </p:nvPr>
        </p:nvSpPr>
        <p:spPr>
          <a:xfrm>
            <a:off x="2971800" y="1219200"/>
            <a:ext cx="6248400" cy="4572000"/>
          </a:xfrm>
        </p:spPr>
        <p:txBody>
          <a:bodyPr>
            <a:normAutofit/>
          </a:bodyPr>
          <a:lstStyle/>
          <a:p>
            <a:pPr marL="0" indent="0" algn="ctr">
              <a:buNone/>
            </a:pPr>
            <a:r>
              <a:rPr lang="en-US" dirty="0"/>
              <a:t>To deliver compassionate, comprehensive healthcare to the most isolated and underserved populations of southern Africa in collaboration with local communities, government, corporate and  non-profit partners</a:t>
            </a:r>
          </a:p>
        </p:txBody>
      </p:sp>
      <p:sp>
        <p:nvSpPr>
          <p:cNvPr id="3" name="Title 2">
            <a:extLst>
              <a:ext uri="{FF2B5EF4-FFF2-40B4-BE49-F238E27FC236}">
                <a16:creationId xmlns:a16="http://schemas.microsoft.com/office/drawing/2014/main" id="{F0ED5F33-B998-FB4A-83CD-2C0E77D441D6}"/>
              </a:ext>
            </a:extLst>
          </p:cNvPr>
          <p:cNvSpPr>
            <a:spLocks noGrp="1"/>
          </p:cNvSpPr>
          <p:nvPr>
            <p:ph type="title"/>
          </p:nvPr>
        </p:nvSpPr>
        <p:spPr/>
        <p:txBody>
          <a:bodyPr/>
          <a:lstStyle/>
          <a:p>
            <a:r>
              <a:rPr lang="en-US" dirty="0"/>
              <a:t>The TLC Mission</a:t>
            </a:r>
          </a:p>
        </p:txBody>
      </p:sp>
    </p:spTree>
    <p:extLst>
      <p:ext uri="{BB962C8B-B14F-4D97-AF65-F5344CB8AC3E}">
        <p14:creationId xmlns:p14="http://schemas.microsoft.com/office/powerpoint/2010/main" val="2470575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628FBE-8889-9EE5-8771-57B747377F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63" t="36981" r="8671"/>
          <a:stretch/>
        </p:blipFill>
        <p:spPr>
          <a:xfrm>
            <a:off x="234462" y="381000"/>
            <a:ext cx="3719826" cy="1752603"/>
          </a:xfrm>
          <a:prstGeom prst="rect">
            <a:avLst/>
          </a:prstGeom>
        </p:spPr>
      </p:pic>
      <p:pic>
        <p:nvPicPr>
          <p:cNvPr id="3" name="Picture 2" descr="A group of people in a room&#10;&#10;Description automatically generated with low confidence">
            <a:extLst>
              <a:ext uri="{FF2B5EF4-FFF2-40B4-BE49-F238E27FC236}">
                <a16:creationId xmlns:a16="http://schemas.microsoft.com/office/drawing/2014/main" id="{1DAF3000-FDCC-B7F7-9C8F-2E70148602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592" b="16108"/>
          <a:stretch/>
        </p:blipFill>
        <p:spPr>
          <a:xfrm>
            <a:off x="234463" y="2514600"/>
            <a:ext cx="3719825" cy="1752603"/>
          </a:xfrm>
          <a:prstGeom prst="rect">
            <a:avLst/>
          </a:prstGeom>
        </p:spPr>
      </p:pic>
      <p:pic>
        <p:nvPicPr>
          <p:cNvPr id="4" name="Picture 3">
            <a:extLst>
              <a:ext uri="{FF2B5EF4-FFF2-40B4-BE49-F238E27FC236}">
                <a16:creationId xmlns:a16="http://schemas.microsoft.com/office/drawing/2014/main" id="{1B441035-0BB7-7638-87EE-A4FD5A8C53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9150"/>
          <a:stretch/>
        </p:blipFill>
        <p:spPr>
          <a:xfrm>
            <a:off x="234463" y="4648200"/>
            <a:ext cx="3719825" cy="1752603"/>
          </a:xfrm>
          <a:prstGeom prst="rect">
            <a:avLst/>
          </a:prstGeom>
        </p:spPr>
      </p:pic>
      <p:pic>
        <p:nvPicPr>
          <p:cNvPr id="6" name="Picture 5" descr="A group of people in surgical scrubs working on a patient&#10;&#10;Description automatically generated with low confidence">
            <a:extLst>
              <a:ext uri="{FF2B5EF4-FFF2-40B4-BE49-F238E27FC236}">
                <a16:creationId xmlns:a16="http://schemas.microsoft.com/office/drawing/2014/main" id="{D1A7E909-948E-BEB9-DAE9-176BEF6F8F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708" r="15852"/>
          <a:stretch/>
        </p:blipFill>
        <p:spPr>
          <a:xfrm>
            <a:off x="4267201" y="386862"/>
            <a:ext cx="7543800" cy="6013941"/>
          </a:xfrm>
          <a:prstGeom prst="rect">
            <a:avLst/>
          </a:prstGeom>
        </p:spPr>
      </p:pic>
    </p:spTree>
    <p:extLst>
      <p:ext uri="{BB962C8B-B14F-4D97-AF65-F5344CB8AC3E}">
        <p14:creationId xmlns:p14="http://schemas.microsoft.com/office/powerpoint/2010/main" val="2007061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57E5B7-D210-8E4E-9ACF-24CBD5E8CBB8}"/>
              </a:ext>
            </a:extLst>
          </p:cNvPr>
          <p:cNvSpPr>
            <a:spLocks noGrp="1"/>
          </p:cNvSpPr>
          <p:nvPr>
            <p:ph type="body" idx="1"/>
          </p:nvPr>
        </p:nvSpPr>
        <p:spPr/>
        <p:txBody>
          <a:bodyPr/>
          <a:lstStyle/>
          <a:p>
            <a:r>
              <a:rPr lang="en-US" dirty="0"/>
              <a:t>Challenge</a:t>
            </a:r>
          </a:p>
        </p:txBody>
      </p:sp>
      <p:sp>
        <p:nvSpPr>
          <p:cNvPr id="2" name="Content Placeholder 1">
            <a:extLst>
              <a:ext uri="{FF2B5EF4-FFF2-40B4-BE49-F238E27FC236}">
                <a16:creationId xmlns:a16="http://schemas.microsoft.com/office/drawing/2014/main" id="{532BBBA6-1DC9-EA42-88A8-F0DA5121FF3D}"/>
              </a:ext>
            </a:extLst>
          </p:cNvPr>
          <p:cNvSpPr>
            <a:spLocks noGrp="1"/>
          </p:cNvSpPr>
          <p:nvPr>
            <p:ph sz="half" idx="2"/>
          </p:nvPr>
        </p:nvSpPr>
        <p:spPr>
          <a:xfrm>
            <a:off x="609601" y="1863190"/>
            <a:ext cx="4495800" cy="3928010"/>
          </a:xfrm>
        </p:spPr>
        <p:txBody>
          <a:bodyPr>
            <a:normAutofit lnSpcReduction="10000"/>
          </a:bodyPr>
          <a:lstStyle/>
          <a:p>
            <a:r>
              <a:rPr lang="en-US" dirty="0"/>
              <a:t>COVID-19 patients feel exceptionally isolated from family, are unable to speak when on ventilatory support with a mask, and struggle with fear and anxiety</a:t>
            </a:r>
          </a:p>
        </p:txBody>
      </p:sp>
      <p:sp>
        <p:nvSpPr>
          <p:cNvPr id="7" name="Text Placeholder 6">
            <a:extLst>
              <a:ext uri="{FF2B5EF4-FFF2-40B4-BE49-F238E27FC236}">
                <a16:creationId xmlns:a16="http://schemas.microsoft.com/office/drawing/2014/main" id="{2FAE78F8-5A41-2541-A29E-75B2CFAB27D6}"/>
              </a:ext>
            </a:extLst>
          </p:cNvPr>
          <p:cNvSpPr>
            <a:spLocks noGrp="1"/>
          </p:cNvSpPr>
          <p:nvPr>
            <p:ph type="body" sz="quarter" idx="3"/>
          </p:nvPr>
        </p:nvSpPr>
        <p:spPr>
          <a:xfrm>
            <a:off x="5486400" y="1223427"/>
            <a:ext cx="6096003" cy="639762"/>
          </a:xfrm>
        </p:spPr>
        <p:txBody>
          <a:bodyPr/>
          <a:lstStyle/>
          <a:p>
            <a:r>
              <a:rPr lang="en-US" dirty="0"/>
              <a:t>Solution</a:t>
            </a:r>
          </a:p>
        </p:txBody>
      </p:sp>
      <p:sp>
        <p:nvSpPr>
          <p:cNvPr id="8" name="Content Placeholder 7">
            <a:extLst>
              <a:ext uri="{FF2B5EF4-FFF2-40B4-BE49-F238E27FC236}">
                <a16:creationId xmlns:a16="http://schemas.microsoft.com/office/drawing/2014/main" id="{5495A739-A15A-444F-88EF-D4A595D452C2}"/>
              </a:ext>
            </a:extLst>
          </p:cNvPr>
          <p:cNvSpPr>
            <a:spLocks noGrp="1"/>
          </p:cNvSpPr>
          <p:nvPr>
            <p:ph sz="quarter" idx="4"/>
          </p:nvPr>
        </p:nvSpPr>
        <p:spPr>
          <a:xfrm>
            <a:off x="5486400" y="1863190"/>
            <a:ext cx="6096003" cy="3928010"/>
          </a:xfrm>
        </p:spPr>
        <p:txBody>
          <a:bodyPr>
            <a:noAutofit/>
          </a:bodyPr>
          <a:lstStyle/>
          <a:p>
            <a:r>
              <a:rPr lang="en-US"/>
              <a:t>Spiritual care </a:t>
            </a:r>
            <a:r>
              <a:rPr lang="en-US" dirty="0"/>
              <a:t>team greets each patient in the inpatient ward each morning and evening and prays with anyone desiring prayer</a:t>
            </a:r>
          </a:p>
          <a:p>
            <a:r>
              <a:rPr lang="en-US" dirty="0"/>
              <a:t>On-campus church services offer encouragement</a:t>
            </a:r>
          </a:p>
        </p:txBody>
      </p:sp>
      <p:sp>
        <p:nvSpPr>
          <p:cNvPr id="3" name="Slide Number Placeholder 2">
            <a:extLst>
              <a:ext uri="{FF2B5EF4-FFF2-40B4-BE49-F238E27FC236}">
                <a16:creationId xmlns:a16="http://schemas.microsoft.com/office/drawing/2014/main" id="{1C166AAE-3D7C-A447-93F2-CFB8D677EB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93496-40D8-FD4D-948C-46CB5A38207E}" type="slidenum">
              <a:rPr kumimoji="0" lang="en-US" sz="1600" b="1" i="0" u="none" strike="noStrike" kern="1200" cap="none" spc="0" normalizeH="0" baseline="0" noProof="0" smtClean="0">
                <a:ln>
                  <a:noFill/>
                </a:ln>
                <a:solidFill>
                  <a:srgbClr val="898989"/>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1" i="0" u="none" strike="noStrike" kern="1200" cap="none" spc="0" normalizeH="0" baseline="0" noProof="0" dirty="0">
              <a:ln>
                <a:noFill/>
              </a:ln>
              <a:solidFill>
                <a:srgbClr val="898989"/>
              </a:solidFill>
              <a:effectLst/>
              <a:uLnTx/>
              <a:uFillTx/>
              <a:latin typeface="Avenir Next" panose="020B0503020202020204" pitchFamily="34" charset="0"/>
              <a:ea typeface="+mn-ea"/>
              <a:cs typeface="+mn-cs"/>
            </a:endParaRPr>
          </a:p>
        </p:txBody>
      </p:sp>
      <p:sp>
        <p:nvSpPr>
          <p:cNvPr id="4" name="Title 3">
            <a:extLst>
              <a:ext uri="{FF2B5EF4-FFF2-40B4-BE49-F238E27FC236}">
                <a16:creationId xmlns:a16="http://schemas.microsoft.com/office/drawing/2014/main" id="{0DAD70C8-8695-8848-A545-C5F5C52FF27A}"/>
              </a:ext>
            </a:extLst>
          </p:cNvPr>
          <p:cNvSpPr>
            <a:spLocks noGrp="1"/>
          </p:cNvSpPr>
          <p:nvPr>
            <p:ph type="title"/>
          </p:nvPr>
        </p:nvSpPr>
        <p:spPr>
          <a:xfrm>
            <a:off x="0" y="274638"/>
            <a:ext cx="12192000" cy="792162"/>
          </a:xfrm>
        </p:spPr>
        <p:txBody>
          <a:bodyPr>
            <a:normAutofit/>
          </a:bodyPr>
          <a:lstStyle/>
          <a:p>
            <a:pPr algn="ctr"/>
            <a:r>
              <a:rPr lang="en-US" dirty="0"/>
              <a:t>Patients: Spiritual/Psychosocial Support</a:t>
            </a:r>
          </a:p>
        </p:txBody>
      </p:sp>
    </p:spTree>
    <p:extLst>
      <p:ext uri="{BB962C8B-B14F-4D97-AF65-F5344CB8AC3E}">
        <p14:creationId xmlns:p14="http://schemas.microsoft.com/office/powerpoint/2010/main" val="1642133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47857A-7DD2-7F8A-9AE5-3213AC7F71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131" t="-1677" r="3740" b="1677"/>
          <a:stretch/>
        </p:blipFill>
        <p:spPr>
          <a:xfrm>
            <a:off x="0" y="-153018"/>
            <a:ext cx="12344400" cy="7011018"/>
          </a:xfrm>
          <a:prstGeom prst="rect">
            <a:avLst/>
          </a:prstGeom>
        </p:spPr>
      </p:pic>
    </p:spTree>
    <p:extLst>
      <p:ext uri="{BB962C8B-B14F-4D97-AF65-F5344CB8AC3E}">
        <p14:creationId xmlns:p14="http://schemas.microsoft.com/office/powerpoint/2010/main" val="299321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8BF74B-5F74-1516-6E1D-FE57AFA488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295" b="16318"/>
          <a:stretch/>
        </p:blipFill>
        <p:spPr>
          <a:xfrm>
            <a:off x="0" y="-1"/>
            <a:ext cx="12197710" cy="6858001"/>
          </a:xfrm>
          <a:prstGeom prst="rect">
            <a:avLst/>
          </a:prstGeom>
        </p:spPr>
      </p:pic>
    </p:spTree>
    <p:extLst>
      <p:ext uri="{BB962C8B-B14F-4D97-AF65-F5344CB8AC3E}">
        <p14:creationId xmlns:p14="http://schemas.microsoft.com/office/powerpoint/2010/main" val="200614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57E5B7-D210-8E4E-9ACF-24CBD5E8CBB8}"/>
              </a:ext>
            </a:extLst>
          </p:cNvPr>
          <p:cNvSpPr>
            <a:spLocks noGrp="1"/>
          </p:cNvSpPr>
          <p:nvPr>
            <p:ph type="body" idx="1"/>
          </p:nvPr>
        </p:nvSpPr>
        <p:spPr/>
        <p:txBody>
          <a:bodyPr/>
          <a:lstStyle/>
          <a:p>
            <a:r>
              <a:rPr lang="en-US" dirty="0"/>
              <a:t>Challenge</a:t>
            </a:r>
          </a:p>
        </p:txBody>
      </p:sp>
      <p:sp>
        <p:nvSpPr>
          <p:cNvPr id="2" name="Content Placeholder 1">
            <a:extLst>
              <a:ext uri="{FF2B5EF4-FFF2-40B4-BE49-F238E27FC236}">
                <a16:creationId xmlns:a16="http://schemas.microsoft.com/office/drawing/2014/main" id="{532BBBA6-1DC9-EA42-88A8-F0DA5121FF3D}"/>
              </a:ext>
            </a:extLst>
          </p:cNvPr>
          <p:cNvSpPr>
            <a:spLocks noGrp="1"/>
          </p:cNvSpPr>
          <p:nvPr>
            <p:ph sz="half" idx="2"/>
          </p:nvPr>
        </p:nvSpPr>
        <p:spPr>
          <a:xfrm>
            <a:off x="609601" y="1863190"/>
            <a:ext cx="4648200" cy="3928010"/>
          </a:xfrm>
        </p:spPr>
        <p:txBody>
          <a:bodyPr>
            <a:normAutofit lnSpcReduction="10000"/>
          </a:bodyPr>
          <a:lstStyle/>
          <a:p>
            <a:r>
              <a:rPr lang="en-US" dirty="0"/>
              <a:t>In a medical environment, connected to machines, the anxiety of patients may lead them to breathe shallowly, reducing oxygen saturation</a:t>
            </a:r>
          </a:p>
          <a:p>
            <a:endParaRPr lang="en-US" dirty="0"/>
          </a:p>
        </p:txBody>
      </p:sp>
      <p:sp>
        <p:nvSpPr>
          <p:cNvPr id="7" name="Text Placeholder 6">
            <a:extLst>
              <a:ext uri="{FF2B5EF4-FFF2-40B4-BE49-F238E27FC236}">
                <a16:creationId xmlns:a16="http://schemas.microsoft.com/office/drawing/2014/main" id="{2FAE78F8-5A41-2541-A29E-75B2CFAB27D6}"/>
              </a:ext>
            </a:extLst>
          </p:cNvPr>
          <p:cNvSpPr>
            <a:spLocks noGrp="1"/>
          </p:cNvSpPr>
          <p:nvPr>
            <p:ph type="body" sz="quarter" idx="3"/>
          </p:nvPr>
        </p:nvSpPr>
        <p:spPr>
          <a:xfrm>
            <a:off x="5638800" y="1223427"/>
            <a:ext cx="5943603" cy="639762"/>
          </a:xfrm>
        </p:spPr>
        <p:txBody>
          <a:bodyPr/>
          <a:lstStyle/>
          <a:p>
            <a:r>
              <a:rPr lang="en-US" dirty="0"/>
              <a:t>Solution</a:t>
            </a:r>
          </a:p>
        </p:txBody>
      </p:sp>
      <p:sp>
        <p:nvSpPr>
          <p:cNvPr id="8" name="Content Placeholder 7">
            <a:extLst>
              <a:ext uri="{FF2B5EF4-FFF2-40B4-BE49-F238E27FC236}">
                <a16:creationId xmlns:a16="http://schemas.microsoft.com/office/drawing/2014/main" id="{5495A739-A15A-444F-88EF-D4A595D452C2}"/>
              </a:ext>
            </a:extLst>
          </p:cNvPr>
          <p:cNvSpPr>
            <a:spLocks noGrp="1"/>
          </p:cNvSpPr>
          <p:nvPr>
            <p:ph sz="quarter" idx="4"/>
          </p:nvPr>
        </p:nvSpPr>
        <p:spPr>
          <a:xfrm>
            <a:off x="5638800" y="1863190"/>
            <a:ext cx="5943603" cy="3928010"/>
          </a:xfrm>
        </p:spPr>
        <p:txBody>
          <a:bodyPr>
            <a:normAutofit/>
          </a:bodyPr>
          <a:lstStyle/>
          <a:p>
            <a:r>
              <a:rPr lang="en-US" dirty="0"/>
              <a:t>Breathing coaches accompany all severe and critical patients, encouraging deep breathing, monitoring respiration rate and other vitals, and praying with anyone desiring prayer</a:t>
            </a:r>
          </a:p>
          <a:p>
            <a:endParaRPr lang="en-US" dirty="0"/>
          </a:p>
        </p:txBody>
      </p:sp>
      <p:sp>
        <p:nvSpPr>
          <p:cNvPr id="3" name="Slide Number Placeholder 2">
            <a:extLst>
              <a:ext uri="{FF2B5EF4-FFF2-40B4-BE49-F238E27FC236}">
                <a16:creationId xmlns:a16="http://schemas.microsoft.com/office/drawing/2014/main" id="{1C166AAE-3D7C-A447-93F2-CFB8D677EB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93496-40D8-FD4D-948C-46CB5A38207E}" type="slidenum">
              <a:rPr kumimoji="0" lang="en-US" sz="1600" b="1" i="0" u="none" strike="noStrike" kern="1200" cap="none" spc="0" normalizeH="0" baseline="0" noProof="0" smtClean="0">
                <a:ln>
                  <a:noFill/>
                </a:ln>
                <a:solidFill>
                  <a:srgbClr val="898989"/>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1" i="0" u="none" strike="noStrike" kern="1200" cap="none" spc="0" normalizeH="0" baseline="0" noProof="0" dirty="0">
              <a:ln>
                <a:noFill/>
              </a:ln>
              <a:solidFill>
                <a:srgbClr val="898989"/>
              </a:solidFill>
              <a:effectLst/>
              <a:uLnTx/>
              <a:uFillTx/>
              <a:latin typeface="Avenir Next" panose="020B0503020202020204" pitchFamily="34" charset="0"/>
              <a:ea typeface="+mn-ea"/>
              <a:cs typeface="+mn-cs"/>
            </a:endParaRPr>
          </a:p>
        </p:txBody>
      </p:sp>
      <p:sp>
        <p:nvSpPr>
          <p:cNvPr id="4" name="Title 3">
            <a:extLst>
              <a:ext uri="{FF2B5EF4-FFF2-40B4-BE49-F238E27FC236}">
                <a16:creationId xmlns:a16="http://schemas.microsoft.com/office/drawing/2014/main" id="{0DAD70C8-8695-8848-A545-C5F5C52FF27A}"/>
              </a:ext>
            </a:extLst>
          </p:cNvPr>
          <p:cNvSpPr>
            <a:spLocks noGrp="1"/>
          </p:cNvSpPr>
          <p:nvPr>
            <p:ph type="title"/>
          </p:nvPr>
        </p:nvSpPr>
        <p:spPr/>
        <p:txBody>
          <a:bodyPr/>
          <a:lstStyle/>
          <a:p>
            <a:r>
              <a:rPr lang="en-US" dirty="0"/>
              <a:t>Patients: Respiratory Support</a:t>
            </a:r>
          </a:p>
        </p:txBody>
      </p:sp>
    </p:spTree>
    <p:extLst>
      <p:ext uri="{BB962C8B-B14F-4D97-AF65-F5344CB8AC3E}">
        <p14:creationId xmlns:p14="http://schemas.microsoft.com/office/powerpoint/2010/main" val="2766114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5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attending to a patient&#10;&#10;Description automatically generated with low confidence">
            <a:extLst>
              <a:ext uri="{FF2B5EF4-FFF2-40B4-BE49-F238E27FC236}">
                <a16:creationId xmlns:a16="http://schemas.microsoft.com/office/drawing/2014/main" id="{4EE2CA9E-92D7-4E27-83E8-53A306915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549" y="839278"/>
            <a:ext cx="3122143" cy="2084030"/>
          </a:xfrm>
          <a:prstGeom prst="rect">
            <a:avLst/>
          </a:prstGeom>
        </p:spPr>
      </p:pic>
      <p:sp>
        <p:nvSpPr>
          <p:cNvPr id="17" name="Rectangle 1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octor attending to a patient&#10;&#10;Description automatically generated with low confidence">
            <a:extLst>
              <a:ext uri="{FF2B5EF4-FFF2-40B4-BE49-F238E27FC236}">
                <a16:creationId xmlns:a16="http://schemas.microsoft.com/office/drawing/2014/main" id="{C7D7DF86-A5AE-46F0-AFF2-11267DC6F0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676" y="925202"/>
            <a:ext cx="3252903" cy="1919212"/>
          </a:xfrm>
          <a:prstGeom prst="rect">
            <a:avLst/>
          </a:prstGeom>
        </p:spPr>
      </p:pic>
      <p:sp>
        <p:nvSpPr>
          <p:cNvPr id="19" name="Rectangle 18">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in surgical scrubs attending to a patient&#10;&#10;Description automatically generated with low confidence">
            <a:extLst>
              <a:ext uri="{FF2B5EF4-FFF2-40B4-BE49-F238E27FC236}">
                <a16:creationId xmlns:a16="http://schemas.microsoft.com/office/drawing/2014/main" id="{8034EBF4-FC35-46BE-A7E0-8B2D722E3932}"/>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8313518" y="969930"/>
            <a:ext cx="3252903" cy="1829757"/>
          </a:xfrm>
          <a:prstGeom prst="rect">
            <a:avLst/>
          </a:prstGeom>
        </p:spPr>
      </p:pic>
      <p:sp>
        <p:nvSpPr>
          <p:cNvPr id="21" name="Rectangle 2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octor attending to a patient&#10;&#10;Description automatically generated with low confidence">
            <a:extLst>
              <a:ext uri="{FF2B5EF4-FFF2-40B4-BE49-F238E27FC236}">
                <a16:creationId xmlns:a16="http://schemas.microsoft.com/office/drawing/2014/main" id="{8D6B1C52-C649-7C43-A015-68AF8BD98F3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5112"/>
          <a:stretch/>
        </p:blipFill>
        <p:spPr>
          <a:xfrm>
            <a:off x="622549" y="3929720"/>
            <a:ext cx="3104943" cy="2108578"/>
          </a:xfrm>
          <a:prstGeom prst="rect">
            <a:avLst/>
          </a:prstGeom>
        </p:spPr>
      </p:pic>
      <p:sp>
        <p:nvSpPr>
          <p:cNvPr id="23" name="Rectangle 2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2F39F3-07B8-469C-940C-7F4CEF8CB77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5044"/>
          <a:stretch/>
        </p:blipFill>
        <p:spPr>
          <a:xfrm>
            <a:off x="4405433" y="4209787"/>
            <a:ext cx="3217333" cy="1618966"/>
          </a:xfrm>
          <a:prstGeom prst="rect">
            <a:avLst/>
          </a:prstGeom>
        </p:spPr>
      </p:pic>
      <p:pic>
        <p:nvPicPr>
          <p:cNvPr id="8" name="Picture 7">
            <a:extLst>
              <a:ext uri="{FF2B5EF4-FFF2-40B4-BE49-F238E27FC236}">
                <a16:creationId xmlns:a16="http://schemas.microsoft.com/office/drawing/2014/main" id="{BB7E120E-2463-4E06-B9A1-BBF3336DEA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13518" y="4288150"/>
            <a:ext cx="3252903" cy="1398748"/>
          </a:xfrm>
          <a:prstGeom prst="rect">
            <a:avLst/>
          </a:prstGeom>
        </p:spPr>
      </p:pic>
      <p:pic>
        <p:nvPicPr>
          <p:cNvPr id="2" name="Picture 1">
            <a:extLst>
              <a:ext uri="{FF2B5EF4-FFF2-40B4-BE49-F238E27FC236}">
                <a16:creationId xmlns:a16="http://schemas.microsoft.com/office/drawing/2014/main" id="{7130D497-71E1-7DD8-8AB0-4768298A20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7620"/>
            <a:ext cx="12192000" cy="6850380"/>
          </a:xfrm>
          <a:prstGeom prst="rect">
            <a:avLst/>
          </a:prstGeom>
        </p:spPr>
      </p:pic>
    </p:spTree>
    <p:extLst>
      <p:ext uri="{BB962C8B-B14F-4D97-AF65-F5344CB8AC3E}">
        <p14:creationId xmlns:p14="http://schemas.microsoft.com/office/powerpoint/2010/main" val="167068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59081-FC83-0CFD-D684-4C61F5D4B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209" t="-1" r="17727" b="1704"/>
          <a:stretch/>
        </p:blipFill>
        <p:spPr>
          <a:xfrm>
            <a:off x="5486400" y="472161"/>
            <a:ext cx="6566976" cy="6140306"/>
          </a:xfrm>
          <a:prstGeom prst="rect">
            <a:avLst/>
          </a:prstGeom>
        </p:spPr>
      </p:pic>
      <p:pic>
        <p:nvPicPr>
          <p:cNvPr id="4" name="Picture 3">
            <a:extLst>
              <a:ext uri="{FF2B5EF4-FFF2-40B4-BE49-F238E27FC236}">
                <a16:creationId xmlns:a16="http://schemas.microsoft.com/office/drawing/2014/main" id="{AD086CE7-3DC9-2992-94EC-FCAB544604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434" r="12434"/>
          <a:stretch/>
        </p:blipFill>
        <p:spPr>
          <a:xfrm>
            <a:off x="152400" y="3670216"/>
            <a:ext cx="5170598" cy="2942251"/>
          </a:xfrm>
          <a:prstGeom prst="rect">
            <a:avLst/>
          </a:prstGeom>
        </p:spPr>
      </p:pic>
      <p:pic>
        <p:nvPicPr>
          <p:cNvPr id="6" name="Picture 5">
            <a:extLst>
              <a:ext uri="{FF2B5EF4-FFF2-40B4-BE49-F238E27FC236}">
                <a16:creationId xmlns:a16="http://schemas.microsoft.com/office/drawing/2014/main" id="{6E2270FA-AA86-BA7C-201E-93FEF85DFF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r="1498" b="2303"/>
          <a:stretch/>
        </p:blipFill>
        <p:spPr>
          <a:xfrm>
            <a:off x="152400" y="472160"/>
            <a:ext cx="5170598" cy="3033039"/>
          </a:xfrm>
          <a:prstGeom prst="rect">
            <a:avLst/>
          </a:prstGeom>
        </p:spPr>
      </p:pic>
    </p:spTree>
    <p:extLst>
      <p:ext uri="{BB962C8B-B14F-4D97-AF65-F5344CB8AC3E}">
        <p14:creationId xmlns:p14="http://schemas.microsoft.com/office/powerpoint/2010/main" val="88570691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29404</TotalTime>
  <Words>977</Words>
  <Application>Microsoft Macintosh PowerPoint</Application>
  <PresentationFormat>Widescreen</PresentationFormat>
  <Paragraphs>79</Paragraphs>
  <Slides>17</Slides>
  <Notes>10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Avenir Next</vt:lpstr>
      <vt:lpstr>Avenir Next Medium</vt:lpstr>
      <vt:lpstr>Calibri</vt:lpstr>
      <vt:lpstr>1_Office Theme</vt:lpstr>
      <vt:lpstr>3_Office Theme</vt:lpstr>
      <vt:lpstr>2_Office Theme</vt:lpstr>
      <vt:lpstr>Integrated Spiritual Support in a Comprehensive Health Care Platform</vt:lpstr>
      <vt:lpstr>The TLC Mission</vt:lpstr>
      <vt:lpstr>PowerPoint Presentation</vt:lpstr>
      <vt:lpstr>Patients: Spiritual/Psychosocial Support</vt:lpstr>
      <vt:lpstr>PowerPoint Presentation</vt:lpstr>
      <vt:lpstr>PowerPoint Presentation</vt:lpstr>
      <vt:lpstr>Patients: Respiratory Support</vt:lpstr>
      <vt:lpstr>PowerPoint Presentation</vt:lpstr>
      <vt:lpstr>PowerPoint Presentation</vt:lpstr>
      <vt:lpstr>Families: Relational/Spiritual Support</vt:lpstr>
      <vt:lpstr>PowerPoint Presentation</vt:lpstr>
      <vt:lpstr>PowerPoint Presentation</vt:lpstr>
      <vt:lpstr>PowerPoint Presentation</vt:lpstr>
      <vt:lpstr>Staff: Spiritual Rhythms and Counseling </vt:lpstr>
      <vt:lpstr>PowerPoint Presentation</vt:lpstr>
      <vt:lpstr>Compassion: The Heartbeat of Faith</vt:lpstr>
      <vt:lpstr>PowerPoint Presentation</vt:lpstr>
    </vt:vector>
  </TitlesOfParts>
  <Manager/>
  <Company>The Luke Commission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Thorsen, Viva (CDC/DDPHSIS/CGH/DGHT)</dc:creator>
  <cp:keywords/>
  <dc:description/>
  <cp:lastModifiedBy>Echo Vanderwal</cp:lastModifiedBy>
  <cp:revision>748</cp:revision>
  <cp:lastPrinted>2022-01-13T09:25:09Z</cp:lastPrinted>
  <dcterms:created xsi:type="dcterms:W3CDTF">2013-08-23T09:53:16Z</dcterms:created>
  <dcterms:modified xsi:type="dcterms:W3CDTF">2022-08-24T13:30:35Z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2022-08-22T16:48:36Z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b1569163-8720-460e-b26c-d57bdbf1d6c8</vt:lpwstr>
  </property>
  <property fmtid="{D5CDD505-2E9C-101B-9397-08002B2CF9AE}" pid="8" name="MSIP_Label_7b94a7b8-f06c-4dfe-bdcc-9b548fd58c31_ContentBits">
    <vt:lpwstr>0</vt:lpwstr>
  </property>
</Properties>
</file>