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33"/>
  </p:notesMasterIdLst>
  <p:handoutMasterIdLst>
    <p:handoutMasterId r:id="rId34"/>
  </p:handoutMasterIdLst>
  <p:sldIdLst>
    <p:sldId id="256" r:id="rId5"/>
    <p:sldId id="298" r:id="rId6"/>
    <p:sldId id="267" r:id="rId7"/>
    <p:sldId id="306" r:id="rId8"/>
    <p:sldId id="286" r:id="rId9"/>
    <p:sldId id="269" r:id="rId10"/>
    <p:sldId id="302" r:id="rId11"/>
    <p:sldId id="303" r:id="rId12"/>
    <p:sldId id="289" r:id="rId13"/>
    <p:sldId id="313" r:id="rId14"/>
    <p:sldId id="320" r:id="rId15"/>
    <p:sldId id="319" r:id="rId16"/>
    <p:sldId id="297" r:id="rId17"/>
    <p:sldId id="292" r:id="rId18"/>
    <p:sldId id="308" r:id="rId19"/>
    <p:sldId id="304" r:id="rId20"/>
    <p:sldId id="293" r:id="rId21"/>
    <p:sldId id="295" r:id="rId22"/>
    <p:sldId id="296" r:id="rId23"/>
    <p:sldId id="309" r:id="rId24"/>
    <p:sldId id="277" r:id="rId25"/>
    <p:sldId id="327" r:id="rId26"/>
    <p:sldId id="333" r:id="rId27"/>
    <p:sldId id="281" r:id="rId28"/>
    <p:sldId id="310" r:id="rId29"/>
    <p:sldId id="301" r:id="rId30"/>
    <p:sldId id="305" r:id="rId31"/>
    <p:sldId id="3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rsen, Viva (CDC/DDPHSIS/CGH/DGHT)" initials="TV(" lastIdx="16" clrIdx="0">
    <p:extLst>
      <p:ext uri="{19B8F6BF-5375-455C-9EA6-DF929625EA0E}">
        <p15:presenceInfo xmlns:p15="http://schemas.microsoft.com/office/powerpoint/2012/main" userId="S::vcc5@cdc.gov::77c1d568-dd3f-433d-b902-1dd46ec140af" providerId="AD"/>
      </p:ext>
    </p:extLst>
  </p:cmAuthor>
  <p:cmAuthor id="2" name="Andrea Uehling" initials="AU" lastIdx="26" clrIdx="1">
    <p:extLst>
      <p:ext uri="{19B8F6BF-5375-455C-9EA6-DF929625EA0E}">
        <p15:presenceInfo xmlns:p15="http://schemas.microsoft.com/office/powerpoint/2012/main" userId="S-1-5-21-1630766965-14560760-1228025406-2164" providerId="AD"/>
      </p:ext>
    </p:extLst>
  </p:cmAuthor>
  <p:cmAuthor id="3" name="Shabbir Ismail" initials="SI" lastIdx="7" clrIdx="2">
    <p:extLst>
      <p:ext uri="{19B8F6BF-5375-455C-9EA6-DF929625EA0E}">
        <p15:presenceInfo xmlns:p15="http://schemas.microsoft.com/office/powerpoint/2012/main" userId="S-1-5-21-1630766965-14560760-1228025406-7978" providerId="AD"/>
      </p:ext>
    </p:extLst>
  </p:cmAuthor>
  <p:cmAuthor id="4" name="Shobana Ramachandran" initials="SR" lastIdx="0" clrIdx="3">
    <p:extLst>
      <p:ext uri="{19B8F6BF-5375-455C-9EA6-DF929625EA0E}">
        <p15:presenceInfo xmlns:p15="http://schemas.microsoft.com/office/powerpoint/2012/main" userId="S-1-5-21-1630766965-14560760-1228025406-6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72256" autoAdjust="0"/>
  </p:normalViewPr>
  <p:slideViewPr>
    <p:cSldViewPr snapToGrid="0" snapToObjects="1">
      <p:cViewPr varScale="1">
        <p:scale>
          <a:sx n="53" d="100"/>
          <a:sy n="53" d="100"/>
        </p:scale>
        <p:origin x="1504" y="32"/>
      </p:cViewPr>
      <p:guideLst/>
    </p:cSldViewPr>
  </p:slideViewPr>
  <p:notesTextViewPr>
    <p:cViewPr>
      <p:scale>
        <a:sx n="1" d="1"/>
        <a:sy n="1" d="1"/>
      </p:scale>
      <p:origin x="0" y="0"/>
    </p:cViewPr>
  </p:notesTextViewPr>
  <p:notesViewPr>
    <p:cSldViewPr snapToGrid="0" snapToObjects="1">
      <p:cViewPr varScale="1">
        <p:scale>
          <a:sx n="95" d="100"/>
          <a:sy n="95" d="100"/>
        </p:scale>
        <p:origin x="276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bbir Ismail" userId="494c2d49-3f60-4cc4-8010-6aa9a5a236de" providerId="ADAL" clId="{1CE124E1-40EB-4A75-8A54-1ADC7A296F87}"/>
    <pc:docChg chg="undo custSel modSld sldOrd">
      <pc:chgData name="Shabbir Ismail" userId="494c2d49-3f60-4cc4-8010-6aa9a5a236de" providerId="ADAL" clId="{1CE124E1-40EB-4A75-8A54-1ADC7A296F87}" dt="2022-05-18T00:20:54.114" v="944" actId="6549"/>
      <pc:docMkLst>
        <pc:docMk/>
      </pc:docMkLst>
      <pc:sldChg chg="modSp">
        <pc:chgData name="Shabbir Ismail" userId="494c2d49-3f60-4cc4-8010-6aa9a5a236de" providerId="ADAL" clId="{1CE124E1-40EB-4A75-8A54-1ADC7A296F87}" dt="2022-05-17T16:22:53.348" v="778" actId="114"/>
        <pc:sldMkLst>
          <pc:docMk/>
          <pc:sldMk cId="240618380" sldId="269"/>
        </pc:sldMkLst>
        <pc:spChg chg="mod">
          <ac:chgData name="Shabbir Ismail" userId="494c2d49-3f60-4cc4-8010-6aa9a5a236de" providerId="ADAL" clId="{1CE124E1-40EB-4A75-8A54-1ADC7A296F87}" dt="2022-05-17T16:22:53.348" v="778" actId="114"/>
          <ac:spMkLst>
            <pc:docMk/>
            <pc:sldMk cId="240618380" sldId="269"/>
            <ac:spMk id="2" creationId="{00000000-0000-0000-0000-000000000000}"/>
          </ac:spMkLst>
        </pc:spChg>
      </pc:sldChg>
      <pc:sldChg chg="modSp">
        <pc:chgData name="Shabbir Ismail" userId="494c2d49-3f60-4cc4-8010-6aa9a5a236de" providerId="ADAL" clId="{1CE124E1-40EB-4A75-8A54-1ADC7A296F87}" dt="2022-05-17T21:03:46.240" v="934" actId="20577"/>
        <pc:sldMkLst>
          <pc:docMk/>
          <pc:sldMk cId="2274765852" sldId="293"/>
        </pc:sldMkLst>
        <pc:spChg chg="mod">
          <ac:chgData name="Shabbir Ismail" userId="494c2d49-3f60-4cc4-8010-6aa9a5a236de" providerId="ADAL" clId="{1CE124E1-40EB-4A75-8A54-1ADC7A296F87}" dt="2022-05-17T21:03:46.240" v="934" actId="20577"/>
          <ac:spMkLst>
            <pc:docMk/>
            <pc:sldMk cId="2274765852" sldId="293"/>
            <ac:spMk id="3" creationId="{00000000-0000-0000-0000-000000000000}"/>
          </ac:spMkLst>
        </pc:spChg>
        <pc:spChg chg="mod">
          <ac:chgData name="Shabbir Ismail" userId="494c2d49-3f60-4cc4-8010-6aa9a5a236de" providerId="ADAL" clId="{1CE124E1-40EB-4A75-8A54-1ADC7A296F87}" dt="2022-05-17T20:48:30.768" v="933" actId="115"/>
          <ac:spMkLst>
            <pc:docMk/>
            <pc:sldMk cId="2274765852" sldId="293"/>
            <ac:spMk id="4" creationId="{E2DD4DAD-7BAD-4139-9228-86F02B66D888}"/>
          </ac:spMkLst>
        </pc:spChg>
      </pc:sldChg>
      <pc:sldChg chg="modSp">
        <pc:chgData name="Shabbir Ismail" userId="494c2d49-3f60-4cc4-8010-6aa9a5a236de" providerId="ADAL" clId="{1CE124E1-40EB-4A75-8A54-1ADC7A296F87}" dt="2022-05-17T19:43:28.827" v="880" actId="113"/>
        <pc:sldMkLst>
          <pc:docMk/>
          <pc:sldMk cId="857205780" sldId="295"/>
        </pc:sldMkLst>
        <pc:graphicFrameChg chg="mod">
          <ac:chgData name="Shabbir Ismail" userId="494c2d49-3f60-4cc4-8010-6aa9a5a236de" providerId="ADAL" clId="{1CE124E1-40EB-4A75-8A54-1ADC7A296F87}" dt="2022-05-17T19:43:28.827" v="880" actId="113"/>
          <ac:graphicFrameMkLst>
            <pc:docMk/>
            <pc:sldMk cId="857205780" sldId="295"/>
            <ac:graphicFrameMk id="2" creationId="{64E4CD4B-D9B0-42B7-94C9-BF1B8B3B6986}"/>
          </ac:graphicFrameMkLst>
        </pc:graphicFrameChg>
      </pc:sldChg>
      <pc:sldChg chg="modSp">
        <pc:chgData name="Shabbir Ismail" userId="494c2d49-3f60-4cc4-8010-6aa9a5a236de" providerId="ADAL" clId="{1CE124E1-40EB-4A75-8A54-1ADC7A296F87}" dt="2022-05-17T20:25:09.446" v="927" actId="114"/>
        <pc:sldMkLst>
          <pc:docMk/>
          <pc:sldMk cId="53894478" sldId="297"/>
        </pc:sldMkLst>
        <pc:spChg chg="mod">
          <ac:chgData name="Shabbir Ismail" userId="494c2d49-3f60-4cc4-8010-6aa9a5a236de" providerId="ADAL" clId="{1CE124E1-40EB-4A75-8A54-1ADC7A296F87}" dt="2022-05-17T20:25:09.446" v="927" actId="114"/>
          <ac:spMkLst>
            <pc:docMk/>
            <pc:sldMk cId="53894478" sldId="297"/>
            <ac:spMk id="3" creationId="{E3A6F821-E472-4AFF-A209-F611BD1187BC}"/>
          </ac:spMkLst>
        </pc:spChg>
      </pc:sldChg>
      <pc:sldChg chg="modSp">
        <pc:chgData name="Shabbir Ismail" userId="494c2d49-3f60-4cc4-8010-6aa9a5a236de" providerId="ADAL" clId="{1CE124E1-40EB-4A75-8A54-1ADC7A296F87}" dt="2022-05-17T19:53:54.200" v="889" actId="20578"/>
        <pc:sldMkLst>
          <pc:docMk/>
          <pc:sldMk cId="1130441420" sldId="298"/>
        </pc:sldMkLst>
        <pc:spChg chg="mod">
          <ac:chgData name="Shabbir Ismail" userId="494c2d49-3f60-4cc4-8010-6aa9a5a236de" providerId="ADAL" clId="{1CE124E1-40EB-4A75-8A54-1ADC7A296F87}" dt="2022-05-17T19:53:54.200" v="889" actId="20578"/>
          <ac:spMkLst>
            <pc:docMk/>
            <pc:sldMk cId="1130441420" sldId="298"/>
            <ac:spMk id="3" creationId="{9D69D514-044F-4142-8091-E9A1A6455C47}"/>
          </ac:spMkLst>
        </pc:spChg>
      </pc:sldChg>
      <pc:sldChg chg="modSp ord">
        <pc:chgData name="Shabbir Ismail" userId="494c2d49-3f60-4cc4-8010-6aa9a5a236de" providerId="ADAL" clId="{1CE124E1-40EB-4A75-8A54-1ADC7A296F87}" dt="2022-05-17T21:14:21.354" v="939"/>
        <pc:sldMkLst>
          <pc:docMk/>
          <pc:sldMk cId="341089018" sldId="301"/>
        </pc:sldMkLst>
        <pc:spChg chg="mod">
          <ac:chgData name="Shabbir Ismail" userId="494c2d49-3f60-4cc4-8010-6aa9a5a236de" providerId="ADAL" clId="{1CE124E1-40EB-4A75-8A54-1ADC7A296F87}" dt="2022-05-17T16:03:04.322" v="109" actId="6549"/>
          <ac:spMkLst>
            <pc:docMk/>
            <pc:sldMk cId="341089018" sldId="301"/>
            <ac:spMk id="3" creationId="{91256199-5D8B-4035-8415-83B1F331EE7C}"/>
          </ac:spMkLst>
        </pc:spChg>
      </pc:sldChg>
      <pc:sldChg chg="modSp">
        <pc:chgData name="Shabbir Ismail" userId="494c2d49-3f60-4cc4-8010-6aa9a5a236de" providerId="ADAL" clId="{1CE124E1-40EB-4A75-8A54-1ADC7A296F87}" dt="2022-05-17T16:25:30.651" v="780" actId="114"/>
        <pc:sldMkLst>
          <pc:docMk/>
          <pc:sldMk cId="2809864263" sldId="303"/>
        </pc:sldMkLst>
        <pc:spChg chg="mod">
          <ac:chgData name="Shabbir Ismail" userId="494c2d49-3f60-4cc4-8010-6aa9a5a236de" providerId="ADAL" clId="{1CE124E1-40EB-4A75-8A54-1ADC7A296F87}" dt="2022-05-17T16:25:30.651" v="780" actId="114"/>
          <ac:spMkLst>
            <pc:docMk/>
            <pc:sldMk cId="2809864263" sldId="303"/>
            <ac:spMk id="3" creationId="{5037DAE0-AF49-4B97-A7BD-659674BF9FF8}"/>
          </ac:spMkLst>
        </pc:spChg>
      </pc:sldChg>
      <pc:sldChg chg="modSp">
        <pc:chgData name="Shabbir Ismail" userId="494c2d49-3f60-4cc4-8010-6aa9a5a236de" providerId="ADAL" clId="{1CE124E1-40EB-4A75-8A54-1ADC7A296F87}" dt="2022-05-17T20:47:25.096" v="930" actId="114"/>
        <pc:sldMkLst>
          <pc:docMk/>
          <pc:sldMk cId="2500578540" sldId="304"/>
        </pc:sldMkLst>
        <pc:spChg chg="mod">
          <ac:chgData name="Shabbir Ismail" userId="494c2d49-3f60-4cc4-8010-6aa9a5a236de" providerId="ADAL" clId="{1CE124E1-40EB-4A75-8A54-1ADC7A296F87}" dt="2022-05-17T20:47:25.096" v="930" actId="114"/>
          <ac:spMkLst>
            <pc:docMk/>
            <pc:sldMk cId="2500578540" sldId="304"/>
            <ac:spMk id="3" creationId="{7AD76E18-A42C-47CC-BB56-344DDC6EB2EA}"/>
          </ac:spMkLst>
        </pc:spChg>
      </pc:sldChg>
      <pc:sldChg chg="modSp ord modNotesTx">
        <pc:chgData name="Shabbir Ismail" userId="494c2d49-3f60-4cc4-8010-6aa9a5a236de" providerId="ADAL" clId="{1CE124E1-40EB-4A75-8A54-1ADC7A296F87}" dt="2022-05-17T21:16:13.493" v="943" actId="20577"/>
        <pc:sldMkLst>
          <pc:docMk/>
          <pc:sldMk cId="2431777585" sldId="305"/>
        </pc:sldMkLst>
        <pc:spChg chg="mod">
          <ac:chgData name="Shabbir Ismail" userId="494c2d49-3f60-4cc4-8010-6aa9a5a236de" providerId="ADAL" clId="{1CE124E1-40EB-4A75-8A54-1ADC7A296F87}" dt="2022-05-17T21:16:13.493" v="943" actId="20577"/>
          <ac:spMkLst>
            <pc:docMk/>
            <pc:sldMk cId="2431777585" sldId="305"/>
            <ac:spMk id="3" creationId="{1374A783-AEC5-408C-B35A-5E5B974D8717}"/>
          </ac:spMkLst>
        </pc:spChg>
      </pc:sldChg>
      <pc:sldChg chg="modNotesTx">
        <pc:chgData name="Shabbir Ismail" userId="494c2d49-3f60-4cc4-8010-6aa9a5a236de" providerId="ADAL" clId="{1CE124E1-40EB-4A75-8A54-1ADC7A296F87}" dt="2022-05-18T00:20:54.114" v="944" actId="6549"/>
        <pc:sldMkLst>
          <pc:docMk/>
          <pc:sldMk cId="3123061242" sldId="31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'All Patients WHO CD4'!$H$1</c:f>
              <c:strCache>
                <c:ptCount val="1"/>
                <c:pt idx="0">
                  <c:v>Total patients classified as AHD </c:v>
                </c:pt>
              </c:strCache>
            </c:strRef>
          </c:tx>
          <c:spPr>
            <a:ln w="76200" cap="rnd">
              <a:solidFill>
                <a:sysClr val="windowText" lastClr="000000">
                  <a:lumMod val="50000"/>
                  <a:lumOff val="50000"/>
                </a:sysClr>
              </a:solidFill>
              <a:round/>
            </a:ln>
            <a:effectLst/>
          </c:spPr>
          <c:marker>
            <c:symbol val="none"/>
          </c:marker>
          <c:cat>
            <c:numRef>
              <c:f>'All Patients WHO CD4'!$A$2:$A$13</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'All Patients WHO CD4'!$H$2:$H$13</c:f>
              <c:numCache>
                <c:formatCode>_(* #,##0_);_(* \(#,##0\);_(* "-"??_);_(@_)</c:formatCode>
                <c:ptCount val="12"/>
                <c:pt idx="0">
                  <c:v>281</c:v>
                </c:pt>
                <c:pt idx="1">
                  <c:v>335</c:v>
                </c:pt>
                <c:pt idx="2">
                  <c:v>484</c:v>
                </c:pt>
                <c:pt idx="3">
                  <c:v>517</c:v>
                </c:pt>
                <c:pt idx="4">
                  <c:v>486</c:v>
                </c:pt>
                <c:pt idx="5">
                  <c:v>609</c:v>
                </c:pt>
                <c:pt idx="6">
                  <c:v>712</c:v>
                </c:pt>
                <c:pt idx="7">
                  <c:v>636</c:v>
                </c:pt>
                <c:pt idx="8">
                  <c:v>977</c:v>
                </c:pt>
                <c:pt idx="9">
                  <c:v>643</c:v>
                </c:pt>
                <c:pt idx="10">
                  <c:v>484</c:v>
                </c:pt>
                <c:pt idx="11">
                  <c:v>647</c:v>
                </c:pt>
              </c:numCache>
            </c:numRef>
          </c:val>
          <c:smooth val="0"/>
          <c:extLst>
            <c:ext xmlns:c16="http://schemas.microsoft.com/office/drawing/2014/chart" uri="{C3380CC4-5D6E-409C-BE32-E72D297353CC}">
              <c16:uniqueId val="{00000000-FA9C-4D21-9F7F-9FB406129996}"/>
            </c:ext>
          </c:extLst>
        </c:ser>
        <c:dLbls>
          <c:showLegendKey val="0"/>
          <c:showVal val="0"/>
          <c:showCatName val="0"/>
          <c:showSerName val="0"/>
          <c:showPercent val="0"/>
          <c:showBubbleSize val="0"/>
        </c:dLbls>
        <c:smooth val="0"/>
        <c:axId val="907059744"/>
        <c:axId val="903386240"/>
      </c:lineChart>
      <c:dateAx>
        <c:axId val="9070597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Calibri Light" panose="020F0302020204030204" pitchFamily="34" charset="0"/>
              </a:defRPr>
            </a:pPr>
            <a:endParaRPr lang="en-US"/>
          </a:p>
        </c:txPr>
        <c:crossAx val="903386240"/>
        <c:crosses val="autoZero"/>
        <c:auto val="1"/>
        <c:lblOffset val="100"/>
        <c:baseTimeUnit val="months"/>
      </c:dateAx>
      <c:valAx>
        <c:axId val="903386240"/>
        <c:scaling>
          <c:orientation val="minMax"/>
          <c:max val="1000"/>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Calibri Light" panose="020F0302020204030204" pitchFamily="34" charset="0"/>
              </a:defRPr>
            </a:pPr>
            <a:endParaRPr lang="en-US"/>
          </a:p>
        </c:txPr>
        <c:crossAx val="907059744"/>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Calibri Light" panose="020F03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36006540839989E-2"/>
          <c:y val="3.0233279831449834E-2"/>
          <c:w val="0.93723290967600459"/>
          <c:h val="0.8955818084781022"/>
        </c:manualLayout>
      </c:layout>
      <c:barChart>
        <c:barDir val="col"/>
        <c:grouping val="clustered"/>
        <c:varyColors val="0"/>
        <c:ser>
          <c:idx val="0"/>
          <c:order val="0"/>
          <c:tx>
            <c:strRef>
              <c:f>'CI, CM, and TB Co-Infection'!$C$15</c:f>
              <c:strCache>
                <c:ptCount val="1"/>
                <c:pt idx="0">
                  <c:v>% of AHD patients co-infected with CM</c:v>
                </c:pt>
              </c:strCache>
            </c:strRef>
          </c:tx>
          <c:spPr>
            <a:noFill/>
            <a:ln>
              <a:noFill/>
            </a:ln>
            <a:effectLst/>
          </c:spPr>
          <c:invertIfNegative val="0"/>
          <c:errBars>
            <c:errBarType val="minus"/>
            <c:errValType val="percentage"/>
            <c:noEndCap val="1"/>
            <c:val val="100"/>
            <c:spPr>
              <a:noFill/>
              <a:ln w="9525" cap="flat" cmpd="sng" algn="ctr">
                <a:solidFill>
                  <a:schemeClr val="accent1"/>
                </a:solidFill>
                <a:round/>
                <a:headEnd type="oval" w="lg" len="lg"/>
              </a:ln>
              <a:effectLst/>
            </c:spPr>
          </c:errBars>
          <c:cat>
            <c:numRef>
              <c:f>'CI, CM, and TB Co-Infection'!$A$16:$A$27</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'CI, CM, and TB Co-Infection'!$C$16:$C$27</c:f>
              <c:numCache>
                <c:formatCode>0%</c:formatCode>
                <c:ptCount val="12"/>
                <c:pt idx="0">
                  <c:v>8.5409252669039148E-2</c:v>
                </c:pt>
                <c:pt idx="1">
                  <c:v>9.2537313432835819E-2</c:v>
                </c:pt>
                <c:pt idx="2">
                  <c:v>7.6446280991735532E-2</c:v>
                </c:pt>
                <c:pt idx="3">
                  <c:v>5.9961315280464215E-2</c:v>
                </c:pt>
                <c:pt idx="4">
                  <c:v>2.2633744855967079E-2</c:v>
                </c:pt>
                <c:pt idx="5">
                  <c:v>6.4039408866995079E-2</c:v>
                </c:pt>
                <c:pt idx="6">
                  <c:v>3.51123595505618E-2</c:v>
                </c:pt>
                <c:pt idx="7">
                  <c:v>4.2452830188679243E-2</c:v>
                </c:pt>
                <c:pt idx="8">
                  <c:v>3.9918116683725691E-2</c:v>
                </c:pt>
                <c:pt idx="9">
                  <c:v>2.177293934681182E-2</c:v>
                </c:pt>
                <c:pt idx="10">
                  <c:v>2.2727272727272728E-2</c:v>
                </c:pt>
                <c:pt idx="11">
                  <c:v>5.1004636785162288E-2</c:v>
                </c:pt>
              </c:numCache>
            </c:numRef>
          </c:val>
          <c:extLst>
            <c:ext xmlns:c16="http://schemas.microsoft.com/office/drawing/2014/chart" uri="{C3380CC4-5D6E-409C-BE32-E72D297353CC}">
              <c16:uniqueId val="{00000000-E166-4C47-B14C-EC130D98BD1C}"/>
            </c:ext>
          </c:extLst>
        </c:ser>
        <c:ser>
          <c:idx val="1"/>
          <c:order val="1"/>
          <c:tx>
            <c:strRef>
              <c:f>'CI, CM, and TB Co-Infection'!$D$15</c:f>
              <c:strCache>
                <c:ptCount val="1"/>
                <c:pt idx="0">
                  <c:v>% of AHD patients co-infected with TB</c:v>
                </c:pt>
              </c:strCache>
            </c:strRef>
          </c:tx>
          <c:spPr>
            <a:noFill/>
            <a:ln>
              <a:noFill/>
            </a:ln>
            <a:effectLst/>
          </c:spPr>
          <c:invertIfNegative val="0"/>
          <c:errBars>
            <c:errBarType val="minus"/>
            <c:errValType val="percentage"/>
            <c:noEndCap val="1"/>
            <c:val val="100"/>
            <c:spPr>
              <a:noFill/>
              <a:ln w="9525" cap="flat" cmpd="sng" algn="ctr">
                <a:solidFill>
                  <a:schemeClr val="accent4"/>
                </a:solidFill>
                <a:round/>
                <a:headEnd type="oval" w="lg" len="lg"/>
              </a:ln>
              <a:effectLst/>
            </c:spPr>
          </c:errBars>
          <c:cat>
            <c:numRef>
              <c:f>'CI, CM, and TB Co-Infection'!$A$16:$A$27</c:f>
              <c:numCache>
                <c:formatCode>mmm\-yy</c:formatCode>
                <c:ptCount val="12"/>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numCache>
            </c:numRef>
          </c:cat>
          <c:val>
            <c:numRef>
              <c:f>'CI, CM, and TB Co-Infection'!$D$16:$D$27</c:f>
              <c:numCache>
                <c:formatCode>0%</c:formatCode>
                <c:ptCount val="12"/>
                <c:pt idx="0">
                  <c:v>0.10676156583629894</c:v>
                </c:pt>
                <c:pt idx="1">
                  <c:v>0.1253731343283582</c:v>
                </c:pt>
                <c:pt idx="2">
                  <c:v>4.9586776859504134E-2</c:v>
                </c:pt>
                <c:pt idx="3">
                  <c:v>8.3172147001934232E-2</c:v>
                </c:pt>
                <c:pt idx="4">
                  <c:v>5.7613168724279837E-2</c:v>
                </c:pt>
                <c:pt idx="5">
                  <c:v>7.3891625615763554E-2</c:v>
                </c:pt>
                <c:pt idx="6">
                  <c:v>5.1966292134831463E-2</c:v>
                </c:pt>
                <c:pt idx="7">
                  <c:v>6.1320754716981132E-2</c:v>
                </c:pt>
                <c:pt idx="8">
                  <c:v>4.2988741044012284E-2</c:v>
                </c:pt>
                <c:pt idx="9">
                  <c:v>5.909797822706065E-2</c:v>
                </c:pt>
                <c:pt idx="10">
                  <c:v>6.4049586776859499E-2</c:v>
                </c:pt>
                <c:pt idx="11">
                  <c:v>8.0370942812983001E-2</c:v>
                </c:pt>
              </c:numCache>
            </c:numRef>
          </c:val>
          <c:extLst>
            <c:ext xmlns:c16="http://schemas.microsoft.com/office/drawing/2014/chart" uri="{C3380CC4-5D6E-409C-BE32-E72D297353CC}">
              <c16:uniqueId val="{00000001-E166-4C47-B14C-EC130D98BD1C}"/>
            </c:ext>
          </c:extLst>
        </c:ser>
        <c:dLbls>
          <c:showLegendKey val="0"/>
          <c:showVal val="0"/>
          <c:showCatName val="0"/>
          <c:showSerName val="0"/>
          <c:showPercent val="0"/>
          <c:showBubbleSize val="0"/>
        </c:dLbls>
        <c:gapWidth val="219"/>
        <c:overlap val="-27"/>
        <c:axId val="1298442640"/>
        <c:axId val="1384188752"/>
      </c:barChart>
      <c:dateAx>
        <c:axId val="129844264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4188752"/>
        <c:crosses val="autoZero"/>
        <c:auto val="1"/>
        <c:lblOffset val="100"/>
        <c:baseTimeUnit val="months"/>
      </c:dateAx>
      <c:valAx>
        <c:axId val="1384188752"/>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844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805464229153"/>
          <c:y val="8.078249438976419E-2"/>
          <c:w val="0.75925860848813953"/>
          <c:h val="0.72645084506314561"/>
        </c:manualLayout>
      </c:layout>
      <c:barChart>
        <c:barDir val="col"/>
        <c:grouping val="stacked"/>
        <c:varyColors val="0"/>
        <c:ser>
          <c:idx val="0"/>
          <c:order val="0"/>
          <c:tx>
            <c:strRef>
              <c:f>'Yield TZ age and gender'!$D$54</c:f>
              <c:strCache>
                <c:ptCount val="1"/>
                <c:pt idx="0">
                  <c:v>Tested HIV negative </c:v>
                </c:pt>
              </c:strCache>
            </c:strRef>
          </c:tx>
          <c:spPr>
            <a:solidFill>
              <a:schemeClr val="accent6">
                <a:lumMod val="75000"/>
              </a:schemeClr>
            </a:solidFill>
            <a:ln>
              <a:noFill/>
            </a:ln>
            <a:effectLst/>
          </c:spPr>
          <c:invertIfNegative val="0"/>
          <c:cat>
            <c:multiLvlStrRef>
              <c:f>'Yield TZ age and gender'!$E$52:$AD$53</c:f>
              <c:multiLvlStrCache>
                <c:ptCount val="26"/>
                <c:lvl>
                  <c:pt idx="0">
                    <c:v>M</c:v>
                  </c:pt>
                  <c:pt idx="1">
                    <c:v>F</c:v>
                  </c:pt>
                  <c:pt idx="2">
                    <c:v>M</c:v>
                  </c:pt>
                  <c:pt idx="3">
                    <c:v>F</c:v>
                  </c:pt>
                  <c:pt idx="4">
                    <c:v>M</c:v>
                  </c:pt>
                  <c:pt idx="5">
                    <c:v>F</c:v>
                  </c:pt>
                  <c:pt idx="6">
                    <c:v>M</c:v>
                  </c:pt>
                  <c:pt idx="7">
                    <c:v>F</c:v>
                  </c:pt>
                  <c:pt idx="8">
                    <c:v>M</c:v>
                  </c:pt>
                  <c:pt idx="9">
                    <c:v>F</c:v>
                  </c:pt>
                  <c:pt idx="10">
                    <c:v>M</c:v>
                  </c:pt>
                  <c:pt idx="11">
                    <c:v>F</c:v>
                  </c:pt>
                  <c:pt idx="12">
                    <c:v>M</c:v>
                  </c:pt>
                  <c:pt idx="13">
                    <c:v>F</c:v>
                  </c:pt>
                  <c:pt idx="14">
                    <c:v>M</c:v>
                  </c:pt>
                  <c:pt idx="15">
                    <c:v>F</c:v>
                  </c:pt>
                  <c:pt idx="16">
                    <c:v>M</c:v>
                  </c:pt>
                  <c:pt idx="17">
                    <c:v>F</c:v>
                  </c:pt>
                  <c:pt idx="18">
                    <c:v>M</c:v>
                  </c:pt>
                  <c:pt idx="19">
                    <c:v>F</c:v>
                  </c:pt>
                  <c:pt idx="20">
                    <c:v>M</c:v>
                  </c:pt>
                  <c:pt idx="21">
                    <c:v>F</c:v>
                  </c:pt>
                  <c:pt idx="22">
                    <c:v>M</c:v>
                  </c:pt>
                  <c:pt idx="23">
                    <c:v>F</c:v>
                  </c:pt>
                  <c:pt idx="24">
                    <c:v>M</c:v>
                  </c:pt>
                  <c:pt idx="25">
                    <c:v>F</c:v>
                  </c:pt>
                </c:lvl>
                <c:lvl>
                  <c:pt idx="0">
                    <c:v>&lt;1</c:v>
                  </c:pt>
                  <c:pt idx="2">
                    <c:v>1-4</c:v>
                  </c:pt>
                  <c:pt idx="4">
                    <c:v>5-9</c:v>
                  </c:pt>
                  <c:pt idx="6">
                    <c:v>10-14</c:v>
                  </c:pt>
                  <c:pt idx="8">
                    <c:v>15-19</c:v>
                  </c:pt>
                  <c:pt idx="10">
                    <c:v>20-24</c:v>
                  </c:pt>
                  <c:pt idx="12">
                    <c:v>25-29</c:v>
                  </c:pt>
                  <c:pt idx="14">
                    <c:v>30-34</c:v>
                  </c:pt>
                  <c:pt idx="16">
                    <c:v>35-39</c:v>
                  </c:pt>
                  <c:pt idx="18">
                    <c:v>40-44</c:v>
                  </c:pt>
                  <c:pt idx="20">
                    <c:v>45-49</c:v>
                  </c:pt>
                  <c:pt idx="22">
                    <c:v>50+</c:v>
                  </c:pt>
                  <c:pt idx="24">
                    <c:v>Unknown Age</c:v>
                  </c:pt>
                </c:lvl>
              </c:multiLvlStrCache>
            </c:multiLvlStrRef>
          </c:cat>
          <c:val>
            <c:numRef>
              <c:f>'Yield TZ age and gender'!$E$54:$AD$54</c:f>
              <c:numCache>
                <c:formatCode>General</c:formatCode>
                <c:ptCount val="26"/>
                <c:pt idx="0">
                  <c:v>795</c:v>
                </c:pt>
                <c:pt idx="1">
                  <c:v>874</c:v>
                </c:pt>
                <c:pt idx="2">
                  <c:v>7294</c:v>
                </c:pt>
                <c:pt idx="3">
                  <c:v>7519</c:v>
                </c:pt>
                <c:pt idx="4">
                  <c:v>3272</c:v>
                </c:pt>
                <c:pt idx="5">
                  <c:v>3777</c:v>
                </c:pt>
                <c:pt idx="6">
                  <c:v>3846</c:v>
                </c:pt>
                <c:pt idx="7">
                  <c:v>4658</c:v>
                </c:pt>
                <c:pt idx="8">
                  <c:v>4592</c:v>
                </c:pt>
                <c:pt idx="9">
                  <c:v>14128</c:v>
                </c:pt>
                <c:pt idx="10">
                  <c:v>7286</c:v>
                </c:pt>
                <c:pt idx="11">
                  <c:v>17329</c:v>
                </c:pt>
                <c:pt idx="12">
                  <c:v>5848</c:v>
                </c:pt>
                <c:pt idx="13">
                  <c:v>12000</c:v>
                </c:pt>
                <c:pt idx="14">
                  <c:v>4624</c:v>
                </c:pt>
                <c:pt idx="15">
                  <c:v>8791</c:v>
                </c:pt>
                <c:pt idx="16">
                  <c:v>3648</c:v>
                </c:pt>
                <c:pt idx="17">
                  <c:v>6087</c:v>
                </c:pt>
                <c:pt idx="18">
                  <c:v>3055</c:v>
                </c:pt>
                <c:pt idx="19">
                  <c:v>3718</c:v>
                </c:pt>
                <c:pt idx="20">
                  <c:v>2250</c:v>
                </c:pt>
                <c:pt idx="21">
                  <c:v>2411</c:v>
                </c:pt>
                <c:pt idx="22">
                  <c:v>4817</c:v>
                </c:pt>
                <c:pt idx="23">
                  <c:v>4450</c:v>
                </c:pt>
                <c:pt idx="24">
                  <c:v>18663</c:v>
                </c:pt>
                <c:pt idx="25">
                  <c:v>81100</c:v>
                </c:pt>
              </c:numCache>
            </c:numRef>
          </c:val>
          <c:extLst>
            <c:ext xmlns:c16="http://schemas.microsoft.com/office/drawing/2014/chart" uri="{C3380CC4-5D6E-409C-BE32-E72D297353CC}">
              <c16:uniqueId val="{00000000-2DF5-4DA7-A927-393C0651B694}"/>
            </c:ext>
          </c:extLst>
        </c:ser>
        <c:ser>
          <c:idx val="1"/>
          <c:order val="1"/>
          <c:tx>
            <c:strRef>
              <c:f>'Yield TZ age and gender'!$D$55</c:f>
              <c:strCache>
                <c:ptCount val="1"/>
                <c:pt idx="0">
                  <c:v>Tested HIV positive</c:v>
                </c:pt>
              </c:strCache>
            </c:strRef>
          </c:tx>
          <c:spPr>
            <a:solidFill>
              <a:schemeClr val="tx1"/>
            </a:solidFill>
            <a:ln>
              <a:noFill/>
            </a:ln>
            <a:effectLst/>
          </c:spPr>
          <c:invertIfNegative val="0"/>
          <c:cat>
            <c:multiLvlStrRef>
              <c:f>'Yield TZ age and gender'!$E$52:$AD$53</c:f>
              <c:multiLvlStrCache>
                <c:ptCount val="26"/>
                <c:lvl>
                  <c:pt idx="0">
                    <c:v>M</c:v>
                  </c:pt>
                  <c:pt idx="1">
                    <c:v>F</c:v>
                  </c:pt>
                  <c:pt idx="2">
                    <c:v>M</c:v>
                  </c:pt>
                  <c:pt idx="3">
                    <c:v>F</c:v>
                  </c:pt>
                  <c:pt idx="4">
                    <c:v>M</c:v>
                  </c:pt>
                  <c:pt idx="5">
                    <c:v>F</c:v>
                  </c:pt>
                  <c:pt idx="6">
                    <c:v>M</c:v>
                  </c:pt>
                  <c:pt idx="7">
                    <c:v>F</c:v>
                  </c:pt>
                  <c:pt idx="8">
                    <c:v>M</c:v>
                  </c:pt>
                  <c:pt idx="9">
                    <c:v>F</c:v>
                  </c:pt>
                  <c:pt idx="10">
                    <c:v>M</c:v>
                  </c:pt>
                  <c:pt idx="11">
                    <c:v>F</c:v>
                  </c:pt>
                  <c:pt idx="12">
                    <c:v>M</c:v>
                  </c:pt>
                  <c:pt idx="13">
                    <c:v>F</c:v>
                  </c:pt>
                  <c:pt idx="14">
                    <c:v>M</c:v>
                  </c:pt>
                  <c:pt idx="15">
                    <c:v>F</c:v>
                  </c:pt>
                  <c:pt idx="16">
                    <c:v>M</c:v>
                  </c:pt>
                  <c:pt idx="17">
                    <c:v>F</c:v>
                  </c:pt>
                  <c:pt idx="18">
                    <c:v>M</c:v>
                  </c:pt>
                  <c:pt idx="19">
                    <c:v>F</c:v>
                  </c:pt>
                  <c:pt idx="20">
                    <c:v>M</c:v>
                  </c:pt>
                  <c:pt idx="21">
                    <c:v>F</c:v>
                  </c:pt>
                  <c:pt idx="22">
                    <c:v>M</c:v>
                  </c:pt>
                  <c:pt idx="23">
                    <c:v>F</c:v>
                  </c:pt>
                  <c:pt idx="24">
                    <c:v>M</c:v>
                  </c:pt>
                  <c:pt idx="25">
                    <c:v>F</c:v>
                  </c:pt>
                </c:lvl>
                <c:lvl>
                  <c:pt idx="0">
                    <c:v>&lt;1</c:v>
                  </c:pt>
                  <c:pt idx="2">
                    <c:v>1-4</c:v>
                  </c:pt>
                  <c:pt idx="4">
                    <c:v>5-9</c:v>
                  </c:pt>
                  <c:pt idx="6">
                    <c:v>10-14</c:v>
                  </c:pt>
                  <c:pt idx="8">
                    <c:v>15-19</c:v>
                  </c:pt>
                  <c:pt idx="10">
                    <c:v>20-24</c:v>
                  </c:pt>
                  <c:pt idx="12">
                    <c:v>25-29</c:v>
                  </c:pt>
                  <c:pt idx="14">
                    <c:v>30-34</c:v>
                  </c:pt>
                  <c:pt idx="16">
                    <c:v>35-39</c:v>
                  </c:pt>
                  <c:pt idx="18">
                    <c:v>40-44</c:v>
                  </c:pt>
                  <c:pt idx="20">
                    <c:v>45-49</c:v>
                  </c:pt>
                  <c:pt idx="22">
                    <c:v>50+</c:v>
                  </c:pt>
                  <c:pt idx="24">
                    <c:v>Unknown Age</c:v>
                  </c:pt>
                </c:lvl>
              </c:multiLvlStrCache>
            </c:multiLvlStrRef>
          </c:cat>
          <c:val>
            <c:numRef>
              <c:f>'Yield TZ age and gender'!$E$55:$AD$55</c:f>
              <c:numCache>
                <c:formatCode>General</c:formatCode>
                <c:ptCount val="26"/>
                <c:pt idx="0">
                  <c:v>27</c:v>
                </c:pt>
                <c:pt idx="1">
                  <c:v>26</c:v>
                </c:pt>
                <c:pt idx="2">
                  <c:v>85</c:v>
                </c:pt>
                <c:pt idx="3">
                  <c:v>125</c:v>
                </c:pt>
                <c:pt idx="4">
                  <c:v>61</c:v>
                </c:pt>
                <c:pt idx="5">
                  <c:v>77</c:v>
                </c:pt>
                <c:pt idx="6">
                  <c:v>45</c:v>
                </c:pt>
                <c:pt idx="7">
                  <c:v>50</c:v>
                </c:pt>
                <c:pt idx="8">
                  <c:v>26</c:v>
                </c:pt>
                <c:pt idx="9">
                  <c:v>122</c:v>
                </c:pt>
                <c:pt idx="10">
                  <c:v>82</c:v>
                </c:pt>
                <c:pt idx="11">
                  <c:v>314</c:v>
                </c:pt>
                <c:pt idx="12">
                  <c:v>270</c:v>
                </c:pt>
                <c:pt idx="13">
                  <c:v>410</c:v>
                </c:pt>
                <c:pt idx="14">
                  <c:v>182</c:v>
                </c:pt>
                <c:pt idx="15">
                  <c:v>330</c:v>
                </c:pt>
                <c:pt idx="16">
                  <c:v>157</c:v>
                </c:pt>
                <c:pt idx="17">
                  <c:v>243</c:v>
                </c:pt>
                <c:pt idx="18">
                  <c:v>138</c:v>
                </c:pt>
                <c:pt idx="19">
                  <c:v>139</c:v>
                </c:pt>
                <c:pt idx="20">
                  <c:v>43</c:v>
                </c:pt>
                <c:pt idx="21">
                  <c:v>113</c:v>
                </c:pt>
                <c:pt idx="22">
                  <c:v>241</c:v>
                </c:pt>
                <c:pt idx="23">
                  <c:v>296</c:v>
                </c:pt>
                <c:pt idx="24">
                  <c:v>201</c:v>
                </c:pt>
                <c:pt idx="25">
                  <c:v>782</c:v>
                </c:pt>
              </c:numCache>
            </c:numRef>
          </c:val>
          <c:extLst>
            <c:ext xmlns:c16="http://schemas.microsoft.com/office/drawing/2014/chart" uri="{C3380CC4-5D6E-409C-BE32-E72D297353CC}">
              <c16:uniqueId val="{00000001-2DF5-4DA7-A927-393C0651B694}"/>
            </c:ext>
          </c:extLst>
        </c:ser>
        <c:dLbls>
          <c:showLegendKey val="0"/>
          <c:showVal val="0"/>
          <c:showCatName val="0"/>
          <c:showSerName val="0"/>
          <c:showPercent val="0"/>
          <c:showBubbleSize val="0"/>
        </c:dLbls>
        <c:gapWidth val="219"/>
        <c:overlap val="100"/>
        <c:axId val="316839551"/>
        <c:axId val="316841631"/>
      </c:barChart>
      <c:lineChart>
        <c:grouping val="stacked"/>
        <c:varyColors val="0"/>
        <c:ser>
          <c:idx val="2"/>
          <c:order val="2"/>
          <c:tx>
            <c:strRef>
              <c:f>'Yield TZ age and gender'!$D$56</c:f>
              <c:strCache>
                <c:ptCount val="1"/>
                <c:pt idx="0">
                  <c:v>Yield</c:v>
                </c:pt>
              </c:strCache>
            </c:strRef>
          </c:tx>
          <c:spPr>
            <a:ln w="28575" cap="rnd">
              <a:solidFill>
                <a:schemeClr val="bg1">
                  <a:alpha val="0"/>
                </a:schemeClr>
              </a:solidFill>
              <a:round/>
            </a:ln>
            <a:effectLst/>
          </c:spPr>
          <c:marker>
            <c:symbol val="diamond"/>
            <c:size val="5"/>
            <c:spPr>
              <a:solidFill>
                <a:schemeClr val="tx2">
                  <a:lumMod val="40000"/>
                  <a:lumOff val="60000"/>
                </a:schemeClr>
              </a:solidFill>
              <a:ln w="76200" cap="sq">
                <a:solidFill>
                  <a:schemeClr val="tx2">
                    <a:lumMod val="40000"/>
                    <a:lumOff val="60000"/>
                  </a:schemeClr>
                </a:solidFill>
              </a:ln>
              <a:effectLst/>
            </c:spPr>
          </c:marker>
          <c:dLbls>
            <c:delete val="1"/>
          </c:dLbls>
          <c:cat>
            <c:multiLvlStrRef>
              <c:f>'Yield TZ age and gender'!$E$52:$AD$53</c:f>
              <c:multiLvlStrCache>
                <c:ptCount val="26"/>
                <c:lvl>
                  <c:pt idx="0">
                    <c:v>M</c:v>
                  </c:pt>
                  <c:pt idx="1">
                    <c:v>F</c:v>
                  </c:pt>
                  <c:pt idx="2">
                    <c:v>M</c:v>
                  </c:pt>
                  <c:pt idx="3">
                    <c:v>F</c:v>
                  </c:pt>
                  <c:pt idx="4">
                    <c:v>M</c:v>
                  </c:pt>
                  <c:pt idx="5">
                    <c:v>F</c:v>
                  </c:pt>
                  <c:pt idx="6">
                    <c:v>M</c:v>
                  </c:pt>
                  <c:pt idx="7">
                    <c:v>F</c:v>
                  </c:pt>
                  <c:pt idx="8">
                    <c:v>M</c:v>
                  </c:pt>
                  <c:pt idx="9">
                    <c:v>F</c:v>
                  </c:pt>
                  <c:pt idx="10">
                    <c:v>M</c:v>
                  </c:pt>
                  <c:pt idx="11">
                    <c:v>F</c:v>
                  </c:pt>
                  <c:pt idx="12">
                    <c:v>M</c:v>
                  </c:pt>
                  <c:pt idx="13">
                    <c:v>F</c:v>
                  </c:pt>
                  <c:pt idx="14">
                    <c:v>M</c:v>
                  </c:pt>
                  <c:pt idx="15">
                    <c:v>F</c:v>
                  </c:pt>
                  <c:pt idx="16">
                    <c:v>M</c:v>
                  </c:pt>
                  <c:pt idx="17">
                    <c:v>F</c:v>
                  </c:pt>
                  <c:pt idx="18">
                    <c:v>M</c:v>
                  </c:pt>
                  <c:pt idx="19">
                    <c:v>F</c:v>
                  </c:pt>
                  <c:pt idx="20">
                    <c:v>M</c:v>
                  </c:pt>
                  <c:pt idx="21">
                    <c:v>F</c:v>
                  </c:pt>
                  <c:pt idx="22">
                    <c:v>M</c:v>
                  </c:pt>
                  <c:pt idx="23">
                    <c:v>F</c:v>
                  </c:pt>
                  <c:pt idx="24">
                    <c:v>M</c:v>
                  </c:pt>
                  <c:pt idx="25">
                    <c:v>F</c:v>
                  </c:pt>
                </c:lvl>
                <c:lvl>
                  <c:pt idx="0">
                    <c:v>&lt;1</c:v>
                  </c:pt>
                  <c:pt idx="2">
                    <c:v>1-4</c:v>
                  </c:pt>
                  <c:pt idx="4">
                    <c:v>5-9</c:v>
                  </c:pt>
                  <c:pt idx="6">
                    <c:v>10-14</c:v>
                  </c:pt>
                  <c:pt idx="8">
                    <c:v>15-19</c:v>
                  </c:pt>
                  <c:pt idx="10">
                    <c:v>20-24</c:v>
                  </c:pt>
                  <c:pt idx="12">
                    <c:v>25-29</c:v>
                  </c:pt>
                  <c:pt idx="14">
                    <c:v>30-34</c:v>
                  </c:pt>
                  <c:pt idx="16">
                    <c:v>35-39</c:v>
                  </c:pt>
                  <c:pt idx="18">
                    <c:v>40-44</c:v>
                  </c:pt>
                  <c:pt idx="20">
                    <c:v>45-49</c:v>
                  </c:pt>
                  <c:pt idx="22">
                    <c:v>50+</c:v>
                  </c:pt>
                  <c:pt idx="24">
                    <c:v>Unknown Age</c:v>
                  </c:pt>
                </c:lvl>
              </c:multiLvlStrCache>
            </c:multiLvlStrRef>
          </c:cat>
          <c:val>
            <c:numRef>
              <c:f>'Yield TZ age and gender'!$E$56:$AD$56</c:f>
              <c:numCache>
                <c:formatCode>0.00%</c:formatCode>
                <c:ptCount val="26"/>
                <c:pt idx="0">
                  <c:v>3.2846715328467155E-2</c:v>
                </c:pt>
                <c:pt idx="1">
                  <c:v>2.8888888888888888E-2</c:v>
                </c:pt>
                <c:pt idx="2">
                  <c:v>1.1519176040113837E-2</c:v>
                </c:pt>
                <c:pt idx="3">
                  <c:v>1.6352694924123494E-2</c:v>
                </c:pt>
                <c:pt idx="4">
                  <c:v>1.8301830183018303E-2</c:v>
                </c:pt>
                <c:pt idx="5">
                  <c:v>1.9979242345614944E-2</c:v>
                </c:pt>
                <c:pt idx="6">
                  <c:v>1.156515034695451E-2</c:v>
                </c:pt>
                <c:pt idx="7">
                  <c:v>1.0620220900594732E-2</c:v>
                </c:pt>
                <c:pt idx="8">
                  <c:v>5.6301429190125599E-3</c:v>
                </c:pt>
                <c:pt idx="9">
                  <c:v>8.5614035087719295E-3</c:v>
                </c:pt>
                <c:pt idx="10">
                  <c:v>1.1129207383279044E-2</c:v>
                </c:pt>
                <c:pt idx="11">
                  <c:v>1.7797426741483876E-2</c:v>
                </c:pt>
                <c:pt idx="12">
                  <c:v>4.4132069303694017E-2</c:v>
                </c:pt>
                <c:pt idx="13">
                  <c:v>3.3037872683319904E-2</c:v>
                </c:pt>
                <c:pt idx="14">
                  <c:v>3.7869330004161462E-2</c:v>
                </c:pt>
                <c:pt idx="15">
                  <c:v>3.6180243394364653E-2</c:v>
                </c:pt>
                <c:pt idx="16">
                  <c:v>4.1261498028909327E-2</c:v>
                </c:pt>
                <c:pt idx="17">
                  <c:v>3.8388625592417062E-2</c:v>
                </c:pt>
                <c:pt idx="18">
                  <c:v>4.3219542749765111E-2</c:v>
                </c:pt>
                <c:pt idx="19">
                  <c:v>3.6038371791547834E-2</c:v>
                </c:pt>
                <c:pt idx="20">
                  <c:v>1.8752725686873091E-2</c:v>
                </c:pt>
                <c:pt idx="21">
                  <c:v>4.4770206022187002E-2</c:v>
                </c:pt>
                <c:pt idx="22">
                  <c:v>4.7647291419533409E-2</c:v>
                </c:pt>
                <c:pt idx="23">
                  <c:v>6.2368310155920773E-2</c:v>
                </c:pt>
                <c:pt idx="24">
                  <c:v>1.0655216284987277E-2</c:v>
                </c:pt>
                <c:pt idx="25">
                  <c:v>9.5503285215309836E-3</c:v>
                </c:pt>
              </c:numCache>
            </c:numRef>
          </c:val>
          <c:smooth val="0"/>
          <c:extLst>
            <c:ext xmlns:c16="http://schemas.microsoft.com/office/drawing/2014/chart" uri="{C3380CC4-5D6E-409C-BE32-E72D297353CC}">
              <c16:uniqueId val="{00000002-2DF5-4DA7-A927-393C0651B694}"/>
            </c:ext>
          </c:extLst>
        </c:ser>
        <c:dLbls>
          <c:showLegendKey val="0"/>
          <c:showVal val="1"/>
          <c:showCatName val="0"/>
          <c:showSerName val="0"/>
          <c:showPercent val="0"/>
          <c:showBubbleSize val="0"/>
        </c:dLbls>
        <c:marker val="1"/>
        <c:smooth val="0"/>
        <c:axId val="334648527"/>
        <c:axId val="334644367"/>
      </c:lineChart>
      <c:catAx>
        <c:axId val="31683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316841631"/>
        <c:crosses val="autoZero"/>
        <c:auto val="1"/>
        <c:lblAlgn val="ctr"/>
        <c:lblOffset val="100"/>
        <c:noMultiLvlLbl val="0"/>
      </c:catAx>
      <c:valAx>
        <c:axId val="3168416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dirty="0"/>
                  <a:t>Number</a:t>
                </a:r>
                <a:r>
                  <a:rPr lang="en-US" baseline="0" dirty="0"/>
                  <a:t> of individuals with HIV negative or positive test results</a:t>
                </a:r>
                <a:endParaRPr lang="en-US" dirty="0"/>
              </a:p>
            </c:rich>
          </c:tx>
          <c:layout>
            <c:manualLayout>
              <c:xMode val="edge"/>
              <c:yMode val="edge"/>
              <c:x val="1.2321976540902303E-3"/>
              <c:y val="5.1843500305196058E-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316839551"/>
        <c:crosses val="autoZero"/>
        <c:crossBetween val="between"/>
      </c:valAx>
      <c:valAx>
        <c:axId val="334644367"/>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dirty="0"/>
                  <a:t>Percentage yield</a:t>
                </a:r>
              </a:p>
            </c:rich>
          </c:tx>
          <c:layout>
            <c:manualLayout>
              <c:xMode val="edge"/>
              <c:yMode val="edge"/>
              <c:x val="0.96537422303270237"/>
              <c:y val="0.2588499185088872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334648527"/>
        <c:crosses val="max"/>
        <c:crossBetween val="between"/>
      </c:valAx>
      <c:catAx>
        <c:axId val="334648527"/>
        <c:scaling>
          <c:orientation val="minMax"/>
        </c:scaling>
        <c:delete val="1"/>
        <c:axPos val="b"/>
        <c:numFmt formatCode="General" sourceLinked="1"/>
        <c:majorTickMark val="out"/>
        <c:minorTickMark val="none"/>
        <c:tickLblPos val="nextTo"/>
        <c:crossAx val="3346443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4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B613C-53C3-424E-8F4C-C8DDDF10CF8B}"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504393FC-83AB-44BF-A93E-B5C910FF264A}">
      <dgm:prSet phldrT="[Text]"/>
      <dgm:spPr/>
      <dgm:t>
        <a:bodyPr/>
        <a:lstStyle/>
        <a:p>
          <a:r>
            <a:rPr lang="en-US" b="1" u="sng" dirty="0"/>
            <a:t>Inputs</a:t>
          </a:r>
          <a:endParaRPr lang="en-US" dirty="0"/>
        </a:p>
      </dgm:t>
    </dgm:pt>
    <dgm:pt modelId="{4B8F8B83-5D04-48E4-837A-34996BCA481D}" type="parTrans" cxnId="{C5770125-A444-4396-BBF5-CADA8B2FEE1C}">
      <dgm:prSet/>
      <dgm:spPr/>
      <dgm:t>
        <a:bodyPr/>
        <a:lstStyle/>
        <a:p>
          <a:endParaRPr lang="en-US"/>
        </a:p>
      </dgm:t>
    </dgm:pt>
    <dgm:pt modelId="{88CEA0C1-6697-4382-9BEB-535CB25A893D}" type="sibTrans" cxnId="{C5770125-A444-4396-BBF5-CADA8B2FEE1C}">
      <dgm:prSet/>
      <dgm:spPr/>
      <dgm:t>
        <a:bodyPr/>
        <a:lstStyle/>
        <a:p>
          <a:endParaRPr lang="en-US"/>
        </a:p>
      </dgm:t>
    </dgm:pt>
    <dgm:pt modelId="{DF3F442F-134F-4010-AFAE-87B4B0B24728}">
      <dgm:prSet phldrT="[Text]"/>
      <dgm:spPr/>
      <dgm:t>
        <a:bodyPr/>
        <a:lstStyle/>
        <a:p>
          <a:r>
            <a:rPr lang="en-US" b="1" u="sng" dirty="0"/>
            <a:t>Activities</a:t>
          </a:r>
          <a:endParaRPr lang="en-US" i="1" dirty="0"/>
        </a:p>
      </dgm:t>
    </dgm:pt>
    <dgm:pt modelId="{17833618-84E5-460A-8070-BD44B5A11B02}" type="parTrans" cxnId="{E85000B1-9948-41A5-A324-6BA044D881F0}">
      <dgm:prSet/>
      <dgm:spPr/>
      <dgm:t>
        <a:bodyPr/>
        <a:lstStyle/>
        <a:p>
          <a:endParaRPr lang="en-US"/>
        </a:p>
      </dgm:t>
    </dgm:pt>
    <dgm:pt modelId="{37444283-2295-41C7-8C61-64D1E980AE04}" type="sibTrans" cxnId="{E85000B1-9948-41A5-A324-6BA044D881F0}">
      <dgm:prSet/>
      <dgm:spPr/>
      <dgm:t>
        <a:bodyPr/>
        <a:lstStyle/>
        <a:p>
          <a:endParaRPr lang="en-US"/>
        </a:p>
      </dgm:t>
    </dgm:pt>
    <dgm:pt modelId="{64EBE934-8F14-44E5-916C-EEABAA21C60F}">
      <dgm:prSet phldrT="[Text]"/>
      <dgm:spPr/>
      <dgm:t>
        <a:bodyPr/>
        <a:lstStyle/>
        <a:p>
          <a:r>
            <a:rPr lang="en-US" b="1" u="sng" dirty="0"/>
            <a:t>Outputs</a:t>
          </a:r>
          <a:endParaRPr lang="en-US" dirty="0"/>
        </a:p>
      </dgm:t>
    </dgm:pt>
    <dgm:pt modelId="{DCD6FBF1-192C-43D5-9F05-AC536B905E0F}" type="parTrans" cxnId="{0F035B4D-9CB5-495D-A54B-F8B8563E34AA}">
      <dgm:prSet/>
      <dgm:spPr/>
      <dgm:t>
        <a:bodyPr/>
        <a:lstStyle/>
        <a:p>
          <a:endParaRPr lang="en-US"/>
        </a:p>
      </dgm:t>
    </dgm:pt>
    <dgm:pt modelId="{F60A18ED-BE2C-484A-A954-3E7CDBB0B87B}" type="sibTrans" cxnId="{0F035B4D-9CB5-495D-A54B-F8B8563E34AA}">
      <dgm:prSet/>
      <dgm:spPr/>
      <dgm:t>
        <a:bodyPr/>
        <a:lstStyle/>
        <a:p>
          <a:endParaRPr lang="en-US"/>
        </a:p>
      </dgm:t>
    </dgm:pt>
    <dgm:pt modelId="{E10EDFA3-C58A-4E71-848B-9AE671380D21}">
      <dgm:prSet phldrT="[Text]"/>
      <dgm:spPr/>
      <dgm:t>
        <a:bodyPr/>
        <a:lstStyle/>
        <a:p>
          <a:r>
            <a:rPr lang="en-US" b="1" u="sng" dirty="0"/>
            <a:t>Impact</a:t>
          </a:r>
          <a:endParaRPr lang="en-US" dirty="0"/>
        </a:p>
      </dgm:t>
    </dgm:pt>
    <dgm:pt modelId="{F4F69C7D-AF97-4B4A-BE96-7CF3E5D273C9}" type="parTrans" cxnId="{FF3B6832-2764-4721-8A17-E5A00DB3546D}">
      <dgm:prSet/>
      <dgm:spPr/>
      <dgm:t>
        <a:bodyPr/>
        <a:lstStyle/>
        <a:p>
          <a:endParaRPr lang="en-US"/>
        </a:p>
      </dgm:t>
    </dgm:pt>
    <dgm:pt modelId="{64AB7B2B-6BE7-42E5-97F4-95571A37EAE7}" type="sibTrans" cxnId="{FF3B6832-2764-4721-8A17-E5A00DB3546D}">
      <dgm:prSet/>
      <dgm:spPr/>
      <dgm:t>
        <a:bodyPr/>
        <a:lstStyle/>
        <a:p>
          <a:endParaRPr lang="en-US"/>
        </a:p>
      </dgm:t>
    </dgm:pt>
    <dgm:pt modelId="{A3A78468-A9EA-495A-8CB2-9ECE7BD9E88E}">
      <dgm:prSet phldrT="[Text]"/>
      <dgm:spPr/>
      <dgm:t>
        <a:bodyPr/>
        <a:lstStyle/>
        <a:p>
          <a:r>
            <a:rPr lang="en-US" dirty="0"/>
            <a:t>Funding</a:t>
          </a:r>
        </a:p>
      </dgm:t>
    </dgm:pt>
    <dgm:pt modelId="{3E3B442C-BAB4-4790-9F64-84C9A2220D1D}" type="parTrans" cxnId="{A3896035-D15A-4698-B4C6-C54D4AE5BE29}">
      <dgm:prSet/>
      <dgm:spPr/>
      <dgm:t>
        <a:bodyPr/>
        <a:lstStyle/>
        <a:p>
          <a:endParaRPr lang="en-US"/>
        </a:p>
      </dgm:t>
    </dgm:pt>
    <dgm:pt modelId="{1A7548E4-7504-4E92-92CC-3F1F5ECB2B95}" type="sibTrans" cxnId="{A3896035-D15A-4698-B4C6-C54D4AE5BE29}">
      <dgm:prSet/>
      <dgm:spPr/>
      <dgm:t>
        <a:bodyPr/>
        <a:lstStyle/>
        <a:p>
          <a:endParaRPr lang="en-US"/>
        </a:p>
      </dgm:t>
    </dgm:pt>
    <dgm:pt modelId="{35BA51AD-CBBC-4E7E-A87B-82826CB39562}">
      <dgm:prSet phldrT="[Text]"/>
      <dgm:spPr/>
      <dgm:t>
        <a:bodyPr/>
        <a:lstStyle/>
        <a:p>
          <a:r>
            <a:rPr lang="en-US" dirty="0"/>
            <a:t>Mapping out social and organizational networks within faith communities</a:t>
          </a:r>
          <a:endParaRPr lang="en-US" i="1" dirty="0"/>
        </a:p>
      </dgm:t>
    </dgm:pt>
    <dgm:pt modelId="{1EE973D2-3B34-4452-A256-52CFB8604141}" type="parTrans" cxnId="{BEC47F80-194D-49DB-98DF-90B8659A8E45}">
      <dgm:prSet/>
      <dgm:spPr/>
      <dgm:t>
        <a:bodyPr/>
        <a:lstStyle/>
        <a:p>
          <a:endParaRPr lang="en-US"/>
        </a:p>
      </dgm:t>
    </dgm:pt>
    <dgm:pt modelId="{47528E03-561F-454C-B80A-A86DAC50570B}" type="sibTrans" cxnId="{BEC47F80-194D-49DB-98DF-90B8659A8E45}">
      <dgm:prSet/>
      <dgm:spPr/>
      <dgm:t>
        <a:bodyPr/>
        <a:lstStyle/>
        <a:p>
          <a:endParaRPr lang="en-US"/>
        </a:p>
      </dgm:t>
    </dgm:pt>
    <dgm:pt modelId="{DECDA859-13A3-4E14-97DF-75E6A48A1BC4}">
      <dgm:prSet phldrT="[Text]"/>
      <dgm:spPr/>
      <dgm:t>
        <a:bodyPr/>
        <a:lstStyle/>
        <a:p>
          <a:r>
            <a:rPr lang="en-US" dirty="0"/>
            <a:t>Disseminating sermons and messages of hope through social media platforms</a:t>
          </a:r>
          <a:endParaRPr lang="en-US" i="1" dirty="0"/>
        </a:p>
      </dgm:t>
    </dgm:pt>
    <dgm:pt modelId="{12E05859-BE9F-4D30-98A0-41AD2A16E865}" type="parTrans" cxnId="{5E42CE29-7B0A-41AE-B34B-3F19E6CD79F6}">
      <dgm:prSet/>
      <dgm:spPr/>
      <dgm:t>
        <a:bodyPr/>
        <a:lstStyle/>
        <a:p>
          <a:endParaRPr lang="en-US"/>
        </a:p>
      </dgm:t>
    </dgm:pt>
    <dgm:pt modelId="{8A9A0B04-B303-4DC5-9579-CCD346A11153}" type="sibTrans" cxnId="{5E42CE29-7B0A-41AE-B34B-3F19E6CD79F6}">
      <dgm:prSet/>
      <dgm:spPr/>
      <dgm:t>
        <a:bodyPr/>
        <a:lstStyle/>
        <a:p>
          <a:endParaRPr lang="en-US"/>
        </a:p>
      </dgm:t>
    </dgm:pt>
    <dgm:pt modelId="{1D79983D-0233-4561-ADF9-C7C91CFB5DB6}">
      <dgm:prSet phldrT="[Text]"/>
      <dgm:spPr/>
      <dgm:t>
        <a:bodyPr/>
        <a:lstStyle/>
        <a:p>
          <a:r>
            <a:rPr lang="en-US" dirty="0"/>
            <a:t>Conducting HIV testing campaigns</a:t>
          </a:r>
          <a:endParaRPr lang="en-US" i="1" dirty="0"/>
        </a:p>
      </dgm:t>
    </dgm:pt>
    <dgm:pt modelId="{2B04B4BC-69F7-4E31-A21B-84066D0FD175}" type="parTrans" cxnId="{DCE307C3-69A2-43CF-90A9-03B277D78A25}">
      <dgm:prSet/>
      <dgm:spPr/>
      <dgm:t>
        <a:bodyPr/>
        <a:lstStyle/>
        <a:p>
          <a:endParaRPr lang="en-US"/>
        </a:p>
      </dgm:t>
    </dgm:pt>
    <dgm:pt modelId="{D22D44C2-2E4E-4146-A4DF-556442BAA99D}" type="sibTrans" cxnId="{DCE307C3-69A2-43CF-90A9-03B277D78A25}">
      <dgm:prSet/>
      <dgm:spPr/>
      <dgm:t>
        <a:bodyPr/>
        <a:lstStyle/>
        <a:p>
          <a:endParaRPr lang="en-US"/>
        </a:p>
      </dgm:t>
    </dgm:pt>
    <dgm:pt modelId="{365592E6-91D4-4950-8E64-04FA303A5DE2}">
      <dgm:prSet phldrT="[Text]"/>
      <dgm:spPr/>
      <dgm:t>
        <a:bodyPr/>
        <a:lstStyle/>
        <a:p>
          <a:r>
            <a:rPr lang="en-US" dirty="0"/>
            <a:t>Increased demand for HIV testing</a:t>
          </a:r>
        </a:p>
      </dgm:t>
    </dgm:pt>
    <dgm:pt modelId="{83C0BA99-D7C7-450F-A0A1-CA6D32A13E83}" type="parTrans" cxnId="{64BBA7A0-596C-496F-9366-2BE7CE1FF262}">
      <dgm:prSet/>
      <dgm:spPr/>
      <dgm:t>
        <a:bodyPr/>
        <a:lstStyle/>
        <a:p>
          <a:endParaRPr lang="en-US"/>
        </a:p>
      </dgm:t>
    </dgm:pt>
    <dgm:pt modelId="{9D0B1412-C84B-4049-9AC0-BB49C0C461A3}" type="sibTrans" cxnId="{64BBA7A0-596C-496F-9366-2BE7CE1FF262}">
      <dgm:prSet/>
      <dgm:spPr/>
      <dgm:t>
        <a:bodyPr/>
        <a:lstStyle/>
        <a:p>
          <a:endParaRPr lang="en-US"/>
        </a:p>
      </dgm:t>
    </dgm:pt>
    <dgm:pt modelId="{0FFA4326-5557-4A8E-8437-40C3853A10E5}">
      <dgm:prSet phldrT="[Text]"/>
      <dgm:spPr/>
      <dgm:t>
        <a:bodyPr/>
        <a:lstStyle/>
        <a:p>
          <a:r>
            <a:rPr lang="en-US" dirty="0"/>
            <a:t>Changed attitudes and behaviors about HIV among caregivers and men</a:t>
          </a:r>
        </a:p>
      </dgm:t>
    </dgm:pt>
    <dgm:pt modelId="{49089113-1852-404C-A104-A06917981F3C}" type="parTrans" cxnId="{19853F47-F047-4B66-8FB5-1E14D3207EA7}">
      <dgm:prSet/>
      <dgm:spPr/>
      <dgm:t>
        <a:bodyPr/>
        <a:lstStyle/>
        <a:p>
          <a:endParaRPr lang="en-US"/>
        </a:p>
      </dgm:t>
    </dgm:pt>
    <dgm:pt modelId="{0F2AA3F0-7D77-4094-B9CC-81985C1CAF87}" type="sibTrans" cxnId="{19853F47-F047-4B66-8FB5-1E14D3207EA7}">
      <dgm:prSet/>
      <dgm:spPr/>
      <dgm:t>
        <a:bodyPr/>
        <a:lstStyle/>
        <a:p>
          <a:endParaRPr lang="en-US"/>
        </a:p>
      </dgm:t>
    </dgm:pt>
    <dgm:pt modelId="{D6BB68B0-E160-4395-BCED-34CD0BBA3D9F}">
      <dgm:prSet phldrT="[Text]"/>
      <dgm:spPr/>
      <dgm:t>
        <a:bodyPr/>
        <a:lstStyle/>
        <a:p>
          <a:r>
            <a:rPr lang="en-US" dirty="0"/>
            <a:t>Increased percentage of HIV-positive men and children retained</a:t>
          </a:r>
        </a:p>
      </dgm:t>
    </dgm:pt>
    <dgm:pt modelId="{BC35F0F7-62E7-4039-80D1-A0DEE0445AE9}" type="parTrans" cxnId="{E95AD5CF-F53B-4A71-B258-AFA724A4F741}">
      <dgm:prSet/>
      <dgm:spPr/>
      <dgm:t>
        <a:bodyPr/>
        <a:lstStyle/>
        <a:p>
          <a:endParaRPr lang="en-US"/>
        </a:p>
      </dgm:t>
    </dgm:pt>
    <dgm:pt modelId="{71D9C9EA-D00B-4000-B608-D011AE6F0E98}" type="sibTrans" cxnId="{E95AD5CF-F53B-4A71-B258-AFA724A4F741}">
      <dgm:prSet/>
      <dgm:spPr/>
      <dgm:t>
        <a:bodyPr/>
        <a:lstStyle/>
        <a:p>
          <a:endParaRPr lang="en-US"/>
        </a:p>
      </dgm:t>
    </dgm:pt>
    <dgm:pt modelId="{4C7E4511-EB40-42DA-9A92-6875835C2F84}">
      <dgm:prSet phldrT="[Text]"/>
      <dgm:spPr/>
      <dgm:t>
        <a:bodyPr/>
        <a:lstStyle/>
        <a:p>
          <a:r>
            <a:rPr lang="en-US" b="1" u="sng" dirty="0"/>
            <a:t>Outcomes</a:t>
          </a:r>
        </a:p>
      </dgm:t>
    </dgm:pt>
    <dgm:pt modelId="{1CBAF0B9-811F-4E3A-B124-F0B4562CEB57}" type="parTrans" cxnId="{120594FD-F148-4470-ADF1-4521353A9388}">
      <dgm:prSet/>
      <dgm:spPr/>
      <dgm:t>
        <a:bodyPr/>
        <a:lstStyle/>
        <a:p>
          <a:endParaRPr lang="en-US"/>
        </a:p>
      </dgm:t>
    </dgm:pt>
    <dgm:pt modelId="{42743700-063A-42F1-B7D3-4C0F8262FA1D}" type="sibTrans" cxnId="{120594FD-F148-4470-ADF1-4521353A9388}">
      <dgm:prSet/>
      <dgm:spPr/>
      <dgm:t>
        <a:bodyPr/>
        <a:lstStyle/>
        <a:p>
          <a:endParaRPr lang="en-US"/>
        </a:p>
      </dgm:t>
    </dgm:pt>
    <dgm:pt modelId="{B9354225-D6B7-41DD-AD72-1932737DE509}">
      <dgm:prSet phldrT="[Text]"/>
      <dgm:spPr/>
      <dgm:t>
        <a:bodyPr/>
        <a:lstStyle/>
        <a:p>
          <a:r>
            <a:rPr lang="en-US" dirty="0"/>
            <a:t>5,000 congregants reached with HIV testing messages</a:t>
          </a:r>
        </a:p>
      </dgm:t>
    </dgm:pt>
    <dgm:pt modelId="{3FC9A3B3-9DD0-423C-BFEF-BB06CCDD0A6F}" type="parTrans" cxnId="{4D951543-661E-4BEE-9EB2-2048948B6C91}">
      <dgm:prSet/>
      <dgm:spPr/>
      <dgm:t>
        <a:bodyPr/>
        <a:lstStyle/>
        <a:p>
          <a:endParaRPr lang="en-US"/>
        </a:p>
      </dgm:t>
    </dgm:pt>
    <dgm:pt modelId="{75B94EB7-86EC-4DCE-9262-F360E97DA2A3}" type="sibTrans" cxnId="{4D951543-661E-4BEE-9EB2-2048948B6C91}">
      <dgm:prSet/>
      <dgm:spPr/>
      <dgm:t>
        <a:bodyPr/>
        <a:lstStyle/>
        <a:p>
          <a:endParaRPr lang="en-US"/>
        </a:p>
      </dgm:t>
    </dgm:pt>
    <dgm:pt modelId="{BDAC1C30-3321-4A18-B48F-BA7821FDA76E}">
      <dgm:prSet phldrT="[Text]"/>
      <dgm:spPr/>
      <dgm:t>
        <a:bodyPr/>
        <a:lstStyle/>
        <a:p>
          <a:r>
            <a:rPr lang="en-US" dirty="0"/>
            <a:t>Equipment and materials (e.g., test kits, medicines, messages of hope, training modules, etc.)</a:t>
          </a:r>
        </a:p>
      </dgm:t>
    </dgm:pt>
    <dgm:pt modelId="{F2467EB1-0399-4A16-921C-FACBB7C09BFE}" type="parTrans" cxnId="{9ED74C37-CB30-40C5-82EB-B07E5FFE47F2}">
      <dgm:prSet/>
      <dgm:spPr/>
      <dgm:t>
        <a:bodyPr/>
        <a:lstStyle/>
        <a:p>
          <a:endParaRPr lang="en-US"/>
        </a:p>
      </dgm:t>
    </dgm:pt>
    <dgm:pt modelId="{31894138-476A-451F-9F40-AD42C9930279}" type="sibTrans" cxnId="{9ED74C37-CB30-40C5-82EB-B07E5FFE47F2}">
      <dgm:prSet/>
      <dgm:spPr/>
      <dgm:t>
        <a:bodyPr/>
        <a:lstStyle/>
        <a:p>
          <a:endParaRPr lang="en-US"/>
        </a:p>
      </dgm:t>
    </dgm:pt>
    <dgm:pt modelId="{A9C4D23C-2FAB-43B8-8B2E-E36A2A059082}">
      <dgm:prSet phldrT="[Text]"/>
      <dgm:spPr/>
      <dgm:t>
        <a:bodyPr/>
        <a:lstStyle/>
        <a:p>
          <a:r>
            <a:rPr lang="en-US" dirty="0"/>
            <a:t>FBO staff and faith leaders’ time</a:t>
          </a:r>
        </a:p>
      </dgm:t>
    </dgm:pt>
    <dgm:pt modelId="{2419567E-7972-47E2-BA94-FBED64ED5DBF}" type="parTrans" cxnId="{FE37D0DB-76DA-4F73-8874-77AC9521AEBF}">
      <dgm:prSet/>
      <dgm:spPr/>
      <dgm:t>
        <a:bodyPr/>
        <a:lstStyle/>
        <a:p>
          <a:endParaRPr lang="en-US"/>
        </a:p>
      </dgm:t>
    </dgm:pt>
    <dgm:pt modelId="{10BDE160-A857-4373-B6FF-E0AF9B2F2629}" type="sibTrans" cxnId="{FE37D0DB-76DA-4F73-8874-77AC9521AEBF}">
      <dgm:prSet/>
      <dgm:spPr/>
      <dgm:t>
        <a:bodyPr/>
        <a:lstStyle/>
        <a:p>
          <a:endParaRPr lang="en-US"/>
        </a:p>
      </dgm:t>
    </dgm:pt>
    <dgm:pt modelId="{6956BB89-7F4B-4CE9-BB0B-7CAB33FDDC24}">
      <dgm:prSet phldrT="[Text]"/>
      <dgm:spPr/>
      <dgm:t>
        <a:bodyPr/>
        <a:lstStyle/>
        <a:p>
          <a:r>
            <a:rPr lang="en-US" i="0" dirty="0"/>
            <a:t>Organizing community educational events to educate and destigmatize HIV</a:t>
          </a:r>
        </a:p>
      </dgm:t>
    </dgm:pt>
    <dgm:pt modelId="{098D05C2-9099-4338-B5A7-E863636CDD15}" type="parTrans" cxnId="{287A40AB-D536-4412-8676-0642E83A3D8E}">
      <dgm:prSet/>
      <dgm:spPr/>
      <dgm:t>
        <a:bodyPr/>
        <a:lstStyle/>
        <a:p>
          <a:endParaRPr lang="en-US"/>
        </a:p>
      </dgm:t>
    </dgm:pt>
    <dgm:pt modelId="{B9A96008-2CED-4B4B-ACB3-7644A0029595}" type="sibTrans" cxnId="{287A40AB-D536-4412-8676-0642E83A3D8E}">
      <dgm:prSet/>
      <dgm:spPr/>
      <dgm:t>
        <a:bodyPr/>
        <a:lstStyle/>
        <a:p>
          <a:endParaRPr lang="en-US"/>
        </a:p>
      </dgm:t>
    </dgm:pt>
    <dgm:pt modelId="{F361BB74-3A15-48AB-B947-2F1F82E0DAAD}">
      <dgm:prSet phldrT="[Text]"/>
      <dgm:spPr/>
      <dgm:t>
        <a:bodyPr/>
        <a:lstStyle/>
        <a:p>
          <a:r>
            <a:rPr lang="en-US" dirty="0"/>
            <a:t>100 sermons and messages disseminated on 5 social media platforms</a:t>
          </a:r>
        </a:p>
      </dgm:t>
    </dgm:pt>
    <dgm:pt modelId="{1E6E92DB-47CB-44E4-90C6-906079016810}" type="parTrans" cxnId="{2C9B7C40-F52F-4C2C-B490-B31AB68C54E5}">
      <dgm:prSet/>
      <dgm:spPr/>
      <dgm:t>
        <a:bodyPr/>
        <a:lstStyle/>
        <a:p>
          <a:endParaRPr lang="en-US"/>
        </a:p>
      </dgm:t>
    </dgm:pt>
    <dgm:pt modelId="{F7D13E12-F69D-4327-B5D0-048DD829E5BC}" type="sibTrans" cxnId="{2C9B7C40-F52F-4C2C-B490-B31AB68C54E5}">
      <dgm:prSet/>
      <dgm:spPr/>
      <dgm:t>
        <a:bodyPr/>
        <a:lstStyle/>
        <a:p>
          <a:endParaRPr lang="en-US"/>
        </a:p>
      </dgm:t>
    </dgm:pt>
    <dgm:pt modelId="{68BB0859-AD06-4A4A-94B5-5CBDE4BA6290}">
      <dgm:prSet phldrT="[Text]"/>
      <dgm:spPr/>
      <dgm:t>
        <a:bodyPr/>
        <a:lstStyle/>
        <a:p>
          <a:r>
            <a:rPr lang="en-US" dirty="0"/>
            <a:t>1,000 men tested for HIV</a:t>
          </a:r>
        </a:p>
      </dgm:t>
    </dgm:pt>
    <dgm:pt modelId="{E7763050-EC7C-44A0-9E55-CAA26325B0E1}" type="parTrans" cxnId="{73FBC84F-B955-4AF2-9D78-07383E8548BF}">
      <dgm:prSet/>
      <dgm:spPr/>
      <dgm:t>
        <a:bodyPr/>
        <a:lstStyle/>
        <a:p>
          <a:endParaRPr lang="en-US"/>
        </a:p>
      </dgm:t>
    </dgm:pt>
    <dgm:pt modelId="{B7CB40ED-6E03-4388-B0FE-B922BCDDC891}" type="sibTrans" cxnId="{73FBC84F-B955-4AF2-9D78-07383E8548BF}">
      <dgm:prSet/>
      <dgm:spPr/>
      <dgm:t>
        <a:bodyPr/>
        <a:lstStyle/>
        <a:p>
          <a:endParaRPr lang="en-US"/>
        </a:p>
      </dgm:t>
    </dgm:pt>
    <dgm:pt modelId="{973E8422-9A92-4095-BBB9-C94ADB414C29}">
      <dgm:prSet phldrT="[Text]"/>
      <dgm:spPr/>
      <dgm:t>
        <a:bodyPr/>
        <a:lstStyle/>
        <a:p>
          <a:r>
            <a:rPr lang="en-US" dirty="0"/>
            <a:t>500 children tested for HIV</a:t>
          </a:r>
        </a:p>
      </dgm:t>
    </dgm:pt>
    <dgm:pt modelId="{76509968-BAEB-4DF7-9EB1-069ABB19F45F}" type="parTrans" cxnId="{3D2E2F54-6ABC-4006-B149-F8CBBFE7CAEB}">
      <dgm:prSet/>
      <dgm:spPr/>
      <dgm:t>
        <a:bodyPr/>
        <a:lstStyle/>
        <a:p>
          <a:endParaRPr lang="en-US"/>
        </a:p>
      </dgm:t>
    </dgm:pt>
    <dgm:pt modelId="{AC1F14E0-77F2-4D45-9F8F-04F7B2041C19}" type="sibTrans" cxnId="{3D2E2F54-6ABC-4006-B149-F8CBBFE7CAEB}">
      <dgm:prSet/>
      <dgm:spPr/>
      <dgm:t>
        <a:bodyPr/>
        <a:lstStyle/>
        <a:p>
          <a:endParaRPr lang="en-US"/>
        </a:p>
      </dgm:t>
    </dgm:pt>
    <dgm:pt modelId="{54FFD146-3205-4BB6-AF1E-2FCE3E22A2A1}">
      <dgm:prSet phldrT="[Text]"/>
      <dgm:spPr/>
      <dgm:t>
        <a:bodyPr/>
        <a:lstStyle/>
        <a:p>
          <a:r>
            <a:rPr lang="en-US" dirty="0"/>
            <a:t>40 FBO staff trained in M&amp;E</a:t>
          </a:r>
        </a:p>
      </dgm:t>
    </dgm:pt>
    <dgm:pt modelId="{824D0EB8-B596-4116-AB47-CEA1FE99859E}" type="parTrans" cxnId="{63E762FA-9359-4499-B931-A519484E288B}">
      <dgm:prSet/>
      <dgm:spPr/>
      <dgm:t>
        <a:bodyPr/>
        <a:lstStyle/>
        <a:p>
          <a:endParaRPr lang="en-US"/>
        </a:p>
      </dgm:t>
    </dgm:pt>
    <dgm:pt modelId="{B8DF0B57-D4EA-437E-9DCE-AC1615DA0DC0}" type="sibTrans" cxnId="{63E762FA-9359-4499-B931-A519484E288B}">
      <dgm:prSet/>
      <dgm:spPr/>
      <dgm:t>
        <a:bodyPr/>
        <a:lstStyle/>
        <a:p>
          <a:endParaRPr lang="en-US"/>
        </a:p>
      </dgm:t>
    </dgm:pt>
    <dgm:pt modelId="{587A6B16-34B5-4E1B-9CD9-EF3C386E76BA}">
      <dgm:prSet phldrT="[Text]"/>
      <dgm:spPr/>
      <dgm:t>
        <a:bodyPr/>
        <a:lstStyle/>
        <a:p>
          <a:r>
            <a:rPr lang="en-US" i="0" dirty="0"/>
            <a:t>Training FBO staff on M&amp;E principles and methodologies</a:t>
          </a:r>
        </a:p>
      </dgm:t>
    </dgm:pt>
    <dgm:pt modelId="{848CA04E-26E4-4A0A-8C16-F988130EBBDD}" type="parTrans" cxnId="{39BFA996-42BA-44D9-913C-AB16B4A2D183}">
      <dgm:prSet/>
      <dgm:spPr/>
      <dgm:t>
        <a:bodyPr/>
        <a:lstStyle/>
        <a:p>
          <a:endParaRPr lang="en-US"/>
        </a:p>
      </dgm:t>
    </dgm:pt>
    <dgm:pt modelId="{5828E85C-3ECE-408D-9E12-B14FB13132D1}" type="sibTrans" cxnId="{39BFA996-42BA-44D9-913C-AB16B4A2D183}">
      <dgm:prSet/>
      <dgm:spPr/>
      <dgm:t>
        <a:bodyPr/>
        <a:lstStyle/>
        <a:p>
          <a:endParaRPr lang="en-US"/>
        </a:p>
      </dgm:t>
    </dgm:pt>
    <dgm:pt modelId="{2C86432A-9CD8-4F8B-A4BF-6C084C124AD4}">
      <dgm:prSet phldrT="[Text]"/>
      <dgm:spPr/>
      <dgm:t>
        <a:bodyPr/>
        <a:lstStyle/>
        <a:p>
          <a:r>
            <a:rPr lang="en-US" dirty="0"/>
            <a:t>Increased percentage of children and men know their HIV status</a:t>
          </a:r>
        </a:p>
      </dgm:t>
    </dgm:pt>
    <dgm:pt modelId="{EE2910DC-109A-4358-B7AE-A06B0C1DE283}" type="parTrans" cxnId="{F2571AFD-ACAC-4F28-82AE-347042A4F152}">
      <dgm:prSet/>
      <dgm:spPr/>
      <dgm:t>
        <a:bodyPr/>
        <a:lstStyle/>
        <a:p>
          <a:endParaRPr lang="en-US"/>
        </a:p>
      </dgm:t>
    </dgm:pt>
    <dgm:pt modelId="{5DED5F95-DCB3-4ED3-9670-CF87A109459D}" type="sibTrans" cxnId="{F2571AFD-ACAC-4F28-82AE-347042A4F152}">
      <dgm:prSet/>
      <dgm:spPr/>
      <dgm:t>
        <a:bodyPr/>
        <a:lstStyle/>
        <a:p>
          <a:endParaRPr lang="en-US"/>
        </a:p>
      </dgm:t>
    </dgm:pt>
    <dgm:pt modelId="{260588D7-0D07-4D4C-A6A4-37B1EC6E848E}">
      <dgm:prSet phldrT="[Text]"/>
      <dgm:spPr/>
      <dgm:t>
        <a:bodyPr/>
        <a:lstStyle/>
        <a:p>
          <a:r>
            <a:rPr lang="en-US" dirty="0"/>
            <a:t>Increased number of HIV-positive men and children linked to treatment</a:t>
          </a:r>
        </a:p>
      </dgm:t>
    </dgm:pt>
    <dgm:pt modelId="{B296C7EA-A5C1-4E38-B57A-53DCC2EEB3BD}" type="parTrans" cxnId="{64141611-7F9C-4C21-A824-1C60C958607C}">
      <dgm:prSet/>
      <dgm:spPr/>
      <dgm:t>
        <a:bodyPr/>
        <a:lstStyle/>
        <a:p>
          <a:endParaRPr lang="en-US"/>
        </a:p>
      </dgm:t>
    </dgm:pt>
    <dgm:pt modelId="{4985CB7A-2442-4428-A9D4-F955F5C65D68}" type="sibTrans" cxnId="{64141611-7F9C-4C21-A824-1C60C958607C}">
      <dgm:prSet/>
      <dgm:spPr/>
      <dgm:t>
        <a:bodyPr/>
        <a:lstStyle/>
        <a:p>
          <a:endParaRPr lang="en-US"/>
        </a:p>
      </dgm:t>
    </dgm:pt>
    <dgm:pt modelId="{6721A542-4BA8-486D-8416-74CD4119182B}">
      <dgm:prSet/>
      <dgm:spPr/>
      <dgm:t>
        <a:bodyPr/>
        <a:lstStyle/>
        <a:p>
          <a:r>
            <a:rPr lang="en-US" dirty="0"/>
            <a:t>Decreased HIV transmission</a:t>
          </a:r>
        </a:p>
      </dgm:t>
    </dgm:pt>
    <dgm:pt modelId="{4FC72F5F-88D6-47E8-B139-335E929ECD61}" type="parTrans" cxnId="{7A10DD7A-E1B1-41D6-9914-E858D6C3F937}">
      <dgm:prSet/>
      <dgm:spPr/>
      <dgm:t>
        <a:bodyPr/>
        <a:lstStyle/>
        <a:p>
          <a:endParaRPr lang="en-US"/>
        </a:p>
      </dgm:t>
    </dgm:pt>
    <dgm:pt modelId="{1870D7CD-F4C6-4C20-B3F7-A29AD32C7013}" type="sibTrans" cxnId="{7A10DD7A-E1B1-41D6-9914-E858D6C3F937}">
      <dgm:prSet/>
      <dgm:spPr/>
      <dgm:t>
        <a:bodyPr/>
        <a:lstStyle/>
        <a:p>
          <a:endParaRPr lang="en-US"/>
        </a:p>
      </dgm:t>
    </dgm:pt>
    <dgm:pt modelId="{BF62361C-B6B2-460C-B4B8-9B7D63C2ED3F}">
      <dgm:prSet phldrT="[Text]"/>
      <dgm:spPr/>
      <dgm:t>
        <a:bodyPr/>
        <a:lstStyle/>
        <a:p>
          <a:r>
            <a:rPr lang="en-US" dirty="0"/>
            <a:t>Increased percentage of HIV-positive men and children virally suppressed </a:t>
          </a:r>
        </a:p>
      </dgm:t>
    </dgm:pt>
    <dgm:pt modelId="{DE944A09-8662-459D-80BB-5D6B6A48C41B}" type="parTrans" cxnId="{E5E69344-D8B8-42DF-A10E-BFB9A89561C6}">
      <dgm:prSet/>
      <dgm:spPr/>
      <dgm:t>
        <a:bodyPr/>
        <a:lstStyle/>
        <a:p>
          <a:endParaRPr lang="en-US"/>
        </a:p>
      </dgm:t>
    </dgm:pt>
    <dgm:pt modelId="{D11947D9-D75B-4C39-B91D-70D4BBA0E1DE}" type="sibTrans" cxnId="{E5E69344-D8B8-42DF-A10E-BFB9A89561C6}">
      <dgm:prSet/>
      <dgm:spPr/>
      <dgm:t>
        <a:bodyPr/>
        <a:lstStyle/>
        <a:p>
          <a:endParaRPr lang="en-US"/>
        </a:p>
      </dgm:t>
    </dgm:pt>
    <dgm:pt modelId="{4EE645E8-4F53-4071-9B7C-56C20B6AD104}">
      <dgm:prSet/>
      <dgm:spPr/>
      <dgm:t>
        <a:bodyPr/>
        <a:lstStyle/>
        <a:p>
          <a:r>
            <a:rPr lang="en-US" dirty="0"/>
            <a:t>Decreased HIV morbidity and mortality</a:t>
          </a:r>
        </a:p>
      </dgm:t>
    </dgm:pt>
    <dgm:pt modelId="{53941487-E47D-44F7-9217-796E81D033E7}" type="parTrans" cxnId="{80E2CA44-EBD4-4FF8-A907-9B0134DCCBF2}">
      <dgm:prSet/>
      <dgm:spPr/>
      <dgm:t>
        <a:bodyPr/>
        <a:lstStyle/>
        <a:p>
          <a:endParaRPr lang="en-US"/>
        </a:p>
      </dgm:t>
    </dgm:pt>
    <dgm:pt modelId="{95A8E20B-4573-4E2D-AD4A-539FEAE00E7B}" type="sibTrans" cxnId="{80E2CA44-EBD4-4FF8-A907-9B0134DCCBF2}">
      <dgm:prSet/>
      <dgm:spPr/>
      <dgm:t>
        <a:bodyPr/>
        <a:lstStyle/>
        <a:p>
          <a:endParaRPr lang="en-US"/>
        </a:p>
      </dgm:t>
    </dgm:pt>
    <dgm:pt modelId="{1A6A7EBF-D33D-4D81-BC1D-3A06DDF57F67}" type="pres">
      <dgm:prSet presAssocID="{FBDB613C-53C3-424E-8F4C-C8DDDF10CF8B}" presName="theList" presStyleCnt="0">
        <dgm:presLayoutVars>
          <dgm:dir/>
          <dgm:animLvl val="lvl"/>
          <dgm:resizeHandles val="exact"/>
        </dgm:presLayoutVars>
      </dgm:prSet>
      <dgm:spPr/>
    </dgm:pt>
    <dgm:pt modelId="{72C0F368-4162-417B-BC04-F04C284CF27B}" type="pres">
      <dgm:prSet presAssocID="{504393FC-83AB-44BF-A93E-B5C910FF264A}" presName="compNode" presStyleCnt="0"/>
      <dgm:spPr/>
    </dgm:pt>
    <dgm:pt modelId="{7718A14D-F3C6-490B-B91E-6F6B709EA2F7}" type="pres">
      <dgm:prSet presAssocID="{504393FC-83AB-44BF-A93E-B5C910FF264A}" presName="aNode" presStyleLbl="bgShp" presStyleIdx="0" presStyleCnt="5"/>
      <dgm:spPr/>
    </dgm:pt>
    <dgm:pt modelId="{A80B5EB9-57FC-4267-BA69-53F4B3363C1A}" type="pres">
      <dgm:prSet presAssocID="{504393FC-83AB-44BF-A93E-B5C910FF264A}" presName="textNode" presStyleLbl="bgShp" presStyleIdx="0" presStyleCnt="5"/>
      <dgm:spPr/>
    </dgm:pt>
    <dgm:pt modelId="{3E5FB6F6-A138-4485-A840-B9A01A61F009}" type="pres">
      <dgm:prSet presAssocID="{504393FC-83AB-44BF-A93E-B5C910FF264A}" presName="compChildNode" presStyleCnt="0"/>
      <dgm:spPr/>
    </dgm:pt>
    <dgm:pt modelId="{5F0B5878-0DCF-4221-BB55-12A6CE42F877}" type="pres">
      <dgm:prSet presAssocID="{504393FC-83AB-44BF-A93E-B5C910FF264A}" presName="theInnerList" presStyleCnt="0"/>
      <dgm:spPr/>
    </dgm:pt>
    <dgm:pt modelId="{D4518F99-2A3E-44A4-B537-326F4A2C1C82}" type="pres">
      <dgm:prSet presAssocID="{A3A78468-A9EA-495A-8CB2-9ECE7BD9E88E}" presName="childNode" presStyleLbl="node1" presStyleIdx="0" presStyleCnt="21">
        <dgm:presLayoutVars>
          <dgm:bulletEnabled val="1"/>
        </dgm:presLayoutVars>
      </dgm:prSet>
      <dgm:spPr/>
    </dgm:pt>
    <dgm:pt modelId="{B6204548-E38A-4DDB-87FF-D04745B6C6E6}" type="pres">
      <dgm:prSet presAssocID="{A3A78468-A9EA-495A-8CB2-9ECE7BD9E88E}" presName="aSpace2" presStyleCnt="0"/>
      <dgm:spPr/>
    </dgm:pt>
    <dgm:pt modelId="{6F523C45-8140-4C75-9C79-F98E7E41D89B}" type="pres">
      <dgm:prSet presAssocID="{A9C4D23C-2FAB-43B8-8B2E-E36A2A059082}" presName="childNode" presStyleLbl="node1" presStyleIdx="1" presStyleCnt="21">
        <dgm:presLayoutVars>
          <dgm:bulletEnabled val="1"/>
        </dgm:presLayoutVars>
      </dgm:prSet>
      <dgm:spPr/>
    </dgm:pt>
    <dgm:pt modelId="{BA64C2B9-9417-4DFB-860A-5B6E6AB849BB}" type="pres">
      <dgm:prSet presAssocID="{A9C4D23C-2FAB-43B8-8B2E-E36A2A059082}" presName="aSpace2" presStyleCnt="0"/>
      <dgm:spPr/>
    </dgm:pt>
    <dgm:pt modelId="{1DF84FEE-586D-42AB-B527-1533E528EA3C}" type="pres">
      <dgm:prSet presAssocID="{BDAC1C30-3321-4A18-B48F-BA7821FDA76E}" presName="childNode" presStyleLbl="node1" presStyleIdx="2" presStyleCnt="21">
        <dgm:presLayoutVars>
          <dgm:bulletEnabled val="1"/>
        </dgm:presLayoutVars>
      </dgm:prSet>
      <dgm:spPr/>
    </dgm:pt>
    <dgm:pt modelId="{1BCB83BA-D1B4-4594-93E3-BF52CA0E5FCD}" type="pres">
      <dgm:prSet presAssocID="{504393FC-83AB-44BF-A93E-B5C910FF264A}" presName="aSpace" presStyleCnt="0"/>
      <dgm:spPr/>
    </dgm:pt>
    <dgm:pt modelId="{D9AB597E-028E-4D6D-87D2-23C6C657F5ED}" type="pres">
      <dgm:prSet presAssocID="{DF3F442F-134F-4010-AFAE-87B4B0B24728}" presName="compNode" presStyleCnt="0"/>
      <dgm:spPr/>
    </dgm:pt>
    <dgm:pt modelId="{63B431C3-6D30-4C70-8F06-192CCAB479DA}" type="pres">
      <dgm:prSet presAssocID="{DF3F442F-134F-4010-AFAE-87B4B0B24728}" presName="aNode" presStyleLbl="bgShp" presStyleIdx="1" presStyleCnt="5"/>
      <dgm:spPr/>
    </dgm:pt>
    <dgm:pt modelId="{5D3E94D2-5532-41F9-BD4B-1CF06EDC9345}" type="pres">
      <dgm:prSet presAssocID="{DF3F442F-134F-4010-AFAE-87B4B0B24728}" presName="textNode" presStyleLbl="bgShp" presStyleIdx="1" presStyleCnt="5"/>
      <dgm:spPr/>
    </dgm:pt>
    <dgm:pt modelId="{1AA4C379-0CF3-49E8-8D70-75A5C0064809}" type="pres">
      <dgm:prSet presAssocID="{DF3F442F-134F-4010-AFAE-87B4B0B24728}" presName="compChildNode" presStyleCnt="0"/>
      <dgm:spPr/>
    </dgm:pt>
    <dgm:pt modelId="{07A8D232-0212-4247-BF97-08E3080D7F15}" type="pres">
      <dgm:prSet presAssocID="{DF3F442F-134F-4010-AFAE-87B4B0B24728}" presName="theInnerList" presStyleCnt="0"/>
      <dgm:spPr/>
    </dgm:pt>
    <dgm:pt modelId="{207212BC-B07A-41DC-BF2C-8B2D50F89814}" type="pres">
      <dgm:prSet presAssocID="{35BA51AD-CBBC-4E7E-A87B-82826CB39562}" presName="childNode" presStyleLbl="node1" presStyleIdx="3" presStyleCnt="21">
        <dgm:presLayoutVars>
          <dgm:bulletEnabled val="1"/>
        </dgm:presLayoutVars>
      </dgm:prSet>
      <dgm:spPr/>
    </dgm:pt>
    <dgm:pt modelId="{04325A01-0E43-448F-816D-5970E1AB34E9}" type="pres">
      <dgm:prSet presAssocID="{35BA51AD-CBBC-4E7E-A87B-82826CB39562}" presName="aSpace2" presStyleCnt="0"/>
      <dgm:spPr/>
    </dgm:pt>
    <dgm:pt modelId="{43AE02B3-0A87-4DD5-9691-6BA83CC45BD0}" type="pres">
      <dgm:prSet presAssocID="{DECDA859-13A3-4E14-97DF-75E6A48A1BC4}" presName="childNode" presStyleLbl="node1" presStyleIdx="4" presStyleCnt="21">
        <dgm:presLayoutVars>
          <dgm:bulletEnabled val="1"/>
        </dgm:presLayoutVars>
      </dgm:prSet>
      <dgm:spPr/>
    </dgm:pt>
    <dgm:pt modelId="{119218E1-2DC3-4E7B-8FD8-EEDD0549F31D}" type="pres">
      <dgm:prSet presAssocID="{DECDA859-13A3-4E14-97DF-75E6A48A1BC4}" presName="aSpace2" presStyleCnt="0"/>
      <dgm:spPr/>
    </dgm:pt>
    <dgm:pt modelId="{73A54DFF-2617-4C6B-A891-81EA3071CEF3}" type="pres">
      <dgm:prSet presAssocID="{1D79983D-0233-4561-ADF9-C7C91CFB5DB6}" presName="childNode" presStyleLbl="node1" presStyleIdx="5" presStyleCnt="21">
        <dgm:presLayoutVars>
          <dgm:bulletEnabled val="1"/>
        </dgm:presLayoutVars>
      </dgm:prSet>
      <dgm:spPr/>
    </dgm:pt>
    <dgm:pt modelId="{B22D2E4B-45C8-4F0E-8286-8F04F9AC4DCB}" type="pres">
      <dgm:prSet presAssocID="{1D79983D-0233-4561-ADF9-C7C91CFB5DB6}" presName="aSpace2" presStyleCnt="0"/>
      <dgm:spPr/>
    </dgm:pt>
    <dgm:pt modelId="{105B251C-69DA-4C45-A9FF-447C537308F9}" type="pres">
      <dgm:prSet presAssocID="{6956BB89-7F4B-4CE9-BB0B-7CAB33FDDC24}" presName="childNode" presStyleLbl="node1" presStyleIdx="6" presStyleCnt="21">
        <dgm:presLayoutVars>
          <dgm:bulletEnabled val="1"/>
        </dgm:presLayoutVars>
      </dgm:prSet>
      <dgm:spPr/>
    </dgm:pt>
    <dgm:pt modelId="{1A842B4D-F186-46CA-9BA7-2B40CDA5C21D}" type="pres">
      <dgm:prSet presAssocID="{6956BB89-7F4B-4CE9-BB0B-7CAB33FDDC24}" presName="aSpace2" presStyleCnt="0"/>
      <dgm:spPr/>
    </dgm:pt>
    <dgm:pt modelId="{2924EE68-F88B-4025-B5B1-517B7E3579AD}" type="pres">
      <dgm:prSet presAssocID="{587A6B16-34B5-4E1B-9CD9-EF3C386E76BA}" presName="childNode" presStyleLbl="node1" presStyleIdx="7" presStyleCnt="21">
        <dgm:presLayoutVars>
          <dgm:bulletEnabled val="1"/>
        </dgm:presLayoutVars>
      </dgm:prSet>
      <dgm:spPr/>
    </dgm:pt>
    <dgm:pt modelId="{28E8B8CB-DED1-47E7-BB6B-76507F91D4A4}" type="pres">
      <dgm:prSet presAssocID="{DF3F442F-134F-4010-AFAE-87B4B0B24728}" presName="aSpace" presStyleCnt="0"/>
      <dgm:spPr/>
    </dgm:pt>
    <dgm:pt modelId="{BB5C16AF-94EF-4709-89FC-E90379748177}" type="pres">
      <dgm:prSet presAssocID="{64EBE934-8F14-44E5-916C-EEABAA21C60F}" presName="compNode" presStyleCnt="0"/>
      <dgm:spPr/>
    </dgm:pt>
    <dgm:pt modelId="{FBAFEFCD-FCAF-42CA-BA71-81D64CA384C5}" type="pres">
      <dgm:prSet presAssocID="{64EBE934-8F14-44E5-916C-EEABAA21C60F}" presName="aNode" presStyleLbl="bgShp" presStyleIdx="2" presStyleCnt="5"/>
      <dgm:spPr/>
    </dgm:pt>
    <dgm:pt modelId="{32737813-D992-4010-8CBA-F9A42EB493B6}" type="pres">
      <dgm:prSet presAssocID="{64EBE934-8F14-44E5-916C-EEABAA21C60F}" presName="textNode" presStyleLbl="bgShp" presStyleIdx="2" presStyleCnt="5"/>
      <dgm:spPr/>
    </dgm:pt>
    <dgm:pt modelId="{D42CEDB7-E87E-4D3F-A2AB-0AA861BD503F}" type="pres">
      <dgm:prSet presAssocID="{64EBE934-8F14-44E5-916C-EEABAA21C60F}" presName="compChildNode" presStyleCnt="0"/>
      <dgm:spPr/>
    </dgm:pt>
    <dgm:pt modelId="{35A9F0E5-23C6-45ED-91A6-DE00040EE41F}" type="pres">
      <dgm:prSet presAssocID="{64EBE934-8F14-44E5-916C-EEABAA21C60F}" presName="theInnerList" presStyleCnt="0"/>
      <dgm:spPr/>
    </dgm:pt>
    <dgm:pt modelId="{7CD8C31E-2DBE-4082-BD5D-2B46271DD246}" type="pres">
      <dgm:prSet presAssocID="{F361BB74-3A15-48AB-B947-2F1F82E0DAAD}" presName="childNode" presStyleLbl="node1" presStyleIdx="8" presStyleCnt="21">
        <dgm:presLayoutVars>
          <dgm:bulletEnabled val="1"/>
        </dgm:presLayoutVars>
      </dgm:prSet>
      <dgm:spPr/>
    </dgm:pt>
    <dgm:pt modelId="{67E617A9-19E3-4536-9D78-309E77EC9C8D}" type="pres">
      <dgm:prSet presAssocID="{F361BB74-3A15-48AB-B947-2F1F82E0DAAD}" presName="aSpace2" presStyleCnt="0"/>
      <dgm:spPr/>
    </dgm:pt>
    <dgm:pt modelId="{7D8BE886-5FC2-490E-86DD-9A7C7434D1CC}" type="pres">
      <dgm:prSet presAssocID="{B9354225-D6B7-41DD-AD72-1932737DE509}" presName="childNode" presStyleLbl="node1" presStyleIdx="9" presStyleCnt="21">
        <dgm:presLayoutVars>
          <dgm:bulletEnabled val="1"/>
        </dgm:presLayoutVars>
      </dgm:prSet>
      <dgm:spPr/>
    </dgm:pt>
    <dgm:pt modelId="{7303003B-5E63-445A-BB57-7988688D4A91}" type="pres">
      <dgm:prSet presAssocID="{B9354225-D6B7-41DD-AD72-1932737DE509}" presName="aSpace2" presStyleCnt="0"/>
      <dgm:spPr/>
    </dgm:pt>
    <dgm:pt modelId="{873377ED-075F-4D0E-BFE0-E3062272211E}" type="pres">
      <dgm:prSet presAssocID="{68BB0859-AD06-4A4A-94B5-5CBDE4BA6290}" presName="childNode" presStyleLbl="node1" presStyleIdx="10" presStyleCnt="21">
        <dgm:presLayoutVars>
          <dgm:bulletEnabled val="1"/>
        </dgm:presLayoutVars>
      </dgm:prSet>
      <dgm:spPr/>
    </dgm:pt>
    <dgm:pt modelId="{1BFDA7F5-1959-4C34-B2CE-1E08F6B6D55F}" type="pres">
      <dgm:prSet presAssocID="{68BB0859-AD06-4A4A-94B5-5CBDE4BA6290}" presName="aSpace2" presStyleCnt="0"/>
      <dgm:spPr/>
    </dgm:pt>
    <dgm:pt modelId="{84D87786-E596-4231-A9BD-8F116CA72373}" type="pres">
      <dgm:prSet presAssocID="{973E8422-9A92-4095-BBB9-C94ADB414C29}" presName="childNode" presStyleLbl="node1" presStyleIdx="11" presStyleCnt="21">
        <dgm:presLayoutVars>
          <dgm:bulletEnabled val="1"/>
        </dgm:presLayoutVars>
      </dgm:prSet>
      <dgm:spPr/>
    </dgm:pt>
    <dgm:pt modelId="{C16C7A81-BEAE-49AB-A4C3-95A47B252E7B}" type="pres">
      <dgm:prSet presAssocID="{973E8422-9A92-4095-BBB9-C94ADB414C29}" presName="aSpace2" presStyleCnt="0"/>
      <dgm:spPr/>
    </dgm:pt>
    <dgm:pt modelId="{0A97856D-80F8-4C8C-8EA5-BB2D148AF673}" type="pres">
      <dgm:prSet presAssocID="{54FFD146-3205-4BB6-AF1E-2FCE3E22A2A1}" presName="childNode" presStyleLbl="node1" presStyleIdx="12" presStyleCnt="21">
        <dgm:presLayoutVars>
          <dgm:bulletEnabled val="1"/>
        </dgm:presLayoutVars>
      </dgm:prSet>
      <dgm:spPr/>
    </dgm:pt>
    <dgm:pt modelId="{B7A6A908-24A3-4B3F-8573-5ED214B59AD9}" type="pres">
      <dgm:prSet presAssocID="{64EBE934-8F14-44E5-916C-EEABAA21C60F}" presName="aSpace" presStyleCnt="0"/>
      <dgm:spPr/>
    </dgm:pt>
    <dgm:pt modelId="{28FBD36F-11A0-4F01-9467-DD10CA7CE772}" type="pres">
      <dgm:prSet presAssocID="{4C7E4511-EB40-42DA-9A92-6875835C2F84}" presName="compNode" presStyleCnt="0"/>
      <dgm:spPr/>
    </dgm:pt>
    <dgm:pt modelId="{1FF3D34E-E4B2-4CE0-A0BA-B7FBEBA8CEE9}" type="pres">
      <dgm:prSet presAssocID="{4C7E4511-EB40-42DA-9A92-6875835C2F84}" presName="aNode" presStyleLbl="bgShp" presStyleIdx="3" presStyleCnt="5"/>
      <dgm:spPr/>
    </dgm:pt>
    <dgm:pt modelId="{F03EBAD0-140D-47FC-A5C2-EA30C3DEC80F}" type="pres">
      <dgm:prSet presAssocID="{4C7E4511-EB40-42DA-9A92-6875835C2F84}" presName="textNode" presStyleLbl="bgShp" presStyleIdx="3" presStyleCnt="5"/>
      <dgm:spPr/>
    </dgm:pt>
    <dgm:pt modelId="{CC485DD5-4516-4F65-ABBF-CB7A3759A561}" type="pres">
      <dgm:prSet presAssocID="{4C7E4511-EB40-42DA-9A92-6875835C2F84}" presName="compChildNode" presStyleCnt="0"/>
      <dgm:spPr/>
    </dgm:pt>
    <dgm:pt modelId="{C742657F-3B45-43D2-BFE9-EC5B6EEEB9CA}" type="pres">
      <dgm:prSet presAssocID="{4C7E4511-EB40-42DA-9A92-6875835C2F84}" presName="theInnerList" presStyleCnt="0"/>
      <dgm:spPr/>
    </dgm:pt>
    <dgm:pt modelId="{FC825828-486C-45BC-B302-1B3EC3FEA787}" type="pres">
      <dgm:prSet presAssocID="{365592E6-91D4-4950-8E64-04FA303A5DE2}" presName="childNode" presStyleLbl="node1" presStyleIdx="13" presStyleCnt="21">
        <dgm:presLayoutVars>
          <dgm:bulletEnabled val="1"/>
        </dgm:presLayoutVars>
      </dgm:prSet>
      <dgm:spPr/>
    </dgm:pt>
    <dgm:pt modelId="{2D418D4A-53B8-4E48-B06F-2D556134BF5E}" type="pres">
      <dgm:prSet presAssocID="{365592E6-91D4-4950-8E64-04FA303A5DE2}" presName="aSpace2" presStyleCnt="0"/>
      <dgm:spPr/>
    </dgm:pt>
    <dgm:pt modelId="{593B800C-9493-4374-9A6D-7AC4E3BA4C0A}" type="pres">
      <dgm:prSet presAssocID="{0FFA4326-5557-4A8E-8437-40C3853A10E5}" presName="childNode" presStyleLbl="node1" presStyleIdx="14" presStyleCnt="21">
        <dgm:presLayoutVars>
          <dgm:bulletEnabled val="1"/>
        </dgm:presLayoutVars>
      </dgm:prSet>
      <dgm:spPr/>
    </dgm:pt>
    <dgm:pt modelId="{5E9EC68B-1B98-4640-8011-52BE4B3E8244}" type="pres">
      <dgm:prSet presAssocID="{0FFA4326-5557-4A8E-8437-40C3853A10E5}" presName="aSpace2" presStyleCnt="0"/>
      <dgm:spPr/>
    </dgm:pt>
    <dgm:pt modelId="{B4DED490-81D9-4C45-93C8-77E74FBAB4C1}" type="pres">
      <dgm:prSet presAssocID="{2C86432A-9CD8-4F8B-A4BF-6C084C124AD4}" presName="childNode" presStyleLbl="node1" presStyleIdx="15" presStyleCnt="21">
        <dgm:presLayoutVars>
          <dgm:bulletEnabled val="1"/>
        </dgm:presLayoutVars>
      </dgm:prSet>
      <dgm:spPr/>
    </dgm:pt>
    <dgm:pt modelId="{E9AF088F-F682-44ED-A966-8AEA7696E78E}" type="pres">
      <dgm:prSet presAssocID="{2C86432A-9CD8-4F8B-A4BF-6C084C124AD4}" presName="aSpace2" presStyleCnt="0"/>
      <dgm:spPr/>
    </dgm:pt>
    <dgm:pt modelId="{B4FB5CF4-8B42-40C1-983A-913B68B66E5F}" type="pres">
      <dgm:prSet presAssocID="{260588D7-0D07-4D4C-A6A4-37B1EC6E848E}" presName="childNode" presStyleLbl="node1" presStyleIdx="16" presStyleCnt="21">
        <dgm:presLayoutVars>
          <dgm:bulletEnabled val="1"/>
        </dgm:presLayoutVars>
      </dgm:prSet>
      <dgm:spPr/>
    </dgm:pt>
    <dgm:pt modelId="{CC946266-2C7E-4FE3-AD22-CEF80872EDD9}" type="pres">
      <dgm:prSet presAssocID="{4C7E4511-EB40-42DA-9A92-6875835C2F84}" presName="aSpace" presStyleCnt="0"/>
      <dgm:spPr/>
    </dgm:pt>
    <dgm:pt modelId="{5A4F8F12-5F56-426E-A7BE-343FACF3FC77}" type="pres">
      <dgm:prSet presAssocID="{E10EDFA3-C58A-4E71-848B-9AE671380D21}" presName="compNode" presStyleCnt="0"/>
      <dgm:spPr/>
    </dgm:pt>
    <dgm:pt modelId="{2E13CC93-7731-4007-A103-585B7BDCE6B2}" type="pres">
      <dgm:prSet presAssocID="{E10EDFA3-C58A-4E71-848B-9AE671380D21}" presName="aNode" presStyleLbl="bgShp" presStyleIdx="4" presStyleCnt="5"/>
      <dgm:spPr/>
    </dgm:pt>
    <dgm:pt modelId="{F6BF7928-8244-49C4-A8D9-34BAD9EDBFAC}" type="pres">
      <dgm:prSet presAssocID="{E10EDFA3-C58A-4E71-848B-9AE671380D21}" presName="textNode" presStyleLbl="bgShp" presStyleIdx="4" presStyleCnt="5"/>
      <dgm:spPr/>
    </dgm:pt>
    <dgm:pt modelId="{CC5FCF74-5A62-41EC-991E-297D6CA2A60D}" type="pres">
      <dgm:prSet presAssocID="{E10EDFA3-C58A-4E71-848B-9AE671380D21}" presName="compChildNode" presStyleCnt="0"/>
      <dgm:spPr/>
    </dgm:pt>
    <dgm:pt modelId="{292976EB-CF09-4520-961A-D49323392ADD}" type="pres">
      <dgm:prSet presAssocID="{E10EDFA3-C58A-4E71-848B-9AE671380D21}" presName="theInnerList" presStyleCnt="0"/>
      <dgm:spPr/>
    </dgm:pt>
    <dgm:pt modelId="{F5FEAD59-223A-44F1-96B3-5980E8EAF55E}" type="pres">
      <dgm:prSet presAssocID="{D6BB68B0-E160-4395-BCED-34CD0BBA3D9F}" presName="childNode" presStyleLbl="node1" presStyleIdx="17" presStyleCnt="21">
        <dgm:presLayoutVars>
          <dgm:bulletEnabled val="1"/>
        </dgm:presLayoutVars>
      </dgm:prSet>
      <dgm:spPr/>
    </dgm:pt>
    <dgm:pt modelId="{79A10541-9E55-4377-946C-BCB4D20155E2}" type="pres">
      <dgm:prSet presAssocID="{D6BB68B0-E160-4395-BCED-34CD0BBA3D9F}" presName="aSpace2" presStyleCnt="0"/>
      <dgm:spPr/>
    </dgm:pt>
    <dgm:pt modelId="{A6F39F0F-9598-4C94-BA5A-45324868DF92}" type="pres">
      <dgm:prSet presAssocID="{BF62361C-B6B2-460C-B4B8-9B7D63C2ED3F}" presName="childNode" presStyleLbl="node1" presStyleIdx="18" presStyleCnt="21">
        <dgm:presLayoutVars>
          <dgm:bulletEnabled val="1"/>
        </dgm:presLayoutVars>
      </dgm:prSet>
      <dgm:spPr/>
    </dgm:pt>
    <dgm:pt modelId="{56159295-DCC6-430D-8682-1F3F7F3FA37D}" type="pres">
      <dgm:prSet presAssocID="{BF62361C-B6B2-460C-B4B8-9B7D63C2ED3F}" presName="aSpace2" presStyleCnt="0"/>
      <dgm:spPr/>
    </dgm:pt>
    <dgm:pt modelId="{02F9124E-D48F-4A97-8646-2C23CAF26A33}" type="pres">
      <dgm:prSet presAssocID="{6721A542-4BA8-486D-8416-74CD4119182B}" presName="childNode" presStyleLbl="node1" presStyleIdx="19" presStyleCnt="21">
        <dgm:presLayoutVars>
          <dgm:bulletEnabled val="1"/>
        </dgm:presLayoutVars>
      </dgm:prSet>
      <dgm:spPr/>
    </dgm:pt>
    <dgm:pt modelId="{21FF2337-56A0-4823-BC66-94CD1F238720}" type="pres">
      <dgm:prSet presAssocID="{6721A542-4BA8-486D-8416-74CD4119182B}" presName="aSpace2" presStyleCnt="0"/>
      <dgm:spPr/>
    </dgm:pt>
    <dgm:pt modelId="{A6DF9C85-DECE-4885-8378-03DC26EBD08B}" type="pres">
      <dgm:prSet presAssocID="{4EE645E8-4F53-4071-9B7C-56C20B6AD104}" presName="childNode" presStyleLbl="node1" presStyleIdx="20" presStyleCnt="21">
        <dgm:presLayoutVars>
          <dgm:bulletEnabled val="1"/>
        </dgm:presLayoutVars>
      </dgm:prSet>
      <dgm:spPr/>
    </dgm:pt>
  </dgm:ptLst>
  <dgm:cxnLst>
    <dgm:cxn modelId="{B5944805-BA85-4C11-B5A6-EB9EB50764BC}" type="presOf" srcId="{DECDA859-13A3-4E14-97DF-75E6A48A1BC4}" destId="{43AE02B3-0A87-4DD5-9691-6BA83CC45BD0}" srcOrd="0" destOrd="0" presId="urn:microsoft.com/office/officeart/2005/8/layout/lProcess2"/>
    <dgm:cxn modelId="{D3EFB40D-4841-4FE2-89D4-F02EB3C9D0F0}" type="presOf" srcId="{6956BB89-7F4B-4CE9-BB0B-7CAB33FDDC24}" destId="{105B251C-69DA-4C45-A9FF-447C537308F9}" srcOrd="0" destOrd="0" presId="urn:microsoft.com/office/officeart/2005/8/layout/lProcess2"/>
    <dgm:cxn modelId="{64141611-7F9C-4C21-A824-1C60C958607C}" srcId="{4C7E4511-EB40-42DA-9A92-6875835C2F84}" destId="{260588D7-0D07-4D4C-A6A4-37B1EC6E848E}" srcOrd="3" destOrd="0" parTransId="{B296C7EA-A5C1-4E38-B57A-53DCC2EEB3BD}" sibTransId="{4985CB7A-2442-4428-A9D4-F955F5C65D68}"/>
    <dgm:cxn modelId="{58FFF012-66CC-4A13-8E3F-5FDCB6052C54}" type="presOf" srcId="{973E8422-9A92-4095-BBB9-C94ADB414C29}" destId="{84D87786-E596-4231-A9BD-8F116CA72373}" srcOrd="0" destOrd="0" presId="urn:microsoft.com/office/officeart/2005/8/layout/lProcess2"/>
    <dgm:cxn modelId="{4C66A818-A404-4388-99B7-6FE2E96B83AF}" type="presOf" srcId="{64EBE934-8F14-44E5-916C-EEABAA21C60F}" destId="{32737813-D992-4010-8CBA-F9A42EB493B6}" srcOrd="1" destOrd="0" presId="urn:microsoft.com/office/officeart/2005/8/layout/lProcess2"/>
    <dgm:cxn modelId="{C5770125-A444-4396-BBF5-CADA8B2FEE1C}" srcId="{FBDB613C-53C3-424E-8F4C-C8DDDF10CF8B}" destId="{504393FC-83AB-44BF-A93E-B5C910FF264A}" srcOrd="0" destOrd="0" parTransId="{4B8F8B83-5D04-48E4-837A-34996BCA481D}" sibTransId="{88CEA0C1-6697-4382-9BEB-535CB25A893D}"/>
    <dgm:cxn modelId="{B9FEFE28-938D-4A65-A6D1-FB9412E1BB27}" type="presOf" srcId="{D6BB68B0-E160-4395-BCED-34CD0BBA3D9F}" destId="{F5FEAD59-223A-44F1-96B3-5980E8EAF55E}" srcOrd="0" destOrd="0" presId="urn:microsoft.com/office/officeart/2005/8/layout/lProcess2"/>
    <dgm:cxn modelId="{5E42CE29-7B0A-41AE-B34B-3F19E6CD79F6}" srcId="{DF3F442F-134F-4010-AFAE-87B4B0B24728}" destId="{DECDA859-13A3-4E14-97DF-75E6A48A1BC4}" srcOrd="1" destOrd="0" parTransId="{12E05859-BE9F-4D30-98A0-41AD2A16E865}" sibTransId="{8A9A0B04-B303-4DC5-9579-CCD346A11153}"/>
    <dgm:cxn modelId="{2C546C2C-4217-48B0-A128-02C099BB2DA6}" type="presOf" srcId="{A3A78468-A9EA-495A-8CB2-9ECE7BD9E88E}" destId="{D4518F99-2A3E-44A4-B537-326F4A2C1C82}" srcOrd="0" destOrd="0" presId="urn:microsoft.com/office/officeart/2005/8/layout/lProcess2"/>
    <dgm:cxn modelId="{FF3B6832-2764-4721-8A17-E5A00DB3546D}" srcId="{FBDB613C-53C3-424E-8F4C-C8DDDF10CF8B}" destId="{E10EDFA3-C58A-4E71-848B-9AE671380D21}" srcOrd="4" destOrd="0" parTransId="{F4F69C7D-AF97-4B4A-BE96-7CF3E5D273C9}" sibTransId="{64AB7B2B-6BE7-42E5-97F4-95571A37EAE7}"/>
    <dgm:cxn modelId="{A3896035-D15A-4698-B4C6-C54D4AE5BE29}" srcId="{504393FC-83AB-44BF-A93E-B5C910FF264A}" destId="{A3A78468-A9EA-495A-8CB2-9ECE7BD9E88E}" srcOrd="0" destOrd="0" parTransId="{3E3B442C-BAB4-4790-9F64-84C9A2220D1D}" sibTransId="{1A7548E4-7504-4E92-92CC-3F1F5ECB2B95}"/>
    <dgm:cxn modelId="{18A1E836-B2DB-4873-AE12-9E3EDA77F71D}" type="presOf" srcId="{F361BB74-3A15-48AB-B947-2F1F82E0DAAD}" destId="{7CD8C31E-2DBE-4082-BD5D-2B46271DD246}" srcOrd="0" destOrd="0" presId="urn:microsoft.com/office/officeart/2005/8/layout/lProcess2"/>
    <dgm:cxn modelId="{9ED74C37-CB30-40C5-82EB-B07E5FFE47F2}" srcId="{504393FC-83AB-44BF-A93E-B5C910FF264A}" destId="{BDAC1C30-3321-4A18-B48F-BA7821FDA76E}" srcOrd="2" destOrd="0" parTransId="{F2467EB1-0399-4A16-921C-FACBB7C09BFE}" sibTransId="{31894138-476A-451F-9F40-AD42C9930279}"/>
    <dgm:cxn modelId="{61F7E837-3C3E-4BDD-AFD2-E8C480E92EEE}" type="presOf" srcId="{54FFD146-3205-4BB6-AF1E-2FCE3E22A2A1}" destId="{0A97856D-80F8-4C8C-8EA5-BB2D148AF673}" srcOrd="0" destOrd="0" presId="urn:microsoft.com/office/officeart/2005/8/layout/lProcess2"/>
    <dgm:cxn modelId="{D142C73D-17AA-46EA-A9D8-2C59F06990DA}" type="presOf" srcId="{DF3F442F-134F-4010-AFAE-87B4B0B24728}" destId="{5D3E94D2-5532-41F9-BD4B-1CF06EDC9345}" srcOrd="1" destOrd="0" presId="urn:microsoft.com/office/officeart/2005/8/layout/lProcess2"/>
    <dgm:cxn modelId="{F721CD3D-A145-47D4-A748-9C02AA34EBD6}" type="presOf" srcId="{4EE645E8-4F53-4071-9B7C-56C20B6AD104}" destId="{A6DF9C85-DECE-4885-8378-03DC26EBD08B}" srcOrd="0" destOrd="0" presId="urn:microsoft.com/office/officeart/2005/8/layout/lProcess2"/>
    <dgm:cxn modelId="{C6694D3F-B664-494E-8C2C-E1A526D06B44}" type="presOf" srcId="{260588D7-0D07-4D4C-A6A4-37B1EC6E848E}" destId="{B4FB5CF4-8B42-40C1-983A-913B68B66E5F}" srcOrd="0" destOrd="0" presId="urn:microsoft.com/office/officeart/2005/8/layout/lProcess2"/>
    <dgm:cxn modelId="{2C9B7C40-F52F-4C2C-B490-B31AB68C54E5}" srcId="{64EBE934-8F14-44E5-916C-EEABAA21C60F}" destId="{F361BB74-3A15-48AB-B947-2F1F82E0DAAD}" srcOrd="0" destOrd="0" parTransId="{1E6E92DB-47CB-44E4-90C6-906079016810}" sibTransId="{F7D13E12-F69D-4327-B5D0-048DD829E5BC}"/>
    <dgm:cxn modelId="{4D951543-661E-4BEE-9EB2-2048948B6C91}" srcId="{64EBE934-8F14-44E5-916C-EEABAA21C60F}" destId="{B9354225-D6B7-41DD-AD72-1932737DE509}" srcOrd="1" destOrd="0" parTransId="{3FC9A3B3-9DD0-423C-BFEF-BB06CCDD0A6F}" sibTransId="{75B94EB7-86EC-4DCE-9262-F360E97DA2A3}"/>
    <dgm:cxn modelId="{E5E69344-D8B8-42DF-A10E-BFB9A89561C6}" srcId="{E10EDFA3-C58A-4E71-848B-9AE671380D21}" destId="{BF62361C-B6B2-460C-B4B8-9B7D63C2ED3F}" srcOrd="1" destOrd="0" parTransId="{DE944A09-8662-459D-80BB-5D6B6A48C41B}" sibTransId="{D11947D9-D75B-4C39-B91D-70D4BBA0E1DE}"/>
    <dgm:cxn modelId="{80E2CA44-EBD4-4FF8-A907-9B0134DCCBF2}" srcId="{E10EDFA3-C58A-4E71-848B-9AE671380D21}" destId="{4EE645E8-4F53-4071-9B7C-56C20B6AD104}" srcOrd="3" destOrd="0" parTransId="{53941487-E47D-44F7-9217-796E81D033E7}" sibTransId="{95A8E20B-4573-4E2D-AD4A-539FEAE00E7B}"/>
    <dgm:cxn modelId="{19853F47-F047-4B66-8FB5-1E14D3207EA7}" srcId="{4C7E4511-EB40-42DA-9A92-6875835C2F84}" destId="{0FFA4326-5557-4A8E-8437-40C3853A10E5}" srcOrd="1" destOrd="0" parTransId="{49089113-1852-404C-A104-A06917981F3C}" sibTransId="{0F2AA3F0-7D77-4094-B9CC-81985C1CAF87}"/>
    <dgm:cxn modelId="{D9AF7249-3951-42EC-9F7D-6C70AA4271F5}" type="presOf" srcId="{0FFA4326-5557-4A8E-8437-40C3853A10E5}" destId="{593B800C-9493-4374-9A6D-7AC4E3BA4C0A}" srcOrd="0" destOrd="0" presId="urn:microsoft.com/office/officeart/2005/8/layout/lProcess2"/>
    <dgm:cxn modelId="{B056214A-6766-42D2-A6E5-E74EAF2F52A2}" type="presOf" srcId="{504393FC-83AB-44BF-A93E-B5C910FF264A}" destId="{A80B5EB9-57FC-4267-BA69-53F4B3363C1A}" srcOrd="1" destOrd="0" presId="urn:microsoft.com/office/officeart/2005/8/layout/lProcess2"/>
    <dgm:cxn modelId="{73F1D84A-B529-4E00-9FCC-3324FDE6BDAB}" type="presOf" srcId="{504393FC-83AB-44BF-A93E-B5C910FF264A}" destId="{7718A14D-F3C6-490B-B91E-6F6B709EA2F7}" srcOrd="0" destOrd="0" presId="urn:microsoft.com/office/officeart/2005/8/layout/lProcess2"/>
    <dgm:cxn modelId="{0F035B4D-9CB5-495D-A54B-F8B8563E34AA}" srcId="{FBDB613C-53C3-424E-8F4C-C8DDDF10CF8B}" destId="{64EBE934-8F14-44E5-916C-EEABAA21C60F}" srcOrd="2" destOrd="0" parTransId="{DCD6FBF1-192C-43D5-9F05-AC536B905E0F}" sibTransId="{F60A18ED-BE2C-484A-A954-3E7CDBB0B87B}"/>
    <dgm:cxn modelId="{73FBC84F-B955-4AF2-9D78-07383E8548BF}" srcId="{64EBE934-8F14-44E5-916C-EEABAA21C60F}" destId="{68BB0859-AD06-4A4A-94B5-5CBDE4BA6290}" srcOrd="2" destOrd="0" parTransId="{E7763050-EC7C-44A0-9E55-CAA26325B0E1}" sibTransId="{B7CB40ED-6E03-4388-B0FE-B922BCDDC891}"/>
    <dgm:cxn modelId="{07283852-E842-4305-A88B-71F10BBE4675}" type="presOf" srcId="{FBDB613C-53C3-424E-8F4C-C8DDDF10CF8B}" destId="{1A6A7EBF-D33D-4D81-BC1D-3A06DDF57F67}" srcOrd="0" destOrd="0" presId="urn:microsoft.com/office/officeart/2005/8/layout/lProcess2"/>
    <dgm:cxn modelId="{3D2E2F54-6ABC-4006-B149-F8CBBFE7CAEB}" srcId="{64EBE934-8F14-44E5-916C-EEABAA21C60F}" destId="{973E8422-9A92-4095-BBB9-C94ADB414C29}" srcOrd="3" destOrd="0" parTransId="{76509968-BAEB-4DF7-9EB1-069ABB19F45F}" sibTransId="{AC1F14E0-77F2-4D45-9F8F-04F7B2041C19}"/>
    <dgm:cxn modelId="{156E3F55-D14F-4134-904C-5C24A23BE061}" type="presOf" srcId="{DF3F442F-134F-4010-AFAE-87B4B0B24728}" destId="{63B431C3-6D30-4C70-8F06-192CCAB479DA}" srcOrd="0" destOrd="0" presId="urn:microsoft.com/office/officeart/2005/8/layout/lProcess2"/>
    <dgm:cxn modelId="{7A10DD7A-E1B1-41D6-9914-E858D6C3F937}" srcId="{E10EDFA3-C58A-4E71-848B-9AE671380D21}" destId="{6721A542-4BA8-486D-8416-74CD4119182B}" srcOrd="2" destOrd="0" parTransId="{4FC72F5F-88D6-47E8-B139-335E929ECD61}" sibTransId="{1870D7CD-F4C6-4C20-B3F7-A29AD32C7013}"/>
    <dgm:cxn modelId="{4FA58A7B-D266-4769-B1DE-85CD884B56E7}" type="presOf" srcId="{2C86432A-9CD8-4F8B-A4BF-6C084C124AD4}" destId="{B4DED490-81D9-4C45-93C8-77E74FBAB4C1}" srcOrd="0" destOrd="0" presId="urn:microsoft.com/office/officeart/2005/8/layout/lProcess2"/>
    <dgm:cxn modelId="{BEC47F80-194D-49DB-98DF-90B8659A8E45}" srcId="{DF3F442F-134F-4010-AFAE-87B4B0B24728}" destId="{35BA51AD-CBBC-4E7E-A87B-82826CB39562}" srcOrd="0" destOrd="0" parTransId="{1EE973D2-3B34-4452-A256-52CFB8604141}" sibTransId="{47528E03-561F-454C-B80A-A86DAC50570B}"/>
    <dgm:cxn modelId="{9C324283-8864-4B94-AA37-B863EC39EA1E}" type="presOf" srcId="{E10EDFA3-C58A-4E71-848B-9AE671380D21}" destId="{F6BF7928-8244-49C4-A8D9-34BAD9EDBFAC}" srcOrd="1" destOrd="0" presId="urn:microsoft.com/office/officeart/2005/8/layout/lProcess2"/>
    <dgm:cxn modelId="{5DB45184-1CD2-496C-B70E-29246D513270}" type="presOf" srcId="{BF62361C-B6B2-460C-B4B8-9B7D63C2ED3F}" destId="{A6F39F0F-9598-4C94-BA5A-45324868DF92}" srcOrd="0" destOrd="0" presId="urn:microsoft.com/office/officeart/2005/8/layout/lProcess2"/>
    <dgm:cxn modelId="{30B72F87-4D48-4E05-A0FE-51E701773CB0}" type="presOf" srcId="{BDAC1C30-3321-4A18-B48F-BA7821FDA76E}" destId="{1DF84FEE-586D-42AB-B527-1533E528EA3C}" srcOrd="0" destOrd="0" presId="urn:microsoft.com/office/officeart/2005/8/layout/lProcess2"/>
    <dgm:cxn modelId="{34DE9E88-2F67-4A4B-BE36-64BF7D9B56B8}" type="presOf" srcId="{B9354225-D6B7-41DD-AD72-1932737DE509}" destId="{7D8BE886-5FC2-490E-86DD-9A7C7434D1CC}" srcOrd="0" destOrd="0" presId="urn:microsoft.com/office/officeart/2005/8/layout/lProcess2"/>
    <dgm:cxn modelId="{38917E8A-E2A9-4687-AB9E-53957FFF4F33}" type="presOf" srcId="{587A6B16-34B5-4E1B-9CD9-EF3C386E76BA}" destId="{2924EE68-F88B-4025-B5B1-517B7E3579AD}" srcOrd="0" destOrd="0" presId="urn:microsoft.com/office/officeart/2005/8/layout/lProcess2"/>
    <dgm:cxn modelId="{91C66E94-7027-4FB8-B8D7-2C4FABFC611F}" type="presOf" srcId="{6721A542-4BA8-486D-8416-74CD4119182B}" destId="{02F9124E-D48F-4A97-8646-2C23CAF26A33}" srcOrd="0" destOrd="0" presId="urn:microsoft.com/office/officeart/2005/8/layout/lProcess2"/>
    <dgm:cxn modelId="{C4067C96-BCB4-46C0-BA11-0552A3E14F8E}" type="presOf" srcId="{4C7E4511-EB40-42DA-9A92-6875835C2F84}" destId="{F03EBAD0-140D-47FC-A5C2-EA30C3DEC80F}" srcOrd="1" destOrd="0" presId="urn:microsoft.com/office/officeart/2005/8/layout/lProcess2"/>
    <dgm:cxn modelId="{39BFA996-42BA-44D9-913C-AB16B4A2D183}" srcId="{DF3F442F-134F-4010-AFAE-87B4B0B24728}" destId="{587A6B16-34B5-4E1B-9CD9-EF3C386E76BA}" srcOrd="4" destOrd="0" parTransId="{848CA04E-26E4-4A0A-8C16-F988130EBBDD}" sibTransId="{5828E85C-3ECE-408D-9E12-B14FB13132D1}"/>
    <dgm:cxn modelId="{E2CFC298-4445-4676-BB57-4EB9A716B609}" type="presOf" srcId="{4C7E4511-EB40-42DA-9A92-6875835C2F84}" destId="{1FF3D34E-E4B2-4CE0-A0BA-B7FBEBA8CEE9}" srcOrd="0" destOrd="0" presId="urn:microsoft.com/office/officeart/2005/8/layout/lProcess2"/>
    <dgm:cxn modelId="{64BBA7A0-596C-496F-9366-2BE7CE1FF262}" srcId="{4C7E4511-EB40-42DA-9A92-6875835C2F84}" destId="{365592E6-91D4-4950-8E64-04FA303A5DE2}" srcOrd="0" destOrd="0" parTransId="{83C0BA99-D7C7-450F-A0A1-CA6D32A13E83}" sibTransId="{9D0B1412-C84B-4049-9AC0-BB49C0C461A3}"/>
    <dgm:cxn modelId="{287A40AB-D536-4412-8676-0642E83A3D8E}" srcId="{DF3F442F-134F-4010-AFAE-87B4B0B24728}" destId="{6956BB89-7F4B-4CE9-BB0B-7CAB33FDDC24}" srcOrd="3" destOrd="0" parTransId="{098D05C2-9099-4338-B5A7-E863636CDD15}" sibTransId="{B9A96008-2CED-4B4B-ACB3-7644A0029595}"/>
    <dgm:cxn modelId="{E85000B1-9948-41A5-A324-6BA044D881F0}" srcId="{FBDB613C-53C3-424E-8F4C-C8DDDF10CF8B}" destId="{DF3F442F-134F-4010-AFAE-87B4B0B24728}" srcOrd="1" destOrd="0" parTransId="{17833618-84E5-460A-8070-BD44B5A11B02}" sibTransId="{37444283-2295-41C7-8C61-64D1E980AE04}"/>
    <dgm:cxn modelId="{22D6BCB3-45E4-470F-A9BD-E22F2D4D5F24}" type="presOf" srcId="{E10EDFA3-C58A-4E71-848B-9AE671380D21}" destId="{2E13CC93-7731-4007-A103-585B7BDCE6B2}" srcOrd="0" destOrd="0" presId="urn:microsoft.com/office/officeart/2005/8/layout/lProcess2"/>
    <dgm:cxn modelId="{DCE307C3-69A2-43CF-90A9-03B277D78A25}" srcId="{DF3F442F-134F-4010-AFAE-87B4B0B24728}" destId="{1D79983D-0233-4561-ADF9-C7C91CFB5DB6}" srcOrd="2" destOrd="0" parTransId="{2B04B4BC-69F7-4E31-A21B-84066D0FD175}" sibTransId="{D22D44C2-2E4E-4146-A4DF-556442BAA99D}"/>
    <dgm:cxn modelId="{649A12C9-1472-468C-BF55-DF7AEE76D64C}" type="presOf" srcId="{A9C4D23C-2FAB-43B8-8B2E-E36A2A059082}" destId="{6F523C45-8140-4C75-9C79-F98E7E41D89B}" srcOrd="0" destOrd="0" presId="urn:microsoft.com/office/officeart/2005/8/layout/lProcess2"/>
    <dgm:cxn modelId="{E95AD5CF-F53B-4A71-B258-AFA724A4F741}" srcId="{E10EDFA3-C58A-4E71-848B-9AE671380D21}" destId="{D6BB68B0-E160-4395-BCED-34CD0BBA3D9F}" srcOrd="0" destOrd="0" parTransId="{BC35F0F7-62E7-4039-80D1-A0DEE0445AE9}" sibTransId="{71D9C9EA-D00B-4000-B608-D011AE6F0E98}"/>
    <dgm:cxn modelId="{60D333D7-A03E-4A39-8EE2-A16BC0B30400}" type="presOf" srcId="{365592E6-91D4-4950-8E64-04FA303A5DE2}" destId="{FC825828-486C-45BC-B302-1B3EC3FEA787}" srcOrd="0" destOrd="0" presId="urn:microsoft.com/office/officeart/2005/8/layout/lProcess2"/>
    <dgm:cxn modelId="{FE37D0DB-76DA-4F73-8874-77AC9521AEBF}" srcId="{504393FC-83AB-44BF-A93E-B5C910FF264A}" destId="{A9C4D23C-2FAB-43B8-8B2E-E36A2A059082}" srcOrd="1" destOrd="0" parTransId="{2419567E-7972-47E2-BA94-FBED64ED5DBF}" sibTransId="{10BDE160-A857-4373-B6FF-E0AF9B2F2629}"/>
    <dgm:cxn modelId="{6ABEEBDB-EABB-4E8B-AE5F-BF30E36CBF31}" type="presOf" srcId="{35BA51AD-CBBC-4E7E-A87B-82826CB39562}" destId="{207212BC-B07A-41DC-BF2C-8B2D50F89814}" srcOrd="0" destOrd="0" presId="urn:microsoft.com/office/officeart/2005/8/layout/lProcess2"/>
    <dgm:cxn modelId="{2727AAEC-779D-43B4-9BE7-56E4C677C408}" type="presOf" srcId="{68BB0859-AD06-4A4A-94B5-5CBDE4BA6290}" destId="{873377ED-075F-4D0E-BFE0-E3062272211E}" srcOrd="0" destOrd="0" presId="urn:microsoft.com/office/officeart/2005/8/layout/lProcess2"/>
    <dgm:cxn modelId="{DAF92FF6-DE30-4FED-9908-A8158D22702E}" type="presOf" srcId="{64EBE934-8F14-44E5-916C-EEABAA21C60F}" destId="{FBAFEFCD-FCAF-42CA-BA71-81D64CA384C5}" srcOrd="0" destOrd="0" presId="urn:microsoft.com/office/officeart/2005/8/layout/lProcess2"/>
    <dgm:cxn modelId="{63E762FA-9359-4499-B931-A519484E288B}" srcId="{64EBE934-8F14-44E5-916C-EEABAA21C60F}" destId="{54FFD146-3205-4BB6-AF1E-2FCE3E22A2A1}" srcOrd="4" destOrd="0" parTransId="{824D0EB8-B596-4116-AB47-CEA1FE99859E}" sibTransId="{B8DF0B57-D4EA-437E-9DCE-AC1615DA0DC0}"/>
    <dgm:cxn modelId="{48752FFC-E730-4C28-8980-3A537C392A1D}" type="presOf" srcId="{1D79983D-0233-4561-ADF9-C7C91CFB5DB6}" destId="{73A54DFF-2617-4C6B-A891-81EA3071CEF3}" srcOrd="0" destOrd="0" presId="urn:microsoft.com/office/officeart/2005/8/layout/lProcess2"/>
    <dgm:cxn modelId="{F2571AFD-ACAC-4F28-82AE-347042A4F152}" srcId="{4C7E4511-EB40-42DA-9A92-6875835C2F84}" destId="{2C86432A-9CD8-4F8B-A4BF-6C084C124AD4}" srcOrd="2" destOrd="0" parTransId="{EE2910DC-109A-4358-B7AE-A06B0C1DE283}" sibTransId="{5DED5F95-DCB3-4ED3-9670-CF87A109459D}"/>
    <dgm:cxn modelId="{120594FD-F148-4470-ADF1-4521353A9388}" srcId="{FBDB613C-53C3-424E-8F4C-C8DDDF10CF8B}" destId="{4C7E4511-EB40-42DA-9A92-6875835C2F84}" srcOrd="3" destOrd="0" parTransId="{1CBAF0B9-811F-4E3A-B124-F0B4562CEB57}" sibTransId="{42743700-063A-42F1-B7D3-4C0F8262FA1D}"/>
    <dgm:cxn modelId="{A9397A40-3499-405E-BB04-63195C80D54D}" type="presParOf" srcId="{1A6A7EBF-D33D-4D81-BC1D-3A06DDF57F67}" destId="{72C0F368-4162-417B-BC04-F04C284CF27B}" srcOrd="0" destOrd="0" presId="urn:microsoft.com/office/officeart/2005/8/layout/lProcess2"/>
    <dgm:cxn modelId="{64BEB284-45B0-4A9D-BCF4-D090499A1C55}" type="presParOf" srcId="{72C0F368-4162-417B-BC04-F04C284CF27B}" destId="{7718A14D-F3C6-490B-B91E-6F6B709EA2F7}" srcOrd="0" destOrd="0" presId="urn:microsoft.com/office/officeart/2005/8/layout/lProcess2"/>
    <dgm:cxn modelId="{BC02BF2A-982C-4FE1-A9F6-59F5954C3841}" type="presParOf" srcId="{72C0F368-4162-417B-BC04-F04C284CF27B}" destId="{A80B5EB9-57FC-4267-BA69-53F4B3363C1A}" srcOrd="1" destOrd="0" presId="urn:microsoft.com/office/officeart/2005/8/layout/lProcess2"/>
    <dgm:cxn modelId="{DA853225-87C2-481E-9DFC-B71001F1D822}" type="presParOf" srcId="{72C0F368-4162-417B-BC04-F04C284CF27B}" destId="{3E5FB6F6-A138-4485-A840-B9A01A61F009}" srcOrd="2" destOrd="0" presId="urn:microsoft.com/office/officeart/2005/8/layout/lProcess2"/>
    <dgm:cxn modelId="{E43EBAB2-18F9-48D0-9E0B-AD31244C013D}" type="presParOf" srcId="{3E5FB6F6-A138-4485-A840-B9A01A61F009}" destId="{5F0B5878-0DCF-4221-BB55-12A6CE42F877}" srcOrd="0" destOrd="0" presId="urn:microsoft.com/office/officeart/2005/8/layout/lProcess2"/>
    <dgm:cxn modelId="{93F8FBD3-2FB7-40D5-99C7-4AFE0CA1FE1A}" type="presParOf" srcId="{5F0B5878-0DCF-4221-BB55-12A6CE42F877}" destId="{D4518F99-2A3E-44A4-B537-326F4A2C1C82}" srcOrd="0" destOrd="0" presId="urn:microsoft.com/office/officeart/2005/8/layout/lProcess2"/>
    <dgm:cxn modelId="{659CA830-B9E0-4A80-B78C-2E34DDD0B23D}" type="presParOf" srcId="{5F0B5878-0DCF-4221-BB55-12A6CE42F877}" destId="{B6204548-E38A-4DDB-87FF-D04745B6C6E6}" srcOrd="1" destOrd="0" presId="urn:microsoft.com/office/officeart/2005/8/layout/lProcess2"/>
    <dgm:cxn modelId="{B69D4899-1993-45C9-9642-1E72AAAC6F8A}" type="presParOf" srcId="{5F0B5878-0DCF-4221-BB55-12A6CE42F877}" destId="{6F523C45-8140-4C75-9C79-F98E7E41D89B}" srcOrd="2" destOrd="0" presId="urn:microsoft.com/office/officeart/2005/8/layout/lProcess2"/>
    <dgm:cxn modelId="{96D0142A-DA86-46BD-AD5C-30C83133A1FE}" type="presParOf" srcId="{5F0B5878-0DCF-4221-BB55-12A6CE42F877}" destId="{BA64C2B9-9417-4DFB-860A-5B6E6AB849BB}" srcOrd="3" destOrd="0" presId="urn:microsoft.com/office/officeart/2005/8/layout/lProcess2"/>
    <dgm:cxn modelId="{06246E33-0D4B-466C-A4EC-9097762FAF15}" type="presParOf" srcId="{5F0B5878-0DCF-4221-BB55-12A6CE42F877}" destId="{1DF84FEE-586D-42AB-B527-1533E528EA3C}" srcOrd="4" destOrd="0" presId="urn:microsoft.com/office/officeart/2005/8/layout/lProcess2"/>
    <dgm:cxn modelId="{31B0D14D-50AC-4B8A-A1AE-E159C43DB7B9}" type="presParOf" srcId="{1A6A7EBF-D33D-4D81-BC1D-3A06DDF57F67}" destId="{1BCB83BA-D1B4-4594-93E3-BF52CA0E5FCD}" srcOrd="1" destOrd="0" presId="urn:microsoft.com/office/officeart/2005/8/layout/lProcess2"/>
    <dgm:cxn modelId="{5B487C66-76CD-432B-A42F-9A30B89559F2}" type="presParOf" srcId="{1A6A7EBF-D33D-4D81-BC1D-3A06DDF57F67}" destId="{D9AB597E-028E-4D6D-87D2-23C6C657F5ED}" srcOrd="2" destOrd="0" presId="urn:microsoft.com/office/officeart/2005/8/layout/lProcess2"/>
    <dgm:cxn modelId="{691DB1DF-526F-4D0E-849A-CF60E0490233}" type="presParOf" srcId="{D9AB597E-028E-4D6D-87D2-23C6C657F5ED}" destId="{63B431C3-6D30-4C70-8F06-192CCAB479DA}" srcOrd="0" destOrd="0" presId="urn:microsoft.com/office/officeart/2005/8/layout/lProcess2"/>
    <dgm:cxn modelId="{0D7BF963-12CE-4C0C-8AA2-47F3252AC929}" type="presParOf" srcId="{D9AB597E-028E-4D6D-87D2-23C6C657F5ED}" destId="{5D3E94D2-5532-41F9-BD4B-1CF06EDC9345}" srcOrd="1" destOrd="0" presId="urn:microsoft.com/office/officeart/2005/8/layout/lProcess2"/>
    <dgm:cxn modelId="{A6B6142A-F5DE-4442-AEF1-731FF018EC74}" type="presParOf" srcId="{D9AB597E-028E-4D6D-87D2-23C6C657F5ED}" destId="{1AA4C379-0CF3-49E8-8D70-75A5C0064809}" srcOrd="2" destOrd="0" presId="urn:microsoft.com/office/officeart/2005/8/layout/lProcess2"/>
    <dgm:cxn modelId="{8B58C559-97AE-4014-99C2-07361B795D27}" type="presParOf" srcId="{1AA4C379-0CF3-49E8-8D70-75A5C0064809}" destId="{07A8D232-0212-4247-BF97-08E3080D7F15}" srcOrd="0" destOrd="0" presId="urn:microsoft.com/office/officeart/2005/8/layout/lProcess2"/>
    <dgm:cxn modelId="{7871E055-5F8D-4364-B20B-25DC70DEC166}" type="presParOf" srcId="{07A8D232-0212-4247-BF97-08E3080D7F15}" destId="{207212BC-B07A-41DC-BF2C-8B2D50F89814}" srcOrd="0" destOrd="0" presId="urn:microsoft.com/office/officeart/2005/8/layout/lProcess2"/>
    <dgm:cxn modelId="{28DAB66C-9EF6-4CBC-90E5-AF2C435EC654}" type="presParOf" srcId="{07A8D232-0212-4247-BF97-08E3080D7F15}" destId="{04325A01-0E43-448F-816D-5970E1AB34E9}" srcOrd="1" destOrd="0" presId="urn:microsoft.com/office/officeart/2005/8/layout/lProcess2"/>
    <dgm:cxn modelId="{005EE9F9-F1B2-4A16-8779-7AB03DF5BB71}" type="presParOf" srcId="{07A8D232-0212-4247-BF97-08E3080D7F15}" destId="{43AE02B3-0A87-4DD5-9691-6BA83CC45BD0}" srcOrd="2" destOrd="0" presId="urn:microsoft.com/office/officeart/2005/8/layout/lProcess2"/>
    <dgm:cxn modelId="{3C65F27D-DC7D-4FAD-BF6A-A8046F902FAA}" type="presParOf" srcId="{07A8D232-0212-4247-BF97-08E3080D7F15}" destId="{119218E1-2DC3-4E7B-8FD8-EEDD0549F31D}" srcOrd="3" destOrd="0" presId="urn:microsoft.com/office/officeart/2005/8/layout/lProcess2"/>
    <dgm:cxn modelId="{E07603FE-953C-4672-968B-6E057AAC88DC}" type="presParOf" srcId="{07A8D232-0212-4247-BF97-08E3080D7F15}" destId="{73A54DFF-2617-4C6B-A891-81EA3071CEF3}" srcOrd="4" destOrd="0" presId="urn:microsoft.com/office/officeart/2005/8/layout/lProcess2"/>
    <dgm:cxn modelId="{29CBFDDA-3B3E-40B5-87D4-122AFD6F7924}" type="presParOf" srcId="{07A8D232-0212-4247-BF97-08E3080D7F15}" destId="{B22D2E4B-45C8-4F0E-8286-8F04F9AC4DCB}" srcOrd="5" destOrd="0" presId="urn:microsoft.com/office/officeart/2005/8/layout/lProcess2"/>
    <dgm:cxn modelId="{4233130B-C730-4D82-8E53-37A66DF1BC2B}" type="presParOf" srcId="{07A8D232-0212-4247-BF97-08E3080D7F15}" destId="{105B251C-69DA-4C45-A9FF-447C537308F9}" srcOrd="6" destOrd="0" presId="urn:microsoft.com/office/officeart/2005/8/layout/lProcess2"/>
    <dgm:cxn modelId="{C97B5414-4E87-4D05-AFBC-3816A8F4CE10}" type="presParOf" srcId="{07A8D232-0212-4247-BF97-08E3080D7F15}" destId="{1A842B4D-F186-46CA-9BA7-2B40CDA5C21D}" srcOrd="7" destOrd="0" presId="urn:microsoft.com/office/officeart/2005/8/layout/lProcess2"/>
    <dgm:cxn modelId="{EAB5300E-E1CC-4157-BFB5-A66735942579}" type="presParOf" srcId="{07A8D232-0212-4247-BF97-08E3080D7F15}" destId="{2924EE68-F88B-4025-B5B1-517B7E3579AD}" srcOrd="8" destOrd="0" presId="urn:microsoft.com/office/officeart/2005/8/layout/lProcess2"/>
    <dgm:cxn modelId="{83E9738A-1664-418A-B6A6-595B44E09D0E}" type="presParOf" srcId="{1A6A7EBF-D33D-4D81-BC1D-3A06DDF57F67}" destId="{28E8B8CB-DED1-47E7-BB6B-76507F91D4A4}" srcOrd="3" destOrd="0" presId="urn:microsoft.com/office/officeart/2005/8/layout/lProcess2"/>
    <dgm:cxn modelId="{2BBFD38C-EC9E-47FC-A8E2-FE2BFDEF8B1C}" type="presParOf" srcId="{1A6A7EBF-D33D-4D81-BC1D-3A06DDF57F67}" destId="{BB5C16AF-94EF-4709-89FC-E90379748177}" srcOrd="4" destOrd="0" presId="urn:microsoft.com/office/officeart/2005/8/layout/lProcess2"/>
    <dgm:cxn modelId="{EC266103-BCB4-489C-BB1D-0CA3EF1E2961}" type="presParOf" srcId="{BB5C16AF-94EF-4709-89FC-E90379748177}" destId="{FBAFEFCD-FCAF-42CA-BA71-81D64CA384C5}" srcOrd="0" destOrd="0" presId="urn:microsoft.com/office/officeart/2005/8/layout/lProcess2"/>
    <dgm:cxn modelId="{93F8167A-0D9F-4C49-B8D3-DDB72EDCAEC7}" type="presParOf" srcId="{BB5C16AF-94EF-4709-89FC-E90379748177}" destId="{32737813-D992-4010-8CBA-F9A42EB493B6}" srcOrd="1" destOrd="0" presId="urn:microsoft.com/office/officeart/2005/8/layout/lProcess2"/>
    <dgm:cxn modelId="{88A20FC2-46EB-45A6-AC2D-ED0AE5153D3B}" type="presParOf" srcId="{BB5C16AF-94EF-4709-89FC-E90379748177}" destId="{D42CEDB7-E87E-4D3F-A2AB-0AA861BD503F}" srcOrd="2" destOrd="0" presId="urn:microsoft.com/office/officeart/2005/8/layout/lProcess2"/>
    <dgm:cxn modelId="{66989EE2-431B-4342-926F-1665280B2F5F}" type="presParOf" srcId="{D42CEDB7-E87E-4D3F-A2AB-0AA861BD503F}" destId="{35A9F0E5-23C6-45ED-91A6-DE00040EE41F}" srcOrd="0" destOrd="0" presId="urn:microsoft.com/office/officeart/2005/8/layout/lProcess2"/>
    <dgm:cxn modelId="{3BF9B2C6-4789-4EFC-973C-F2C0F29DF76C}" type="presParOf" srcId="{35A9F0E5-23C6-45ED-91A6-DE00040EE41F}" destId="{7CD8C31E-2DBE-4082-BD5D-2B46271DD246}" srcOrd="0" destOrd="0" presId="urn:microsoft.com/office/officeart/2005/8/layout/lProcess2"/>
    <dgm:cxn modelId="{BA4E558C-4BBB-40DA-AC06-615EB42D0C4F}" type="presParOf" srcId="{35A9F0E5-23C6-45ED-91A6-DE00040EE41F}" destId="{67E617A9-19E3-4536-9D78-309E77EC9C8D}" srcOrd="1" destOrd="0" presId="urn:microsoft.com/office/officeart/2005/8/layout/lProcess2"/>
    <dgm:cxn modelId="{D579BA7A-8805-4E13-9738-16D4B98609B7}" type="presParOf" srcId="{35A9F0E5-23C6-45ED-91A6-DE00040EE41F}" destId="{7D8BE886-5FC2-490E-86DD-9A7C7434D1CC}" srcOrd="2" destOrd="0" presId="urn:microsoft.com/office/officeart/2005/8/layout/lProcess2"/>
    <dgm:cxn modelId="{3266C4C2-9A0F-4C10-8258-20AE500E5FE1}" type="presParOf" srcId="{35A9F0E5-23C6-45ED-91A6-DE00040EE41F}" destId="{7303003B-5E63-445A-BB57-7988688D4A91}" srcOrd="3" destOrd="0" presId="urn:microsoft.com/office/officeart/2005/8/layout/lProcess2"/>
    <dgm:cxn modelId="{CFEEF8ED-30EB-4254-B4DD-9252A4DF3274}" type="presParOf" srcId="{35A9F0E5-23C6-45ED-91A6-DE00040EE41F}" destId="{873377ED-075F-4D0E-BFE0-E3062272211E}" srcOrd="4" destOrd="0" presId="urn:microsoft.com/office/officeart/2005/8/layout/lProcess2"/>
    <dgm:cxn modelId="{11A3F78A-D28F-4BC1-9D87-944BA1A9623E}" type="presParOf" srcId="{35A9F0E5-23C6-45ED-91A6-DE00040EE41F}" destId="{1BFDA7F5-1959-4C34-B2CE-1E08F6B6D55F}" srcOrd="5" destOrd="0" presId="urn:microsoft.com/office/officeart/2005/8/layout/lProcess2"/>
    <dgm:cxn modelId="{FE77946E-732C-4BBE-AA99-4DE60D3C0B7F}" type="presParOf" srcId="{35A9F0E5-23C6-45ED-91A6-DE00040EE41F}" destId="{84D87786-E596-4231-A9BD-8F116CA72373}" srcOrd="6" destOrd="0" presId="urn:microsoft.com/office/officeart/2005/8/layout/lProcess2"/>
    <dgm:cxn modelId="{739B9FFE-E806-41C3-A388-739B132D51A5}" type="presParOf" srcId="{35A9F0E5-23C6-45ED-91A6-DE00040EE41F}" destId="{C16C7A81-BEAE-49AB-A4C3-95A47B252E7B}" srcOrd="7" destOrd="0" presId="urn:microsoft.com/office/officeart/2005/8/layout/lProcess2"/>
    <dgm:cxn modelId="{E786044F-5A84-497D-99CE-E5A6B997088B}" type="presParOf" srcId="{35A9F0E5-23C6-45ED-91A6-DE00040EE41F}" destId="{0A97856D-80F8-4C8C-8EA5-BB2D148AF673}" srcOrd="8" destOrd="0" presId="urn:microsoft.com/office/officeart/2005/8/layout/lProcess2"/>
    <dgm:cxn modelId="{83112881-5B26-434C-B177-8F91D8DE8E26}" type="presParOf" srcId="{1A6A7EBF-D33D-4D81-BC1D-3A06DDF57F67}" destId="{B7A6A908-24A3-4B3F-8573-5ED214B59AD9}" srcOrd="5" destOrd="0" presId="urn:microsoft.com/office/officeart/2005/8/layout/lProcess2"/>
    <dgm:cxn modelId="{FFF7F4AD-EF92-4BA2-954A-2EA407A8DE91}" type="presParOf" srcId="{1A6A7EBF-D33D-4D81-BC1D-3A06DDF57F67}" destId="{28FBD36F-11A0-4F01-9467-DD10CA7CE772}" srcOrd="6" destOrd="0" presId="urn:microsoft.com/office/officeart/2005/8/layout/lProcess2"/>
    <dgm:cxn modelId="{E53F0635-B687-402F-B1CA-4A1D75B1B4F5}" type="presParOf" srcId="{28FBD36F-11A0-4F01-9467-DD10CA7CE772}" destId="{1FF3D34E-E4B2-4CE0-A0BA-B7FBEBA8CEE9}" srcOrd="0" destOrd="0" presId="urn:microsoft.com/office/officeart/2005/8/layout/lProcess2"/>
    <dgm:cxn modelId="{71777D87-7430-418F-B07E-6B24C6A5ED17}" type="presParOf" srcId="{28FBD36F-11A0-4F01-9467-DD10CA7CE772}" destId="{F03EBAD0-140D-47FC-A5C2-EA30C3DEC80F}" srcOrd="1" destOrd="0" presId="urn:microsoft.com/office/officeart/2005/8/layout/lProcess2"/>
    <dgm:cxn modelId="{B33E7D37-6735-4BE4-944B-A0C355EE66E8}" type="presParOf" srcId="{28FBD36F-11A0-4F01-9467-DD10CA7CE772}" destId="{CC485DD5-4516-4F65-ABBF-CB7A3759A561}" srcOrd="2" destOrd="0" presId="urn:microsoft.com/office/officeart/2005/8/layout/lProcess2"/>
    <dgm:cxn modelId="{BB7EB017-71E8-4B9A-B041-882F7C37B576}" type="presParOf" srcId="{CC485DD5-4516-4F65-ABBF-CB7A3759A561}" destId="{C742657F-3B45-43D2-BFE9-EC5B6EEEB9CA}" srcOrd="0" destOrd="0" presId="urn:microsoft.com/office/officeart/2005/8/layout/lProcess2"/>
    <dgm:cxn modelId="{8190597A-2742-4E30-BB54-BC4DC5282486}" type="presParOf" srcId="{C742657F-3B45-43D2-BFE9-EC5B6EEEB9CA}" destId="{FC825828-486C-45BC-B302-1B3EC3FEA787}" srcOrd="0" destOrd="0" presId="urn:microsoft.com/office/officeart/2005/8/layout/lProcess2"/>
    <dgm:cxn modelId="{07E88748-3175-4B01-9250-0562A5D7C2CB}" type="presParOf" srcId="{C742657F-3B45-43D2-BFE9-EC5B6EEEB9CA}" destId="{2D418D4A-53B8-4E48-B06F-2D556134BF5E}" srcOrd="1" destOrd="0" presId="urn:microsoft.com/office/officeart/2005/8/layout/lProcess2"/>
    <dgm:cxn modelId="{0536B953-FAFD-4FFC-BFE0-101A93CEE53F}" type="presParOf" srcId="{C742657F-3B45-43D2-BFE9-EC5B6EEEB9CA}" destId="{593B800C-9493-4374-9A6D-7AC4E3BA4C0A}" srcOrd="2" destOrd="0" presId="urn:microsoft.com/office/officeart/2005/8/layout/lProcess2"/>
    <dgm:cxn modelId="{E4248BAB-BD70-4CB3-9E27-556AEE559D55}" type="presParOf" srcId="{C742657F-3B45-43D2-BFE9-EC5B6EEEB9CA}" destId="{5E9EC68B-1B98-4640-8011-52BE4B3E8244}" srcOrd="3" destOrd="0" presId="urn:microsoft.com/office/officeart/2005/8/layout/lProcess2"/>
    <dgm:cxn modelId="{773D4EF2-032A-4BC8-B23F-D6FA74364C13}" type="presParOf" srcId="{C742657F-3B45-43D2-BFE9-EC5B6EEEB9CA}" destId="{B4DED490-81D9-4C45-93C8-77E74FBAB4C1}" srcOrd="4" destOrd="0" presId="urn:microsoft.com/office/officeart/2005/8/layout/lProcess2"/>
    <dgm:cxn modelId="{B8E3A4E2-2EF8-499C-893E-2B746F674D73}" type="presParOf" srcId="{C742657F-3B45-43D2-BFE9-EC5B6EEEB9CA}" destId="{E9AF088F-F682-44ED-A966-8AEA7696E78E}" srcOrd="5" destOrd="0" presId="urn:microsoft.com/office/officeart/2005/8/layout/lProcess2"/>
    <dgm:cxn modelId="{08393F58-6368-4743-A85E-122F9250F18E}" type="presParOf" srcId="{C742657F-3B45-43D2-BFE9-EC5B6EEEB9CA}" destId="{B4FB5CF4-8B42-40C1-983A-913B68B66E5F}" srcOrd="6" destOrd="0" presId="urn:microsoft.com/office/officeart/2005/8/layout/lProcess2"/>
    <dgm:cxn modelId="{BC2017AD-CF87-412F-B37C-4718F1AC4BA2}" type="presParOf" srcId="{1A6A7EBF-D33D-4D81-BC1D-3A06DDF57F67}" destId="{CC946266-2C7E-4FE3-AD22-CEF80872EDD9}" srcOrd="7" destOrd="0" presId="urn:microsoft.com/office/officeart/2005/8/layout/lProcess2"/>
    <dgm:cxn modelId="{DAF36035-C48E-4820-A88E-6FD513318CEE}" type="presParOf" srcId="{1A6A7EBF-D33D-4D81-BC1D-3A06DDF57F67}" destId="{5A4F8F12-5F56-426E-A7BE-343FACF3FC77}" srcOrd="8" destOrd="0" presId="urn:microsoft.com/office/officeart/2005/8/layout/lProcess2"/>
    <dgm:cxn modelId="{375E0A5A-0729-44F6-B411-FC8CA964E7D4}" type="presParOf" srcId="{5A4F8F12-5F56-426E-A7BE-343FACF3FC77}" destId="{2E13CC93-7731-4007-A103-585B7BDCE6B2}" srcOrd="0" destOrd="0" presId="urn:microsoft.com/office/officeart/2005/8/layout/lProcess2"/>
    <dgm:cxn modelId="{E7852B88-1B75-4778-8E08-ACE711976B03}" type="presParOf" srcId="{5A4F8F12-5F56-426E-A7BE-343FACF3FC77}" destId="{F6BF7928-8244-49C4-A8D9-34BAD9EDBFAC}" srcOrd="1" destOrd="0" presId="urn:microsoft.com/office/officeart/2005/8/layout/lProcess2"/>
    <dgm:cxn modelId="{EEC9FCAB-12D6-46D4-A31B-25B5D2A1BCA2}" type="presParOf" srcId="{5A4F8F12-5F56-426E-A7BE-343FACF3FC77}" destId="{CC5FCF74-5A62-41EC-991E-297D6CA2A60D}" srcOrd="2" destOrd="0" presId="urn:microsoft.com/office/officeart/2005/8/layout/lProcess2"/>
    <dgm:cxn modelId="{92AD429C-78E3-456E-AD81-786C2E89F477}" type="presParOf" srcId="{CC5FCF74-5A62-41EC-991E-297D6CA2A60D}" destId="{292976EB-CF09-4520-961A-D49323392ADD}" srcOrd="0" destOrd="0" presId="urn:microsoft.com/office/officeart/2005/8/layout/lProcess2"/>
    <dgm:cxn modelId="{408D2D9B-6C35-4F0E-B720-623840193560}" type="presParOf" srcId="{292976EB-CF09-4520-961A-D49323392ADD}" destId="{F5FEAD59-223A-44F1-96B3-5980E8EAF55E}" srcOrd="0" destOrd="0" presId="urn:microsoft.com/office/officeart/2005/8/layout/lProcess2"/>
    <dgm:cxn modelId="{12C4952C-4080-42EF-8B1D-328DF25BF4AC}" type="presParOf" srcId="{292976EB-CF09-4520-961A-D49323392ADD}" destId="{79A10541-9E55-4377-946C-BCB4D20155E2}" srcOrd="1" destOrd="0" presId="urn:microsoft.com/office/officeart/2005/8/layout/lProcess2"/>
    <dgm:cxn modelId="{6C201794-A2A7-4A1C-8EAA-6340F087C6E7}" type="presParOf" srcId="{292976EB-CF09-4520-961A-D49323392ADD}" destId="{A6F39F0F-9598-4C94-BA5A-45324868DF92}" srcOrd="2" destOrd="0" presId="urn:microsoft.com/office/officeart/2005/8/layout/lProcess2"/>
    <dgm:cxn modelId="{2D77CBAB-B0F5-4169-8C3F-DD2E56660BF2}" type="presParOf" srcId="{292976EB-CF09-4520-961A-D49323392ADD}" destId="{56159295-DCC6-430D-8682-1F3F7F3FA37D}" srcOrd="3" destOrd="0" presId="urn:microsoft.com/office/officeart/2005/8/layout/lProcess2"/>
    <dgm:cxn modelId="{5C9AB5A7-99FD-4684-8663-025DF24AAF4C}" type="presParOf" srcId="{292976EB-CF09-4520-961A-D49323392ADD}" destId="{02F9124E-D48F-4A97-8646-2C23CAF26A33}" srcOrd="4" destOrd="0" presId="urn:microsoft.com/office/officeart/2005/8/layout/lProcess2"/>
    <dgm:cxn modelId="{F6FC9015-42A7-44BF-8A94-7A64722B213C}" type="presParOf" srcId="{292976EB-CF09-4520-961A-D49323392ADD}" destId="{21FF2337-56A0-4823-BC66-94CD1F238720}" srcOrd="5" destOrd="0" presId="urn:microsoft.com/office/officeart/2005/8/layout/lProcess2"/>
    <dgm:cxn modelId="{A2B09D4F-0E0D-4281-A8A3-FB185E5454B4}" type="presParOf" srcId="{292976EB-CF09-4520-961A-D49323392ADD}" destId="{A6DF9C85-DECE-4885-8378-03DC26EBD08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82994E6-446A-4FD8-992B-030A77B083A5}"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5B649435-A564-4930-89CD-02997C27FDEA}">
      <dgm:prSet phldrT="[Text]" custT="1"/>
      <dgm:spPr/>
      <dgm:t>
        <a:bodyPr/>
        <a:lstStyle/>
        <a:p>
          <a:pPr algn="l"/>
          <a:r>
            <a:rPr lang="en-US" sz="1200" b="1" dirty="0">
              <a:solidFill>
                <a:srgbClr val="C00000"/>
              </a:solidFill>
            </a:rPr>
            <a:t>Validity</a:t>
          </a:r>
          <a:r>
            <a:rPr lang="en-US" sz="1200" b="1" dirty="0"/>
            <a:t>: </a:t>
          </a:r>
          <a:r>
            <a:rPr lang="en-US" sz="1200" dirty="0"/>
            <a:t>Data are valid when they </a:t>
          </a:r>
          <a:r>
            <a:rPr lang="en-US" sz="1200" b="1" dirty="0">
              <a:solidFill>
                <a:srgbClr val="C00000"/>
              </a:solidFill>
            </a:rPr>
            <a:t>accurately represent what you intend to measure</a:t>
          </a:r>
          <a:r>
            <a:rPr lang="en-US" sz="1200" dirty="0"/>
            <a:t>. In other words, the data you collect helps you measure the indicators you have chosen. When designing your collection methods, make sure they will collect data that will help you measure the indicators outlined in your PMP. Also, the mix of collection methods should meet your needs for triangulation. </a:t>
          </a:r>
        </a:p>
      </dgm:t>
    </dgm:pt>
    <dgm:pt modelId="{6EF4DD07-17CD-499F-A79D-2AD2D16143E1}" type="parTrans" cxnId="{040C7DE2-9479-4E4E-9996-4E67542F21F7}">
      <dgm:prSet/>
      <dgm:spPr/>
      <dgm:t>
        <a:bodyPr/>
        <a:lstStyle/>
        <a:p>
          <a:endParaRPr lang="en-US" sz="3200"/>
        </a:p>
      </dgm:t>
    </dgm:pt>
    <dgm:pt modelId="{C830591C-C2C7-4A49-A8CB-AD906C5E10CC}" type="sibTrans" cxnId="{040C7DE2-9479-4E4E-9996-4E67542F21F7}">
      <dgm:prSet/>
      <dgm:spPr/>
      <dgm:t>
        <a:bodyPr/>
        <a:lstStyle/>
        <a:p>
          <a:endParaRPr lang="en-US" sz="3200"/>
        </a:p>
      </dgm:t>
    </dgm:pt>
    <dgm:pt modelId="{E0CF4A0A-E078-466C-94E5-03C35D84327E}">
      <dgm:prSet custT="1"/>
      <dgm:spPr/>
      <dgm:t>
        <a:bodyPr/>
        <a:lstStyle/>
        <a:p>
          <a:pPr algn="l"/>
          <a:r>
            <a:rPr lang="en-US" sz="1200" b="1" dirty="0">
              <a:solidFill>
                <a:srgbClr val="C00000"/>
              </a:solidFill>
            </a:rPr>
            <a:t>Reliability</a:t>
          </a:r>
          <a:r>
            <a:rPr lang="en-US" sz="1200" b="1" dirty="0"/>
            <a:t>: </a:t>
          </a:r>
          <a:r>
            <a:rPr lang="en-US" sz="1200" dirty="0"/>
            <a:t>Data are reliable when the </a:t>
          </a:r>
          <a:r>
            <a:rPr lang="en-US" sz="1200" b="1" dirty="0">
              <a:solidFill>
                <a:srgbClr val="C00000"/>
              </a:solidFill>
            </a:rPr>
            <a:t>collection methods used are stable and consistent</a:t>
          </a:r>
          <a:r>
            <a:rPr lang="en-US" sz="1200" dirty="0"/>
            <a:t>. Reliable data are collected by using tools such as questionnaires that can be implemented in the same way multiple times. In practice, this means that if you use the same questionnaire to ask the same person the same questions and nothing else has changed, you should get the same answer. Consider this factor when you are designing your discussion guides and questionnaires for focus groups and interviews. </a:t>
          </a:r>
        </a:p>
      </dgm:t>
    </dgm:pt>
    <dgm:pt modelId="{F2901431-3103-4987-B11A-03C9BBB485D7}" type="parTrans" cxnId="{135BB8EB-0259-4113-941C-248FEDB4B165}">
      <dgm:prSet/>
      <dgm:spPr/>
      <dgm:t>
        <a:bodyPr/>
        <a:lstStyle/>
        <a:p>
          <a:endParaRPr lang="en-US" sz="3200"/>
        </a:p>
      </dgm:t>
    </dgm:pt>
    <dgm:pt modelId="{7382C4CF-6674-43A8-9047-12511EBB4D78}" type="sibTrans" cxnId="{135BB8EB-0259-4113-941C-248FEDB4B165}">
      <dgm:prSet/>
      <dgm:spPr/>
      <dgm:t>
        <a:bodyPr/>
        <a:lstStyle/>
        <a:p>
          <a:endParaRPr lang="en-US" sz="3200"/>
        </a:p>
      </dgm:t>
    </dgm:pt>
    <dgm:pt modelId="{88B3C652-5349-452E-9FF4-F70AE4A970DF}">
      <dgm:prSet custT="1"/>
      <dgm:spPr/>
      <dgm:t>
        <a:bodyPr/>
        <a:lstStyle/>
        <a:p>
          <a:pPr algn="l"/>
          <a:r>
            <a:rPr lang="en-US" sz="1200" b="1" dirty="0">
              <a:solidFill>
                <a:srgbClr val="C00000"/>
              </a:solidFill>
            </a:rPr>
            <a:t>Precision</a:t>
          </a:r>
          <a:r>
            <a:rPr lang="en-US" sz="1200" b="1" dirty="0"/>
            <a:t>: </a:t>
          </a:r>
          <a:r>
            <a:rPr lang="en-US" sz="1200" dirty="0"/>
            <a:t>Data are precise when they have </a:t>
          </a:r>
          <a:r>
            <a:rPr lang="en-US" sz="1200" b="1" dirty="0">
              <a:solidFill>
                <a:srgbClr val="C00000"/>
              </a:solidFill>
            </a:rPr>
            <a:t>a level of detail that gives you an accurate picture of what is happening </a:t>
          </a:r>
          <a:r>
            <a:rPr lang="en-US" sz="1200" dirty="0"/>
            <a:t>and enables you to make good decisions. For example, precise data allow you to compare results between men and women, if this is important for your project. When designing your data collection tools, make sure any subgroups you have identified are incorporated into the design. Accordingly, precise data are collected using appropriate sampling methods, which are described in detail below. </a:t>
          </a:r>
        </a:p>
      </dgm:t>
    </dgm:pt>
    <dgm:pt modelId="{C9AC1060-D1C3-4ECD-B2CA-8DD0BD316846}" type="parTrans" cxnId="{9327500B-AA9F-4FB2-95F2-0D1970476CE4}">
      <dgm:prSet/>
      <dgm:spPr/>
      <dgm:t>
        <a:bodyPr/>
        <a:lstStyle/>
        <a:p>
          <a:endParaRPr lang="en-US" sz="3200"/>
        </a:p>
      </dgm:t>
    </dgm:pt>
    <dgm:pt modelId="{85FE3DD4-4380-4F27-B362-79F3DB93172E}" type="sibTrans" cxnId="{9327500B-AA9F-4FB2-95F2-0D1970476CE4}">
      <dgm:prSet/>
      <dgm:spPr/>
      <dgm:t>
        <a:bodyPr/>
        <a:lstStyle/>
        <a:p>
          <a:endParaRPr lang="en-US" sz="3200"/>
        </a:p>
      </dgm:t>
    </dgm:pt>
    <dgm:pt modelId="{C7806643-9752-4CB1-9034-AADD78F8EA6F}">
      <dgm:prSet custT="1"/>
      <dgm:spPr/>
      <dgm:t>
        <a:bodyPr/>
        <a:lstStyle/>
        <a:p>
          <a:pPr algn="l"/>
          <a:r>
            <a:rPr lang="en-US" sz="1200" b="1" dirty="0">
              <a:solidFill>
                <a:srgbClr val="C00000"/>
              </a:solidFill>
            </a:rPr>
            <a:t>Integrity</a:t>
          </a:r>
          <a:r>
            <a:rPr lang="en-US" sz="1200" b="1" dirty="0"/>
            <a:t>: </a:t>
          </a:r>
          <a:r>
            <a:rPr lang="en-US" sz="1200" dirty="0"/>
            <a:t>Data have integrity </a:t>
          </a:r>
          <a:r>
            <a:rPr lang="en-US" sz="1200" b="1" dirty="0">
              <a:solidFill>
                <a:srgbClr val="C00000"/>
              </a:solidFill>
            </a:rPr>
            <a:t>when they are accurate</a:t>
          </a:r>
          <a:r>
            <a:rPr lang="en-US" sz="1200" dirty="0"/>
            <a:t>. Data should be free of the kinds of errors that occur, consciously or unconsciously, when people collect and manage data. Errors can enter your data when, for example, the questionnaire is implemented incorrectly or the data are not properly entered into the database. Following the guidance outlined below on the design and implementation of collection tools and the management of the data you collect will increase the integrity of your data. </a:t>
          </a:r>
        </a:p>
      </dgm:t>
    </dgm:pt>
    <dgm:pt modelId="{01CBC5BC-89F1-420D-B054-F7EEE07CA60A}" type="parTrans" cxnId="{F0564E44-E321-444E-9CEB-391B15BBD52C}">
      <dgm:prSet/>
      <dgm:spPr/>
      <dgm:t>
        <a:bodyPr/>
        <a:lstStyle/>
        <a:p>
          <a:endParaRPr lang="en-US" sz="3200"/>
        </a:p>
      </dgm:t>
    </dgm:pt>
    <dgm:pt modelId="{2C90209F-616A-4927-BF21-F09E234605CE}" type="sibTrans" cxnId="{F0564E44-E321-444E-9CEB-391B15BBD52C}">
      <dgm:prSet/>
      <dgm:spPr/>
      <dgm:t>
        <a:bodyPr/>
        <a:lstStyle/>
        <a:p>
          <a:endParaRPr lang="en-US" sz="3200"/>
        </a:p>
      </dgm:t>
    </dgm:pt>
    <dgm:pt modelId="{00B9F30F-0FBD-4C14-A5D2-82C1E0470B47}">
      <dgm:prSet custT="1"/>
      <dgm:spPr/>
      <dgm:t>
        <a:bodyPr/>
        <a:lstStyle/>
        <a:p>
          <a:pPr algn="l"/>
          <a:r>
            <a:rPr lang="en-US" sz="1200" b="1" dirty="0">
              <a:solidFill>
                <a:srgbClr val="C00000"/>
              </a:solidFill>
            </a:rPr>
            <a:t>Timeliness:</a:t>
          </a:r>
          <a:r>
            <a:rPr lang="en-US" sz="1200" b="1" dirty="0"/>
            <a:t> </a:t>
          </a:r>
          <a:r>
            <a:rPr lang="en-US" sz="1200" b="1" dirty="0">
              <a:solidFill>
                <a:srgbClr val="C00000"/>
              </a:solidFill>
            </a:rPr>
            <a:t>Timely data</a:t>
          </a:r>
          <a:r>
            <a:rPr lang="en-US" sz="1200" dirty="0"/>
            <a:t> should be available when you need it for learning that informs decisions and for communication purposes. Data are not useful to you when they arrive too late to inform these processes. This factor plays a significant role in your planning for data collection, which is the reason for the column in the PMP on timing. Design your data collection efforts to coincide with when you need to make decisions, and report to stakeholders. Timeliness should also be factored into the design and implementation of your tools. You want to make sure that your design is as efficient as possible and only collects the data that you absolutely must collect. </a:t>
          </a:r>
        </a:p>
      </dgm:t>
    </dgm:pt>
    <dgm:pt modelId="{0E87B9FC-2805-46C3-ADFA-8CF659726E35}" type="parTrans" cxnId="{21474571-0C52-47CB-9951-2D9C80A84CCC}">
      <dgm:prSet/>
      <dgm:spPr/>
      <dgm:t>
        <a:bodyPr/>
        <a:lstStyle/>
        <a:p>
          <a:endParaRPr lang="en-US" sz="3200"/>
        </a:p>
      </dgm:t>
    </dgm:pt>
    <dgm:pt modelId="{9A03BF21-820F-4C09-B253-3F750007232D}" type="sibTrans" cxnId="{21474571-0C52-47CB-9951-2D9C80A84CCC}">
      <dgm:prSet/>
      <dgm:spPr/>
      <dgm:t>
        <a:bodyPr/>
        <a:lstStyle/>
        <a:p>
          <a:endParaRPr lang="en-US" sz="3200"/>
        </a:p>
      </dgm:t>
    </dgm:pt>
    <dgm:pt modelId="{1F246C08-CB5E-4545-867E-83C62997D33C}" type="pres">
      <dgm:prSet presAssocID="{882994E6-446A-4FD8-992B-030A77B083A5}" presName="Name0" presStyleCnt="0">
        <dgm:presLayoutVars>
          <dgm:dir/>
          <dgm:animLvl val="lvl"/>
          <dgm:resizeHandles val="exact"/>
        </dgm:presLayoutVars>
      </dgm:prSet>
      <dgm:spPr/>
    </dgm:pt>
    <dgm:pt modelId="{B8E351ED-EE59-418B-9319-F2D578B4DD4C}" type="pres">
      <dgm:prSet presAssocID="{5B649435-A564-4930-89CD-02997C27FDEA}" presName="linNode" presStyleCnt="0"/>
      <dgm:spPr/>
    </dgm:pt>
    <dgm:pt modelId="{8E73FB9E-F387-4B80-A6BB-3E0315950F16}" type="pres">
      <dgm:prSet presAssocID="{5B649435-A564-4930-89CD-02997C27FDEA}" presName="parentText" presStyleLbl="node1" presStyleIdx="0" presStyleCnt="5" custScaleX="272995">
        <dgm:presLayoutVars>
          <dgm:chMax val="1"/>
          <dgm:bulletEnabled val="1"/>
        </dgm:presLayoutVars>
      </dgm:prSet>
      <dgm:spPr/>
    </dgm:pt>
    <dgm:pt modelId="{C77A04E6-5C30-4031-AE02-6E8F69C0EEF1}" type="pres">
      <dgm:prSet presAssocID="{C830591C-C2C7-4A49-A8CB-AD906C5E10CC}" presName="sp" presStyleCnt="0"/>
      <dgm:spPr/>
    </dgm:pt>
    <dgm:pt modelId="{52E2C9B3-3C95-4F84-8262-3E22C15A1EFA}" type="pres">
      <dgm:prSet presAssocID="{E0CF4A0A-E078-466C-94E5-03C35D84327E}" presName="linNode" presStyleCnt="0"/>
      <dgm:spPr/>
    </dgm:pt>
    <dgm:pt modelId="{12B71BB0-72B6-4472-92B6-9194E33D390C}" type="pres">
      <dgm:prSet presAssocID="{E0CF4A0A-E078-466C-94E5-03C35D84327E}" presName="parentText" presStyleLbl="node1" presStyleIdx="1" presStyleCnt="5" custScaleX="272995">
        <dgm:presLayoutVars>
          <dgm:chMax val="1"/>
          <dgm:bulletEnabled val="1"/>
        </dgm:presLayoutVars>
      </dgm:prSet>
      <dgm:spPr/>
    </dgm:pt>
    <dgm:pt modelId="{97CEB28F-65AC-4D4D-8C01-A049E05F510C}" type="pres">
      <dgm:prSet presAssocID="{7382C4CF-6674-43A8-9047-12511EBB4D78}" presName="sp" presStyleCnt="0"/>
      <dgm:spPr/>
    </dgm:pt>
    <dgm:pt modelId="{64512E2D-A6DB-4D0B-B755-FE386BA8AB0A}" type="pres">
      <dgm:prSet presAssocID="{88B3C652-5349-452E-9FF4-F70AE4A970DF}" presName="linNode" presStyleCnt="0"/>
      <dgm:spPr/>
    </dgm:pt>
    <dgm:pt modelId="{8BF57F30-1D74-49E3-B94E-E816B7949281}" type="pres">
      <dgm:prSet presAssocID="{88B3C652-5349-452E-9FF4-F70AE4A970DF}" presName="parentText" presStyleLbl="node1" presStyleIdx="2" presStyleCnt="5" custScaleX="272995">
        <dgm:presLayoutVars>
          <dgm:chMax val="1"/>
          <dgm:bulletEnabled val="1"/>
        </dgm:presLayoutVars>
      </dgm:prSet>
      <dgm:spPr/>
    </dgm:pt>
    <dgm:pt modelId="{DF76231B-3475-4B3B-B42C-DE551CB9F157}" type="pres">
      <dgm:prSet presAssocID="{85FE3DD4-4380-4F27-B362-79F3DB93172E}" presName="sp" presStyleCnt="0"/>
      <dgm:spPr/>
    </dgm:pt>
    <dgm:pt modelId="{6DB9B6D1-8B26-4647-A973-41B56D07BF50}" type="pres">
      <dgm:prSet presAssocID="{C7806643-9752-4CB1-9034-AADD78F8EA6F}" presName="linNode" presStyleCnt="0"/>
      <dgm:spPr/>
    </dgm:pt>
    <dgm:pt modelId="{9276D644-075B-477A-871E-37513BF9A185}" type="pres">
      <dgm:prSet presAssocID="{C7806643-9752-4CB1-9034-AADD78F8EA6F}" presName="parentText" presStyleLbl="node1" presStyleIdx="3" presStyleCnt="5" custScaleX="272995">
        <dgm:presLayoutVars>
          <dgm:chMax val="1"/>
          <dgm:bulletEnabled val="1"/>
        </dgm:presLayoutVars>
      </dgm:prSet>
      <dgm:spPr/>
    </dgm:pt>
    <dgm:pt modelId="{755FF07D-242A-4197-A9C8-FE9D2C28FA3C}" type="pres">
      <dgm:prSet presAssocID="{2C90209F-616A-4927-BF21-F09E234605CE}" presName="sp" presStyleCnt="0"/>
      <dgm:spPr/>
    </dgm:pt>
    <dgm:pt modelId="{3501197A-BEC2-48B5-A494-94BB06927792}" type="pres">
      <dgm:prSet presAssocID="{00B9F30F-0FBD-4C14-A5D2-82C1E0470B47}" presName="linNode" presStyleCnt="0"/>
      <dgm:spPr/>
    </dgm:pt>
    <dgm:pt modelId="{6A77E441-85B1-42D2-B238-AFE7A732BE50}" type="pres">
      <dgm:prSet presAssocID="{00B9F30F-0FBD-4C14-A5D2-82C1E0470B47}" presName="parentText" presStyleLbl="node1" presStyleIdx="4" presStyleCnt="5" custScaleX="272995">
        <dgm:presLayoutVars>
          <dgm:chMax val="1"/>
          <dgm:bulletEnabled val="1"/>
        </dgm:presLayoutVars>
      </dgm:prSet>
      <dgm:spPr/>
    </dgm:pt>
  </dgm:ptLst>
  <dgm:cxnLst>
    <dgm:cxn modelId="{336A1603-9963-4FD3-915D-CA1A62910868}" type="presOf" srcId="{C7806643-9752-4CB1-9034-AADD78F8EA6F}" destId="{9276D644-075B-477A-871E-37513BF9A185}" srcOrd="0" destOrd="0" presId="urn:microsoft.com/office/officeart/2005/8/layout/vList5"/>
    <dgm:cxn modelId="{9327500B-AA9F-4FB2-95F2-0D1970476CE4}" srcId="{882994E6-446A-4FD8-992B-030A77B083A5}" destId="{88B3C652-5349-452E-9FF4-F70AE4A970DF}" srcOrd="2" destOrd="0" parTransId="{C9AC1060-D1C3-4ECD-B2CA-8DD0BD316846}" sibTransId="{85FE3DD4-4380-4F27-B362-79F3DB93172E}"/>
    <dgm:cxn modelId="{72C1AB1A-116A-40E9-89DE-C7F162D53808}" type="presOf" srcId="{E0CF4A0A-E078-466C-94E5-03C35D84327E}" destId="{12B71BB0-72B6-4472-92B6-9194E33D390C}" srcOrd="0" destOrd="0" presId="urn:microsoft.com/office/officeart/2005/8/layout/vList5"/>
    <dgm:cxn modelId="{22F2D95B-EDD4-4BE8-84EA-983FEB4A70EE}" type="presOf" srcId="{5B649435-A564-4930-89CD-02997C27FDEA}" destId="{8E73FB9E-F387-4B80-A6BB-3E0315950F16}" srcOrd="0" destOrd="0" presId="urn:microsoft.com/office/officeart/2005/8/layout/vList5"/>
    <dgm:cxn modelId="{F0564E44-E321-444E-9CEB-391B15BBD52C}" srcId="{882994E6-446A-4FD8-992B-030A77B083A5}" destId="{C7806643-9752-4CB1-9034-AADD78F8EA6F}" srcOrd="3" destOrd="0" parTransId="{01CBC5BC-89F1-420D-B054-F7EEE07CA60A}" sibTransId="{2C90209F-616A-4927-BF21-F09E234605CE}"/>
    <dgm:cxn modelId="{21474571-0C52-47CB-9951-2D9C80A84CCC}" srcId="{882994E6-446A-4FD8-992B-030A77B083A5}" destId="{00B9F30F-0FBD-4C14-A5D2-82C1E0470B47}" srcOrd="4" destOrd="0" parTransId="{0E87B9FC-2805-46C3-ADFA-8CF659726E35}" sibTransId="{9A03BF21-820F-4C09-B253-3F750007232D}"/>
    <dgm:cxn modelId="{D94A507E-EBCE-4CFA-A96D-94E3595E87AA}" type="presOf" srcId="{882994E6-446A-4FD8-992B-030A77B083A5}" destId="{1F246C08-CB5E-4545-867E-83C62997D33C}" srcOrd="0" destOrd="0" presId="urn:microsoft.com/office/officeart/2005/8/layout/vList5"/>
    <dgm:cxn modelId="{F2A0DE9A-241D-4AA2-B9B4-39DD2BB30E83}" type="presOf" srcId="{88B3C652-5349-452E-9FF4-F70AE4A970DF}" destId="{8BF57F30-1D74-49E3-B94E-E816B7949281}" srcOrd="0" destOrd="0" presId="urn:microsoft.com/office/officeart/2005/8/layout/vList5"/>
    <dgm:cxn modelId="{BB800DB9-E58F-483C-880E-DBA07A9B816F}" type="presOf" srcId="{00B9F30F-0FBD-4C14-A5D2-82C1E0470B47}" destId="{6A77E441-85B1-42D2-B238-AFE7A732BE50}" srcOrd="0" destOrd="0" presId="urn:microsoft.com/office/officeart/2005/8/layout/vList5"/>
    <dgm:cxn modelId="{040C7DE2-9479-4E4E-9996-4E67542F21F7}" srcId="{882994E6-446A-4FD8-992B-030A77B083A5}" destId="{5B649435-A564-4930-89CD-02997C27FDEA}" srcOrd="0" destOrd="0" parTransId="{6EF4DD07-17CD-499F-A79D-2AD2D16143E1}" sibTransId="{C830591C-C2C7-4A49-A8CB-AD906C5E10CC}"/>
    <dgm:cxn modelId="{135BB8EB-0259-4113-941C-248FEDB4B165}" srcId="{882994E6-446A-4FD8-992B-030A77B083A5}" destId="{E0CF4A0A-E078-466C-94E5-03C35D84327E}" srcOrd="1" destOrd="0" parTransId="{F2901431-3103-4987-B11A-03C9BBB485D7}" sibTransId="{7382C4CF-6674-43A8-9047-12511EBB4D78}"/>
    <dgm:cxn modelId="{DE8384B6-3DD2-4402-92B2-B57C28572912}" type="presParOf" srcId="{1F246C08-CB5E-4545-867E-83C62997D33C}" destId="{B8E351ED-EE59-418B-9319-F2D578B4DD4C}" srcOrd="0" destOrd="0" presId="urn:microsoft.com/office/officeart/2005/8/layout/vList5"/>
    <dgm:cxn modelId="{D2BFD9D8-3349-47AD-9790-403CBE0372A8}" type="presParOf" srcId="{B8E351ED-EE59-418B-9319-F2D578B4DD4C}" destId="{8E73FB9E-F387-4B80-A6BB-3E0315950F16}" srcOrd="0" destOrd="0" presId="urn:microsoft.com/office/officeart/2005/8/layout/vList5"/>
    <dgm:cxn modelId="{78CBC0FB-6536-4BA7-A6A3-111E6A3CABF8}" type="presParOf" srcId="{1F246C08-CB5E-4545-867E-83C62997D33C}" destId="{C77A04E6-5C30-4031-AE02-6E8F69C0EEF1}" srcOrd="1" destOrd="0" presId="urn:microsoft.com/office/officeart/2005/8/layout/vList5"/>
    <dgm:cxn modelId="{8A9334DB-C141-4BA9-B637-81537FCE882D}" type="presParOf" srcId="{1F246C08-CB5E-4545-867E-83C62997D33C}" destId="{52E2C9B3-3C95-4F84-8262-3E22C15A1EFA}" srcOrd="2" destOrd="0" presId="urn:microsoft.com/office/officeart/2005/8/layout/vList5"/>
    <dgm:cxn modelId="{367129FE-6137-41C9-98B6-7A8B56A941F1}" type="presParOf" srcId="{52E2C9B3-3C95-4F84-8262-3E22C15A1EFA}" destId="{12B71BB0-72B6-4472-92B6-9194E33D390C}" srcOrd="0" destOrd="0" presId="urn:microsoft.com/office/officeart/2005/8/layout/vList5"/>
    <dgm:cxn modelId="{1D83D8E3-2A71-462A-A537-EDD4B3288376}" type="presParOf" srcId="{1F246C08-CB5E-4545-867E-83C62997D33C}" destId="{97CEB28F-65AC-4D4D-8C01-A049E05F510C}" srcOrd="3" destOrd="0" presId="urn:microsoft.com/office/officeart/2005/8/layout/vList5"/>
    <dgm:cxn modelId="{BB0893A7-F52B-4A4E-A502-1A71FF261656}" type="presParOf" srcId="{1F246C08-CB5E-4545-867E-83C62997D33C}" destId="{64512E2D-A6DB-4D0B-B755-FE386BA8AB0A}" srcOrd="4" destOrd="0" presId="urn:microsoft.com/office/officeart/2005/8/layout/vList5"/>
    <dgm:cxn modelId="{71C95DAE-FCBD-4C65-8E4D-326670DC9E9D}" type="presParOf" srcId="{64512E2D-A6DB-4D0B-B755-FE386BA8AB0A}" destId="{8BF57F30-1D74-49E3-B94E-E816B7949281}" srcOrd="0" destOrd="0" presId="urn:microsoft.com/office/officeart/2005/8/layout/vList5"/>
    <dgm:cxn modelId="{8731846F-68BA-4796-ACB1-81EC9BBD4DDD}" type="presParOf" srcId="{1F246C08-CB5E-4545-867E-83C62997D33C}" destId="{DF76231B-3475-4B3B-B42C-DE551CB9F157}" srcOrd="5" destOrd="0" presId="urn:microsoft.com/office/officeart/2005/8/layout/vList5"/>
    <dgm:cxn modelId="{8BA8FDDE-C0F9-4590-9671-C87F4CB2D24E}" type="presParOf" srcId="{1F246C08-CB5E-4545-867E-83C62997D33C}" destId="{6DB9B6D1-8B26-4647-A973-41B56D07BF50}" srcOrd="6" destOrd="0" presId="urn:microsoft.com/office/officeart/2005/8/layout/vList5"/>
    <dgm:cxn modelId="{C2E740ED-21FA-4B61-83E5-DBB47A9FAA6B}" type="presParOf" srcId="{6DB9B6D1-8B26-4647-A973-41B56D07BF50}" destId="{9276D644-075B-477A-871E-37513BF9A185}" srcOrd="0" destOrd="0" presId="urn:microsoft.com/office/officeart/2005/8/layout/vList5"/>
    <dgm:cxn modelId="{00B76C52-2C9F-428A-B302-F7D5D7DD06B9}" type="presParOf" srcId="{1F246C08-CB5E-4545-867E-83C62997D33C}" destId="{755FF07D-242A-4197-A9C8-FE9D2C28FA3C}" srcOrd="7" destOrd="0" presId="urn:microsoft.com/office/officeart/2005/8/layout/vList5"/>
    <dgm:cxn modelId="{87A0F960-FF24-4D91-984B-9C772C7BB78C}" type="presParOf" srcId="{1F246C08-CB5E-4545-867E-83C62997D33C}" destId="{3501197A-BEC2-48B5-A494-94BB06927792}" srcOrd="8" destOrd="0" presId="urn:microsoft.com/office/officeart/2005/8/layout/vList5"/>
    <dgm:cxn modelId="{9DF6BBB7-4EDD-4D30-8D1B-5ECD637CE024}" type="presParOf" srcId="{3501197A-BEC2-48B5-A494-94BB06927792}" destId="{6A77E441-85B1-42D2-B238-AFE7A732BE5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121186-A299-4AF1-B943-8610E0C45C9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6D52895-5DDA-4DEC-A7EC-FDD393D4B160}">
      <dgm:prSet phldrT="[Text]" custT="1"/>
      <dgm:spPr/>
      <dgm:t>
        <a:bodyPr/>
        <a:lstStyle/>
        <a:p>
          <a:r>
            <a:rPr lang="en-US" sz="1600" dirty="0"/>
            <a:t>Results framework</a:t>
          </a:r>
        </a:p>
      </dgm:t>
    </dgm:pt>
    <dgm:pt modelId="{667B83C8-D075-4B44-8A99-7F514BBDE19A}" type="parTrans" cxnId="{7D68BE0E-28BD-446E-84ED-ADE9AF8DC01F}">
      <dgm:prSet/>
      <dgm:spPr/>
      <dgm:t>
        <a:bodyPr/>
        <a:lstStyle/>
        <a:p>
          <a:endParaRPr lang="en-US" sz="1600"/>
        </a:p>
      </dgm:t>
    </dgm:pt>
    <dgm:pt modelId="{1962336C-684C-4B05-B7D6-40DA88328B06}" type="sibTrans" cxnId="{7D68BE0E-28BD-446E-84ED-ADE9AF8DC01F}">
      <dgm:prSet/>
      <dgm:spPr/>
      <dgm:t>
        <a:bodyPr/>
        <a:lstStyle/>
        <a:p>
          <a:endParaRPr lang="en-US" sz="1600"/>
        </a:p>
      </dgm:t>
    </dgm:pt>
    <dgm:pt modelId="{FDEB8274-2DC0-453C-AD29-0B1BD92EC1A2}">
      <dgm:prSet phldrT="[Text]" custT="1"/>
      <dgm:spPr/>
      <dgm:t>
        <a:bodyPr/>
        <a:lstStyle/>
        <a:p>
          <a:r>
            <a:rPr lang="en-US" sz="1600" dirty="0"/>
            <a:t>Logic model</a:t>
          </a:r>
        </a:p>
      </dgm:t>
    </dgm:pt>
    <dgm:pt modelId="{C632D249-8D2B-49C8-8717-E087A46311F2}" type="parTrans" cxnId="{E0285CEB-96A2-4BF4-8E01-1B2CFDF76C14}">
      <dgm:prSet/>
      <dgm:spPr/>
      <dgm:t>
        <a:bodyPr/>
        <a:lstStyle/>
        <a:p>
          <a:endParaRPr lang="en-US" sz="1600"/>
        </a:p>
      </dgm:t>
    </dgm:pt>
    <dgm:pt modelId="{9EC0F8AB-CDCA-46DC-B128-11F2669469A9}" type="sibTrans" cxnId="{E0285CEB-96A2-4BF4-8E01-1B2CFDF76C14}">
      <dgm:prSet/>
      <dgm:spPr/>
      <dgm:t>
        <a:bodyPr/>
        <a:lstStyle/>
        <a:p>
          <a:endParaRPr lang="en-US" sz="1600"/>
        </a:p>
      </dgm:t>
    </dgm:pt>
    <dgm:pt modelId="{473DCD74-37BD-4280-95E9-AD321A775C1A}">
      <dgm:prSet phldrT="[Text]" custT="1"/>
      <dgm:spPr/>
      <dgm:t>
        <a:bodyPr/>
        <a:lstStyle/>
        <a:p>
          <a:r>
            <a:rPr lang="en-US" sz="1600" dirty="0"/>
            <a:t>Data use</a:t>
          </a:r>
        </a:p>
      </dgm:t>
    </dgm:pt>
    <dgm:pt modelId="{C6FE83DB-A6F8-4EEA-8F7B-604977BA097F}" type="parTrans" cxnId="{40E4C511-BA4B-427B-8A05-417413CA4C12}">
      <dgm:prSet/>
      <dgm:spPr/>
      <dgm:t>
        <a:bodyPr/>
        <a:lstStyle/>
        <a:p>
          <a:endParaRPr lang="en-US" sz="1600"/>
        </a:p>
      </dgm:t>
    </dgm:pt>
    <dgm:pt modelId="{2A91CCDE-F879-40A7-8738-09A322E8CA8D}" type="sibTrans" cxnId="{40E4C511-BA4B-427B-8A05-417413CA4C12}">
      <dgm:prSet/>
      <dgm:spPr/>
      <dgm:t>
        <a:bodyPr/>
        <a:lstStyle/>
        <a:p>
          <a:endParaRPr lang="en-US" sz="1600"/>
        </a:p>
      </dgm:t>
    </dgm:pt>
    <dgm:pt modelId="{AE9F78FA-CCEF-47CD-9B37-7C6EC4C882D1}">
      <dgm:prSet phldrT="[Text]" custT="1"/>
      <dgm:spPr/>
      <dgm:t>
        <a:bodyPr/>
        <a:lstStyle/>
        <a:p>
          <a:r>
            <a:rPr lang="en-US" sz="1600" dirty="0"/>
            <a:t>Data quality</a:t>
          </a:r>
        </a:p>
      </dgm:t>
    </dgm:pt>
    <dgm:pt modelId="{DA9D1187-107F-4B1E-A34D-7FDA5E059D48}" type="parTrans" cxnId="{8B2A570B-87EB-4E2B-83B9-C962C1CABD1F}">
      <dgm:prSet/>
      <dgm:spPr/>
      <dgm:t>
        <a:bodyPr/>
        <a:lstStyle/>
        <a:p>
          <a:endParaRPr lang="en-US"/>
        </a:p>
      </dgm:t>
    </dgm:pt>
    <dgm:pt modelId="{EB0901E3-6EB9-4655-96F8-9342B41544B8}" type="sibTrans" cxnId="{8B2A570B-87EB-4E2B-83B9-C962C1CABD1F}">
      <dgm:prSet/>
      <dgm:spPr/>
      <dgm:t>
        <a:bodyPr/>
        <a:lstStyle/>
        <a:p>
          <a:endParaRPr lang="en-US"/>
        </a:p>
      </dgm:t>
    </dgm:pt>
    <dgm:pt modelId="{D6F8BB15-97CE-4D49-B6FC-95879892EDAF}">
      <dgm:prSet phldrT="[Text]" custT="1"/>
      <dgm:spPr/>
      <dgm:t>
        <a:bodyPr/>
        <a:lstStyle/>
        <a:p>
          <a:r>
            <a:rPr lang="en-US" sz="1600" dirty="0"/>
            <a:t>Program goals and objectives</a:t>
          </a:r>
        </a:p>
      </dgm:t>
    </dgm:pt>
    <dgm:pt modelId="{893B59C5-77C3-496D-A841-12BF799B863F}" type="parTrans" cxnId="{0CA58D6E-5D7B-4E6C-A5B8-46682BC5D2FF}">
      <dgm:prSet/>
      <dgm:spPr/>
      <dgm:t>
        <a:bodyPr/>
        <a:lstStyle/>
        <a:p>
          <a:endParaRPr lang="en-US"/>
        </a:p>
      </dgm:t>
    </dgm:pt>
    <dgm:pt modelId="{9CCFC21B-807E-4FD9-A6EF-61B44D732A78}" type="sibTrans" cxnId="{0CA58D6E-5D7B-4E6C-A5B8-46682BC5D2FF}">
      <dgm:prSet/>
      <dgm:spPr/>
      <dgm:t>
        <a:bodyPr/>
        <a:lstStyle/>
        <a:p>
          <a:endParaRPr lang="en-US"/>
        </a:p>
      </dgm:t>
    </dgm:pt>
    <dgm:pt modelId="{F40C4DB3-9D05-4625-8467-0E19A2354746}">
      <dgm:prSet phldrT="[Text]" custT="1"/>
      <dgm:spPr/>
      <dgm:t>
        <a:bodyPr/>
        <a:lstStyle/>
        <a:p>
          <a:r>
            <a:rPr lang="en-US" sz="1600" dirty="0"/>
            <a:t>Indicators</a:t>
          </a:r>
        </a:p>
      </dgm:t>
    </dgm:pt>
    <dgm:pt modelId="{DF5EFEB3-BA3D-47DE-9E2A-343D35B8E1DA}" type="parTrans" cxnId="{54133536-3333-420F-9E16-59FA0DAE3CA5}">
      <dgm:prSet/>
      <dgm:spPr/>
      <dgm:t>
        <a:bodyPr/>
        <a:lstStyle/>
        <a:p>
          <a:endParaRPr lang="en-US"/>
        </a:p>
      </dgm:t>
    </dgm:pt>
    <dgm:pt modelId="{5CB4F4E6-C8A6-45EF-9CC4-020774977147}" type="sibTrans" cxnId="{54133536-3333-420F-9E16-59FA0DAE3CA5}">
      <dgm:prSet/>
      <dgm:spPr/>
      <dgm:t>
        <a:bodyPr/>
        <a:lstStyle/>
        <a:p>
          <a:endParaRPr lang="en-US"/>
        </a:p>
      </dgm:t>
    </dgm:pt>
    <dgm:pt modelId="{810D6D19-921E-4E3C-978B-166E8748BBE7}">
      <dgm:prSet phldrT="[Text]" custT="1"/>
      <dgm:spPr/>
      <dgm:t>
        <a:bodyPr/>
        <a:lstStyle/>
        <a:p>
          <a:r>
            <a:rPr lang="en-US" sz="1600" dirty="0"/>
            <a:t>Data management</a:t>
          </a:r>
        </a:p>
      </dgm:t>
    </dgm:pt>
    <dgm:pt modelId="{EB24D177-11E2-4E8B-A5B7-22989DF3A9CF}" type="parTrans" cxnId="{5E127AA2-146E-419A-8786-C998CE72D975}">
      <dgm:prSet/>
      <dgm:spPr/>
      <dgm:t>
        <a:bodyPr/>
        <a:lstStyle/>
        <a:p>
          <a:endParaRPr lang="en-US"/>
        </a:p>
      </dgm:t>
    </dgm:pt>
    <dgm:pt modelId="{E608F50D-F3DF-49FF-9F9D-CDE840CA9C3F}" type="sibTrans" cxnId="{5E127AA2-146E-419A-8786-C998CE72D975}">
      <dgm:prSet/>
      <dgm:spPr/>
      <dgm:t>
        <a:bodyPr/>
        <a:lstStyle/>
        <a:p>
          <a:endParaRPr lang="en-US"/>
        </a:p>
      </dgm:t>
    </dgm:pt>
    <dgm:pt modelId="{95BC8FD8-C3F8-4112-92CC-0DD76D334957}" type="pres">
      <dgm:prSet presAssocID="{56121186-A299-4AF1-B943-8610E0C45C92}" presName="diagram" presStyleCnt="0">
        <dgm:presLayoutVars>
          <dgm:dir/>
          <dgm:resizeHandles val="exact"/>
        </dgm:presLayoutVars>
      </dgm:prSet>
      <dgm:spPr/>
    </dgm:pt>
    <dgm:pt modelId="{1DBEAF4F-BA2F-433C-B82C-BA387563A34C}" type="pres">
      <dgm:prSet presAssocID="{D6F8BB15-97CE-4D49-B6FC-95879892EDAF}" presName="node" presStyleLbl="node1" presStyleIdx="0" presStyleCnt="7">
        <dgm:presLayoutVars>
          <dgm:bulletEnabled val="1"/>
        </dgm:presLayoutVars>
      </dgm:prSet>
      <dgm:spPr/>
    </dgm:pt>
    <dgm:pt modelId="{A0A672D7-9284-46B5-9C5C-360F4DCC734E}" type="pres">
      <dgm:prSet presAssocID="{9CCFC21B-807E-4FD9-A6EF-61B44D732A78}" presName="sibTrans" presStyleCnt="0"/>
      <dgm:spPr/>
    </dgm:pt>
    <dgm:pt modelId="{A86B23D3-955E-48FA-AD28-238CF58DFB34}" type="pres">
      <dgm:prSet presAssocID="{D6D52895-5DDA-4DEC-A7EC-FDD393D4B160}" presName="node" presStyleLbl="node1" presStyleIdx="1" presStyleCnt="7">
        <dgm:presLayoutVars>
          <dgm:bulletEnabled val="1"/>
        </dgm:presLayoutVars>
      </dgm:prSet>
      <dgm:spPr/>
    </dgm:pt>
    <dgm:pt modelId="{D432C7F7-B3EA-4F7F-B86E-64874991A3A1}" type="pres">
      <dgm:prSet presAssocID="{1962336C-684C-4B05-B7D6-40DA88328B06}" presName="sibTrans" presStyleCnt="0"/>
      <dgm:spPr/>
    </dgm:pt>
    <dgm:pt modelId="{9EDF67C2-05BF-4BC0-85A6-98AAB940A539}" type="pres">
      <dgm:prSet presAssocID="{FDEB8274-2DC0-453C-AD29-0B1BD92EC1A2}" presName="node" presStyleLbl="node1" presStyleIdx="2" presStyleCnt="7">
        <dgm:presLayoutVars>
          <dgm:bulletEnabled val="1"/>
        </dgm:presLayoutVars>
      </dgm:prSet>
      <dgm:spPr/>
    </dgm:pt>
    <dgm:pt modelId="{5EF54B98-722B-4C65-9674-2B2368BA1D8A}" type="pres">
      <dgm:prSet presAssocID="{9EC0F8AB-CDCA-46DC-B128-11F2669469A9}" presName="sibTrans" presStyleCnt="0"/>
      <dgm:spPr/>
    </dgm:pt>
    <dgm:pt modelId="{8C3932F0-EA02-4C1B-A487-E463721DC4B3}" type="pres">
      <dgm:prSet presAssocID="{F40C4DB3-9D05-4625-8467-0E19A2354746}" presName="node" presStyleLbl="node1" presStyleIdx="3" presStyleCnt="7">
        <dgm:presLayoutVars>
          <dgm:bulletEnabled val="1"/>
        </dgm:presLayoutVars>
      </dgm:prSet>
      <dgm:spPr/>
    </dgm:pt>
    <dgm:pt modelId="{79819267-E4EA-44E5-8E7D-959F1D9933D8}" type="pres">
      <dgm:prSet presAssocID="{5CB4F4E6-C8A6-45EF-9CC4-020774977147}" presName="sibTrans" presStyleCnt="0"/>
      <dgm:spPr/>
    </dgm:pt>
    <dgm:pt modelId="{FD2277AA-F39A-4276-8B88-E9186DB568DC}" type="pres">
      <dgm:prSet presAssocID="{810D6D19-921E-4E3C-978B-166E8748BBE7}" presName="node" presStyleLbl="node1" presStyleIdx="4" presStyleCnt="7">
        <dgm:presLayoutVars>
          <dgm:bulletEnabled val="1"/>
        </dgm:presLayoutVars>
      </dgm:prSet>
      <dgm:spPr/>
    </dgm:pt>
    <dgm:pt modelId="{41F0CFA1-B5A9-4B2F-B368-2A59BCECE70B}" type="pres">
      <dgm:prSet presAssocID="{E608F50D-F3DF-49FF-9F9D-CDE840CA9C3F}" presName="sibTrans" presStyleCnt="0"/>
      <dgm:spPr/>
    </dgm:pt>
    <dgm:pt modelId="{CE3308FA-77F1-443A-8F42-0962F4830B7A}" type="pres">
      <dgm:prSet presAssocID="{AE9F78FA-CCEF-47CD-9B37-7C6EC4C882D1}" presName="node" presStyleLbl="node1" presStyleIdx="5" presStyleCnt="7">
        <dgm:presLayoutVars>
          <dgm:bulletEnabled val="1"/>
        </dgm:presLayoutVars>
      </dgm:prSet>
      <dgm:spPr/>
    </dgm:pt>
    <dgm:pt modelId="{6A2F5AF8-7022-45B6-8F16-EBB6520667D1}" type="pres">
      <dgm:prSet presAssocID="{EB0901E3-6EB9-4655-96F8-9342B41544B8}" presName="sibTrans" presStyleCnt="0"/>
      <dgm:spPr/>
    </dgm:pt>
    <dgm:pt modelId="{B433CBF0-8A99-48AE-A8CE-2BE0252E4CE8}" type="pres">
      <dgm:prSet presAssocID="{473DCD74-37BD-4280-95E9-AD321A775C1A}" presName="node" presStyleLbl="node1" presStyleIdx="6" presStyleCnt="7">
        <dgm:presLayoutVars>
          <dgm:bulletEnabled val="1"/>
        </dgm:presLayoutVars>
      </dgm:prSet>
      <dgm:spPr/>
    </dgm:pt>
  </dgm:ptLst>
  <dgm:cxnLst>
    <dgm:cxn modelId="{39A9D004-689A-4AC4-BC97-4C1B5CE983F7}" type="presOf" srcId="{D6D52895-5DDA-4DEC-A7EC-FDD393D4B160}" destId="{A86B23D3-955E-48FA-AD28-238CF58DFB34}" srcOrd="0" destOrd="0" presId="urn:microsoft.com/office/officeart/2005/8/layout/default"/>
    <dgm:cxn modelId="{8B2A570B-87EB-4E2B-83B9-C962C1CABD1F}" srcId="{56121186-A299-4AF1-B943-8610E0C45C92}" destId="{AE9F78FA-CCEF-47CD-9B37-7C6EC4C882D1}" srcOrd="5" destOrd="0" parTransId="{DA9D1187-107F-4B1E-A34D-7FDA5E059D48}" sibTransId="{EB0901E3-6EB9-4655-96F8-9342B41544B8}"/>
    <dgm:cxn modelId="{7D68BE0E-28BD-446E-84ED-ADE9AF8DC01F}" srcId="{56121186-A299-4AF1-B943-8610E0C45C92}" destId="{D6D52895-5DDA-4DEC-A7EC-FDD393D4B160}" srcOrd="1" destOrd="0" parTransId="{667B83C8-D075-4B44-8A99-7F514BBDE19A}" sibTransId="{1962336C-684C-4B05-B7D6-40DA88328B06}"/>
    <dgm:cxn modelId="{40E4C511-BA4B-427B-8A05-417413CA4C12}" srcId="{56121186-A299-4AF1-B943-8610E0C45C92}" destId="{473DCD74-37BD-4280-95E9-AD321A775C1A}" srcOrd="6" destOrd="0" parTransId="{C6FE83DB-A6F8-4EEA-8F7B-604977BA097F}" sibTransId="{2A91CCDE-F879-40A7-8738-09A322E8CA8D}"/>
    <dgm:cxn modelId="{DAD3691B-E8AD-49FA-8D26-6EF0F1C8F40A}" type="presOf" srcId="{56121186-A299-4AF1-B943-8610E0C45C92}" destId="{95BC8FD8-C3F8-4112-92CC-0DD76D334957}" srcOrd="0" destOrd="0" presId="urn:microsoft.com/office/officeart/2005/8/layout/default"/>
    <dgm:cxn modelId="{54133536-3333-420F-9E16-59FA0DAE3CA5}" srcId="{56121186-A299-4AF1-B943-8610E0C45C92}" destId="{F40C4DB3-9D05-4625-8467-0E19A2354746}" srcOrd="3" destOrd="0" parTransId="{DF5EFEB3-BA3D-47DE-9E2A-343D35B8E1DA}" sibTransId="{5CB4F4E6-C8A6-45EF-9CC4-020774977147}"/>
    <dgm:cxn modelId="{0CA58D6E-5D7B-4E6C-A5B8-46682BC5D2FF}" srcId="{56121186-A299-4AF1-B943-8610E0C45C92}" destId="{D6F8BB15-97CE-4D49-B6FC-95879892EDAF}" srcOrd="0" destOrd="0" parTransId="{893B59C5-77C3-496D-A841-12BF799B863F}" sibTransId="{9CCFC21B-807E-4FD9-A6EF-61B44D732A78}"/>
    <dgm:cxn modelId="{04916391-2E02-4792-8715-A7A19CCFD320}" type="presOf" srcId="{473DCD74-37BD-4280-95E9-AD321A775C1A}" destId="{B433CBF0-8A99-48AE-A8CE-2BE0252E4CE8}" srcOrd="0" destOrd="0" presId="urn:microsoft.com/office/officeart/2005/8/layout/default"/>
    <dgm:cxn modelId="{5E127AA2-146E-419A-8786-C998CE72D975}" srcId="{56121186-A299-4AF1-B943-8610E0C45C92}" destId="{810D6D19-921E-4E3C-978B-166E8748BBE7}" srcOrd="4" destOrd="0" parTransId="{EB24D177-11E2-4E8B-A5B7-22989DF3A9CF}" sibTransId="{E608F50D-F3DF-49FF-9F9D-CDE840CA9C3F}"/>
    <dgm:cxn modelId="{C32BABA9-7774-4AA9-8915-E04D6BE47DAF}" type="presOf" srcId="{F40C4DB3-9D05-4625-8467-0E19A2354746}" destId="{8C3932F0-EA02-4C1B-A487-E463721DC4B3}" srcOrd="0" destOrd="0" presId="urn:microsoft.com/office/officeart/2005/8/layout/default"/>
    <dgm:cxn modelId="{4ABEE1C7-BA03-436A-87B4-76938C5B9871}" type="presOf" srcId="{810D6D19-921E-4E3C-978B-166E8748BBE7}" destId="{FD2277AA-F39A-4276-8B88-E9186DB568DC}" srcOrd="0" destOrd="0" presId="urn:microsoft.com/office/officeart/2005/8/layout/default"/>
    <dgm:cxn modelId="{A77439D0-1342-407D-BFB8-BFBC28CF034C}" type="presOf" srcId="{FDEB8274-2DC0-453C-AD29-0B1BD92EC1A2}" destId="{9EDF67C2-05BF-4BC0-85A6-98AAB940A539}" srcOrd="0" destOrd="0" presId="urn:microsoft.com/office/officeart/2005/8/layout/default"/>
    <dgm:cxn modelId="{E0285CEB-96A2-4BF4-8E01-1B2CFDF76C14}" srcId="{56121186-A299-4AF1-B943-8610E0C45C92}" destId="{FDEB8274-2DC0-453C-AD29-0B1BD92EC1A2}" srcOrd="2" destOrd="0" parTransId="{C632D249-8D2B-49C8-8717-E087A46311F2}" sibTransId="{9EC0F8AB-CDCA-46DC-B128-11F2669469A9}"/>
    <dgm:cxn modelId="{D672E1F0-2FC7-4DF7-9662-66D8D7A89ED5}" type="presOf" srcId="{D6F8BB15-97CE-4D49-B6FC-95879892EDAF}" destId="{1DBEAF4F-BA2F-433C-B82C-BA387563A34C}" srcOrd="0" destOrd="0" presId="urn:microsoft.com/office/officeart/2005/8/layout/default"/>
    <dgm:cxn modelId="{42AC9BFF-1FA0-48C9-ACFF-C7E492A4FBE1}" type="presOf" srcId="{AE9F78FA-CCEF-47CD-9B37-7C6EC4C882D1}" destId="{CE3308FA-77F1-443A-8F42-0962F4830B7A}" srcOrd="0" destOrd="0" presId="urn:microsoft.com/office/officeart/2005/8/layout/default"/>
    <dgm:cxn modelId="{4B33554A-A038-4E1C-B9A2-4DE17C081326}" type="presParOf" srcId="{95BC8FD8-C3F8-4112-92CC-0DD76D334957}" destId="{1DBEAF4F-BA2F-433C-B82C-BA387563A34C}" srcOrd="0" destOrd="0" presId="urn:microsoft.com/office/officeart/2005/8/layout/default"/>
    <dgm:cxn modelId="{CCFF32BF-9C9D-42F0-AAD9-9A4106F8D65B}" type="presParOf" srcId="{95BC8FD8-C3F8-4112-92CC-0DD76D334957}" destId="{A0A672D7-9284-46B5-9C5C-360F4DCC734E}" srcOrd="1" destOrd="0" presId="urn:microsoft.com/office/officeart/2005/8/layout/default"/>
    <dgm:cxn modelId="{408D7591-AE9D-4FFE-96B8-DCCDAFD6C807}" type="presParOf" srcId="{95BC8FD8-C3F8-4112-92CC-0DD76D334957}" destId="{A86B23D3-955E-48FA-AD28-238CF58DFB34}" srcOrd="2" destOrd="0" presId="urn:microsoft.com/office/officeart/2005/8/layout/default"/>
    <dgm:cxn modelId="{1659916C-0A07-43C0-89F2-5F0FE63273F6}" type="presParOf" srcId="{95BC8FD8-C3F8-4112-92CC-0DD76D334957}" destId="{D432C7F7-B3EA-4F7F-B86E-64874991A3A1}" srcOrd="3" destOrd="0" presId="urn:microsoft.com/office/officeart/2005/8/layout/default"/>
    <dgm:cxn modelId="{2F690D2D-3912-4938-A7C4-C5EA1F709950}" type="presParOf" srcId="{95BC8FD8-C3F8-4112-92CC-0DD76D334957}" destId="{9EDF67C2-05BF-4BC0-85A6-98AAB940A539}" srcOrd="4" destOrd="0" presId="urn:microsoft.com/office/officeart/2005/8/layout/default"/>
    <dgm:cxn modelId="{FCF587A6-33BE-4053-B011-19559C3B564E}" type="presParOf" srcId="{95BC8FD8-C3F8-4112-92CC-0DD76D334957}" destId="{5EF54B98-722B-4C65-9674-2B2368BA1D8A}" srcOrd="5" destOrd="0" presId="urn:microsoft.com/office/officeart/2005/8/layout/default"/>
    <dgm:cxn modelId="{76338D60-6994-4DA9-BB89-94238983628B}" type="presParOf" srcId="{95BC8FD8-C3F8-4112-92CC-0DD76D334957}" destId="{8C3932F0-EA02-4C1B-A487-E463721DC4B3}" srcOrd="6" destOrd="0" presId="urn:microsoft.com/office/officeart/2005/8/layout/default"/>
    <dgm:cxn modelId="{32BCA541-D411-4E5A-98A3-984677BFD199}" type="presParOf" srcId="{95BC8FD8-C3F8-4112-92CC-0DD76D334957}" destId="{79819267-E4EA-44E5-8E7D-959F1D9933D8}" srcOrd="7" destOrd="0" presId="urn:microsoft.com/office/officeart/2005/8/layout/default"/>
    <dgm:cxn modelId="{114CDAC5-6570-4978-A7DC-36D7E0F7ACE3}" type="presParOf" srcId="{95BC8FD8-C3F8-4112-92CC-0DD76D334957}" destId="{FD2277AA-F39A-4276-8B88-E9186DB568DC}" srcOrd="8" destOrd="0" presId="urn:microsoft.com/office/officeart/2005/8/layout/default"/>
    <dgm:cxn modelId="{E614C8B5-C028-42DD-A16F-7C03212B6798}" type="presParOf" srcId="{95BC8FD8-C3F8-4112-92CC-0DD76D334957}" destId="{41F0CFA1-B5A9-4B2F-B368-2A59BCECE70B}" srcOrd="9" destOrd="0" presId="urn:microsoft.com/office/officeart/2005/8/layout/default"/>
    <dgm:cxn modelId="{99DE8FF9-8241-4899-941E-D6D8B79E6C0D}" type="presParOf" srcId="{95BC8FD8-C3F8-4112-92CC-0DD76D334957}" destId="{CE3308FA-77F1-443A-8F42-0962F4830B7A}" srcOrd="10" destOrd="0" presId="urn:microsoft.com/office/officeart/2005/8/layout/default"/>
    <dgm:cxn modelId="{7BAA3DCC-DEB2-47CD-899C-D0155B87BB3B}" type="presParOf" srcId="{95BC8FD8-C3F8-4112-92CC-0DD76D334957}" destId="{6A2F5AF8-7022-45B6-8F16-EBB6520667D1}" srcOrd="11" destOrd="0" presId="urn:microsoft.com/office/officeart/2005/8/layout/default"/>
    <dgm:cxn modelId="{615E92FA-6ED5-490F-9794-9F5796FE35A5}" type="presParOf" srcId="{95BC8FD8-C3F8-4112-92CC-0DD76D334957}" destId="{B433CBF0-8A99-48AE-A8CE-2BE0252E4CE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8A14D-F3C6-490B-B91E-6F6B709EA2F7}">
      <dsp:nvSpPr>
        <dsp:cNvPr id="0" name=""/>
        <dsp:cNvSpPr/>
      </dsp:nvSpPr>
      <dsp:spPr>
        <a:xfrm>
          <a:off x="4634" y="0"/>
          <a:ext cx="1626264" cy="47819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u="sng" kern="1200" dirty="0"/>
            <a:t>Inputs</a:t>
          </a:r>
          <a:endParaRPr lang="en-US" sz="2300" kern="1200" dirty="0"/>
        </a:p>
      </dsp:txBody>
      <dsp:txXfrm>
        <a:off x="4634" y="0"/>
        <a:ext cx="1626264" cy="1434597"/>
      </dsp:txXfrm>
    </dsp:sp>
    <dsp:sp modelId="{D4518F99-2A3E-44A4-B537-326F4A2C1C82}">
      <dsp:nvSpPr>
        <dsp:cNvPr id="0" name=""/>
        <dsp:cNvSpPr/>
      </dsp:nvSpPr>
      <dsp:spPr>
        <a:xfrm>
          <a:off x="167260" y="1435006"/>
          <a:ext cx="1301011" cy="9394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Funding</a:t>
          </a:r>
        </a:p>
      </dsp:txBody>
      <dsp:txXfrm>
        <a:off x="194776" y="1462522"/>
        <a:ext cx="1245979" cy="884437"/>
      </dsp:txXfrm>
    </dsp:sp>
    <dsp:sp modelId="{6F523C45-8140-4C75-9C79-F98E7E41D89B}">
      <dsp:nvSpPr>
        <dsp:cNvPr id="0" name=""/>
        <dsp:cNvSpPr/>
      </dsp:nvSpPr>
      <dsp:spPr>
        <a:xfrm>
          <a:off x="167260" y="2519010"/>
          <a:ext cx="1301011" cy="9394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FBO staff and faith leaders’ time</a:t>
          </a:r>
        </a:p>
      </dsp:txBody>
      <dsp:txXfrm>
        <a:off x="194776" y="2546526"/>
        <a:ext cx="1245979" cy="884437"/>
      </dsp:txXfrm>
    </dsp:sp>
    <dsp:sp modelId="{1DF84FEE-586D-42AB-B527-1533E528EA3C}">
      <dsp:nvSpPr>
        <dsp:cNvPr id="0" name=""/>
        <dsp:cNvSpPr/>
      </dsp:nvSpPr>
      <dsp:spPr>
        <a:xfrm>
          <a:off x="167260" y="3603013"/>
          <a:ext cx="1301011" cy="9394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Equipment and materials (e.g., test kits, medicines, messages of hope, training modules, etc.)</a:t>
          </a:r>
        </a:p>
      </dsp:txBody>
      <dsp:txXfrm>
        <a:off x="194776" y="3630529"/>
        <a:ext cx="1245979" cy="884437"/>
      </dsp:txXfrm>
    </dsp:sp>
    <dsp:sp modelId="{63B431C3-6D30-4C70-8F06-192CCAB479DA}">
      <dsp:nvSpPr>
        <dsp:cNvPr id="0" name=""/>
        <dsp:cNvSpPr/>
      </dsp:nvSpPr>
      <dsp:spPr>
        <a:xfrm>
          <a:off x="1752869" y="0"/>
          <a:ext cx="1626264" cy="47819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u="sng" kern="1200" dirty="0"/>
            <a:t>Activities</a:t>
          </a:r>
          <a:endParaRPr lang="en-US" sz="2300" i="1" kern="1200" dirty="0"/>
        </a:p>
      </dsp:txBody>
      <dsp:txXfrm>
        <a:off x="1752869" y="0"/>
        <a:ext cx="1626264" cy="1434597"/>
      </dsp:txXfrm>
    </dsp:sp>
    <dsp:sp modelId="{207212BC-B07A-41DC-BF2C-8B2D50F89814}">
      <dsp:nvSpPr>
        <dsp:cNvPr id="0" name=""/>
        <dsp:cNvSpPr/>
      </dsp:nvSpPr>
      <dsp:spPr>
        <a:xfrm>
          <a:off x="1915495" y="1435502"/>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Mapping out social and organizational networks within faith communities</a:t>
          </a:r>
          <a:endParaRPr lang="en-US" sz="900" i="1" kern="1200" dirty="0"/>
        </a:p>
      </dsp:txBody>
      <dsp:txXfrm>
        <a:off x="1931698" y="1451705"/>
        <a:ext cx="1268605" cy="520803"/>
      </dsp:txXfrm>
    </dsp:sp>
    <dsp:sp modelId="{43AE02B3-0A87-4DD5-9691-6BA83CC45BD0}">
      <dsp:nvSpPr>
        <dsp:cNvPr id="0" name=""/>
        <dsp:cNvSpPr/>
      </dsp:nvSpPr>
      <dsp:spPr>
        <a:xfrm>
          <a:off x="1915495" y="2073821"/>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Disseminating sermons and messages of hope through social media platforms</a:t>
          </a:r>
          <a:endParaRPr lang="en-US" sz="900" i="1" kern="1200" dirty="0"/>
        </a:p>
      </dsp:txBody>
      <dsp:txXfrm>
        <a:off x="1931698" y="2090024"/>
        <a:ext cx="1268605" cy="520803"/>
      </dsp:txXfrm>
    </dsp:sp>
    <dsp:sp modelId="{73A54DFF-2617-4C6B-A891-81EA3071CEF3}">
      <dsp:nvSpPr>
        <dsp:cNvPr id="0" name=""/>
        <dsp:cNvSpPr/>
      </dsp:nvSpPr>
      <dsp:spPr>
        <a:xfrm>
          <a:off x="1915495" y="2712140"/>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Conducting HIV testing campaigns</a:t>
          </a:r>
          <a:endParaRPr lang="en-US" sz="900" i="1" kern="1200" dirty="0"/>
        </a:p>
      </dsp:txBody>
      <dsp:txXfrm>
        <a:off x="1931698" y="2728343"/>
        <a:ext cx="1268605" cy="520803"/>
      </dsp:txXfrm>
    </dsp:sp>
    <dsp:sp modelId="{105B251C-69DA-4C45-A9FF-447C537308F9}">
      <dsp:nvSpPr>
        <dsp:cNvPr id="0" name=""/>
        <dsp:cNvSpPr/>
      </dsp:nvSpPr>
      <dsp:spPr>
        <a:xfrm>
          <a:off x="1915495" y="3350459"/>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i="0" kern="1200" dirty="0"/>
            <a:t>Organizing community educational events to educate and destigmatize HIV</a:t>
          </a:r>
        </a:p>
      </dsp:txBody>
      <dsp:txXfrm>
        <a:off x="1931698" y="3366662"/>
        <a:ext cx="1268605" cy="520803"/>
      </dsp:txXfrm>
    </dsp:sp>
    <dsp:sp modelId="{2924EE68-F88B-4025-B5B1-517B7E3579AD}">
      <dsp:nvSpPr>
        <dsp:cNvPr id="0" name=""/>
        <dsp:cNvSpPr/>
      </dsp:nvSpPr>
      <dsp:spPr>
        <a:xfrm>
          <a:off x="1915495" y="3988777"/>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i="0" kern="1200" dirty="0"/>
            <a:t>Training FBO staff on M&amp;E principles and methodologies</a:t>
          </a:r>
        </a:p>
      </dsp:txBody>
      <dsp:txXfrm>
        <a:off x="1931698" y="4004980"/>
        <a:ext cx="1268605" cy="520803"/>
      </dsp:txXfrm>
    </dsp:sp>
    <dsp:sp modelId="{FBAFEFCD-FCAF-42CA-BA71-81D64CA384C5}">
      <dsp:nvSpPr>
        <dsp:cNvPr id="0" name=""/>
        <dsp:cNvSpPr/>
      </dsp:nvSpPr>
      <dsp:spPr>
        <a:xfrm>
          <a:off x="3501103" y="0"/>
          <a:ext cx="1626264" cy="47819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u="sng" kern="1200" dirty="0"/>
            <a:t>Outputs</a:t>
          </a:r>
          <a:endParaRPr lang="en-US" sz="2300" kern="1200" dirty="0"/>
        </a:p>
      </dsp:txBody>
      <dsp:txXfrm>
        <a:off x="3501103" y="0"/>
        <a:ext cx="1626264" cy="1434597"/>
      </dsp:txXfrm>
    </dsp:sp>
    <dsp:sp modelId="{7CD8C31E-2DBE-4082-BD5D-2B46271DD246}">
      <dsp:nvSpPr>
        <dsp:cNvPr id="0" name=""/>
        <dsp:cNvSpPr/>
      </dsp:nvSpPr>
      <dsp:spPr>
        <a:xfrm>
          <a:off x="3663730" y="1435502"/>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100 sermons and messages disseminated on 5 social media platforms</a:t>
          </a:r>
        </a:p>
      </dsp:txBody>
      <dsp:txXfrm>
        <a:off x="3679933" y="1451705"/>
        <a:ext cx="1268605" cy="520803"/>
      </dsp:txXfrm>
    </dsp:sp>
    <dsp:sp modelId="{7D8BE886-5FC2-490E-86DD-9A7C7434D1CC}">
      <dsp:nvSpPr>
        <dsp:cNvPr id="0" name=""/>
        <dsp:cNvSpPr/>
      </dsp:nvSpPr>
      <dsp:spPr>
        <a:xfrm>
          <a:off x="3663730" y="2073821"/>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5,000 congregants reached with HIV testing messages</a:t>
          </a:r>
        </a:p>
      </dsp:txBody>
      <dsp:txXfrm>
        <a:off x="3679933" y="2090024"/>
        <a:ext cx="1268605" cy="520803"/>
      </dsp:txXfrm>
    </dsp:sp>
    <dsp:sp modelId="{873377ED-075F-4D0E-BFE0-E3062272211E}">
      <dsp:nvSpPr>
        <dsp:cNvPr id="0" name=""/>
        <dsp:cNvSpPr/>
      </dsp:nvSpPr>
      <dsp:spPr>
        <a:xfrm>
          <a:off x="3663730" y="2712140"/>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1,000 men tested for HIV</a:t>
          </a:r>
        </a:p>
      </dsp:txBody>
      <dsp:txXfrm>
        <a:off x="3679933" y="2728343"/>
        <a:ext cx="1268605" cy="520803"/>
      </dsp:txXfrm>
    </dsp:sp>
    <dsp:sp modelId="{84D87786-E596-4231-A9BD-8F116CA72373}">
      <dsp:nvSpPr>
        <dsp:cNvPr id="0" name=""/>
        <dsp:cNvSpPr/>
      </dsp:nvSpPr>
      <dsp:spPr>
        <a:xfrm>
          <a:off x="3663730" y="3350459"/>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500 children tested for HIV</a:t>
          </a:r>
        </a:p>
      </dsp:txBody>
      <dsp:txXfrm>
        <a:off x="3679933" y="3366662"/>
        <a:ext cx="1268605" cy="520803"/>
      </dsp:txXfrm>
    </dsp:sp>
    <dsp:sp modelId="{0A97856D-80F8-4C8C-8EA5-BB2D148AF673}">
      <dsp:nvSpPr>
        <dsp:cNvPr id="0" name=""/>
        <dsp:cNvSpPr/>
      </dsp:nvSpPr>
      <dsp:spPr>
        <a:xfrm>
          <a:off x="3663730" y="3988777"/>
          <a:ext cx="1301011" cy="553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40 FBO staff trained in M&amp;E</a:t>
          </a:r>
        </a:p>
      </dsp:txBody>
      <dsp:txXfrm>
        <a:off x="3679933" y="4004980"/>
        <a:ext cx="1268605" cy="520803"/>
      </dsp:txXfrm>
    </dsp:sp>
    <dsp:sp modelId="{1FF3D34E-E4B2-4CE0-A0BA-B7FBEBA8CEE9}">
      <dsp:nvSpPr>
        <dsp:cNvPr id="0" name=""/>
        <dsp:cNvSpPr/>
      </dsp:nvSpPr>
      <dsp:spPr>
        <a:xfrm>
          <a:off x="5249338" y="0"/>
          <a:ext cx="1626264" cy="47819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u="sng" kern="1200" dirty="0"/>
            <a:t>Outcomes</a:t>
          </a:r>
        </a:p>
      </dsp:txBody>
      <dsp:txXfrm>
        <a:off x="5249338" y="0"/>
        <a:ext cx="1626264" cy="1434597"/>
      </dsp:txXfrm>
    </dsp:sp>
    <dsp:sp modelId="{FC825828-486C-45BC-B302-1B3EC3FEA787}">
      <dsp:nvSpPr>
        <dsp:cNvPr id="0" name=""/>
        <dsp:cNvSpPr/>
      </dsp:nvSpPr>
      <dsp:spPr>
        <a:xfrm>
          <a:off x="5411964" y="1434714"/>
          <a:ext cx="1301011" cy="696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Increased demand for HIV testing</a:t>
          </a:r>
        </a:p>
      </dsp:txBody>
      <dsp:txXfrm>
        <a:off x="5432368" y="1455118"/>
        <a:ext cx="1260203" cy="655826"/>
      </dsp:txXfrm>
    </dsp:sp>
    <dsp:sp modelId="{593B800C-9493-4374-9A6D-7AC4E3BA4C0A}">
      <dsp:nvSpPr>
        <dsp:cNvPr id="0" name=""/>
        <dsp:cNvSpPr/>
      </dsp:nvSpPr>
      <dsp:spPr>
        <a:xfrm>
          <a:off x="5411964" y="2238523"/>
          <a:ext cx="1301011" cy="696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Changed attitudes and behaviors about HIV among caregivers and men</a:t>
          </a:r>
        </a:p>
      </dsp:txBody>
      <dsp:txXfrm>
        <a:off x="5432368" y="2258927"/>
        <a:ext cx="1260203" cy="655826"/>
      </dsp:txXfrm>
    </dsp:sp>
    <dsp:sp modelId="{B4DED490-81D9-4C45-93C8-77E74FBAB4C1}">
      <dsp:nvSpPr>
        <dsp:cNvPr id="0" name=""/>
        <dsp:cNvSpPr/>
      </dsp:nvSpPr>
      <dsp:spPr>
        <a:xfrm>
          <a:off x="5411964" y="3042332"/>
          <a:ext cx="1301011" cy="696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Increased percentage of children and men know their HIV status</a:t>
          </a:r>
        </a:p>
      </dsp:txBody>
      <dsp:txXfrm>
        <a:off x="5432368" y="3062736"/>
        <a:ext cx="1260203" cy="655826"/>
      </dsp:txXfrm>
    </dsp:sp>
    <dsp:sp modelId="{B4FB5CF4-8B42-40C1-983A-913B68B66E5F}">
      <dsp:nvSpPr>
        <dsp:cNvPr id="0" name=""/>
        <dsp:cNvSpPr/>
      </dsp:nvSpPr>
      <dsp:spPr>
        <a:xfrm>
          <a:off x="5411964" y="3846141"/>
          <a:ext cx="1301011" cy="696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Increased number of HIV-positive men and children linked to treatment</a:t>
          </a:r>
        </a:p>
      </dsp:txBody>
      <dsp:txXfrm>
        <a:off x="5432368" y="3866545"/>
        <a:ext cx="1260203" cy="655826"/>
      </dsp:txXfrm>
    </dsp:sp>
    <dsp:sp modelId="{2E13CC93-7731-4007-A103-585B7BDCE6B2}">
      <dsp:nvSpPr>
        <dsp:cNvPr id="0" name=""/>
        <dsp:cNvSpPr/>
      </dsp:nvSpPr>
      <dsp:spPr>
        <a:xfrm>
          <a:off x="6997572" y="0"/>
          <a:ext cx="1626264" cy="47819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u="sng" kern="1200" dirty="0"/>
            <a:t>Impact</a:t>
          </a:r>
          <a:endParaRPr lang="en-US" sz="2300" kern="1200" dirty="0"/>
        </a:p>
      </dsp:txBody>
      <dsp:txXfrm>
        <a:off x="6997572" y="0"/>
        <a:ext cx="1626264" cy="1434597"/>
      </dsp:txXfrm>
    </dsp:sp>
    <dsp:sp modelId="{F5FEAD59-223A-44F1-96B3-5980E8EAF55E}">
      <dsp:nvSpPr>
        <dsp:cNvPr id="0" name=""/>
        <dsp:cNvSpPr/>
      </dsp:nvSpPr>
      <dsp:spPr>
        <a:xfrm>
          <a:off x="7160199" y="1434714"/>
          <a:ext cx="1301011" cy="696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Increased percentage of HIV-positive men and children retained</a:t>
          </a:r>
        </a:p>
      </dsp:txBody>
      <dsp:txXfrm>
        <a:off x="7180603" y="1455118"/>
        <a:ext cx="1260203" cy="655826"/>
      </dsp:txXfrm>
    </dsp:sp>
    <dsp:sp modelId="{A6F39F0F-9598-4C94-BA5A-45324868DF92}">
      <dsp:nvSpPr>
        <dsp:cNvPr id="0" name=""/>
        <dsp:cNvSpPr/>
      </dsp:nvSpPr>
      <dsp:spPr>
        <a:xfrm>
          <a:off x="7160199" y="2238523"/>
          <a:ext cx="1301011" cy="696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Increased percentage of HIV-positive men and children virally suppressed </a:t>
          </a:r>
        </a:p>
      </dsp:txBody>
      <dsp:txXfrm>
        <a:off x="7180603" y="2258927"/>
        <a:ext cx="1260203" cy="655826"/>
      </dsp:txXfrm>
    </dsp:sp>
    <dsp:sp modelId="{02F9124E-D48F-4A97-8646-2C23CAF26A33}">
      <dsp:nvSpPr>
        <dsp:cNvPr id="0" name=""/>
        <dsp:cNvSpPr/>
      </dsp:nvSpPr>
      <dsp:spPr>
        <a:xfrm>
          <a:off x="7160199" y="3042332"/>
          <a:ext cx="1301011" cy="696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Decreased HIV transmission</a:t>
          </a:r>
        </a:p>
      </dsp:txBody>
      <dsp:txXfrm>
        <a:off x="7180603" y="3062736"/>
        <a:ext cx="1260203" cy="655826"/>
      </dsp:txXfrm>
    </dsp:sp>
    <dsp:sp modelId="{A6DF9C85-DECE-4885-8378-03DC26EBD08B}">
      <dsp:nvSpPr>
        <dsp:cNvPr id="0" name=""/>
        <dsp:cNvSpPr/>
      </dsp:nvSpPr>
      <dsp:spPr>
        <a:xfrm>
          <a:off x="7160199" y="3846141"/>
          <a:ext cx="1301011" cy="696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Decreased HIV morbidity and mortality</a:t>
          </a:r>
        </a:p>
      </dsp:txBody>
      <dsp:txXfrm>
        <a:off x="7180603" y="3866545"/>
        <a:ext cx="1260203" cy="655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3FB9E-F387-4B80-A6BB-3E0315950F16}">
      <dsp:nvSpPr>
        <dsp:cNvPr id="0" name=""/>
        <dsp:cNvSpPr/>
      </dsp:nvSpPr>
      <dsp:spPr>
        <a:xfrm>
          <a:off x="75944" y="2378"/>
          <a:ext cx="8669591" cy="103984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rgbClr val="C00000"/>
              </a:solidFill>
            </a:rPr>
            <a:t>Validity</a:t>
          </a:r>
          <a:r>
            <a:rPr lang="en-US" sz="1200" b="1" kern="1200" dirty="0"/>
            <a:t>: </a:t>
          </a:r>
          <a:r>
            <a:rPr lang="en-US" sz="1200" kern="1200" dirty="0"/>
            <a:t>Data are valid when they </a:t>
          </a:r>
          <a:r>
            <a:rPr lang="en-US" sz="1200" b="1" kern="1200" dirty="0">
              <a:solidFill>
                <a:srgbClr val="C00000"/>
              </a:solidFill>
            </a:rPr>
            <a:t>accurately represent what you intend to measure</a:t>
          </a:r>
          <a:r>
            <a:rPr lang="en-US" sz="1200" kern="1200" dirty="0"/>
            <a:t>. In other words, the data you collect helps you measure the indicators you have chosen. When designing your collection methods, make sure they will collect data that will help you measure the indicators outlined in your PMP. Also, the mix of collection methods should meet your needs for triangulation. </a:t>
          </a:r>
        </a:p>
      </dsp:txBody>
      <dsp:txXfrm>
        <a:off x="126705" y="53139"/>
        <a:ext cx="8568069" cy="938327"/>
      </dsp:txXfrm>
    </dsp:sp>
    <dsp:sp modelId="{12B71BB0-72B6-4472-92B6-9194E33D390C}">
      <dsp:nvSpPr>
        <dsp:cNvPr id="0" name=""/>
        <dsp:cNvSpPr/>
      </dsp:nvSpPr>
      <dsp:spPr>
        <a:xfrm>
          <a:off x="75944" y="1094219"/>
          <a:ext cx="8669591" cy="103984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rgbClr val="C00000"/>
              </a:solidFill>
            </a:rPr>
            <a:t>Reliability</a:t>
          </a:r>
          <a:r>
            <a:rPr lang="en-US" sz="1200" b="1" kern="1200" dirty="0"/>
            <a:t>: </a:t>
          </a:r>
          <a:r>
            <a:rPr lang="en-US" sz="1200" kern="1200" dirty="0"/>
            <a:t>Data are reliable when the </a:t>
          </a:r>
          <a:r>
            <a:rPr lang="en-US" sz="1200" b="1" kern="1200" dirty="0">
              <a:solidFill>
                <a:srgbClr val="C00000"/>
              </a:solidFill>
            </a:rPr>
            <a:t>collection methods used are stable and consistent</a:t>
          </a:r>
          <a:r>
            <a:rPr lang="en-US" sz="1200" kern="1200" dirty="0"/>
            <a:t>. Reliable data are collected by using tools such as questionnaires that can be implemented in the same way multiple times. In practice, this means that if you use the same questionnaire to ask the same person the same questions and nothing else has changed, you should get the same answer. Consider this factor when you are designing your discussion guides and questionnaires for focus groups and interviews. </a:t>
          </a:r>
        </a:p>
      </dsp:txBody>
      <dsp:txXfrm>
        <a:off x="126705" y="1144980"/>
        <a:ext cx="8568069" cy="938327"/>
      </dsp:txXfrm>
    </dsp:sp>
    <dsp:sp modelId="{8BF57F30-1D74-49E3-B94E-E816B7949281}">
      <dsp:nvSpPr>
        <dsp:cNvPr id="0" name=""/>
        <dsp:cNvSpPr/>
      </dsp:nvSpPr>
      <dsp:spPr>
        <a:xfrm>
          <a:off x="75944" y="2186061"/>
          <a:ext cx="8669591" cy="103984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rgbClr val="C00000"/>
              </a:solidFill>
            </a:rPr>
            <a:t>Precision</a:t>
          </a:r>
          <a:r>
            <a:rPr lang="en-US" sz="1200" b="1" kern="1200" dirty="0"/>
            <a:t>: </a:t>
          </a:r>
          <a:r>
            <a:rPr lang="en-US" sz="1200" kern="1200" dirty="0"/>
            <a:t>Data are precise when they have </a:t>
          </a:r>
          <a:r>
            <a:rPr lang="en-US" sz="1200" b="1" kern="1200" dirty="0">
              <a:solidFill>
                <a:srgbClr val="C00000"/>
              </a:solidFill>
            </a:rPr>
            <a:t>a level of detail that gives you an accurate picture of what is happening </a:t>
          </a:r>
          <a:r>
            <a:rPr lang="en-US" sz="1200" kern="1200" dirty="0"/>
            <a:t>and enables you to make good decisions. For example, precise data allow you to compare results between men and women, if this is important for your project. When designing your data collection tools, make sure any subgroups you have identified are incorporated into the design. Accordingly, precise data are collected using appropriate sampling methods, which are described in detail below. </a:t>
          </a:r>
        </a:p>
      </dsp:txBody>
      <dsp:txXfrm>
        <a:off x="126705" y="2236822"/>
        <a:ext cx="8568069" cy="938327"/>
      </dsp:txXfrm>
    </dsp:sp>
    <dsp:sp modelId="{9276D644-075B-477A-871E-37513BF9A185}">
      <dsp:nvSpPr>
        <dsp:cNvPr id="0" name=""/>
        <dsp:cNvSpPr/>
      </dsp:nvSpPr>
      <dsp:spPr>
        <a:xfrm>
          <a:off x="75944" y="3277903"/>
          <a:ext cx="8669591" cy="103984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rgbClr val="C00000"/>
              </a:solidFill>
            </a:rPr>
            <a:t>Integrity</a:t>
          </a:r>
          <a:r>
            <a:rPr lang="en-US" sz="1200" b="1" kern="1200" dirty="0"/>
            <a:t>: </a:t>
          </a:r>
          <a:r>
            <a:rPr lang="en-US" sz="1200" kern="1200" dirty="0"/>
            <a:t>Data have integrity </a:t>
          </a:r>
          <a:r>
            <a:rPr lang="en-US" sz="1200" b="1" kern="1200" dirty="0">
              <a:solidFill>
                <a:srgbClr val="C00000"/>
              </a:solidFill>
            </a:rPr>
            <a:t>when they are accurate</a:t>
          </a:r>
          <a:r>
            <a:rPr lang="en-US" sz="1200" kern="1200" dirty="0"/>
            <a:t>. Data should be free of the kinds of errors that occur, consciously or unconsciously, when people collect and manage data. Errors can enter your data when, for example, the questionnaire is implemented incorrectly or the data are not properly entered into the database. Following the guidance outlined below on the design and implementation of collection tools and the management of the data you collect will increase the integrity of your data. </a:t>
          </a:r>
        </a:p>
      </dsp:txBody>
      <dsp:txXfrm>
        <a:off x="126705" y="3328664"/>
        <a:ext cx="8568069" cy="938327"/>
      </dsp:txXfrm>
    </dsp:sp>
    <dsp:sp modelId="{6A77E441-85B1-42D2-B238-AFE7A732BE50}">
      <dsp:nvSpPr>
        <dsp:cNvPr id="0" name=""/>
        <dsp:cNvSpPr/>
      </dsp:nvSpPr>
      <dsp:spPr>
        <a:xfrm>
          <a:off x="75944" y="4369744"/>
          <a:ext cx="8669591" cy="103984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rgbClr val="C00000"/>
              </a:solidFill>
            </a:rPr>
            <a:t>Timeliness:</a:t>
          </a:r>
          <a:r>
            <a:rPr lang="en-US" sz="1200" b="1" kern="1200" dirty="0"/>
            <a:t> </a:t>
          </a:r>
          <a:r>
            <a:rPr lang="en-US" sz="1200" b="1" kern="1200" dirty="0">
              <a:solidFill>
                <a:srgbClr val="C00000"/>
              </a:solidFill>
            </a:rPr>
            <a:t>Timely data</a:t>
          </a:r>
          <a:r>
            <a:rPr lang="en-US" sz="1200" kern="1200" dirty="0"/>
            <a:t> should be available when you need it for learning that informs decisions and for communication purposes. Data are not useful to you when they arrive too late to inform these processes. This factor plays a significant role in your planning for data collection, which is the reason for the column in the PMP on timing. Design your data collection efforts to coincide with when you need to make decisions, and report to stakeholders. Timeliness should also be factored into the design and implementation of your tools. You want to make sure that your design is as efficient as possible and only collects the data that you absolutely must collect. </a:t>
          </a:r>
        </a:p>
      </dsp:txBody>
      <dsp:txXfrm>
        <a:off x="126705" y="4420505"/>
        <a:ext cx="8568069" cy="938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EAF4F-BA2F-433C-B82C-BA387563A34C}">
      <dsp:nvSpPr>
        <dsp:cNvPr id="0" name=""/>
        <dsp:cNvSpPr/>
      </dsp:nvSpPr>
      <dsp:spPr>
        <a:xfrm>
          <a:off x="586695" y="2301"/>
          <a:ext cx="1503480" cy="9020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Program goals and objectives</a:t>
          </a:r>
        </a:p>
      </dsp:txBody>
      <dsp:txXfrm>
        <a:off x="586695" y="2301"/>
        <a:ext cx="1503480" cy="902088"/>
      </dsp:txXfrm>
    </dsp:sp>
    <dsp:sp modelId="{A86B23D3-955E-48FA-AD28-238CF58DFB34}">
      <dsp:nvSpPr>
        <dsp:cNvPr id="0" name=""/>
        <dsp:cNvSpPr/>
      </dsp:nvSpPr>
      <dsp:spPr>
        <a:xfrm>
          <a:off x="2240524" y="2301"/>
          <a:ext cx="1503480" cy="9020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Results framework</a:t>
          </a:r>
        </a:p>
      </dsp:txBody>
      <dsp:txXfrm>
        <a:off x="2240524" y="2301"/>
        <a:ext cx="1503480" cy="902088"/>
      </dsp:txXfrm>
    </dsp:sp>
    <dsp:sp modelId="{9EDF67C2-05BF-4BC0-85A6-98AAB940A539}">
      <dsp:nvSpPr>
        <dsp:cNvPr id="0" name=""/>
        <dsp:cNvSpPr/>
      </dsp:nvSpPr>
      <dsp:spPr>
        <a:xfrm>
          <a:off x="586695" y="1054737"/>
          <a:ext cx="1503480" cy="9020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Logic model</a:t>
          </a:r>
        </a:p>
      </dsp:txBody>
      <dsp:txXfrm>
        <a:off x="586695" y="1054737"/>
        <a:ext cx="1503480" cy="902088"/>
      </dsp:txXfrm>
    </dsp:sp>
    <dsp:sp modelId="{8C3932F0-EA02-4C1B-A487-E463721DC4B3}">
      <dsp:nvSpPr>
        <dsp:cNvPr id="0" name=""/>
        <dsp:cNvSpPr/>
      </dsp:nvSpPr>
      <dsp:spPr>
        <a:xfrm>
          <a:off x="2240524" y="1054737"/>
          <a:ext cx="1503480" cy="9020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Indicators</a:t>
          </a:r>
        </a:p>
      </dsp:txBody>
      <dsp:txXfrm>
        <a:off x="2240524" y="1054737"/>
        <a:ext cx="1503480" cy="902088"/>
      </dsp:txXfrm>
    </dsp:sp>
    <dsp:sp modelId="{FD2277AA-F39A-4276-8B88-E9186DB568DC}">
      <dsp:nvSpPr>
        <dsp:cNvPr id="0" name=""/>
        <dsp:cNvSpPr/>
      </dsp:nvSpPr>
      <dsp:spPr>
        <a:xfrm>
          <a:off x="586695" y="2107174"/>
          <a:ext cx="1503480" cy="9020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management</a:t>
          </a:r>
        </a:p>
      </dsp:txBody>
      <dsp:txXfrm>
        <a:off x="586695" y="2107174"/>
        <a:ext cx="1503480" cy="902088"/>
      </dsp:txXfrm>
    </dsp:sp>
    <dsp:sp modelId="{CE3308FA-77F1-443A-8F42-0962F4830B7A}">
      <dsp:nvSpPr>
        <dsp:cNvPr id="0" name=""/>
        <dsp:cNvSpPr/>
      </dsp:nvSpPr>
      <dsp:spPr>
        <a:xfrm>
          <a:off x="2240524" y="2107174"/>
          <a:ext cx="1503480" cy="9020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quality</a:t>
          </a:r>
        </a:p>
      </dsp:txBody>
      <dsp:txXfrm>
        <a:off x="2240524" y="2107174"/>
        <a:ext cx="1503480" cy="902088"/>
      </dsp:txXfrm>
    </dsp:sp>
    <dsp:sp modelId="{B433CBF0-8A99-48AE-A8CE-2BE0252E4CE8}">
      <dsp:nvSpPr>
        <dsp:cNvPr id="0" name=""/>
        <dsp:cNvSpPr/>
      </dsp:nvSpPr>
      <dsp:spPr>
        <a:xfrm>
          <a:off x="1413609" y="3159610"/>
          <a:ext cx="1503480" cy="9020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use</a:t>
          </a:r>
        </a:p>
      </dsp:txBody>
      <dsp:txXfrm>
        <a:off x="1413609" y="3159610"/>
        <a:ext cx="1503480" cy="9020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76A77E-9708-8A40-BC76-499915254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286FB-EE3B-0C46-A121-DA67FED894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ED19D3-9543-204B-9BC7-3225930F3342}" type="datetimeFigureOut">
              <a:rPr lang="en-US" smtClean="0"/>
              <a:t>5/17/2022</a:t>
            </a:fld>
            <a:endParaRPr lang="en-US"/>
          </a:p>
        </p:txBody>
      </p:sp>
      <p:sp>
        <p:nvSpPr>
          <p:cNvPr id="4" name="Footer Placeholder 3">
            <a:extLst>
              <a:ext uri="{FF2B5EF4-FFF2-40B4-BE49-F238E27FC236}">
                <a16:creationId xmlns:a16="http://schemas.microsoft.com/office/drawing/2014/main" id="{7DAFCD39-00D9-424D-A302-569881EC02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708CE7-0BD3-F44A-B777-3F11BFB666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2539A7-B4B9-414D-9801-34480D0F7CE8}" type="slidenum">
              <a:rPr lang="en-US" smtClean="0"/>
              <a:t>‹#›</a:t>
            </a:fld>
            <a:endParaRPr lang="en-US"/>
          </a:p>
        </p:txBody>
      </p:sp>
    </p:spTree>
    <p:extLst>
      <p:ext uri="{BB962C8B-B14F-4D97-AF65-F5344CB8AC3E}">
        <p14:creationId xmlns:p14="http://schemas.microsoft.com/office/powerpoint/2010/main" val="2729354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6E462-F21C-4F3E-84B6-DF66A2D5315A}" type="datetimeFigureOut">
              <a:rPr lang="en-US" smtClean="0"/>
              <a:t>5/17/2022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5F7F9-3183-4710-A784-E4B40D93DD83}" type="slidenum">
              <a:rPr lang="en-US" smtClean="0"/>
              <a:t>‹#›</a:t>
            </a:fld>
            <a:endParaRPr lang="en-US"/>
          </a:p>
        </p:txBody>
      </p:sp>
    </p:spTree>
    <p:extLst>
      <p:ext uri="{BB962C8B-B14F-4D97-AF65-F5344CB8AC3E}">
        <p14:creationId xmlns:p14="http://schemas.microsoft.com/office/powerpoint/2010/main" val="22631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M&amp;E complements other data collection efforts (e.g., academic research, disease surveillance, operations research).</a:t>
            </a:r>
          </a:p>
        </p:txBody>
      </p:sp>
      <p:sp>
        <p:nvSpPr>
          <p:cNvPr id="4" name="Slide Number Placeholder 3"/>
          <p:cNvSpPr>
            <a:spLocks noGrp="1"/>
          </p:cNvSpPr>
          <p:nvPr>
            <p:ph type="sldNum" sz="quarter" idx="5"/>
          </p:nvPr>
        </p:nvSpPr>
        <p:spPr/>
        <p:txBody>
          <a:bodyPr/>
          <a:lstStyle/>
          <a:p>
            <a:fld id="{7A95F7F9-3183-4710-A784-E4B40D93DD83}" type="slidenum">
              <a:rPr lang="en-US" smtClean="0"/>
              <a:t>4</a:t>
            </a:fld>
            <a:endParaRPr lang="en-US"/>
          </a:p>
        </p:txBody>
      </p:sp>
    </p:spTree>
    <p:extLst>
      <p:ext uri="{BB962C8B-B14F-4D97-AF65-F5344CB8AC3E}">
        <p14:creationId xmlns:p14="http://schemas.microsoft.com/office/powerpoint/2010/main" val="239350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5F7F9-3183-4710-A784-E4B40D93DD83}" type="slidenum">
              <a:rPr lang="en-US" smtClean="0"/>
              <a:t>10</a:t>
            </a:fld>
            <a:endParaRPr lang="en-US"/>
          </a:p>
        </p:txBody>
      </p:sp>
    </p:spTree>
    <p:extLst>
      <p:ext uri="{BB962C8B-B14F-4D97-AF65-F5344CB8AC3E}">
        <p14:creationId xmlns:p14="http://schemas.microsoft.com/office/powerpoint/2010/main" val="17581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E3DB1-A196-42E6-BA65-CC7E300FEA31}" type="slidenum">
              <a:rPr lang="en-US" smtClean="0"/>
              <a:t>21</a:t>
            </a:fld>
            <a:endParaRPr lang="en-US"/>
          </a:p>
        </p:txBody>
      </p:sp>
    </p:spTree>
    <p:extLst>
      <p:ext uri="{BB962C8B-B14F-4D97-AF65-F5344CB8AC3E}">
        <p14:creationId xmlns:p14="http://schemas.microsoft.com/office/powerpoint/2010/main" val="276238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7210" indent="-171450">
              <a:buFont typeface="Arial" panose="020B0604020202020204" pitchFamily="34" charset="0"/>
              <a:buChar char="•"/>
            </a:pPr>
            <a:r>
              <a:rPr lang="en-US" sz="1200" dirty="0"/>
              <a:t>Who collected the data?  -- </a:t>
            </a:r>
            <a:r>
              <a:rPr lang="en-US" sz="1200" b="1" dirty="0"/>
              <a:t>the two disciples</a:t>
            </a:r>
          </a:p>
          <a:p>
            <a:pPr marL="537210" indent="-171450">
              <a:buFont typeface="Arial" panose="020B0604020202020204" pitchFamily="34" charset="0"/>
              <a:buChar char="•"/>
            </a:pPr>
            <a:r>
              <a:rPr lang="en-US" sz="1200" dirty="0"/>
              <a:t>What data collection method did they use? – </a:t>
            </a:r>
            <a:r>
              <a:rPr lang="en-US" sz="1200" b="1" dirty="0"/>
              <a:t>observation and counting of actual beneficiaries </a:t>
            </a:r>
          </a:p>
          <a:p>
            <a:pPr marL="537210" indent="-171450">
              <a:buFont typeface="Arial" panose="020B0604020202020204" pitchFamily="34" charset="0"/>
              <a:buChar char="•"/>
            </a:pPr>
            <a:r>
              <a:rPr lang="en-US" sz="1200" dirty="0"/>
              <a:t>Did they collect primary or secondary data? – </a:t>
            </a:r>
            <a:r>
              <a:rPr lang="en-US" sz="1200" b="1" dirty="0"/>
              <a:t>primary (for the purpose of answering the question to John)</a:t>
            </a:r>
          </a:p>
          <a:p>
            <a:pPr marL="537210" indent="-171450">
              <a:buFont typeface="Arial" panose="020B0604020202020204" pitchFamily="34" charset="0"/>
              <a:buChar char="•"/>
            </a:pPr>
            <a:r>
              <a:rPr lang="en-US" sz="1200" dirty="0"/>
              <a:t>What indicators were monitored to assess change? -- </a:t>
            </a:r>
            <a:r>
              <a:rPr lang="en-US" sz="1200" b="1" dirty="0"/>
              <a:t># of deaf who heard; # of blind who could see; # of lepers cured, etc.</a:t>
            </a:r>
          </a:p>
          <a:p>
            <a:pPr marL="537210" indent="-171450">
              <a:buFont typeface="Arial" panose="020B0604020202020204" pitchFamily="34" charset="0"/>
              <a:buChar char="•"/>
            </a:pPr>
            <a:r>
              <a:rPr lang="en-US" sz="1200" dirty="0"/>
              <a:t>Were they monitoring inputs, activities, outputs or outcomes? – </a:t>
            </a:r>
            <a:r>
              <a:rPr lang="en-US" sz="1200" b="1" dirty="0"/>
              <a:t>inputs – Jesus’s Devine powers; activities - Jesus’s interventions, outputs/outcomes – results of Jesus’s work</a:t>
            </a:r>
            <a:r>
              <a:rPr lang="en-US" sz="1200" dirty="0"/>
              <a:t> </a:t>
            </a:r>
          </a:p>
          <a:p>
            <a:pPr marL="537210" indent="-171450">
              <a:buFont typeface="Arial" panose="020B0604020202020204" pitchFamily="34" charset="0"/>
              <a:buChar char="•"/>
            </a:pPr>
            <a:r>
              <a:rPr lang="en-US" sz="1200" dirty="0"/>
              <a:t>Who was the main stakeholder interested in these data? – </a:t>
            </a:r>
            <a:r>
              <a:rPr lang="en-US" sz="1200" b="1" dirty="0"/>
              <a:t>John, Jesus, all those who benefitted out of Jesus’s interventions, the 2 disciples who were the messengers for John and Jesus! </a:t>
            </a:r>
          </a:p>
          <a:p>
            <a:endParaRPr lang="en-US" dirty="0"/>
          </a:p>
        </p:txBody>
      </p:sp>
      <p:sp>
        <p:nvSpPr>
          <p:cNvPr id="4" name="Slide Number Placeholder 3"/>
          <p:cNvSpPr>
            <a:spLocks noGrp="1"/>
          </p:cNvSpPr>
          <p:nvPr>
            <p:ph type="sldNum" sz="quarter" idx="5"/>
          </p:nvPr>
        </p:nvSpPr>
        <p:spPr/>
        <p:txBody>
          <a:bodyPr/>
          <a:lstStyle/>
          <a:p>
            <a:fld id="{7A95F7F9-3183-4710-A784-E4B40D93DD83}" type="slidenum">
              <a:rPr lang="en-US" smtClean="0"/>
              <a:t>27</a:t>
            </a:fld>
            <a:endParaRPr lang="en-US"/>
          </a:p>
        </p:txBody>
      </p:sp>
    </p:spTree>
    <p:extLst>
      <p:ext uri="{BB962C8B-B14F-4D97-AF65-F5344CB8AC3E}">
        <p14:creationId xmlns:p14="http://schemas.microsoft.com/office/powerpoint/2010/main" val="2854459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reen Logo 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8EAA83-A135-D942-8915-C3013B76B7D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0F1F669-FDFB-7F4C-B5D3-A4EFE0637D86}"/>
              </a:ext>
            </a:extLst>
          </p:cNvPr>
          <p:cNvSpPr>
            <a:spLocks noGrp="1"/>
          </p:cNvSpPr>
          <p:nvPr>
            <p:ph type="ctrTitle"/>
          </p:nvPr>
        </p:nvSpPr>
        <p:spPr>
          <a:xfrm>
            <a:off x="1143000" y="1122363"/>
            <a:ext cx="6858000" cy="2387600"/>
          </a:xfrm>
          <a:prstGeom prst="rect">
            <a:avLst/>
          </a:prstGeom>
        </p:spPr>
        <p:txBody>
          <a:bodyPr anchor="b"/>
          <a:lstStyle>
            <a:lvl1pPr algn="ctr">
              <a:defRPr sz="45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334C767F-35D6-2548-BB29-C4FAE28781B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5931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Cover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50E1AC-9871-0A48-B5F5-66D565DC40F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559377" y="390983"/>
            <a:ext cx="3541568" cy="6076033"/>
          </a:xfrm>
          <a:prstGeom prst="rect">
            <a:avLst/>
          </a:prstGeom>
        </p:spPr>
        <p:txBody>
          <a:bodyPr/>
          <a:lstStyle>
            <a:lvl1pPr algn="ct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88640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04F95-1F74-1E40-B0B1-1A46FC6EB54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6327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423D-1421-A544-B958-39583BCE5053}"/>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512630B6-BABA-DB40-B944-89C3A041EC40}"/>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119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7BCDF-A05D-40FA-B767-24EA4B64D9CE}"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05157-057C-44F0-A517-2E5F6C298274}" type="slidenum">
              <a:rPr lang="en-US" smtClean="0"/>
              <a:t>‹#›</a:t>
            </a:fld>
            <a:endParaRPr lang="en-US"/>
          </a:p>
        </p:txBody>
      </p:sp>
    </p:spTree>
    <p:extLst>
      <p:ext uri="{BB962C8B-B14F-4D97-AF65-F5344CB8AC3E}">
        <p14:creationId xmlns:p14="http://schemas.microsoft.com/office/powerpoint/2010/main" val="152739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reen Logo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21A9E5-FB68-B040-938F-2349F377BDB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15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ight Blue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3D8A0F-0950-974A-B258-091BD133CAB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72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range Logo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97A43A-CC9D-0F4C-B251-DB7863A9DBE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98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right Blue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0EC3A-0105-2445-B987-1BDF12CEEDC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04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vy Logo Cont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6913DB-4764-034B-85E8-29B63E8EC38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28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ed Logo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1A2186-0A7C-E643-AD57-18E17762457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365126"/>
            <a:ext cx="78867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09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op Logo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6ED656-D5AF-D74E-8D5B-95BC26B0529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1867911"/>
            <a:ext cx="7886700" cy="629660"/>
          </a:xfrm>
          <a:prstGeom prst="rect">
            <a:avLst/>
          </a:prstGeom>
        </p:spPr>
        <p:txBody>
          <a:bodyPr/>
          <a:lstStyle>
            <a:lvl1pPr algn="ct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C7F28D-ECE1-E14E-8FE9-FADC706F0ED3}"/>
              </a:ext>
            </a:extLst>
          </p:cNvPr>
          <p:cNvSpPr>
            <a:spLocks noGrp="1"/>
          </p:cNvSpPr>
          <p:nvPr>
            <p:ph idx="1"/>
          </p:nvPr>
        </p:nvSpPr>
        <p:spPr>
          <a:xfrm>
            <a:off x="628650" y="2708890"/>
            <a:ext cx="7886700" cy="374215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126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Cover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DA5716-ACE5-144B-BF51-88354A9013A2}"/>
              </a:ext>
            </a:extLst>
          </p:cNvPr>
          <p:cNvPicPr>
            <a:picLocks noChangeAspect="1"/>
          </p:cNvPicPr>
          <p:nvPr userDrawn="1"/>
        </p:nvPicPr>
        <p:blipFill>
          <a:blip r:embed="rId2"/>
          <a:stretch>
            <a:fillRect/>
          </a:stretch>
        </p:blipFill>
        <p:spPr>
          <a:xfrm>
            <a:off x="0" y="251209"/>
            <a:ext cx="9144000" cy="6858000"/>
          </a:xfrm>
          <a:prstGeom prst="rect">
            <a:avLst/>
          </a:prstGeom>
        </p:spPr>
      </p:pic>
      <p:sp>
        <p:nvSpPr>
          <p:cNvPr id="2" name="Title 1">
            <a:extLst>
              <a:ext uri="{FF2B5EF4-FFF2-40B4-BE49-F238E27FC236}">
                <a16:creationId xmlns:a16="http://schemas.microsoft.com/office/drawing/2014/main" id="{F620555E-93A7-5E4E-9423-C70303DDD570}"/>
              </a:ext>
            </a:extLst>
          </p:cNvPr>
          <p:cNvSpPr>
            <a:spLocks noGrp="1"/>
          </p:cNvSpPr>
          <p:nvPr>
            <p:ph type="title"/>
          </p:nvPr>
        </p:nvSpPr>
        <p:spPr>
          <a:xfrm>
            <a:off x="628650" y="5027561"/>
            <a:ext cx="7886700" cy="1325563"/>
          </a:xfrm>
          <a:prstGeom prst="rect">
            <a:avLst/>
          </a:prstGeom>
        </p:spPr>
        <p:txBody>
          <a:bodyPr/>
          <a:lstStyle>
            <a:lvl1pPr algn="ct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75324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353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 y="-8709"/>
            <a:ext cx="9143999" cy="6270171"/>
          </a:xfrm>
          <a:prstGeom prst="rect">
            <a:avLst/>
          </a:prstGeom>
        </p:spPr>
      </p:pic>
      <p:sp>
        <p:nvSpPr>
          <p:cNvPr id="11" name="Rectangle 10"/>
          <p:cNvSpPr/>
          <p:nvPr/>
        </p:nvSpPr>
        <p:spPr>
          <a:xfrm>
            <a:off x="0" y="-8710"/>
            <a:ext cx="3497344" cy="6270171"/>
          </a:xfrm>
          <a:prstGeom prst="rect">
            <a:avLst/>
          </a:prstGeom>
          <a:solidFill>
            <a:schemeClr val="accent1">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cs typeface="Calibri Light" panose="020F0302020204030204" pitchFamily="34" charset="0"/>
              </a:rPr>
              <a:t>Monitoring &amp; Evaluation for FBOs:</a:t>
            </a:r>
          </a:p>
          <a:p>
            <a:pPr algn="ctr"/>
            <a:r>
              <a:rPr lang="en-US" sz="2800" i="1" dirty="0">
                <a:latin typeface="+mj-lt"/>
                <a:cs typeface="Calibri Light" panose="020F0302020204030204" pitchFamily="34" charset="0"/>
              </a:rPr>
              <a:t>An Introduction</a:t>
            </a:r>
            <a:endParaRPr lang="en-US" sz="1600" i="1" dirty="0">
              <a:latin typeface="+mj-lt"/>
              <a:cs typeface="Calibri Light" panose="020F0302020204030204" pitchFamily="34" charset="0"/>
            </a:endParaRPr>
          </a:p>
          <a:p>
            <a:pPr algn="ctr"/>
            <a:endParaRPr lang="en-US" sz="2000" i="1" dirty="0">
              <a:latin typeface="+mj-lt"/>
              <a:cs typeface="Calibri Light" panose="020F0302020204030204" pitchFamily="34" charset="0"/>
            </a:endParaRPr>
          </a:p>
          <a:p>
            <a:pPr algn="ctr"/>
            <a:endParaRPr lang="en-US" sz="2000" i="1" dirty="0">
              <a:latin typeface="+mj-lt"/>
              <a:cs typeface="Calibri Light" panose="020F0302020204030204" pitchFamily="34" charset="0"/>
            </a:endParaRPr>
          </a:p>
          <a:p>
            <a:pPr algn="ctr"/>
            <a:r>
              <a:rPr lang="en-US" sz="2000" i="1" dirty="0">
                <a:latin typeface="+mj-lt"/>
                <a:cs typeface="Calibri Light" panose="020F0302020204030204" pitchFamily="34" charset="0"/>
              </a:rPr>
              <a:t>May 18</a:t>
            </a:r>
            <a:r>
              <a:rPr lang="en-US" sz="2000" i="1" baseline="30000" dirty="0">
                <a:latin typeface="+mj-lt"/>
                <a:cs typeface="Calibri Light" panose="020F0302020204030204" pitchFamily="34" charset="0"/>
              </a:rPr>
              <a:t>th</a:t>
            </a:r>
            <a:r>
              <a:rPr lang="en-US" sz="2000" i="1" dirty="0">
                <a:latin typeface="+mj-lt"/>
                <a:cs typeface="Calibri Light" panose="020F0302020204030204" pitchFamily="34" charset="0"/>
              </a:rPr>
              <a:t>, 2022</a:t>
            </a:r>
          </a:p>
          <a:p>
            <a:pPr algn="ctr"/>
            <a:r>
              <a:rPr lang="en-US" sz="2000" i="1" dirty="0">
                <a:latin typeface="+mj-lt"/>
                <a:cs typeface="Calibri Light" panose="020F0302020204030204" pitchFamily="34" charset="0"/>
              </a:rPr>
              <a:t>Shabbir Argaw</a:t>
            </a:r>
          </a:p>
        </p:txBody>
      </p:sp>
    </p:spTree>
    <p:extLst>
      <p:ext uri="{BB962C8B-B14F-4D97-AF65-F5344CB8AC3E}">
        <p14:creationId xmlns:p14="http://schemas.microsoft.com/office/powerpoint/2010/main" val="23342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D71CE6-F0D8-453D-8059-6D8E797C5014}"/>
              </a:ext>
            </a:extLst>
          </p:cNvPr>
          <p:cNvSpPr>
            <a:spLocks noGrp="1"/>
          </p:cNvSpPr>
          <p:nvPr>
            <p:ph idx="1"/>
          </p:nvPr>
        </p:nvSpPr>
        <p:spPr>
          <a:xfrm>
            <a:off x="-1" y="2773900"/>
            <a:ext cx="5508011" cy="3159835"/>
          </a:xfrm>
        </p:spPr>
        <p:txBody>
          <a:bodyPr/>
          <a:lstStyle/>
          <a:p>
            <a:pPr marL="365760" algn="l" rtl="0" fontAlgn="base"/>
            <a:r>
              <a:rPr lang="en-US" sz="1800" b="0" i="0" dirty="0">
                <a:solidFill>
                  <a:srgbClr val="404040"/>
                </a:solidFill>
                <a:effectLst/>
                <a:latin typeface="Arial" panose="020B0604020202020204" pitchFamily="34" charset="0"/>
              </a:rPr>
              <a:t>To increase targeted case-finding, linkage, and retention for men and children living with HIV, by leveraging the specific and intimate social and organizational networks within faith communities </a:t>
            </a:r>
          </a:p>
          <a:p>
            <a:pPr marL="365760" algn="l" rtl="0" fontAlgn="base"/>
            <a:r>
              <a:rPr lang="en-US" sz="1800" b="0" i="0" dirty="0">
                <a:solidFill>
                  <a:srgbClr val="404040"/>
                </a:solidFill>
                <a:effectLst/>
                <a:latin typeface="Arial" panose="020B0604020202020204" pitchFamily="34" charset="0"/>
              </a:rPr>
              <a:t>To decrease loss to follow up by decreasing stigma and non-adherence associated with faith healing  </a:t>
            </a:r>
          </a:p>
          <a:p>
            <a:pPr marL="365760" algn="l" rtl="0" fontAlgn="base"/>
            <a:r>
              <a:rPr lang="en-US" sz="1800" b="0" i="0" dirty="0">
                <a:solidFill>
                  <a:srgbClr val="404040"/>
                </a:solidFill>
                <a:effectLst/>
                <a:latin typeface="Arial" panose="020B0604020202020204" pitchFamily="34" charset="0"/>
              </a:rPr>
              <a:t>To develop the capacity of FBOs and Faith Communities to monitor and evaluate the impact of program activities using standardized PEPFAR indicators (MER and DATIM narrative indicators)</a:t>
            </a:r>
          </a:p>
        </p:txBody>
      </p:sp>
      <p:pic>
        <p:nvPicPr>
          <p:cNvPr id="7" name="Picture 6">
            <a:extLst>
              <a:ext uri="{FF2B5EF4-FFF2-40B4-BE49-F238E27FC236}">
                <a16:creationId xmlns:a16="http://schemas.microsoft.com/office/drawing/2014/main" id="{4489E2B8-F705-44CF-A2C1-96D0E6F65F13}"/>
              </a:ext>
            </a:extLst>
          </p:cNvPr>
          <p:cNvPicPr>
            <a:picLocks noChangeAspect="1"/>
          </p:cNvPicPr>
          <p:nvPr/>
        </p:nvPicPr>
        <p:blipFill>
          <a:blip r:embed="rId3"/>
          <a:stretch>
            <a:fillRect/>
          </a:stretch>
        </p:blipFill>
        <p:spPr>
          <a:xfrm>
            <a:off x="5528953" y="2631618"/>
            <a:ext cx="3504879" cy="3302117"/>
          </a:xfrm>
          <a:prstGeom prst="rect">
            <a:avLst/>
          </a:prstGeom>
        </p:spPr>
      </p:pic>
      <p:sp>
        <p:nvSpPr>
          <p:cNvPr id="4" name="Title 1">
            <a:extLst>
              <a:ext uri="{FF2B5EF4-FFF2-40B4-BE49-F238E27FC236}">
                <a16:creationId xmlns:a16="http://schemas.microsoft.com/office/drawing/2014/main" id="{0EC3CE73-02AA-4787-A46B-D1BB2FB4D9A8}"/>
              </a:ext>
            </a:extLst>
          </p:cNvPr>
          <p:cNvSpPr txBox="1">
            <a:spLocks/>
          </p:cNvSpPr>
          <p:nvPr/>
        </p:nvSpPr>
        <p:spPr>
          <a:xfrm>
            <a:off x="89224" y="176029"/>
            <a:ext cx="8965551" cy="860359"/>
          </a:xfrm>
          <a:prstGeom prst="rect">
            <a:avLst/>
          </a:prstGeom>
        </p:spPr>
        <p:txBody>
          <a:bodyPr/>
          <a:lst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a:lstStyle>
          <a:p>
            <a:r>
              <a:rPr lang="en-US" b="1" dirty="0">
                <a:solidFill>
                  <a:schemeClr val="accent1"/>
                </a:solidFill>
              </a:rPr>
              <a:t>What might a theory of change look like for FCI Priority 1?</a:t>
            </a:r>
          </a:p>
        </p:txBody>
      </p:sp>
      <p:sp>
        <p:nvSpPr>
          <p:cNvPr id="8" name="Rectangle 7">
            <a:extLst>
              <a:ext uri="{FF2B5EF4-FFF2-40B4-BE49-F238E27FC236}">
                <a16:creationId xmlns:a16="http://schemas.microsoft.com/office/drawing/2014/main" id="{305375F7-2A25-4750-84DC-052415FC46B3}"/>
              </a:ext>
            </a:extLst>
          </p:cNvPr>
          <p:cNvSpPr/>
          <p:nvPr/>
        </p:nvSpPr>
        <p:spPr>
          <a:xfrm>
            <a:off x="89223" y="1179893"/>
            <a:ext cx="8787101" cy="646331"/>
          </a:xfrm>
          <a:prstGeom prst="rect">
            <a:avLst/>
          </a:prstGeom>
        </p:spPr>
        <p:txBody>
          <a:bodyPr wrap="square">
            <a:spAutoFit/>
          </a:bodyPr>
          <a:lstStyle/>
          <a:p>
            <a:r>
              <a:rPr lang="en-US" b="1" i="1" dirty="0">
                <a:solidFill>
                  <a:srgbClr val="000000"/>
                </a:solidFill>
                <a:latin typeface="Arial" panose="020B0604020202020204" pitchFamily="34" charset="0"/>
              </a:rPr>
              <a:t>Goal: </a:t>
            </a:r>
            <a:r>
              <a:rPr lang="en-US" dirty="0">
                <a:solidFill>
                  <a:srgbClr val="000000"/>
                </a:solidFill>
                <a:latin typeface="Arial" panose="020B0604020202020204" pitchFamily="34" charset="0"/>
              </a:rPr>
              <a:t>Rapidly increase the proportion of men and children living with HIV who know their status, are linked to care and have viral load suppression</a:t>
            </a:r>
            <a:r>
              <a:rPr lang="en-US" b="1" dirty="0">
                <a:solidFill>
                  <a:srgbClr val="000000"/>
                </a:solidFill>
                <a:latin typeface="Arial" panose="020B0604020202020204" pitchFamily="34" charset="0"/>
              </a:rPr>
              <a:t> </a:t>
            </a:r>
          </a:p>
        </p:txBody>
      </p:sp>
      <p:sp>
        <p:nvSpPr>
          <p:cNvPr id="9" name="Rectangle 8">
            <a:extLst>
              <a:ext uri="{FF2B5EF4-FFF2-40B4-BE49-F238E27FC236}">
                <a16:creationId xmlns:a16="http://schemas.microsoft.com/office/drawing/2014/main" id="{9AF70D43-D8B9-4876-B5CD-04416D05934D}"/>
              </a:ext>
            </a:extLst>
          </p:cNvPr>
          <p:cNvSpPr/>
          <p:nvPr/>
        </p:nvSpPr>
        <p:spPr>
          <a:xfrm>
            <a:off x="89224" y="1756114"/>
            <a:ext cx="8787101" cy="1061829"/>
          </a:xfrm>
          <a:prstGeom prst="rect">
            <a:avLst/>
          </a:prstGeom>
        </p:spPr>
        <p:txBody>
          <a:bodyPr wrap="square">
            <a:spAutoFit/>
          </a:bodyPr>
          <a:lstStyle/>
          <a:p>
            <a:pPr fontAlgn="base">
              <a:lnSpc>
                <a:spcPct val="150000"/>
              </a:lnSpc>
              <a:spcBef>
                <a:spcPts val="1800"/>
              </a:spcBef>
            </a:pPr>
            <a:r>
              <a:rPr lang="en-US" b="1" i="1" dirty="0">
                <a:solidFill>
                  <a:srgbClr val="404040"/>
                </a:solidFill>
                <a:latin typeface="Arial" panose="020B0604020202020204" pitchFamily="34" charset="0"/>
              </a:rPr>
              <a:t>Objectives:</a:t>
            </a:r>
            <a:r>
              <a:rPr lang="en-US" dirty="0">
                <a:solidFill>
                  <a:srgbClr val="404040"/>
                </a:solidFill>
                <a:latin typeface="Arial" panose="020B0604020202020204" pitchFamily="34" charset="0"/>
              </a:rPr>
              <a:t> </a:t>
            </a:r>
          </a:p>
          <a:p>
            <a:pPr marL="285750" indent="-285750" fontAlgn="base">
              <a:buFont typeface="Arial" panose="020B0604020202020204" pitchFamily="34" charset="0"/>
              <a:buChar char="•"/>
            </a:pPr>
            <a:r>
              <a:rPr lang="en-US" dirty="0">
                <a:solidFill>
                  <a:srgbClr val="404040"/>
                </a:solidFill>
                <a:latin typeface="Arial" panose="020B0604020202020204" pitchFamily="34" charset="0"/>
              </a:rPr>
              <a:t>To achieve transformation in perceptions about HIV by replacing old messages of fear and death with new messages of hope and life  </a:t>
            </a:r>
          </a:p>
        </p:txBody>
      </p:sp>
    </p:spTree>
    <p:extLst>
      <p:ext uri="{BB962C8B-B14F-4D97-AF65-F5344CB8AC3E}">
        <p14:creationId xmlns:p14="http://schemas.microsoft.com/office/powerpoint/2010/main" val="312306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E6D2-E1D8-4463-81F6-39657199AF88}"/>
              </a:ext>
            </a:extLst>
          </p:cNvPr>
          <p:cNvSpPr>
            <a:spLocks noGrp="1"/>
          </p:cNvSpPr>
          <p:nvPr>
            <p:ph type="title"/>
          </p:nvPr>
        </p:nvSpPr>
        <p:spPr>
          <a:xfrm>
            <a:off x="232410" y="285694"/>
            <a:ext cx="7886700" cy="884554"/>
          </a:xfrm>
        </p:spPr>
        <p:txBody>
          <a:bodyPr/>
          <a:lstStyle/>
          <a:p>
            <a:r>
              <a:rPr lang="en-US" b="1" dirty="0">
                <a:solidFill>
                  <a:schemeClr val="accent1"/>
                </a:solidFill>
              </a:rPr>
              <a:t>Understanding a logic model</a:t>
            </a:r>
          </a:p>
        </p:txBody>
      </p:sp>
      <p:sp>
        <p:nvSpPr>
          <p:cNvPr id="3" name="Content Placeholder 2">
            <a:extLst>
              <a:ext uri="{FF2B5EF4-FFF2-40B4-BE49-F238E27FC236}">
                <a16:creationId xmlns:a16="http://schemas.microsoft.com/office/drawing/2014/main" id="{D7DAF489-8364-4B6A-BCCE-9B91927931C0}"/>
              </a:ext>
            </a:extLst>
          </p:cNvPr>
          <p:cNvSpPr>
            <a:spLocks noGrp="1"/>
          </p:cNvSpPr>
          <p:nvPr>
            <p:ph idx="1"/>
          </p:nvPr>
        </p:nvSpPr>
        <p:spPr>
          <a:xfrm>
            <a:off x="232410" y="914400"/>
            <a:ext cx="7886700" cy="4673284"/>
          </a:xfrm>
        </p:spPr>
        <p:txBody>
          <a:bodyPr/>
          <a:lstStyle/>
          <a:p>
            <a:pPr marL="0" indent="0">
              <a:buNone/>
            </a:pPr>
            <a:r>
              <a:rPr lang="en-US" dirty="0"/>
              <a:t>Logic models consist of five key components:</a:t>
            </a:r>
          </a:p>
        </p:txBody>
      </p:sp>
      <p:graphicFrame>
        <p:nvGraphicFramePr>
          <p:cNvPr id="5" name="Table 4">
            <a:extLst>
              <a:ext uri="{FF2B5EF4-FFF2-40B4-BE49-F238E27FC236}">
                <a16:creationId xmlns:a16="http://schemas.microsoft.com/office/drawing/2014/main" id="{64088215-5F3C-480B-830E-2F02A5DCFF16}"/>
              </a:ext>
            </a:extLst>
          </p:cNvPr>
          <p:cNvGraphicFramePr>
            <a:graphicFrameLocks noGrp="1"/>
          </p:cNvGraphicFramePr>
          <p:nvPr>
            <p:extLst>
              <p:ext uri="{D42A27DB-BD31-4B8C-83A1-F6EECF244321}">
                <p14:modId xmlns:p14="http://schemas.microsoft.com/office/powerpoint/2010/main" val="4206037315"/>
              </p:ext>
            </p:extLst>
          </p:nvPr>
        </p:nvGraphicFramePr>
        <p:xfrm>
          <a:off x="263570" y="1560050"/>
          <a:ext cx="8569345" cy="4027634"/>
        </p:xfrm>
        <a:graphic>
          <a:graphicData uri="http://schemas.openxmlformats.org/drawingml/2006/table">
            <a:tbl>
              <a:tblPr firstRow="1" bandRow="1">
                <a:tableStyleId>{5C22544A-7EE6-4342-B048-85BDC9FD1C3A}</a:tableStyleId>
              </a:tblPr>
              <a:tblGrid>
                <a:gridCol w="2488359">
                  <a:extLst>
                    <a:ext uri="{9D8B030D-6E8A-4147-A177-3AD203B41FA5}">
                      <a16:colId xmlns:a16="http://schemas.microsoft.com/office/drawing/2014/main" val="2045206399"/>
                    </a:ext>
                  </a:extLst>
                </a:gridCol>
                <a:gridCol w="6080986">
                  <a:extLst>
                    <a:ext uri="{9D8B030D-6E8A-4147-A177-3AD203B41FA5}">
                      <a16:colId xmlns:a16="http://schemas.microsoft.com/office/drawing/2014/main" val="2299151749"/>
                    </a:ext>
                  </a:extLst>
                </a:gridCol>
              </a:tblGrid>
              <a:tr h="550816">
                <a:tc>
                  <a:txBody>
                    <a:bodyPr/>
                    <a:lstStyle/>
                    <a:p>
                      <a:pPr algn="ctr"/>
                      <a:r>
                        <a:rPr lang="en-US" sz="2000" dirty="0"/>
                        <a:t>Program Component</a:t>
                      </a:r>
                    </a:p>
                  </a:txBody>
                  <a:tcPr anchor="ctr"/>
                </a:tc>
                <a:tc>
                  <a:txBody>
                    <a:bodyPr/>
                    <a:lstStyle/>
                    <a:p>
                      <a:pPr algn="ctr"/>
                      <a:r>
                        <a:rPr lang="en-US" sz="2000" dirty="0"/>
                        <a:t>Definition</a:t>
                      </a:r>
                    </a:p>
                  </a:txBody>
                  <a:tcPr anchor="ctr"/>
                </a:tc>
                <a:extLst>
                  <a:ext uri="{0D108BD9-81ED-4DB2-BD59-A6C34878D82A}">
                    <a16:rowId xmlns:a16="http://schemas.microsoft.com/office/drawing/2014/main" val="437958655"/>
                  </a:ext>
                </a:extLst>
              </a:tr>
              <a:tr h="566008">
                <a:tc>
                  <a:txBody>
                    <a:bodyPr/>
                    <a:lstStyle/>
                    <a:p>
                      <a:pPr algn="ctr"/>
                      <a:r>
                        <a:rPr lang="en-US" sz="1800" dirty="0"/>
                        <a:t>Inputs</a:t>
                      </a:r>
                    </a:p>
                  </a:txBody>
                  <a:tcPr anchor="ctr"/>
                </a:tc>
                <a:tc>
                  <a:txBody>
                    <a:bodyPr/>
                    <a:lstStyle/>
                    <a:p>
                      <a:pPr algn="l"/>
                      <a:r>
                        <a:rPr lang="en-US" sz="1600" dirty="0"/>
                        <a:t>The key resources that you need to undertake your activities </a:t>
                      </a:r>
                    </a:p>
                  </a:txBody>
                  <a:tcPr anchor="ctr"/>
                </a:tc>
                <a:extLst>
                  <a:ext uri="{0D108BD9-81ED-4DB2-BD59-A6C34878D82A}">
                    <a16:rowId xmlns:a16="http://schemas.microsoft.com/office/drawing/2014/main" val="2136740619"/>
                  </a:ext>
                </a:extLst>
              </a:tr>
              <a:tr h="815325">
                <a:tc>
                  <a:txBody>
                    <a:bodyPr/>
                    <a:lstStyle/>
                    <a:p>
                      <a:pPr algn="ctr"/>
                      <a:r>
                        <a:rPr lang="en-US" sz="1800" dirty="0"/>
                        <a:t>Activities</a:t>
                      </a:r>
                    </a:p>
                  </a:txBody>
                  <a:tcPr anchor="ctr"/>
                </a:tc>
                <a:tc>
                  <a:txBody>
                    <a:bodyPr/>
                    <a:lstStyle/>
                    <a:p>
                      <a:pPr algn="l"/>
                      <a:r>
                        <a:rPr lang="en-US" sz="1600" dirty="0"/>
                        <a:t>The activities and processes you undertake so that you achieve your desired outputs </a:t>
                      </a:r>
                    </a:p>
                  </a:txBody>
                  <a:tcPr anchor="ctr"/>
                </a:tc>
                <a:extLst>
                  <a:ext uri="{0D108BD9-81ED-4DB2-BD59-A6C34878D82A}">
                    <a16:rowId xmlns:a16="http://schemas.microsoft.com/office/drawing/2014/main" val="1356583730"/>
                  </a:ext>
                </a:extLst>
              </a:tr>
              <a:tr h="815325">
                <a:tc>
                  <a:txBody>
                    <a:bodyPr/>
                    <a:lstStyle/>
                    <a:p>
                      <a:pPr algn="ctr"/>
                      <a:r>
                        <a:rPr lang="en-US" sz="1800" dirty="0"/>
                        <a:t>Outputs</a:t>
                      </a:r>
                    </a:p>
                  </a:txBody>
                  <a:tcPr anchor="ctr"/>
                </a:tc>
                <a:tc>
                  <a:txBody>
                    <a:bodyPr/>
                    <a:lstStyle/>
                    <a:p>
                      <a:pPr algn="l"/>
                      <a:r>
                        <a:rPr lang="en-US" sz="1600" dirty="0"/>
                        <a:t>The immediate and direct result of your activities that contribute to the outcomes you seek</a:t>
                      </a:r>
                    </a:p>
                  </a:txBody>
                  <a:tcPr anchor="ctr"/>
                </a:tc>
                <a:extLst>
                  <a:ext uri="{0D108BD9-81ED-4DB2-BD59-A6C34878D82A}">
                    <a16:rowId xmlns:a16="http://schemas.microsoft.com/office/drawing/2014/main" val="1970103808"/>
                  </a:ext>
                </a:extLst>
              </a:tr>
              <a:tr h="550816">
                <a:tc>
                  <a:txBody>
                    <a:bodyPr/>
                    <a:lstStyle/>
                    <a:p>
                      <a:pPr algn="ctr"/>
                      <a:r>
                        <a:rPr lang="en-US" sz="1800" dirty="0"/>
                        <a:t>Outcomes</a:t>
                      </a:r>
                    </a:p>
                  </a:txBody>
                  <a:tcPr anchor="ctr"/>
                </a:tc>
                <a:tc>
                  <a:txBody>
                    <a:bodyPr/>
                    <a:lstStyle/>
                    <a:p>
                      <a:pPr algn="l"/>
                      <a:r>
                        <a:rPr lang="en-US" sz="1600" dirty="0"/>
                        <a:t>The results that occur both immediately and some time after the activities are completed</a:t>
                      </a:r>
                    </a:p>
                  </a:txBody>
                  <a:tcPr anchor="ctr"/>
                </a:tc>
                <a:extLst>
                  <a:ext uri="{0D108BD9-81ED-4DB2-BD59-A6C34878D82A}">
                    <a16:rowId xmlns:a16="http://schemas.microsoft.com/office/drawing/2014/main" val="953921697"/>
                  </a:ext>
                </a:extLst>
              </a:tr>
              <a:tr h="550816">
                <a:tc>
                  <a:txBody>
                    <a:bodyPr/>
                    <a:lstStyle/>
                    <a:p>
                      <a:pPr algn="ctr"/>
                      <a:r>
                        <a:rPr lang="en-US" sz="1800" dirty="0"/>
                        <a:t>Impact</a:t>
                      </a:r>
                    </a:p>
                  </a:txBody>
                  <a:tcPr anchor="ctr"/>
                </a:tc>
                <a:tc>
                  <a:txBody>
                    <a:bodyPr/>
                    <a:lstStyle/>
                    <a:p>
                      <a:pPr algn="l"/>
                      <a:r>
                        <a:rPr lang="en-US" sz="1600" dirty="0"/>
                        <a:t>The long-term results of one or more programs over time</a:t>
                      </a:r>
                    </a:p>
                  </a:txBody>
                  <a:tcPr anchor="ctr"/>
                </a:tc>
                <a:extLst>
                  <a:ext uri="{0D108BD9-81ED-4DB2-BD59-A6C34878D82A}">
                    <a16:rowId xmlns:a16="http://schemas.microsoft.com/office/drawing/2014/main" val="1680565229"/>
                  </a:ext>
                </a:extLst>
              </a:tr>
            </a:tbl>
          </a:graphicData>
        </a:graphic>
      </p:graphicFrame>
    </p:spTree>
    <p:extLst>
      <p:ext uri="{BB962C8B-B14F-4D97-AF65-F5344CB8AC3E}">
        <p14:creationId xmlns:p14="http://schemas.microsoft.com/office/powerpoint/2010/main" val="399255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454E-2648-4EB8-80D1-9EC4FE2E89D7}"/>
              </a:ext>
            </a:extLst>
          </p:cNvPr>
          <p:cNvSpPr>
            <a:spLocks noGrp="1"/>
          </p:cNvSpPr>
          <p:nvPr>
            <p:ph type="title"/>
          </p:nvPr>
        </p:nvSpPr>
        <p:spPr>
          <a:xfrm>
            <a:off x="110176" y="230549"/>
            <a:ext cx="9033824" cy="888639"/>
          </a:xfrm>
        </p:spPr>
        <p:txBody>
          <a:bodyPr/>
          <a:lstStyle/>
          <a:p>
            <a:r>
              <a:rPr lang="en-US" b="1" dirty="0">
                <a:solidFill>
                  <a:schemeClr val="accent1"/>
                </a:solidFill>
              </a:rPr>
              <a:t>What might a logic model look like for FCI Priority 1?</a:t>
            </a:r>
          </a:p>
        </p:txBody>
      </p:sp>
      <p:graphicFrame>
        <p:nvGraphicFramePr>
          <p:cNvPr id="6" name="Content Placeholder 5">
            <a:extLst>
              <a:ext uri="{FF2B5EF4-FFF2-40B4-BE49-F238E27FC236}">
                <a16:creationId xmlns:a16="http://schemas.microsoft.com/office/drawing/2014/main" id="{44E2081B-49BE-4DA5-B95A-EDF5AE5F6BDD}"/>
              </a:ext>
            </a:extLst>
          </p:cNvPr>
          <p:cNvGraphicFramePr>
            <a:graphicFrameLocks noGrp="1"/>
          </p:cNvGraphicFramePr>
          <p:nvPr>
            <p:ph idx="1"/>
            <p:extLst>
              <p:ext uri="{D42A27DB-BD31-4B8C-83A1-F6EECF244321}">
                <p14:modId xmlns:p14="http://schemas.microsoft.com/office/powerpoint/2010/main" val="217512365"/>
              </p:ext>
            </p:extLst>
          </p:nvPr>
        </p:nvGraphicFramePr>
        <p:xfrm>
          <a:off x="242151" y="1345431"/>
          <a:ext cx="8628472" cy="478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4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7F2C-97A5-453A-BA6D-6A1A5A5B2FA8}"/>
              </a:ext>
            </a:extLst>
          </p:cNvPr>
          <p:cNvSpPr>
            <a:spLocks noGrp="1"/>
          </p:cNvSpPr>
          <p:nvPr>
            <p:ph type="title"/>
          </p:nvPr>
        </p:nvSpPr>
        <p:spPr>
          <a:xfrm>
            <a:off x="335280" y="365127"/>
            <a:ext cx="7886700" cy="709530"/>
          </a:xfrm>
        </p:spPr>
        <p:txBody>
          <a:bodyPr/>
          <a:lstStyle/>
          <a:p>
            <a:r>
              <a:rPr lang="en-US" b="1" dirty="0">
                <a:solidFill>
                  <a:schemeClr val="accent1"/>
                </a:solidFill>
              </a:rPr>
              <a:t>What are indicators?</a:t>
            </a:r>
          </a:p>
        </p:txBody>
      </p:sp>
      <p:sp>
        <p:nvSpPr>
          <p:cNvPr id="3" name="Content Placeholder 2">
            <a:extLst>
              <a:ext uri="{FF2B5EF4-FFF2-40B4-BE49-F238E27FC236}">
                <a16:creationId xmlns:a16="http://schemas.microsoft.com/office/drawing/2014/main" id="{E3A6F821-E472-4AFF-A209-F611BD1187BC}"/>
              </a:ext>
            </a:extLst>
          </p:cNvPr>
          <p:cNvSpPr>
            <a:spLocks noGrp="1"/>
          </p:cNvSpPr>
          <p:nvPr>
            <p:ph idx="1"/>
          </p:nvPr>
        </p:nvSpPr>
        <p:spPr>
          <a:xfrm>
            <a:off x="335280" y="1074657"/>
            <a:ext cx="8473440" cy="4590506"/>
          </a:xfrm>
        </p:spPr>
        <p:txBody>
          <a:bodyPr/>
          <a:lstStyle/>
          <a:p>
            <a:r>
              <a:rPr lang="en-US" sz="2400" dirty="0"/>
              <a:t>An indicator is </a:t>
            </a:r>
            <a:r>
              <a:rPr lang="en-US" sz="2400" i="1" dirty="0"/>
              <a:t>a metric </a:t>
            </a:r>
            <a:r>
              <a:rPr lang="en-US" sz="2400" dirty="0"/>
              <a:t>that provides information to monitor performance, measure achievements, and determine accountability.</a:t>
            </a:r>
          </a:p>
          <a:p>
            <a:r>
              <a:rPr lang="en-US" sz="2400" dirty="0"/>
              <a:t>Indicators can be </a:t>
            </a:r>
            <a:r>
              <a:rPr lang="en-US" sz="2400" i="1" dirty="0"/>
              <a:t>quantitative or qualitative</a:t>
            </a:r>
            <a:r>
              <a:rPr lang="en-US" sz="2400" dirty="0"/>
              <a:t>.</a:t>
            </a:r>
          </a:p>
          <a:p>
            <a:r>
              <a:rPr lang="en-US" sz="2400" dirty="0"/>
              <a:t>It measures whether and by </a:t>
            </a:r>
            <a:r>
              <a:rPr lang="en-US" sz="2400" i="1" dirty="0"/>
              <a:t>how much a program is changing</a:t>
            </a:r>
            <a:r>
              <a:rPr lang="en-US" sz="2400" dirty="0"/>
              <a:t> and is directly related to the program’s pathway of change. </a:t>
            </a:r>
          </a:p>
          <a:p>
            <a:r>
              <a:rPr lang="en-US" sz="2400" dirty="0"/>
              <a:t>Indicators can be defined </a:t>
            </a:r>
            <a:r>
              <a:rPr lang="en-US" sz="2400" i="1" dirty="0"/>
              <a:t>at each section of the logic model</a:t>
            </a:r>
            <a:r>
              <a:rPr lang="en-US" sz="2400" dirty="0"/>
              <a:t> (e.g., input, activity, output, outcome or impact levels)</a:t>
            </a:r>
          </a:p>
          <a:p>
            <a:r>
              <a:rPr lang="en-US" sz="2400" dirty="0"/>
              <a:t>Some </a:t>
            </a:r>
            <a:r>
              <a:rPr lang="en-US" sz="2400" i="1" dirty="0"/>
              <a:t>considerations</a:t>
            </a:r>
            <a:r>
              <a:rPr lang="en-US" sz="2400" dirty="0"/>
              <a:t> when choosing indicators are availability of data, costs of collecting the data, technical skills to collect the data and availability of appropriate systems to collect/manage the data.</a:t>
            </a:r>
          </a:p>
        </p:txBody>
      </p:sp>
    </p:spTree>
    <p:extLst>
      <p:ext uri="{BB962C8B-B14F-4D97-AF65-F5344CB8AC3E}">
        <p14:creationId xmlns:p14="http://schemas.microsoft.com/office/powerpoint/2010/main" val="5389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7714" y="227743"/>
            <a:ext cx="8313202" cy="52713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1"/>
                </a:solidFill>
                <a:cs typeface="Gisha" panose="020B0502040204020203" pitchFamily="34" charset="-79"/>
              </a:rPr>
              <a:t>SMART indicators</a:t>
            </a:r>
            <a:endParaRPr lang="en-US" sz="3200" dirty="0">
              <a:solidFill>
                <a:schemeClr val="accent1"/>
              </a:solidFill>
              <a:cs typeface="Gisha" panose="020B0502040204020203" pitchFamily="34" charset="-79"/>
            </a:endParaRPr>
          </a:p>
        </p:txBody>
      </p:sp>
      <p:pic>
        <p:nvPicPr>
          <p:cNvPr id="2" name="Picture 1">
            <a:extLst>
              <a:ext uri="{FF2B5EF4-FFF2-40B4-BE49-F238E27FC236}">
                <a16:creationId xmlns:a16="http://schemas.microsoft.com/office/drawing/2014/main" id="{B63E25FF-F4FB-4431-8759-7E670E5BD7A8}"/>
              </a:ext>
            </a:extLst>
          </p:cNvPr>
          <p:cNvPicPr>
            <a:picLocks noChangeAspect="1"/>
          </p:cNvPicPr>
          <p:nvPr/>
        </p:nvPicPr>
        <p:blipFill>
          <a:blip r:embed="rId2"/>
          <a:stretch>
            <a:fillRect/>
          </a:stretch>
        </p:blipFill>
        <p:spPr>
          <a:xfrm>
            <a:off x="88620" y="1153953"/>
            <a:ext cx="8966759" cy="4728687"/>
          </a:xfrm>
          <a:prstGeom prst="rect">
            <a:avLst/>
          </a:prstGeom>
        </p:spPr>
      </p:pic>
    </p:spTree>
    <p:extLst>
      <p:ext uri="{BB962C8B-B14F-4D97-AF65-F5344CB8AC3E}">
        <p14:creationId xmlns:p14="http://schemas.microsoft.com/office/powerpoint/2010/main" val="29128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AC5E-E18A-4F51-904F-139156BC525B}"/>
              </a:ext>
            </a:extLst>
          </p:cNvPr>
          <p:cNvSpPr>
            <a:spLocks noGrp="1"/>
          </p:cNvSpPr>
          <p:nvPr>
            <p:ph type="title"/>
          </p:nvPr>
        </p:nvSpPr>
        <p:spPr>
          <a:xfrm>
            <a:off x="256509" y="248169"/>
            <a:ext cx="8759899" cy="671509"/>
          </a:xfrm>
        </p:spPr>
        <p:txBody>
          <a:bodyPr/>
          <a:lstStyle/>
          <a:p>
            <a:r>
              <a:rPr lang="en-US" b="1" dirty="0">
                <a:solidFill>
                  <a:schemeClr val="accent1"/>
                </a:solidFill>
              </a:rPr>
              <a:t>How can we create a SMART indicator for this outcome from our logic model?</a:t>
            </a:r>
          </a:p>
        </p:txBody>
      </p:sp>
      <p:pic>
        <p:nvPicPr>
          <p:cNvPr id="2050" name="Picture 2" descr="Learn about SMART Goals and KPI Indicators | District 7930">
            <a:extLst>
              <a:ext uri="{FF2B5EF4-FFF2-40B4-BE49-F238E27FC236}">
                <a16:creationId xmlns:a16="http://schemas.microsoft.com/office/drawing/2014/main" id="{38E984FF-DBA8-4ECE-872C-5E503C3672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85"/>
          <a:stretch/>
        </p:blipFill>
        <p:spPr bwMode="auto">
          <a:xfrm>
            <a:off x="5627274" y="1424762"/>
            <a:ext cx="2824947" cy="4317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4">
            <a:extLst>
              <a:ext uri="{FF2B5EF4-FFF2-40B4-BE49-F238E27FC236}">
                <a16:creationId xmlns:a16="http://schemas.microsoft.com/office/drawing/2014/main" id="{B94225C8-EDB7-40D3-962E-42239B5DC374}"/>
              </a:ext>
            </a:extLst>
          </p:cNvPr>
          <p:cNvSpPr txBox="1"/>
          <p:nvPr/>
        </p:nvSpPr>
        <p:spPr>
          <a:xfrm>
            <a:off x="529709" y="1650501"/>
            <a:ext cx="3925798" cy="3866347"/>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3200" kern="1200" dirty="0"/>
              <a:t>Increased number</a:t>
            </a:r>
          </a:p>
          <a:p>
            <a:pPr marL="0" lvl="0" indent="0" algn="ctr" defTabSz="400050">
              <a:lnSpc>
                <a:spcPct val="90000"/>
              </a:lnSpc>
              <a:spcBef>
                <a:spcPct val="0"/>
              </a:spcBef>
              <a:spcAft>
                <a:spcPct val="35000"/>
              </a:spcAft>
              <a:buNone/>
            </a:pPr>
            <a:r>
              <a:rPr lang="en-US" sz="3200" kern="1200" dirty="0"/>
              <a:t> of HIV-positive men </a:t>
            </a:r>
          </a:p>
          <a:p>
            <a:pPr marL="0" lvl="0" indent="0" algn="ctr" defTabSz="400050">
              <a:lnSpc>
                <a:spcPct val="90000"/>
              </a:lnSpc>
              <a:spcBef>
                <a:spcPct val="0"/>
              </a:spcBef>
              <a:spcAft>
                <a:spcPct val="35000"/>
              </a:spcAft>
              <a:buNone/>
            </a:pPr>
            <a:r>
              <a:rPr lang="en-US" sz="3200" kern="1200" dirty="0"/>
              <a:t>and children linked </a:t>
            </a:r>
          </a:p>
          <a:p>
            <a:pPr marL="0" lvl="0" indent="0" algn="ctr" defTabSz="400050">
              <a:lnSpc>
                <a:spcPct val="90000"/>
              </a:lnSpc>
              <a:spcBef>
                <a:spcPct val="0"/>
              </a:spcBef>
              <a:spcAft>
                <a:spcPct val="35000"/>
              </a:spcAft>
              <a:buNone/>
            </a:pPr>
            <a:r>
              <a:rPr lang="en-US" sz="3200" kern="1200" dirty="0"/>
              <a:t>to treatment</a:t>
            </a:r>
          </a:p>
        </p:txBody>
      </p:sp>
    </p:spTree>
    <p:extLst>
      <p:ext uri="{BB962C8B-B14F-4D97-AF65-F5344CB8AC3E}">
        <p14:creationId xmlns:p14="http://schemas.microsoft.com/office/powerpoint/2010/main" val="59967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3534-ABFF-4DB4-BBA1-B58C774B6D21}"/>
              </a:ext>
            </a:extLst>
          </p:cNvPr>
          <p:cNvSpPr>
            <a:spLocks noGrp="1"/>
          </p:cNvSpPr>
          <p:nvPr>
            <p:ph type="title"/>
          </p:nvPr>
        </p:nvSpPr>
        <p:spPr>
          <a:xfrm>
            <a:off x="320306" y="248169"/>
            <a:ext cx="7886700" cy="640714"/>
          </a:xfrm>
        </p:spPr>
        <p:txBody>
          <a:bodyPr/>
          <a:lstStyle/>
          <a:p>
            <a:r>
              <a:rPr lang="en-US" b="1" dirty="0">
                <a:solidFill>
                  <a:schemeClr val="accent1"/>
                </a:solidFill>
              </a:rPr>
              <a:t>Data sources</a:t>
            </a:r>
          </a:p>
        </p:txBody>
      </p:sp>
      <p:sp>
        <p:nvSpPr>
          <p:cNvPr id="3" name="Content Placeholder 2">
            <a:extLst>
              <a:ext uri="{FF2B5EF4-FFF2-40B4-BE49-F238E27FC236}">
                <a16:creationId xmlns:a16="http://schemas.microsoft.com/office/drawing/2014/main" id="{7AD76E18-A42C-47CC-BB56-344DDC6EB2EA}"/>
              </a:ext>
            </a:extLst>
          </p:cNvPr>
          <p:cNvSpPr>
            <a:spLocks noGrp="1"/>
          </p:cNvSpPr>
          <p:nvPr>
            <p:ph idx="1"/>
          </p:nvPr>
        </p:nvSpPr>
        <p:spPr>
          <a:xfrm>
            <a:off x="243840" y="1005842"/>
            <a:ext cx="8422640" cy="4598828"/>
          </a:xfrm>
        </p:spPr>
        <p:txBody>
          <a:bodyPr/>
          <a:lstStyle/>
          <a:p>
            <a:r>
              <a:rPr lang="en-US" sz="2600" dirty="0"/>
              <a:t>Data sources are </a:t>
            </a:r>
            <a:r>
              <a:rPr lang="en-US" sz="2600" i="1" dirty="0"/>
              <a:t>where</a:t>
            </a:r>
            <a:r>
              <a:rPr lang="en-US" sz="2600" dirty="0"/>
              <a:t> data for M&amp;E can be derived from.</a:t>
            </a:r>
          </a:p>
          <a:p>
            <a:r>
              <a:rPr lang="en-US" sz="2600" dirty="0"/>
              <a:t>As such data sources can take </a:t>
            </a:r>
            <a:r>
              <a:rPr lang="en-US" sz="2600" i="1" dirty="0"/>
              <a:t>multiple forms</a:t>
            </a:r>
            <a:r>
              <a:rPr lang="en-US" sz="2600" dirty="0"/>
              <a:t>: HIV testing registers at health facilities, pastors and deacons who are interviewed, logbooks located within labs, etc.</a:t>
            </a:r>
          </a:p>
          <a:p>
            <a:r>
              <a:rPr lang="en-US" sz="2600" dirty="0"/>
              <a:t>Data can come from </a:t>
            </a:r>
            <a:r>
              <a:rPr lang="en-US" sz="2600" i="1" dirty="0"/>
              <a:t>several levels</a:t>
            </a:r>
            <a:r>
              <a:rPr lang="en-US" sz="2600" dirty="0"/>
              <a:t>: client, program, service environment, population, and geographic levels.</a:t>
            </a:r>
          </a:p>
          <a:p>
            <a:r>
              <a:rPr lang="en-US" sz="2600" dirty="0"/>
              <a:t>Data sources can include </a:t>
            </a:r>
            <a:r>
              <a:rPr lang="en-US" sz="2600" b="1" dirty="0"/>
              <a:t>primary </a:t>
            </a:r>
            <a:r>
              <a:rPr lang="en-US" sz="2600" dirty="0"/>
              <a:t>(new data that the project collects directly) or </a:t>
            </a:r>
            <a:r>
              <a:rPr lang="en-US" sz="2600" b="1" dirty="0"/>
              <a:t>secondary</a:t>
            </a:r>
            <a:r>
              <a:rPr lang="en-US" sz="2600" dirty="0"/>
              <a:t> (published or unpublished data already in existence) data.</a:t>
            </a:r>
          </a:p>
          <a:p>
            <a:endParaRPr lang="en-US" sz="2800" dirty="0"/>
          </a:p>
          <a:p>
            <a:pPr marL="0" indent="0">
              <a:buNone/>
            </a:pPr>
            <a:endParaRPr lang="en-US" sz="2400" dirty="0"/>
          </a:p>
        </p:txBody>
      </p:sp>
    </p:spTree>
    <p:extLst>
      <p:ext uri="{BB962C8B-B14F-4D97-AF65-F5344CB8AC3E}">
        <p14:creationId xmlns:p14="http://schemas.microsoft.com/office/powerpoint/2010/main" val="250057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DULT HIV / AIDS CONFIDENTIAL CASE REPORT FORM - Epi">
            <a:extLst>
              <a:ext uri="{FF2B5EF4-FFF2-40B4-BE49-F238E27FC236}">
                <a16:creationId xmlns:a16="http://schemas.microsoft.com/office/drawing/2014/main" id="{89AAEE2D-B4FF-4665-B4D1-70E21543E66A}"/>
              </a:ext>
            </a:extLst>
          </p:cNvPr>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PaintStrokes trans="100000"/>
                    </a14:imgEffect>
                  </a14:imgLayer>
                </a14:imgProps>
              </a:ext>
              <a:ext uri="{28A0092B-C50C-407E-A947-70E740481C1C}">
                <a14:useLocalDpi xmlns:a14="http://schemas.microsoft.com/office/drawing/2010/main" val="0"/>
              </a:ext>
            </a:extLst>
          </a:blip>
          <a:srcRect/>
          <a:stretch>
            <a:fillRect/>
          </a:stretch>
        </p:blipFill>
        <p:spPr bwMode="auto">
          <a:xfrm rot="1793810">
            <a:off x="4797291" y="282308"/>
            <a:ext cx="3452469" cy="4463798"/>
          </a:xfrm>
          <a:prstGeom prst="rect">
            <a:avLst/>
          </a:prstGeom>
          <a:solidFill>
            <a:schemeClr val="accent3"/>
          </a:solidFill>
        </p:spPr>
      </p:pic>
      <p:sp>
        <p:nvSpPr>
          <p:cNvPr id="3" name="Title 1"/>
          <p:cNvSpPr txBox="1">
            <a:spLocks/>
          </p:cNvSpPr>
          <p:nvPr/>
        </p:nvSpPr>
        <p:spPr>
          <a:xfrm>
            <a:off x="217714" y="227743"/>
            <a:ext cx="8313202" cy="52713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1"/>
                </a:solidFill>
                <a:cs typeface="Gisha" panose="020B0502040204020203" pitchFamily="34" charset="-79"/>
              </a:rPr>
              <a:t>Methods for collecting data for M&amp;E</a:t>
            </a:r>
            <a:endParaRPr lang="en-US" sz="3200" dirty="0">
              <a:solidFill>
                <a:schemeClr val="accent1"/>
              </a:solidFill>
              <a:cs typeface="Gisha" panose="020B0502040204020203" pitchFamily="34" charset="-79"/>
            </a:endParaRPr>
          </a:p>
        </p:txBody>
      </p:sp>
      <p:sp>
        <p:nvSpPr>
          <p:cNvPr id="4" name="Rectangle 3">
            <a:extLst>
              <a:ext uri="{FF2B5EF4-FFF2-40B4-BE49-F238E27FC236}">
                <a16:creationId xmlns:a16="http://schemas.microsoft.com/office/drawing/2014/main" id="{E2DD4DAD-7BAD-4139-9228-86F02B66D888}"/>
              </a:ext>
            </a:extLst>
          </p:cNvPr>
          <p:cNvSpPr/>
          <p:nvPr/>
        </p:nvSpPr>
        <p:spPr>
          <a:xfrm>
            <a:off x="76394" y="994648"/>
            <a:ext cx="3521047" cy="4770537"/>
          </a:xfrm>
          <a:prstGeom prst="rect">
            <a:avLst/>
          </a:prstGeom>
        </p:spPr>
        <p:txBody>
          <a:bodyPr wrap="square">
            <a:spAutoFit/>
          </a:bodyPr>
          <a:lstStyle/>
          <a:p>
            <a:pPr marL="285750" indent="-285750">
              <a:buFont typeface="Arial" panose="020B0604020202020204" pitchFamily="34" charset="0"/>
              <a:buChar char="•"/>
            </a:pPr>
            <a:r>
              <a:rPr lang="en-US" sz="1600" b="1" u="sng" dirty="0"/>
              <a:t>Measurement methods </a:t>
            </a:r>
            <a:r>
              <a:rPr lang="en-US" sz="1600" b="1" dirty="0"/>
              <a:t>identify how the project will gather the data to track the indicators.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u="sng" dirty="0"/>
              <a:t>Quantitative methods </a:t>
            </a:r>
            <a:r>
              <a:rPr lang="en-US" sz="1600" b="1" dirty="0"/>
              <a:t>collect data that can be counted and subjected to statistical analysis.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u="sng" dirty="0"/>
              <a:t>Qualitative methods </a:t>
            </a:r>
            <a:r>
              <a:rPr lang="en-US" sz="1600" b="1" dirty="0"/>
              <a:t>capture participants’ experiences using words, pictures and stories. This qualitative data is collected through prompting questions that trigger reflection, ideas and discussion. Qualitative data are analyzed by identifying themes, topics and keywords.</a:t>
            </a:r>
          </a:p>
        </p:txBody>
      </p:sp>
      <p:pic>
        <p:nvPicPr>
          <p:cNvPr id="3074" name="Picture 2" descr="https://marisaoensor.files.wordpress.com/2019/07/focus-group-chad-1.jpg?w=964&amp;h=">
            <a:extLst>
              <a:ext uri="{FF2B5EF4-FFF2-40B4-BE49-F238E27FC236}">
                <a16:creationId xmlns:a16="http://schemas.microsoft.com/office/drawing/2014/main" id="{53354CED-0F98-4DA1-B872-1E4CCB5816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154"/>
          <a:stretch/>
        </p:blipFill>
        <p:spPr bwMode="auto">
          <a:xfrm rot="20484265">
            <a:off x="4537268" y="3227613"/>
            <a:ext cx="4370930" cy="34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6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7714" y="128350"/>
            <a:ext cx="8313202" cy="52713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1"/>
                </a:solidFill>
                <a:cs typeface="Gisha" panose="020B0502040204020203" pitchFamily="34" charset="-79"/>
              </a:rPr>
              <a:t>Five data quality dimensions</a:t>
            </a:r>
            <a:endParaRPr lang="en-US" sz="3200" dirty="0">
              <a:solidFill>
                <a:schemeClr val="accent1"/>
              </a:solidFill>
              <a:cs typeface="Gisha" panose="020B0502040204020203" pitchFamily="34" charset="-79"/>
            </a:endParaRPr>
          </a:p>
        </p:txBody>
      </p:sp>
      <p:graphicFrame>
        <p:nvGraphicFramePr>
          <p:cNvPr id="2" name="Diagram 1">
            <a:extLst>
              <a:ext uri="{FF2B5EF4-FFF2-40B4-BE49-F238E27FC236}">
                <a16:creationId xmlns:a16="http://schemas.microsoft.com/office/drawing/2014/main" id="{64E4CD4B-D9B0-42B7-94C9-BF1B8B3B6986}"/>
              </a:ext>
            </a:extLst>
          </p:cNvPr>
          <p:cNvGraphicFramePr/>
          <p:nvPr>
            <p:extLst>
              <p:ext uri="{D42A27DB-BD31-4B8C-83A1-F6EECF244321}">
                <p14:modId xmlns:p14="http://schemas.microsoft.com/office/powerpoint/2010/main" val="3231877376"/>
              </p:ext>
            </p:extLst>
          </p:nvPr>
        </p:nvGraphicFramePr>
        <p:xfrm>
          <a:off x="141767" y="765544"/>
          <a:ext cx="8821480" cy="541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720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ck Mark Tick - Free vector graphic on Pixabay">
            <a:extLst>
              <a:ext uri="{FF2B5EF4-FFF2-40B4-BE49-F238E27FC236}">
                <a16:creationId xmlns:a16="http://schemas.microsoft.com/office/drawing/2014/main" id="{F68E40FC-7BF0-471A-9993-D634C8C0C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91" y="923054"/>
            <a:ext cx="5411618" cy="53096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EF76DA1-7A5F-4444-8BED-4A4597E42127}"/>
              </a:ext>
            </a:extLst>
          </p:cNvPr>
          <p:cNvSpPr/>
          <p:nvPr/>
        </p:nvSpPr>
        <p:spPr>
          <a:xfrm>
            <a:off x="97242" y="1374821"/>
            <a:ext cx="8554146" cy="4708981"/>
          </a:xfrm>
          <a:prstGeom prst="rect">
            <a:avLst/>
          </a:prstGeom>
        </p:spPr>
        <p:txBody>
          <a:bodyPr wrap="square">
            <a:spAutoFit/>
          </a:bodyPr>
          <a:lstStyle/>
          <a:p>
            <a:pPr marL="285750" indent="-285750">
              <a:buFont typeface="Arial" panose="020B0604020202020204" pitchFamily="34" charset="0"/>
              <a:buChar char="•"/>
            </a:pPr>
            <a:r>
              <a:rPr lang="en-US" sz="2000" b="1" dirty="0"/>
              <a:t>Conducting quality checks:</a:t>
            </a:r>
            <a:r>
              <a:rPr lang="en-US" sz="2000" dirty="0"/>
              <a:t> Randomly selecting and comparing raw data to the electronically entered data to check for data-entry and coding errors. Teams that use digital devices to collect data can skip this step.</a:t>
            </a:r>
          </a:p>
          <a:p>
            <a:endParaRPr lang="en-US" sz="2000" dirty="0"/>
          </a:p>
          <a:p>
            <a:pPr marL="285750" indent="-285750">
              <a:buFont typeface="Arial" panose="020B0604020202020204" pitchFamily="34" charset="0"/>
              <a:buChar char="•"/>
            </a:pPr>
            <a:r>
              <a:rPr lang="en-US" sz="2000" b="1" dirty="0"/>
              <a:t>Identifying outliers: </a:t>
            </a:r>
            <a:r>
              <a:rPr lang="en-US" sz="2000" dirty="0"/>
              <a:t>Checking whether there are unexpected entries in the data. This could mean that the person entering data does not understand the process and has made a coding error. For example, if a questionnaire asked a question about age, and an age of 110 was entered, you would quickly spot the error, and be able to prevent similar ones.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Removing duplicate entries: </a:t>
            </a:r>
            <a:r>
              <a:rPr lang="en-US" sz="2000" dirty="0"/>
              <a:t>Confirming that each data record (questionnaire, form, etc.) has a specific, unique identification number and that no numbers have been repeated in the database. </a:t>
            </a:r>
          </a:p>
        </p:txBody>
      </p:sp>
      <p:sp>
        <p:nvSpPr>
          <p:cNvPr id="3" name="Title 1"/>
          <p:cNvSpPr txBox="1">
            <a:spLocks/>
          </p:cNvSpPr>
          <p:nvPr/>
        </p:nvSpPr>
        <p:spPr>
          <a:xfrm>
            <a:off x="217714" y="213191"/>
            <a:ext cx="8313202" cy="52713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1"/>
                </a:solidFill>
                <a:cs typeface="Gisha" panose="020B0502040204020203" pitchFamily="34" charset="-79"/>
              </a:rPr>
              <a:t>Data cleaning methods to ensure high data quality</a:t>
            </a:r>
            <a:endParaRPr lang="en-US" sz="3200" dirty="0">
              <a:solidFill>
                <a:schemeClr val="accent1"/>
              </a:solidFill>
              <a:cs typeface="Gisha" panose="020B0502040204020203" pitchFamily="34" charset="-79"/>
            </a:endParaRPr>
          </a:p>
        </p:txBody>
      </p:sp>
    </p:spTree>
    <p:extLst>
      <p:ext uri="{BB962C8B-B14F-4D97-AF65-F5344CB8AC3E}">
        <p14:creationId xmlns:p14="http://schemas.microsoft.com/office/powerpoint/2010/main" val="375762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B741-C67B-4557-BFB3-0212E5FC719A}"/>
              </a:ext>
            </a:extLst>
          </p:cNvPr>
          <p:cNvSpPr>
            <a:spLocks noGrp="1"/>
          </p:cNvSpPr>
          <p:nvPr>
            <p:ph type="title"/>
          </p:nvPr>
        </p:nvSpPr>
        <p:spPr>
          <a:xfrm>
            <a:off x="251578" y="277457"/>
            <a:ext cx="7886700" cy="954627"/>
          </a:xfrm>
        </p:spPr>
        <p:txBody>
          <a:bodyPr/>
          <a:lstStyle/>
          <a:p>
            <a:r>
              <a:rPr lang="en-US" b="1" dirty="0">
                <a:solidFill>
                  <a:schemeClr val="accent1"/>
                </a:solidFill>
              </a:rPr>
              <a:t>Learning objectives</a:t>
            </a:r>
          </a:p>
        </p:txBody>
      </p:sp>
      <p:sp>
        <p:nvSpPr>
          <p:cNvPr id="3" name="Content Placeholder 2">
            <a:extLst>
              <a:ext uri="{FF2B5EF4-FFF2-40B4-BE49-F238E27FC236}">
                <a16:creationId xmlns:a16="http://schemas.microsoft.com/office/drawing/2014/main" id="{9D69D514-044F-4142-8091-E9A1A6455C47}"/>
              </a:ext>
            </a:extLst>
          </p:cNvPr>
          <p:cNvSpPr>
            <a:spLocks noGrp="1"/>
          </p:cNvSpPr>
          <p:nvPr>
            <p:ph idx="1"/>
          </p:nvPr>
        </p:nvSpPr>
        <p:spPr>
          <a:xfrm>
            <a:off x="267486" y="1080907"/>
            <a:ext cx="8624936" cy="4545009"/>
          </a:xfrm>
        </p:spPr>
        <p:txBody>
          <a:bodyPr anchor="ctr"/>
          <a:lstStyle/>
          <a:p>
            <a:pPr marL="0" indent="0">
              <a:lnSpc>
                <a:spcPct val="150000"/>
              </a:lnSpc>
              <a:buNone/>
            </a:pPr>
            <a:r>
              <a:rPr lang="en-US" sz="2400" dirty="0"/>
              <a:t>By the end of this webinar you should be able to:</a:t>
            </a:r>
          </a:p>
          <a:p>
            <a:pPr marL="365760"/>
            <a:r>
              <a:rPr lang="en-US" sz="2400" dirty="0"/>
              <a:t>Describe the basic purpose and scope of M&amp;E </a:t>
            </a:r>
          </a:p>
          <a:p>
            <a:pPr marL="365760"/>
            <a:r>
              <a:rPr lang="en-US" sz="2400" dirty="0"/>
              <a:t>Differentiate between monitoring functions and evaluation functions</a:t>
            </a:r>
          </a:p>
          <a:p>
            <a:pPr marL="365760"/>
            <a:r>
              <a:rPr lang="en-US" sz="2400" dirty="0"/>
              <a:t>List various program components and their relationship to M&amp;E</a:t>
            </a:r>
          </a:p>
          <a:p>
            <a:pPr marL="365760"/>
            <a:r>
              <a:rPr lang="en-US" sz="2400" dirty="0"/>
              <a:t>State the elements of a basic M&amp;E plan</a:t>
            </a:r>
          </a:p>
          <a:p>
            <a:pPr marL="365760"/>
            <a:r>
              <a:rPr lang="en-US" sz="2400" dirty="0"/>
              <a:t>Identify the most important criteria for the selection of indicators and data sources</a:t>
            </a:r>
          </a:p>
          <a:p>
            <a:pPr marL="365760"/>
            <a:r>
              <a:rPr lang="en-US" sz="2400" dirty="0"/>
              <a:t>Distinguish between different measurement methods</a:t>
            </a:r>
          </a:p>
          <a:p>
            <a:pPr marL="365760"/>
            <a:r>
              <a:rPr lang="en-US" sz="2400" dirty="0"/>
              <a:t>Describe the elements of data quality</a:t>
            </a:r>
          </a:p>
          <a:p>
            <a:endParaRPr lang="en-US" dirty="0"/>
          </a:p>
        </p:txBody>
      </p:sp>
    </p:spTree>
    <p:extLst>
      <p:ext uri="{BB962C8B-B14F-4D97-AF65-F5344CB8AC3E}">
        <p14:creationId xmlns:p14="http://schemas.microsoft.com/office/powerpoint/2010/main" val="1130441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D3A2-67C1-4EAC-B638-8A2819878D6A}"/>
              </a:ext>
            </a:extLst>
          </p:cNvPr>
          <p:cNvSpPr>
            <a:spLocks noGrp="1"/>
          </p:cNvSpPr>
          <p:nvPr>
            <p:ph type="title"/>
          </p:nvPr>
        </p:nvSpPr>
        <p:spPr>
          <a:xfrm>
            <a:off x="308610" y="365127"/>
            <a:ext cx="7886700" cy="661034"/>
          </a:xfrm>
        </p:spPr>
        <p:txBody>
          <a:bodyPr/>
          <a:lstStyle/>
          <a:p>
            <a:r>
              <a:rPr lang="en-US" b="1" dirty="0">
                <a:solidFill>
                  <a:schemeClr val="accent1"/>
                </a:solidFill>
              </a:rPr>
              <a:t>Data Visualization and Use</a:t>
            </a:r>
          </a:p>
        </p:txBody>
      </p:sp>
      <p:sp>
        <p:nvSpPr>
          <p:cNvPr id="6" name="Rectangle 5">
            <a:extLst>
              <a:ext uri="{FF2B5EF4-FFF2-40B4-BE49-F238E27FC236}">
                <a16:creationId xmlns:a16="http://schemas.microsoft.com/office/drawing/2014/main" id="{17DA44D8-8F65-41D8-8589-42CE06EDC15F}"/>
              </a:ext>
            </a:extLst>
          </p:cNvPr>
          <p:cNvSpPr/>
          <p:nvPr/>
        </p:nvSpPr>
        <p:spPr>
          <a:xfrm>
            <a:off x="308610" y="1213008"/>
            <a:ext cx="8428990" cy="1569660"/>
          </a:xfrm>
          <a:prstGeom prst="rect">
            <a:avLst/>
          </a:prstGeom>
        </p:spPr>
        <p:txBody>
          <a:bodyPr wrap="square">
            <a:spAutoFit/>
          </a:bodyPr>
          <a:lstStyle/>
          <a:p>
            <a:pPr marL="285750" indent="-285750">
              <a:buFont typeface="Arial" panose="020B0604020202020204" pitchFamily="34" charset="0"/>
              <a:buChar char="•"/>
            </a:pPr>
            <a:r>
              <a:rPr lang="en-US" sz="2400" dirty="0">
                <a:cs typeface="Calibri Light" panose="020F0302020204030204" pitchFamily="34" charset="0"/>
              </a:rPr>
              <a:t>Data visualization is the presentation of data in a pictorial or graphical format. It enables one to see data presented visually, so one can identify real-time trends / outliers and gain new insights.</a:t>
            </a:r>
          </a:p>
        </p:txBody>
      </p:sp>
      <p:sp>
        <p:nvSpPr>
          <p:cNvPr id="7" name="Rectangle 6">
            <a:extLst>
              <a:ext uri="{FF2B5EF4-FFF2-40B4-BE49-F238E27FC236}">
                <a16:creationId xmlns:a16="http://schemas.microsoft.com/office/drawing/2014/main" id="{7D1681D9-71D2-42C1-906B-921EF22A9A97}"/>
              </a:ext>
            </a:extLst>
          </p:cNvPr>
          <p:cNvSpPr/>
          <p:nvPr/>
        </p:nvSpPr>
        <p:spPr>
          <a:xfrm>
            <a:off x="308610" y="2969515"/>
            <a:ext cx="8428990" cy="1569660"/>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rPr>
              <a:t>Data use is the scrutiny and review of data to inform action in the form of strategic planning, policymaking, program planning and management, advocacy, or delivering services. </a:t>
            </a:r>
            <a:endParaRPr lang="en-US" sz="2400" dirty="0"/>
          </a:p>
        </p:txBody>
      </p:sp>
    </p:spTree>
    <p:extLst>
      <p:ext uri="{BB962C8B-B14F-4D97-AF65-F5344CB8AC3E}">
        <p14:creationId xmlns:p14="http://schemas.microsoft.com/office/powerpoint/2010/main" val="255456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4443" y="248512"/>
            <a:ext cx="8753301" cy="465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1"/>
                </a:solidFill>
                <a:cs typeface="Calibri Light" panose="020F0302020204030204" pitchFamily="34" charset="0"/>
              </a:rPr>
              <a:t>Examples of visualizations: Report cards</a:t>
            </a:r>
          </a:p>
        </p:txBody>
      </p:sp>
      <p:graphicFrame>
        <p:nvGraphicFramePr>
          <p:cNvPr id="7" name="Table 6"/>
          <p:cNvGraphicFramePr>
            <a:graphicFrameLocks noGrp="1"/>
          </p:cNvGraphicFramePr>
          <p:nvPr>
            <p:extLst>
              <p:ext uri="{D42A27DB-BD31-4B8C-83A1-F6EECF244321}">
                <p14:modId xmlns:p14="http://schemas.microsoft.com/office/powerpoint/2010/main" val="2431316553"/>
              </p:ext>
            </p:extLst>
          </p:nvPr>
        </p:nvGraphicFramePr>
        <p:xfrm>
          <a:off x="224440" y="943339"/>
          <a:ext cx="8753303" cy="4676622"/>
        </p:xfrm>
        <a:graphic>
          <a:graphicData uri="http://schemas.openxmlformats.org/drawingml/2006/table">
            <a:tbl>
              <a:tblPr/>
              <a:tblGrid>
                <a:gridCol w="1104020">
                  <a:extLst>
                    <a:ext uri="{9D8B030D-6E8A-4147-A177-3AD203B41FA5}">
                      <a16:colId xmlns:a16="http://schemas.microsoft.com/office/drawing/2014/main" val="3208734029"/>
                    </a:ext>
                  </a:extLst>
                </a:gridCol>
                <a:gridCol w="1025163">
                  <a:extLst>
                    <a:ext uri="{9D8B030D-6E8A-4147-A177-3AD203B41FA5}">
                      <a16:colId xmlns:a16="http://schemas.microsoft.com/office/drawing/2014/main" val="3664149388"/>
                    </a:ext>
                  </a:extLst>
                </a:gridCol>
                <a:gridCol w="1104020">
                  <a:extLst>
                    <a:ext uri="{9D8B030D-6E8A-4147-A177-3AD203B41FA5}">
                      <a16:colId xmlns:a16="http://schemas.microsoft.com/office/drawing/2014/main" val="2914711132"/>
                    </a:ext>
                  </a:extLst>
                </a:gridCol>
                <a:gridCol w="1104020">
                  <a:extLst>
                    <a:ext uri="{9D8B030D-6E8A-4147-A177-3AD203B41FA5}">
                      <a16:colId xmlns:a16="http://schemas.microsoft.com/office/drawing/2014/main" val="2449854566"/>
                    </a:ext>
                  </a:extLst>
                </a:gridCol>
                <a:gridCol w="1104020">
                  <a:extLst>
                    <a:ext uri="{9D8B030D-6E8A-4147-A177-3AD203B41FA5}">
                      <a16:colId xmlns:a16="http://schemas.microsoft.com/office/drawing/2014/main" val="1169535692"/>
                    </a:ext>
                  </a:extLst>
                </a:gridCol>
                <a:gridCol w="1104020">
                  <a:extLst>
                    <a:ext uri="{9D8B030D-6E8A-4147-A177-3AD203B41FA5}">
                      <a16:colId xmlns:a16="http://schemas.microsoft.com/office/drawing/2014/main" val="2043725987"/>
                    </a:ext>
                  </a:extLst>
                </a:gridCol>
                <a:gridCol w="1104020">
                  <a:extLst>
                    <a:ext uri="{9D8B030D-6E8A-4147-A177-3AD203B41FA5}">
                      <a16:colId xmlns:a16="http://schemas.microsoft.com/office/drawing/2014/main" val="1293993908"/>
                    </a:ext>
                  </a:extLst>
                </a:gridCol>
                <a:gridCol w="1104020">
                  <a:extLst>
                    <a:ext uri="{9D8B030D-6E8A-4147-A177-3AD203B41FA5}">
                      <a16:colId xmlns:a16="http://schemas.microsoft.com/office/drawing/2014/main" val="846732176"/>
                    </a:ext>
                  </a:extLst>
                </a:gridCol>
              </a:tblGrid>
              <a:tr h="335966">
                <a:tc rowSpan="2">
                  <a:txBody>
                    <a:bodyPr/>
                    <a:lstStyle/>
                    <a:p>
                      <a:pPr algn="ctr" fontAlgn="ctr"/>
                      <a:r>
                        <a:rPr lang="en-US" sz="1400" b="0" i="0" u="none" strike="noStrike" dirty="0">
                          <a:solidFill>
                            <a:srgbClr val="FFFFFF"/>
                          </a:solidFill>
                          <a:effectLst/>
                          <a:latin typeface="Calibri Light" panose="020F0302020204030204" pitchFamily="34" charset="0"/>
                        </a:rPr>
                        <a:t>Country </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rowSpan="2">
                  <a:txBody>
                    <a:bodyPr/>
                    <a:lstStyle/>
                    <a:p>
                      <a:pPr algn="ctr" fontAlgn="ctr"/>
                      <a:r>
                        <a:rPr lang="en-US" sz="1400" b="0" i="0" u="none" strike="noStrike" dirty="0">
                          <a:solidFill>
                            <a:srgbClr val="FFFFFF"/>
                          </a:solidFill>
                          <a:effectLst/>
                          <a:latin typeface="Calibri Light" panose="020F0302020204030204" pitchFamily="34" charset="0"/>
                        </a:rPr>
                        <a:t>Project</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HTS_TST</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HTS_TST_POS</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TX_NEW</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TX_CURR</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TX_NET_NEW</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TX_PVLS</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extLst>
                  <a:ext uri="{0D108BD9-81ED-4DB2-BD59-A6C34878D82A}">
                    <a16:rowId xmlns:a16="http://schemas.microsoft.com/office/drawing/2014/main" val="1608995128"/>
                  </a:ext>
                </a:extLst>
              </a:tr>
              <a:tr h="582692">
                <a:tc vMerge="1">
                  <a:txBody>
                    <a:bodyPr/>
                    <a:lstStyle/>
                    <a:p>
                      <a:endParaRPr lang="en-US"/>
                    </a:p>
                  </a:txBody>
                  <a:tcPr/>
                </a:tc>
                <a:tc vMerge="1">
                  <a:txBody>
                    <a:bodyPr/>
                    <a:lstStyle/>
                    <a:p>
                      <a:endParaRPr lang="en-US"/>
                    </a:p>
                  </a:txBody>
                  <a:tcPr/>
                </a:tc>
                <a:tc>
                  <a:txBody>
                    <a:bodyPr/>
                    <a:lstStyle/>
                    <a:p>
                      <a:pPr algn="ctr" fontAlgn="ctr"/>
                      <a:r>
                        <a:rPr lang="en-US" sz="1400" b="0" i="0" u="none" strike="noStrike" dirty="0">
                          <a:solidFill>
                            <a:srgbClr val="FFFFFF"/>
                          </a:solidFill>
                          <a:effectLst/>
                          <a:latin typeface="Calibri Light" panose="020F0302020204030204" pitchFamily="34" charset="0"/>
                        </a:rPr>
                        <a:t>% of Targets Achieved</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 of Targets Achieved</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 of Targets Achieved</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 of Targets Achieved</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 of Targets Achieved</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tc>
                  <a:txBody>
                    <a:bodyPr/>
                    <a:lstStyle/>
                    <a:p>
                      <a:pPr algn="ctr" fontAlgn="ctr"/>
                      <a:r>
                        <a:rPr lang="en-US" sz="1400" b="0" i="0" u="none" strike="noStrike" dirty="0">
                          <a:solidFill>
                            <a:srgbClr val="FFFFFF"/>
                          </a:solidFill>
                          <a:effectLst/>
                          <a:latin typeface="Calibri Light" panose="020F0302020204030204" pitchFamily="34" charset="0"/>
                        </a:rPr>
                        <a:t>% of Patients Virally Suppressed</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2060"/>
                    </a:solidFill>
                  </a:tcPr>
                </a:tc>
                <a:extLst>
                  <a:ext uri="{0D108BD9-81ED-4DB2-BD59-A6C34878D82A}">
                    <a16:rowId xmlns:a16="http://schemas.microsoft.com/office/drawing/2014/main" val="1789868418"/>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Cote d'Ivoire</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Djasso</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119%</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53%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42%</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61%</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-12%</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78%</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extLst>
                  <a:ext uri="{0D108BD9-81ED-4DB2-BD59-A6C34878D82A}">
                    <a16:rowId xmlns:a16="http://schemas.microsoft.com/office/drawing/2014/main" val="3469081667"/>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DRC</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Kimia</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68%</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97%</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86%</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76%</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-25%</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77%</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extLst>
                  <a:ext uri="{0D108BD9-81ED-4DB2-BD59-A6C34878D82A}">
                    <a16:rowId xmlns:a16="http://schemas.microsoft.com/office/drawing/2014/main" val="251165193"/>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DRC</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IHAP</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44%</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90%</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93%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100%</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98%</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83%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extLst>
                  <a:ext uri="{0D108BD9-81ED-4DB2-BD59-A6C34878D82A}">
                    <a16:rowId xmlns:a16="http://schemas.microsoft.com/office/drawing/2014/main" val="1650023751"/>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Kenya</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ZUIA</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89%</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74%</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70%</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96%</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77%</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86%</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extLst>
                  <a:ext uri="{0D108BD9-81ED-4DB2-BD59-A6C34878D82A}">
                    <a16:rowId xmlns:a16="http://schemas.microsoft.com/office/drawing/2014/main" val="1998852545"/>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Kenya</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Timiza</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82%</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71%</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56%</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93%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39%</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91%</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extLst>
                  <a:ext uri="{0D108BD9-81ED-4DB2-BD59-A6C34878D82A}">
                    <a16:rowId xmlns:a16="http://schemas.microsoft.com/office/drawing/2014/main" val="964370258"/>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Lesotho</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STAR-L</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92%</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42%</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49%</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73%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5%</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95%</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extLst>
                  <a:ext uri="{0D108BD9-81ED-4DB2-BD59-A6C34878D82A}">
                    <a16:rowId xmlns:a16="http://schemas.microsoft.com/office/drawing/2014/main" val="2656211756"/>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Lesotho</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PUSH</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84%</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43%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47%</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75%</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10%</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94%</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extLst>
                  <a:ext uri="{0D108BD9-81ED-4DB2-BD59-A6C34878D82A}">
                    <a16:rowId xmlns:a16="http://schemas.microsoft.com/office/drawing/2014/main" val="4073851218"/>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Malawi</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Pivot 2</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104%</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60%</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61%</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60%</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-21%</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86%</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extLst>
                  <a:ext uri="{0D108BD9-81ED-4DB2-BD59-A6C34878D82A}">
                    <a16:rowId xmlns:a16="http://schemas.microsoft.com/office/drawing/2014/main" val="3802843924"/>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Mozambique</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ESCALA</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88%</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54%</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54%</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76%</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53%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79%</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extLst>
                  <a:ext uri="{0D108BD9-81ED-4DB2-BD59-A6C34878D82A}">
                    <a16:rowId xmlns:a16="http://schemas.microsoft.com/office/drawing/2014/main" val="2556615121"/>
                  </a:ext>
                </a:extLst>
              </a:tr>
              <a:tr h="335966">
                <a:tc>
                  <a:txBody>
                    <a:bodyPr/>
                    <a:lstStyle/>
                    <a:p>
                      <a:pPr algn="ctr" fontAlgn="ctr"/>
                      <a:r>
                        <a:rPr lang="en-US" sz="1400" b="0" i="0" u="none" strike="noStrike" dirty="0">
                          <a:solidFill>
                            <a:srgbClr val="000000"/>
                          </a:solidFill>
                          <a:effectLst/>
                          <a:latin typeface="Calibri Light" panose="020F0302020204030204" pitchFamily="34" charset="0"/>
                        </a:rPr>
                        <a:t>Tanzania </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err="1">
                          <a:solidFill>
                            <a:srgbClr val="000000"/>
                          </a:solidFill>
                          <a:effectLst/>
                          <a:latin typeface="Calibri Light" panose="020F0302020204030204" pitchFamily="34" charset="0"/>
                        </a:rPr>
                        <a:t>Boresha</a:t>
                      </a:r>
                      <a:r>
                        <a:rPr lang="en-US" sz="1400" b="0" i="0" u="none" strike="noStrike">
                          <a:solidFill>
                            <a:srgbClr val="000000"/>
                          </a:solidFill>
                          <a:effectLst/>
                          <a:latin typeface="Calibri Light" panose="020F0302020204030204" pitchFamily="34" charset="0"/>
                        </a:rPr>
                        <a:t> Afya</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79%</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a:solidFill>
                            <a:srgbClr val="000000"/>
                          </a:solidFill>
                          <a:effectLst/>
                          <a:latin typeface="Calibri Light" panose="020F0302020204030204" pitchFamily="34" charset="0"/>
                        </a:rPr>
                        <a:t>59%</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effectLst/>
                          <a:latin typeface="Calibri Light" panose="020F0302020204030204" pitchFamily="34" charset="0"/>
                        </a:rPr>
                        <a:t>64%</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effectLst/>
                          <a:latin typeface="Calibri Light" panose="020F0302020204030204" pitchFamily="34" charset="0"/>
                        </a:rPr>
                        <a:t>91%</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a:solidFill>
                            <a:srgbClr val="000000"/>
                          </a:solidFill>
                          <a:effectLst/>
                          <a:latin typeface="Calibri Light" panose="020F0302020204030204" pitchFamily="34" charset="0"/>
                        </a:rPr>
                        <a:t>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a:solidFill>
                            <a:srgbClr val="000000"/>
                          </a:solidFill>
                          <a:effectLst/>
                          <a:latin typeface="Calibri Light" panose="020F0302020204030204" pitchFamily="34" charset="0"/>
                        </a:rPr>
                        <a:t>87%</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extLst>
                  <a:ext uri="{0D108BD9-81ED-4DB2-BD59-A6C34878D82A}">
                    <a16:rowId xmlns:a16="http://schemas.microsoft.com/office/drawing/2014/main" val="2222146308"/>
                  </a:ext>
                </a:extLst>
              </a:tr>
              <a:tr h="335966">
                <a:tc>
                  <a:txBody>
                    <a:bodyPr/>
                    <a:lstStyle/>
                    <a:p>
                      <a:pPr algn="ctr" fontAlgn="ctr"/>
                      <a:r>
                        <a:rPr lang="en-US" sz="1400" b="0" i="0" u="none" strike="noStrike">
                          <a:solidFill>
                            <a:srgbClr val="000000"/>
                          </a:solidFill>
                          <a:effectLst/>
                          <a:latin typeface="Calibri Light" panose="020F0302020204030204" pitchFamily="34" charset="0"/>
                        </a:rPr>
                        <a:t>Uganda</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Light" panose="020F0302020204030204" pitchFamily="34" charset="0"/>
                        </a:rPr>
                        <a:t>RHITES-SW</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Light" panose="020F0302020204030204" pitchFamily="34" charset="0"/>
                        </a:rPr>
                        <a:t>107%</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93%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dirty="0">
                          <a:solidFill>
                            <a:srgbClr val="000000"/>
                          </a:solidFill>
                          <a:effectLst/>
                          <a:latin typeface="Calibri Light" panose="020F0302020204030204" pitchFamily="34" charset="0"/>
                        </a:rPr>
                        <a:t>85%</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a:solidFill>
                            <a:srgbClr val="000000"/>
                          </a:solidFill>
                          <a:effectLst/>
                          <a:latin typeface="Calibri Light" panose="020F0302020204030204" pitchFamily="34" charset="0"/>
                        </a:rPr>
                        <a:t>90%</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tc>
                  <a:txBody>
                    <a:bodyPr/>
                    <a:lstStyle/>
                    <a:p>
                      <a:pPr algn="ctr" fontAlgn="ctr"/>
                      <a:r>
                        <a:rPr lang="en-US" sz="1400" b="0" i="0" u="none" strike="noStrike">
                          <a:solidFill>
                            <a:srgbClr val="000000"/>
                          </a:solidFill>
                          <a:effectLst/>
                          <a:latin typeface="Calibri Light" panose="020F0302020204030204" pitchFamily="34" charset="0"/>
                        </a:rPr>
                        <a:t>-15%</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9900"/>
                    </a:solidFill>
                  </a:tcPr>
                </a:tc>
                <a:tc>
                  <a:txBody>
                    <a:bodyPr/>
                    <a:lstStyle/>
                    <a:p>
                      <a:pPr algn="ctr" fontAlgn="ctr"/>
                      <a:r>
                        <a:rPr lang="en-US" sz="1400" b="0" i="0" u="none" strike="noStrike" dirty="0">
                          <a:solidFill>
                            <a:srgbClr val="000000"/>
                          </a:solidFill>
                          <a:effectLst/>
                          <a:latin typeface="Calibri Light" panose="020F0302020204030204" pitchFamily="34" charset="0"/>
                        </a:rPr>
                        <a:t>93%</a:t>
                      </a:r>
                    </a:p>
                  </a:txBody>
                  <a:tcPr marL="4950" marR="4950" marT="4950"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0099FF"/>
                    </a:solidFill>
                  </a:tcPr>
                </a:tc>
                <a:extLst>
                  <a:ext uri="{0D108BD9-81ED-4DB2-BD59-A6C34878D82A}">
                    <a16:rowId xmlns:a16="http://schemas.microsoft.com/office/drawing/2014/main" val="2018856490"/>
                  </a:ext>
                </a:extLst>
              </a:tr>
            </a:tbl>
          </a:graphicData>
        </a:graphic>
      </p:graphicFrame>
      <p:pic>
        <p:nvPicPr>
          <p:cNvPr id="10" name="Picture 9"/>
          <p:cNvPicPr>
            <a:picLocks noChangeAspect="1"/>
          </p:cNvPicPr>
          <p:nvPr/>
        </p:nvPicPr>
        <p:blipFill>
          <a:blip r:embed="rId3"/>
          <a:stretch>
            <a:fillRect/>
          </a:stretch>
        </p:blipFill>
        <p:spPr>
          <a:xfrm>
            <a:off x="3405705" y="5849198"/>
            <a:ext cx="2390775" cy="276225"/>
          </a:xfrm>
          <a:prstGeom prst="rect">
            <a:avLst/>
          </a:prstGeom>
        </p:spPr>
      </p:pic>
    </p:spTree>
    <p:extLst>
      <p:ext uri="{BB962C8B-B14F-4D97-AF65-F5344CB8AC3E}">
        <p14:creationId xmlns:p14="http://schemas.microsoft.com/office/powerpoint/2010/main" val="83004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1474580949"/>
              </p:ext>
            </p:extLst>
          </p:nvPr>
        </p:nvGraphicFramePr>
        <p:xfrm>
          <a:off x="196491" y="1350335"/>
          <a:ext cx="8774832" cy="46643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016D8C9-DE54-402E-BF1A-F1137DB43D65}"/>
              </a:ext>
            </a:extLst>
          </p:cNvPr>
          <p:cNvSpPr>
            <a:spLocks noGrp="1"/>
          </p:cNvSpPr>
          <p:nvPr>
            <p:ph type="title"/>
          </p:nvPr>
        </p:nvSpPr>
        <p:spPr>
          <a:noFill/>
        </p:spPr>
        <p:txBody>
          <a:bodyPr anchor="ctr"/>
          <a:lstStyle/>
          <a:p>
            <a:pPr algn="ctr"/>
            <a:r>
              <a:rPr lang="en-US" sz="3100" i="1" dirty="0">
                <a:solidFill>
                  <a:schemeClr val="tx1"/>
                </a:solidFill>
                <a:latin typeface="Calibri Light" panose="020F0302020204030204" pitchFamily="34" charset="0"/>
                <a:cs typeface="Calibri Light" panose="020F0302020204030204" pitchFamily="34" charset="0"/>
              </a:rPr>
              <a:t>Number of patients tested for HIV</a:t>
            </a:r>
          </a:p>
        </p:txBody>
      </p:sp>
      <p:sp>
        <p:nvSpPr>
          <p:cNvPr id="4" name="Title 1">
            <a:extLst>
              <a:ext uri="{FF2B5EF4-FFF2-40B4-BE49-F238E27FC236}">
                <a16:creationId xmlns:a16="http://schemas.microsoft.com/office/drawing/2014/main" id="{C52474DF-23B8-48D8-850B-4D36D8BC2422}"/>
              </a:ext>
            </a:extLst>
          </p:cNvPr>
          <p:cNvSpPr txBox="1">
            <a:spLocks/>
          </p:cNvSpPr>
          <p:nvPr/>
        </p:nvSpPr>
        <p:spPr>
          <a:xfrm>
            <a:off x="224443" y="248512"/>
            <a:ext cx="8753301" cy="465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1"/>
                </a:solidFill>
                <a:cs typeface="Calibri Light" panose="020F0302020204030204" pitchFamily="34" charset="0"/>
              </a:rPr>
              <a:t>Examples of visualizations: Line charts</a:t>
            </a:r>
          </a:p>
        </p:txBody>
      </p:sp>
    </p:spTree>
    <p:extLst>
      <p:ext uri="{BB962C8B-B14F-4D97-AF65-F5344CB8AC3E}">
        <p14:creationId xmlns:p14="http://schemas.microsoft.com/office/powerpoint/2010/main" val="3185682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6A9016-49A2-444F-ABB8-236D2A919490}"/>
              </a:ext>
            </a:extLst>
          </p:cNvPr>
          <p:cNvSpPr>
            <a:spLocks noGrp="1"/>
          </p:cNvSpPr>
          <p:nvPr>
            <p:ph type="title"/>
          </p:nvPr>
        </p:nvSpPr>
        <p:spPr>
          <a:xfrm>
            <a:off x="628650" y="951531"/>
            <a:ext cx="7886700" cy="739158"/>
          </a:xfrm>
          <a:noFill/>
        </p:spPr>
        <p:txBody>
          <a:bodyPr anchor="ctr"/>
          <a:lstStyle/>
          <a:p>
            <a:pPr algn="ctr"/>
            <a:r>
              <a:rPr lang="en-US" sz="2400" i="1" dirty="0">
                <a:solidFill>
                  <a:schemeClr val="tx1"/>
                </a:solidFill>
                <a:latin typeface="Calibri Light" panose="020F0302020204030204" pitchFamily="34" charset="0"/>
                <a:cs typeface="Calibri Light" panose="020F0302020204030204" pitchFamily="34" charset="0"/>
              </a:rPr>
              <a:t>Percentage of HIV-positive patients </a:t>
            </a:r>
            <a:r>
              <a:rPr lang="en-US" sz="2400" b="1" i="1" u="sng" dirty="0">
                <a:solidFill>
                  <a:schemeClr val="tx1"/>
                </a:solidFill>
                <a:latin typeface="Calibri Light" panose="020F0302020204030204" pitchFamily="34" charset="0"/>
                <a:cs typeface="Calibri Light" panose="020F0302020204030204" pitchFamily="34" charset="0"/>
              </a:rPr>
              <a:t>co-infected</a:t>
            </a:r>
            <a:r>
              <a:rPr lang="en-US" sz="2400" i="1" dirty="0">
                <a:solidFill>
                  <a:schemeClr val="tx1"/>
                </a:solidFill>
                <a:latin typeface="Calibri Light" panose="020F0302020204030204" pitchFamily="34" charset="0"/>
                <a:cs typeface="Calibri Light" panose="020F0302020204030204" pitchFamily="34" charset="0"/>
              </a:rPr>
              <a:t> with </a:t>
            </a:r>
            <a:br>
              <a:rPr lang="en-US" sz="2400" i="1" dirty="0">
                <a:solidFill>
                  <a:schemeClr val="tx1"/>
                </a:solidFill>
                <a:latin typeface="Calibri Light" panose="020F0302020204030204" pitchFamily="34" charset="0"/>
                <a:cs typeface="Calibri Light" panose="020F0302020204030204" pitchFamily="34" charset="0"/>
              </a:rPr>
            </a:br>
            <a:r>
              <a:rPr lang="en-US" sz="2400" i="1" dirty="0">
                <a:solidFill>
                  <a:schemeClr val="tx1"/>
                </a:solidFill>
                <a:latin typeface="Calibri Light" panose="020F0302020204030204" pitchFamily="34" charset="0"/>
                <a:cs typeface="Calibri Light" panose="020F0302020204030204" pitchFamily="34" charset="0"/>
              </a:rPr>
              <a:t>Cryptococcal Meningitis and Tuberculosis</a:t>
            </a:r>
          </a:p>
        </p:txBody>
      </p:sp>
      <p:grpSp>
        <p:nvGrpSpPr>
          <p:cNvPr id="5" name="Group 4">
            <a:extLst>
              <a:ext uri="{FF2B5EF4-FFF2-40B4-BE49-F238E27FC236}">
                <a16:creationId xmlns:a16="http://schemas.microsoft.com/office/drawing/2014/main" id="{E92C83C0-D5FF-4784-928C-70B591FC4C3D}"/>
              </a:ext>
            </a:extLst>
          </p:cNvPr>
          <p:cNvGrpSpPr/>
          <p:nvPr/>
        </p:nvGrpSpPr>
        <p:grpSpPr>
          <a:xfrm>
            <a:off x="6311900" y="6424633"/>
            <a:ext cx="2761475" cy="258428"/>
            <a:chOff x="6311900" y="6424633"/>
            <a:chExt cx="2761475" cy="258428"/>
          </a:xfrm>
        </p:grpSpPr>
        <p:sp>
          <p:nvSpPr>
            <p:cNvPr id="6" name="Rectangle 5">
              <a:extLst>
                <a:ext uri="{FF2B5EF4-FFF2-40B4-BE49-F238E27FC236}">
                  <a16:creationId xmlns:a16="http://schemas.microsoft.com/office/drawing/2014/main" id="{DF9D94DB-204F-42FE-AD0F-12315A6BFF67}"/>
                </a:ext>
              </a:extLst>
            </p:cNvPr>
            <p:cNvSpPr/>
            <p:nvPr/>
          </p:nvSpPr>
          <p:spPr>
            <a:xfrm>
              <a:off x="6311900" y="6424633"/>
              <a:ext cx="2635609" cy="258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462D8C6-4EAD-4D6B-B6CC-2BFA74ADB775}"/>
                </a:ext>
              </a:extLst>
            </p:cNvPr>
            <p:cNvGrpSpPr/>
            <p:nvPr/>
          </p:nvGrpSpPr>
          <p:grpSpPr>
            <a:xfrm>
              <a:off x="6439919" y="6444410"/>
              <a:ext cx="1379661" cy="230832"/>
              <a:chOff x="6439919" y="6444410"/>
              <a:chExt cx="1379661" cy="230832"/>
            </a:xfrm>
          </p:grpSpPr>
          <p:sp>
            <p:nvSpPr>
              <p:cNvPr id="14" name="Oval 13">
                <a:extLst>
                  <a:ext uri="{FF2B5EF4-FFF2-40B4-BE49-F238E27FC236}">
                    <a16:creationId xmlns:a16="http://schemas.microsoft.com/office/drawing/2014/main" id="{426096DC-0743-4913-9F54-EB30D1995B02}"/>
                  </a:ext>
                </a:extLst>
              </p:cNvPr>
              <p:cNvSpPr/>
              <p:nvPr/>
            </p:nvSpPr>
            <p:spPr>
              <a:xfrm>
                <a:off x="6439919" y="6498597"/>
                <a:ext cx="112466" cy="1124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180E63A-59B5-4B2E-9E06-D15E83ADAAAF}"/>
                  </a:ext>
                </a:extLst>
              </p:cNvPr>
              <p:cNvCxnSpPr/>
              <p:nvPr/>
            </p:nvCxnSpPr>
            <p:spPr>
              <a:xfrm>
                <a:off x="6518156" y="6555012"/>
                <a:ext cx="254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A1A94BD-DDE5-48A0-912D-57FE6D4FF9B1}"/>
                  </a:ext>
                </a:extLst>
              </p:cNvPr>
              <p:cNvSpPr txBox="1"/>
              <p:nvPr/>
            </p:nvSpPr>
            <p:spPr>
              <a:xfrm>
                <a:off x="6716034" y="6444410"/>
                <a:ext cx="1103546" cy="230832"/>
              </a:xfrm>
              <a:prstGeom prst="rect">
                <a:avLst/>
              </a:prstGeom>
              <a:noFill/>
            </p:spPr>
            <p:txBody>
              <a:bodyPr wrap="square" rtlCol="0">
                <a:spAutoFit/>
              </a:bodyPr>
              <a:lstStyle/>
              <a:p>
                <a:r>
                  <a:rPr lang="en-US" sz="900" i="1" dirty="0"/>
                  <a:t> CM co-infection</a:t>
                </a:r>
              </a:p>
            </p:txBody>
          </p:sp>
        </p:grpSp>
        <p:grpSp>
          <p:nvGrpSpPr>
            <p:cNvPr id="8" name="Group 7">
              <a:extLst>
                <a:ext uri="{FF2B5EF4-FFF2-40B4-BE49-F238E27FC236}">
                  <a16:creationId xmlns:a16="http://schemas.microsoft.com/office/drawing/2014/main" id="{DDE538C5-671F-4B79-8FEB-E01B115254F2}"/>
                </a:ext>
              </a:extLst>
            </p:cNvPr>
            <p:cNvGrpSpPr/>
            <p:nvPr/>
          </p:nvGrpSpPr>
          <p:grpSpPr>
            <a:xfrm>
              <a:off x="7693714" y="6439596"/>
              <a:ext cx="1379661" cy="230832"/>
              <a:chOff x="6439919" y="6444410"/>
              <a:chExt cx="1379661" cy="230832"/>
            </a:xfrm>
          </p:grpSpPr>
          <p:sp>
            <p:nvSpPr>
              <p:cNvPr id="11" name="Oval 10">
                <a:extLst>
                  <a:ext uri="{FF2B5EF4-FFF2-40B4-BE49-F238E27FC236}">
                    <a16:creationId xmlns:a16="http://schemas.microsoft.com/office/drawing/2014/main" id="{383E3B69-2195-4E00-9747-ED1E34871CFD}"/>
                  </a:ext>
                </a:extLst>
              </p:cNvPr>
              <p:cNvSpPr/>
              <p:nvPr/>
            </p:nvSpPr>
            <p:spPr>
              <a:xfrm>
                <a:off x="6439919" y="6498597"/>
                <a:ext cx="112466" cy="1124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CCE30FC-487B-4E05-A2E1-A25A369CCEB7}"/>
                  </a:ext>
                </a:extLst>
              </p:cNvPr>
              <p:cNvCxnSpPr/>
              <p:nvPr/>
            </p:nvCxnSpPr>
            <p:spPr>
              <a:xfrm>
                <a:off x="6518156" y="6555012"/>
                <a:ext cx="254644" cy="0"/>
              </a:xfrm>
              <a:prstGeom prst="line">
                <a:avLst/>
              </a:prstGeom>
              <a:ln w="12700">
                <a:solidFill>
                  <a:schemeClr val="accent4"/>
                </a:solidFill>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97C2A773-E747-4509-AB2F-40BF43A0B95A}"/>
                  </a:ext>
                </a:extLst>
              </p:cNvPr>
              <p:cNvSpPr txBox="1"/>
              <p:nvPr/>
            </p:nvSpPr>
            <p:spPr>
              <a:xfrm>
                <a:off x="6716034" y="6444410"/>
                <a:ext cx="1103546" cy="230832"/>
              </a:xfrm>
              <a:prstGeom prst="rect">
                <a:avLst/>
              </a:prstGeom>
              <a:noFill/>
            </p:spPr>
            <p:txBody>
              <a:bodyPr wrap="square" rtlCol="0">
                <a:spAutoFit/>
              </a:bodyPr>
              <a:lstStyle/>
              <a:p>
                <a:r>
                  <a:rPr lang="en-US" sz="900" i="1" dirty="0"/>
                  <a:t>TB co-infection</a:t>
                </a:r>
              </a:p>
            </p:txBody>
          </p:sp>
        </p:grpSp>
      </p:grpSp>
      <p:graphicFrame>
        <p:nvGraphicFramePr>
          <p:cNvPr id="17" name="Chart 16">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261743173"/>
              </p:ext>
            </p:extLst>
          </p:nvPr>
        </p:nvGraphicFramePr>
        <p:xfrm>
          <a:off x="321975" y="1488556"/>
          <a:ext cx="8655769" cy="4417913"/>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1">
            <a:extLst>
              <a:ext uri="{FF2B5EF4-FFF2-40B4-BE49-F238E27FC236}">
                <a16:creationId xmlns:a16="http://schemas.microsoft.com/office/drawing/2014/main" id="{3145F91E-36A6-402F-935E-4E6D3FF5C913}"/>
              </a:ext>
            </a:extLst>
          </p:cNvPr>
          <p:cNvSpPr txBox="1">
            <a:spLocks/>
          </p:cNvSpPr>
          <p:nvPr/>
        </p:nvSpPr>
        <p:spPr>
          <a:xfrm>
            <a:off x="224443" y="248512"/>
            <a:ext cx="8753301" cy="465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1"/>
                </a:solidFill>
                <a:cs typeface="Calibri Light" panose="020F0302020204030204" pitchFamily="34" charset="0"/>
              </a:rPr>
              <a:t>Examples of visualizations: Lollipop charts</a:t>
            </a:r>
          </a:p>
        </p:txBody>
      </p:sp>
    </p:spTree>
    <p:extLst>
      <p:ext uri="{BB962C8B-B14F-4D97-AF65-F5344CB8AC3E}">
        <p14:creationId xmlns:p14="http://schemas.microsoft.com/office/powerpoint/2010/main" val="260595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050621595"/>
              </p:ext>
            </p:extLst>
          </p:nvPr>
        </p:nvGraphicFramePr>
        <p:xfrm>
          <a:off x="252206" y="1637414"/>
          <a:ext cx="8891794" cy="455266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628650" y="1233377"/>
            <a:ext cx="7886700" cy="584790"/>
          </a:xfrm>
        </p:spPr>
        <p:txBody>
          <a:bodyPr anchor="ctr">
            <a:noAutofit/>
          </a:bodyPr>
          <a:lstStyle/>
          <a:p>
            <a:pPr algn="ctr"/>
            <a:r>
              <a:rPr lang="en-US" sz="2400" b="1" dirty="0">
                <a:solidFill>
                  <a:schemeClr val="tx1"/>
                </a:solidFill>
                <a:latin typeface="+mn-lt"/>
                <a:cs typeface="Calibri Light" panose="020F0302020204030204" pitchFamily="34" charset="0"/>
              </a:rPr>
              <a:t>HIV Positivity Yield by Gender and Age</a:t>
            </a:r>
            <a:endParaRPr lang="en-US" sz="2400" i="1" dirty="0">
              <a:solidFill>
                <a:schemeClr val="tx1"/>
              </a:solidFill>
              <a:latin typeface="+mn-lt"/>
              <a:cs typeface="Calibri Light" panose="020F0302020204030204" pitchFamily="34" charset="0"/>
            </a:endParaRPr>
          </a:p>
        </p:txBody>
      </p:sp>
      <p:sp>
        <p:nvSpPr>
          <p:cNvPr id="5" name="Title 1">
            <a:extLst>
              <a:ext uri="{FF2B5EF4-FFF2-40B4-BE49-F238E27FC236}">
                <a16:creationId xmlns:a16="http://schemas.microsoft.com/office/drawing/2014/main" id="{4E830556-B3E1-487F-8AFA-D2F152FA4299}"/>
              </a:ext>
            </a:extLst>
          </p:cNvPr>
          <p:cNvSpPr txBox="1">
            <a:spLocks/>
          </p:cNvSpPr>
          <p:nvPr/>
        </p:nvSpPr>
        <p:spPr>
          <a:xfrm>
            <a:off x="224443" y="435129"/>
            <a:ext cx="8753301" cy="465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1"/>
                </a:solidFill>
                <a:cs typeface="Calibri Light" panose="020F0302020204030204" pitchFamily="34" charset="0"/>
              </a:rPr>
              <a:t>Examples of visualizations: Looking at data split by age and sex</a:t>
            </a:r>
          </a:p>
        </p:txBody>
      </p:sp>
    </p:spTree>
    <p:extLst>
      <p:ext uri="{BB962C8B-B14F-4D97-AF65-F5344CB8AC3E}">
        <p14:creationId xmlns:p14="http://schemas.microsoft.com/office/powerpoint/2010/main" val="1653437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F481-3A4B-4666-96FF-2A8DA04421FF}"/>
              </a:ext>
            </a:extLst>
          </p:cNvPr>
          <p:cNvSpPr>
            <a:spLocks noGrp="1"/>
          </p:cNvSpPr>
          <p:nvPr>
            <p:ph type="title"/>
          </p:nvPr>
        </p:nvSpPr>
        <p:spPr>
          <a:xfrm>
            <a:off x="235245" y="248167"/>
            <a:ext cx="7886700" cy="1325563"/>
          </a:xfrm>
        </p:spPr>
        <p:txBody>
          <a:bodyPr/>
          <a:lstStyle/>
          <a:p>
            <a:r>
              <a:rPr lang="en-US" b="1" dirty="0">
                <a:solidFill>
                  <a:schemeClr val="accent1"/>
                </a:solidFill>
              </a:rPr>
              <a:t>Putting it all together: Developing an M&amp;E Plan</a:t>
            </a:r>
          </a:p>
        </p:txBody>
      </p:sp>
      <p:sp>
        <p:nvSpPr>
          <p:cNvPr id="6" name="Rectangle 5">
            <a:extLst>
              <a:ext uri="{FF2B5EF4-FFF2-40B4-BE49-F238E27FC236}">
                <a16:creationId xmlns:a16="http://schemas.microsoft.com/office/drawing/2014/main" id="{F4A24CEB-7E32-4533-B132-0DF1965EDDEA}"/>
              </a:ext>
            </a:extLst>
          </p:cNvPr>
          <p:cNvSpPr/>
          <p:nvPr/>
        </p:nvSpPr>
        <p:spPr>
          <a:xfrm>
            <a:off x="235246" y="1456795"/>
            <a:ext cx="3638254" cy="4154984"/>
          </a:xfrm>
          <a:prstGeom prst="rect">
            <a:avLst/>
          </a:prstGeom>
        </p:spPr>
        <p:txBody>
          <a:bodyPr wrap="square">
            <a:spAutoFit/>
          </a:bodyPr>
          <a:lstStyle/>
          <a:p>
            <a:r>
              <a:rPr lang="en-US" sz="2400" dirty="0">
                <a:solidFill>
                  <a:srgbClr val="202124"/>
                </a:solidFill>
              </a:rPr>
              <a:t>An M&amp;E Plan is a document that describes all the activities/ components within an M&amp;E system and serves as the main guide for monitoring a program. It comprises of all of the points we have covered in the previous slides and more. </a:t>
            </a:r>
            <a:endParaRPr lang="en-US" sz="2400" dirty="0"/>
          </a:p>
        </p:txBody>
      </p:sp>
      <p:sp>
        <p:nvSpPr>
          <p:cNvPr id="8" name="TextBox 7">
            <a:extLst>
              <a:ext uri="{FF2B5EF4-FFF2-40B4-BE49-F238E27FC236}">
                <a16:creationId xmlns:a16="http://schemas.microsoft.com/office/drawing/2014/main" id="{BD794DBA-B54A-4689-882C-F6998D44F2E4}"/>
              </a:ext>
            </a:extLst>
          </p:cNvPr>
          <p:cNvSpPr txBox="1"/>
          <p:nvPr/>
        </p:nvSpPr>
        <p:spPr>
          <a:xfrm>
            <a:off x="4397817" y="1178840"/>
            <a:ext cx="3898900" cy="400110"/>
          </a:xfrm>
          <a:prstGeom prst="rect">
            <a:avLst/>
          </a:prstGeom>
          <a:noFill/>
        </p:spPr>
        <p:txBody>
          <a:bodyPr wrap="square" rtlCol="0">
            <a:spAutoFit/>
          </a:bodyPr>
          <a:lstStyle/>
          <a:p>
            <a:pPr algn="ctr"/>
            <a:r>
              <a:rPr lang="en-US" sz="2000" b="1" i="1" dirty="0"/>
              <a:t>Components of an M&amp;E Plan</a:t>
            </a:r>
          </a:p>
        </p:txBody>
      </p:sp>
      <p:graphicFrame>
        <p:nvGraphicFramePr>
          <p:cNvPr id="9" name="Diagram 8">
            <a:extLst>
              <a:ext uri="{FF2B5EF4-FFF2-40B4-BE49-F238E27FC236}">
                <a16:creationId xmlns:a16="http://schemas.microsoft.com/office/drawing/2014/main" id="{EAAAF6CB-B63D-4180-81C8-2CA1BE61E5CA}"/>
              </a:ext>
            </a:extLst>
          </p:cNvPr>
          <p:cNvGraphicFramePr/>
          <p:nvPr>
            <p:extLst>
              <p:ext uri="{D42A27DB-BD31-4B8C-83A1-F6EECF244321}">
                <p14:modId xmlns:p14="http://schemas.microsoft.com/office/powerpoint/2010/main" val="4100124725"/>
              </p:ext>
            </p:extLst>
          </p:nvPr>
        </p:nvGraphicFramePr>
        <p:xfrm>
          <a:off x="4102100" y="1761525"/>
          <a:ext cx="43307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07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6508-9D0F-429C-AFA0-51DB57E4119B}"/>
              </a:ext>
            </a:extLst>
          </p:cNvPr>
          <p:cNvSpPr>
            <a:spLocks noGrp="1"/>
          </p:cNvSpPr>
          <p:nvPr>
            <p:ph type="title"/>
          </p:nvPr>
        </p:nvSpPr>
        <p:spPr>
          <a:xfrm>
            <a:off x="263951" y="195445"/>
            <a:ext cx="8573678" cy="605835"/>
          </a:xfrm>
        </p:spPr>
        <p:txBody>
          <a:bodyPr/>
          <a:lstStyle/>
          <a:p>
            <a:r>
              <a:rPr lang="en-US" sz="3200" b="1" dirty="0">
                <a:solidFill>
                  <a:schemeClr val="accent1"/>
                </a:solidFill>
              </a:rPr>
              <a:t>Matthew 11:2-5: A biblical example of M&amp;E</a:t>
            </a:r>
          </a:p>
        </p:txBody>
      </p:sp>
      <p:sp>
        <p:nvSpPr>
          <p:cNvPr id="3" name="Content Placeholder 2">
            <a:extLst>
              <a:ext uri="{FF2B5EF4-FFF2-40B4-BE49-F238E27FC236}">
                <a16:creationId xmlns:a16="http://schemas.microsoft.com/office/drawing/2014/main" id="{91256199-5D8B-4035-8415-83B1F331EE7C}"/>
              </a:ext>
            </a:extLst>
          </p:cNvPr>
          <p:cNvSpPr>
            <a:spLocks noGrp="1"/>
          </p:cNvSpPr>
          <p:nvPr>
            <p:ph idx="1"/>
          </p:nvPr>
        </p:nvSpPr>
        <p:spPr>
          <a:xfrm>
            <a:off x="306371" y="1029877"/>
            <a:ext cx="8531258" cy="4798245"/>
          </a:xfrm>
        </p:spPr>
        <p:txBody>
          <a:bodyPr/>
          <a:lstStyle/>
          <a:p>
            <a:pPr marL="0" indent="0">
              <a:lnSpc>
                <a:spcPct val="150000"/>
              </a:lnSpc>
              <a:spcBef>
                <a:spcPts val="1200"/>
              </a:spcBef>
              <a:buNone/>
            </a:pPr>
            <a:r>
              <a:rPr lang="en-US" sz="2400" i="1" dirty="0"/>
              <a:t>When John, who was in prison, heard about the works of  Christ, he sent his disciples to ask him, “Are you he who comes, or should we look for another?” Jesus replied, “Go and tell John the things which you hear and see: The blind receive their sight, the lame walk, the lepers are cleansed, the deaf hear, the dead are raised, and the good news is proclaimed to the poor.”</a:t>
            </a:r>
          </a:p>
          <a:p>
            <a:pPr marL="0" indent="0">
              <a:buNone/>
            </a:pPr>
            <a:endParaRPr lang="en-US" sz="2400" dirty="0"/>
          </a:p>
        </p:txBody>
      </p:sp>
    </p:spTree>
    <p:extLst>
      <p:ext uri="{BB962C8B-B14F-4D97-AF65-F5344CB8AC3E}">
        <p14:creationId xmlns:p14="http://schemas.microsoft.com/office/powerpoint/2010/main" val="34108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B6D3-0D96-4326-AA77-A6F5F27C551B}"/>
              </a:ext>
            </a:extLst>
          </p:cNvPr>
          <p:cNvSpPr>
            <a:spLocks noGrp="1"/>
          </p:cNvSpPr>
          <p:nvPr>
            <p:ph type="title"/>
          </p:nvPr>
        </p:nvSpPr>
        <p:spPr>
          <a:xfrm>
            <a:off x="251577" y="284673"/>
            <a:ext cx="8581337" cy="775517"/>
          </a:xfrm>
        </p:spPr>
        <p:txBody>
          <a:bodyPr/>
          <a:lstStyle/>
          <a:p>
            <a:r>
              <a:rPr lang="en-US" sz="3600" b="1" dirty="0">
                <a:solidFill>
                  <a:schemeClr val="accent1"/>
                </a:solidFill>
              </a:rPr>
              <a:t>Matthew 11:2-5: M&amp;E is nothing new!</a:t>
            </a:r>
            <a:endParaRPr lang="en-US" b="1" dirty="0">
              <a:solidFill>
                <a:schemeClr val="accent1"/>
              </a:solidFill>
            </a:endParaRPr>
          </a:p>
        </p:txBody>
      </p:sp>
      <p:sp>
        <p:nvSpPr>
          <p:cNvPr id="3" name="Content Placeholder 2">
            <a:extLst>
              <a:ext uri="{FF2B5EF4-FFF2-40B4-BE49-F238E27FC236}">
                <a16:creationId xmlns:a16="http://schemas.microsoft.com/office/drawing/2014/main" id="{1374A783-AEC5-408C-B35A-5E5B974D8717}"/>
              </a:ext>
            </a:extLst>
          </p:cNvPr>
          <p:cNvSpPr>
            <a:spLocks noGrp="1"/>
          </p:cNvSpPr>
          <p:nvPr>
            <p:ph idx="1"/>
          </p:nvPr>
        </p:nvSpPr>
        <p:spPr>
          <a:xfrm>
            <a:off x="251577" y="1055802"/>
            <a:ext cx="8044010" cy="4423577"/>
          </a:xfrm>
        </p:spPr>
        <p:txBody>
          <a:bodyPr/>
          <a:lstStyle/>
          <a:p>
            <a:pPr marL="0" indent="0">
              <a:lnSpc>
                <a:spcPct val="150000"/>
              </a:lnSpc>
              <a:buNone/>
            </a:pPr>
            <a:r>
              <a:rPr lang="en-US" sz="2400" dirty="0"/>
              <a:t>In our example…..</a:t>
            </a:r>
          </a:p>
          <a:p>
            <a:pPr marL="365760"/>
            <a:r>
              <a:rPr lang="en-US" sz="2400" dirty="0"/>
              <a:t>Who collected the data? </a:t>
            </a:r>
          </a:p>
          <a:p>
            <a:pPr marL="365760"/>
            <a:r>
              <a:rPr lang="en-US" sz="2400" dirty="0"/>
              <a:t>What data collection method(s) did they use? </a:t>
            </a:r>
          </a:p>
          <a:p>
            <a:pPr marL="365760"/>
            <a:r>
              <a:rPr lang="en-US" sz="2400" dirty="0"/>
              <a:t>Did they collect primary or secondary data?</a:t>
            </a:r>
          </a:p>
          <a:p>
            <a:pPr marL="365760"/>
            <a:r>
              <a:rPr lang="en-US" sz="2400" dirty="0"/>
              <a:t>What indicators were monitored to assess change? </a:t>
            </a:r>
          </a:p>
          <a:p>
            <a:pPr marL="365760"/>
            <a:r>
              <a:rPr lang="en-US" sz="2400" dirty="0"/>
              <a:t>Were they monitoring inputs, activities, outputs or outcomes?</a:t>
            </a:r>
          </a:p>
          <a:p>
            <a:pPr marL="365760"/>
            <a:r>
              <a:rPr lang="en-US" sz="2400" dirty="0"/>
              <a:t>Who was the main stakeholder interested in these data?</a:t>
            </a:r>
          </a:p>
          <a:p>
            <a:endParaRPr lang="en-US" dirty="0"/>
          </a:p>
        </p:txBody>
      </p:sp>
    </p:spTree>
    <p:extLst>
      <p:ext uri="{BB962C8B-B14F-4D97-AF65-F5344CB8AC3E}">
        <p14:creationId xmlns:p14="http://schemas.microsoft.com/office/powerpoint/2010/main" val="243177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93E94-2A7E-4131-BF94-FC7AE5C8F954}"/>
              </a:ext>
            </a:extLst>
          </p:cNvPr>
          <p:cNvPicPr>
            <a:picLocks noChangeAspect="1"/>
          </p:cNvPicPr>
          <p:nvPr/>
        </p:nvPicPr>
        <p:blipFill rotWithShape="1">
          <a:blip r:embed="rId2"/>
          <a:srcRect r="3962"/>
          <a:stretch/>
        </p:blipFill>
        <p:spPr>
          <a:xfrm>
            <a:off x="-1" y="-1"/>
            <a:ext cx="9144001" cy="6249971"/>
          </a:xfrm>
          <a:prstGeom prst="rect">
            <a:avLst/>
          </a:prstGeom>
        </p:spPr>
      </p:pic>
      <p:sp>
        <p:nvSpPr>
          <p:cNvPr id="6" name="Rectangle 5">
            <a:extLst>
              <a:ext uri="{FF2B5EF4-FFF2-40B4-BE49-F238E27FC236}">
                <a16:creationId xmlns:a16="http://schemas.microsoft.com/office/drawing/2014/main" id="{E9F3C359-91DE-43ED-8E9F-A528964BCFA2}"/>
              </a:ext>
            </a:extLst>
          </p:cNvPr>
          <p:cNvSpPr/>
          <p:nvPr/>
        </p:nvSpPr>
        <p:spPr>
          <a:xfrm>
            <a:off x="0" y="3338622"/>
            <a:ext cx="9144000" cy="1446028"/>
          </a:xfrm>
          <a:prstGeom prst="rect">
            <a:avLst/>
          </a:prstGeom>
          <a:solidFill>
            <a:schemeClr val="accent1">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latin typeface="+mj-lt"/>
                <a:cs typeface="Calibri Light" panose="020F0302020204030204" pitchFamily="34" charset="0"/>
              </a:rPr>
              <a:t>Thank you!</a:t>
            </a:r>
            <a:endParaRPr lang="en-US" sz="2000" b="1" i="1" dirty="0">
              <a:latin typeface="+mj-lt"/>
              <a:cs typeface="Calibri Light" panose="020F0302020204030204" pitchFamily="34" charset="0"/>
            </a:endParaRPr>
          </a:p>
        </p:txBody>
      </p:sp>
    </p:spTree>
    <p:extLst>
      <p:ext uri="{BB962C8B-B14F-4D97-AF65-F5344CB8AC3E}">
        <p14:creationId xmlns:p14="http://schemas.microsoft.com/office/powerpoint/2010/main" val="294503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67" y="1043125"/>
            <a:ext cx="8757501" cy="830997"/>
          </a:xfrm>
          <a:prstGeom prst="rect">
            <a:avLst/>
          </a:prstGeom>
        </p:spPr>
        <p:txBody>
          <a:bodyPr wrap="square">
            <a:spAutoFit/>
          </a:bodyPr>
          <a:lstStyle/>
          <a:p>
            <a:r>
              <a:rPr lang="en-US" sz="2400" b="1" i="1" dirty="0">
                <a:solidFill>
                  <a:schemeClr val="accent5">
                    <a:lumMod val="75000"/>
                  </a:schemeClr>
                </a:solidFill>
                <a:cs typeface="Calibri Light" panose="020F0302020204030204" pitchFamily="34" charset="0"/>
              </a:rPr>
              <a:t>Monitoring </a:t>
            </a:r>
            <a:r>
              <a:rPr lang="en-US" sz="2400" dirty="0">
                <a:solidFill>
                  <a:schemeClr val="accent5">
                    <a:lumMod val="75000"/>
                  </a:schemeClr>
                </a:solidFill>
                <a:cs typeface="Calibri Light" panose="020F0302020204030204" pitchFamily="34" charset="0"/>
              </a:rPr>
              <a:t>is the continual and systematic collection of routine data to measure progress towards program objectives. </a:t>
            </a:r>
          </a:p>
        </p:txBody>
      </p:sp>
      <p:sp>
        <p:nvSpPr>
          <p:cNvPr id="3" name="Title 1"/>
          <p:cNvSpPr txBox="1">
            <a:spLocks/>
          </p:cNvSpPr>
          <p:nvPr/>
        </p:nvSpPr>
        <p:spPr>
          <a:xfrm>
            <a:off x="94268" y="208387"/>
            <a:ext cx="7936992" cy="5992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1"/>
                </a:solidFill>
                <a:cs typeface="Calibri Light" panose="020F0302020204030204" pitchFamily="34" charset="0"/>
              </a:rPr>
              <a:t>Key terminologies: Monitoring</a:t>
            </a:r>
            <a:endParaRPr lang="en-US" sz="1800" dirty="0">
              <a:solidFill>
                <a:schemeClr val="accent1"/>
              </a:solidFill>
              <a:cs typeface="Calibri Light" panose="020F0302020204030204" pitchFamily="34" charset="0"/>
            </a:endParaRPr>
          </a:p>
        </p:txBody>
      </p:sp>
      <p:pic>
        <p:nvPicPr>
          <p:cNvPr id="4" name="Picture 3">
            <a:extLst>
              <a:ext uri="{FF2B5EF4-FFF2-40B4-BE49-F238E27FC236}">
                <a16:creationId xmlns:a16="http://schemas.microsoft.com/office/drawing/2014/main" id="{400BAA0D-6BD7-46AD-9B45-75AE430A16A7}"/>
              </a:ext>
            </a:extLst>
          </p:cNvPr>
          <p:cNvPicPr>
            <a:picLocks noChangeAspect="1"/>
          </p:cNvPicPr>
          <p:nvPr/>
        </p:nvPicPr>
        <p:blipFill>
          <a:blip r:embed="rId2"/>
          <a:stretch>
            <a:fillRect/>
          </a:stretch>
        </p:blipFill>
        <p:spPr>
          <a:xfrm>
            <a:off x="3353789" y="2352637"/>
            <a:ext cx="5790211" cy="3001788"/>
          </a:xfrm>
          <a:prstGeom prst="rect">
            <a:avLst/>
          </a:prstGeom>
        </p:spPr>
      </p:pic>
      <p:sp>
        <p:nvSpPr>
          <p:cNvPr id="5" name="Rectangle 4">
            <a:extLst>
              <a:ext uri="{FF2B5EF4-FFF2-40B4-BE49-F238E27FC236}">
                <a16:creationId xmlns:a16="http://schemas.microsoft.com/office/drawing/2014/main" id="{B5311A17-42C4-4643-B6D5-8BEC49C90C26}"/>
              </a:ext>
            </a:extLst>
          </p:cNvPr>
          <p:cNvSpPr/>
          <p:nvPr/>
        </p:nvSpPr>
        <p:spPr>
          <a:xfrm>
            <a:off x="136919" y="1968176"/>
            <a:ext cx="3337090" cy="3524042"/>
          </a:xfrm>
          <a:prstGeom prst="rect">
            <a:avLst/>
          </a:prstGeom>
        </p:spPr>
        <p:txBody>
          <a:bodyPr wrap="square">
            <a:spAutoFit/>
          </a:bodyPr>
          <a:lstStyle/>
          <a:p>
            <a:endParaRPr lang="en-US" sz="2300" dirty="0">
              <a:solidFill>
                <a:schemeClr val="accent5">
                  <a:lumMod val="75000"/>
                </a:schemeClr>
              </a:solidFill>
              <a:cs typeface="Calibri Light" panose="020F0302020204030204" pitchFamily="34" charset="0"/>
            </a:endParaRPr>
          </a:p>
          <a:p>
            <a:r>
              <a:rPr lang="en-US" sz="2000" dirty="0">
                <a:solidFill>
                  <a:schemeClr val="accent5">
                    <a:lumMod val="75000"/>
                  </a:schemeClr>
                </a:solidFill>
                <a:cs typeface="Calibri Light" panose="020F0302020204030204" pitchFamily="34" charset="0"/>
              </a:rPr>
              <a:t>Example questions that can be answered through monitoring data:  </a:t>
            </a:r>
          </a:p>
          <a:p>
            <a:pPr marL="365760" lvl="1" indent="-342900">
              <a:buFont typeface="Arial" panose="020B0604020202020204" pitchFamily="34" charset="0"/>
              <a:buChar char="•"/>
            </a:pPr>
            <a:r>
              <a:rPr lang="en-US" sz="2000" dirty="0">
                <a:solidFill>
                  <a:schemeClr val="accent5">
                    <a:lumMod val="75000"/>
                  </a:schemeClr>
                </a:solidFill>
                <a:cs typeface="Calibri Light" panose="020F0302020204030204" pitchFamily="34" charset="0"/>
              </a:rPr>
              <a:t>What is the program doing?</a:t>
            </a:r>
          </a:p>
          <a:p>
            <a:pPr marL="365760" lvl="1" indent="-342900">
              <a:buFont typeface="Arial" panose="020B0604020202020204" pitchFamily="34" charset="0"/>
              <a:buChar char="•"/>
            </a:pPr>
            <a:r>
              <a:rPr lang="en-US" sz="2000" dirty="0">
                <a:solidFill>
                  <a:schemeClr val="accent5">
                    <a:lumMod val="75000"/>
                  </a:schemeClr>
                </a:solidFill>
                <a:cs typeface="Calibri Light" panose="020F0302020204030204" pitchFamily="34" charset="0"/>
              </a:rPr>
              <a:t>Is the program reaching the intended population? </a:t>
            </a:r>
          </a:p>
          <a:p>
            <a:pPr marL="365760" lvl="1" indent="-342900">
              <a:buFont typeface="Arial" panose="020B0604020202020204" pitchFamily="34" charset="0"/>
              <a:buChar char="•"/>
            </a:pPr>
            <a:r>
              <a:rPr lang="en-US" sz="2000" dirty="0">
                <a:solidFill>
                  <a:schemeClr val="accent5">
                    <a:lumMod val="75000"/>
                  </a:schemeClr>
                </a:solidFill>
                <a:cs typeface="Calibri Light" panose="020F0302020204030204" pitchFamily="34" charset="0"/>
              </a:rPr>
              <a:t>Has the quality of services improved? </a:t>
            </a:r>
          </a:p>
          <a:p>
            <a:pPr marL="365760" lvl="1" indent="-342900">
              <a:buFont typeface="Arial" panose="020B0604020202020204" pitchFamily="34" charset="0"/>
              <a:buChar char="•"/>
            </a:pPr>
            <a:r>
              <a:rPr lang="en-US" sz="2000" dirty="0">
                <a:solidFill>
                  <a:schemeClr val="accent5">
                    <a:lumMod val="75000"/>
                  </a:schemeClr>
                </a:solidFill>
                <a:cs typeface="Calibri Light" panose="020F0302020204030204" pitchFamily="34" charset="0"/>
              </a:rPr>
              <a:t>Has capacity increased? </a:t>
            </a:r>
          </a:p>
        </p:txBody>
      </p:sp>
    </p:spTree>
    <p:extLst>
      <p:ext uri="{BB962C8B-B14F-4D97-AF65-F5344CB8AC3E}">
        <p14:creationId xmlns:p14="http://schemas.microsoft.com/office/powerpoint/2010/main" val="313736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68" y="1121225"/>
            <a:ext cx="8955463" cy="830997"/>
          </a:xfrm>
          <a:prstGeom prst="rect">
            <a:avLst/>
          </a:prstGeom>
        </p:spPr>
        <p:txBody>
          <a:bodyPr wrap="square">
            <a:spAutoFit/>
          </a:bodyPr>
          <a:lstStyle/>
          <a:p>
            <a:r>
              <a:rPr lang="en-US" sz="2400" b="1" i="1" dirty="0">
                <a:solidFill>
                  <a:schemeClr val="accent5">
                    <a:lumMod val="75000"/>
                  </a:schemeClr>
                </a:solidFill>
                <a:cs typeface="Calibri Light" panose="020F0302020204030204" pitchFamily="34" charset="0"/>
              </a:rPr>
              <a:t>Evaluation </a:t>
            </a:r>
            <a:r>
              <a:rPr lang="en-US" sz="2400" dirty="0">
                <a:solidFill>
                  <a:schemeClr val="accent5">
                    <a:lumMod val="75000"/>
                  </a:schemeClr>
                </a:solidFill>
                <a:cs typeface="Calibri Light" panose="020F0302020204030204" pitchFamily="34" charset="0"/>
              </a:rPr>
              <a:t>is the periodic, </a:t>
            </a:r>
            <a:r>
              <a:rPr lang="en-US" sz="2400" dirty="0">
                <a:cs typeface="Calibri Light" panose="020F0302020204030204" pitchFamily="34" charset="0"/>
              </a:rPr>
              <a:t>systematic assessment of the design, implementation and results of an ongoing or completed project. </a:t>
            </a:r>
            <a:endParaRPr lang="en-US" sz="2400" dirty="0">
              <a:solidFill>
                <a:schemeClr val="accent5">
                  <a:lumMod val="75000"/>
                </a:schemeClr>
              </a:solidFill>
              <a:cs typeface="Calibri Light" panose="020F0302020204030204" pitchFamily="34" charset="0"/>
            </a:endParaRPr>
          </a:p>
        </p:txBody>
      </p:sp>
      <p:sp>
        <p:nvSpPr>
          <p:cNvPr id="3" name="Title 1"/>
          <p:cNvSpPr txBox="1">
            <a:spLocks/>
          </p:cNvSpPr>
          <p:nvPr/>
        </p:nvSpPr>
        <p:spPr>
          <a:xfrm>
            <a:off x="94268" y="321509"/>
            <a:ext cx="7936992" cy="5992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1"/>
                </a:solidFill>
                <a:cs typeface="Calibri Light" panose="020F0302020204030204" pitchFamily="34" charset="0"/>
              </a:rPr>
              <a:t>Key terminologies: Evaluation</a:t>
            </a:r>
            <a:endParaRPr lang="en-US" sz="1800" dirty="0">
              <a:solidFill>
                <a:schemeClr val="accent1"/>
              </a:solidFill>
              <a:cs typeface="Calibri Light" panose="020F0302020204030204" pitchFamily="34" charset="0"/>
            </a:endParaRPr>
          </a:p>
        </p:txBody>
      </p:sp>
      <p:sp>
        <p:nvSpPr>
          <p:cNvPr id="4" name="Rectangle 3">
            <a:extLst>
              <a:ext uri="{FF2B5EF4-FFF2-40B4-BE49-F238E27FC236}">
                <a16:creationId xmlns:a16="http://schemas.microsoft.com/office/drawing/2014/main" id="{E020B22C-8F19-4CEB-91D3-B1DDEBF85B00}"/>
              </a:ext>
            </a:extLst>
          </p:cNvPr>
          <p:cNvSpPr/>
          <p:nvPr/>
        </p:nvSpPr>
        <p:spPr>
          <a:xfrm>
            <a:off x="94268" y="2152713"/>
            <a:ext cx="3365368" cy="3785652"/>
          </a:xfrm>
          <a:prstGeom prst="rect">
            <a:avLst/>
          </a:prstGeom>
        </p:spPr>
        <p:txBody>
          <a:bodyPr wrap="square">
            <a:spAutoFit/>
          </a:bodyPr>
          <a:lstStyle/>
          <a:p>
            <a:r>
              <a:rPr lang="en-US" sz="2000" dirty="0">
                <a:cs typeface="Calibri Light" panose="020F0302020204030204" pitchFamily="34" charset="0"/>
              </a:rPr>
              <a:t>Evaluation can answer: </a:t>
            </a:r>
          </a:p>
          <a:p>
            <a:pPr marL="365760" lvl="1" indent="-342900">
              <a:buFont typeface="Arial" panose="020B0604020202020204" pitchFamily="34" charset="0"/>
              <a:buChar char="•"/>
            </a:pPr>
            <a:r>
              <a:rPr lang="en-US" sz="2000" dirty="0"/>
              <a:t>What are the needs of the intended population?</a:t>
            </a:r>
          </a:p>
          <a:p>
            <a:pPr marL="365760" lvl="1" indent="-342900">
              <a:buFont typeface="Arial" panose="020B0604020202020204" pitchFamily="34" charset="0"/>
              <a:buChar char="•"/>
            </a:pPr>
            <a:r>
              <a:rPr lang="en-US" sz="2000" dirty="0"/>
              <a:t>What barriers do the intended population face?</a:t>
            </a:r>
          </a:p>
          <a:p>
            <a:pPr marL="365760" lvl="1" indent="-342900">
              <a:buFont typeface="Arial" panose="020B0604020202020204" pitchFamily="34" charset="0"/>
              <a:buChar char="•"/>
            </a:pPr>
            <a:r>
              <a:rPr lang="en-US" sz="2000" dirty="0">
                <a:solidFill>
                  <a:schemeClr val="accent5">
                    <a:lumMod val="75000"/>
                  </a:schemeClr>
                </a:solidFill>
                <a:cs typeface="Calibri Light" panose="020F0302020204030204" pitchFamily="34" charset="0"/>
              </a:rPr>
              <a:t>Was the program implemented as intended?</a:t>
            </a:r>
          </a:p>
          <a:p>
            <a:pPr marL="365760" lvl="1" indent="-342900">
              <a:buFont typeface="Arial" panose="020B0604020202020204" pitchFamily="34" charset="0"/>
              <a:buChar char="•"/>
            </a:pPr>
            <a:r>
              <a:rPr lang="en-US" sz="2000" dirty="0"/>
              <a:t>Can improved outcomes be attributed to program efforts?</a:t>
            </a:r>
            <a:endParaRPr lang="en-US" sz="2000" dirty="0">
              <a:solidFill>
                <a:schemeClr val="accent5">
                  <a:lumMod val="75000"/>
                </a:schemeClr>
              </a:solidFill>
              <a:cs typeface="Calibri Light" panose="020F0302020204030204" pitchFamily="34" charset="0"/>
            </a:endParaRPr>
          </a:p>
        </p:txBody>
      </p:sp>
      <p:pic>
        <p:nvPicPr>
          <p:cNvPr id="5" name="Picture 4">
            <a:extLst>
              <a:ext uri="{FF2B5EF4-FFF2-40B4-BE49-F238E27FC236}">
                <a16:creationId xmlns:a16="http://schemas.microsoft.com/office/drawing/2014/main" id="{55E7132C-BF5F-4982-9C27-D0F482E853A5}"/>
              </a:ext>
            </a:extLst>
          </p:cNvPr>
          <p:cNvPicPr>
            <a:picLocks noChangeAspect="1"/>
          </p:cNvPicPr>
          <p:nvPr/>
        </p:nvPicPr>
        <p:blipFill>
          <a:blip r:embed="rId3"/>
          <a:stretch>
            <a:fillRect/>
          </a:stretch>
        </p:blipFill>
        <p:spPr>
          <a:xfrm>
            <a:off x="3459636" y="2484616"/>
            <a:ext cx="5550678" cy="3121845"/>
          </a:xfrm>
          <a:prstGeom prst="rect">
            <a:avLst/>
          </a:prstGeom>
        </p:spPr>
      </p:pic>
    </p:spTree>
    <p:extLst>
      <p:ext uri="{BB962C8B-B14F-4D97-AF65-F5344CB8AC3E}">
        <p14:creationId xmlns:p14="http://schemas.microsoft.com/office/powerpoint/2010/main" val="254618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353" y="1365228"/>
            <a:ext cx="7984257" cy="4095046"/>
          </a:xfrm>
          <a:prstGeom prst="rect">
            <a:avLst/>
          </a:prstGeom>
          <a:ln w="76200">
            <a:solidFill>
              <a:schemeClr val="accent1"/>
            </a:solidFill>
          </a:ln>
        </p:spPr>
      </p:pic>
      <p:sp>
        <p:nvSpPr>
          <p:cNvPr id="5" name="Rectangle 4"/>
          <p:cNvSpPr/>
          <p:nvPr/>
        </p:nvSpPr>
        <p:spPr>
          <a:xfrm>
            <a:off x="262519" y="370505"/>
            <a:ext cx="8212505" cy="646331"/>
          </a:xfrm>
          <a:prstGeom prst="rect">
            <a:avLst/>
          </a:prstGeom>
        </p:spPr>
        <p:txBody>
          <a:bodyPr wrap="none">
            <a:spAutoFit/>
          </a:bodyPr>
          <a:lstStyle/>
          <a:p>
            <a:r>
              <a:rPr lang="en-US" sz="3600" b="1" dirty="0">
                <a:solidFill>
                  <a:schemeClr val="accent1"/>
                </a:solidFill>
                <a:latin typeface="+mj-lt"/>
                <a:cs typeface="Calibri Light" panose="020F0302020204030204" pitchFamily="34" charset="0"/>
              </a:rPr>
              <a:t>Differences between the </a:t>
            </a:r>
            <a:r>
              <a:rPr lang="en-US" sz="3600" b="1" u="sng" dirty="0">
                <a:solidFill>
                  <a:schemeClr val="accent1">
                    <a:lumMod val="75000"/>
                  </a:schemeClr>
                </a:solidFill>
                <a:latin typeface="+mj-lt"/>
                <a:cs typeface="Calibri Light" panose="020F0302020204030204" pitchFamily="34" charset="0"/>
              </a:rPr>
              <a:t>M</a:t>
            </a:r>
            <a:r>
              <a:rPr lang="en-US" sz="3600" b="1" dirty="0">
                <a:solidFill>
                  <a:schemeClr val="accent1"/>
                </a:solidFill>
                <a:latin typeface="+mj-lt"/>
                <a:cs typeface="Calibri Light" panose="020F0302020204030204" pitchFamily="34" charset="0"/>
              </a:rPr>
              <a:t> and the </a:t>
            </a:r>
            <a:r>
              <a:rPr lang="en-US" sz="3600" b="1" u="sng" dirty="0">
                <a:solidFill>
                  <a:schemeClr val="accent1">
                    <a:lumMod val="75000"/>
                  </a:schemeClr>
                </a:solidFill>
                <a:latin typeface="+mj-lt"/>
                <a:cs typeface="Calibri Light" panose="020F0302020204030204" pitchFamily="34" charset="0"/>
              </a:rPr>
              <a:t>E</a:t>
            </a:r>
            <a:endParaRPr lang="en-US" sz="3600" u="sng" dirty="0">
              <a:solidFill>
                <a:schemeClr val="accent1">
                  <a:lumMod val="75000"/>
                </a:schemeClr>
              </a:solidFill>
              <a:latin typeface="+mj-lt"/>
              <a:cs typeface="Calibri Light" panose="020F0302020204030204" pitchFamily="34" charset="0"/>
            </a:endParaRPr>
          </a:p>
        </p:txBody>
      </p:sp>
    </p:spTree>
    <p:extLst>
      <p:ext uri="{BB962C8B-B14F-4D97-AF65-F5344CB8AC3E}">
        <p14:creationId xmlns:p14="http://schemas.microsoft.com/office/powerpoint/2010/main" val="258776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282" y="1122768"/>
            <a:ext cx="8213969" cy="4893647"/>
          </a:xfrm>
          <a:prstGeom prst="rect">
            <a:avLst/>
          </a:prstGeom>
        </p:spPr>
        <p:txBody>
          <a:bodyPr wrap="square">
            <a:spAutoFit/>
          </a:bodyPr>
          <a:lstStyle/>
          <a:p>
            <a:pPr marL="514350" indent="-514350">
              <a:buFont typeface="+mj-lt"/>
              <a:buAutoNum type="arabicPeriod"/>
            </a:pPr>
            <a:r>
              <a:rPr lang="en-US" sz="2400" dirty="0">
                <a:cs typeface="Calibri Light" panose="020F0302020204030204" pitchFamily="34" charset="0"/>
              </a:rPr>
              <a:t>M&amp;E ensures that </a:t>
            </a:r>
            <a:r>
              <a:rPr lang="en-US" sz="2400" u="sng" dirty="0">
                <a:cs typeface="Calibri Light" panose="020F0302020204030204" pitchFamily="34" charset="0"/>
              </a:rPr>
              <a:t>activities</a:t>
            </a:r>
            <a:r>
              <a:rPr lang="en-US" sz="2400" dirty="0">
                <a:cs typeface="Calibri Light" panose="020F0302020204030204" pitchFamily="34" charset="0"/>
              </a:rPr>
              <a:t> are happening, </a:t>
            </a:r>
            <a:r>
              <a:rPr lang="en-US" sz="2400" u="sng" dirty="0">
                <a:cs typeface="Calibri Light" panose="020F0302020204030204" pitchFamily="34" charset="0"/>
              </a:rPr>
              <a:t>outputs</a:t>
            </a:r>
            <a:r>
              <a:rPr lang="en-US" sz="2400" dirty="0">
                <a:cs typeface="Calibri Light" panose="020F0302020204030204" pitchFamily="34" charset="0"/>
              </a:rPr>
              <a:t> are being produced, and </a:t>
            </a:r>
            <a:r>
              <a:rPr lang="en-US" sz="2400" u="sng" dirty="0">
                <a:cs typeface="Calibri Light" panose="020F0302020204030204" pitchFamily="34" charset="0"/>
              </a:rPr>
              <a:t>outcomes</a:t>
            </a:r>
            <a:r>
              <a:rPr lang="en-US" sz="2400" dirty="0">
                <a:cs typeface="Calibri Light" panose="020F0302020204030204" pitchFamily="34" charset="0"/>
              </a:rPr>
              <a:t> are being </a:t>
            </a:r>
            <a:r>
              <a:rPr lang="en-US" sz="2400" u="sng" dirty="0">
                <a:cs typeface="Calibri Light" panose="020F0302020204030204" pitchFamily="34" charset="0"/>
              </a:rPr>
              <a:t>tracked</a:t>
            </a:r>
            <a:r>
              <a:rPr lang="en-US" sz="2400" dirty="0">
                <a:cs typeface="Calibri Light" panose="020F0302020204030204" pitchFamily="34" charset="0"/>
              </a:rPr>
              <a:t> interventions/programs progress, </a:t>
            </a:r>
            <a:r>
              <a:rPr lang="en-US" sz="2400" i="1" dirty="0">
                <a:cs typeface="Calibri Light" panose="020F0302020204030204" pitchFamily="34" charset="0"/>
              </a:rPr>
              <a:t>vis-a-vis the intended targets</a:t>
            </a:r>
            <a:r>
              <a:rPr lang="en-US" sz="2400" dirty="0">
                <a:cs typeface="Calibri Light" panose="020F0302020204030204" pitchFamily="34" charset="0"/>
              </a:rPr>
              <a:t>.</a:t>
            </a:r>
          </a:p>
          <a:p>
            <a:pPr marL="514350" indent="-514350">
              <a:buAutoNum type="arabicPeriod"/>
            </a:pPr>
            <a:endParaRPr lang="en-US" sz="2400" dirty="0">
              <a:cs typeface="Calibri Light" panose="020F0302020204030204" pitchFamily="34" charset="0"/>
            </a:endParaRPr>
          </a:p>
          <a:p>
            <a:pPr marL="514350" indent="-514350">
              <a:buFontTx/>
              <a:buAutoNum type="arabicPeriod"/>
            </a:pPr>
            <a:r>
              <a:rPr lang="en-US" sz="2400" dirty="0">
                <a:cs typeface="Calibri Light" panose="020F0302020204030204" pitchFamily="34" charset="0"/>
              </a:rPr>
              <a:t>M&amp;E data are also a </a:t>
            </a:r>
            <a:r>
              <a:rPr lang="en-US" sz="2400" i="1" dirty="0">
                <a:cs typeface="Calibri Light" panose="020F0302020204030204" pitchFamily="34" charset="0"/>
              </a:rPr>
              <a:t>reporting requirement </a:t>
            </a:r>
            <a:r>
              <a:rPr lang="en-US" sz="2400" dirty="0">
                <a:cs typeface="Calibri Light" panose="020F0302020204030204" pitchFamily="34" charset="0"/>
              </a:rPr>
              <a:t>of most donors; results convince donors that their investments have been worthwhile or that alternative approaches should be considered.</a:t>
            </a:r>
          </a:p>
          <a:p>
            <a:pPr marL="457200" indent="-457200">
              <a:buFont typeface="+mj-lt"/>
              <a:buAutoNum type="arabicPeriod"/>
            </a:pPr>
            <a:endParaRPr lang="en-US" sz="2400" dirty="0">
              <a:cs typeface="Calibri Light" panose="020F0302020204030204" pitchFamily="34" charset="0"/>
            </a:endParaRPr>
          </a:p>
          <a:p>
            <a:pPr marL="457200" indent="-457200">
              <a:buFont typeface="+mj-lt"/>
              <a:buAutoNum type="arabicPeriod"/>
            </a:pPr>
            <a:r>
              <a:rPr lang="en-US" sz="2400" dirty="0">
                <a:cs typeface="Calibri Light" panose="020F0302020204030204" pitchFamily="34" charset="0"/>
              </a:rPr>
              <a:t>Looking at data critically helps organizations </a:t>
            </a:r>
            <a:r>
              <a:rPr lang="en-US" sz="2400" i="1" dirty="0">
                <a:cs typeface="Calibri Light" panose="020F0302020204030204" pitchFamily="34" charset="0"/>
              </a:rPr>
              <a:t>make informed decisions</a:t>
            </a:r>
            <a:r>
              <a:rPr lang="en-US" sz="2400" dirty="0">
                <a:cs typeface="Calibri Light" panose="020F0302020204030204" pitchFamily="34" charset="0"/>
              </a:rPr>
              <a:t> regarding program operations and services based on objective evidence.</a:t>
            </a:r>
          </a:p>
        </p:txBody>
      </p:sp>
      <p:sp>
        <p:nvSpPr>
          <p:cNvPr id="3" name="Title 1"/>
          <p:cNvSpPr txBox="1">
            <a:spLocks/>
          </p:cNvSpPr>
          <p:nvPr/>
        </p:nvSpPr>
        <p:spPr>
          <a:xfrm>
            <a:off x="243840" y="229155"/>
            <a:ext cx="8671658" cy="867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accent1"/>
                </a:solidFill>
                <a:cs typeface="Calibri Light" panose="020F0302020204030204" pitchFamily="34" charset="0"/>
              </a:rPr>
              <a:t>Why undertake M&amp;E?</a:t>
            </a:r>
            <a:endParaRPr lang="en-US" sz="2000" dirty="0">
              <a:solidFill>
                <a:schemeClr val="accent1"/>
              </a:solidFill>
              <a:cs typeface="Calibri Light" panose="020F0302020204030204" pitchFamily="34" charset="0"/>
            </a:endParaRPr>
          </a:p>
        </p:txBody>
      </p:sp>
    </p:spTree>
    <p:extLst>
      <p:ext uri="{BB962C8B-B14F-4D97-AF65-F5344CB8AC3E}">
        <p14:creationId xmlns:p14="http://schemas.microsoft.com/office/powerpoint/2010/main" val="24061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FE973-4D5E-442C-B406-39074D30E81B}"/>
              </a:ext>
            </a:extLst>
          </p:cNvPr>
          <p:cNvPicPr>
            <a:picLocks noChangeAspect="1"/>
          </p:cNvPicPr>
          <p:nvPr/>
        </p:nvPicPr>
        <p:blipFill>
          <a:blip r:embed="rId2"/>
          <a:stretch>
            <a:fillRect/>
          </a:stretch>
        </p:blipFill>
        <p:spPr>
          <a:xfrm>
            <a:off x="1290499" y="575035"/>
            <a:ext cx="6751538" cy="5369399"/>
          </a:xfrm>
          <a:prstGeom prst="rect">
            <a:avLst/>
          </a:prstGeom>
        </p:spPr>
      </p:pic>
    </p:spTree>
    <p:extLst>
      <p:ext uri="{BB962C8B-B14F-4D97-AF65-F5344CB8AC3E}">
        <p14:creationId xmlns:p14="http://schemas.microsoft.com/office/powerpoint/2010/main" val="322720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83C2-F345-4FE3-9945-E494E9728D45}"/>
              </a:ext>
            </a:extLst>
          </p:cNvPr>
          <p:cNvSpPr>
            <a:spLocks noGrp="1"/>
          </p:cNvSpPr>
          <p:nvPr>
            <p:ph type="title"/>
          </p:nvPr>
        </p:nvSpPr>
        <p:spPr>
          <a:xfrm>
            <a:off x="289285" y="372033"/>
            <a:ext cx="7886700" cy="860359"/>
          </a:xfrm>
        </p:spPr>
        <p:txBody>
          <a:bodyPr/>
          <a:lstStyle/>
          <a:p>
            <a:r>
              <a:rPr lang="en-US" b="1" dirty="0">
                <a:solidFill>
                  <a:schemeClr val="accent1"/>
                </a:solidFill>
              </a:rPr>
              <a:t>Linking program design to M&amp;E</a:t>
            </a:r>
          </a:p>
        </p:txBody>
      </p:sp>
      <p:sp>
        <p:nvSpPr>
          <p:cNvPr id="3" name="Content Placeholder 2">
            <a:extLst>
              <a:ext uri="{FF2B5EF4-FFF2-40B4-BE49-F238E27FC236}">
                <a16:creationId xmlns:a16="http://schemas.microsoft.com/office/drawing/2014/main" id="{5037DAE0-AF49-4B97-A7BD-659674BF9FF8}"/>
              </a:ext>
            </a:extLst>
          </p:cNvPr>
          <p:cNvSpPr>
            <a:spLocks noGrp="1"/>
          </p:cNvSpPr>
          <p:nvPr>
            <p:ph idx="1"/>
          </p:nvPr>
        </p:nvSpPr>
        <p:spPr>
          <a:xfrm>
            <a:off x="289285" y="1156321"/>
            <a:ext cx="8119424" cy="4575176"/>
          </a:xfrm>
        </p:spPr>
        <p:txBody>
          <a:bodyPr/>
          <a:lstStyle/>
          <a:p>
            <a:pPr>
              <a:spcBef>
                <a:spcPts val="1200"/>
              </a:spcBef>
            </a:pPr>
            <a:r>
              <a:rPr lang="en-US" sz="2400" dirty="0"/>
              <a:t>Ideally, </a:t>
            </a:r>
            <a:r>
              <a:rPr lang="en-US" sz="2400" i="1" dirty="0"/>
              <a:t>M&amp;E should be planned at the design stage </a:t>
            </a:r>
            <a:r>
              <a:rPr lang="en-US" sz="2400" dirty="0"/>
              <a:t>of a program. However, it is never too late to think about M&amp;E because it is critical to a program’s success!</a:t>
            </a:r>
          </a:p>
          <a:p>
            <a:pPr>
              <a:spcBef>
                <a:spcPts val="1200"/>
              </a:spcBef>
            </a:pPr>
            <a:r>
              <a:rPr lang="en-US" sz="2400" i="1" dirty="0"/>
              <a:t>M&amp;E should be aligned to the “pathway of change”</a:t>
            </a:r>
            <a:r>
              <a:rPr lang="en-US" sz="2400" dirty="0"/>
              <a:t> that is articulated at the design stage. This is frequently communicated through a framework or illustration of the change resulting from the intervention. These can include:</a:t>
            </a:r>
          </a:p>
          <a:p>
            <a:pPr lvl="1">
              <a:spcBef>
                <a:spcPts val="600"/>
              </a:spcBef>
            </a:pPr>
            <a:r>
              <a:rPr lang="en-US" sz="2000" dirty="0"/>
              <a:t>A theory of change</a:t>
            </a:r>
          </a:p>
          <a:p>
            <a:pPr lvl="1">
              <a:spcBef>
                <a:spcPts val="600"/>
              </a:spcBef>
            </a:pPr>
            <a:r>
              <a:rPr lang="en-US" sz="2000" dirty="0"/>
              <a:t>A results framework</a:t>
            </a:r>
          </a:p>
          <a:p>
            <a:pPr lvl="1">
              <a:spcBef>
                <a:spcPts val="600"/>
              </a:spcBef>
            </a:pPr>
            <a:r>
              <a:rPr lang="en-US" sz="2000" dirty="0"/>
              <a:t>A logical framework</a:t>
            </a:r>
          </a:p>
          <a:p>
            <a:pPr lvl="1">
              <a:spcBef>
                <a:spcPts val="600"/>
              </a:spcBef>
            </a:pPr>
            <a:r>
              <a:rPr lang="en-US" sz="2000" dirty="0"/>
              <a:t>A logic model</a:t>
            </a:r>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280986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9BE1D2-819D-4B35-8AE9-DBA743AF6CA2}"/>
              </a:ext>
            </a:extLst>
          </p:cNvPr>
          <p:cNvPicPr>
            <a:picLocks noChangeAspect="1"/>
          </p:cNvPicPr>
          <p:nvPr/>
        </p:nvPicPr>
        <p:blipFill>
          <a:blip r:embed="rId2"/>
          <a:stretch>
            <a:fillRect/>
          </a:stretch>
        </p:blipFill>
        <p:spPr>
          <a:xfrm>
            <a:off x="153846" y="733505"/>
            <a:ext cx="8858179" cy="5390990"/>
          </a:xfrm>
          <a:prstGeom prst="rect">
            <a:avLst/>
          </a:prstGeom>
        </p:spPr>
      </p:pic>
      <p:sp>
        <p:nvSpPr>
          <p:cNvPr id="3" name="Title 1"/>
          <p:cNvSpPr txBox="1">
            <a:spLocks/>
          </p:cNvSpPr>
          <p:nvPr/>
        </p:nvSpPr>
        <p:spPr>
          <a:xfrm>
            <a:off x="49823" y="76914"/>
            <a:ext cx="8962202" cy="111164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accent1"/>
                </a:solidFill>
                <a:cs typeface="Gisha" panose="020B0502040204020203" pitchFamily="34" charset="-79"/>
              </a:rPr>
              <a:t>Understanding a theory of change vs. a results framework vs. a logical framework</a:t>
            </a:r>
            <a:endParaRPr lang="en-US" sz="3200" dirty="0">
              <a:solidFill>
                <a:schemeClr val="accent1"/>
              </a:solidFill>
              <a:cs typeface="Gisha" panose="020B0502040204020203" pitchFamily="34" charset="-79"/>
            </a:endParaRPr>
          </a:p>
        </p:txBody>
      </p:sp>
    </p:spTree>
    <p:extLst>
      <p:ext uri="{BB962C8B-B14F-4D97-AF65-F5344CB8AC3E}">
        <p14:creationId xmlns:p14="http://schemas.microsoft.com/office/powerpoint/2010/main" val="2694474198"/>
      </p:ext>
    </p:extLst>
  </p:cSld>
  <p:clrMapOvr>
    <a:masterClrMapping/>
  </p:clrMapOvr>
</p:sld>
</file>

<file path=ppt/theme/theme1.xml><?xml version="1.0" encoding="utf-8"?>
<a:theme xmlns:a="http://schemas.openxmlformats.org/drawingml/2006/main" name="Office Theme">
  <a:themeElements>
    <a:clrScheme name="EGPAF">
      <a:dk1>
        <a:srgbClr val="000000"/>
      </a:dk1>
      <a:lt1>
        <a:srgbClr val="FFFFFF"/>
      </a:lt1>
      <a:dk2>
        <a:srgbClr val="44546A"/>
      </a:dk2>
      <a:lt2>
        <a:srgbClr val="E7E6E6"/>
      </a:lt2>
      <a:accent1>
        <a:srgbClr val="B03139"/>
      </a:accent1>
      <a:accent2>
        <a:srgbClr val="EA6E38"/>
      </a:accent2>
      <a:accent3>
        <a:srgbClr val="F6C75B"/>
      </a:accent3>
      <a:accent4>
        <a:srgbClr val="548C7E"/>
      </a:accent4>
      <a:accent5>
        <a:srgbClr val="3A3E3F"/>
      </a:accent5>
      <a:accent6>
        <a:srgbClr val="7FACB4"/>
      </a:accent6>
      <a:hlink>
        <a:srgbClr val="519DD1"/>
      </a:hlink>
      <a:folHlink>
        <a:srgbClr val="2446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GPAF">
    <a:dk1>
      <a:srgbClr val="000000"/>
    </a:dk1>
    <a:lt1>
      <a:srgbClr val="FFFFFF"/>
    </a:lt1>
    <a:dk2>
      <a:srgbClr val="44546A"/>
    </a:dk2>
    <a:lt2>
      <a:srgbClr val="E7E6E6"/>
    </a:lt2>
    <a:accent1>
      <a:srgbClr val="B03139"/>
    </a:accent1>
    <a:accent2>
      <a:srgbClr val="EA6E38"/>
    </a:accent2>
    <a:accent3>
      <a:srgbClr val="F6C75B"/>
    </a:accent3>
    <a:accent4>
      <a:srgbClr val="548C7E"/>
    </a:accent4>
    <a:accent5>
      <a:srgbClr val="3A3E3F"/>
    </a:accent5>
    <a:accent6>
      <a:srgbClr val="7FACB4"/>
    </a:accent6>
    <a:hlink>
      <a:srgbClr val="519DD1"/>
    </a:hlink>
    <a:folHlink>
      <a:srgbClr val="2446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BAF8D91D3BE84D98494D174352DE89" ma:contentTypeVersion="14" ma:contentTypeDescription="Create a new document." ma:contentTypeScope="" ma:versionID="27278e09ce6563ac69f252e8b5c3441e">
  <xsd:schema xmlns:xsd="http://www.w3.org/2001/XMLSchema" xmlns:xs="http://www.w3.org/2001/XMLSchema" xmlns:p="http://schemas.microsoft.com/office/2006/metadata/properties" xmlns:ns3="a343ffe8-a55f-493c-8fdf-1901bf26e463" xmlns:ns4="0579786a-1f45-402e-b56a-a81c78ac6018" targetNamespace="http://schemas.microsoft.com/office/2006/metadata/properties" ma:root="true" ma:fieldsID="38ecb8e88a83a5f72a37e3b1c367e368" ns3:_="" ns4:_="">
    <xsd:import namespace="a343ffe8-a55f-493c-8fdf-1901bf26e463"/>
    <xsd:import namespace="0579786a-1f45-402e-b56a-a81c78ac601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3ffe8-a55f-493c-8fdf-1901bf26e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79786a-1f45-402e-b56a-a81c78ac601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15F2D5-2DF0-4EEF-9D94-FE6CFBE68E2F}">
  <ds:schemaRefs>
    <ds:schemaRef ds:uri="http://schemas.microsoft.com/sharepoint/v3/contenttype/forms"/>
  </ds:schemaRefs>
</ds:datastoreItem>
</file>

<file path=customXml/itemProps2.xml><?xml version="1.0" encoding="utf-8"?>
<ds:datastoreItem xmlns:ds="http://schemas.openxmlformats.org/officeDocument/2006/customXml" ds:itemID="{2D957DD8-8BF3-4A2A-BBB0-CED84E177893}">
  <ds:schemaRefs>
    <ds:schemaRef ds:uri="a343ffe8-a55f-493c-8fdf-1901bf26e463"/>
    <ds:schemaRef ds:uri="http://purl.org/dc/elements/1.1/"/>
    <ds:schemaRef ds:uri="0579786a-1f45-402e-b56a-a81c78ac6018"/>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4533766-007A-49B8-ACB4-E4EF2FBAF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3ffe8-a55f-493c-8fdf-1901bf26e463"/>
    <ds:schemaRef ds:uri="0579786a-1f45-402e-b56a-a81c78ac6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4426</TotalTime>
  <Words>2513</Words>
  <Application>Microsoft Office PowerPoint</Application>
  <PresentationFormat>On-screen Show (4:3)</PresentationFormat>
  <Paragraphs>276</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Gisha</vt:lpstr>
      <vt:lpstr>Office Theme</vt:lpstr>
      <vt:lpstr>PowerPoint Presentation</vt:lpstr>
      <vt:lpstr>Learning objectives</vt:lpstr>
      <vt:lpstr>PowerPoint Presentation</vt:lpstr>
      <vt:lpstr>PowerPoint Presentation</vt:lpstr>
      <vt:lpstr>PowerPoint Presentation</vt:lpstr>
      <vt:lpstr>PowerPoint Presentation</vt:lpstr>
      <vt:lpstr>PowerPoint Presentation</vt:lpstr>
      <vt:lpstr>Linking program design to M&amp;E</vt:lpstr>
      <vt:lpstr>PowerPoint Presentation</vt:lpstr>
      <vt:lpstr>PowerPoint Presentation</vt:lpstr>
      <vt:lpstr>Understanding a logic model</vt:lpstr>
      <vt:lpstr>What might a logic model look like for FCI Priority 1?</vt:lpstr>
      <vt:lpstr>What are indicators?</vt:lpstr>
      <vt:lpstr>PowerPoint Presentation</vt:lpstr>
      <vt:lpstr>How can we create a SMART indicator for this outcome from our logic model?</vt:lpstr>
      <vt:lpstr>Data sources</vt:lpstr>
      <vt:lpstr>PowerPoint Presentation</vt:lpstr>
      <vt:lpstr>PowerPoint Presentation</vt:lpstr>
      <vt:lpstr>PowerPoint Presentation</vt:lpstr>
      <vt:lpstr>Data Visualization and Use</vt:lpstr>
      <vt:lpstr>PowerPoint Presentation</vt:lpstr>
      <vt:lpstr>Number of patients tested for HIV</vt:lpstr>
      <vt:lpstr>Percentage of HIV-positive patients co-infected with  Cryptococcal Meningitis and Tuberculosis</vt:lpstr>
      <vt:lpstr>HIV Positivity Yield by Gender and Age</vt:lpstr>
      <vt:lpstr>Putting it all together: Developing an M&amp;E Plan</vt:lpstr>
      <vt:lpstr>Matthew 11:2-5: A biblical example of M&amp;E</vt:lpstr>
      <vt:lpstr>Matthew 11:2-5: M&amp;E is nothing new!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Brosnan</dc:creator>
  <cp:lastModifiedBy>Shabbir Ismail</cp:lastModifiedBy>
  <cp:revision>126</cp:revision>
  <dcterms:created xsi:type="dcterms:W3CDTF">2020-01-24T15:30:08Z</dcterms:created>
  <dcterms:modified xsi:type="dcterms:W3CDTF">2022-05-18T00:20:56Z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0x010100C3BAF8D91D3BE84D98494D174352DE89</vt:lpwstr>
  </property>
  <property fmtid="{D5CDD505-2E9C-101B-9397-08002B2CF9AE}" pid="3" name="MSIP_Label_7b94a7b8-f06c-4dfe-bdcc-9b548fd58c31_Enabled">
    <vt:lpwstr>true</vt:lpwstr>
  </property>
  <property fmtid="{D5CDD505-2E9C-101B-9397-08002B2CF9AE}" pid="4" name="MSIP_Label_7b94a7b8-f06c-4dfe-bdcc-9b548fd58c31_SetDate">
    <vt:lpwstr>2022-05-13T20:30:05Z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fed17e90-7059-40b6-ab92-a87ca102f8bc</vt:lpwstr>
  </property>
  <property fmtid="{D5CDD505-2E9C-101B-9397-08002B2CF9AE}" pid="9" name="MSIP_Label_7b94a7b8-f06c-4dfe-bdcc-9b548fd58c31_ContentBits">
    <vt:lpwstr>0</vt:lpwstr>
  </property>
</Properties>
</file>