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5" r:id="rId2"/>
    <p:sldId id="262" r:id="rId3"/>
    <p:sldId id="271" r:id="rId4"/>
    <p:sldId id="272" r:id="rId5"/>
    <p:sldId id="268" r:id="rId6"/>
    <p:sldId id="276" r:id="rId7"/>
    <p:sldId id="279" r:id="rId8"/>
    <p:sldId id="263" r:id="rId9"/>
    <p:sldId id="274" r:id="rId10"/>
    <p:sldId id="258" r:id="rId11"/>
    <p:sldId id="260" r:id="rId12"/>
    <p:sldId id="277" r:id="rId13"/>
    <p:sldId id="278" r:id="rId14"/>
  </p:sldIdLst>
  <p:sldSz cx="12192000" cy="6858000"/>
  <p:notesSz cx="6858000" cy="9144000"/>
  <p:defaultTextStyle>
    <a:defPPr>
      <a:defRPr lang="en-ZM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/>
    <p:restoredTop sz="94667"/>
  </p:normalViewPr>
  <p:slideViewPr>
    <p:cSldViewPr snapToGrid="0" snapToObjects="1">
      <p:cViewPr varScale="1">
        <p:scale>
          <a:sx n="84" d="100"/>
          <a:sy n="84" d="100"/>
        </p:scale>
        <p:origin x="13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3EA1A-B3C2-6243-B041-4CEA17A437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ZM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5EF6F6-64C3-234F-8ECE-1C8BF9CE58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Z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A47CF0-0549-0C4B-B5A7-5CC85C0BC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A6842-6721-FD49-9534-BA9AC7FEC299}" type="datetimeFigureOut">
              <a:rPr lang="en-ZM" smtClean="0"/>
              <a:t>12/07/2020</a:t>
            </a:fld>
            <a:endParaRPr lang="en-Z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39ACA-4814-5444-9E83-761B6C29E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5FA13E-6A90-B646-9CC6-72705C33B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32A6A-2E86-DC47-BBC4-DAF7B547AB52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2681651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372D4-76D5-904A-B35A-A5D3F8CCE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ZM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6DCDAB-A9E1-AF41-BC5D-7B05D52940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Z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B47CEB-E10B-5A40-8745-618B0773B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A6842-6721-FD49-9534-BA9AC7FEC299}" type="datetimeFigureOut">
              <a:rPr lang="en-ZM" smtClean="0"/>
              <a:t>12/07/2020</a:t>
            </a:fld>
            <a:endParaRPr lang="en-Z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0D835E-CD40-B042-966D-8DFB2B003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CEBE2-D84A-414A-90EA-806C37F1F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32A6A-2E86-DC47-BBC4-DAF7B547AB52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3321360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943D4F-7189-8540-9B3D-8F83AF4D28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ZM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7A9BAC-6E4F-8249-93CD-55AFB7470F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Z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AE4DAE-217F-5144-86A8-CA9C72C21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A6842-6721-FD49-9534-BA9AC7FEC299}" type="datetimeFigureOut">
              <a:rPr lang="en-ZM" smtClean="0"/>
              <a:t>12/07/2020</a:t>
            </a:fld>
            <a:endParaRPr lang="en-Z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E826E-FDC9-6B4D-9767-211365C3C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1F5B06-4CB3-524A-87CA-89D105850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32A6A-2E86-DC47-BBC4-DAF7B547AB52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2394160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20EA4-2DBF-0F45-91ED-F8DC35F2C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Z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123A2F-AB9E-8B42-B34C-5EAEE148EE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Z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20A6F3-BF16-A64F-B894-95838C28F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A6842-6721-FD49-9534-BA9AC7FEC299}" type="datetimeFigureOut">
              <a:rPr lang="en-ZM" smtClean="0"/>
              <a:t>12/07/2020</a:t>
            </a:fld>
            <a:endParaRPr lang="en-Z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3BEAEC-265E-6048-BCB6-955F41A79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69AB9A-1AF9-3C48-BA19-7D18611A7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32A6A-2E86-DC47-BBC4-DAF7B547AB52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3772935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246F0-134A-5249-AC81-F4CB00724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Z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4D4882-A4BC-BE43-8B52-DBEBE1F81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ACFD2F-2368-9641-A1C9-85FD2E5C3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A6842-6721-FD49-9534-BA9AC7FEC299}" type="datetimeFigureOut">
              <a:rPr lang="en-ZM" smtClean="0"/>
              <a:t>12/07/2020</a:t>
            </a:fld>
            <a:endParaRPr lang="en-Z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17229-83F4-C44C-9720-46595D4BA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3751D-9032-B64B-B63C-ABE48B13C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32A6A-2E86-DC47-BBC4-DAF7B547AB52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1575153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E5CAA-0582-704B-8393-B7D6E864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Z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1B16E-EA13-A848-AE03-C5C56176BB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ZM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47C4C7-C2F9-484F-88EE-5FA4ED94CD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ZM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D378D0-BDC2-3D48-BD5A-F4FD01225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A6842-6721-FD49-9534-BA9AC7FEC299}" type="datetimeFigureOut">
              <a:rPr lang="en-ZM" smtClean="0"/>
              <a:t>12/07/2020</a:t>
            </a:fld>
            <a:endParaRPr lang="en-ZM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6C6828-6E13-2946-8519-E55243318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FB8676-2C1A-EB4E-A10C-5F0524DB6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32A6A-2E86-DC47-BBC4-DAF7B547AB52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3010187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A2124-124A-804A-A750-8636FEA69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Z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78B56D-F450-734B-B969-BB8DA7536D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8E4976-D91E-274F-BC68-90E8AB2225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ZM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963922-4A19-5248-9E9A-045A8731D3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6ACBFD-37FF-A347-AC16-92B7EEEF3F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ZM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59B7F5-8062-354B-80CD-4CD648A26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A6842-6721-FD49-9534-BA9AC7FEC299}" type="datetimeFigureOut">
              <a:rPr lang="en-ZM" smtClean="0"/>
              <a:t>12/07/2020</a:t>
            </a:fld>
            <a:endParaRPr lang="en-ZM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C08239-F4FB-7C42-AC5B-CA079F27B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856664-80D1-0048-BBC4-9FA62D09B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32A6A-2E86-DC47-BBC4-DAF7B547AB52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862128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6FBD8-5BFA-DD48-A332-7A298FCD4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ZM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BF3DD6-4F1E-BB4C-A798-77BC50C5D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A6842-6721-FD49-9534-BA9AC7FEC299}" type="datetimeFigureOut">
              <a:rPr lang="en-ZM" smtClean="0"/>
              <a:t>12/07/2020</a:t>
            </a:fld>
            <a:endParaRPr lang="en-ZM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B54870-877C-264B-AC16-DBB8A8D57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7AE75C-F9FC-974E-A5BD-5F9FE868E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32A6A-2E86-DC47-BBC4-DAF7B547AB52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3883835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F92AE2-6B28-7D48-AD26-802D9DBF1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A6842-6721-FD49-9534-BA9AC7FEC299}" type="datetimeFigureOut">
              <a:rPr lang="en-ZM" smtClean="0"/>
              <a:t>12/07/2020</a:t>
            </a:fld>
            <a:endParaRPr lang="en-ZM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B1F3C6-66B5-A14D-A890-2935EC90F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DEF3EF-BD67-F542-85F4-49D696768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32A6A-2E86-DC47-BBC4-DAF7B547AB52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3829731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ADAA3-EF4A-BF49-BC06-12E68CAA6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Z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2D808-07DC-6B40-84CF-FF0EF559B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ZM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98607D-D7A5-004A-87F5-8E4FF613AF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8F3070-60A7-E448-94DE-6B3448776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A6842-6721-FD49-9534-BA9AC7FEC299}" type="datetimeFigureOut">
              <a:rPr lang="en-ZM" smtClean="0"/>
              <a:t>12/07/2020</a:t>
            </a:fld>
            <a:endParaRPr lang="en-ZM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D0EABB-36C8-B64F-AF37-90BBFF016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F6CB8-7BD8-4C44-9469-6B22B3738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32A6A-2E86-DC47-BBC4-DAF7B547AB52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3719316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3EA22-E119-8641-9E3A-B03D9996D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ZM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77D607-926D-864F-A36E-CB175B2884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M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149F22-CDC4-C346-A1FF-E25DF8F113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D1AA9B-106B-AC47-A6CB-0EE257BB4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A6842-6721-FD49-9534-BA9AC7FEC299}" type="datetimeFigureOut">
              <a:rPr lang="en-ZM" smtClean="0"/>
              <a:t>12/07/2020</a:t>
            </a:fld>
            <a:endParaRPr lang="en-ZM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258607-E28C-DB47-B561-166A19ECD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M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EBC7A8-4A12-B742-A6A2-AFE3EFF84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32A6A-2E86-DC47-BBC4-DAF7B547AB52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4189738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C73032-F23D-8545-9652-50A87962B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Z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79E0A9-3442-E044-A1CE-46F3AD6722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Z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45181D-133F-8247-B690-404B476F24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A6842-6721-FD49-9534-BA9AC7FEC299}" type="datetimeFigureOut">
              <a:rPr lang="en-ZM" smtClean="0"/>
              <a:t>12/07/2020</a:t>
            </a:fld>
            <a:endParaRPr lang="en-Z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BA12C-8359-954A-BB7B-298BF7EBD9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4ED18-A6D4-0B4E-8792-0E190F6FD8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32A6A-2E86-DC47-BBC4-DAF7B547AB52}" type="slidenum">
              <a:rPr lang="en-ZM" smtClean="0"/>
              <a:t>‹#›</a:t>
            </a:fld>
            <a:endParaRPr lang="en-ZM"/>
          </a:p>
        </p:txBody>
      </p:sp>
    </p:spTree>
    <p:extLst>
      <p:ext uri="{BB962C8B-B14F-4D97-AF65-F5344CB8AC3E}">
        <p14:creationId xmlns:p14="http://schemas.microsoft.com/office/powerpoint/2010/main" val="3559090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ZM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E5D29-7FF8-2D41-AB06-3950CFC85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4040" y="2245810"/>
            <a:ext cx="5699760" cy="13557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b="1" i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Hope and challenges in working within informal settlements</a:t>
            </a:r>
            <a:endParaRPr lang="en-US" sz="34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29" name="Content Placeholder 1028">
            <a:extLst>
              <a:ext uri="{FF2B5EF4-FFF2-40B4-BE49-F238E27FC236}">
                <a16:creationId xmlns:a16="http://schemas.microsoft.com/office/drawing/2014/main" id="{B5924717-0F0C-4DDD-ADA8-478CDE938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4040" y="3608516"/>
            <a:ext cx="5699760" cy="91111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Martin Kapenda</a:t>
            </a:r>
          </a:p>
          <a:p>
            <a:pPr marL="0" indent="0" algn="ctr">
              <a:buNone/>
            </a:pPr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Zambia</a:t>
            </a:r>
          </a:p>
        </p:txBody>
      </p:sp>
      <p:sp>
        <p:nvSpPr>
          <p:cNvPr id="72" name="Freeform 17">
            <a:extLst>
              <a:ext uri="{FF2B5EF4-FFF2-40B4-BE49-F238E27FC236}">
                <a16:creationId xmlns:a16="http://schemas.microsoft.com/office/drawing/2014/main" id="{41F18803-BE79-4916-AE6B-5DE238B36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566160" y="0"/>
            <a:ext cx="8625840" cy="2130951"/>
          </a:xfrm>
          <a:custGeom>
            <a:avLst/>
            <a:gdLst>
              <a:gd name="connsiteX0" fmla="*/ 0 w 8663110"/>
              <a:gd name="connsiteY0" fmla="*/ 0 h 2130951"/>
              <a:gd name="connsiteX1" fmla="*/ 819150 w 8663110"/>
              <a:gd name="connsiteY1" fmla="*/ 0 h 2130951"/>
              <a:gd name="connsiteX2" fmla="*/ 1028700 w 8663110"/>
              <a:gd name="connsiteY2" fmla="*/ 0 h 2130951"/>
              <a:gd name="connsiteX3" fmla="*/ 4187970 w 8663110"/>
              <a:gd name="connsiteY3" fmla="*/ 0 h 2130951"/>
              <a:gd name="connsiteX4" fmla="*/ 4400550 w 8663110"/>
              <a:gd name="connsiteY4" fmla="*/ 0 h 2130951"/>
              <a:gd name="connsiteX5" fmla="*/ 5262791 w 8663110"/>
              <a:gd name="connsiteY5" fmla="*/ 0 h 2130951"/>
              <a:gd name="connsiteX6" fmla="*/ 5262791 w 8663110"/>
              <a:gd name="connsiteY6" fmla="*/ 478 h 2130951"/>
              <a:gd name="connsiteX7" fmla="*/ 8663110 w 8663110"/>
              <a:gd name="connsiteY7" fmla="*/ 478 h 2130951"/>
              <a:gd name="connsiteX8" fmla="*/ 7676422 w 8663110"/>
              <a:gd name="connsiteY8" fmla="*/ 2130951 h 2130951"/>
              <a:gd name="connsiteX9" fmla="*/ 4400550 w 8663110"/>
              <a:gd name="connsiteY9" fmla="*/ 2130951 h 2130951"/>
              <a:gd name="connsiteX10" fmla="*/ 4187970 w 8663110"/>
              <a:gd name="connsiteY10" fmla="*/ 2130951 h 2130951"/>
              <a:gd name="connsiteX11" fmla="*/ 1028700 w 8663110"/>
              <a:gd name="connsiteY11" fmla="*/ 2130951 h 2130951"/>
              <a:gd name="connsiteX12" fmla="*/ 819150 w 8663110"/>
              <a:gd name="connsiteY12" fmla="*/ 2130951 h 2130951"/>
              <a:gd name="connsiteX13" fmla="*/ 0 w 8663110"/>
              <a:gd name="connsiteY13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63110" h="2130951">
                <a:moveTo>
                  <a:pt x="0" y="0"/>
                </a:moveTo>
                <a:lnTo>
                  <a:pt x="819150" y="0"/>
                </a:lnTo>
                <a:lnTo>
                  <a:pt x="1028700" y="0"/>
                </a:lnTo>
                <a:lnTo>
                  <a:pt x="4187970" y="0"/>
                </a:lnTo>
                <a:lnTo>
                  <a:pt x="4400550" y="0"/>
                </a:lnTo>
                <a:lnTo>
                  <a:pt x="5262791" y="0"/>
                </a:lnTo>
                <a:lnTo>
                  <a:pt x="5262791" y="478"/>
                </a:lnTo>
                <a:lnTo>
                  <a:pt x="8663110" y="478"/>
                </a:lnTo>
                <a:lnTo>
                  <a:pt x="7676422" y="2130951"/>
                </a:lnTo>
                <a:lnTo>
                  <a:pt x="4400550" y="2130951"/>
                </a:lnTo>
                <a:lnTo>
                  <a:pt x="4187970" y="2130951"/>
                </a:lnTo>
                <a:lnTo>
                  <a:pt x="1028700" y="2130951"/>
                </a:lnTo>
                <a:lnTo>
                  <a:pt x="819150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546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18">
            <a:extLst>
              <a:ext uri="{FF2B5EF4-FFF2-40B4-BE49-F238E27FC236}">
                <a16:creationId xmlns:a16="http://schemas.microsoft.com/office/drawing/2014/main" id="{C15229F3-7A2E-4558-98FE-7A5F69409D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162" y="4683319"/>
            <a:ext cx="6488837" cy="2174681"/>
          </a:xfrm>
          <a:custGeom>
            <a:avLst/>
            <a:gdLst>
              <a:gd name="connsiteX0" fmla="*/ 0 w 6516874"/>
              <a:gd name="connsiteY0" fmla="*/ 0 h 2174681"/>
              <a:gd name="connsiteX1" fmla="*/ 819150 w 6516874"/>
              <a:gd name="connsiteY1" fmla="*/ 0 h 2174681"/>
              <a:gd name="connsiteX2" fmla="*/ 1038225 w 6516874"/>
              <a:gd name="connsiteY2" fmla="*/ 0 h 2174681"/>
              <a:gd name="connsiteX3" fmla="*/ 6516874 w 6516874"/>
              <a:gd name="connsiteY3" fmla="*/ 0 h 2174681"/>
              <a:gd name="connsiteX4" fmla="*/ 5509712 w 6516874"/>
              <a:gd name="connsiteY4" fmla="*/ 2174681 h 2174681"/>
              <a:gd name="connsiteX5" fmla="*/ 1038225 w 6516874"/>
              <a:gd name="connsiteY5" fmla="*/ 2174681 h 2174681"/>
              <a:gd name="connsiteX6" fmla="*/ 947987 w 6516874"/>
              <a:gd name="connsiteY6" fmla="*/ 2174681 h 2174681"/>
              <a:gd name="connsiteX7" fmla="*/ 819150 w 6516874"/>
              <a:gd name="connsiteY7" fmla="*/ 2174681 h 2174681"/>
              <a:gd name="connsiteX8" fmla="*/ 0 w 6516874"/>
              <a:gd name="connsiteY8" fmla="*/ 2174681 h 217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16874" h="2174681">
                <a:moveTo>
                  <a:pt x="0" y="0"/>
                </a:moveTo>
                <a:lnTo>
                  <a:pt x="819150" y="0"/>
                </a:lnTo>
                <a:lnTo>
                  <a:pt x="1038225" y="0"/>
                </a:lnTo>
                <a:lnTo>
                  <a:pt x="6516874" y="0"/>
                </a:lnTo>
                <a:lnTo>
                  <a:pt x="5509712" y="2174681"/>
                </a:lnTo>
                <a:lnTo>
                  <a:pt x="1038225" y="2174681"/>
                </a:lnTo>
                <a:lnTo>
                  <a:pt x="947987" y="2174681"/>
                </a:lnTo>
                <a:lnTo>
                  <a:pt x="819150" y="2174681"/>
                </a:lnTo>
                <a:lnTo>
                  <a:pt x="0" y="2174681"/>
                </a:lnTo>
                <a:close/>
              </a:path>
            </a:pathLst>
          </a:custGeom>
          <a:solidFill>
            <a:srgbClr val="4A4A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5" name="Picture 1" descr="page2image5901376">
            <a:extLst>
              <a:ext uri="{FF2B5EF4-FFF2-40B4-BE49-F238E27FC236}">
                <a16:creationId xmlns:a16="http://schemas.microsoft.com/office/drawing/2014/main" id="{CFABD8FD-BD66-6746-9821-4E24F184CE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92" r="3" b="5394"/>
          <a:stretch/>
        </p:blipFill>
        <p:spPr bwMode="auto">
          <a:xfrm>
            <a:off x="20" y="3493008"/>
            <a:ext cx="6519814" cy="3364992"/>
          </a:xfrm>
          <a:custGeom>
            <a:avLst/>
            <a:gdLst/>
            <a:ahLst/>
            <a:cxnLst/>
            <a:rect l="l" t="t" r="r" b="b"/>
            <a:pathLst>
              <a:path w="6519834" h="3364992">
                <a:moveTo>
                  <a:pt x="0" y="0"/>
                </a:moveTo>
                <a:lnTo>
                  <a:pt x="4961402" y="0"/>
                </a:lnTo>
                <a:lnTo>
                  <a:pt x="6519834" y="3364992"/>
                </a:lnTo>
                <a:lnTo>
                  <a:pt x="0" y="33649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332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3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25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4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80478A-322E-E147-B67F-9D8CB7616C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r="36224" b="-2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5384EF-664A-B64B-AD24-1719F4C3A814}"/>
              </a:ext>
            </a:extLst>
          </p:cNvPr>
          <p:cNvSpPr txBox="1"/>
          <p:nvPr/>
        </p:nvSpPr>
        <p:spPr>
          <a:xfrm>
            <a:off x="5614876" y="907232"/>
            <a:ext cx="6089444" cy="51537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000000"/>
                </a:solidFill>
              </a:rPr>
              <a:t>Faith leaders can inspire change by: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0000"/>
                </a:solidFill>
              </a:rPr>
              <a:t>Inspiring communities towards the common good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0000"/>
                </a:solidFill>
              </a:rPr>
              <a:t>Providing the right information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0000"/>
                </a:solidFill>
              </a:rPr>
              <a:t>Networking with outsiders</a:t>
            </a:r>
          </a:p>
        </p:txBody>
      </p:sp>
    </p:spTree>
    <p:extLst>
      <p:ext uri="{BB962C8B-B14F-4D97-AF65-F5344CB8AC3E}">
        <p14:creationId xmlns:p14="http://schemas.microsoft.com/office/powerpoint/2010/main" val="2402668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506377-AEF4-7C46-A63B-16AF4EDCF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691889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kern="1200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As a Faith </a:t>
            </a:r>
            <a:r>
              <a:rPr lang="en-ZM" sz="3200" b="1" dirty="0">
                <a:solidFill>
                  <a:schemeClr val="accent4"/>
                </a:solidFill>
              </a:rPr>
              <a:t>You need to speak up for the victims of COVID-19 in informal Settlements</a:t>
            </a:r>
            <a:br>
              <a:rPr lang="en-ZM" sz="3200" b="1" dirty="0"/>
            </a:br>
            <a:endParaRPr lang="en-US" sz="32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947D7-F548-6B43-A49A-9765CB100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4300" y="311449"/>
            <a:ext cx="6470650" cy="6021089"/>
          </a:xfrm>
        </p:spPr>
        <p:txBody>
          <a:bodyPr vert="horz" wrap="square" lIns="91440" tIns="45720" rIns="91440" bIns="45720" rtlCol="0" anchor="t">
            <a:normAutofit/>
          </a:bodyPr>
          <a:lstStyle/>
          <a:p>
            <a:endParaRPr lang="en-GB" sz="2000" dirty="0"/>
          </a:p>
          <a:p>
            <a:pPr lvl="0"/>
            <a:r>
              <a:rPr lang="en-GB" sz="2000" dirty="0"/>
              <a:t>Women + children in abusive relationship are exposed to more violence; </a:t>
            </a:r>
            <a:endParaRPr lang="en-ZM" sz="2000" dirty="0"/>
          </a:p>
          <a:p>
            <a:pPr lvl="0"/>
            <a:r>
              <a:rPr lang="en-GB" sz="2000" dirty="0"/>
              <a:t>Women during lockdowns may have less contact with family and friends who may provide support and protection from violence. </a:t>
            </a:r>
            <a:endParaRPr lang="en-ZM" sz="2000" dirty="0"/>
          </a:p>
          <a:p>
            <a:pPr lvl="0"/>
            <a:r>
              <a:rPr lang="en-GB" sz="2000" dirty="0"/>
              <a:t>Women are continuing to bear the brunt of increased care work during this pandemic </a:t>
            </a:r>
            <a:endParaRPr lang="en-ZM" sz="2000" dirty="0"/>
          </a:p>
          <a:p>
            <a:pPr lvl="0"/>
            <a:r>
              <a:rPr lang="en-GB" sz="2000" dirty="0"/>
              <a:t>Disruption of livelihoods and ability to earn a living will put more women at greater risk for experiencing economic abuse</a:t>
            </a:r>
            <a:endParaRPr lang="en-ZM" sz="2000" dirty="0"/>
          </a:p>
          <a:p>
            <a:pPr lvl="0"/>
            <a:r>
              <a:rPr lang="en-GB" sz="2000" dirty="0"/>
              <a:t>COVID 19 restrictions are being abused by perpetrators to exercise power and control over their partners</a:t>
            </a:r>
            <a:endParaRPr lang="en-ZM" sz="2000" dirty="0"/>
          </a:p>
          <a:p>
            <a:pPr lvl="0"/>
            <a:r>
              <a:rPr lang="en-GB" sz="2000" dirty="0"/>
              <a:t>Perpetrators are taking advantage of COVID-19 to control and stigmatise women and children </a:t>
            </a:r>
            <a:endParaRPr lang="en-ZM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27546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4"/>
              </a:gs>
              <a:gs pos="25000">
                <a:schemeClr val="accent4"/>
              </a:gs>
              <a:gs pos="94000">
                <a:schemeClr val="accent2"/>
              </a:gs>
              <a:gs pos="100000">
                <a:schemeClr val="accent2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CB8A7-F95D-DB48-BA19-E768242AF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269397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ZM" sz="4400" b="1" dirty="0">
                <a:solidFill>
                  <a:srgbClr val="000000"/>
                </a:solidFill>
              </a:rPr>
              <a:t>The </a:t>
            </a:r>
            <a:r>
              <a:rPr lang="en-US" sz="4400" b="1" dirty="0">
                <a:solidFill>
                  <a:srgbClr val="000000"/>
                </a:solidFill>
              </a:rPr>
              <a:t>increased</a:t>
            </a:r>
            <a:r>
              <a:rPr lang="en-ZM" sz="4400" b="1" dirty="0">
                <a:solidFill>
                  <a:srgbClr val="000000"/>
                </a:solidFill>
              </a:rPr>
              <a:t> violence that women and children are facing during the current COVID-19 crisis cannot be ignored </a:t>
            </a:r>
            <a:r>
              <a:rPr lang="en-US" sz="4400" b="1" dirty="0">
                <a:solidFill>
                  <a:srgbClr val="000000"/>
                </a:solidFill>
              </a:rPr>
              <a:t>– 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rgbClr val="000000"/>
                </a:solidFill>
              </a:rPr>
              <a:t>Faith leaders can raise they voices to change the conversation and course of action for women and children at risk of violence</a:t>
            </a:r>
            <a:r>
              <a:rPr lang="en-ZM" sz="4400" b="1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6166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C91E7-D0FF-EE4F-954A-6E54078E8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2278173"/>
            <a:ext cx="6467867" cy="345061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ZM" sz="9600" dirty="0"/>
              <a:t>Thank You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Handshake">
            <a:extLst>
              <a:ext uri="{FF2B5EF4-FFF2-40B4-BE49-F238E27FC236}">
                <a16:creationId xmlns:a16="http://schemas.microsoft.com/office/drawing/2014/main" id="{961E7DCD-0A72-40DA-B47A-EE9E46F08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513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D62F072-60A3-D143-8BD8-1F4A7BFB9A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905" r="22149" b="2186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62CED7-C8AE-134D-BBCD-6605F9A51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 anchorCtr="1">
            <a:normAutofit/>
          </a:bodyPr>
          <a:lstStyle/>
          <a:p>
            <a:pPr algn="ctr"/>
            <a:r>
              <a:rPr lang="en-US" b="1" dirty="0"/>
              <a:t>The informal settlement is a site of multilayered crisis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9874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3A58148-D452-4F6F-A2FE-EED968DE1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386463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01F9C2-2F52-964F-8935-3F84D5792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808" y="1438279"/>
            <a:ext cx="3197013" cy="2743200"/>
          </a:xfrm>
        </p:spPr>
        <p:txBody>
          <a:bodyPr anchor="t">
            <a:normAutofit/>
          </a:bodyPr>
          <a:lstStyle/>
          <a:p>
            <a:pPr algn="ctr"/>
            <a:r>
              <a:rPr lang="en-ZM" sz="4800" b="1" dirty="0">
                <a:solidFill>
                  <a:schemeClr val="bg1"/>
                </a:solidFill>
              </a:rPr>
              <a:t>The Status of Informal Settlements</a:t>
            </a:r>
          </a:p>
        </p:txBody>
      </p:sp>
      <p:pic>
        <p:nvPicPr>
          <p:cNvPr id="7" name="Graphic 6" descr="Water">
            <a:extLst>
              <a:ext uri="{FF2B5EF4-FFF2-40B4-BE49-F238E27FC236}">
                <a16:creationId xmlns:a16="http://schemas.microsoft.com/office/drawing/2014/main" id="{1B8529CE-8A22-46B5-A7E6-946752886F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75115" y="4731443"/>
            <a:ext cx="914400" cy="9144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5C2D7-B3CC-AA4A-A60C-9B2A5AC7A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4630" y="641614"/>
            <a:ext cx="8144489" cy="586586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dirty="0"/>
              <a:t>In informal settlements the combination of population density and limited infrastructure pauses a big challenge:</a:t>
            </a:r>
          </a:p>
          <a:p>
            <a:r>
              <a:rPr lang="en-GB" dirty="0"/>
              <a:t>Residents rely on daily earnings; </a:t>
            </a:r>
          </a:p>
          <a:p>
            <a:r>
              <a:rPr lang="en-GB" dirty="0"/>
              <a:t>Communities often have highly inadequate access to water, sanitation, and hygiene (WASH) and other vital services; </a:t>
            </a:r>
          </a:p>
          <a:p>
            <a:r>
              <a:rPr lang="en-GB" dirty="0"/>
              <a:t>It is hard to socially distance; </a:t>
            </a:r>
          </a:p>
          <a:p>
            <a:r>
              <a:rPr lang="en-GB" dirty="0"/>
              <a:t>Majority of  residents of informal settlements often work in places which have implications for the virus’ spread. </a:t>
            </a:r>
          </a:p>
          <a:p>
            <a:endParaRPr lang="en-ZM" dirty="0"/>
          </a:p>
        </p:txBody>
      </p:sp>
    </p:spTree>
    <p:extLst>
      <p:ext uri="{BB962C8B-B14F-4D97-AF65-F5344CB8AC3E}">
        <p14:creationId xmlns:p14="http://schemas.microsoft.com/office/powerpoint/2010/main" val="300804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343C17-A7C4-2A4A-88C3-9DCE12D29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ctr"/>
            <a:r>
              <a:rPr lang="en-ZM" b="1" dirty="0">
                <a:solidFill>
                  <a:schemeClr val="accent1"/>
                </a:solidFill>
              </a:rPr>
              <a:t>Its hard to protect residents of informal settlements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B4BC7-2B98-1948-862D-4FCEFE980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b="1" dirty="0"/>
              <a:t>Handwashing, disinfecting surfaces, physical distancing and quarantine for those infected</a:t>
            </a:r>
          </a:p>
          <a:p>
            <a:pPr marL="0" indent="0" algn="ctr">
              <a:buNone/>
            </a:pPr>
            <a:r>
              <a:rPr lang="en-GB" b="1" dirty="0"/>
              <a:t> – essential elements in COVID-19 prevention – </a:t>
            </a:r>
          </a:p>
          <a:p>
            <a:pPr marL="0" indent="0" algn="ctr">
              <a:buNone/>
            </a:pPr>
            <a:r>
              <a:rPr lang="en-GB" b="1" dirty="0"/>
              <a:t>are often impossible. </a:t>
            </a:r>
          </a:p>
          <a:p>
            <a:pPr marL="0" indent="0">
              <a:buNone/>
            </a:pPr>
            <a:endParaRPr lang="en-ZM" sz="2400" dirty="0"/>
          </a:p>
        </p:txBody>
      </p:sp>
    </p:spTree>
    <p:extLst>
      <p:ext uri="{BB962C8B-B14F-4D97-AF65-F5344CB8AC3E}">
        <p14:creationId xmlns:p14="http://schemas.microsoft.com/office/powerpoint/2010/main" val="2787875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BA513B0-82FF-4F41-8178-885375D1C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E8B5DF2-E858-B840-8D93-60D899FBB0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52" r="-1" b="7777"/>
          <a:stretch/>
        </p:blipFill>
        <p:spPr>
          <a:xfrm>
            <a:off x="-1" y="10"/>
            <a:ext cx="12228129" cy="466692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3DB8501-F9F2-4ACD-B56A-9019CD500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2987478"/>
            <a:ext cx="12228128" cy="1828800"/>
            <a:chOff x="-305" y="2987478"/>
            <a:chExt cx="12188952" cy="18288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D03A94A-ADF5-4334-86B1-DBA5F70ACD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85A18E1-CBE3-4BBD-B1B7-CDBCA685E0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33EDCAA-1D6C-4710-9DA1-C7FC946D8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15" name="Freeform: Shape 14">
              <a:extLst>
                <a:ext uri="{FF2B5EF4-FFF2-40B4-BE49-F238E27FC236}">
                  <a16:creationId xmlns:a16="http://schemas.microsoft.com/office/drawing/2014/main" id="{3916FBF2-1CC9-460D-A42B-FB77E515EC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1276433-3D66-3745-961A-B3710559E987}"/>
              </a:ext>
            </a:extLst>
          </p:cNvPr>
          <p:cNvSpPr txBox="1"/>
          <p:nvPr/>
        </p:nvSpPr>
        <p:spPr>
          <a:xfrm>
            <a:off x="1356361" y="4551037"/>
            <a:ext cx="10040298" cy="19107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4400" b="1" dirty="0">
                <a:solidFill>
                  <a:schemeClr val="tx2"/>
                </a:solidFill>
              </a:rPr>
              <a:t>COVID –19 is simply adding another layer to the multi layered crisis at community level </a:t>
            </a:r>
          </a:p>
        </p:txBody>
      </p:sp>
    </p:spTree>
    <p:extLst>
      <p:ext uri="{BB962C8B-B14F-4D97-AF65-F5344CB8AC3E}">
        <p14:creationId xmlns:p14="http://schemas.microsoft.com/office/powerpoint/2010/main" val="1819790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C15415-C003-D34A-93A7-A01B85B31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GB" b="1">
                <a:solidFill>
                  <a:schemeClr val="accent1"/>
                </a:solidFill>
              </a:rPr>
              <a:t>COVID-19 is not just a healthy issue </a:t>
            </a:r>
            <a:br>
              <a:rPr lang="en-GB" b="1">
                <a:solidFill>
                  <a:schemeClr val="accent1"/>
                </a:solidFill>
              </a:rPr>
            </a:br>
            <a:endParaRPr lang="en-ZM" b="1">
              <a:solidFill>
                <a:schemeClr val="accent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1E2A3-F8F9-1841-9560-00DCAF5F3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000"/>
              <a:t>It has revealed different layers of social challenges in informal settlements –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/>
              <a:t>There increased vulnerabilities for women and children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/>
              <a:t>Most men are alleged to have deserted their responsibility that has scaled up gender-based violence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/>
              <a:t>Business has come to a standstill and the women are using their incomes and saving to buy household items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/>
              <a:t>an increase in domestic violence cases since the COVID-19 outbreak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/>
              <a:t>Lockdowns are increasing the risk of intimate partner violence </a:t>
            </a:r>
          </a:p>
          <a:p>
            <a:pPr marL="514350" indent="-514350">
              <a:buFont typeface="+mj-lt"/>
              <a:buAutoNum type="arabicPeriod"/>
            </a:pPr>
            <a:endParaRPr lang="en-ZM" sz="2000"/>
          </a:p>
        </p:txBody>
      </p:sp>
    </p:spTree>
    <p:extLst>
      <p:ext uri="{BB962C8B-B14F-4D97-AF65-F5344CB8AC3E}">
        <p14:creationId xmlns:p14="http://schemas.microsoft.com/office/powerpoint/2010/main" val="3300959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B5663-6BED-2E4F-ADF8-916E928FE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M" b="1" dirty="0"/>
              <a:t>The Biggest Challenge…………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61FF2-C08F-E346-BB9F-025C28316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77180"/>
            <a:ext cx="10515600" cy="111569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ZM" sz="4000" b="1" dirty="0">
                <a:solidFill>
                  <a:srgbClr val="C00000"/>
                </a:solidFill>
              </a:rPr>
              <a:t>People distrust Gover</a:t>
            </a:r>
            <a:r>
              <a:rPr lang="en-GB" sz="4000" b="1" dirty="0">
                <a:solidFill>
                  <a:srgbClr val="C00000"/>
                </a:solidFill>
              </a:rPr>
              <a:t>n</a:t>
            </a:r>
            <a:r>
              <a:rPr lang="en-ZM" sz="4000" b="1" dirty="0">
                <a:solidFill>
                  <a:srgbClr val="C00000"/>
                </a:solidFill>
              </a:rPr>
              <a:t>ment information on COVID 19</a:t>
            </a:r>
          </a:p>
          <a:p>
            <a:pPr marL="0" indent="0" algn="ctr">
              <a:buNone/>
            </a:pPr>
            <a:endParaRPr lang="en-ZM" dirty="0"/>
          </a:p>
          <a:p>
            <a:pPr marL="0" indent="0">
              <a:buNone/>
            </a:pPr>
            <a:endParaRPr lang="en-ZM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8D3B47-0DC0-9142-997A-943E391C6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360" y="1818641"/>
            <a:ext cx="76200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426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5F138C1-9C51-9B40-BD30-8B1AEBEB69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3668" b="5242"/>
          <a:stretch/>
        </p:blipFill>
        <p:spPr>
          <a:xfrm>
            <a:off x="20" y="10"/>
            <a:ext cx="12191980" cy="4571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1C8312-8E3E-7D4B-A8AB-50F031550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0436" y="4892782"/>
            <a:ext cx="8991600" cy="1645759"/>
          </a:xfrm>
        </p:spPr>
        <p:txBody>
          <a:bodyPr vert="horz" lIns="274320" tIns="182880" rIns="274320" bIns="182880" rtlCol="0" anchor="ctr" anchorCtr="1">
            <a:normAutofit fontScale="90000"/>
          </a:bodyPr>
          <a:lstStyle/>
          <a:p>
            <a:pPr algn="ctr"/>
            <a:r>
              <a:rPr lang="en-US" sz="3800" b="1" dirty="0">
                <a:solidFill>
                  <a:srgbClr val="262626"/>
                </a:solidFill>
              </a:rPr>
              <a:t>But people trust their faith leaders…</a:t>
            </a:r>
            <a:br>
              <a:rPr lang="en-US" sz="3800" b="1" dirty="0">
                <a:solidFill>
                  <a:srgbClr val="262626"/>
                </a:solidFill>
              </a:rPr>
            </a:br>
            <a:r>
              <a:rPr lang="en-US" sz="3800" b="1" dirty="0">
                <a:solidFill>
                  <a:srgbClr val="262626"/>
                </a:solidFill>
              </a:rPr>
              <a:t>so there is hope working in informal settlements </a:t>
            </a:r>
          </a:p>
        </p:txBody>
      </p:sp>
    </p:spTree>
    <p:extLst>
      <p:ext uri="{BB962C8B-B14F-4D97-AF65-F5344CB8AC3E}">
        <p14:creationId xmlns:p14="http://schemas.microsoft.com/office/powerpoint/2010/main" val="1990169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DE6C59-7147-D44B-9FD8-3BA27D869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18" y="1239927"/>
            <a:ext cx="4008586" cy="4680583"/>
          </a:xfrm>
        </p:spPr>
        <p:txBody>
          <a:bodyPr anchor="ctr">
            <a:normAutofit/>
          </a:bodyPr>
          <a:lstStyle/>
          <a:p>
            <a:r>
              <a:rPr lang="en-ZM" sz="5200" b="1"/>
              <a:t>Hope in Informal settlements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3E6FC-E150-C440-8706-B171E8A22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923" y="1239927"/>
            <a:ext cx="4971824" cy="4680583"/>
          </a:xfrm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ZM" sz="2000"/>
              <a:t>There are local community structures which are in place and are used to support community initiatives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/>
              <a:t>Faith leaders usually coordinate education and training measures in times of emergencies and provide required services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/>
              <a:t>There is a pool of volunteers mainly from faith groups who are well versed in community-led development or disaster relief;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/>
              <a:t>Many faith groups in the community have vibrant WhatsApp or Facebook groups which can be used as a channel for mobilisation during an emergency.. </a:t>
            </a:r>
          </a:p>
          <a:p>
            <a:pPr marL="514350" indent="-514350">
              <a:buFont typeface="+mj-lt"/>
              <a:buAutoNum type="arabicPeriod"/>
            </a:pPr>
            <a:endParaRPr lang="en-GB" sz="2000"/>
          </a:p>
          <a:p>
            <a:pPr marL="514350" indent="-514350">
              <a:buFont typeface="+mj-lt"/>
              <a:buAutoNum type="arabicPeriod"/>
            </a:pPr>
            <a:endParaRPr lang="en-GB" sz="2000"/>
          </a:p>
          <a:p>
            <a:pPr marL="514350" indent="-514350">
              <a:buFont typeface="+mj-lt"/>
              <a:buAutoNum type="arabicPeriod"/>
            </a:pPr>
            <a:endParaRPr lang="en-ZM" sz="2000"/>
          </a:p>
          <a:p>
            <a:pPr marL="514350" indent="-514350">
              <a:buFont typeface="+mj-lt"/>
              <a:buAutoNum type="arabicPeriod"/>
            </a:pPr>
            <a:endParaRPr lang="en-ZM" sz="2000"/>
          </a:p>
        </p:txBody>
      </p:sp>
    </p:spTree>
    <p:extLst>
      <p:ext uri="{BB962C8B-B14F-4D97-AF65-F5344CB8AC3E}">
        <p14:creationId xmlns:p14="http://schemas.microsoft.com/office/powerpoint/2010/main" val="454181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881</TotalTime>
  <Words>508</Words>
  <Application>Microsoft Macintosh PowerPoint</Application>
  <PresentationFormat>Widescreen</PresentationFormat>
  <Paragraphs>47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Hope and challenges in working within informal settlements</vt:lpstr>
      <vt:lpstr>The informal settlement is a site of multilayered crisis</vt:lpstr>
      <vt:lpstr>The Status of Informal Settlements</vt:lpstr>
      <vt:lpstr>Its hard to protect residents of informal settlements</vt:lpstr>
      <vt:lpstr>PowerPoint Presentation</vt:lpstr>
      <vt:lpstr>COVID-19 is not just a healthy issue  </vt:lpstr>
      <vt:lpstr>The Biggest Challenge…………</vt:lpstr>
      <vt:lpstr>But people trust their faith leaders… so there is hope working in informal settlements </vt:lpstr>
      <vt:lpstr>Hope in Informal settlements</vt:lpstr>
      <vt:lpstr>PowerPoint Presentation</vt:lpstr>
      <vt:lpstr>As a Faith You need to speak up for the victims of COVID-19 in informal Settlements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Hope and challenges in working within informal settlements</dc:title>
  <dc:creator>Microsoft Office User</dc:creator>
  <cp:lastModifiedBy>Microsoft Office User</cp:lastModifiedBy>
  <cp:revision>2</cp:revision>
  <dcterms:created xsi:type="dcterms:W3CDTF">2020-07-13T18:07:31Z</dcterms:created>
  <dcterms:modified xsi:type="dcterms:W3CDTF">2020-07-14T08:49:18Z</dcterms:modified>
</cp:coreProperties>
</file>