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14"/>
  </p:notesMasterIdLst>
  <p:sldIdLst>
    <p:sldId id="256" r:id="rId3"/>
    <p:sldId id="271" r:id="rId4"/>
    <p:sldId id="269" r:id="rId5"/>
    <p:sldId id="270" r:id="rId6"/>
    <p:sldId id="257" r:id="rId7"/>
    <p:sldId id="279" r:id="rId8"/>
    <p:sldId id="260" r:id="rId9"/>
    <p:sldId id="276" r:id="rId10"/>
    <p:sldId id="266" r:id="rId11"/>
    <p:sldId id="277" r:id="rId12"/>
    <p:sldId id="27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56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164E8-D804-4CA6-B03C-92BB28E8F1B6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1E7D57-A034-451D-B74F-C4E6F546F6C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E7D57-A034-451D-B74F-C4E6F546F6C3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5908-4D4D-4D36-BFC7-06E8DBF33D4D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8CC77-BEB8-45A6-894E-ED8F6ECBE6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5908-4D4D-4D36-BFC7-06E8DBF33D4D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8CC77-BEB8-45A6-894E-ED8F6ECBE6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5908-4D4D-4D36-BFC7-06E8DBF33D4D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8CC77-BEB8-45A6-894E-ED8F6ECBE6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70F15-E096-41C2-A95B-C46F0DF571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E9D480-AC29-44E3-905D-31673DBB34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A2F44-8E40-4594-B3CD-6EFADEA95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10/19/2020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0199D1-D405-4E44-9CEC-3B5B31E35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33194-2717-445F-AF5A-2AD169E41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229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F120F-8CC9-4C3C-B113-020C6D1C1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EC65B-63A5-4F49-8CF3-B2C20B916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8B1DAB-6B18-454F-A6C4-54AEED922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10/19/2020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93BBE-8E41-433C-B215-1627AE3D9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29BD4C-D600-4AC0-AB77-24B433EE6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527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6AA82-7879-44C7-9EDF-BF42C7D6A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4D8F7F-C248-4E46-BA9F-98A07BEA44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FA8FA-8525-49BA-A7D4-E529D569E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10/19/2020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52E014-67D9-4F14-A9B0-DDE99AA71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F3D5A-42B9-466B-B991-5D59905C2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040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A677D-A327-4EAD-A0D7-7AF4289B8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BEA3B-CEB2-41D5-A78F-3E1D79C45F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C0C906-7930-4D18-A55E-79D13705E3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BFBB6C-B3A3-41EF-9A31-1915D9967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10/19/2020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00C760-E325-44E7-9FDE-8059109C4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B5F3C4-0A52-4484-9E00-C958A2AB8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2207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B7C9F-9134-4E26-B6BD-F39146095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5FDD4A-ADFA-4B73-AD1C-A27E2CCD1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C35955-E226-4430-A68E-28ABAEEEBF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EFF032-2877-423A-B2C9-0693952BC4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27A42E-9E48-4BB4-82B2-0B9A806BF1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3F3821-5074-44C3-8139-44D235E01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10/19/2020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D3B23B-A529-4517-9BB3-2F5788C73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A856AE-0C51-4C8E-A818-62E7E351E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0349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72601-0110-4BF0-99DC-CCE4DBE91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13E96-ABB3-47E2-8907-8D779E179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10/19/2020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E7F68D-B7A1-4100-9C51-89F4F6AA9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C80D3D-BE19-4D5A-AB5A-386473FF3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2675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352186-10C2-4F7A-82E3-62A1C0363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10/19/2020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A30751-8D6A-4A42-B5D1-223A4C227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4A612B-C246-4999-B577-28BB96B33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4518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358AB-873E-460D-B001-522506760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72752-4504-4EF4-AEF9-6350B091F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17076C-EF14-4677-9F8C-FD2FD94661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410093-A2E9-4845-8F1A-56C85D5C1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10/19/2020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01E6AE-457D-4BB7-94FA-F3F58E50E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0B8623-381A-4DC4-BA5B-ACA64FDA8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4667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5908-4D4D-4D36-BFC7-06E8DBF33D4D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8CC77-BEB8-45A6-894E-ED8F6ECBE6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13B2D-2046-47AC-95BB-9964AEC94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07ACF8-12FC-40C5-81C8-5CB811D5ED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46B9F9-82B1-438D-A869-41354B8299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6C1527-F319-4CC1-BE5F-0B2958854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10/19/2020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C4F8AD-908D-45F8-83C1-85CFA644B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A1C976-B233-4A48-97D6-B2EF13635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2995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A4E5A-696D-41EF-ADD4-6E6E3F765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D74559-3A17-4A88-A575-307358CD55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D6169-190B-4DFA-AD50-99439C816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10/19/2020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A1DE64-16DF-4117-8058-3713919BE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72FCAE-00BF-442A-8EF7-075EB2AC4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2020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BF8278-440B-48F9-8D25-5E7FEA9217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42784B-EB89-46C1-BD44-B9B472B0BF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8CF0B-7DF4-437F-A990-19B64CD63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10/19/2020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001635-FF49-445F-A46E-94C5F137E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F70AEA-11B6-4C02-B9AA-7EC3D6B83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4553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752" y="5952204"/>
            <a:ext cx="1880789" cy="853236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165735" y="5264944"/>
            <a:ext cx="7020017" cy="1063009"/>
          </a:xfrm>
        </p:spPr>
        <p:txBody>
          <a:bodyPr anchor="b">
            <a:normAutofit/>
          </a:bodyPr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 dirty="0"/>
              <a:t>Weekday, Month DD, YYYY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165735" y="1770342"/>
            <a:ext cx="8812530" cy="1928812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 dirty="0"/>
              <a:t>Enter Presentation Title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5735" y="4038601"/>
            <a:ext cx="8812530" cy="886897"/>
          </a:xfrm>
        </p:spPr>
        <p:txBody>
          <a:bodyPr anchor="b"/>
          <a:lstStyle>
            <a:lvl1pPr marL="0" indent="0" algn="l">
              <a:buNone/>
              <a:defRPr sz="180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Enter presentation subtitle or author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439680"/>
            <a:ext cx="1488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898989"/>
                </a:solidFill>
              </a:rPr>
              <a:t>Division of Global HIV</a:t>
            </a:r>
            <a:r>
              <a:rPr lang="en-US" sz="900" baseline="0" dirty="0">
                <a:solidFill>
                  <a:srgbClr val="898989"/>
                </a:solidFill>
              </a:rPr>
              <a:t> &amp; TB</a:t>
            </a:r>
            <a:endParaRPr lang="en-US" sz="9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826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5908-4D4D-4D36-BFC7-06E8DBF33D4D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8CC77-BEB8-45A6-894E-ED8F6ECBE6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5908-4D4D-4D36-BFC7-06E8DBF33D4D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8CC77-BEB8-45A6-894E-ED8F6ECBE6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5908-4D4D-4D36-BFC7-06E8DBF33D4D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8CC77-BEB8-45A6-894E-ED8F6ECBE6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5908-4D4D-4D36-BFC7-06E8DBF33D4D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8CC77-BEB8-45A6-894E-ED8F6ECBE6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5908-4D4D-4D36-BFC7-06E8DBF33D4D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8CC77-BEB8-45A6-894E-ED8F6ECBE6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5908-4D4D-4D36-BFC7-06E8DBF33D4D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8CC77-BEB8-45A6-894E-ED8F6ECBE6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5908-4D4D-4D36-BFC7-06E8DBF33D4D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8CC77-BEB8-45A6-894E-ED8F6ECBE6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A5908-4D4D-4D36-BFC7-06E8DBF33D4D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8CC77-BEB8-45A6-894E-ED8F6ECBE6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A54425-DE91-436B-9D23-7057FBA65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F2684D-2CCB-4044-BF7F-862894B3D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0470B-0A14-404E-BC79-E0847C659D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A5908-4D4D-4D36-BFC7-06E8DBF33D4D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B17B61-804D-456D-814A-51F95FD981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A0BB7B-7A5D-4B2B-97A0-8014BF970F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8CC77-BEB8-45A6-894E-ED8F6ECBE6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23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B3B9DBC-97CC-4A18-B4A6-66E2402922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492644-1D84-449E-94E4-5FC5C873D3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286" y="227"/>
            <a:ext cx="9141714" cy="455189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571" y="413792"/>
            <a:ext cx="8382000" cy="321786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FAITH AND COMMUNITY INITIATIVE (FCI) </a:t>
            </a:r>
            <a:r>
              <a:rPr lang="en-US" sz="4800" dirty="0">
                <a:solidFill>
                  <a:srgbClr val="FFFFFF"/>
                </a:solidFill>
              </a:rPr>
              <a:t/>
            </a:r>
            <a:br>
              <a:rPr lang="en-US" sz="4800" dirty="0">
                <a:solidFill>
                  <a:srgbClr val="FFFFFF"/>
                </a:solidFill>
              </a:rPr>
            </a:br>
            <a:r>
              <a:rPr lang="en-US" sz="4800" i="1" dirty="0">
                <a:solidFill>
                  <a:srgbClr val="FEFFFF"/>
                </a:solidFill>
              </a:rPr>
              <a:t>HIV Testing Services – </a:t>
            </a:r>
            <a:r>
              <a:rPr lang="en-US" sz="4800" i="1" dirty="0" smtClean="0">
                <a:solidFill>
                  <a:srgbClr val="FEFFFF"/>
                </a:solidFill>
              </a:rPr>
              <a:t/>
            </a:r>
            <a:br>
              <a:rPr lang="en-US" sz="4800" i="1" dirty="0" smtClean="0">
                <a:solidFill>
                  <a:srgbClr val="FEFFFF"/>
                </a:solidFill>
              </a:rPr>
            </a:br>
            <a:r>
              <a:rPr lang="en-US" sz="4800" i="1" dirty="0" smtClean="0">
                <a:solidFill>
                  <a:srgbClr val="FEFFFF"/>
                </a:solidFill>
              </a:rPr>
              <a:t>Coptic’s </a:t>
            </a:r>
            <a:r>
              <a:rPr lang="en-US" sz="4800" i="1" dirty="0">
                <a:solidFill>
                  <a:srgbClr val="FEFFFF"/>
                </a:solidFill>
              </a:rPr>
              <a:t>Experience</a:t>
            </a:r>
            <a:r>
              <a:rPr lang="en-US" sz="4800" dirty="0">
                <a:solidFill>
                  <a:srgbClr val="FEFFFF"/>
                </a:solidFill>
              </a:rPr>
              <a:t/>
            </a:r>
            <a:br>
              <a:rPr lang="en-US" sz="4800" dirty="0">
                <a:solidFill>
                  <a:srgbClr val="FEFFFF"/>
                </a:solidFill>
              </a:rPr>
            </a:br>
            <a:endParaRPr lang="en-US" sz="4800" dirty="0">
              <a:solidFill>
                <a:srgbClr val="FFFFFF"/>
              </a:solidFill>
            </a:endParaRP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94EE1A74-DEBF-434E-8B5E-7AB296ECBE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5810" y="4208147"/>
            <a:ext cx="254344" cy="1938528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8C7C4D4B-92D9-4FA4-A294-749E8574FF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6554" y="4098333"/>
            <a:ext cx="151393" cy="1874520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BADA3358-2A3F-41B0-A458-6FD1DB3AF9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2286" y="4098334"/>
            <a:ext cx="6699764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6506" y="4377268"/>
            <a:ext cx="5978177" cy="1280582"/>
          </a:xfrm>
        </p:spPr>
        <p:txBody>
          <a:bodyPr anchor="t">
            <a:normAutofit fontScale="92500" lnSpcReduction="20000"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</a:rPr>
              <a:t>Dr. Sherry Eskander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</a:rPr>
              <a:t>28</a:t>
            </a:r>
            <a:r>
              <a:rPr lang="en-US" sz="2800" baseline="30000" dirty="0">
                <a:solidFill>
                  <a:schemeClr val="bg1"/>
                </a:solidFill>
              </a:rPr>
              <a:t>th</a:t>
            </a:r>
            <a:r>
              <a:rPr lang="en-US" sz="2800" dirty="0">
                <a:solidFill>
                  <a:schemeClr val="bg1"/>
                </a:solidFill>
              </a:rPr>
              <a:t> October </a:t>
            </a:r>
            <a:r>
              <a:rPr lang="en-US" sz="2800" dirty="0" smtClean="0">
                <a:solidFill>
                  <a:schemeClr val="bg1"/>
                </a:solidFill>
              </a:rPr>
              <a:t>2020</a:t>
            </a:r>
          </a:p>
          <a:p>
            <a:pPr algn="l"/>
            <a:r>
              <a:rPr lang="en-US" sz="2800" dirty="0" smtClean="0">
                <a:solidFill>
                  <a:schemeClr val="bg1"/>
                </a:solidFill>
              </a:rPr>
              <a:t>FCI New Foundations of Hope Webinar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E4737216-37B2-43AD-AB08-05BFCCEFC9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800154" y="4377267"/>
            <a:ext cx="2341560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Community </a:t>
            </a:r>
            <a:r>
              <a:rPr lang="en-US" sz="3600" dirty="0"/>
              <a:t>T</a:t>
            </a:r>
            <a:r>
              <a:rPr lang="en-US" sz="3600" dirty="0" smtClean="0"/>
              <a:t>esting </a:t>
            </a:r>
            <a:endParaRPr lang="en-US" sz="3600" dirty="0"/>
          </a:p>
        </p:txBody>
      </p:sp>
      <p:pic>
        <p:nvPicPr>
          <p:cNvPr id="4" name="Content Placeholder 3" descr="C:\Users\dmwenga\Desktop\HIV testing after church 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Demonstration of HIV </a:t>
            </a:r>
            <a:r>
              <a:rPr lang="en-US" dirty="0"/>
              <a:t>S</a:t>
            </a:r>
            <a:r>
              <a:rPr lang="en-US" dirty="0" smtClean="0"/>
              <a:t>elf-testing  </a:t>
            </a:r>
            <a:endParaRPr lang="en-US" dirty="0"/>
          </a:p>
        </p:txBody>
      </p:sp>
      <p:pic>
        <p:nvPicPr>
          <p:cNvPr id="5" name="Content Placeholder 4" descr="HIVST demo2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6662" y="4114800"/>
            <a:ext cx="5486399" cy="2743200"/>
          </a:xfrm>
        </p:spPr>
      </p:pic>
      <p:pic>
        <p:nvPicPr>
          <p:cNvPr id="2050" name="Picture 2" descr="C:\Users\dmwenga\Desktop\HIVST demo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6091" y="990600"/>
            <a:ext cx="5047909" cy="3429000"/>
          </a:xfrm>
          <a:prstGeom prst="rect">
            <a:avLst/>
          </a:prstGeom>
          <a:noFill/>
        </p:spPr>
      </p:pic>
      <p:pic>
        <p:nvPicPr>
          <p:cNvPr id="2051" name="Picture 3" descr="C:\Users\dmwenga\Desktop\HIVST demo 3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990600"/>
            <a:ext cx="4705005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0DFA0FD-AB28-4B25-B870-4D2BBC35BA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36"/>
          <a:stretch/>
        </p:blipFill>
        <p:spPr bwMode="auto">
          <a:xfrm rot="16200000">
            <a:off x="3785448" y="1472352"/>
            <a:ext cx="6858000" cy="391329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0D628DFB-9CD1-4E2B-8B44-9FDF7E80F6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84674" y="0"/>
            <a:ext cx="4986424" cy="6858000"/>
            <a:chOff x="5705128" y="0"/>
            <a:chExt cx="6648564" cy="6858000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CB07514-66C4-498E-85FA-6CCDFB2531C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8018" y="0"/>
              <a:ext cx="6485674" cy="6858000"/>
            </a:xfrm>
            <a:custGeom>
              <a:avLst/>
              <a:gdLst>
                <a:gd name="connsiteX0" fmla="*/ 1720317 w 6237794"/>
                <a:gd name="connsiteY0" fmla="*/ 0 h 6858000"/>
                <a:gd name="connsiteX1" fmla="*/ 2433560 w 6237794"/>
                <a:gd name="connsiteY1" fmla="*/ 0 h 6858000"/>
                <a:gd name="connsiteX2" fmla="*/ 2351473 w 6237794"/>
                <a:gd name="connsiteY2" fmla="*/ 41605 h 6858000"/>
                <a:gd name="connsiteX3" fmla="*/ 1473152 w 6237794"/>
                <a:gd name="connsiteY3" fmla="*/ 667521 h 6858000"/>
                <a:gd name="connsiteX4" fmla="*/ 982876 w 6237794"/>
                <a:gd name="connsiteY4" fmla="*/ 1193803 h 6858000"/>
                <a:gd name="connsiteX5" fmla="*/ 595242 w 6237794"/>
                <a:gd name="connsiteY5" fmla="*/ 1798192 h 6858000"/>
                <a:gd name="connsiteX6" fmla="*/ 332174 w 6237794"/>
                <a:gd name="connsiteY6" fmla="*/ 2466315 h 6858000"/>
                <a:gd name="connsiteX7" fmla="*/ 236500 w 6237794"/>
                <a:gd name="connsiteY7" fmla="*/ 3178573 h 6858000"/>
                <a:gd name="connsiteX8" fmla="*/ 276860 w 6237794"/>
                <a:gd name="connsiteY8" fmla="*/ 3527298 h 6858000"/>
                <a:gd name="connsiteX9" fmla="*/ 396054 w 6237794"/>
                <a:gd name="connsiteY9" fmla="*/ 3853520 h 6858000"/>
                <a:gd name="connsiteX10" fmla="*/ 479243 w 6237794"/>
                <a:gd name="connsiteY10" fmla="*/ 4007121 h 6858000"/>
                <a:gd name="connsiteX11" fmla="*/ 574772 w 6237794"/>
                <a:gd name="connsiteY11" fmla="*/ 4155787 h 6858000"/>
                <a:gd name="connsiteX12" fmla="*/ 795447 w 6237794"/>
                <a:gd name="connsiteY12" fmla="*/ 4443100 h 6858000"/>
                <a:gd name="connsiteX13" fmla="*/ 1034270 w 6237794"/>
                <a:gd name="connsiteY13" fmla="*/ 4732591 h 6858000"/>
                <a:gd name="connsiteX14" fmla="*/ 1153028 w 6237794"/>
                <a:gd name="connsiteY14" fmla="*/ 4883725 h 6858000"/>
                <a:gd name="connsiteX15" fmla="*/ 1210084 w 6237794"/>
                <a:gd name="connsiteY15" fmla="*/ 4957912 h 6858000"/>
                <a:gd name="connsiteX16" fmla="*/ 1265979 w 6237794"/>
                <a:gd name="connsiteY16" fmla="*/ 5028906 h 6858000"/>
                <a:gd name="connsiteX17" fmla="*/ 1746238 w 6237794"/>
                <a:gd name="connsiteY17" fmla="*/ 5553590 h 6858000"/>
                <a:gd name="connsiteX18" fmla="*/ 2001611 w 6237794"/>
                <a:gd name="connsiteY18" fmla="*/ 5789654 h 6858000"/>
                <a:gd name="connsiteX19" fmla="*/ 2269035 w 6237794"/>
                <a:gd name="connsiteY19" fmla="*/ 6007280 h 6858000"/>
                <a:gd name="connsiteX20" fmla="*/ 2866455 w 6237794"/>
                <a:gd name="connsiteY20" fmla="*/ 6351505 h 6858000"/>
                <a:gd name="connsiteX21" fmla="*/ 3200661 w 6237794"/>
                <a:gd name="connsiteY21" fmla="*/ 6448777 h 6858000"/>
                <a:gd name="connsiteX22" fmla="*/ 3286318 w 6237794"/>
                <a:gd name="connsiteY22" fmla="*/ 6465908 h 6858000"/>
                <a:gd name="connsiteX23" fmla="*/ 3372701 w 6237794"/>
                <a:gd name="connsiteY23" fmla="*/ 6480281 h 6858000"/>
                <a:gd name="connsiteX24" fmla="*/ 3547063 w 6237794"/>
                <a:gd name="connsiteY24" fmla="*/ 6500896 h 6858000"/>
                <a:gd name="connsiteX25" fmla="*/ 3634753 w 6237794"/>
                <a:gd name="connsiteY25" fmla="*/ 6507575 h 6858000"/>
                <a:gd name="connsiteX26" fmla="*/ 3722733 w 6237794"/>
                <a:gd name="connsiteY26" fmla="*/ 6512221 h 6858000"/>
                <a:gd name="connsiteX27" fmla="*/ 3811003 w 6237794"/>
                <a:gd name="connsiteY27" fmla="*/ 6514253 h 6858000"/>
                <a:gd name="connsiteX28" fmla="*/ 3899418 w 6237794"/>
                <a:gd name="connsiteY28" fmla="*/ 6513817 h 6858000"/>
                <a:gd name="connsiteX29" fmla="*/ 3943698 w 6237794"/>
                <a:gd name="connsiteY29" fmla="*/ 6513381 h 6858000"/>
                <a:gd name="connsiteX30" fmla="*/ 3986381 w 6237794"/>
                <a:gd name="connsiteY30" fmla="*/ 6511495 h 6858000"/>
                <a:gd name="connsiteX31" fmla="*/ 4028919 w 6237794"/>
                <a:gd name="connsiteY31" fmla="*/ 6509317 h 6858000"/>
                <a:gd name="connsiteX32" fmla="*/ 4071312 w 6237794"/>
                <a:gd name="connsiteY32" fmla="*/ 6505833 h 6858000"/>
                <a:gd name="connsiteX33" fmla="*/ 4239432 w 6237794"/>
                <a:gd name="connsiteY33" fmla="*/ 6485072 h 6858000"/>
                <a:gd name="connsiteX34" fmla="*/ 4879826 w 6237794"/>
                <a:gd name="connsiteY34" fmla="*/ 6274849 h 6858000"/>
                <a:gd name="connsiteX35" fmla="*/ 5471439 w 6237794"/>
                <a:gd name="connsiteY35" fmla="*/ 5906235 h 6858000"/>
                <a:gd name="connsiteX36" fmla="*/ 5614877 w 6237794"/>
                <a:gd name="connsiteY36" fmla="*/ 5797930 h 6858000"/>
                <a:gd name="connsiteX37" fmla="*/ 5758316 w 6237794"/>
                <a:gd name="connsiteY37" fmla="*/ 5685995 h 6858000"/>
                <a:gd name="connsiteX38" fmla="*/ 6048824 w 6237794"/>
                <a:gd name="connsiteY38" fmla="*/ 5453705 h 6858000"/>
                <a:gd name="connsiteX39" fmla="*/ 6237794 w 6237794"/>
                <a:gd name="connsiteY39" fmla="*/ 5308644 h 6858000"/>
                <a:gd name="connsiteX40" fmla="*/ 6237794 w 6237794"/>
                <a:gd name="connsiteY40" fmla="*/ 6081399 h 6858000"/>
                <a:gd name="connsiteX41" fmla="*/ 6123011 w 6237794"/>
                <a:gd name="connsiteY41" fmla="*/ 6166399 h 6858000"/>
                <a:gd name="connsiteX42" fmla="*/ 5965925 w 6237794"/>
                <a:gd name="connsiteY42" fmla="*/ 6278479 h 6858000"/>
                <a:gd name="connsiteX43" fmla="*/ 5803903 w 6237794"/>
                <a:gd name="connsiteY43" fmla="*/ 6387364 h 6858000"/>
                <a:gd name="connsiteX44" fmla="*/ 5463744 w 6237794"/>
                <a:gd name="connsiteY44" fmla="*/ 6591780 h 6858000"/>
                <a:gd name="connsiteX45" fmla="*/ 5097888 w 6237794"/>
                <a:gd name="connsiteY45" fmla="*/ 6765562 h 6858000"/>
                <a:gd name="connsiteX46" fmla="*/ 4905602 w 6237794"/>
                <a:gd name="connsiteY46" fmla="*/ 6836446 h 6858000"/>
                <a:gd name="connsiteX47" fmla="*/ 4831447 w 6237794"/>
                <a:gd name="connsiteY47" fmla="*/ 6858000 h 6858000"/>
                <a:gd name="connsiteX48" fmla="*/ 3036485 w 6237794"/>
                <a:gd name="connsiteY48" fmla="*/ 6858000 h 6858000"/>
                <a:gd name="connsiteX49" fmla="*/ 2911533 w 6237794"/>
                <a:gd name="connsiteY49" fmla="*/ 6825558 h 6858000"/>
                <a:gd name="connsiteX50" fmla="*/ 2719386 w 6237794"/>
                <a:gd name="connsiteY50" fmla="*/ 6767158 h 6858000"/>
                <a:gd name="connsiteX51" fmla="*/ 1980415 w 6237794"/>
                <a:gd name="connsiteY51" fmla="*/ 6440210 h 6858000"/>
                <a:gd name="connsiteX52" fmla="*/ 1357588 w 6237794"/>
                <a:gd name="connsiteY52" fmla="*/ 5931206 h 6858000"/>
                <a:gd name="connsiteX53" fmla="*/ 1105118 w 6237794"/>
                <a:gd name="connsiteY53" fmla="*/ 5624874 h 6858000"/>
                <a:gd name="connsiteX54" fmla="*/ 884588 w 6237794"/>
                <a:gd name="connsiteY54" fmla="*/ 5300539 h 6858000"/>
                <a:gd name="connsiteX55" fmla="*/ 833049 w 6237794"/>
                <a:gd name="connsiteY55" fmla="*/ 5217931 h 6858000"/>
                <a:gd name="connsiteX56" fmla="*/ 783833 w 6237794"/>
                <a:gd name="connsiteY56" fmla="*/ 5137791 h 6858000"/>
                <a:gd name="connsiteX57" fmla="*/ 686706 w 6237794"/>
                <a:gd name="connsiteY57" fmla="*/ 4982447 h 6858000"/>
                <a:gd name="connsiteX58" fmla="*/ 485485 w 6237794"/>
                <a:gd name="connsiteY58" fmla="*/ 4665082 h 6858000"/>
                <a:gd name="connsiteX59" fmla="*/ 289055 w 6237794"/>
                <a:gd name="connsiteY59" fmla="*/ 4329568 h 6858000"/>
                <a:gd name="connsiteX60" fmla="*/ 200495 w 6237794"/>
                <a:gd name="connsiteY60" fmla="*/ 4151721 h 6858000"/>
                <a:gd name="connsiteX61" fmla="*/ 125291 w 6237794"/>
                <a:gd name="connsiteY61" fmla="*/ 3965600 h 6858000"/>
                <a:gd name="connsiteX62" fmla="*/ 67654 w 6237794"/>
                <a:gd name="connsiteY62" fmla="*/ 3772509 h 6858000"/>
                <a:gd name="connsiteX63" fmla="*/ 46168 w 6237794"/>
                <a:gd name="connsiteY63" fmla="*/ 3674076 h 6858000"/>
                <a:gd name="connsiteX64" fmla="*/ 36731 w 6237794"/>
                <a:gd name="connsiteY64" fmla="*/ 3624714 h 6858000"/>
                <a:gd name="connsiteX65" fmla="*/ 28891 w 6237794"/>
                <a:gd name="connsiteY65" fmla="*/ 3575208 h 6858000"/>
                <a:gd name="connsiteX66" fmla="*/ 0 w 6237794"/>
                <a:gd name="connsiteY66" fmla="*/ 3178573 h 6858000"/>
                <a:gd name="connsiteX67" fmla="*/ 80575 w 6237794"/>
                <a:gd name="connsiteY67" fmla="*/ 2405774 h 6858000"/>
                <a:gd name="connsiteX68" fmla="*/ 322737 w 6237794"/>
                <a:gd name="connsiteY68" fmla="*/ 1665351 h 6858000"/>
                <a:gd name="connsiteX69" fmla="*/ 1230700 w 6237794"/>
                <a:gd name="connsiteY69" fmla="*/ 407938 h 6858000"/>
                <a:gd name="connsiteX70" fmla="*/ 1521825 w 6237794"/>
                <a:gd name="connsiteY70" fmla="*/ 14944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6237794" h="6858000">
                  <a:moveTo>
                    <a:pt x="1720317" y="0"/>
                  </a:moveTo>
                  <a:lnTo>
                    <a:pt x="2433560" y="0"/>
                  </a:lnTo>
                  <a:lnTo>
                    <a:pt x="2351473" y="41605"/>
                  </a:lnTo>
                  <a:cubicBezTo>
                    <a:pt x="2036528" y="216271"/>
                    <a:pt x="1740794" y="426339"/>
                    <a:pt x="1473152" y="667521"/>
                  </a:cubicBezTo>
                  <a:cubicBezTo>
                    <a:pt x="1295305" y="828818"/>
                    <a:pt x="1130525" y="1004777"/>
                    <a:pt x="982876" y="1193803"/>
                  </a:cubicBezTo>
                  <a:cubicBezTo>
                    <a:pt x="834936" y="1382538"/>
                    <a:pt x="704418" y="1584921"/>
                    <a:pt x="595242" y="1798192"/>
                  </a:cubicBezTo>
                  <a:cubicBezTo>
                    <a:pt x="486066" y="2011317"/>
                    <a:pt x="395183" y="2234461"/>
                    <a:pt x="332174" y="2466315"/>
                  </a:cubicBezTo>
                  <a:cubicBezTo>
                    <a:pt x="269166" y="2697588"/>
                    <a:pt x="236355" y="2938008"/>
                    <a:pt x="236500" y="3178573"/>
                  </a:cubicBezTo>
                  <a:cubicBezTo>
                    <a:pt x="237807" y="3296751"/>
                    <a:pt x="249421" y="3414057"/>
                    <a:pt x="276860" y="3527298"/>
                  </a:cubicBezTo>
                  <a:cubicBezTo>
                    <a:pt x="303864" y="3640684"/>
                    <a:pt x="345821" y="3749135"/>
                    <a:pt x="396054" y="3853520"/>
                  </a:cubicBezTo>
                  <a:cubicBezTo>
                    <a:pt x="421461" y="3905640"/>
                    <a:pt x="449626" y="3956743"/>
                    <a:pt x="479243" y="4007121"/>
                  </a:cubicBezTo>
                  <a:cubicBezTo>
                    <a:pt x="509295" y="4057354"/>
                    <a:pt x="541380" y="4106861"/>
                    <a:pt x="574772" y="4155787"/>
                  </a:cubicBezTo>
                  <a:cubicBezTo>
                    <a:pt x="642426" y="4253348"/>
                    <a:pt x="717630" y="4348007"/>
                    <a:pt x="795447" y="4443100"/>
                  </a:cubicBezTo>
                  <a:cubicBezTo>
                    <a:pt x="873264" y="4538339"/>
                    <a:pt x="954565" y="4633577"/>
                    <a:pt x="1034270" y="4732591"/>
                  </a:cubicBezTo>
                  <a:cubicBezTo>
                    <a:pt x="1074195" y="4781952"/>
                    <a:pt x="1113684" y="4832476"/>
                    <a:pt x="1153028" y="4883725"/>
                  </a:cubicBezTo>
                  <a:lnTo>
                    <a:pt x="1210084" y="4957912"/>
                  </a:lnTo>
                  <a:cubicBezTo>
                    <a:pt x="1228813" y="4981576"/>
                    <a:pt x="1246670" y="5005822"/>
                    <a:pt x="1265979" y="5028906"/>
                  </a:cubicBezTo>
                  <a:cubicBezTo>
                    <a:pt x="1416677" y="5216770"/>
                    <a:pt x="1580151" y="5389681"/>
                    <a:pt x="1746238" y="5553590"/>
                  </a:cubicBezTo>
                  <a:cubicBezTo>
                    <a:pt x="1829717" y="5635182"/>
                    <a:pt x="1914648" y="5714015"/>
                    <a:pt x="2001611" y="5789654"/>
                  </a:cubicBezTo>
                  <a:cubicBezTo>
                    <a:pt x="2088575" y="5865293"/>
                    <a:pt x="2177135" y="5938465"/>
                    <a:pt x="2269035" y="6007280"/>
                  </a:cubicBezTo>
                  <a:cubicBezTo>
                    <a:pt x="2452108" y="6145202"/>
                    <a:pt x="2649554" y="6268461"/>
                    <a:pt x="2866455" y="6351505"/>
                  </a:cubicBezTo>
                  <a:cubicBezTo>
                    <a:pt x="2974615" y="6393027"/>
                    <a:pt x="3086694" y="6424821"/>
                    <a:pt x="3200661" y="6448777"/>
                  </a:cubicBezTo>
                  <a:cubicBezTo>
                    <a:pt x="3229262" y="6454438"/>
                    <a:pt x="3257572" y="6460971"/>
                    <a:pt x="3286318" y="6465908"/>
                  </a:cubicBezTo>
                  <a:lnTo>
                    <a:pt x="3372701" y="6480281"/>
                  </a:lnTo>
                  <a:cubicBezTo>
                    <a:pt x="3430628" y="6487975"/>
                    <a:pt x="3488556" y="6496106"/>
                    <a:pt x="3547063" y="6500896"/>
                  </a:cubicBezTo>
                  <a:cubicBezTo>
                    <a:pt x="3576245" y="6503654"/>
                    <a:pt x="3605426" y="6506268"/>
                    <a:pt x="3634753" y="6507575"/>
                  </a:cubicBezTo>
                  <a:cubicBezTo>
                    <a:pt x="3664079" y="6509026"/>
                    <a:pt x="3693261" y="6511350"/>
                    <a:pt x="3722733" y="6512221"/>
                  </a:cubicBezTo>
                  <a:lnTo>
                    <a:pt x="3811003" y="6514253"/>
                  </a:lnTo>
                  <a:cubicBezTo>
                    <a:pt x="3840329" y="6514979"/>
                    <a:pt x="3869946" y="6513963"/>
                    <a:pt x="3899418" y="6513817"/>
                  </a:cubicBezTo>
                  <a:lnTo>
                    <a:pt x="3943698" y="6513381"/>
                  </a:lnTo>
                  <a:cubicBezTo>
                    <a:pt x="3958071" y="6512946"/>
                    <a:pt x="3972154" y="6512075"/>
                    <a:pt x="3986381" y="6511495"/>
                  </a:cubicBezTo>
                  <a:cubicBezTo>
                    <a:pt x="4000609" y="6510768"/>
                    <a:pt x="4014837" y="6510333"/>
                    <a:pt x="4028919" y="6509317"/>
                  </a:cubicBezTo>
                  <a:lnTo>
                    <a:pt x="4071312" y="6505833"/>
                  </a:lnTo>
                  <a:cubicBezTo>
                    <a:pt x="4127788" y="6501332"/>
                    <a:pt x="4183828" y="6493782"/>
                    <a:pt x="4239432" y="6485072"/>
                  </a:cubicBezTo>
                  <a:cubicBezTo>
                    <a:pt x="4461994" y="6448195"/>
                    <a:pt x="4675992" y="6376041"/>
                    <a:pt x="4879826" y="6274849"/>
                  </a:cubicBezTo>
                  <a:cubicBezTo>
                    <a:pt x="5084386" y="6174820"/>
                    <a:pt x="5279074" y="6046770"/>
                    <a:pt x="5471439" y="5906235"/>
                  </a:cubicBezTo>
                  <a:cubicBezTo>
                    <a:pt x="5519494" y="5871246"/>
                    <a:pt x="5567258" y="5834806"/>
                    <a:pt x="5614877" y="5797930"/>
                  </a:cubicBezTo>
                  <a:cubicBezTo>
                    <a:pt x="5662787" y="5761199"/>
                    <a:pt x="5710551" y="5723887"/>
                    <a:pt x="5758316" y="5685995"/>
                  </a:cubicBezTo>
                  <a:lnTo>
                    <a:pt x="6048824" y="5453705"/>
                  </a:lnTo>
                  <a:lnTo>
                    <a:pt x="6237794" y="5308644"/>
                  </a:lnTo>
                  <a:lnTo>
                    <a:pt x="6237794" y="6081399"/>
                  </a:lnTo>
                  <a:lnTo>
                    <a:pt x="6123011" y="6166399"/>
                  </a:lnTo>
                  <a:cubicBezTo>
                    <a:pt x="6071326" y="6204001"/>
                    <a:pt x="6019061" y="6241458"/>
                    <a:pt x="5965925" y="6278479"/>
                  </a:cubicBezTo>
                  <a:cubicBezTo>
                    <a:pt x="5912644" y="6315210"/>
                    <a:pt x="5858927" y="6351650"/>
                    <a:pt x="5803903" y="6387364"/>
                  </a:cubicBezTo>
                  <a:cubicBezTo>
                    <a:pt x="5694437" y="6458938"/>
                    <a:pt x="5581486" y="6528335"/>
                    <a:pt x="5463744" y="6591780"/>
                  </a:cubicBezTo>
                  <a:cubicBezTo>
                    <a:pt x="5346147" y="6655514"/>
                    <a:pt x="5224486" y="6714748"/>
                    <a:pt x="5097888" y="6765562"/>
                  </a:cubicBezTo>
                  <a:cubicBezTo>
                    <a:pt x="5034879" y="6791332"/>
                    <a:pt x="4970700" y="6815005"/>
                    <a:pt x="4905602" y="6836446"/>
                  </a:cubicBezTo>
                  <a:lnTo>
                    <a:pt x="4831447" y="6858000"/>
                  </a:lnTo>
                  <a:lnTo>
                    <a:pt x="3036485" y="6858000"/>
                  </a:lnTo>
                  <a:lnTo>
                    <a:pt x="2911533" y="6825558"/>
                  </a:lnTo>
                  <a:cubicBezTo>
                    <a:pt x="2847182" y="6807410"/>
                    <a:pt x="2783121" y="6787919"/>
                    <a:pt x="2719386" y="6767158"/>
                  </a:cubicBezTo>
                  <a:cubicBezTo>
                    <a:pt x="2464884" y="6683389"/>
                    <a:pt x="2213285" y="6579149"/>
                    <a:pt x="1980415" y="6440210"/>
                  </a:cubicBezTo>
                  <a:cubicBezTo>
                    <a:pt x="1747399" y="6301563"/>
                    <a:pt x="1539355" y="6125749"/>
                    <a:pt x="1357588" y="5931206"/>
                  </a:cubicBezTo>
                  <a:cubicBezTo>
                    <a:pt x="1266269" y="5834080"/>
                    <a:pt x="1183226" y="5730711"/>
                    <a:pt x="1105118" y="5624874"/>
                  </a:cubicBezTo>
                  <a:cubicBezTo>
                    <a:pt x="1027446" y="5518601"/>
                    <a:pt x="953549" y="5410732"/>
                    <a:pt x="884588" y="5300539"/>
                  </a:cubicBezTo>
                  <a:cubicBezTo>
                    <a:pt x="866876" y="5273245"/>
                    <a:pt x="850180" y="5245516"/>
                    <a:pt x="833049" y="5217931"/>
                  </a:cubicBezTo>
                  <a:lnTo>
                    <a:pt x="783833" y="5137791"/>
                  </a:lnTo>
                  <a:cubicBezTo>
                    <a:pt x="752328" y="5085962"/>
                    <a:pt x="719662" y="5034567"/>
                    <a:pt x="686706" y="4982447"/>
                  </a:cubicBezTo>
                  <a:lnTo>
                    <a:pt x="485485" y="4665082"/>
                  </a:lnTo>
                  <a:cubicBezTo>
                    <a:pt x="417976" y="4556922"/>
                    <a:pt x="351338" y="4445568"/>
                    <a:pt x="289055" y="4329568"/>
                  </a:cubicBezTo>
                  <a:cubicBezTo>
                    <a:pt x="257987" y="4271496"/>
                    <a:pt x="227934" y="4212408"/>
                    <a:pt x="200495" y="4151721"/>
                  </a:cubicBezTo>
                  <a:cubicBezTo>
                    <a:pt x="173201" y="4090891"/>
                    <a:pt x="147794" y="4028898"/>
                    <a:pt x="125291" y="3965600"/>
                  </a:cubicBezTo>
                  <a:cubicBezTo>
                    <a:pt x="103224" y="3902155"/>
                    <a:pt x="83624" y="3837840"/>
                    <a:pt x="67654" y="3772509"/>
                  </a:cubicBezTo>
                  <a:cubicBezTo>
                    <a:pt x="60105" y="3739843"/>
                    <a:pt x="52410" y="3707032"/>
                    <a:pt x="46168" y="3674076"/>
                  </a:cubicBezTo>
                  <a:lnTo>
                    <a:pt x="36731" y="3624714"/>
                  </a:lnTo>
                  <a:lnTo>
                    <a:pt x="28891" y="3575208"/>
                  </a:lnTo>
                  <a:cubicBezTo>
                    <a:pt x="8566" y="3442948"/>
                    <a:pt x="0" y="3310252"/>
                    <a:pt x="0" y="3178573"/>
                  </a:cubicBezTo>
                  <a:cubicBezTo>
                    <a:pt x="726" y="2919425"/>
                    <a:pt x="27730" y="2660277"/>
                    <a:pt x="80575" y="2405774"/>
                  </a:cubicBezTo>
                  <a:cubicBezTo>
                    <a:pt x="133276" y="2151417"/>
                    <a:pt x="213997" y="1901996"/>
                    <a:pt x="322737" y="1665351"/>
                  </a:cubicBezTo>
                  <a:cubicBezTo>
                    <a:pt x="541235" y="1192061"/>
                    <a:pt x="857875" y="768568"/>
                    <a:pt x="1230700" y="407938"/>
                  </a:cubicBezTo>
                  <a:cubicBezTo>
                    <a:pt x="1324124" y="317781"/>
                    <a:pt x="1421323" y="231579"/>
                    <a:pt x="1521825" y="14944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3BFB38F-216C-4A75-8C1C-DAF998A5CB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698" y="0"/>
              <a:ext cx="6477994" cy="6858000"/>
            </a:xfrm>
            <a:custGeom>
              <a:avLst/>
              <a:gdLst>
                <a:gd name="connsiteX0" fmla="*/ 5634917 w 6230407"/>
                <a:gd name="connsiteY0" fmla="*/ 0 h 6858000"/>
                <a:gd name="connsiteX1" fmla="*/ 6230407 w 6230407"/>
                <a:gd name="connsiteY1" fmla="*/ 0 h 6858000"/>
                <a:gd name="connsiteX2" fmla="*/ 6230407 w 6230407"/>
                <a:gd name="connsiteY2" fmla="*/ 322046 h 6858000"/>
                <a:gd name="connsiteX3" fmla="*/ 6061915 w 6230407"/>
                <a:gd name="connsiteY3" fmla="*/ 206288 h 6858000"/>
                <a:gd name="connsiteX4" fmla="*/ 5814792 w 6230407"/>
                <a:gd name="connsiteY4" fmla="*/ 74312 h 6858000"/>
                <a:gd name="connsiteX5" fmla="*/ 5676576 w 6230407"/>
                <a:gd name="connsiteY5" fmla="*/ 15049 h 6858000"/>
                <a:gd name="connsiteX6" fmla="*/ 1821847 w 6230407"/>
                <a:gd name="connsiteY6" fmla="*/ 0 h 6858000"/>
                <a:gd name="connsiteX7" fmla="*/ 3449591 w 6230407"/>
                <a:gd name="connsiteY7" fmla="*/ 0 h 6858000"/>
                <a:gd name="connsiteX8" fmla="*/ 3354111 w 6230407"/>
                <a:gd name="connsiteY8" fmla="*/ 29819 h 6858000"/>
                <a:gd name="connsiteX9" fmla="*/ 3177287 w 6230407"/>
                <a:gd name="connsiteY9" fmla="*/ 93621 h 6858000"/>
                <a:gd name="connsiteX10" fmla="*/ 1915374 w 6230407"/>
                <a:gd name="connsiteY10" fmla="*/ 844207 h 6858000"/>
                <a:gd name="connsiteX11" fmla="*/ 1042545 w 6230407"/>
                <a:gd name="connsiteY11" fmla="*/ 1926532 h 6858000"/>
                <a:gd name="connsiteX12" fmla="*/ 726050 w 6230407"/>
                <a:gd name="connsiteY12" fmla="*/ 3186123 h 6858000"/>
                <a:gd name="connsiteX13" fmla="*/ 1249864 w 6230407"/>
                <a:gd name="connsiteY13" fmla="*/ 4355701 h 6858000"/>
                <a:gd name="connsiteX14" fmla="*/ 1513803 w 6230407"/>
                <a:gd name="connsiteY14" fmla="*/ 4726929 h 6858000"/>
                <a:gd name="connsiteX15" fmla="*/ 3990446 w 6230407"/>
                <a:gd name="connsiteY15" fmla="*/ 6178014 h 6858000"/>
                <a:gd name="connsiteX16" fmla="*/ 5870541 w 6230407"/>
                <a:gd name="connsiteY16" fmla="*/ 5285296 h 6858000"/>
                <a:gd name="connsiteX17" fmla="*/ 6099347 w 6230407"/>
                <a:gd name="connsiteY17" fmla="*/ 5108030 h 6858000"/>
                <a:gd name="connsiteX18" fmla="*/ 6230407 w 6230407"/>
                <a:gd name="connsiteY18" fmla="*/ 5006078 h 6858000"/>
                <a:gd name="connsiteX19" fmla="*/ 6230407 w 6230407"/>
                <a:gd name="connsiteY19" fmla="*/ 5924458 h 6858000"/>
                <a:gd name="connsiteX20" fmla="*/ 6056186 w 6230407"/>
                <a:gd name="connsiteY20" fmla="*/ 6058925 h 6858000"/>
                <a:gd name="connsiteX21" fmla="*/ 4500343 w 6230407"/>
                <a:gd name="connsiteY21" fmla="*/ 6854086 h 6858000"/>
                <a:gd name="connsiteX22" fmla="*/ 4476760 w 6230407"/>
                <a:gd name="connsiteY22" fmla="*/ 6858000 h 6858000"/>
                <a:gd name="connsiteX23" fmla="*/ 3391617 w 6230407"/>
                <a:gd name="connsiteY23" fmla="*/ 6858000 h 6858000"/>
                <a:gd name="connsiteX24" fmla="*/ 3242986 w 6230407"/>
                <a:gd name="connsiteY24" fmla="*/ 6833894 h 6858000"/>
                <a:gd name="connsiteX25" fmla="*/ 913044 w 6230407"/>
                <a:gd name="connsiteY25" fmla="*/ 5134452 h 6858000"/>
                <a:gd name="connsiteX26" fmla="*/ 0 w 6230407"/>
                <a:gd name="connsiteY26" fmla="*/ 3186123 h 6858000"/>
                <a:gd name="connsiteX27" fmla="*/ 1779764 w 6230407"/>
                <a:gd name="connsiteY27" fmla="*/ 2881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230407" h="6858000">
                  <a:moveTo>
                    <a:pt x="5634917" y="0"/>
                  </a:moveTo>
                  <a:lnTo>
                    <a:pt x="6230407" y="0"/>
                  </a:lnTo>
                  <a:lnTo>
                    <a:pt x="6230407" y="322046"/>
                  </a:lnTo>
                  <a:lnTo>
                    <a:pt x="6061915" y="206288"/>
                  </a:lnTo>
                  <a:cubicBezTo>
                    <a:pt x="5982213" y="157828"/>
                    <a:pt x="5899796" y="113801"/>
                    <a:pt x="5814792" y="74312"/>
                  </a:cubicBezTo>
                  <a:cubicBezTo>
                    <a:pt x="5769441" y="53261"/>
                    <a:pt x="5723362" y="33505"/>
                    <a:pt x="5676576" y="15049"/>
                  </a:cubicBezTo>
                  <a:close/>
                  <a:moveTo>
                    <a:pt x="1821847" y="0"/>
                  </a:moveTo>
                  <a:lnTo>
                    <a:pt x="3449591" y="0"/>
                  </a:lnTo>
                  <a:lnTo>
                    <a:pt x="3354111" y="29819"/>
                  </a:lnTo>
                  <a:cubicBezTo>
                    <a:pt x="3295072" y="49686"/>
                    <a:pt x="3236122" y="70955"/>
                    <a:pt x="3177287" y="93621"/>
                  </a:cubicBezTo>
                  <a:cubicBezTo>
                    <a:pt x="2718951" y="269871"/>
                    <a:pt x="2282682" y="529455"/>
                    <a:pt x="1915374" y="844207"/>
                  </a:cubicBezTo>
                  <a:cubicBezTo>
                    <a:pt x="1541678" y="1164331"/>
                    <a:pt x="1247976" y="1528591"/>
                    <a:pt x="1042545" y="1926532"/>
                  </a:cubicBezTo>
                  <a:cubicBezTo>
                    <a:pt x="832613" y="2333329"/>
                    <a:pt x="726050" y="2757113"/>
                    <a:pt x="726050" y="3186123"/>
                  </a:cubicBezTo>
                  <a:cubicBezTo>
                    <a:pt x="726050" y="3618181"/>
                    <a:pt x="896057" y="3870506"/>
                    <a:pt x="1249864" y="4355701"/>
                  </a:cubicBezTo>
                  <a:cubicBezTo>
                    <a:pt x="1335230" y="4472717"/>
                    <a:pt x="1423500" y="4593798"/>
                    <a:pt x="1513803" y="4726929"/>
                  </a:cubicBezTo>
                  <a:cubicBezTo>
                    <a:pt x="2203848" y="5744068"/>
                    <a:pt x="2944562" y="6178014"/>
                    <a:pt x="3990446" y="6178014"/>
                  </a:cubicBezTo>
                  <a:cubicBezTo>
                    <a:pt x="4676863" y="6178014"/>
                    <a:pt x="5180496" y="5824498"/>
                    <a:pt x="5870541" y="5285296"/>
                  </a:cubicBezTo>
                  <a:cubicBezTo>
                    <a:pt x="5947632" y="5225046"/>
                    <a:pt x="6024723" y="5165521"/>
                    <a:pt x="6099347" y="5108030"/>
                  </a:cubicBezTo>
                  <a:lnTo>
                    <a:pt x="6230407" y="5006078"/>
                  </a:lnTo>
                  <a:lnTo>
                    <a:pt x="6230407" y="5924458"/>
                  </a:lnTo>
                  <a:lnTo>
                    <a:pt x="6056186" y="6058925"/>
                  </a:lnTo>
                  <a:cubicBezTo>
                    <a:pt x="5577260" y="6421454"/>
                    <a:pt x="5092142" y="6735949"/>
                    <a:pt x="4500343" y="6854086"/>
                  </a:cubicBezTo>
                  <a:lnTo>
                    <a:pt x="4476760" y="6858000"/>
                  </a:lnTo>
                  <a:lnTo>
                    <a:pt x="3391617" y="6858000"/>
                  </a:lnTo>
                  <a:lnTo>
                    <a:pt x="3242986" y="6833894"/>
                  </a:lnTo>
                  <a:cubicBezTo>
                    <a:pt x="2233307" y="6634206"/>
                    <a:pt x="1512986" y="6018796"/>
                    <a:pt x="913044" y="5134452"/>
                  </a:cubicBezTo>
                  <a:cubicBezTo>
                    <a:pt x="469951" y="4481428"/>
                    <a:pt x="0" y="4033545"/>
                    <a:pt x="0" y="3186123"/>
                  </a:cubicBezTo>
                  <a:cubicBezTo>
                    <a:pt x="0" y="1915018"/>
                    <a:pt x="732545" y="779286"/>
                    <a:pt x="1779764" y="2881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DF24F7D-73CE-4EF0-86BC-1C1C4C5CB7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698" y="0"/>
              <a:ext cx="6477994" cy="6858000"/>
            </a:xfrm>
            <a:custGeom>
              <a:avLst/>
              <a:gdLst>
                <a:gd name="connsiteX0" fmla="*/ 5061392 w 6230408"/>
                <a:gd name="connsiteY0" fmla="*/ 0 h 6858000"/>
                <a:gd name="connsiteX1" fmla="*/ 6230408 w 6230408"/>
                <a:gd name="connsiteY1" fmla="*/ 0 h 6858000"/>
                <a:gd name="connsiteX2" fmla="*/ 6230408 w 6230408"/>
                <a:gd name="connsiteY2" fmla="*/ 502666 h 6858000"/>
                <a:gd name="connsiteX3" fmla="*/ 6204367 w 6230408"/>
                <a:gd name="connsiteY3" fmla="*/ 480166 h 6858000"/>
                <a:gd name="connsiteX4" fmla="*/ 5753525 w 6230408"/>
                <a:gd name="connsiteY4" fmla="*/ 205991 h 6858000"/>
                <a:gd name="connsiteX5" fmla="*/ 5205685 w 6230408"/>
                <a:gd name="connsiteY5" fmla="*/ 25948 h 6858000"/>
                <a:gd name="connsiteX6" fmla="*/ 1821847 w 6230408"/>
                <a:gd name="connsiteY6" fmla="*/ 0 h 6858000"/>
                <a:gd name="connsiteX7" fmla="*/ 4114919 w 6230408"/>
                <a:gd name="connsiteY7" fmla="*/ 0 h 6858000"/>
                <a:gd name="connsiteX8" fmla="*/ 4086206 w 6230408"/>
                <a:gd name="connsiteY8" fmla="*/ 3507 h 6858000"/>
                <a:gd name="connsiteX9" fmla="*/ 3229262 w 6230408"/>
                <a:gd name="connsiteY9" fmla="*/ 229075 h 6858000"/>
                <a:gd name="connsiteX10" fmla="*/ 2009741 w 6230408"/>
                <a:gd name="connsiteY10" fmla="*/ 954400 h 6858000"/>
                <a:gd name="connsiteX11" fmla="*/ 1171466 w 6230408"/>
                <a:gd name="connsiteY11" fmla="*/ 1993025 h 6858000"/>
                <a:gd name="connsiteX12" fmla="*/ 871086 w 6230408"/>
                <a:gd name="connsiteY12" fmla="*/ 3186123 h 6858000"/>
                <a:gd name="connsiteX13" fmla="*/ 1367025 w 6230408"/>
                <a:gd name="connsiteY13" fmla="*/ 4270190 h 6858000"/>
                <a:gd name="connsiteX14" fmla="*/ 1633868 w 6230408"/>
                <a:gd name="connsiteY14" fmla="*/ 4645483 h 6858000"/>
                <a:gd name="connsiteX15" fmla="*/ 2651877 w 6230408"/>
                <a:gd name="connsiteY15" fmla="*/ 5684689 h 6858000"/>
                <a:gd name="connsiteX16" fmla="*/ 3990301 w 6230408"/>
                <a:gd name="connsiteY16" fmla="*/ 6032833 h 6858000"/>
                <a:gd name="connsiteX17" fmla="*/ 4851225 w 6230408"/>
                <a:gd name="connsiteY17" fmla="*/ 5811141 h 6858000"/>
                <a:gd name="connsiteX18" fmla="*/ 5780965 w 6230408"/>
                <a:gd name="connsiteY18" fmla="*/ 5171038 h 6858000"/>
                <a:gd name="connsiteX19" fmla="*/ 6010496 w 6230408"/>
                <a:gd name="connsiteY19" fmla="*/ 4993191 h 6858000"/>
                <a:gd name="connsiteX20" fmla="*/ 6230408 w 6230408"/>
                <a:gd name="connsiteY20" fmla="*/ 4822117 h 6858000"/>
                <a:gd name="connsiteX21" fmla="*/ 6230408 w 6230408"/>
                <a:gd name="connsiteY21" fmla="*/ 5924457 h 6858000"/>
                <a:gd name="connsiteX22" fmla="*/ 6056186 w 6230408"/>
                <a:gd name="connsiteY22" fmla="*/ 6058925 h 6858000"/>
                <a:gd name="connsiteX23" fmla="*/ 4500343 w 6230408"/>
                <a:gd name="connsiteY23" fmla="*/ 6854086 h 6858000"/>
                <a:gd name="connsiteX24" fmla="*/ 4476760 w 6230408"/>
                <a:gd name="connsiteY24" fmla="*/ 6858000 h 6858000"/>
                <a:gd name="connsiteX25" fmla="*/ 3391617 w 6230408"/>
                <a:gd name="connsiteY25" fmla="*/ 6858000 h 6858000"/>
                <a:gd name="connsiteX26" fmla="*/ 3242986 w 6230408"/>
                <a:gd name="connsiteY26" fmla="*/ 6833894 h 6858000"/>
                <a:gd name="connsiteX27" fmla="*/ 913044 w 6230408"/>
                <a:gd name="connsiteY27" fmla="*/ 5134452 h 6858000"/>
                <a:gd name="connsiteX28" fmla="*/ 0 w 6230408"/>
                <a:gd name="connsiteY28" fmla="*/ 3186123 h 6858000"/>
                <a:gd name="connsiteX29" fmla="*/ 1779764 w 6230408"/>
                <a:gd name="connsiteY29" fmla="*/ 2881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230408" h="6858000">
                  <a:moveTo>
                    <a:pt x="5061392" y="0"/>
                  </a:moveTo>
                  <a:lnTo>
                    <a:pt x="6230408" y="0"/>
                  </a:lnTo>
                  <a:lnTo>
                    <a:pt x="6230408" y="502666"/>
                  </a:lnTo>
                  <a:lnTo>
                    <a:pt x="6204367" y="480166"/>
                  </a:lnTo>
                  <a:cubicBezTo>
                    <a:pt x="6064466" y="372115"/>
                    <a:pt x="5913877" y="280469"/>
                    <a:pt x="5753525" y="205991"/>
                  </a:cubicBezTo>
                  <a:cubicBezTo>
                    <a:pt x="5581848" y="126214"/>
                    <a:pt x="5398775" y="66109"/>
                    <a:pt x="5205685" y="25948"/>
                  </a:cubicBezTo>
                  <a:close/>
                  <a:moveTo>
                    <a:pt x="1821847" y="0"/>
                  </a:moveTo>
                  <a:lnTo>
                    <a:pt x="4114919" y="0"/>
                  </a:lnTo>
                  <a:lnTo>
                    <a:pt x="4086206" y="3507"/>
                  </a:lnTo>
                  <a:cubicBezTo>
                    <a:pt x="3798985" y="45364"/>
                    <a:pt x="3509190" y="121369"/>
                    <a:pt x="3229262" y="229075"/>
                  </a:cubicBezTo>
                  <a:cubicBezTo>
                    <a:pt x="2786315" y="399518"/>
                    <a:pt x="2364564" y="650390"/>
                    <a:pt x="2009741" y="954400"/>
                  </a:cubicBezTo>
                  <a:cubicBezTo>
                    <a:pt x="1655354" y="1257973"/>
                    <a:pt x="1365573" y="1617151"/>
                    <a:pt x="1171466" y="1993025"/>
                  </a:cubicBezTo>
                  <a:cubicBezTo>
                    <a:pt x="972132" y="2379061"/>
                    <a:pt x="871086" y="2780487"/>
                    <a:pt x="871086" y="3186123"/>
                  </a:cubicBezTo>
                  <a:cubicBezTo>
                    <a:pt x="871086" y="3573756"/>
                    <a:pt x="1023091" y="3798642"/>
                    <a:pt x="1367025" y="4270190"/>
                  </a:cubicBezTo>
                  <a:cubicBezTo>
                    <a:pt x="1453117" y="4388222"/>
                    <a:pt x="1542113" y="4510319"/>
                    <a:pt x="1633868" y="4645483"/>
                  </a:cubicBezTo>
                  <a:cubicBezTo>
                    <a:pt x="1958347" y="5123709"/>
                    <a:pt x="2291248" y="5463723"/>
                    <a:pt x="2651877" y="5684689"/>
                  </a:cubicBezTo>
                  <a:cubicBezTo>
                    <a:pt x="3034139" y="5919011"/>
                    <a:pt x="3472005" y="6032833"/>
                    <a:pt x="3990301" y="6032833"/>
                  </a:cubicBezTo>
                  <a:cubicBezTo>
                    <a:pt x="4284438" y="6032833"/>
                    <a:pt x="4557959" y="5962420"/>
                    <a:pt x="4851225" y="5811141"/>
                  </a:cubicBezTo>
                  <a:cubicBezTo>
                    <a:pt x="5152330" y="5655798"/>
                    <a:pt x="5450387" y="5429315"/>
                    <a:pt x="5780965" y="5171038"/>
                  </a:cubicBezTo>
                  <a:cubicBezTo>
                    <a:pt x="5858491" y="5110498"/>
                    <a:pt x="5935727" y="5050828"/>
                    <a:pt x="6010496" y="4993191"/>
                  </a:cubicBezTo>
                  <a:lnTo>
                    <a:pt x="6230408" y="4822117"/>
                  </a:lnTo>
                  <a:lnTo>
                    <a:pt x="6230408" y="5924457"/>
                  </a:lnTo>
                  <a:lnTo>
                    <a:pt x="6056186" y="6058925"/>
                  </a:lnTo>
                  <a:cubicBezTo>
                    <a:pt x="5577260" y="6421454"/>
                    <a:pt x="5092142" y="6735949"/>
                    <a:pt x="4500343" y="6854086"/>
                  </a:cubicBezTo>
                  <a:lnTo>
                    <a:pt x="4476760" y="6858000"/>
                  </a:lnTo>
                  <a:lnTo>
                    <a:pt x="3391617" y="6858000"/>
                  </a:lnTo>
                  <a:lnTo>
                    <a:pt x="3242986" y="6833894"/>
                  </a:lnTo>
                  <a:cubicBezTo>
                    <a:pt x="2233307" y="6634206"/>
                    <a:pt x="1512986" y="6018796"/>
                    <a:pt x="913044" y="5134452"/>
                  </a:cubicBezTo>
                  <a:cubicBezTo>
                    <a:pt x="469951" y="4481428"/>
                    <a:pt x="0" y="4033545"/>
                    <a:pt x="0" y="3186123"/>
                  </a:cubicBezTo>
                  <a:cubicBezTo>
                    <a:pt x="0" y="1915018"/>
                    <a:pt x="732545" y="779286"/>
                    <a:pt x="1779764" y="2881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30" name="Freeform: Shape 29">
              <a:extLst>
                <a:ext uri="{FF2B5EF4-FFF2-40B4-BE49-F238E27FC236}">
                  <a16:creationId xmlns:a16="http://schemas.microsoft.com/office/drawing/2014/main" id="{EC3445B6-9C0D-4865-BF68-CD74892D0E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05128" y="0"/>
              <a:ext cx="6648564" cy="6858000"/>
            </a:xfrm>
            <a:custGeom>
              <a:avLst/>
              <a:gdLst>
                <a:gd name="connsiteX0" fmla="*/ 1242460 w 6394458"/>
                <a:gd name="connsiteY0" fmla="*/ 0 h 6858000"/>
                <a:gd name="connsiteX1" fmla="*/ 2160732 w 6394458"/>
                <a:gd name="connsiteY1" fmla="*/ 0 h 6858000"/>
                <a:gd name="connsiteX2" fmla="*/ 2096124 w 6394458"/>
                <a:gd name="connsiteY2" fmla="*/ 41936 h 6858000"/>
                <a:gd name="connsiteX3" fmla="*/ 1942232 w 6394458"/>
                <a:gd name="connsiteY3" fmla="*/ 154451 h 6858000"/>
                <a:gd name="connsiteX4" fmla="*/ 1941942 w 6394458"/>
                <a:gd name="connsiteY4" fmla="*/ 154741 h 6858000"/>
                <a:gd name="connsiteX5" fmla="*/ 1941652 w 6394458"/>
                <a:gd name="connsiteY5" fmla="*/ 155032 h 6858000"/>
                <a:gd name="connsiteX6" fmla="*/ 1878498 w 6394458"/>
                <a:gd name="connsiteY6" fmla="*/ 203377 h 6858000"/>
                <a:gd name="connsiteX7" fmla="*/ 1865722 w 6394458"/>
                <a:gd name="connsiteY7" fmla="*/ 213395 h 6858000"/>
                <a:gd name="connsiteX8" fmla="*/ 1791679 w 6394458"/>
                <a:gd name="connsiteY8" fmla="*/ 272483 h 6858000"/>
                <a:gd name="connsiteX9" fmla="*/ 1503495 w 6394458"/>
                <a:gd name="connsiteY9" fmla="*/ 525389 h 6858000"/>
                <a:gd name="connsiteX10" fmla="*/ 990135 w 6394458"/>
                <a:gd name="connsiteY10" fmla="*/ 1098128 h 6858000"/>
                <a:gd name="connsiteX11" fmla="*/ 771637 w 6394458"/>
                <a:gd name="connsiteY11" fmla="*/ 1416800 h 6858000"/>
                <a:gd name="connsiteX12" fmla="*/ 585660 w 6394458"/>
                <a:gd name="connsiteY12" fmla="*/ 1756960 h 6858000"/>
                <a:gd name="connsiteX13" fmla="*/ 585515 w 6394458"/>
                <a:gd name="connsiteY13" fmla="*/ 1757395 h 6858000"/>
                <a:gd name="connsiteX14" fmla="*/ 585370 w 6394458"/>
                <a:gd name="connsiteY14" fmla="*/ 1757831 h 6858000"/>
                <a:gd name="connsiteX15" fmla="*/ 544574 w 6394458"/>
                <a:gd name="connsiteY15" fmla="*/ 1845230 h 6858000"/>
                <a:gd name="connsiteX16" fmla="*/ 524539 w 6394458"/>
                <a:gd name="connsiteY16" fmla="*/ 1889510 h 6858000"/>
                <a:gd name="connsiteX17" fmla="*/ 505666 w 6394458"/>
                <a:gd name="connsiteY17" fmla="*/ 1933935 h 6858000"/>
                <a:gd name="connsiteX18" fmla="*/ 502762 w 6394458"/>
                <a:gd name="connsiteY18" fmla="*/ 1940904 h 6858000"/>
                <a:gd name="connsiteX19" fmla="*/ 469661 w 6394458"/>
                <a:gd name="connsiteY19" fmla="*/ 2023512 h 6858000"/>
                <a:gd name="connsiteX20" fmla="*/ 456885 w 6394458"/>
                <a:gd name="connsiteY20" fmla="*/ 2057049 h 6858000"/>
                <a:gd name="connsiteX21" fmla="*/ 435688 w 6394458"/>
                <a:gd name="connsiteY21" fmla="*/ 2114395 h 6858000"/>
                <a:gd name="connsiteX22" fmla="*/ 435543 w 6394458"/>
                <a:gd name="connsiteY22" fmla="*/ 2114976 h 6858000"/>
                <a:gd name="connsiteX23" fmla="*/ 435253 w 6394458"/>
                <a:gd name="connsiteY23" fmla="*/ 2115557 h 6858000"/>
                <a:gd name="connsiteX24" fmla="*/ 324770 w 6394458"/>
                <a:gd name="connsiteY24" fmla="*/ 2488382 h 6858000"/>
                <a:gd name="connsiteX25" fmla="*/ 235338 w 6394458"/>
                <a:gd name="connsiteY25" fmla="*/ 3261036 h 6858000"/>
                <a:gd name="connsiteX26" fmla="*/ 272505 w 6394458"/>
                <a:gd name="connsiteY26" fmla="*/ 3641991 h 6858000"/>
                <a:gd name="connsiteX27" fmla="*/ 385891 w 6394458"/>
                <a:gd name="connsiteY27" fmla="*/ 4006104 h 6858000"/>
                <a:gd name="connsiteX28" fmla="*/ 386182 w 6394458"/>
                <a:gd name="connsiteY28" fmla="*/ 4006685 h 6858000"/>
                <a:gd name="connsiteX29" fmla="*/ 386472 w 6394458"/>
                <a:gd name="connsiteY29" fmla="*/ 4007266 h 6858000"/>
                <a:gd name="connsiteX30" fmla="*/ 413911 w 6394458"/>
                <a:gd name="connsiteY30" fmla="*/ 4068823 h 6858000"/>
                <a:gd name="connsiteX31" fmla="*/ 425380 w 6394458"/>
                <a:gd name="connsiteY31" fmla="*/ 4093794 h 6858000"/>
                <a:gd name="connsiteX32" fmla="*/ 435834 w 6394458"/>
                <a:gd name="connsiteY32" fmla="*/ 4114845 h 6858000"/>
                <a:gd name="connsiteX33" fmla="*/ 468644 w 6394458"/>
                <a:gd name="connsiteY33" fmla="*/ 4178435 h 6858000"/>
                <a:gd name="connsiteX34" fmla="*/ 468935 w 6394458"/>
                <a:gd name="connsiteY34" fmla="*/ 4179015 h 6858000"/>
                <a:gd name="connsiteX35" fmla="*/ 469225 w 6394458"/>
                <a:gd name="connsiteY35" fmla="*/ 4179596 h 6858000"/>
                <a:gd name="connsiteX36" fmla="*/ 566496 w 6394458"/>
                <a:gd name="connsiteY36" fmla="*/ 4345828 h 6858000"/>
                <a:gd name="connsiteX37" fmla="*/ 674366 w 6394458"/>
                <a:gd name="connsiteY37" fmla="*/ 4507124 h 6858000"/>
                <a:gd name="connsiteX38" fmla="*/ 790946 w 6394458"/>
                <a:gd name="connsiteY38" fmla="*/ 4665372 h 6858000"/>
                <a:gd name="connsiteX39" fmla="*/ 938015 w 6394458"/>
                <a:gd name="connsiteY39" fmla="*/ 4855559 h 6858000"/>
                <a:gd name="connsiteX40" fmla="*/ 1035286 w 6394458"/>
                <a:gd name="connsiteY40" fmla="*/ 4980269 h 6858000"/>
                <a:gd name="connsiteX41" fmla="*/ 1158254 w 6394458"/>
                <a:gd name="connsiteY41" fmla="*/ 5140985 h 6858000"/>
                <a:gd name="connsiteX42" fmla="*/ 1221118 w 6394458"/>
                <a:gd name="connsiteY42" fmla="*/ 5226351 h 6858000"/>
                <a:gd name="connsiteX43" fmla="*/ 1277448 w 6394458"/>
                <a:gd name="connsiteY43" fmla="*/ 5303007 h 6858000"/>
                <a:gd name="connsiteX44" fmla="*/ 1277739 w 6394458"/>
                <a:gd name="connsiteY44" fmla="*/ 5303297 h 6858000"/>
                <a:gd name="connsiteX45" fmla="*/ 1278029 w 6394458"/>
                <a:gd name="connsiteY45" fmla="*/ 5303588 h 6858000"/>
                <a:gd name="connsiteX46" fmla="*/ 1376607 w 6394458"/>
                <a:gd name="connsiteY46" fmla="*/ 5433525 h 6858000"/>
                <a:gd name="connsiteX47" fmla="*/ 1395625 w 6394458"/>
                <a:gd name="connsiteY47" fmla="*/ 5458060 h 6858000"/>
                <a:gd name="connsiteX48" fmla="*/ 1405207 w 6394458"/>
                <a:gd name="connsiteY48" fmla="*/ 5469965 h 6858000"/>
                <a:gd name="connsiteX49" fmla="*/ 1518739 w 6394458"/>
                <a:gd name="connsiteY49" fmla="*/ 5607597 h 6858000"/>
                <a:gd name="connsiteX50" fmla="*/ 1779194 w 6394458"/>
                <a:gd name="connsiteY50" fmla="*/ 5888957 h 6858000"/>
                <a:gd name="connsiteX51" fmla="*/ 2361805 w 6394458"/>
                <a:gd name="connsiteY51" fmla="*/ 6356876 h 6858000"/>
                <a:gd name="connsiteX52" fmla="*/ 2682656 w 6394458"/>
                <a:gd name="connsiteY52" fmla="*/ 6532110 h 6858000"/>
                <a:gd name="connsiteX53" fmla="*/ 2682946 w 6394458"/>
                <a:gd name="connsiteY53" fmla="*/ 6532255 h 6858000"/>
                <a:gd name="connsiteX54" fmla="*/ 2683236 w 6394458"/>
                <a:gd name="connsiteY54" fmla="*/ 6532400 h 6858000"/>
                <a:gd name="connsiteX55" fmla="*/ 3021944 w 6394458"/>
                <a:gd name="connsiteY55" fmla="*/ 6664805 h 6858000"/>
                <a:gd name="connsiteX56" fmla="*/ 3375605 w 6394458"/>
                <a:gd name="connsiteY56" fmla="*/ 6756415 h 6858000"/>
                <a:gd name="connsiteX57" fmla="*/ 3555048 w 6394458"/>
                <a:gd name="connsiteY57" fmla="*/ 6786612 h 6858000"/>
                <a:gd name="connsiteX58" fmla="*/ 3735218 w 6394458"/>
                <a:gd name="connsiteY58" fmla="*/ 6807083 h 6858000"/>
                <a:gd name="connsiteX59" fmla="*/ 4108188 w 6394458"/>
                <a:gd name="connsiteY59" fmla="*/ 6823343 h 6858000"/>
                <a:gd name="connsiteX60" fmla="*/ 4126917 w 6394458"/>
                <a:gd name="connsiteY60" fmla="*/ 6823343 h 6858000"/>
                <a:gd name="connsiteX61" fmla="*/ 4151597 w 6394458"/>
                <a:gd name="connsiteY61" fmla="*/ 6823488 h 6858000"/>
                <a:gd name="connsiteX62" fmla="*/ 4199652 w 6394458"/>
                <a:gd name="connsiteY62" fmla="*/ 6822763 h 6858000"/>
                <a:gd name="connsiteX63" fmla="*/ 4200088 w 6394458"/>
                <a:gd name="connsiteY63" fmla="*/ 6822763 h 6858000"/>
                <a:gd name="connsiteX64" fmla="*/ 4200523 w 6394458"/>
                <a:gd name="connsiteY64" fmla="*/ 6822763 h 6858000"/>
                <a:gd name="connsiteX65" fmla="*/ 4245675 w 6394458"/>
                <a:gd name="connsiteY65" fmla="*/ 6821601 h 6858000"/>
                <a:gd name="connsiteX66" fmla="*/ 4291117 w 6394458"/>
                <a:gd name="connsiteY66" fmla="*/ 6819277 h 6858000"/>
                <a:gd name="connsiteX67" fmla="*/ 4469108 w 6394458"/>
                <a:gd name="connsiteY67" fmla="*/ 6803743 h 6858000"/>
                <a:gd name="connsiteX68" fmla="*/ 5157267 w 6394458"/>
                <a:gd name="connsiteY68" fmla="*/ 6617766 h 6858000"/>
                <a:gd name="connsiteX69" fmla="*/ 5484069 w 6394458"/>
                <a:gd name="connsiteY69" fmla="*/ 6455744 h 6858000"/>
                <a:gd name="connsiteX70" fmla="*/ 5801144 w 6394458"/>
                <a:gd name="connsiteY70" fmla="*/ 6257717 h 6858000"/>
                <a:gd name="connsiteX71" fmla="*/ 6111106 w 6394458"/>
                <a:gd name="connsiteY71" fmla="*/ 6032542 h 6858000"/>
                <a:gd name="connsiteX72" fmla="*/ 6264127 w 6394458"/>
                <a:gd name="connsiteY72" fmla="*/ 5913203 h 6858000"/>
                <a:gd name="connsiteX73" fmla="*/ 6394458 w 6394458"/>
                <a:gd name="connsiteY73" fmla="*/ 5808939 h 6858000"/>
                <a:gd name="connsiteX74" fmla="*/ 6394458 w 6394458"/>
                <a:gd name="connsiteY74" fmla="*/ 6858000 h 6858000"/>
                <a:gd name="connsiteX75" fmla="*/ 2234128 w 6394458"/>
                <a:gd name="connsiteY75" fmla="*/ 6858000 h 6858000"/>
                <a:gd name="connsiteX76" fmla="*/ 2151583 w 6394458"/>
                <a:gd name="connsiteY76" fmla="*/ 6802146 h 6858000"/>
                <a:gd name="connsiteX77" fmla="*/ 593791 w 6394458"/>
                <a:gd name="connsiteY77" fmla="*/ 5241450 h 6858000"/>
                <a:gd name="connsiteX78" fmla="*/ 0 w 6394458"/>
                <a:gd name="connsiteY78" fmla="*/ 3044861 h 6858000"/>
                <a:gd name="connsiteX79" fmla="*/ 342337 w 6394458"/>
                <a:gd name="connsiteY79" fmla="*/ 1349581 h 6858000"/>
                <a:gd name="connsiteX80" fmla="*/ 1129762 w 6394458"/>
                <a:gd name="connsiteY80" fmla="*/ 11818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6394458" h="6858000">
                  <a:moveTo>
                    <a:pt x="1242460" y="0"/>
                  </a:moveTo>
                  <a:lnTo>
                    <a:pt x="2160732" y="0"/>
                  </a:lnTo>
                  <a:lnTo>
                    <a:pt x="2096124" y="41936"/>
                  </a:lnTo>
                  <a:cubicBezTo>
                    <a:pt x="2053586" y="71988"/>
                    <a:pt x="1997691" y="111913"/>
                    <a:pt x="1942232" y="154451"/>
                  </a:cubicBezTo>
                  <a:lnTo>
                    <a:pt x="1941942" y="154741"/>
                  </a:lnTo>
                  <a:lnTo>
                    <a:pt x="1941652" y="155032"/>
                  </a:lnTo>
                  <a:cubicBezTo>
                    <a:pt x="1920455" y="170711"/>
                    <a:pt x="1899113" y="187262"/>
                    <a:pt x="1878498" y="203377"/>
                  </a:cubicBezTo>
                  <a:lnTo>
                    <a:pt x="1865722" y="213395"/>
                  </a:lnTo>
                  <a:cubicBezTo>
                    <a:pt x="1838863" y="233865"/>
                    <a:pt x="1813311" y="254771"/>
                    <a:pt x="1791679" y="272483"/>
                  </a:cubicBezTo>
                  <a:cubicBezTo>
                    <a:pt x="1684245" y="360463"/>
                    <a:pt x="1590023" y="443216"/>
                    <a:pt x="1503495" y="525389"/>
                  </a:cubicBezTo>
                  <a:cubicBezTo>
                    <a:pt x="1315050" y="703090"/>
                    <a:pt x="1142430" y="895746"/>
                    <a:pt x="990135" y="1098128"/>
                  </a:cubicBezTo>
                  <a:cubicBezTo>
                    <a:pt x="911301" y="1202949"/>
                    <a:pt x="837695" y="1310238"/>
                    <a:pt x="771637" y="1416800"/>
                  </a:cubicBezTo>
                  <a:cubicBezTo>
                    <a:pt x="697595" y="1538898"/>
                    <a:pt x="636764" y="1650106"/>
                    <a:pt x="585660" y="1756960"/>
                  </a:cubicBezTo>
                  <a:lnTo>
                    <a:pt x="585515" y="1757395"/>
                  </a:lnTo>
                  <a:lnTo>
                    <a:pt x="585370" y="1757831"/>
                  </a:lnTo>
                  <a:cubicBezTo>
                    <a:pt x="570271" y="1788174"/>
                    <a:pt x="556334" y="1818952"/>
                    <a:pt x="544574" y="1845230"/>
                  </a:cubicBezTo>
                  <a:lnTo>
                    <a:pt x="524539" y="1889510"/>
                  </a:lnTo>
                  <a:lnTo>
                    <a:pt x="505666" y="1933935"/>
                  </a:lnTo>
                  <a:lnTo>
                    <a:pt x="502762" y="1940904"/>
                  </a:lnTo>
                  <a:cubicBezTo>
                    <a:pt x="491002" y="1969214"/>
                    <a:pt x="479823" y="1996073"/>
                    <a:pt x="469661" y="2023512"/>
                  </a:cubicBezTo>
                  <a:cubicBezTo>
                    <a:pt x="465450" y="2034691"/>
                    <a:pt x="461240" y="2045870"/>
                    <a:pt x="456885" y="2057049"/>
                  </a:cubicBezTo>
                  <a:cubicBezTo>
                    <a:pt x="449190" y="2076794"/>
                    <a:pt x="442076" y="2095522"/>
                    <a:pt x="435688" y="2114395"/>
                  </a:cubicBezTo>
                  <a:lnTo>
                    <a:pt x="435543" y="2114976"/>
                  </a:lnTo>
                  <a:lnTo>
                    <a:pt x="435253" y="2115557"/>
                  </a:lnTo>
                  <a:cubicBezTo>
                    <a:pt x="390392" y="2239687"/>
                    <a:pt x="353226" y="2365123"/>
                    <a:pt x="324770" y="2488382"/>
                  </a:cubicBezTo>
                  <a:cubicBezTo>
                    <a:pt x="265391" y="2742158"/>
                    <a:pt x="235193" y="3002178"/>
                    <a:pt x="235338" y="3261036"/>
                  </a:cubicBezTo>
                  <a:cubicBezTo>
                    <a:pt x="236210" y="3391989"/>
                    <a:pt x="248695" y="3520474"/>
                    <a:pt x="272505" y="3641991"/>
                  </a:cubicBezTo>
                  <a:cubicBezTo>
                    <a:pt x="299073" y="3770621"/>
                    <a:pt x="337110" y="3893154"/>
                    <a:pt x="385891" y="4006104"/>
                  </a:cubicBezTo>
                  <a:lnTo>
                    <a:pt x="386182" y="4006685"/>
                  </a:lnTo>
                  <a:lnTo>
                    <a:pt x="386472" y="4007266"/>
                  </a:lnTo>
                  <a:cubicBezTo>
                    <a:pt x="394747" y="4027591"/>
                    <a:pt x="404039" y="4047626"/>
                    <a:pt x="413911" y="4068823"/>
                  </a:cubicBezTo>
                  <a:cubicBezTo>
                    <a:pt x="417686" y="4077098"/>
                    <a:pt x="421606" y="4085374"/>
                    <a:pt x="425380" y="4093794"/>
                  </a:cubicBezTo>
                  <a:cubicBezTo>
                    <a:pt x="428865" y="4100908"/>
                    <a:pt x="432349" y="4107876"/>
                    <a:pt x="435834" y="4114845"/>
                  </a:cubicBezTo>
                  <a:cubicBezTo>
                    <a:pt x="446867" y="4136913"/>
                    <a:pt x="457320" y="4157819"/>
                    <a:pt x="468644" y="4178435"/>
                  </a:cubicBezTo>
                  <a:lnTo>
                    <a:pt x="468935" y="4179015"/>
                  </a:lnTo>
                  <a:lnTo>
                    <a:pt x="469225" y="4179596"/>
                  </a:lnTo>
                  <a:cubicBezTo>
                    <a:pt x="495213" y="4229103"/>
                    <a:pt x="525120" y="4280352"/>
                    <a:pt x="566496" y="4345828"/>
                  </a:cubicBezTo>
                  <a:cubicBezTo>
                    <a:pt x="598727" y="4397368"/>
                    <a:pt x="633135" y="4447745"/>
                    <a:pt x="674366" y="4507124"/>
                  </a:cubicBezTo>
                  <a:cubicBezTo>
                    <a:pt x="713129" y="4561713"/>
                    <a:pt x="753199" y="4615139"/>
                    <a:pt x="790946" y="4665372"/>
                  </a:cubicBezTo>
                  <a:cubicBezTo>
                    <a:pt x="839001" y="4729106"/>
                    <a:pt x="889379" y="4793421"/>
                    <a:pt x="938015" y="4855559"/>
                  </a:cubicBezTo>
                  <a:cubicBezTo>
                    <a:pt x="969955" y="4896355"/>
                    <a:pt x="1003056" y="4938457"/>
                    <a:pt x="1035286" y="4980269"/>
                  </a:cubicBezTo>
                  <a:cubicBezTo>
                    <a:pt x="1069113" y="5023969"/>
                    <a:pt x="1113684" y="5081606"/>
                    <a:pt x="1158254" y="5140985"/>
                  </a:cubicBezTo>
                  <a:cubicBezTo>
                    <a:pt x="1179451" y="5169005"/>
                    <a:pt x="1200647" y="5198186"/>
                    <a:pt x="1221118" y="5226351"/>
                  </a:cubicBezTo>
                  <a:cubicBezTo>
                    <a:pt x="1240572" y="5253065"/>
                    <a:pt x="1259010" y="5278471"/>
                    <a:pt x="1277448" y="5303007"/>
                  </a:cubicBezTo>
                  <a:lnTo>
                    <a:pt x="1277739" y="5303297"/>
                  </a:lnTo>
                  <a:lnTo>
                    <a:pt x="1278029" y="5303588"/>
                  </a:lnTo>
                  <a:cubicBezTo>
                    <a:pt x="1309824" y="5347287"/>
                    <a:pt x="1343796" y="5391132"/>
                    <a:pt x="1376607" y="5433525"/>
                  </a:cubicBezTo>
                  <a:lnTo>
                    <a:pt x="1395625" y="5458060"/>
                  </a:lnTo>
                  <a:lnTo>
                    <a:pt x="1405207" y="5469965"/>
                  </a:lnTo>
                  <a:cubicBezTo>
                    <a:pt x="1442083" y="5515552"/>
                    <a:pt x="1479976" y="5562736"/>
                    <a:pt x="1518739" y="5607597"/>
                  </a:cubicBezTo>
                  <a:cubicBezTo>
                    <a:pt x="1603960" y="5707481"/>
                    <a:pt x="1691650" y="5802139"/>
                    <a:pt x="1779194" y="5888957"/>
                  </a:cubicBezTo>
                  <a:cubicBezTo>
                    <a:pt x="1965606" y="6072902"/>
                    <a:pt x="2161746" y="6230423"/>
                    <a:pt x="2361805" y="6356876"/>
                  </a:cubicBezTo>
                  <a:cubicBezTo>
                    <a:pt x="2475047" y="6427870"/>
                    <a:pt x="2579867" y="6485217"/>
                    <a:pt x="2682656" y="6532110"/>
                  </a:cubicBezTo>
                  <a:lnTo>
                    <a:pt x="2682946" y="6532255"/>
                  </a:lnTo>
                  <a:lnTo>
                    <a:pt x="2683236" y="6532400"/>
                  </a:lnTo>
                  <a:cubicBezTo>
                    <a:pt x="2787767" y="6581616"/>
                    <a:pt x="2901734" y="6626187"/>
                    <a:pt x="3021944" y="6664805"/>
                  </a:cubicBezTo>
                  <a:cubicBezTo>
                    <a:pt x="3132572" y="6700374"/>
                    <a:pt x="3251620" y="6731298"/>
                    <a:pt x="3375605" y="6756415"/>
                  </a:cubicBezTo>
                  <a:cubicBezTo>
                    <a:pt x="3432661" y="6767738"/>
                    <a:pt x="3493201" y="6777901"/>
                    <a:pt x="3555048" y="6786612"/>
                  </a:cubicBezTo>
                  <a:cubicBezTo>
                    <a:pt x="3613121" y="6794742"/>
                    <a:pt x="3673807" y="6801566"/>
                    <a:pt x="3735218" y="6807083"/>
                  </a:cubicBezTo>
                  <a:cubicBezTo>
                    <a:pt x="3852670" y="6817826"/>
                    <a:pt x="3974622" y="6823052"/>
                    <a:pt x="4108188" y="6823343"/>
                  </a:cubicBezTo>
                  <a:lnTo>
                    <a:pt x="4126917" y="6823343"/>
                  </a:lnTo>
                  <a:cubicBezTo>
                    <a:pt x="4135192" y="6823488"/>
                    <a:pt x="4143322" y="6823488"/>
                    <a:pt x="4151597" y="6823488"/>
                  </a:cubicBezTo>
                  <a:cubicBezTo>
                    <a:pt x="4171487" y="6823488"/>
                    <a:pt x="4186296" y="6823343"/>
                    <a:pt x="4199652" y="6822763"/>
                  </a:cubicBezTo>
                  <a:lnTo>
                    <a:pt x="4200088" y="6822763"/>
                  </a:lnTo>
                  <a:lnTo>
                    <a:pt x="4200523" y="6822763"/>
                  </a:lnTo>
                  <a:lnTo>
                    <a:pt x="4245675" y="6821601"/>
                  </a:lnTo>
                  <a:lnTo>
                    <a:pt x="4291117" y="6819277"/>
                  </a:lnTo>
                  <a:cubicBezTo>
                    <a:pt x="4342801" y="6816955"/>
                    <a:pt x="4397825" y="6812164"/>
                    <a:pt x="4469108" y="6803743"/>
                  </a:cubicBezTo>
                  <a:cubicBezTo>
                    <a:pt x="4700672" y="6775433"/>
                    <a:pt x="4932236" y="6712860"/>
                    <a:pt x="5157267" y="6617766"/>
                  </a:cubicBezTo>
                  <a:cubicBezTo>
                    <a:pt x="5260490" y="6574648"/>
                    <a:pt x="5367344" y="6521656"/>
                    <a:pt x="5484069" y="6455744"/>
                  </a:cubicBezTo>
                  <a:cubicBezTo>
                    <a:pt x="5584535" y="6399414"/>
                    <a:pt x="5688194" y="6334663"/>
                    <a:pt x="5801144" y="6257717"/>
                  </a:cubicBezTo>
                  <a:cubicBezTo>
                    <a:pt x="5894061" y="6194419"/>
                    <a:pt x="5992638" y="6122844"/>
                    <a:pt x="6111106" y="6032542"/>
                  </a:cubicBezTo>
                  <a:cubicBezTo>
                    <a:pt x="6163081" y="5993052"/>
                    <a:pt x="6215491" y="5951676"/>
                    <a:pt x="6264127" y="5913203"/>
                  </a:cubicBezTo>
                  <a:lnTo>
                    <a:pt x="6394458" y="5808939"/>
                  </a:lnTo>
                  <a:lnTo>
                    <a:pt x="6394458" y="6858000"/>
                  </a:lnTo>
                  <a:lnTo>
                    <a:pt x="2234128" y="6858000"/>
                  </a:lnTo>
                  <a:lnTo>
                    <a:pt x="2151583" y="6802146"/>
                  </a:lnTo>
                  <a:cubicBezTo>
                    <a:pt x="1509012" y="6424386"/>
                    <a:pt x="970245" y="5884748"/>
                    <a:pt x="593791" y="5241450"/>
                  </a:cubicBezTo>
                  <a:cubicBezTo>
                    <a:pt x="205286" y="4577683"/>
                    <a:pt x="0" y="3818240"/>
                    <a:pt x="0" y="3044861"/>
                  </a:cubicBezTo>
                  <a:cubicBezTo>
                    <a:pt x="0" y="2457023"/>
                    <a:pt x="115129" y="1886606"/>
                    <a:pt x="342337" y="1349581"/>
                  </a:cubicBezTo>
                  <a:cubicBezTo>
                    <a:pt x="534284" y="895692"/>
                    <a:pt x="798705" y="482372"/>
                    <a:pt x="1129762" y="1181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31" name="Freeform: Shape 30">
              <a:extLst>
                <a:ext uri="{FF2B5EF4-FFF2-40B4-BE49-F238E27FC236}">
                  <a16:creationId xmlns:a16="http://schemas.microsoft.com/office/drawing/2014/main" id="{1905757E-C772-4187-BD34-A12DC33F39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4266" y="0"/>
              <a:ext cx="6419426" cy="6858000"/>
            </a:xfrm>
            <a:custGeom>
              <a:avLst/>
              <a:gdLst>
                <a:gd name="connsiteX0" fmla="*/ 6419426 w 6419426"/>
                <a:gd name="connsiteY0" fmla="*/ 6276207 h 6858000"/>
                <a:gd name="connsiteX1" fmla="*/ 6419426 w 6419426"/>
                <a:gd name="connsiteY1" fmla="*/ 6858000 h 6858000"/>
                <a:gd name="connsiteX2" fmla="*/ 5377226 w 6419426"/>
                <a:gd name="connsiteY2" fmla="*/ 6858000 h 6858000"/>
                <a:gd name="connsiteX3" fmla="*/ 5526079 w 6419426"/>
                <a:gd name="connsiteY3" fmla="*/ 6799309 h 6858000"/>
                <a:gd name="connsiteX4" fmla="*/ 6372097 w 6419426"/>
                <a:gd name="connsiteY4" fmla="*/ 6313400 h 6858000"/>
                <a:gd name="connsiteX5" fmla="*/ 0 w 6419426"/>
                <a:gd name="connsiteY5" fmla="*/ 3944218 h 6858000"/>
                <a:gd name="connsiteX6" fmla="*/ 31811 w 6419426"/>
                <a:gd name="connsiteY6" fmla="*/ 4082046 h 6858000"/>
                <a:gd name="connsiteX7" fmla="*/ 2375871 w 6419426"/>
                <a:gd name="connsiteY7" fmla="*/ 6799309 h 6858000"/>
                <a:gd name="connsiteX8" fmla="*/ 2524724 w 6419426"/>
                <a:gd name="connsiteY8" fmla="*/ 6858000 h 6858000"/>
                <a:gd name="connsiteX9" fmla="*/ 0 w 6419426"/>
                <a:gd name="connsiteY9" fmla="*/ 6858000 h 6858000"/>
                <a:gd name="connsiteX10" fmla="*/ 0 w 6419426"/>
                <a:gd name="connsiteY10" fmla="*/ 0 h 6858000"/>
                <a:gd name="connsiteX11" fmla="*/ 1320019 w 6419426"/>
                <a:gd name="connsiteY11" fmla="*/ 0 h 6858000"/>
                <a:gd name="connsiteX12" fmla="*/ 1089625 w 6419426"/>
                <a:gd name="connsiteY12" fmla="*/ 209396 h 6858000"/>
                <a:gd name="connsiteX13" fmla="*/ 31811 w 6419426"/>
                <a:gd name="connsiteY13" fmla="*/ 2059448 h 6858000"/>
                <a:gd name="connsiteX14" fmla="*/ 0 w 6419426"/>
                <a:gd name="connsiteY14" fmla="*/ 219727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19426" h="6858000">
                  <a:moveTo>
                    <a:pt x="6419426" y="6276207"/>
                  </a:moveTo>
                  <a:lnTo>
                    <a:pt x="6419426" y="6858000"/>
                  </a:lnTo>
                  <a:lnTo>
                    <a:pt x="5377226" y="6858000"/>
                  </a:lnTo>
                  <a:lnTo>
                    <a:pt x="5526079" y="6799309"/>
                  </a:lnTo>
                  <a:cubicBezTo>
                    <a:pt x="5828657" y="6671330"/>
                    <a:pt x="6112428" y="6507594"/>
                    <a:pt x="6372097" y="6313400"/>
                  </a:cubicBezTo>
                  <a:close/>
                  <a:moveTo>
                    <a:pt x="0" y="3944218"/>
                  </a:moveTo>
                  <a:lnTo>
                    <a:pt x="31811" y="4082046"/>
                  </a:lnTo>
                  <a:cubicBezTo>
                    <a:pt x="347839" y="5310348"/>
                    <a:pt x="1226077" y="6312987"/>
                    <a:pt x="2375871" y="6799309"/>
                  </a:cubicBezTo>
                  <a:lnTo>
                    <a:pt x="2524724" y="6858000"/>
                  </a:lnTo>
                  <a:lnTo>
                    <a:pt x="0" y="6858000"/>
                  </a:lnTo>
                  <a:close/>
                  <a:moveTo>
                    <a:pt x="0" y="0"/>
                  </a:moveTo>
                  <a:lnTo>
                    <a:pt x="1320019" y="0"/>
                  </a:lnTo>
                  <a:lnTo>
                    <a:pt x="1089625" y="209396"/>
                  </a:lnTo>
                  <a:cubicBezTo>
                    <a:pt x="586180" y="712841"/>
                    <a:pt x="214775" y="1348326"/>
                    <a:pt x="31811" y="2059448"/>
                  </a:cubicBezTo>
                  <a:lnTo>
                    <a:pt x="0" y="219727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141195"/>
            <a:ext cx="3602727" cy="620805"/>
          </a:xfrm>
        </p:spPr>
        <p:txBody>
          <a:bodyPr anchor="b">
            <a:normAutofit fontScale="90000"/>
          </a:bodyPr>
          <a:lstStyle/>
          <a:p>
            <a:pPr algn="ctr" defTabSz="914400"/>
            <a:r>
              <a:rPr lang="en-US" sz="4000" u="sng" dirty="0">
                <a:latin typeface="+mn-lt"/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03195"/>
            <a:ext cx="4814570" cy="5813609"/>
          </a:xfrm>
        </p:spPr>
        <p:txBody>
          <a:bodyPr anchor="ctr">
            <a:normAutofit lnSpcReduction="10000"/>
          </a:bodyPr>
          <a:lstStyle/>
          <a:p>
            <a:pPr algn="just"/>
            <a:r>
              <a:rPr lang="en-US" sz="2200" b="1" dirty="0"/>
              <a:t>Coptic Orthodox Church: </a:t>
            </a:r>
            <a:r>
              <a:rPr lang="en-US" sz="2200" dirty="0"/>
              <a:t>the oldest church in </a:t>
            </a:r>
            <a:r>
              <a:rPr lang="en-US" sz="2200" dirty="0" smtClean="0"/>
              <a:t>Africa, currently </a:t>
            </a:r>
            <a:r>
              <a:rPr lang="en-US" sz="2200" dirty="0"/>
              <a:t>has over 20 million believers around the </a:t>
            </a:r>
            <a:r>
              <a:rPr lang="en-US" sz="2200" dirty="0" smtClean="0"/>
              <a:t>world.</a:t>
            </a:r>
          </a:p>
          <a:p>
            <a:pPr marL="0" indent="0" algn="just">
              <a:buNone/>
            </a:pPr>
            <a:endParaRPr lang="en-US" sz="2200" dirty="0" smtClean="0"/>
          </a:p>
          <a:p>
            <a:pPr algn="just"/>
            <a:r>
              <a:rPr lang="en-US" sz="2200" b="1" dirty="0" smtClean="0"/>
              <a:t>Coptic </a:t>
            </a:r>
            <a:r>
              <a:rPr lang="en-US" sz="2200" b="1" dirty="0"/>
              <a:t>Hope Program: </a:t>
            </a:r>
            <a:r>
              <a:rPr lang="en-US" sz="2200" dirty="0" smtClean="0"/>
              <a:t>the </a:t>
            </a:r>
            <a:r>
              <a:rPr lang="en-US" sz="2200" dirty="0"/>
              <a:t>epitome of the Coptic Mission’s work to address the impact of HIV&amp;AIDS on the lives of the Kenyan </a:t>
            </a:r>
            <a:r>
              <a:rPr lang="en-US" sz="2200" dirty="0" smtClean="0"/>
              <a:t>communities.</a:t>
            </a:r>
          </a:p>
          <a:p>
            <a:pPr marL="0" indent="0" algn="just">
              <a:buNone/>
            </a:pPr>
            <a:endParaRPr lang="en-US" sz="2200" dirty="0" smtClean="0"/>
          </a:p>
          <a:p>
            <a:pPr algn="just"/>
            <a:r>
              <a:rPr lang="en-US" sz="2200" b="1" dirty="0" smtClean="0"/>
              <a:t>Three </a:t>
            </a:r>
            <a:r>
              <a:rPr lang="en-US" sz="2200" b="1" dirty="0"/>
              <a:t>facilities: </a:t>
            </a:r>
            <a:r>
              <a:rPr lang="en-US" sz="2200" dirty="0"/>
              <a:t>2 in Nairobi 1 in Western Kenya and other adopted satellite </a:t>
            </a:r>
            <a:r>
              <a:rPr lang="en-US" sz="2200" dirty="0" smtClean="0"/>
              <a:t>clinics; more </a:t>
            </a:r>
            <a:r>
              <a:rPr lang="en-US" sz="2200" dirty="0"/>
              <a:t>than 30,000 clients ever enrolled in care and treatment. </a:t>
            </a:r>
            <a:endParaRPr lang="en-US" sz="2200" dirty="0" smtClean="0"/>
          </a:p>
          <a:p>
            <a:pPr marL="0" indent="0" algn="just">
              <a:buNone/>
            </a:pPr>
            <a:endParaRPr lang="en-US" sz="2200" dirty="0"/>
          </a:p>
          <a:p>
            <a:pPr algn="just"/>
            <a:r>
              <a:rPr lang="en-US" sz="2200" b="1" dirty="0"/>
              <a:t> Church Network: </a:t>
            </a:r>
            <a:r>
              <a:rPr lang="en-US" sz="2200" dirty="0"/>
              <a:t>over 50 churches in total in </a:t>
            </a:r>
            <a:r>
              <a:rPr lang="en-US" sz="2200" dirty="0" smtClean="0"/>
              <a:t>Kenya.</a:t>
            </a:r>
            <a:endParaRPr lang="en-US" sz="2200" dirty="0"/>
          </a:p>
          <a:p>
            <a:pPr marL="0" indent="0">
              <a:buNone/>
            </a:pPr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419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8C991-E54F-48CF-A368-CCD9FC135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0022" y="365760"/>
            <a:ext cx="7025402" cy="118872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4000" u="sng" dirty="0"/>
              <a:t>Coptic FCI Footsteps</a:t>
            </a:r>
            <a:r>
              <a:rPr lang="x-none" dirty="0"/>
              <a:t/>
            </a:r>
            <a:br>
              <a:rPr lang="x-none" dirty="0"/>
            </a:br>
            <a:endParaRPr lang="x-none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23075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0"/>
            <a:ext cx="9144000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728740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49253-575A-47B4-AAC5-EA64C60BC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337" y="1695372"/>
            <a:ext cx="8382000" cy="4953000"/>
          </a:xfrm>
        </p:spPr>
        <p:txBody>
          <a:bodyPr anchor="t">
            <a:normAutofit lnSpcReduction="10000"/>
          </a:bodyPr>
          <a:lstStyle/>
          <a:p>
            <a:pPr lvl="0"/>
            <a:r>
              <a:rPr lang="en-US" sz="2200" dirty="0" smtClean="0"/>
              <a:t>Works through church</a:t>
            </a:r>
            <a:r>
              <a:rPr lang="en-US" sz="2200" dirty="0"/>
              <a:t> &amp; community networks for targeted testing and linkages </a:t>
            </a:r>
            <a:endParaRPr lang="en-US" sz="2200" dirty="0" smtClean="0"/>
          </a:p>
          <a:p>
            <a:pPr marL="0" lvl="0" indent="0">
              <a:buNone/>
            </a:pPr>
            <a:endParaRPr lang="x-none" sz="2200" dirty="0"/>
          </a:p>
          <a:p>
            <a:pPr lvl="0"/>
            <a:r>
              <a:rPr lang="en-US" sz="2200" dirty="0" smtClean="0"/>
              <a:t>Four</a:t>
            </a:r>
            <a:r>
              <a:rPr lang="en-US" sz="2200" dirty="0" smtClean="0"/>
              <a:t> highest-</a:t>
            </a:r>
            <a:r>
              <a:rPr lang="en-US" sz="2200" dirty="0" smtClean="0"/>
              <a:t>prevalence, </a:t>
            </a:r>
            <a:r>
              <a:rPr lang="en-US" sz="2200" dirty="0" smtClean="0"/>
              <a:t>priority counties in Kenya: Nairobi </a:t>
            </a:r>
            <a:r>
              <a:rPr lang="en-US" sz="2200" dirty="0"/>
              <a:t>6.1%, Kisumu 16.3%, Siaya 21% and Vihiga 5.4</a:t>
            </a:r>
            <a:r>
              <a:rPr lang="en-US" sz="2200" dirty="0" smtClean="0"/>
              <a:t>%.*</a:t>
            </a:r>
          </a:p>
          <a:p>
            <a:pPr marL="0" lvl="0" indent="0">
              <a:buNone/>
            </a:pPr>
            <a:endParaRPr lang="en-US" sz="2200" dirty="0" smtClean="0"/>
          </a:p>
          <a:p>
            <a:pPr lvl="0"/>
            <a:r>
              <a:rPr lang="en-US" sz="2200" dirty="0" smtClean="0"/>
              <a:t>Communities reached </a:t>
            </a:r>
            <a:r>
              <a:rPr lang="en-US" sz="2200" dirty="0"/>
              <a:t>with essential messaging and services through </a:t>
            </a:r>
            <a:r>
              <a:rPr lang="en-US" sz="2200" dirty="0" smtClean="0"/>
              <a:t>social </a:t>
            </a:r>
            <a:r>
              <a:rPr lang="en-US" sz="2200" dirty="0"/>
              <a:t>networks </a:t>
            </a:r>
            <a:endParaRPr lang="en-US" sz="2200" dirty="0" smtClean="0"/>
          </a:p>
          <a:p>
            <a:pPr marL="0" lvl="0" indent="0">
              <a:buNone/>
            </a:pPr>
            <a:endParaRPr lang="x-none" sz="2200" dirty="0"/>
          </a:p>
          <a:p>
            <a:pPr lvl="0"/>
            <a:r>
              <a:rPr lang="en-US" sz="2200" dirty="0"/>
              <a:t>FCI funding </a:t>
            </a:r>
            <a:r>
              <a:rPr lang="en-US" sz="2200" dirty="0" smtClean="0"/>
              <a:t>allows Coptic to boost experience</a:t>
            </a:r>
            <a:r>
              <a:rPr lang="en-US" sz="2200" dirty="0"/>
              <a:t>, efforts and achievements in HIV prevention, care and </a:t>
            </a:r>
            <a:r>
              <a:rPr lang="en-US" sz="2200" dirty="0" smtClean="0"/>
              <a:t>treatment </a:t>
            </a:r>
          </a:p>
          <a:p>
            <a:pPr marL="0" lvl="0" indent="0">
              <a:buNone/>
            </a:pPr>
            <a:endParaRPr lang="x-none" sz="2200" dirty="0"/>
          </a:p>
          <a:p>
            <a:pPr lvl="0"/>
            <a:r>
              <a:rPr lang="en-US" sz="2200" dirty="0"/>
              <a:t>Great milestones have been achieved so far through FCI</a:t>
            </a:r>
            <a:endParaRPr lang="x-none" sz="2200" dirty="0"/>
          </a:p>
          <a:p>
            <a:pPr>
              <a:lnSpc>
                <a:spcPct val="150000"/>
              </a:lnSpc>
            </a:pPr>
            <a:endParaRPr lang="x-none" sz="1900" dirty="0"/>
          </a:p>
        </p:txBody>
      </p:sp>
      <p:sp>
        <p:nvSpPr>
          <p:cNvPr id="4" name="TextBox 3"/>
          <p:cNvSpPr txBox="1"/>
          <p:nvPr/>
        </p:nvSpPr>
        <p:spPr>
          <a:xfrm>
            <a:off x="2971800" y="6346900"/>
            <a:ext cx="4343400" cy="34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1200" i="1" dirty="0" smtClean="0"/>
              <a:t>*Adult prevalence, Kenya </a:t>
            </a:r>
            <a:r>
              <a:rPr lang="en-US" sz="1200" i="1" dirty="0"/>
              <a:t>HIV estimates report </a:t>
            </a:r>
            <a:r>
              <a:rPr lang="en-US" sz="1200" i="1" dirty="0" smtClean="0"/>
              <a:t>2018 </a:t>
            </a:r>
            <a:endParaRPr lang="x-none" sz="1200" i="1" dirty="0"/>
          </a:p>
        </p:txBody>
      </p:sp>
    </p:spTree>
    <p:extLst>
      <p:ext uri="{BB962C8B-B14F-4D97-AF65-F5344CB8AC3E}">
        <p14:creationId xmlns:p14="http://schemas.microsoft.com/office/powerpoint/2010/main" val="1404138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3AAA3-5AC5-4073-BF76-C96DB6A44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33338"/>
            <a:ext cx="4532630" cy="914400"/>
          </a:xfrm>
        </p:spPr>
        <p:txBody>
          <a:bodyPr anchor="b">
            <a:noAutofit/>
          </a:bodyPr>
          <a:lstStyle/>
          <a:p>
            <a:r>
              <a:rPr lang="en-US" sz="3600" u="sng" dirty="0"/>
              <a:t>HTS Experience in FCI</a:t>
            </a:r>
            <a:endParaRPr lang="x-none" sz="3600" u="sn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563377-F992-4283-A78B-E784884BFB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30" r="30125"/>
          <a:stretch/>
        </p:blipFill>
        <p:spPr>
          <a:xfrm>
            <a:off x="-152400" y="0"/>
            <a:ext cx="44195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80F206E-E7CD-46BC-AF64-5AE0D92E2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7700" y="990600"/>
            <a:ext cx="4761230" cy="5562598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900" dirty="0"/>
              <a:t>Coptic </a:t>
            </a:r>
            <a:r>
              <a:rPr lang="en-US" sz="1900" dirty="0" smtClean="0"/>
              <a:t>leveraged </a:t>
            </a:r>
            <a:r>
              <a:rPr lang="en-US" sz="1900" dirty="0"/>
              <a:t>its experience to work with the Clergy and church platforms to</a:t>
            </a:r>
            <a:r>
              <a:rPr lang="en-US" sz="1900" dirty="0" smtClean="0"/>
              <a:t>:</a:t>
            </a:r>
            <a:endParaRPr lang="en-US" sz="1900" dirty="0"/>
          </a:p>
          <a:p>
            <a:pPr>
              <a:lnSpc>
                <a:spcPct val="150000"/>
              </a:lnSpc>
            </a:pPr>
            <a:r>
              <a:rPr lang="en-US" sz="1900" dirty="0"/>
              <a:t>Engage with indigenous churches with strong affiliation to faith healing </a:t>
            </a:r>
          </a:p>
          <a:p>
            <a:pPr>
              <a:lnSpc>
                <a:spcPct val="150000"/>
              </a:lnSpc>
            </a:pPr>
            <a:r>
              <a:rPr lang="en-US" sz="1900" dirty="0"/>
              <a:t>Sensitize and disseminate key HIV prevention, care and treatment messages </a:t>
            </a:r>
          </a:p>
          <a:p>
            <a:pPr>
              <a:lnSpc>
                <a:spcPct val="150000"/>
              </a:lnSpc>
            </a:pPr>
            <a:r>
              <a:rPr lang="en-US" sz="1900" dirty="0"/>
              <a:t>Identify and train community ambassadors of change among the community leaders  </a:t>
            </a:r>
          </a:p>
          <a:p>
            <a:pPr>
              <a:lnSpc>
                <a:spcPct val="150000"/>
              </a:lnSpc>
            </a:pPr>
            <a:r>
              <a:rPr lang="en-US" sz="1900" dirty="0"/>
              <a:t>Map out hot-spots that will help in yielding of new positives among the communities </a:t>
            </a:r>
          </a:p>
          <a:p>
            <a:pPr>
              <a:lnSpc>
                <a:spcPct val="150000"/>
              </a:lnSpc>
            </a:pPr>
            <a:r>
              <a:rPr lang="en-US" sz="1900" dirty="0"/>
              <a:t>Create demand for targeted </a:t>
            </a:r>
            <a:r>
              <a:rPr lang="en-US" sz="1900" dirty="0" smtClean="0"/>
              <a:t>HTS including </a:t>
            </a:r>
            <a:r>
              <a:rPr lang="en-US" sz="1900" dirty="0"/>
              <a:t>self-testing</a:t>
            </a:r>
          </a:p>
          <a:p>
            <a:pPr>
              <a:lnSpc>
                <a:spcPct val="150000"/>
              </a:lnSpc>
            </a:pPr>
            <a:r>
              <a:rPr lang="en-US" sz="1900" dirty="0"/>
              <a:t>Mobilize congregants through ambassadors of change for uptake of HTS  </a:t>
            </a:r>
          </a:p>
          <a:p>
            <a:pPr>
              <a:lnSpc>
                <a:spcPct val="150000"/>
              </a:lnSpc>
            </a:pPr>
            <a:r>
              <a:rPr lang="en-US" sz="1900" dirty="0"/>
              <a:t>Link newly tested HIV positive clients to care and treatment </a:t>
            </a:r>
          </a:p>
        </p:txBody>
      </p:sp>
    </p:spTree>
    <p:extLst>
      <p:ext uri="{BB962C8B-B14F-4D97-AF65-F5344CB8AC3E}">
        <p14:creationId xmlns:p14="http://schemas.microsoft.com/office/powerpoint/2010/main" val="3315681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" y="3710613"/>
            <a:ext cx="2133580" cy="2452687"/>
          </a:xfrm>
        </p:spPr>
        <p:txBody>
          <a:bodyPr anchor="ctr">
            <a:normAutofit/>
          </a:bodyPr>
          <a:lstStyle/>
          <a:p>
            <a:r>
              <a:rPr lang="en-US" sz="3600" u="sng" dirty="0"/>
              <a:t>Process </a:t>
            </a:r>
          </a:p>
        </p:txBody>
      </p:sp>
      <p:pic>
        <p:nvPicPr>
          <p:cNvPr id="18" name="Picture 17" descr="C:\Users\dmwenga\Downloads\WhatsApp Image 2020-03-02 at 11.06.25 AM.jpeg">
            <a:extLst>
              <a:ext uri="{FF2B5EF4-FFF2-40B4-BE49-F238E27FC236}">
                <a16:creationId xmlns:a16="http://schemas.microsoft.com/office/drawing/2014/main" id="{ADE05B08-73FD-4801-B9F5-18DEA28789CF}"/>
              </a:ext>
            </a:extLst>
          </p:cNvPr>
          <p:cNvPicPr/>
          <p:nvPr/>
        </p:nvPicPr>
        <p:blipFill rotWithShape="1">
          <a:blip r:embed="rId2" cstate="print"/>
          <a:srcRect t="11182" b="27566"/>
          <a:stretch/>
        </p:blipFill>
        <p:spPr bwMode="auto"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3810000"/>
            <a:ext cx="7086600" cy="2743200"/>
          </a:xfrm>
        </p:spPr>
        <p:txBody>
          <a:bodyPr anchor="ctr">
            <a:normAutofit/>
          </a:bodyPr>
          <a:lstStyle/>
          <a:p>
            <a:pPr marL="285750"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800" dirty="0"/>
              <a:t>Religious </a:t>
            </a:r>
            <a:r>
              <a:rPr lang="en-US" sz="1800" dirty="0" smtClean="0"/>
              <a:t>leaders </a:t>
            </a:r>
            <a:r>
              <a:rPr lang="en-US" sz="1800" dirty="0"/>
              <a:t>identified and trained as peer leaders </a:t>
            </a:r>
          </a:p>
          <a:p>
            <a:pPr marL="285750"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800" dirty="0"/>
              <a:t>HTS </a:t>
            </a:r>
            <a:r>
              <a:rPr lang="en-US" sz="1800" dirty="0" smtClean="0"/>
              <a:t>providers attached </a:t>
            </a:r>
            <a:r>
              <a:rPr lang="en-US" sz="1800" dirty="0"/>
              <a:t>to each religious leader</a:t>
            </a:r>
          </a:p>
          <a:p>
            <a:pPr marL="285750"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800" dirty="0" smtClean="0"/>
              <a:t>Peer </a:t>
            </a:r>
            <a:r>
              <a:rPr lang="en-US" sz="1800" dirty="0"/>
              <a:t>leaders </a:t>
            </a:r>
            <a:r>
              <a:rPr lang="en-US" sz="1800" dirty="0" smtClean="0"/>
              <a:t>mobilize congregants for HTS </a:t>
            </a:r>
            <a:r>
              <a:rPr lang="en-US" sz="1800" dirty="0"/>
              <a:t>during mass </a:t>
            </a:r>
            <a:r>
              <a:rPr lang="en-US" sz="1800" dirty="0" smtClean="0"/>
              <a:t>church services</a:t>
            </a:r>
            <a:endParaRPr lang="en-US" sz="1800" dirty="0"/>
          </a:p>
          <a:p>
            <a:pPr marL="285750"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800" dirty="0" smtClean="0"/>
              <a:t>Peer </a:t>
            </a:r>
            <a:r>
              <a:rPr lang="en-US" sz="1800" dirty="0"/>
              <a:t>leaders screen households for HTS and mark the targeted households </a:t>
            </a:r>
          </a:p>
          <a:p>
            <a:pPr marL="285750"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800" dirty="0" smtClean="0"/>
              <a:t>Peer leaders lead </a:t>
            </a:r>
            <a:r>
              <a:rPr lang="en-US" sz="1800" dirty="0"/>
              <a:t>HTS providers to the targeted  households for HTS</a:t>
            </a:r>
          </a:p>
          <a:p>
            <a:pPr marL="285750"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800" dirty="0"/>
              <a:t>Using </a:t>
            </a:r>
            <a:r>
              <a:rPr lang="en-US" sz="1800" dirty="0" smtClean="0"/>
              <a:t>RAST, HTS </a:t>
            </a:r>
            <a:r>
              <a:rPr lang="en-US" sz="1800" dirty="0"/>
              <a:t>providers </a:t>
            </a:r>
            <a:r>
              <a:rPr lang="en-US" sz="1800" dirty="0" smtClean="0"/>
              <a:t>screen </a:t>
            </a:r>
            <a:r>
              <a:rPr lang="en-US" sz="1800" dirty="0"/>
              <a:t>the households for eligibility and offer HTS through HIVSTK or rapid testing where appropriate   </a:t>
            </a:r>
          </a:p>
          <a:p>
            <a:pPr marL="285750"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800" dirty="0"/>
              <a:t>Real time linkages done for those testing HIV positive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3AAA3-5AC5-4073-BF76-C96DB6A44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0022" y="365760"/>
            <a:ext cx="7025402" cy="1188720"/>
          </a:xfrm>
        </p:spPr>
        <p:txBody>
          <a:bodyPr>
            <a:normAutofit/>
          </a:bodyPr>
          <a:lstStyle/>
          <a:p>
            <a:r>
              <a:rPr lang="en-US" sz="3600" u="sng" dirty="0"/>
              <a:t>HTS Achievements in FCI</a:t>
            </a:r>
            <a:endParaRPr lang="x-none" sz="3600" u="sng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23075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0"/>
            <a:ext cx="9144000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728740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98E38B9-5657-4D57-831A-0B3EF864D1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1560119"/>
              </p:ext>
            </p:extLst>
          </p:nvPr>
        </p:nvGraphicFramePr>
        <p:xfrm>
          <a:off x="914401" y="1920240"/>
          <a:ext cx="7814224" cy="376141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628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28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28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2845">
                  <a:extLst>
                    <a:ext uri="{9D8B030D-6E8A-4147-A177-3AD203B41FA5}">
                      <a16:colId xmlns:a16="http://schemas.microsoft.com/office/drawing/2014/main" val="3032186214"/>
                    </a:ext>
                  </a:extLst>
                </a:gridCol>
                <a:gridCol w="15628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51519">
                <a:tc>
                  <a:txBody>
                    <a:bodyPr/>
                    <a:lstStyle/>
                    <a:p>
                      <a:r>
                        <a:rPr lang="en-US" dirty="0" smtClean="0"/>
                        <a:t>Indicator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Target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Oct’19 -Mar’20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Apr’20  -Sep’20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 of Target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2474">
                <a:tc>
                  <a:txBody>
                    <a:bodyPr/>
                    <a:lstStyle/>
                    <a:p>
                      <a:r>
                        <a:rPr lang="en-US" dirty="0"/>
                        <a:t>Total tested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2,242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3,126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536%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2474">
                <a:tc>
                  <a:txBody>
                    <a:bodyPr/>
                    <a:lstStyle/>
                    <a:p>
                      <a:r>
                        <a:rPr lang="en-US" dirty="0" smtClean="0"/>
                        <a:t># Positive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8064723"/>
                  </a:ext>
                </a:extLst>
              </a:tr>
              <a:tr h="702474">
                <a:tc>
                  <a:txBody>
                    <a:bodyPr/>
                    <a:lstStyle/>
                    <a:p>
                      <a:r>
                        <a:rPr lang="en-US" dirty="0"/>
                        <a:t>HIVST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2,580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1,673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2474">
                <a:tc>
                  <a:txBody>
                    <a:bodyPr/>
                    <a:lstStyle/>
                    <a:p>
                      <a:r>
                        <a:rPr lang="en-US" dirty="0"/>
                        <a:t>#</a:t>
                      </a:r>
                      <a:r>
                        <a:rPr lang="en-US" dirty="0" smtClean="0"/>
                        <a:t>Positive </a:t>
                      </a:r>
                      <a:r>
                        <a:rPr lang="en-US" dirty="0"/>
                        <a:t>by HIVST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0000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0022" y="365760"/>
            <a:ext cx="7025402" cy="1188720"/>
          </a:xfrm>
        </p:spPr>
        <p:txBody>
          <a:bodyPr>
            <a:normAutofit/>
          </a:bodyPr>
          <a:lstStyle/>
          <a:p>
            <a:r>
              <a:rPr lang="en-US" sz="3600" u="sng" dirty="0"/>
              <a:t>High Positivity </a:t>
            </a:r>
            <a:r>
              <a:rPr lang="en-US" sz="3600" u="sng" dirty="0" smtClean="0"/>
              <a:t>Yields due to:</a:t>
            </a:r>
            <a:endParaRPr lang="en-US" sz="3600" u="sng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23075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0"/>
            <a:ext cx="9144000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728740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740" y="1695372"/>
            <a:ext cx="8186660" cy="3562428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2200" b="1" u="sng" dirty="0" smtClean="0">
                <a:solidFill>
                  <a:srgbClr val="7030A0"/>
                </a:solidFill>
              </a:rPr>
              <a:t>Targeted </a:t>
            </a:r>
            <a:r>
              <a:rPr lang="en-US" sz="2200" b="1" u="sng" dirty="0">
                <a:solidFill>
                  <a:srgbClr val="7030A0"/>
                </a:solidFill>
              </a:rPr>
              <a:t>community </a:t>
            </a:r>
            <a:r>
              <a:rPr lang="en-US" sz="2200" b="1" u="sng" dirty="0" smtClean="0">
                <a:solidFill>
                  <a:srgbClr val="7030A0"/>
                </a:solidFill>
              </a:rPr>
              <a:t>mapping </a:t>
            </a:r>
            <a:r>
              <a:rPr lang="en-US" sz="2200" dirty="0" smtClean="0"/>
              <a:t>including indigenous churches, alcohol dens and index testing </a:t>
            </a:r>
          </a:p>
          <a:p>
            <a:pPr lvl="0">
              <a:lnSpc>
                <a:spcPct val="90000"/>
              </a:lnSpc>
            </a:pPr>
            <a:r>
              <a:rPr lang="en-US" sz="2200" b="1" u="sng" dirty="0" smtClean="0">
                <a:solidFill>
                  <a:srgbClr val="7030A0"/>
                </a:solidFill>
              </a:rPr>
              <a:t>Use of RAST: </a:t>
            </a:r>
            <a:r>
              <a:rPr lang="en-US" sz="2200" dirty="0" smtClean="0"/>
              <a:t>asking questions in the tool to every client who is not HIV positive to assess their risk of contracting HIV</a:t>
            </a:r>
          </a:p>
          <a:p>
            <a:pPr lvl="0">
              <a:lnSpc>
                <a:spcPct val="90000"/>
              </a:lnSpc>
            </a:pPr>
            <a:r>
              <a:rPr lang="en-US" sz="2200" b="1" u="sng" dirty="0" smtClean="0">
                <a:solidFill>
                  <a:srgbClr val="7030A0"/>
                </a:solidFill>
              </a:rPr>
              <a:t>Targeted testing</a:t>
            </a:r>
            <a:r>
              <a:rPr lang="en-US" sz="2200" b="1" u="sng" dirty="0" smtClean="0">
                <a:solidFill>
                  <a:srgbClr val="7030A0"/>
                </a:solidFill>
              </a:rPr>
              <a:t> </a:t>
            </a:r>
            <a:r>
              <a:rPr lang="en-US" sz="2200" dirty="0" smtClean="0"/>
              <a:t>for </a:t>
            </a:r>
            <a:r>
              <a:rPr lang="en-US" sz="2200" dirty="0"/>
              <a:t>people who are at risk </a:t>
            </a:r>
            <a:r>
              <a:rPr lang="en-US" sz="2200" dirty="0" smtClean="0"/>
              <a:t>but</a:t>
            </a:r>
            <a:r>
              <a:rPr lang="en-US" sz="2200" dirty="0" smtClean="0"/>
              <a:t> </a:t>
            </a:r>
            <a:r>
              <a:rPr lang="en-US" sz="2200" dirty="0"/>
              <a:t>do not present themselves as at risk within the matrix of the faith </a:t>
            </a:r>
            <a:r>
              <a:rPr lang="en-US" sz="2200" dirty="0" smtClean="0"/>
              <a:t>community</a:t>
            </a:r>
            <a:endParaRPr lang="en-US" sz="2200" dirty="0"/>
          </a:p>
          <a:p>
            <a:pPr lvl="0">
              <a:lnSpc>
                <a:spcPct val="90000"/>
              </a:lnSpc>
            </a:pPr>
            <a:r>
              <a:rPr lang="en-US" sz="2200" b="1" u="sng" dirty="0">
                <a:solidFill>
                  <a:srgbClr val="7030A0"/>
                </a:solidFill>
              </a:rPr>
              <a:t>Ambassadors of </a:t>
            </a:r>
            <a:r>
              <a:rPr lang="en-US" sz="2200" b="1" u="sng" dirty="0" smtClean="0">
                <a:solidFill>
                  <a:srgbClr val="7030A0"/>
                </a:solidFill>
              </a:rPr>
              <a:t>change</a:t>
            </a:r>
            <a:r>
              <a:rPr lang="en-US" sz="2200" b="1" u="sng" dirty="0">
                <a:solidFill>
                  <a:srgbClr val="7030A0"/>
                </a:solidFill>
              </a:rPr>
              <a:t> </a:t>
            </a:r>
            <a:r>
              <a:rPr lang="en-US" sz="2200" dirty="0" smtClean="0"/>
              <a:t>who</a:t>
            </a:r>
            <a:r>
              <a:rPr lang="en-US" sz="2200" dirty="0" smtClean="0"/>
              <a:t> </a:t>
            </a:r>
            <a:r>
              <a:rPr lang="en-US" sz="2200" dirty="0"/>
              <a:t>live in the community </a:t>
            </a:r>
            <a:r>
              <a:rPr lang="en-US" sz="2200" dirty="0" smtClean="0"/>
              <a:t>and lead </a:t>
            </a:r>
            <a:r>
              <a:rPr lang="en-US" sz="2200" dirty="0"/>
              <a:t>HTS providers to targeted households/individuals </a:t>
            </a:r>
          </a:p>
          <a:p>
            <a:pPr lvl="0">
              <a:lnSpc>
                <a:spcPct val="90000"/>
              </a:lnSpc>
            </a:pPr>
            <a:r>
              <a:rPr lang="en-US" sz="2200" b="1" u="sng" dirty="0">
                <a:solidFill>
                  <a:srgbClr val="7030A0"/>
                </a:solidFill>
              </a:rPr>
              <a:t>Staff </a:t>
            </a:r>
            <a:r>
              <a:rPr lang="en-US" sz="2200" b="1" u="sng" dirty="0" smtClean="0">
                <a:solidFill>
                  <a:srgbClr val="7030A0"/>
                </a:solidFill>
              </a:rPr>
              <a:t>motivation </a:t>
            </a:r>
            <a:r>
              <a:rPr lang="en-US" sz="2200" dirty="0" smtClean="0"/>
              <a:t>through</a:t>
            </a:r>
            <a:r>
              <a:rPr lang="en-US" sz="2200" dirty="0" smtClean="0"/>
              <a:t> tokens </a:t>
            </a:r>
            <a:r>
              <a:rPr lang="en-US" sz="2200" dirty="0"/>
              <a:t>of </a:t>
            </a:r>
            <a:r>
              <a:rPr lang="en-US" sz="2200" dirty="0" smtClean="0"/>
              <a:t>appreciation and Employee of the Month</a:t>
            </a:r>
          </a:p>
          <a:p>
            <a:pPr lvl="0">
              <a:lnSpc>
                <a:spcPct val="90000"/>
              </a:lnSpc>
            </a:pPr>
            <a:r>
              <a:rPr lang="en-US" sz="2200" b="1" u="sng" dirty="0" smtClean="0">
                <a:solidFill>
                  <a:srgbClr val="7030A0"/>
                </a:solidFill>
              </a:rPr>
              <a:t>Healthy competitions </a:t>
            </a:r>
            <a:r>
              <a:rPr lang="en-US" sz="2200" dirty="0" smtClean="0"/>
              <a:t>amongst </a:t>
            </a:r>
            <a:r>
              <a:rPr lang="en-US" sz="2200" dirty="0"/>
              <a:t>the peer leaders, ambassadors of change and </a:t>
            </a:r>
            <a:r>
              <a:rPr lang="en-US" sz="2200" dirty="0" smtClean="0"/>
              <a:t>HT</a:t>
            </a:r>
            <a:r>
              <a:rPr lang="en-US" sz="2200" dirty="0" smtClean="0"/>
              <a:t>S providers</a:t>
            </a:r>
          </a:p>
          <a:p>
            <a:pPr lvl="0">
              <a:lnSpc>
                <a:spcPct val="90000"/>
              </a:lnSpc>
            </a:pPr>
            <a:r>
              <a:rPr lang="en-US" sz="2200" b="1" u="sng" dirty="0" smtClean="0">
                <a:solidFill>
                  <a:srgbClr val="7030A0"/>
                </a:solidFill>
              </a:rPr>
              <a:t>Weekly debriefing sessions </a:t>
            </a:r>
            <a:r>
              <a:rPr lang="en-US" sz="2200" dirty="0" smtClean="0"/>
              <a:t>every Friday </a:t>
            </a:r>
            <a:endParaRPr lang="en-US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F81F8D5-515A-45DC-B296-30AB11F2C1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464369-70FA-42AF-948F-80664CA7BF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2146816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889" y="349665"/>
            <a:ext cx="4573523" cy="945736"/>
          </a:xfrm>
        </p:spPr>
        <p:txBody>
          <a:bodyPr anchor="b">
            <a:normAutofit/>
          </a:bodyPr>
          <a:lstStyle/>
          <a:p>
            <a:r>
              <a:rPr lang="en-US" sz="3600" u="sng" dirty="0"/>
              <a:t>Promising </a:t>
            </a:r>
            <a:r>
              <a:rPr lang="en-US" sz="3600" u="sng" dirty="0" smtClean="0"/>
              <a:t>Practices </a:t>
            </a:r>
            <a:endParaRPr lang="en-US" sz="36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057400"/>
            <a:ext cx="5186205" cy="3888555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1800" dirty="0"/>
              <a:t>Linking faith leaders with </a:t>
            </a:r>
            <a:r>
              <a:rPr lang="en-US" sz="1800" dirty="0" smtClean="0"/>
              <a:t>counselors, </a:t>
            </a:r>
            <a:r>
              <a:rPr lang="en-US" sz="1800" dirty="0"/>
              <a:t>to maximize </a:t>
            </a:r>
            <a:r>
              <a:rPr lang="en-US" sz="1800" dirty="0" smtClean="0"/>
              <a:t>every </a:t>
            </a:r>
            <a:r>
              <a:rPr lang="en-US" sz="1800" dirty="0"/>
              <a:t>opportunity for testing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Continuous support/empowerment of </a:t>
            </a:r>
            <a:r>
              <a:rPr lang="en-US" sz="1800" dirty="0" smtClean="0"/>
              <a:t>faith </a:t>
            </a:r>
            <a:r>
              <a:rPr lang="en-US" sz="1800" dirty="0"/>
              <a:t>l</a:t>
            </a:r>
            <a:r>
              <a:rPr lang="en-US" sz="1800" dirty="0" smtClean="0"/>
              <a:t>eaders </a:t>
            </a: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800" dirty="0"/>
              <a:t>Assisted self-testing </a:t>
            </a:r>
            <a:r>
              <a:rPr lang="en-US" sz="1800" dirty="0" smtClean="0"/>
              <a:t>and immediate </a:t>
            </a:r>
            <a:r>
              <a:rPr lang="en-US" sz="1800" dirty="0"/>
              <a:t>linkages for confirmatory </a:t>
            </a:r>
            <a:r>
              <a:rPr lang="en-US" sz="1800" dirty="0" smtClean="0"/>
              <a:t>tests, care </a:t>
            </a:r>
            <a:r>
              <a:rPr lang="en-US" sz="1800" dirty="0"/>
              <a:t>and treatment 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Training of </a:t>
            </a:r>
            <a:r>
              <a:rPr lang="en-US" sz="1800" dirty="0" smtClean="0"/>
              <a:t>faith </a:t>
            </a:r>
            <a:r>
              <a:rPr lang="en-US" sz="1800" dirty="0"/>
              <a:t>l</a:t>
            </a:r>
            <a:r>
              <a:rPr lang="en-US" sz="1800" dirty="0" smtClean="0"/>
              <a:t>eaders </a:t>
            </a:r>
            <a:r>
              <a:rPr lang="en-US" sz="1800" dirty="0"/>
              <a:t>on </a:t>
            </a:r>
            <a:r>
              <a:rPr lang="en-US" sz="1800" dirty="0" smtClean="0"/>
              <a:t>RAST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enable them </a:t>
            </a:r>
            <a:r>
              <a:rPr lang="en-US" sz="1600" dirty="0"/>
              <a:t>to guide </a:t>
            </a:r>
            <a:r>
              <a:rPr lang="en-US" sz="1600" dirty="0" smtClean="0"/>
              <a:t>HTS counselors </a:t>
            </a:r>
            <a:r>
              <a:rPr lang="en-US" sz="1600" dirty="0"/>
              <a:t>to the right </a:t>
            </a:r>
            <a:r>
              <a:rPr lang="en-US" sz="1600" dirty="0" smtClean="0"/>
              <a:t>targets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e</a:t>
            </a:r>
            <a:r>
              <a:rPr lang="en-US" sz="1600" dirty="0" smtClean="0"/>
              <a:t>nable them to note exposure indicators </a:t>
            </a:r>
            <a:r>
              <a:rPr lang="en-US" sz="1600" dirty="0" smtClean="0"/>
              <a:t>during </a:t>
            </a:r>
            <a:r>
              <a:rPr lang="en-US" sz="1600" dirty="0"/>
              <a:t>their one on one </a:t>
            </a:r>
            <a:r>
              <a:rPr lang="en-US" sz="1600" dirty="0" err="1" smtClean="0"/>
              <a:t>discipling</a:t>
            </a:r>
            <a:r>
              <a:rPr lang="en-US" sz="1600" dirty="0" smtClean="0"/>
              <a:t>/confession </a:t>
            </a:r>
            <a:r>
              <a:rPr lang="en-US" sz="1600" dirty="0"/>
              <a:t>sessions with </a:t>
            </a:r>
            <a:r>
              <a:rPr lang="en-US" sz="1600" dirty="0" smtClean="0"/>
              <a:t>congregants</a:t>
            </a:r>
            <a:r>
              <a:rPr lang="en-US" sz="1600" dirty="0"/>
              <a:t>, </a:t>
            </a:r>
            <a:r>
              <a:rPr lang="en-US" sz="1600" dirty="0" smtClean="0"/>
              <a:t>and link </a:t>
            </a:r>
            <a:r>
              <a:rPr lang="en-US" sz="1600" dirty="0"/>
              <a:t>them </a:t>
            </a:r>
            <a:r>
              <a:rPr lang="en-US" sz="1600" dirty="0" smtClean="0"/>
              <a:t>to </a:t>
            </a:r>
            <a:r>
              <a:rPr lang="en-US" sz="1600" dirty="0" smtClean="0"/>
              <a:t>services</a:t>
            </a:r>
            <a:endParaRPr lang="en-US" sz="16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604B49-AD5C-4590-B051-06C8222ECD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4186644" y="1760836"/>
            <a:ext cx="524256" cy="88975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C552A98-EF7D-4D42-AB69-066B786AB5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1585" y="399675"/>
            <a:ext cx="3485526" cy="5809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48176E-454C-437C-B0FC-9B82FCF32B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65107" y="6150940"/>
            <a:ext cx="524256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6" descr="C:\Users\dmwenga\Downloads\WhatsApp Image 2020-07-23 at 12.18.11 PM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1" y="381000"/>
            <a:ext cx="3733800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WhatsApp Image 2020-07-27 at 8.32.52 AM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3124200"/>
            <a:ext cx="3657600" cy="3172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0022" y="365760"/>
            <a:ext cx="7025402" cy="1188720"/>
          </a:xfrm>
        </p:spPr>
        <p:txBody>
          <a:bodyPr>
            <a:normAutofit/>
          </a:bodyPr>
          <a:lstStyle/>
          <a:p>
            <a:r>
              <a:rPr lang="en-US" sz="3600" u="sng" dirty="0"/>
              <a:t>Success </a:t>
            </a:r>
            <a:r>
              <a:rPr lang="en-US" sz="3600" u="sng" dirty="0" smtClean="0"/>
              <a:t>Stories </a:t>
            </a:r>
            <a:endParaRPr lang="en-US" sz="3600" u="sng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23075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0"/>
            <a:ext cx="9144000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728740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828800"/>
            <a:ext cx="8077200" cy="4846320"/>
          </a:xfrm>
        </p:spPr>
        <p:txBody>
          <a:bodyPr anchor="t">
            <a:normAutofit/>
          </a:bodyPr>
          <a:lstStyle/>
          <a:p>
            <a:pPr lvl="0">
              <a:lnSpc>
                <a:spcPct val="110000"/>
              </a:lnSpc>
            </a:pPr>
            <a:r>
              <a:rPr lang="en-US" sz="2400" dirty="0"/>
              <a:t>Congregants </a:t>
            </a:r>
            <a:r>
              <a:rPr lang="en-US" sz="2400" dirty="0" smtClean="0"/>
              <a:t>disclosed </a:t>
            </a:r>
            <a:r>
              <a:rPr lang="en-US" sz="2400" dirty="0" smtClean="0"/>
              <a:t>HIV-positive </a:t>
            </a:r>
            <a:r>
              <a:rPr lang="en-US" sz="2400" dirty="0"/>
              <a:t>status to their pastors after integrated sermons – leading to </a:t>
            </a:r>
            <a:r>
              <a:rPr lang="en-US" sz="2400" dirty="0" err="1"/>
              <a:t>aPNS</a:t>
            </a:r>
            <a:endParaRPr lang="en-US" sz="2400" dirty="0"/>
          </a:p>
          <a:p>
            <a:pPr lvl="0">
              <a:lnSpc>
                <a:spcPct val="110000"/>
              </a:lnSpc>
            </a:pPr>
            <a:r>
              <a:rPr lang="en-US" sz="2400" dirty="0"/>
              <a:t>Faith </a:t>
            </a:r>
            <a:r>
              <a:rPr lang="en-US" sz="2400" dirty="0" smtClean="0"/>
              <a:t>leaders </a:t>
            </a:r>
            <a:r>
              <a:rPr lang="en-US" sz="2400" dirty="0"/>
              <a:t>confronted issues on faith healing leading to non-adherence – important for 1</a:t>
            </a:r>
            <a:r>
              <a:rPr lang="en-US" sz="2400" baseline="30000" dirty="0"/>
              <a:t>st</a:t>
            </a:r>
            <a:r>
              <a:rPr lang="en-US" sz="2400" dirty="0"/>
              <a:t> time testers </a:t>
            </a:r>
          </a:p>
          <a:p>
            <a:pPr lvl="0">
              <a:lnSpc>
                <a:spcPct val="110000"/>
              </a:lnSpc>
            </a:pPr>
            <a:r>
              <a:rPr lang="en-US" sz="2400" dirty="0"/>
              <a:t>Family testing among congregants especially during this </a:t>
            </a:r>
            <a:r>
              <a:rPr lang="en-US" sz="2400" dirty="0" smtClean="0"/>
              <a:t>COVID-19 times</a:t>
            </a:r>
            <a:endParaRPr lang="en-US" sz="2400" dirty="0"/>
          </a:p>
          <a:p>
            <a:pPr lvl="0">
              <a:lnSpc>
                <a:spcPct val="110000"/>
              </a:lnSpc>
            </a:pPr>
            <a:r>
              <a:rPr lang="en-US" sz="2400" dirty="0"/>
              <a:t>Review of non-biblical doctrines by faith leaders from the information acquired during the sensitizations – creating demand for HTS </a:t>
            </a:r>
          </a:p>
          <a:p>
            <a:pPr lvl="0">
              <a:lnSpc>
                <a:spcPct val="110000"/>
              </a:lnSpc>
            </a:pPr>
            <a:r>
              <a:rPr lang="en-US" sz="2400" dirty="0"/>
              <a:t>A lot of demand </a:t>
            </a:r>
            <a:r>
              <a:rPr lang="en-US" sz="2400" dirty="0" smtClean="0"/>
              <a:t>for </a:t>
            </a:r>
            <a:r>
              <a:rPr lang="en-US" sz="2400" dirty="0"/>
              <a:t>sensitizations after the realization of the knowledge gap among faith leaders</a:t>
            </a:r>
          </a:p>
          <a:p>
            <a:pPr marL="0" indent="0">
              <a:lnSpc>
                <a:spcPct val="90000"/>
              </a:lnSpc>
              <a:buNone/>
            </a:pPr>
            <a:endParaRPr lang="en-US" sz="1900" dirty="0"/>
          </a:p>
          <a:p>
            <a:pPr>
              <a:lnSpc>
                <a:spcPct val="90000"/>
              </a:lnSpc>
            </a:pPr>
            <a:endParaRPr lang="en-US" sz="1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667</Words>
  <Application>Microsoft Office PowerPoint</Application>
  <PresentationFormat>On-screen Show (4:3)</PresentationFormat>
  <Paragraphs>90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 Theme</vt:lpstr>
      <vt:lpstr>1_Office Theme</vt:lpstr>
      <vt:lpstr>FAITH AND COMMUNITY INITIATIVE (FCI)  HIV Testing Services –  Coptic’s Experience </vt:lpstr>
      <vt:lpstr>Introduction</vt:lpstr>
      <vt:lpstr>Coptic FCI Footsteps </vt:lpstr>
      <vt:lpstr>HTS Experience in FCI</vt:lpstr>
      <vt:lpstr>Process </vt:lpstr>
      <vt:lpstr>HTS Achievements in FCI</vt:lpstr>
      <vt:lpstr>High Positivity Yields due to:</vt:lpstr>
      <vt:lpstr>Promising Practices </vt:lpstr>
      <vt:lpstr>Success Stories </vt:lpstr>
      <vt:lpstr>Community Testing </vt:lpstr>
      <vt:lpstr>Demonstration of HIV Self-testing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FAITH AND COMMUNITY INITIATIVE (FCI)  HIV Testing Services – Coptic’s Experience</dc:title>
  <dc:creator>Patrick Ndeda</dc:creator>
  <cp:lastModifiedBy>Andrea Uehling</cp:lastModifiedBy>
  <cp:revision>15</cp:revision>
  <dcterms:created xsi:type="dcterms:W3CDTF">2020-10-14T09:33:27Z</dcterms:created>
  <dcterms:modified xsi:type="dcterms:W3CDTF">2020-10-19T21:38:26Z</dcterms:modified>
</cp:coreProperties>
</file>